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8022C48-10D2-4726-A63A-7C85152069A8}" type="datetimeFigureOut">
              <a:rPr lang="bg-BG" smtClean="0"/>
              <a:pPr/>
              <a:t>13.10.2011 г.</a:t>
            </a:fld>
            <a:endParaRPr lang="bg-BG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2B992E-5A5D-4A8E-9A52-23B725F0610F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2C48-10D2-4726-A63A-7C85152069A8}" type="datetimeFigureOut">
              <a:rPr lang="bg-BG" smtClean="0"/>
              <a:pPr/>
              <a:t>13.10.2011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992E-5A5D-4A8E-9A52-23B725F0610F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8022C48-10D2-4726-A63A-7C85152069A8}" type="datetimeFigureOut">
              <a:rPr lang="bg-BG" smtClean="0"/>
              <a:pPr/>
              <a:t>13.10.2011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2B992E-5A5D-4A8E-9A52-23B725F0610F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2C48-10D2-4726-A63A-7C85152069A8}" type="datetimeFigureOut">
              <a:rPr lang="bg-BG" smtClean="0"/>
              <a:pPr/>
              <a:t>13.10.2011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2B992E-5A5D-4A8E-9A52-23B725F0610F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2C48-10D2-4726-A63A-7C85152069A8}" type="datetimeFigureOut">
              <a:rPr lang="bg-BG" smtClean="0"/>
              <a:pPr/>
              <a:t>13.10.2011 г.</a:t>
            </a:fld>
            <a:endParaRPr lang="bg-B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2B992E-5A5D-4A8E-9A52-23B725F0610F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8022C48-10D2-4726-A63A-7C85152069A8}" type="datetimeFigureOut">
              <a:rPr lang="bg-BG" smtClean="0"/>
              <a:pPr/>
              <a:t>13.10.2011 г.</a:t>
            </a:fld>
            <a:endParaRPr lang="bg-BG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2B992E-5A5D-4A8E-9A52-23B725F0610F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bg-BG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8022C48-10D2-4726-A63A-7C85152069A8}" type="datetimeFigureOut">
              <a:rPr lang="bg-BG" smtClean="0"/>
              <a:pPr/>
              <a:t>13.10.2011 г.</a:t>
            </a:fld>
            <a:endParaRPr lang="bg-BG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2B992E-5A5D-4A8E-9A52-23B725F0610F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bg-BG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2C48-10D2-4726-A63A-7C85152069A8}" type="datetimeFigureOut">
              <a:rPr lang="bg-BG" smtClean="0"/>
              <a:pPr/>
              <a:t>13.10.2011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2B992E-5A5D-4A8E-9A52-23B725F0610F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2C48-10D2-4726-A63A-7C85152069A8}" type="datetimeFigureOut">
              <a:rPr lang="bg-BG" smtClean="0"/>
              <a:pPr/>
              <a:t>13.10.2011 г.</a:t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2B992E-5A5D-4A8E-9A52-23B725F0610F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2C48-10D2-4726-A63A-7C85152069A8}" type="datetimeFigureOut">
              <a:rPr lang="bg-BG" smtClean="0"/>
              <a:pPr/>
              <a:t>13.10.2011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2B992E-5A5D-4A8E-9A52-23B725F0610F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8022C48-10D2-4726-A63A-7C85152069A8}" type="datetimeFigureOut">
              <a:rPr lang="bg-BG" smtClean="0"/>
              <a:pPr/>
              <a:t>13.10.2011 г.</a:t>
            </a:fld>
            <a:endParaRPr lang="bg-B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2B992E-5A5D-4A8E-9A52-23B725F0610F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bg-B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8022C48-10D2-4726-A63A-7C85152069A8}" type="datetimeFigureOut">
              <a:rPr lang="bg-BG" smtClean="0"/>
              <a:pPr/>
              <a:t>13.10.2011 г.</a:t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2B992E-5A5D-4A8E-9A52-23B725F0610F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2214554"/>
            <a:ext cx="8458200" cy="2286016"/>
          </a:xfrm>
        </p:spPr>
        <p:txBody>
          <a:bodyPr>
            <a:normAutofit fontScale="90000"/>
          </a:bodyPr>
          <a:lstStyle/>
          <a:p>
            <a:r>
              <a:rPr lang="bg-BG" b="1" dirty="0" smtClean="0"/>
              <a:t>Принципът на “Самосбъдващото се предсказание”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ru-RU" b="1" dirty="0" smtClean="0"/>
              <a:t>( </a:t>
            </a:r>
            <a:r>
              <a:rPr lang="en-US" b="1" dirty="0" smtClean="0"/>
              <a:t>Self</a:t>
            </a:r>
            <a:r>
              <a:rPr lang="ru-RU" b="1" dirty="0" smtClean="0"/>
              <a:t>-</a:t>
            </a:r>
            <a:r>
              <a:rPr lang="en-US" b="1" dirty="0" smtClean="0"/>
              <a:t>fulfilling prophecy </a:t>
            </a:r>
            <a:r>
              <a:rPr lang="ru-RU" b="1" dirty="0" smtClean="0"/>
              <a:t>)</a:t>
            </a:r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5643578"/>
            <a:ext cx="8458200" cy="914400"/>
          </a:xfrm>
        </p:spPr>
        <p:txBody>
          <a:bodyPr/>
          <a:lstStyle/>
          <a:p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14384"/>
          </a:xfrm>
        </p:spPr>
        <p:txBody>
          <a:bodyPr>
            <a:noAutofit/>
          </a:bodyPr>
          <a:lstStyle/>
          <a:p>
            <a:r>
              <a:rPr lang="bg-BG" sz="3200" b="1" dirty="0" smtClean="0"/>
              <a:t>Експеримент на проф. Роберт Розентал със студенти, обучаващи “умни” и “глупави” мишки (1971 г.)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571612"/>
            <a:ext cx="8429684" cy="5072098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На </a:t>
            </a:r>
            <a:r>
              <a:rPr lang="bg-BG" b="1" dirty="0" smtClean="0"/>
              <a:t>студенти е поставена </a:t>
            </a:r>
            <a:r>
              <a:rPr lang="ru-RU" b="1" dirty="0" smtClean="0"/>
              <a:t>задача да обучават бели мишки в безпогрешното преминаване през лабиринт. На всеки студент са предоставени по две мишки, избрани по случаен признак. В същото време едната мишка е обявена за специално селектирана с висока интелигентност, а другата е представена като мишка, за която предварително е доказано, че подлежи много трудно на обучение. </a:t>
            </a:r>
            <a:endParaRPr lang="bg-BG" dirty="0" smtClean="0"/>
          </a:p>
          <a:p>
            <a:r>
              <a:rPr lang="ru-RU" b="1" dirty="0" smtClean="0"/>
              <a:t>«Интелигентните» мишки в болшинството от случаите показват значително по-високи резултати от «неинтелигентните».</a:t>
            </a:r>
            <a:endParaRPr lang="bg-B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228600"/>
            <a:ext cx="7837386" cy="990600"/>
          </a:xfrm>
        </p:spPr>
        <p:txBody>
          <a:bodyPr>
            <a:normAutofit/>
          </a:bodyPr>
          <a:lstStyle/>
          <a:p>
            <a:r>
              <a:rPr lang="bg-BG" sz="3600" b="1" dirty="0" smtClean="0"/>
              <a:t>Изводи: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14882"/>
          </a:xfrm>
        </p:spPr>
        <p:txBody>
          <a:bodyPr>
            <a:normAutofit fontScale="92500"/>
          </a:bodyPr>
          <a:lstStyle/>
          <a:p>
            <a:r>
              <a:rPr lang="bg-BG" b="1" dirty="0" smtClean="0"/>
              <a:t>поведението на експерименталните животни се влияе от отношението на експериментаторите към тях</a:t>
            </a:r>
            <a:endParaRPr lang="en-US" b="1" dirty="0" smtClean="0"/>
          </a:p>
          <a:p>
            <a:r>
              <a:rPr lang="bg-BG" b="1" dirty="0" smtClean="0"/>
              <a:t>високите очаквания спрямо мишките водят до високи постижения, които засилват положителното отношение на </a:t>
            </a:r>
            <a:r>
              <a:rPr lang="en-US" b="1" dirty="0" smtClean="0"/>
              <a:t>e</a:t>
            </a:r>
            <a:r>
              <a:rPr lang="bg-BG" b="1" dirty="0" smtClean="0"/>
              <a:t>кспериментаторите към тях </a:t>
            </a:r>
            <a:endParaRPr lang="en-US" b="1" dirty="0" smtClean="0"/>
          </a:p>
          <a:p>
            <a:r>
              <a:rPr lang="bg-BG" b="1" dirty="0" smtClean="0"/>
              <a:t>ниските очаквания спрямо мишките водят до ниски постижения, които засилват отрицателното отношение на експериментаторите към тях </a:t>
            </a:r>
            <a:endParaRPr lang="bg-B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E</a:t>
            </a:r>
            <a:r>
              <a:rPr lang="bg-BG" sz="3200" b="1" dirty="0" smtClean="0"/>
              <a:t>ксперимент на проф. Роберт Розентал с учители и ученици (1973 г.)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571612"/>
            <a:ext cx="8501122" cy="5286388"/>
          </a:xfrm>
        </p:spPr>
        <p:txBody>
          <a:bodyPr>
            <a:normAutofit fontScale="85000" lnSpcReduction="20000"/>
          </a:bodyPr>
          <a:lstStyle/>
          <a:p>
            <a:r>
              <a:rPr lang="bg-BG" b="1" dirty="0" smtClean="0"/>
              <a:t>Групи ученици са разделени по случаен признак всяка на две подгрупи. Приложен е тест за интелигентност, за да се установи, че подгрупите не се различават едни от други по този показател. Всеки от учителите, участващи в експеримента има възможност да обучава за определен период и двете подгрупи на дадена група. В същото време му е казано, че в едната подгрупа са събрани деца с висок коефициент на интелигентност, а в другата - с нисък коефициент. </a:t>
            </a:r>
            <a:endParaRPr lang="bg-BG" dirty="0" smtClean="0"/>
          </a:p>
          <a:p>
            <a:r>
              <a:rPr lang="bg-BG" b="1" dirty="0" smtClean="0"/>
              <a:t>В края на експерименталния период подгрупите с “по-високия” коефициент на интелигентност показват статистически значими по-високи резултати в усвояването на преподавания материал.</a:t>
            </a:r>
            <a:endParaRPr lang="bg-BG" dirty="0" smtClean="0"/>
          </a:p>
          <a:p>
            <a:r>
              <a:rPr lang="bg-BG" b="1" dirty="0" smtClean="0"/>
              <a:t>Експериментът е проведен едновременно в 18 различни училища.</a:t>
            </a:r>
            <a:endParaRPr lang="bg-BG" dirty="0" smtClean="0"/>
          </a:p>
          <a:p>
            <a:endParaRPr lang="bg-B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b="1" dirty="0" smtClean="0"/>
              <a:t>Изводи, свързани с явлението “самосбъдващо се предсказание”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857364"/>
            <a:ext cx="8929718" cy="5000636"/>
          </a:xfrm>
        </p:spPr>
        <p:txBody>
          <a:bodyPr>
            <a:normAutofit fontScale="77500" lnSpcReduction="20000"/>
          </a:bodyPr>
          <a:lstStyle/>
          <a:p>
            <a:r>
              <a:rPr lang="bg-BG" b="1" dirty="0" smtClean="0"/>
              <a:t>Ние непрекъснато формираме в съзнанието си очаквания към поведението на околните	</a:t>
            </a:r>
            <a:endParaRPr lang="bg-BG" dirty="0" smtClean="0"/>
          </a:p>
          <a:p>
            <a:r>
              <a:rPr lang="bg-BG" b="1" dirty="0" smtClean="0"/>
              <a:t>Ние предаваме тези свои очаквания на хората чрез различни, понякога трудно забележими, елементи на своето поведение, често без да си даваме сметка за това.	</a:t>
            </a:r>
            <a:endParaRPr lang="bg-BG" dirty="0" smtClean="0"/>
          </a:p>
          <a:p>
            <a:r>
              <a:rPr lang="bg-BG" b="1" dirty="0" smtClean="0"/>
              <a:t>Околните реагират на тези наши сигнали и нагаждат поведението си спрямо тях. 	</a:t>
            </a:r>
            <a:endParaRPr lang="bg-BG" dirty="0" smtClean="0"/>
          </a:p>
          <a:p>
            <a:r>
              <a:rPr lang="bg-BG" b="1" dirty="0" smtClean="0"/>
              <a:t>Като резултат, първоначалните ни очаквания често “се сбъдват”. </a:t>
            </a:r>
          </a:p>
          <a:p>
            <a:r>
              <a:rPr lang="bg-BG" b="1" dirty="0" smtClean="0"/>
              <a:t>Ако повтаряте например на един млад човек че от него няма да излезе нищо добро, има голяма вероятност той да докаже, че сте прави. </a:t>
            </a:r>
            <a:endParaRPr lang="bg-BG" dirty="0" smtClean="0"/>
          </a:p>
          <a:p>
            <a:r>
              <a:rPr lang="bg-BG" b="1" dirty="0" smtClean="0"/>
              <a:t>Това е изключително важно при контактите ни с малките деца, които по правило са склонни да вярват на оценките на възрастните по отношение на личността им. </a:t>
            </a:r>
            <a:endParaRPr lang="bg-BG" dirty="0" smtClean="0"/>
          </a:p>
          <a:p>
            <a:endParaRPr lang="bg-BG" dirty="0" smtClean="0"/>
          </a:p>
          <a:p>
            <a:endParaRPr lang="bg-B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b="1" dirty="0" smtClean="0"/>
              <a:t>Психологически проявления, свързани със “самосбъдващото се предсказание”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643998" cy="4972072"/>
          </a:xfrm>
        </p:spPr>
        <p:txBody>
          <a:bodyPr>
            <a:normAutofit/>
          </a:bodyPr>
          <a:lstStyle/>
          <a:p>
            <a:pPr lvl="0"/>
            <a:r>
              <a:rPr lang="bg-BG" b="1" dirty="0" smtClean="0"/>
              <a:t> Когато оценяваме другите, много често прибързаме с предварителна (положителна или отрицателна) оценка: “ефект на ореола” и “ефект на рогата”. </a:t>
            </a:r>
            <a:endParaRPr lang="bg-BG" dirty="0" smtClean="0"/>
          </a:p>
          <a:p>
            <a:r>
              <a:rPr lang="bg-BG" b="1" dirty="0" smtClean="0"/>
              <a:t>Тези прибързани оценки често изглеждат “правилни”, тъй като провокират очакваното от нас поведение. Затваря се порочен кръг.  </a:t>
            </a:r>
            <a:endParaRPr lang="bg-BG" dirty="0" smtClean="0"/>
          </a:p>
          <a:p>
            <a:pPr lvl="0"/>
            <a:r>
              <a:rPr lang="bg-BG" b="1" dirty="0" smtClean="0"/>
              <a:t> В крайна сметка повечето хора се държат така, както се отнасят с тях</a:t>
            </a:r>
            <a:endParaRPr lang="bg-B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b="1" dirty="0" smtClean="0"/>
              <a:t>Какво означава това за поведението на един ръководител?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29196"/>
          </a:xfrm>
        </p:spPr>
        <p:txBody>
          <a:bodyPr>
            <a:normAutofit fontScale="92500" lnSpcReduction="10000"/>
          </a:bodyPr>
          <a:lstStyle/>
          <a:p>
            <a:r>
              <a:rPr lang="bg-BG" sz="3500" b="1" dirty="0" smtClean="0"/>
              <a:t>Добрият ръководител</a:t>
            </a:r>
            <a:endParaRPr lang="bg-BG" sz="3500" dirty="0" smtClean="0"/>
          </a:p>
          <a:p>
            <a:pPr lvl="1"/>
            <a:r>
              <a:rPr lang="bg-BG" sz="2800" b="1" dirty="0" smtClean="0"/>
              <a:t>гради върху силните страни на своите подчинени и намира начини да повишава самочувствието им</a:t>
            </a:r>
            <a:endParaRPr lang="bg-BG" sz="2800" dirty="0" smtClean="0"/>
          </a:p>
          <a:p>
            <a:pPr lvl="1"/>
            <a:r>
              <a:rPr lang="bg-BG" sz="2800" b="1" dirty="0" smtClean="0"/>
              <a:t>предава своите положителни очаквания към околните и често те започват да ги потвърждават </a:t>
            </a:r>
            <a:endParaRPr lang="bg-BG" sz="2800" dirty="0" smtClean="0"/>
          </a:p>
          <a:p>
            <a:r>
              <a:rPr lang="bg-BG" sz="3500" b="1" dirty="0" smtClean="0"/>
              <a:t>Слабият ръководител</a:t>
            </a:r>
            <a:endParaRPr lang="bg-BG" sz="3500" dirty="0" smtClean="0"/>
          </a:p>
          <a:p>
            <a:pPr lvl="1"/>
            <a:r>
              <a:rPr lang="bg-BG" sz="2800" b="1" dirty="0" smtClean="0"/>
              <a:t>не си дава сметка как предава своите отрицателни очаквания и подозрения към подчинените си (често без да е казал и една дума). </a:t>
            </a:r>
          </a:p>
          <a:p>
            <a:pPr lvl="1"/>
            <a:r>
              <a:rPr lang="bg-BG" sz="2800" b="1" dirty="0" smtClean="0"/>
              <a:t>Резултатът е – потвърждение на очакванията му. </a:t>
            </a:r>
            <a:endParaRPr lang="bg-BG" sz="2800" dirty="0" smtClean="0"/>
          </a:p>
          <a:p>
            <a:endParaRPr lang="bg-B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b="1" dirty="0" smtClean="0"/>
              <a:t>Какво означава това за поведението на всеки един от нас?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571612"/>
            <a:ext cx="8501122" cy="507209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bg-BG" b="1" dirty="0" smtClean="0"/>
              <a:t>Веднъж формирано, отношението, което имаме към самите себе си има тенденция да се “самоподдържа”. То се превръща в самосбъдващо се предсказание.  </a:t>
            </a:r>
            <a:endParaRPr lang="bg-BG" dirty="0" smtClean="0"/>
          </a:p>
          <a:p>
            <a:pPr lvl="0"/>
            <a:r>
              <a:rPr lang="bg-BG" b="1" dirty="0" smtClean="0"/>
              <a:t> Ако сте убедени че може да направите нещо, или ако сте убедени, че не може да го направите – и в двата случая сте прави! </a:t>
            </a:r>
            <a:endParaRPr lang="bg-BG" dirty="0" smtClean="0"/>
          </a:p>
          <a:p>
            <a:pPr lvl="0"/>
            <a:r>
              <a:rPr lang="bg-BG" b="1" dirty="0" smtClean="0"/>
              <a:t> Когато например си повтаряте “какъв съм глупак”, вие кодирате в съзнанието си едно убеждение и подсъзнателния стремеж да докажете правотата му!  </a:t>
            </a:r>
            <a:endParaRPr lang="bg-BG" dirty="0" smtClean="0"/>
          </a:p>
          <a:p>
            <a:pPr lvl="0"/>
            <a:r>
              <a:rPr lang="bg-BG" b="1" dirty="0" smtClean="0"/>
              <a:t> Начинът по който разговаряме със себе си определя разликата между нашите успехи и провали. </a:t>
            </a:r>
            <a:endParaRPr lang="bg-BG" dirty="0" smtClean="0"/>
          </a:p>
          <a:p>
            <a:pPr>
              <a:buNone/>
            </a:pPr>
            <a:endParaRPr lang="bg-BG" sz="1900" dirty="0" smtClean="0"/>
          </a:p>
          <a:p>
            <a:pPr>
              <a:buNone/>
            </a:pPr>
            <a:r>
              <a:rPr lang="bg-BG" sz="1900" dirty="0" smtClean="0"/>
              <a:t>Забележка: Компилирано от материали в Интернет</a:t>
            </a:r>
            <a:endParaRPr lang="bg-BG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000372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bg-BG" sz="4800" b="1" smtClean="0"/>
              <a:t>Въпроси?</a:t>
            </a:r>
            <a:endParaRPr lang="en-US" sz="48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53</TotalTime>
  <Words>572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Принципът на “Самосбъдващото се предсказание” ( Self-fulfilling prophecy ) </vt:lpstr>
      <vt:lpstr>Експеримент на проф. Роберт Розентал със студенти, обучаващи “умни” и “глупави” мишки (1971 г.)</vt:lpstr>
      <vt:lpstr>Изводи:</vt:lpstr>
      <vt:lpstr>Eксперимент на проф. Роберт Розентал с учители и ученици (1973 г.)</vt:lpstr>
      <vt:lpstr>Изводи, свързани с явлението “самосбъдващо се предсказание”</vt:lpstr>
      <vt:lpstr>Психологически проявления, свързани със “самосбъдващото се предсказание”</vt:lpstr>
      <vt:lpstr>Какво означава това за поведението на един ръководител?</vt:lpstr>
      <vt:lpstr>Какво означава това за поведението на всеки един от нас?</vt:lpstr>
      <vt:lpstr>Въпроси?</vt:lpstr>
    </vt:vector>
  </TitlesOfParts>
  <Company>KIT-402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Принципът на “Самосбъдващото се предсказание” ( Self-fulfilling prophecy ) </dc:title>
  <dc:creator>kdimitrov</dc:creator>
  <cp:lastModifiedBy>barzakov</cp:lastModifiedBy>
  <cp:revision>10</cp:revision>
  <dcterms:created xsi:type="dcterms:W3CDTF">2009-11-12T08:43:41Z</dcterms:created>
  <dcterms:modified xsi:type="dcterms:W3CDTF">2011-10-13T11:11:58Z</dcterms:modified>
</cp:coreProperties>
</file>