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7" r:id="rId3"/>
    <p:sldId id="298" r:id="rId4"/>
    <p:sldId id="299" r:id="rId5"/>
    <p:sldId id="304" r:id="rId6"/>
    <p:sldId id="295" r:id="rId7"/>
    <p:sldId id="300" r:id="rId8"/>
    <p:sldId id="301" r:id="rId9"/>
    <p:sldId id="262" r:id="rId10"/>
    <p:sldId id="283" r:id="rId11"/>
    <p:sldId id="284" r:id="rId12"/>
    <p:sldId id="287" r:id="rId13"/>
    <p:sldId id="288" r:id="rId14"/>
    <p:sldId id="303" r:id="rId15"/>
    <p:sldId id="292" r:id="rId16"/>
    <p:sldId id="294" r:id="rId17"/>
    <p:sldId id="302" r:id="rId18"/>
    <p:sldId id="265" r:id="rId19"/>
    <p:sldId id="268" r:id="rId20"/>
    <p:sldId id="266" r:id="rId21"/>
    <p:sldId id="274" r:id="rId22"/>
    <p:sldId id="296" r:id="rId23"/>
    <p:sldId id="271" r:id="rId24"/>
    <p:sldId id="270" r:id="rId25"/>
    <p:sldId id="272" r:id="rId26"/>
    <p:sldId id="276" r:id="rId27"/>
    <p:sldId id="277" r:id="rId28"/>
    <p:sldId id="280" r:id="rId29"/>
    <p:sldId id="282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A76DC-9669-451F-8086-E90754E715F8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D17A2-9786-4713-9850-009F96B42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9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17A2-9786-4713-9850-009F96B425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7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0797BB-A1B6-40E5-9FAA-BFA826432AE0}" type="datetimeFigureOut">
              <a:rPr lang="bg-BG" smtClean="0"/>
              <a:pPr/>
              <a:t>25.10.2019 г.</a:t>
            </a:fld>
            <a:endParaRPr lang="bg-BG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34E894-42B3-45BA-8E8E-BB5D75224BC6}" type="slidenum">
              <a:rPr lang="bg-BG" smtClean="0"/>
              <a:pPr/>
              <a:t>‹#›</a:t>
            </a:fld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07167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bg-BG" sz="5400" dirty="0" smtClean="0"/>
              <a:t>Емоции и стрес на работното място </a:t>
            </a:r>
            <a:endParaRPr lang="bg-BG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908720"/>
            <a:ext cx="2786082" cy="93950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bg-BG" sz="4900" b="1" dirty="0" smtClean="0"/>
              <a:t>Ханс </a:t>
            </a:r>
            <a:r>
              <a:rPr lang="bg-BG" sz="4900" b="1" dirty="0" err="1" smtClean="0"/>
              <a:t>Селие</a:t>
            </a:r>
            <a:r>
              <a:rPr lang="bg-BG" sz="4000" b="1" dirty="0" smtClean="0"/>
              <a:t/>
            </a:r>
            <a:br>
              <a:rPr lang="bg-BG" sz="4000" b="1" dirty="0" smtClean="0"/>
            </a:br>
            <a:r>
              <a:rPr lang="bg-BG" sz="3600" dirty="0" smtClean="0"/>
              <a:t> </a:t>
            </a:r>
            <a:r>
              <a:rPr lang="bg-BG" sz="2700" b="1" dirty="0" smtClean="0"/>
              <a:t>1907 - 1982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54506" y="2204864"/>
            <a:ext cx="5222384" cy="431079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bg-BG" dirty="0" smtClean="0"/>
              <a:t>Роден във </a:t>
            </a:r>
            <a:r>
              <a:rPr lang="bg-BG" b="1" i="1" dirty="0" smtClean="0"/>
              <a:t>Виена</a:t>
            </a:r>
            <a:endParaRPr lang="bg-BG" dirty="0" smtClean="0"/>
          </a:p>
          <a:p>
            <a:pPr eaLnBrk="1" hangingPunct="1">
              <a:spcAft>
                <a:spcPts val="600"/>
              </a:spcAft>
              <a:defRPr/>
            </a:pPr>
            <a:r>
              <a:rPr lang="bg-BG" dirty="0" smtClean="0"/>
              <a:t>Завършва  медицина в </a:t>
            </a:r>
            <a:r>
              <a:rPr lang="bg-BG" b="1" i="1" dirty="0" smtClean="0"/>
              <a:t>Прага</a:t>
            </a:r>
            <a:endParaRPr lang="bg-BG" dirty="0" smtClean="0"/>
          </a:p>
          <a:p>
            <a:pPr eaLnBrk="1" hangingPunct="1">
              <a:spcAft>
                <a:spcPts val="600"/>
              </a:spcAft>
              <a:defRPr/>
            </a:pPr>
            <a:r>
              <a:rPr lang="bg-BG" dirty="0" smtClean="0"/>
              <a:t>Емигрира в </a:t>
            </a:r>
            <a:r>
              <a:rPr lang="bg-BG" b="1" i="1" dirty="0" smtClean="0"/>
              <a:t>Канада</a:t>
            </a:r>
            <a:r>
              <a:rPr lang="bg-BG" dirty="0" smtClean="0"/>
              <a:t> – оглавява </a:t>
            </a:r>
            <a:r>
              <a:rPr lang="bg-BG" b="1" i="1" dirty="0" smtClean="0"/>
              <a:t>Институт по експериментална медицина и хирургия</a:t>
            </a:r>
            <a:endParaRPr lang="bg-BG" dirty="0" smtClean="0"/>
          </a:p>
          <a:p>
            <a:pPr eaLnBrk="1" hangingPunct="1">
              <a:spcAft>
                <a:spcPts val="600"/>
              </a:spcAft>
              <a:defRPr/>
            </a:pPr>
            <a:r>
              <a:rPr lang="bg-BG" dirty="0" smtClean="0"/>
              <a:t>Открива явления в </a:t>
            </a:r>
            <a:r>
              <a:rPr lang="bg-BG" b="1" i="1" dirty="0" smtClean="0"/>
              <a:t>ендокринологията</a:t>
            </a:r>
            <a:r>
              <a:rPr lang="bg-BG" dirty="0" smtClean="0"/>
              <a:t> и </a:t>
            </a:r>
            <a:r>
              <a:rPr lang="bg-BG" b="1" i="1" dirty="0" smtClean="0"/>
              <a:t>хормоналната регулация</a:t>
            </a:r>
            <a:endParaRPr lang="bg-BG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bg-BG" dirty="0" smtClean="0"/>
          </a:p>
        </p:txBody>
      </p:sp>
      <p:pic>
        <p:nvPicPr>
          <p:cNvPr id="4" name="Picture 3" descr="Sely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0897" y="301659"/>
            <a:ext cx="3371620" cy="4495493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292080" y="5085184"/>
            <a:ext cx="3456384" cy="651476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Университет “Ханс </a:t>
            </a:r>
            <a:r>
              <a:rPr lang="bg-BG" sz="2000" b="1" noProof="0" dirty="0" err="1" smtClean="0">
                <a:latin typeface="+mj-lt"/>
                <a:ea typeface="+mj-ea"/>
                <a:cs typeface="+mj-cs"/>
              </a:rPr>
              <a:t>С</a:t>
            </a:r>
            <a:r>
              <a:rPr kumimoji="0" lang="bg-BG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елие</a:t>
            </a: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2000" b="1" dirty="0" err="1" smtClean="0">
                <a:latin typeface="+mj-lt"/>
                <a:ea typeface="+mj-ea"/>
                <a:cs typeface="+mj-cs"/>
              </a:rPr>
              <a:t>Комарно</a:t>
            </a:r>
            <a:r>
              <a:rPr lang="bg-BG" sz="2000" b="1" dirty="0" smtClean="0">
                <a:latin typeface="+mj-lt"/>
                <a:ea typeface="+mj-ea"/>
                <a:cs typeface="+mj-cs"/>
              </a:rPr>
              <a:t>, Словакия</a:t>
            </a:r>
            <a:endParaRPr kumimoji="0" lang="bg-BG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8653" y="332656"/>
            <a:ext cx="6786610" cy="71438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bg-BG" sz="4000" b="1" dirty="0" smtClean="0"/>
              <a:t>Изводи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301608" cy="56250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bg-BG" dirty="0" smtClean="0"/>
              <a:t>Физиологичният стрес – отговор на всяко изискване, поставено пред тялото	</a:t>
            </a:r>
          </a:p>
          <a:p>
            <a:pPr>
              <a:defRPr/>
            </a:pPr>
            <a:r>
              <a:rPr lang="bg-BG" dirty="0" smtClean="0"/>
              <a:t>Стресът влияе на:</a:t>
            </a:r>
          </a:p>
          <a:p>
            <a:pPr lvl="1">
              <a:spcBef>
                <a:spcPts val="0"/>
              </a:spcBef>
              <a:defRPr/>
            </a:pPr>
            <a:r>
              <a:rPr lang="bg-BG" dirty="0" smtClean="0"/>
              <a:t>Тялото</a:t>
            </a:r>
          </a:p>
          <a:p>
            <a:pPr lvl="1">
              <a:spcBef>
                <a:spcPts val="0"/>
              </a:spcBef>
              <a:defRPr/>
            </a:pPr>
            <a:r>
              <a:rPr lang="bg-BG" dirty="0" smtClean="0"/>
              <a:t>Чувствата </a:t>
            </a:r>
          </a:p>
          <a:p>
            <a:pPr lvl="1">
              <a:spcBef>
                <a:spcPts val="0"/>
              </a:spcBef>
              <a:defRPr/>
            </a:pPr>
            <a:r>
              <a:rPr lang="bg-BG" dirty="0" smtClean="0"/>
              <a:t>Здравето </a:t>
            </a:r>
          </a:p>
          <a:p>
            <a:pPr lvl="1">
              <a:spcBef>
                <a:spcPts val="0"/>
              </a:spcBef>
              <a:defRPr/>
            </a:pPr>
            <a:r>
              <a:rPr lang="bg-BG" dirty="0" smtClean="0"/>
              <a:t>Взаимоотношенията.</a:t>
            </a:r>
          </a:p>
          <a:p>
            <a:pPr>
              <a:defRPr/>
            </a:pPr>
            <a:r>
              <a:rPr lang="bg-BG" dirty="0" smtClean="0"/>
              <a:t>Признаци:</a:t>
            </a:r>
          </a:p>
          <a:p>
            <a:pPr lvl="1">
              <a:spcBef>
                <a:spcPts val="0"/>
              </a:spcBef>
              <a:defRPr/>
            </a:pPr>
            <a:r>
              <a:rPr lang="bg-BG" dirty="0" smtClean="0"/>
              <a:t>Повишаване на кръвното налягане</a:t>
            </a:r>
          </a:p>
          <a:p>
            <a:pPr lvl="1">
              <a:spcBef>
                <a:spcPts val="0"/>
              </a:spcBef>
              <a:defRPr/>
            </a:pPr>
            <a:r>
              <a:rPr lang="bg-BG" dirty="0" smtClean="0"/>
              <a:t>Промени в сърдечната дейност и дишането</a:t>
            </a:r>
          </a:p>
          <a:p>
            <a:pPr lvl="1">
              <a:spcBef>
                <a:spcPts val="0"/>
              </a:spcBef>
              <a:defRPr/>
            </a:pPr>
            <a:r>
              <a:rPr lang="bg-BG" dirty="0" smtClean="0"/>
              <a:t>Повишено мускулно напрежение</a:t>
            </a:r>
          </a:p>
          <a:p>
            <a:pPr lvl="1">
              <a:spcBef>
                <a:spcPts val="0"/>
              </a:spcBef>
              <a:defRPr/>
            </a:pPr>
            <a:r>
              <a:rPr lang="bg-BG" dirty="0" smtClean="0"/>
              <a:t>Безпокойство</a:t>
            </a:r>
          </a:p>
          <a:p>
            <a:pPr lvl="1">
              <a:spcBef>
                <a:spcPts val="0"/>
              </a:spcBef>
              <a:defRPr/>
            </a:pPr>
            <a:r>
              <a:rPr lang="bg-BG" dirty="0" smtClean="0"/>
              <a:t>Тревожност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428736"/>
            <a:ext cx="8443914" cy="478634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bg-BG" dirty="0" smtClean="0"/>
              <a:t>	</a:t>
            </a:r>
            <a:r>
              <a:rPr lang="bg-BG" sz="4000" dirty="0" smtClean="0"/>
              <a:t>“Няма значение, дали агентът или ситуацията, с която се срещаме, е приятна или не. Две различни по своята същност емоции: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bg-BG" sz="4000" dirty="0" smtClean="0"/>
              <a:t>радост и мъка,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bg-BG" sz="4000" dirty="0" smtClean="0"/>
              <a:t>предизвикват стресорен ефект!”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732" y="1124744"/>
            <a:ext cx="8075612" cy="71438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bg-BG" sz="4000" b="1" dirty="0" smtClean="0"/>
              <a:t>”Общ адаптационен синдром”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492896"/>
            <a:ext cx="8463884" cy="357931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bg-BG" sz="2800" dirty="0" smtClean="0"/>
              <a:t>	</a:t>
            </a:r>
            <a:r>
              <a:rPr lang="bg-BG" sz="3200" dirty="0" smtClean="0"/>
              <a:t>Три фази:</a:t>
            </a:r>
          </a:p>
          <a:p>
            <a:pPr>
              <a:spcAft>
                <a:spcPts val="600"/>
              </a:spcAft>
              <a:defRPr/>
            </a:pPr>
            <a:r>
              <a:rPr lang="bg-BG" sz="3000" dirty="0" smtClean="0"/>
              <a:t>Реакция на тревога</a:t>
            </a:r>
            <a:r>
              <a:rPr lang="en-US" sz="3000" dirty="0" smtClean="0"/>
              <a:t> /</a:t>
            </a:r>
            <a:r>
              <a:rPr lang="bg-BG" sz="3000" dirty="0" smtClean="0"/>
              <a:t>алармиране/ – ДЕТСТВО</a:t>
            </a:r>
          </a:p>
          <a:p>
            <a:pPr>
              <a:spcAft>
                <a:spcPts val="600"/>
              </a:spcAft>
              <a:defRPr/>
            </a:pPr>
            <a:r>
              <a:rPr lang="bg-BG" sz="3000" dirty="0" smtClean="0"/>
              <a:t>Фаза на съпротивление – ЗРЯЛОСТ</a:t>
            </a:r>
          </a:p>
          <a:p>
            <a:pPr>
              <a:spcAft>
                <a:spcPts val="1200"/>
              </a:spcAft>
              <a:defRPr/>
            </a:pPr>
            <a:r>
              <a:rPr lang="bg-BG" sz="3000" dirty="0" smtClean="0"/>
              <a:t>Фаза на изтощение – СТАРОСТ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bg-BG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bg-BG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pPr algn="ctr"/>
            <a:r>
              <a:rPr lang="bg-BG" b="1" dirty="0" smtClean="0"/>
              <a:t>Вреден ли е стресът?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870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536981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endParaRPr lang="bg-BG" dirty="0" smtClean="0"/>
          </a:p>
          <a:p>
            <a:pPr eaLnBrk="1" hangingPunct="1">
              <a:defRPr/>
            </a:pPr>
            <a:r>
              <a:rPr lang="bg-BG" sz="3600" dirty="0" smtClean="0"/>
              <a:t>Стрес, който завършва с повишена адаптация на организма – </a:t>
            </a:r>
            <a:r>
              <a:rPr lang="bg-BG" sz="3600" b="1" dirty="0" smtClean="0"/>
              <a:t>ЕУСТРЕС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bg-BG" sz="3600" dirty="0" smtClean="0"/>
          </a:p>
          <a:p>
            <a:pPr eaLnBrk="1" hangingPunct="1">
              <a:defRPr/>
            </a:pPr>
            <a:r>
              <a:rPr lang="bg-BG" sz="3600" dirty="0" smtClean="0"/>
              <a:t>Стрес, завършващ с нарушения в адаптацията – </a:t>
            </a:r>
            <a:r>
              <a:rPr lang="bg-BG" sz="3600" b="1" dirty="0" smtClean="0"/>
              <a:t>ДИСТРЕС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571480"/>
            <a:ext cx="7686700" cy="857256"/>
          </a:xfrm>
        </p:spPr>
        <p:txBody>
          <a:bodyPr>
            <a:normAutofit/>
          </a:bodyPr>
          <a:lstStyle/>
          <a:p>
            <a:r>
              <a:rPr lang="bg-BG" sz="4000" b="1" dirty="0" smtClean="0"/>
              <a:t>Ханс Селие:</a:t>
            </a:r>
            <a:endParaRPr lang="bg-B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681550"/>
          </a:xfrm>
        </p:spPr>
        <p:txBody>
          <a:bodyPr/>
          <a:lstStyle/>
          <a:p>
            <a:r>
              <a:rPr lang="ru-RU" sz="3200" b="1" dirty="0" smtClean="0"/>
              <a:t>«Стресът  не е това, което се е случило с Вас, а това, как </a:t>
            </a:r>
            <a:r>
              <a:rPr lang="bg-BG" sz="3200" b="1" dirty="0" smtClean="0"/>
              <a:t>Вие </a:t>
            </a:r>
            <a:r>
              <a:rPr lang="ru-RU" sz="3200" b="1" dirty="0" smtClean="0"/>
              <a:t>го </a:t>
            </a:r>
            <a:r>
              <a:rPr lang="ru-RU" sz="3200" b="1" i="1" dirty="0" smtClean="0"/>
              <a:t>възприемате</a:t>
            </a:r>
            <a:r>
              <a:rPr lang="ru-RU" sz="3200" b="1" dirty="0" smtClean="0"/>
              <a:t>.»</a:t>
            </a:r>
            <a:br>
              <a:rPr lang="ru-RU" sz="3200" b="1" dirty="0" smtClean="0"/>
            </a:br>
            <a:endParaRPr lang="ru-RU" sz="3200" b="1" dirty="0" smtClean="0"/>
          </a:p>
          <a:p>
            <a:r>
              <a:rPr lang="ru-RU" sz="3200" b="1" dirty="0" smtClean="0"/>
              <a:t>« </a:t>
            </a:r>
            <a:r>
              <a:rPr lang="bg-BG" sz="3200" b="1" dirty="0" smtClean="0"/>
              <a:t>Това, което ни разболява и убива, е </a:t>
            </a:r>
            <a:r>
              <a:rPr lang="bg-BG" sz="3200" b="1" i="1" dirty="0" smtClean="0"/>
              <a:t>прекомерният</a:t>
            </a:r>
            <a:r>
              <a:rPr lang="bg-BG" sz="3200" b="1" dirty="0" smtClean="0"/>
              <a:t> стрес – </a:t>
            </a:r>
            <a:r>
              <a:rPr lang="bg-BG" sz="3200" b="1" i="1" dirty="0" smtClean="0"/>
              <a:t>дистресът</a:t>
            </a:r>
            <a:r>
              <a:rPr lang="bg-BG" sz="3200" b="1" dirty="0" smtClean="0"/>
              <a:t> и тъкмо неговото влияние трябва да елиминираме.</a:t>
            </a:r>
            <a:r>
              <a:rPr lang="ru-RU" sz="3200" b="1" dirty="0" smtClean="0"/>
              <a:t>»</a:t>
            </a:r>
            <a:endParaRPr lang="bg-BG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65321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000" b="1" dirty="0" smtClean="0"/>
              <a:t>Когнитивна оценка</a:t>
            </a:r>
            <a:endParaRPr lang="bg-B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3068960"/>
            <a:ext cx="7787208" cy="259228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bg-BG" sz="3200" dirty="0" smtClean="0"/>
              <a:t>ситуацията е </a:t>
            </a:r>
            <a:r>
              <a:rPr lang="bg-BG" sz="3200" b="1" i="1" dirty="0" smtClean="0"/>
              <a:t>заплашителна</a:t>
            </a:r>
          </a:p>
          <a:p>
            <a:pPr>
              <a:spcAft>
                <a:spcPts val="1200"/>
              </a:spcAft>
            </a:pPr>
            <a:r>
              <a:rPr lang="bg-BG" sz="3200" dirty="0" smtClean="0"/>
              <a:t>положението е </a:t>
            </a:r>
            <a:r>
              <a:rPr lang="bg-BG" sz="3200" b="1" i="1" dirty="0" smtClean="0"/>
              <a:t>извън контрол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96" y="692696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bg-BG" sz="3600" b="1" dirty="0" smtClean="0"/>
              <a:t>Причини за стрес на работното място</a:t>
            </a:r>
            <a:endParaRPr lang="bg-BG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00808"/>
            <a:ext cx="8205762" cy="50160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sz="3000" b="1" i="1" dirty="0" smtClean="0"/>
              <a:t>Професионалните изисквания</a:t>
            </a:r>
            <a:r>
              <a:rPr lang="bg-BG" sz="3000" dirty="0" smtClean="0"/>
              <a:t>. Стресиращи професии и позиции</a:t>
            </a:r>
            <a:endParaRPr lang="en-US" sz="3000" dirty="0" smtClean="0"/>
          </a:p>
          <a:p>
            <a:pPr>
              <a:spcAft>
                <a:spcPts val="600"/>
              </a:spcAft>
            </a:pPr>
            <a:r>
              <a:rPr lang="bg-BG" sz="3000" b="1" i="1" dirty="0"/>
              <a:t>Конфликт</a:t>
            </a:r>
            <a:r>
              <a:rPr lang="bg-BG" sz="3000" dirty="0"/>
              <a:t> между </a:t>
            </a:r>
            <a:r>
              <a:rPr lang="bg-BG" sz="3000" b="1" i="1" dirty="0"/>
              <a:t>работата</a:t>
            </a:r>
            <a:r>
              <a:rPr lang="bg-BG" sz="3000" dirty="0"/>
              <a:t> и </a:t>
            </a:r>
            <a:r>
              <a:rPr lang="bg-BG" sz="3000" b="1" i="1" dirty="0" smtClean="0"/>
              <a:t>извънслужебните </a:t>
            </a:r>
            <a:r>
              <a:rPr lang="bg-BG" sz="3000" dirty="0"/>
              <a:t>задължения</a:t>
            </a:r>
          </a:p>
          <a:p>
            <a:pPr>
              <a:spcAft>
                <a:spcPts val="600"/>
              </a:spcAft>
            </a:pPr>
            <a:r>
              <a:rPr lang="bg-BG" sz="3000" b="1" i="1" dirty="0"/>
              <a:t>Конфликт на ролите </a:t>
            </a:r>
            <a:r>
              <a:rPr lang="bg-BG" sz="3000" dirty="0"/>
              <a:t>несъответствие между очакванията или изискванията на определена роля</a:t>
            </a:r>
            <a:endParaRPr lang="en-US" sz="3000" dirty="0"/>
          </a:p>
          <a:p>
            <a:pPr>
              <a:spcAft>
                <a:spcPts val="600"/>
              </a:spcAft>
            </a:pPr>
            <a:r>
              <a:rPr lang="bg-BG" sz="3000" b="1" i="1" dirty="0"/>
              <a:t>Двусмислие на ролята</a:t>
            </a:r>
            <a:r>
              <a:rPr lang="bg-BG" sz="3000" dirty="0"/>
              <a:t>: неяснота на </a:t>
            </a:r>
            <a:r>
              <a:rPr lang="bg-BG" sz="3000" dirty="0" smtClean="0"/>
              <a:t>изискванията</a:t>
            </a:r>
            <a:endParaRPr lang="en-US" sz="3000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12" y="2132856"/>
            <a:ext cx="8085584" cy="42256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sz="3200" b="1" i="1" dirty="0"/>
              <a:t>Прекалено много работа</a:t>
            </a:r>
            <a:r>
              <a:rPr lang="en-US" sz="3200" dirty="0"/>
              <a:t>.</a:t>
            </a:r>
          </a:p>
          <a:p>
            <a:pPr>
              <a:spcAft>
                <a:spcPts val="600"/>
              </a:spcAft>
            </a:pPr>
            <a:r>
              <a:rPr lang="bg-BG" sz="3200" b="1" i="1" dirty="0"/>
              <a:t>Прекалено малко </a:t>
            </a:r>
            <a:r>
              <a:rPr lang="bg-BG" sz="3200" b="1" i="1" dirty="0" smtClean="0"/>
              <a:t>работа</a:t>
            </a:r>
            <a:endParaRPr lang="en-US" sz="3200" b="1" i="1" dirty="0" smtClean="0"/>
          </a:p>
          <a:p>
            <a:pPr>
              <a:spcAft>
                <a:spcPts val="600"/>
              </a:spcAft>
            </a:pPr>
            <a:r>
              <a:rPr lang="bg-BG" sz="3200" b="1" i="1" dirty="0" smtClean="0"/>
              <a:t>Отговорност за други хора</a:t>
            </a:r>
            <a:r>
              <a:rPr lang="bg-BG" sz="32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bg-BG" sz="3200" b="1" i="1" dirty="0" smtClean="0"/>
              <a:t>Уменията на мениджърите</a:t>
            </a:r>
          </a:p>
          <a:p>
            <a:pPr>
              <a:spcAft>
                <a:spcPts val="600"/>
              </a:spcAft>
            </a:pPr>
            <a:r>
              <a:rPr lang="bg-BG" sz="3200" b="1" i="1" dirty="0" smtClean="0"/>
              <a:t>Липса на социален живот</a:t>
            </a:r>
          </a:p>
          <a:p>
            <a:pPr>
              <a:spcAft>
                <a:spcPts val="600"/>
              </a:spcAft>
            </a:pPr>
            <a:r>
              <a:rPr lang="bg-BG" sz="3200" b="1" i="1" dirty="0" smtClean="0"/>
              <a:t>Необходимост от помощ и подкрепа </a:t>
            </a:r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908720"/>
            <a:ext cx="8229600" cy="581772"/>
          </a:xfrm>
        </p:spPr>
        <p:txBody>
          <a:bodyPr>
            <a:noAutofit/>
          </a:bodyPr>
          <a:lstStyle/>
          <a:p>
            <a:pPr algn="ctr"/>
            <a:r>
              <a:rPr lang="bg-BG" sz="3600" b="1" dirty="0" smtClean="0"/>
              <a:t>Причини за стрес на работното място</a:t>
            </a:r>
            <a:endParaRPr lang="bg-BG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437512" cy="720080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 smtClean="0">
                <a:solidFill>
                  <a:srgbClr val="04617B"/>
                </a:solidFill>
              </a:rPr>
              <a:t>Емоции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pPr lvl="1"/>
            <a:r>
              <a:rPr lang="bg-BG" sz="3200" dirty="0" smtClean="0"/>
              <a:t>Явни реакции, изразяващи усещането за събитията.</a:t>
            </a:r>
            <a:endParaRPr lang="en-US" sz="3200" dirty="0" smtClean="0"/>
          </a:p>
          <a:p>
            <a:pPr lvl="1"/>
            <a:r>
              <a:rPr lang="bg-BG" sz="3200" dirty="0" smtClean="0"/>
              <a:t>Винаги се свързват с някакъв обект. </a:t>
            </a:r>
            <a:r>
              <a:rPr lang="bg-BG" sz="3200" b="1" i="1" dirty="0" smtClean="0"/>
              <a:t>Нещо</a:t>
            </a:r>
            <a:r>
              <a:rPr lang="bg-BG" sz="3200" dirty="0" smtClean="0"/>
              <a:t> или </a:t>
            </a:r>
            <a:r>
              <a:rPr lang="bg-BG" sz="3200" b="1" i="1" dirty="0" smtClean="0"/>
              <a:t>някой</a:t>
            </a:r>
            <a:r>
              <a:rPr lang="bg-BG" sz="3200" dirty="0" smtClean="0"/>
              <a:t> ги задейства</a:t>
            </a:r>
            <a:r>
              <a:rPr lang="en-US" sz="3200" dirty="0" smtClean="0"/>
              <a:t>.</a:t>
            </a:r>
            <a:r>
              <a:rPr lang="bg-BG" sz="3200" dirty="0" smtClean="0"/>
              <a:t> </a:t>
            </a:r>
          </a:p>
          <a:p>
            <a:pPr lvl="1"/>
            <a:r>
              <a:rPr lang="bg-BG" sz="3200" dirty="0" smtClean="0"/>
              <a:t>Изразяването на емоциите е универсално.</a:t>
            </a:r>
          </a:p>
          <a:p>
            <a:pPr lvl="1"/>
            <a:r>
              <a:rPr lang="bg-BG" sz="3200" dirty="0" smtClean="0"/>
              <a:t>Ролята на културата</a:t>
            </a:r>
          </a:p>
          <a:p>
            <a:pPr lvl="1"/>
            <a:r>
              <a:rPr lang="bg-BG" sz="3200" dirty="0" smtClean="0"/>
              <a:t>Неофициални стандарти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640960" cy="44644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sz="3000" dirty="0" smtClean="0"/>
              <a:t>Изискване </a:t>
            </a:r>
            <a:r>
              <a:rPr lang="bg-BG" sz="3000" b="1" i="1" dirty="0"/>
              <a:t>за вземане на </a:t>
            </a:r>
            <a:r>
              <a:rPr lang="bg-BG" sz="3000" b="1" i="1" dirty="0" smtClean="0"/>
              <a:t>решения</a:t>
            </a:r>
            <a:endParaRPr lang="bg-BG" sz="3000" dirty="0"/>
          </a:p>
          <a:p>
            <a:pPr>
              <a:spcAft>
                <a:spcPts val="600"/>
              </a:spcAft>
            </a:pPr>
            <a:r>
              <a:rPr lang="bg-BG" sz="3000" dirty="0" smtClean="0"/>
              <a:t>Изискването </a:t>
            </a:r>
            <a:r>
              <a:rPr lang="bg-BG" sz="3000" b="1" i="1" dirty="0"/>
              <a:t>постоянно наблюдение </a:t>
            </a:r>
            <a:r>
              <a:rPr lang="bg-BG" sz="3000" dirty="0"/>
              <a:t>на устройства или </a:t>
            </a:r>
            <a:r>
              <a:rPr lang="bg-BG" sz="3000" dirty="0" smtClean="0"/>
              <a:t>материали</a:t>
            </a:r>
            <a:endParaRPr lang="bg-BG" sz="3000" dirty="0"/>
          </a:p>
          <a:p>
            <a:pPr>
              <a:spcAft>
                <a:spcPts val="600"/>
              </a:spcAft>
            </a:pPr>
            <a:r>
              <a:rPr lang="bg-BG" sz="3000" dirty="0" smtClean="0"/>
              <a:t>Обмен </a:t>
            </a:r>
            <a:r>
              <a:rPr lang="bg-BG" sz="3000" dirty="0"/>
              <a:t>н</a:t>
            </a:r>
            <a:r>
              <a:rPr lang="bg-BG" sz="3000" dirty="0" smtClean="0"/>
              <a:t>а </a:t>
            </a:r>
            <a:r>
              <a:rPr lang="bg-BG" sz="3000" b="1" i="1" dirty="0" smtClean="0"/>
              <a:t>големи обеми информация</a:t>
            </a:r>
            <a:endParaRPr lang="bg-BG" sz="3000" dirty="0"/>
          </a:p>
          <a:p>
            <a:pPr>
              <a:spcAft>
                <a:spcPts val="600"/>
              </a:spcAft>
            </a:pPr>
            <a:r>
              <a:rPr lang="bg-BG" sz="3000" dirty="0" smtClean="0"/>
              <a:t>Неприятни </a:t>
            </a:r>
            <a:r>
              <a:rPr lang="bg-BG" sz="3000" b="1" i="1" dirty="0" smtClean="0"/>
              <a:t>физически </a:t>
            </a:r>
            <a:r>
              <a:rPr lang="bg-BG" sz="3000" b="1" i="1" dirty="0"/>
              <a:t>условия</a:t>
            </a:r>
            <a:r>
              <a:rPr lang="bg-BG" sz="3000" dirty="0"/>
              <a:t>. </a:t>
            </a:r>
          </a:p>
          <a:p>
            <a:pPr>
              <a:spcAft>
                <a:spcPts val="600"/>
              </a:spcAft>
            </a:pPr>
            <a:r>
              <a:rPr lang="bg-BG" sz="3000" dirty="0" smtClean="0"/>
              <a:t>Изпълнение </a:t>
            </a:r>
            <a:r>
              <a:rPr lang="bg-BG" sz="3000" dirty="0"/>
              <a:t>на </a:t>
            </a:r>
            <a:r>
              <a:rPr lang="bg-BG" sz="3000" b="1" i="1" dirty="0"/>
              <a:t>неструктурирани задачи</a:t>
            </a:r>
            <a:r>
              <a:rPr lang="bg-BG" sz="3000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bg-BG" sz="3600" b="1" dirty="0" smtClean="0"/>
              <a:t>Кога една </a:t>
            </a:r>
            <a:r>
              <a:rPr lang="bg-BG" sz="3600" b="1" i="1" dirty="0"/>
              <a:t>позиция</a:t>
            </a:r>
            <a:r>
              <a:rPr lang="bg-BG" sz="3600" b="1" dirty="0"/>
              <a:t> стресираща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41" y="2420888"/>
            <a:ext cx="8046636" cy="422336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bg-BG" sz="3200" b="1" i="1" dirty="0"/>
              <a:t>Е</a:t>
            </a:r>
            <a:r>
              <a:rPr lang="bg-BG" sz="3200" b="1" i="1" dirty="0" smtClean="0"/>
              <a:t>моционално</a:t>
            </a:r>
            <a:r>
              <a:rPr lang="bg-BG" sz="3200" dirty="0" smtClean="0"/>
              <a:t>, </a:t>
            </a:r>
            <a:r>
              <a:rPr lang="bg-BG" sz="3200" b="1" i="1" dirty="0" smtClean="0"/>
              <a:t>физическо</a:t>
            </a:r>
            <a:r>
              <a:rPr lang="bg-BG" sz="3200" dirty="0" smtClean="0"/>
              <a:t> и </a:t>
            </a:r>
            <a:r>
              <a:rPr lang="bg-BG" sz="3200" b="1" i="1" dirty="0" smtClean="0"/>
              <a:t>психическо</a:t>
            </a:r>
            <a:r>
              <a:rPr lang="bg-BG" sz="3200" dirty="0" smtClean="0"/>
              <a:t> изтощение, съчетано с </a:t>
            </a:r>
            <a:r>
              <a:rPr lang="bg-BG" sz="3200" b="1" i="1" dirty="0" smtClean="0"/>
              <a:t>ниско самочувствие </a:t>
            </a:r>
            <a:r>
              <a:rPr lang="bg-BG" sz="3200" dirty="0" smtClean="0"/>
              <a:t>и чувство за </a:t>
            </a:r>
            <a:r>
              <a:rPr lang="bg-BG" sz="3200" b="1" i="1" dirty="0" smtClean="0"/>
              <a:t>ниска ефикасност </a:t>
            </a:r>
            <a:r>
              <a:rPr lang="bg-BG" sz="3200" dirty="0" smtClean="0"/>
              <a:t>в резултат от </a:t>
            </a:r>
            <a:r>
              <a:rPr lang="bg-BG" sz="3200" b="1" dirty="0" smtClean="0"/>
              <a:t>продължително</a:t>
            </a:r>
            <a:r>
              <a:rPr lang="bg-BG" sz="3200" dirty="0" smtClean="0"/>
              <a:t> излагане на силен стрес и напрежение.</a:t>
            </a:r>
            <a:endParaRPr lang="en-US" sz="32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877" y="1052736"/>
            <a:ext cx="8229600" cy="581772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/>
              <a:t>Прегаряне (</a:t>
            </a:r>
            <a:r>
              <a:rPr lang="en-US" sz="4000" b="1" dirty="0"/>
              <a:t>Burnout)</a:t>
            </a:r>
            <a:endParaRPr lang="bg-BG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84584"/>
              </p:ext>
            </p:extLst>
          </p:nvPr>
        </p:nvGraphicFramePr>
        <p:xfrm>
          <a:off x="0" y="-3"/>
          <a:ext cx="914400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992"/>
                <a:gridCol w="4644008"/>
              </a:tblGrid>
              <a:tr h="669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3200" b="1" dirty="0">
                          <a:latin typeface="Calibri"/>
                          <a:ea typeface="Calibri"/>
                          <a:cs typeface="Times New Roman"/>
                        </a:rPr>
                        <a:t>Прегаряне (</a:t>
                      </a:r>
                      <a:r>
                        <a:rPr lang="en-US" sz="3200" b="1" dirty="0">
                          <a:latin typeface="Calibri"/>
                          <a:ea typeface="Calibri"/>
                          <a:cs typeface="Times New Roman"/>
                        </a:rPr>
                        <a:t>Burnout</a:t>
                      </a:r>
                      <a:r>
                        <a:rPr lang="bg-BG" sz="3200" b="1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3200" b="1" dirty="0">
                          <a:latin typeface="Calibri"/>
                          <a:ea typeface="Calibri"/>
                          <a:cs typeface="Times New Roman"/>
                        </a:rPr>
                        <a:t>Стрес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Липса на ангажираност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Прекалена ангажираност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Емоциите са притъпени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Емоциите са прекалено изострени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Увредени са чувствата (психиката)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Увредена е предимно физиката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Повлияна е мотивацията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Изчерпана е физическата енергия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Загуба на надежда и идеали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Загуба на сили и енергия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3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Calibri"/>
                          <a:ea typeface="Calibri"/>
                          <a:cs typeface="Times New Roman"/>
                        </a:rPr>
                        <a:t>Депресия, причинена от безнадеждност и отчаяние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Защитна реакция на тялото с цел пестене на енергия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3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Calibri"/>
                          <a:ea typeface="Calibri"/>
                          <a:cs typeface="Times New Roman"/>
                        </a:rPr>
                        <a:t>Чувство на безпомощност и апатия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Чувство на неотложност и хиперактивност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Обезличаване и незаинтересованост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Тревожност, паника, фобии.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3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Няма да ви убие, но може би не си струва да се </a:t>
                      </a:r>
                      <a:r>
                        <a:rPr lang="bg-BG" sz="2000" b="1" dirty="0" smtClean="0">
                          <a:latin typeface="Calibri"/>
                          <a:ea typeface="Calibri"/>
                          <a:cs typeface="Times New Roman"/>
                        </a:rPr>
                        <a:t>живее </a:t>
                      </a: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дълго така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Calibri"/>
                          <a:ea typeface="Calibri"/>
                          <a:cs typeface="Times New Roman"/>
                        </a:rPr>
                        <a:t>Може да ви убие преди да завършите това, което сте започнали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97" y="836712"/>
            <a:ext cx="7901014" cy="653210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 smtClean="0"/>
              <a:t>Сексуален тормоз</a:t>
            </a:r>
            <a:endParaRPr lang="bg-B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489654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3200" b="1" i="1" dirty="0" smtClean="0"/>
              <a:t>Нежелан контакт </a:t>
            </a:r>
            <a:r>
              <a:rPr lang="bg-BG" sz="3200" dirty="0" smtClean="0"/>
              <a:t>или </a:t>
            </a:r>
            <a:r>
              <a:rPr lang="bg-BG" sz="3200" b="1" i="1" dirty="0" smtClean="0"/>
              <a:t>комуникация</a:t>
            </a:r>
            <a:r>
              <a:rPr lang="bg-BG" sz="3200" dirty="0" smtClean="0"/>
              <a:t> от сексуално естество</a:t>
            </a:r>
          </a:p>
          <a:p>
            <a:pPr>
              <a:spcAft>
                <a:spcPts val="1200"/>
              </a:spcAft>
            </a:pPr>
            <a:r>
              <a:rPr lang="bg-BG" sz="3200" dirty="0" smtClean="0"/>
              <a:t>Широко разпространен проблем в работната среда</a:t>
            </a:r>
          </a:p>
          <a:p>
            <a:pPr>
              <a:spcAft>
                <a:spcPts val="1200"/>
              </a:spcAft>
            </a:pPr>
            <a:r>
              <a:rPr lang="bg-BG" sz="3200" dirty="0" smtClean="0"/>
              <a:t>Обикновено </a:t>
            </a:r>
            <a:r>
              <a:rPr lang="bg-BG" sz="3200" dirty="0"/>
              <a:t>насочен към </a:t>
            </a:r>
            <a:r>
              <a:rPr lang="bg-BG" sz="3200" dirty="0" smtClean="0"/>
              <a:t>жени – </a:t>
            </a:r>
            <a:r>
              <a:rPr lang="bg-BG" sz="3200" b="1" i="1" dirty="0"/>
              <a:t>30% </a:t>
            </a:r>
            <a:r>
              <a:rPr lang="bg-BG" sz="3200" dirty="0"/>
              <a:t>от заетите </a:t>
            </a:r>
            <a:r>
              <a:rPr lang="bg-BG" sz="3200" b="1" i="1" dirty="0" smtClean="0"/>
              <a:t>жени</a:t>
            </a:r>
            <a:r>
              <a:rPr lang="bg-BG" sz="3200" dirty="0" smtClean="0"/>
              <a:t> са били мишена </a:t>
            </a:r>
          </a:p>
          <a:p>
            <a:pPr>
              <a:spcAft>
                <a:spcPts val="1200"/>
              </a:spcAft>
            </a:pPr>
            <a:r>
              <a:rPr lang="bg-BG" sz="3200" dirty="0" smtClean="0"/>
              <a:t>Може да бъде </a:t>
            </a:r>
            <a:r>
              <a:rPr lang="bg-BG" sz="3200" b="1" i="1" dirty="0" smtClean="0"/>
              <a:t>основен източник </a:t>
            </a:r>
            <a:r>
              <a:rPr lang="bg-BG" sz="3200" dirty="0" smtClean="0"/>
              <a:t>на</a:t>
            </a:r>
            <a:r>
              <a:rPr lang="bg-BG" sz="3200" b="1" i="1" dirty="0" smtClean="0"/>
              <a:t> стрес</a:t>
            </a:r>
            <a:r>
              <a:rPr lang="bg-BG" b="1" i="1" dirty="0" smtClean="0"/>
              <a:t>. </a:t>
            </a:r>
          </a:p>
          <a:p>
            <a:pPr marL="0" indent="0"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780928"/>
            <a:ext cx="8326026" cy="374441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3000" dirty="0" smtClean="0"/>
              <a:t>Повишаване на самочувствието</a:t>
            </a:r>
          </a:p>
          <a:p>
            <a:pPr>
              <a:spcAft>
                <a:spcPts val="1200"/>
              </a:spcAft>
            </a:pPr>
            <a:r>
              <a:rPr lang="bg-BG" sz="3000" dirty="0" smtClean="0"/>
              <a:t>Обмен на информация</a:t>
            </a:r>
          </a:p>
          <a:p>
            <a:pPr>
              <a:spcAft>
                <a:spcPts val="1200"/>
              </a:spcAft>
            </a:pPr>
            <a:r>
              <a:rPr lang="bg-BG" sz="3000" dirty="0" smtClean="0"/>
              <a:t>Разсейване, отклоняване на вниманието</a:t>
            </a:r>
          </a:p>
          <a:p>
            <a:pPr>
              <a:spcAft>
                <a:spcPts val="1200"/>
              </a:spcAft>
            </a:pPr>
            <a:r>
              <a:rPr lang="bg-BG" sz="3000" dirty="0" smtClean="0"/>
              <a:t>Осигуряване на необходимите ресурси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1721" y="1196752"/>
            <a:ext cx="8229600" cy="581772"/>
          </a:xfrm>
        </p:spPr>
        <p:txBody>
          <a:bodyPr>
            <a:noAutofit/>
          </a:bodyPr>
          <a:lstStyle/>
          <a:p>
            <a:pPr algn="ctr"/>
            <a:r>
              <a:rPr lang="bg-BG" sz="3600" b="1" dirty="0" smtClean="0"/>
              <a:t>Роля на социалната </a:t>
            </a:r>
            <a:r>
              <a:rPr lang="bg-BG" sz="3600" b="1" dirty="0"/>
              <a:t>подкрепа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36712"/>
            <a:ext cx="8229600" cy="653210"/>
          </a:xfrm>
        </p:spPr>
        <p:txBody>
          <a:bodyPr>
            <a:noAutofit/>
          </a:bodyPr>
          <a:lstStyle/>
          <a:p>
            <a:r>
              <a:rPr lang="bg-BG" sz="3600" b="1" dirty="0" smtClean="0"/>
              <a:t>Главни ефекти на стреса в организациите</a:t>
            </a:r>
            <a:endParaRPr lang="bg-BG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964" y="2060848"/>
            <a:ext cx="7776864" cy="459371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b="1" dirty="0" smtClean="0"/>
              <a:t>Разходи</a:t>
            </a:r>
            <a:r>
              <a:rPr lang="en-US" dirty="0" smtClean="0"/>
              <a:t> - </a:t>
            </a:r>
            <a:r>
              <a:rPr lang="bg-BG" dirty="0" smtClean="0"/>
              <a:t>над </a:t>
            </a:r>
            <a:r>
              <a:rPr lang="bg-BG" sz="3200" b="1" dirty="0" smtClean="0"/>
              <a:t>10</a:t>
            </a:r>
            <a:r>
              <a:rPr lang="bg-BG" b="1" dirty="0" smtClean="0"/>
              <a:t>%</a:t>
            </a:r>
            <a:r>
              <a:rPr lang="bg-BG" dirty="0" smtClean="0"/>
              <a:t> от брутния национален продукт на САЩ.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Стрес и производителност</a:t>
            </a:r>
            <a:r>
              <a:rPr lang="en-US" dirty="0" smtClean="0"/>
              <a:t> – </a:t>
            </a:r>
            <a:r>
              <a:rPr lang="bg-BG" b="1" i="1" dirty="0"/>
              <a:t>индивидуални </a:t>
            </a:r>
            <a:r>
              <a:rPr lang="bg-BG" b="1" i="1" dirty="0" smtClean="0"/>
              <a:t>различия</a:t>
            </a:r>
            <a:endParaRPr lang="en-US" b="1" i="1" dirty="0" smtClean="0"/>
          </a:p>
          <a:p>
            <a:pPr>
              <a:spcAft>
                <a:spcPts val="600"/>
              </a:spcAft>
            </a:pPr>
            <a:r>
              <a:rPr lang="bg-BG" dirty="0" smtClean="0"/>
              <a:t>Някои </a:t>
            </a:r>
            <a:r>
              <a:rPr lang="bg-BG" dirty="0"/>
              <a:t>хора постигат </a:t>
            </a:r>
            <a:r>
              <a:rPr lang="bg-BG" b="1" i="1" dirty="0"/>
              <a:t>върхови резултати</a:t>
            </a:r>
            <a:r>
              <a:rPr lang="bg-BG" dirty="0"/>
              <a:t> в периоди на голям стрес.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Въздействието </a:t>
            </a:r>
            <a:r>
              <a:rPr lang="bg-BG" dirty="0"/>
              <a:t>върху </a:t>
            </a:r>
            <a:r>
              <a:rPr lang="bg-BG" dirty="0" smtClean="0"/>
              <a:t>производителността е предимно </a:t>
            </a:r>
            <a:r>
              <a:rPr lang="bg-BG" b="1" i="1" dirty="0" smtClean="0"/>
              <a:t>негативно</a:t>
            </a:r>
            <a:r>
              <a:rPr lang="bg-BG" dirty="0" smtClean="0"/>
              <a:t>.</a:t>
            </a:r>
            <a:endParaRPr lang="bg-BG" dirty="0"/>
          </a:p>
          <a:p>
            <a:pPr>
              <a:spcAft>
                <a:spcPts val="600"/>
              </a:spcAft>
            </a:pPr>
            <a:r>
              <a:rPr lang="bg-BG" dirty="0" smtClean="0"/>
              <a:t>Особено опасна проява </a:t>
            </a:r>
            <a:r>
              <a:rPr lang="bg-BG" dirty="0"/>
              <a:t>на стреса е </a:t>
            </a:r>
            <a:r>
              <a:rPr lang="bg-BG" b="1" i="1" dirty="0" smtClean="0"/>
              <a:t>яростта</a:t>
            </a:r>
            <a:r>
              <a:rPr lang="bg-BG" dirty="0" smtClean="0"/>
              <a:t>.</a:t>
            </a:r>
            <a:endParaRPr lang="bg-BG" dirty="0"/>
          </a:p>
          <a:p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7972452" cy="581772"/>
          </a:xfrm>
        </p:spPr>
        <p:txBody>
          <a:bodyPr>
            <a:noAutofit/>
          </a:bodyPr>
          <a:lstStyle/>
          <a:p>
            <a:r>
              <a:rPr lang="bg-BG" sz="3600" b="1" dirty="0" smtClean="0"/>
              <a:t>Управление на стреса в организацията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994" y="2564904"/>
            <a:ext cx="8229600" cy="443711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3200" dirty="0" smtClean="0"/>
              <a:t>Програми за оказване на помощ на служителите</a:t>
            </a:r>
          </a:p>
          <a:p>
            <a:pPr>
              <a:spcAft>
                <a:spcPts val="1200"/>
              </a:spcAft>
            </a:pPr>
            <a:r>
              <a:rPr lang="bg-BG" sz="3200" dirty="0" smtClean="0"/>
              <a:t>Здравни програми</a:t>
            </a:r>
          </a:p>
          <a:p>
            <a:pPr>
              <a:spcAft>
                <a:spcPts val="1200"/>
              </a:spcAft>
            </a:pPr>
            <a:r>
              <a:rPr lang="bg-BG" sz="3200" dirty="0" smtClean="0"/>
              <a:t>Програми за управление на отсъствията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653210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Как да се справим със собствения стрес?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715404" cy="5517232"/>
          </a:xfrm>
        </p:spPr>
        <p:txBody>
          <a:bodyPr>
            <a:normAutofit/>
          </a:bodyPr>
          <a:lstStyle/>
          <a:p>
            <a:r>
              <a:rPr lang="bg-BG" sz="3000" b="1" i="1" dirty="0" smtClean="0"/>
              <a:t>Управление на времето</a:t>
            </a:r>
            <a:endParaRPr lang="bg-BG" sz="3000" dirty="0" smtClean="0"/>
          </a:p>
          <a:p>
            <a:pPr lvl="1"/>
            <a:r>
              <a:rPr lang="bg-BG" sz="2800" dirty="0"/>
              <a:t>Съставяне на списък със задачите</a:t>
            </a:r>
            <a:r>
              <a:rPr lang="bg-BG" sz="2800" dirty="0" smtClean="0"/>
              <a:t>.</a:t>
            </a:r>
            <a:endParaRPr lang="en-US" sz="2800" dirty="0" smtClean="0"/>
          </a:p>
          <a:p>
            <a:pPr lvl="1"/>
            <a:r>
              <a:rPr lang="bg-BG" sz="2800" dirty="0" smtClean="0"/>
              <a:t>Поставяне на приоритети.</a:t>
            </a:r>
          </a:p>
          <a:p>
            <a:pPr lvl="1"/>
            <a:r>
              <a:rPr lang="bg-BG" sz="2800" dirty="0" smtClean="0"/>
              <a:t>Реалистично разпределяне на времето.</a:t>
            </a:r>
          </a:p>
          <a:p>
            <a:r>
              <a:rPr lang="bg-BG" sz="3000" b="1" i="1" dirty="0" smtClean="0"/>
              <a:t>Здравословно хранене и добра физическа форма</a:t>
            </a:r>
            <a:endParaRPr lang="bg-BG" sz="3000" i="1" dirty="0" smtClean="0"/>
          </a:p>
          <a:p>
            <a:r>
              <a:rPr lang="bg-BG" sz="3000" b="1" i="1" dirty="0" smtClean="0"/>
              <a:t>Отпускане и медитация</a:t>
            </a:r>
            <a:endParaRPr lang="bg-BG" sz="3000" dirty="0" smtClean="0"/>
          </a:p>
          <a:p>
            <a:r>
              <a:rPr lang="bg-BG" sz="3000" b="1" i="1" dirty="0" smtClean="0"/>
              <a:t>Пълноценен сън</a:t>
            </a:r>
            <a:endParaRPr lang="bg-BG" sz="3000" dirty="0" smtClean="0"/>
          </a:p>
          <a:p>
            <a:r>
              <a:rPr lang="bg-BG" sz="3000" b="1" i="1" dirty="0" smtClean="0"/>
              <a:t>Избягване на мрачните мисли</a:t>
            </a:r>
          </a:p>
          <a:p>
            <a:r>
              <a:rPr lang="bg-BG" sz="3000" b="1" i="1" dirty="0" smtClean="0"/>
              <a:t>Управляване на реакциите</a:t>
            </a:r>
            <a:r>
              <a:rPr lang="bg-BG" sz="3000" i="1" dirty="0" smtClean="0"/>
              <a:t>.</a:t>
            </a:r>
            <a:endParaRPr lang="en-US" sz="3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358246" cy="1071570"/>
          </a:xfrm>
        </p:spPr>
        <p:txBody>
          <a:bodyPr>
            <a:normAutofit/>
          </a:bodyPr>
          <a:lstStyle/>
          <a:p>
            <a:pPr algn="ctr"/>
            <a:r>
              <a:rPr lang="bg-BG" sz="3200" b="1" dirty="0" smtClean="0"/>
              <a:t>Действия за намаляване на стреса и последствията от него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636912"/>
            <a:ext cx="8172400" cy="40079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3000" dirty="0" smtClean="0"/>
              <a:t>Първо ниво – </a:t>
            </a:r>
            <a:r>
              <a:rPr lang="bg-BG" sz="3000" b="1" i="1" dirty="0" smtClean="0"/>
              <a:t>превенция</a:t>
            </a:r>
            <a:endParaRPr lang="en-US" sz="3000" dirty="0" smtClean="0"/>
          </a:p>
          <a:p>
            <a:pPr>
              <a:spcAft>
                <a:spcPts val="1200"/>
              </a:spcAft>
            </a:pPr>
            <a:r>
              <a:rPr lang="bg-BG" sz="3000" dirty="0" smtClean="0"/>
              <a:t> Второ ниво – намаляване на </a:t>
            </a:r>
            <a:r>
              <a:rPr lang="bg-BG" sz="3000" b="1" i="1" dirty="0" smtClean="0"/>
              <a:t>въздействието </a:t>
            </a:r>
            <a:r>
              <a:rPr lang="bg-BG" sz="3000" dirty="0" smtClean="0"/>
              <a:t>от стреса</a:t>
            </a:r>
          </a:p>
          <a:p>
            <a:pPr>
              <a:spcAft>
                <a:spcPts val="1200"/>
              </a:spcAft>
            </a:pPr>
            <a:r>
              <a:rPr lang="bg-BG" sz="3000" dirty="0" smtClean="0"/>
              <a:t>Трето ниво – минимизиране на </a:t>
            </a:r>
            <a:r>
              <a:rPr lang="bg-BG" sz="3000" b="1" i="1" dirty="0" smtClean="0"/>
              <a:t>последствията </a:t>
            </a:r>
            <a:r>
              <a:rPr lang="bg-BG" sz="3000" dirty="0" smtClean="0"/>
              <a:t>от стреса</a:t>
            </a:r>
            <a:endParaRPr lang="en-US" sz="3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851648" cy="1257296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Въпроси?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 smtClean="0"/>
              <a:t>Основни категории емоции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2204864"/>
            <a:ext cx="3096344" cy="396044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Гняв</a:t>
            </a:r>
          </a:p>
          <a:p>
            <a:r>
              <a:rPr lang="bg-BG" sz="3200" dirty="0" smtClean="0"/>
              <a:t>Страх</a:t>
            </a:r>
          </a:p>
          <a:p>
            <a:r>
              <a:rPr lang="bg-BG" sz="3200" dirty="0" smtClean="0"/>
              <a:t>Радост</a:t>
            </a:r>
          </a:p>
          <a:p>
            <a:r>
              <a:rPr lang="bg-BG" sz="3200" dirty="0" smtClean="0"/>
              <a:t>Любов</a:t>
            </a:r>
          </a:p>
          <a:p>
            <a:r>
              <a:rPr lang="bg-BG" sz="3200" dirty="0" smtClean="0"/>
              <a:t>Тъга</a:t>
            </a:r>
          </a:p>
          <a:p>
            <a:r>
              <a:rPr lang="bg-BG" sz="3200" dirty="0" smtClean="0"/>
              <a:t>Изненада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81" y="692696"/>
            <a:ext cx="8229600" cy="708688"/>
          </a:xfrm>
        </p:spPr>
        <p:txBody>
          <a:bodyPr/>
          <a:lstStyle/>
          <a:p>
            <a:pPr algn="ctr"/>
            <a:r>
              <a:rPr lang="bg-BG" sz="4000" b="1" dirty="0" smtClean="0">
                <a:solidFill>
                  <a:srgbClr val="04617B"/>
                </a:solidFill>
              </a:rPr>
              <a:t>Настроение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81" y="1916832"/>
            <a:ext cx="8435280" cy="468052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3200" b="1" dirty="0" smtClean="0"/>
              <a:t>Нефокусирано</a:t>
            </a:r>
            <a:r>
              <a:rPr lang="bg-BG" sz="3200" dirty="0" smtClean="0"/>
              <a:t>, сравнително </a:t>
            </a:r>
            <a:r>
              <a:rPr lang="bg-BG" sz="3200" b="1" dirty="0" smtClean="0"/>
              <a:t>леко</a:t>
            </a:r>
            <a:r>
              <a:rPr lang="bg-BG" sz="3200" dirty="0" smtClean="0"/>
              <a:t> чувство - фон на ежедневните преживявания</a:t>
            </a:r>
          </a:p>
          <a:p>
            <a:pPr>
              <a:spcAft>
                <a:spcPts val="600"/>
              </a:spcAft>
            </a:pPr>
            <a:r>
              <a:rPr lang="bg-BG" sz="3200" dirty="0" smtClean="0"/>
              <a:t>Влияе се от</a:t>
            </a:r>
          </a:p>
          <a:p>
            <a:pPr lvl="1">
              <a:spcAft>
                <a:spcPts val="600"/>
              </a:spcAft>
            </a:pPr>
            <a:r>
              <a:rPr lang="bg-BG" sz="2800" dirty="0" smtClean="0"/>
              <a:t>Временни промени на чувствата</a:t>
            </a:r>
          </a:p>
          <a:p>
            <a:pPr lvl="1">
              <a:spcAft>
                <a:spcPts val="600"/>
              </a:spcAft>
            </a:pPr>
            <a:r>
              <a:rPr lang="bg-BG" sz="2800" dirty="0" smtClean="0"/>
              <a:t>Личностни характеристики</a:t>
            </a:r>
          </a:p>
          <a:p>
            <a:pPr lvl="1">
              <a:spcAft>
                <a:spcPts val="600"/>
              </a:spcAft>
            </a:pPr>
            <a:r>
              <a:rPr lang="bg-BG" sz="2800" dirty="0" smtClean="0"/>
              <a:t>Условията, които средата предоставя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"Приятелят ми </a:t>
            </a:r>
            <a:r>
              <a:rPr lang="en-US" dirty="0" smtClean="0"/>
              <a:t>… </a:t>
            </a:r>
            <a:r>
              <a:rPr lang="ru-RU" dirty="0" smtClean="0"/>
              <a:t>е </a:t>
            </a:r>
            <a:r>
              <a:rPr lang="ru-RU" dirty="0"/>
              <a:t>нечут характер. Когато ний се намираме в най-критическо положение, той и тогава си е тъй весел, както и кога се намираме в най-добро положение. Студ, дърво и камък се пука, гладни от два-три дена, а той пее и все весел. Вечер, дордето ще легнем, той пее; сутрин, щом си отвори очите, пак пее. Колкото и да се намираш в отчаяност, той ще те развесели и ще те накара да забравиш всичките тъги и страдания. </a:t>
            </a:r>
          </a:p>
          <a:p>
            <a:pPr marL="0" indent="0">
              <a:buNone/>
            </a:pPr>
            <a:r>
              <a:rPr lang="ru-RU" dirty="0"/>
              <a:t>Приятно е човеку да живее с подобни личности!"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1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779413"/>
            <a:ext cx="8496944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600" b="1" dirty="0" smtClean="0">
                <a:ea typeface="Calibri"/>
                <a:cs typeface="Times New Roman"/>
              </a:rPr>
              <a:t>В едно свое писмо Ботев казва </a:t>
            </a:r>
            <a:r>
              <a:rPr lang="bg-BG" sz="2600" b="1" dirty="0" err="1" smtClean="0">
                <a:ea typeface="Calibri"/>
                <a:cs typeface="Times New Roman"/>
              </a:rPr>
              <a:t>следующето</a:t>
            </a:r>
            <a:r>
              <a:rPr lang="bg-BG" sz="2600" b="1" dirty="0" smtClean="0">
                <a:ea typeface="Calibri"/>
                <a:cs typeface="Times New Roman"/>
              </a:rPr>
              <a:t> за Левски, с когото намира подслон в една ветрена мелница накрай Букурещ: </a:t>
            </a:r>
            <a:r>
              <a:rPr lang="en-US" sz="2600" b="1" dirty="0" smtClean="0">
                <a:ea typeface="Calibri"/>
                <a:cs typeface="Times New Roman"/>
              </a:rPr>
              <a:t/>
            </a:r>
            <a:br>
              <a:rPr lang="en-US" sz="2600" b="1" dirty="0" smtClean="0">
                <a:ea typeface="Calibri"/>
                <a:cs typeface="Times New Roman"/>
              </a:rPr>
            </a:br>
            <a:r>
              <a:rPr lang="bg-BG" sz="2600" b="1" i="1" dirty="0" smtClean="0">
                <a:ea typeface="Calibri"/>
                <a:cs typeface="Times New Roman"/>
              </a:rPr>
              <a:t>"Приятелят ми Левски е нечут характер. Когато </a:t>
            </a:r>
            <a:r>
              <a:rPr lang="bg-BG" sz="2600" b="1" i="1" dirty="0" err="1" smtClean="0">
                <a:ea typeface="Calibri"/>
                <a:cs typeface="Times New Roman"/>
              </a:rPr>
              <a:t>ний</a:t>
            </a:r>
            <a:r>
              <a:rPr lang="bg-BG" sz="2600" b="1" i="1" dirty="0" smtClean="0">
                <a:ea typeface="Calibri"/>
                <a:cs typeface="Times New Roman"/>
              </a:rPr>
              <a:t> се намираме в най-критическо положение, той и тогава си е тъй весел, както и кога се намираме в най-добро положение. Студ, дърво и камък се пука, гладни от два-три дена, а той пее и все весел. Вечер, </a:t>
            </a:r>
            <a:r>
              <a:rPr lang="bg-BG" sz="2600" b="1" i="1" dirty="0" err="1" smtClean="0">
                <a:ea typeface="Calibri"/>
                <a:cs typeface="Times New Roman"/>
              </a:rPr>
              <a:t>дордето</a:t>
            </a:r>
            <a:r>
              <a:rPr lang="bg-BG" sz="2600" b="1" i="1" dirty="0" smtClean="0">
                <a:ea typeface="Calibri"/>
                <a:cs typeface="Times New Roman"/>
              </a:rPr>
              <a:t> ще легнем, той пее; сутрин, щом си отвори очите, пак пее. Колкото и да се намираш в отчаяност, той ще те развесели и ще те накара да забравиш всичките </a:t>
            </a:r>
            <a:r>
              <a:rPr lang="bg-BG" sz="2600" b="1" i="1" dirty="0" err="1" smtClean="0">
                <a:ea typeface="Calibri"/>
                <a:cs typeface="Times New Roman"/>
              </a:rPr>
              <a:t>тъги</a:t>
            </a:r>
            <a:r>
              <a:rPr lang="bg-BG" sz="2600" b="1" i="1" dirty="0" smtClean="0">
                <a:ea typeface="Calibri"/>
                <a:cs typeface="Times New Roman"/>
              </a:rPr>
              <a:t> и страдания. </a:t>
            </a:r>
            <a:endParaRPr lang="en-US" sz="2600" b="1" i="1" dirty="0" smtClean="0">
              <a:ea typeface="Calibri"/>
              <a:cs typeface="Times New Roman"/>
            </a:endParaRPr>
          </a:p>
          <a:p>
            <a:r>
              <a:rPr lang="bg-BG" sz="2600" b="1" i="1" dirty="0" smtClean="0">
                <a:ea typeface="Calibri"/>
                <a:cs typeface="Times New Roman"/>
              </a:rPr>
              <a:t>Приятно е </a:t>
            </a:r>
            <a:r>
              <a:rPr lang="bg-BG" sz="2600" b="1" i="1" dirty="0" err="1" smtClean="0">
                <a:ea typeface="Calibri"/>
                <a:cs typeface="Times New Roman"/>
              </a:rPr>
              <a:t>човеку</a:t>
            </a:r>
            <a:r>
              <a:rPr lang="bg-BG" sz="2600" b="1" i="1" dirty="0" smtClean="0">
                <a:ea typeface="Calibri"/>
                <a:cs typeface="Times New Roman"/>
              </a:rPr>
              <a:t> да живее с подобни личности!"</a:t>
            </a:r>
            <a:r>
              <a:rPr lang="en-US" sz="2500" dirty="0" smtClean="0">
                <a:ea typeface="Calibri"/>
                <a:cs typeface="Times New Roman"/>
              </a:rPr>
              <a:t/>
            </a:r>
            <a:br>
              <a:rPr lang="en-US" sz="2500" dirty="0" smtClean="0">
                <a:ea typeface="Calibri"/>
                <a:cs typeface="Times New Roman"/>
              </a:rPr>
            </a:br>
            <a:r>
              <a:rPr lang="en-US" sz="2500" dirty="0" smtClean="0">
                <a:ea typeface="Calibri"/>
                <a:cs typeface="Times New Roman"/>
              </a:rPr>
              <a:t>							</a:t>
            </a:r>
            <a:r>
              <a:rPr lang="bg-BG" sz="2500" dirty="0" smtClean="0">
                <a:ea typeface="Calibri"/>
                <a:cs typeface="Times New Roman"/>
              </a:rPr>
              <a:t>Иван Вазов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496944" cy="455178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bg-BG" sz="3200" dirty="0" smtClean="0"/>
              <a:t>Влияние върху изпълнението на </a:t>
            </a:r>
            <a:r>
              <a:rPr lang="bg-BG" sz="3200" b="1" i="1" smtClean="0"/>
              <a:t>служебните</a:t>
            </a:r>
            <a:r>
              <a:rPr lang="bg-BG" sz="3200" smtClean="0"/>
              <a:t> </a:t>
            </a:r>
            <a:r>
              <a:rPr lang="bg-BG" sz="3200" smtClean="0"/>
              <a:t>задължения</a:t>
            </a:r>
            <a:endParaRPr lang="bg-BG" sz="3200" dirty="0" smtClean="0"/>
          </a:p>
          <a:p>
            <a:pPr>
              <a:spcAft>
                <a:spcPts val="1200"/>
              </a:spcAft>
            </a:pPr>
            <a:r>
              <a:rPr lang="bg-BG" sz="3200" dirty="0" smtClean="0"/>
              <a:t>Ролята на </a:t>
            </a:r>
            <a:r>
              <a:rPr lang="bg-BG" sz="3200" b="1" i="1" dirty="0" smtClean="0"/>
              <a:t>отрицателните</a:t>
            </a:r>
            <a:r>
              <a:rPr lang="bg-BG" sz="3200" dirty="0" smtClean="0"/>
              <a:t> емоции</a:t>
            </a:r>
          </a:p>
          <a:p>
            <a:pPr>
              <a:spcAft>
                <a:spcPts val="1200"/>
              </a:spcAft>
            </a:pPr>
            <a:r>
              <a:rPr lang="bg-BG" sz="3200" dirty="0" smtClean="0"/>
              <a:t>Емоции и </a:t>
            </a:r>
            <a:r>
              <a:rPr lang="bg-BG" sz="3200" b="1" i="1" dirty="0" smtClean="0"/>
              <a:t>качество</a:t>
            </a:r>
            <a:r>
              <a:rPr lang="bg-BG" sz="3200" dirty="0" smtClean="0"/>
              <a:t> на вземаните решения</a:t>
            </a:r>
          </a:p>
          <a:p>
            <a:pPr>
              <a:spcAft>
                <a:spcPts val="1200"/>
              </a:spcAft>
            </a:pPr>
            <a:r>
              <a:rPr lang="bg-BG" sz="3200" b="1" i="1" dirty="0" smtClean="0"/>
              <a:t>Съгласуваност</a:t>
            </a:r>
            <a:r>
              <a:rPr lang="bg-BG" sz="3200" dirty="0" smtClean="0"/>
              <a:t> на спомени и настроения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908720"/>
            <a:ext cx="8712968" cy="648072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 smtClean="0">
                <a:solidFill>
                  <a:srgbClr val="04617B"/>
                </a:solidFill>
              </a:rPr>
              <a:t>Защо да изучаваме емоциите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483981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3200" dirty="0"/>
              <a:t>Настроение и </a:t>
            </a:r>
            <a:r>
              <a:rPr lang="bg-BG" sz="3200" b="1" i="1" dirty="0"/>
              <a:t>оценка</a:t>
            </a:r>
            <a:r>
              <a:rPr lang="bg-BG" sz="3200" dirty="0"/>
              <a:t> на хора и събития</a:t>
            </a:r>
          </a:p>
          <a:p>
            <a:pPr>
              <a:spcAft>
                <a:spcPts val="1200"/>
              </a:spcAft>
            </a:pPr>
            <a:r>
              <a:rPr lang="bg-BG" sz="3200" dirty="0" smtClean="0"/>
              <a:t>Настроение и </a:t>
            </a:r>
            <a:r>
              <a:rPr lang="bg-BG" sz="3200" b="1" i="1" dirty="0" smtClean="0"/>
              <a:t>отзивчивост</a:t>
            </a:r>
            <a:r>
              <a:rPr lang="bg-BG" sz="3200" dirty="0" smtClean="0"/>
              <a:t> – </a:t>
            </a:r>
          </a:p>
          <a:p>
            <a:pPr marL="365760" lvl="1" indent="0">
              <a:spcAft>
                <a:spcPts val="1200"/>
              </a:spcAft>
              <a:buNone/>
            </a:pPr>
            <a:r>
              <a:rPr lang="bg-BG" sz="3200" dirty="0" smtClean="0"/>
              <a:t>готовност за помощ и съдействие</a:t>
            </a:r>
          </a:p>
          <a:p>
            <a:pPr>
              <a:spcAft>
                <a:spcPts val="1200"/>
              </a:spcAft>
            </a:pPr>
            <a:r>
              <a:rPr lang="bg-BG" sz="3200" dirty="0" smtClean="0"/>
              <a:t>Настроение и </a:t>
            </a:r>
            <a:r>
              <a:rPr lang="bg-BG" sz="3200" b="1" i="1" dirty="0" smtClean="0"/>
              <a:t>агресивно</a:t>
            </a:r>
            <a:r>
              <a:rPr lang="bg-BG" sz="3200" dirty="0" smtClean="0"/>
              <a:t> поведение</a:t>
            </a:r>
          </a:p>
          <a:p>
            <a:pPr>
              <a:spcAft>
                <a:spcPts val="1200"/>
              </a:spcAft>
            </a:pPr>
            <a:r>
              <a:rPr lang="bg-BG" sz="3200" dirty="0" smtClean="0"/>
              <a:t>Емоционални </a:t>
            </a:r>
            <a:r>
              <a:rPr lang="bg-BG" sz="3200" b="1" i="1" dirty="0" smtClean="0"/>
              <a:t>несъответствия</a:t>
            </a:r>
          </a:p>
          <a:p>
            <a:pPr>
              <a:spcAft>
                <a:spcPts val="1200"/>
              </a:spcAft>
            </a:pPr>
            <a:r>
              <a:rPr lang="bg-BG" sz="3200" dirty="0" smtClean="0"/>
              <a:t>Вътрешна </a:t>
            </a:r>
            <a:r>
              <a:rPr lang="bg-BG" sz="3200" b="1" i="1" dirty="0" smtClean="0"/>
              <a:t>борба</a:t>
            </a:r>
            <a:r>
              <a:rPr lang="bg-BG" sz="3200" dirty="0" smtClean="0"/>
              <a:t> на чувствата</a:t>
            </a:r>
            <a:endParaRPr lang="bg-BG" sz="3200" b="1" i="1" dirty="0" smtClean="0"/>
          </a:p>
          <a:p>
            <a:endParaRPr lang="bg-BG" sz="2800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7543824" cy="724648"/>
          </a:xfrm>
        </p:spPr>
        <p:txBody>
          <a:bodyPr>
            <a:normAutofit/>
          </a:bodyPr>
          <a:lstStyle/>
          <a:p>
            <a:pPr algn="ctr"/>
            <a:r>
              <a:rPr lang="bg-BG" sz="4400" b="1" dirty="0" smtClean="0"/>
              <a:t>Стрес в организациите</a:t>
            </a:r>
            <a:endParaRPr lang="bg-BG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714908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Данни от САЩ:</a:t>
            </a:r>
          </a:p>
          <a:p>
            <a:pPr lvl="1"/>
            <a:r>
              <a:rPr lang="bg-BG" sz="2600" b="1" dirty="0" smtClean="0"/>
              <a:t>46%</a:t>
            </a:r>
            <a:r>
              <a:rPr lang="bg-BG" sz="2600" dirty="0" smtClean="0"/>
              <a:t> от работещите смятат, че тяхната работа е стресираща.</a:t>
            </a:r>
          </a:p>
          <a:p>
            <a:pPr lvl="1"/>
            <a:r>
              <a:rPr lang="bg-BG" sz="2600" b="1" dirty="0" smtClean="0"/>
              <a:t>27% </a:t>
            </a:r>
            <a:r>
              <a:rPr lang="bg-BG" sz="2600" dirty="0" smtClean="0"/>
              <a:t>заявяват, че за тях работата е най-голям източник на стрес.</a:t>
            </a:r>
          </a:p>
          <a:p>
            <a:r>
              <a:rPr lang="bg-BG" sz="2800" dirty="0" smtClean="0"/>
              <a:t>Въздействие върху:</a:t>
            </a:r>
          </a:p>
          <a:p>
            <a:pPr lvl="1"/>
            <a:r>
              <a:rPr lang="bg-BG" sz="2600" dirty="0" smtClean="0"/>
              <a:t>физическото здраве</a:t>
            </a:r>
          </a:p>
          <a:p>
            <a:pPr lvl="1"/>
            <a:r>
              <a:rPr lang="bg-BG" sz="2600" dirty="0" smtClean="0"/>
              <a:t>психическото състояние </a:t>
            </a:r>
          </a:p>
          <a:p>
            <a:pPr lvl="1"/>
            <a:r>
              <a:rPr lang="bg-BG" sz="2600" dirty="0" smtClean="0"/>
              <a:t>изпълнението на служебните задължения.</a:t>
            </a:r>
            <a:endParaRPr lang="bg-BG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1494</TotalTime>
  <Words>823</Words>
  <Application>Microsoft Office PowerPoint</Application>
  <PresentationFormat>On-screen Show (4:3)</PresentationFormat>
  <Paragraphs>163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Constantia</vt:lpstr>
      <vt:lpstr>Times New Roman</vt:lpstr>
      <vt:lpstr>Wingdings</vt:lpstr>
      <vt:lpstr>Wingdings 2</vt:lpstr>
      <vt:lpstr>Flow</vt:lpstr>
      <vt:lpstr>Емоции и стрес на работното място </vt:lpstr>
      <vt:lpstr>Емоции</vt:lpstr>
      <vt:lpstr>Основни категории емоции</vt:lpstr>
      <vt:lpstr>Настроение</vt:lpstr>
      <vt:lpstr>PowerPoint Presentation</vt:lpstr>
      <vt:lpstr>PowerPoint Presentation</vt:lpstr>
      <vt:lpstr>Защо да изучаваме емоциите</vt:lpstr>
      <vt:lpstr>PowerPoint Presentation</vt:lpstr>
      <vt:lpstr>Стрес в организациите</vt:lpstr>
      <vt:lpstr>Ханс Селие  1907 - 1982</vt:lpstr>
      <vt:lpstr>Изводи</vt:lpstr>
      <vt:lpstr>PowerPoint Presentation</vt:lpstr>
      <vt:lpstr>”Общ адаптационен синдром”</vt:lpstr>
      <vt:lpstr>Вреден ли е стресът?</vt:lpstr>
      <vt:lpstr>PowerPoint Presentation</vt:lpstr>
      <vt:lpstr>Ханс Селие:</vt:lpstr>
      <vt:lpstr>Когнитивна оценка</vt:lpstr>
      <vt:lpstr>Причини за стрес на работното място</vt:lpstr>
      <vt:lpstr>Причини за стрес на работното място</vt:lpstr>
      <vt:lpstr>Кога една позиция стресираща</vt:lpstr>
      <vt:lpstr>Прегаряне (Burnout)</vt:lpstr>
      <vt:lpstr>PowerPoint Presentation</vt:lpstr>
      <vt:lpstr>Сексуален тормоз</vt:lpstr>
      <vt:lpstr>Роля на социалната подкрепа</vt:lpstr>
      <vt:lpstr>Главни ефекти на стреса в организациите</vt:lpstr>
      <vt:lpstr>Управление на стреса в организацията</vt:lpstr>
      <vt:lpstr>Как да се справим със собствения стрес?</vt:lpstr>
      <vt:lpstr>Действия за намаляване на стреса и последствията от него</vt:lpstr>
      <vt:lpstr>Въпроси?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</dc:title>
  <dc:creator>kdimitrov</dc:creator>
  <cp:lastModifiedBy>ladm</cp:lastModifiedBy>
  <cp:revision>103</cp:revision>
  <dcterms:created xsi:type="dcterms:W3CDTF">2009-11-13T12:52:38Z</dcterms:created>
  <dcterms:modified xsi:type="dcterms:W3CDTF">2019-10-25T17:04:07Z</dcterms:modified>
</cp:coreProperties>
</file>