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9" r:id="rId18"/>
    <p:sldId id="280" r:id="rId19"/>
    <p:sldId id="281" r:id="rId20"/>
    <p:sldId id="282" r:id="rId21"/>
    <p:sldId id="283" r:id="rId22"/>
    <p:sldId id="284" r:id="rId23"/>
    <p:sldId id="285" r:id="rId24"/>
    <p:sldId id="286" r:id="rId25"/>
    <p:sldId id="288" r:id="rId26"/>
    <p:sldId id="289" r:id="rId27"/>
    <p:sldId id="290" r:id="rId28"/>
    <p:sldId id="291" r:id="rId29"/>
    <p:sldId id="315" r:id="rId30"/>
    <p:sldId id="292" r:id="rId31"/>
    <p:sldId id="293" r:id="rId32"/>
    <p:sldId id="294" r:id="rId33"/>
    <p:sldId id="295" r:id="rId34"/>
    <p:sldId id="297" r:id="rId35"/>
    <p:sldId id="296" r:id="rId36"/>
    <p:sldId id="298" r:id="rId37"/>
    <p:sldId id="300" r:id="rId38"/>
    <p:sldId id="299" r:id="rId39"/>
    <p:sldId id="301" r:id="rId40"/>
    <p:sldId id="302" r:id="rId41"/>
    <p:sldId id="303" r:id="rId42"/>
    <p:sldId id="304" r:id="rId43"/>
    <p:sldId id="305" r:id="rId44"/>
    <p:sldId id="306" r:id="rId45"/>
    <p:sldId id="307" r:id="rId46"/>
    <p:sldId id="309" r:id="rId47"/>
    <p:sldId id="310" r:id="rId48"/>
    <p:sldId id="308" r:id="rId49"/>
    <p:sldId id="311" r:id="rId50"/>
    <p:sldId id="312" r:id="rId51"/>
    <p:sldId id="313" r:id="rId52"/>
    <p:sldId id="31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60"/>
  </p:normalViewPr>
  <p:slideViewPr>
    <p:cSldViewPr>
      <p:cViewPr varScale="1">
        <p:scale>
          <a:sx n="42" d="100"/>
          <a:sy n="42" d="100"/>
        </p:scale>
        <p:origin x="-264"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9B3630-1E74-49FA-ACB4-3B2C7CD107F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5BBAB0-ED78-46A1-987D-D2C8D1ACC9F3}" type="datetimeFigureOut">
              <a:rPr lang="en-US" smtClean="0"/>
              <a:pPr/>
              <a:t>10/31/2012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C79B3630-1E74-49FA-ACB4-3B2C7CD107F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15BBAB0-ED78-46A1-987D-D2C8D1ACC9F3}" type="datetimeFigureOut">
              <a:rPr lang="en-US" smtClean="0"/>
              <a:pPr/>
              <a:t>10/31/2012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9B3630-1E74-49FA-ACB4-3B2C7CD107F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438400"/>
            <a:ext cx="8534400" cy="1143000"/>
          </a:xfrm>
        </p:spPr>
        <p:txBody>
          <a:bodyPr>
            <a:normAutofit/>
          </a:bodyPr>
          <a:lstStyle/>
          <a:p>
            <a:pPr algn="ctr"/>
            <a:r>
              <a:rPr lang="bg-BG" sz="5400" dirty="0" smtClean="0"/>
              <a:t>Отношение към работата</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1143000"/>
          </a:xfrm>
        </p:spPr>
        <p:txBody>
          <a:bodyPr>
            <a:noAutofit/>
          </a:bodyPr>
          <a:lstStyle/>
          <a:p>
            <a:pPr algn="ctr"/>
            <a:r>
              <a:rPr lang="bg-BG" sz="3600" b="1" dirty="0" smtClean="0"/>
              <a:t>Измерване на удовлетворението от работата</a:t>
            </a:r>
            <a:endParaRPr lang="en-US" sz="3600" b="1" dirty="0"/>
          </a:p>
        </p:txBody>
      </p:sp>
      <p:sp>
        <p:nvSpPr>
          <p:cNvPr id="3" name="Content Placeholder 2"/>
          <p:cNvSpPr>
            <a:spLocks noGrp="1"/>
          </p:cNvSpPr>
          <p:nvPr>
            <p:ph idx="1"/>
          </p:nvPr>
        </p:nvSpPr>
        <p:spPr/>
        <p:txBody>
          <a:bodyPr/>
          <a:lstStyle/>
          <a:p>
            <a:r>
              <a:rPr lang="bg-BG" dirty="0" smtClean="0"/>
              <a:t>Хората имат много различно отношение към различните аспекти на своята работа, като често не го показват явно, а го пазят скрито в себе си.</a:t>
            </a:r>
          </a:p>
          <a:p>
            <a:r>
              <a:rPr lang="bg-BG" dirty="0" smtClean="0"/>
              <a:t>Понякога отношението ни е толкова сложно, че е трудно да се изрази ясно и разбираемо. </a:t>
            </a:r>
          </a:p>
          <a:p>
            <a:r>
              <a:rPr lang="bg-BG" dirty="0" smtClean="0"/>
              <a:t>Учени работят усилено за разработване на инструменти, предназначени за системно измерване на удовлетворението от работата, които да дават надеждни и валидни резултати.</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35480"/>
            <a:ext cx="8610600" cy="4389120"/>
          </a:xfrm>
        </p:spPr>
        <p:txBody>
          <a:bodyPr>
            <a:normAutofit lnSpcReduction="10000"/>
          </a:bodyPr>
          <a:lstStyle/>
          <a:p>
            <a:r>
              <a:rPr lang="bg-BG" dirty="0" smtClean="0"/>
              <a:t>Най-разпространените подходи използват въпросници и рейтингови скали.  Хората отговарят на въпроси, като по този начин изразяват своето отношение към работата.</a:t>
            </a:r>
          </a:p>
          <a:p>
            <a:r>
              <a:rPr lang="bg-BG" dirty="0" smtClean="0"/>
              <a:t>Един от най-популярните въпросници е </a:t>
            </a:r>
            <a:r>
              <a:rPr lang="bg-BG" b="1" i="1" dirty="0" smtClean="0"/>
              <a:t>Описателен индекс на работата </a:t>
            </a:r>
            <a:r>
              <a:rPr lang="bg-BG" dirty="0" smtClean="0"/>
              <a:t>(J</a:t>
            </a:r>
            <a:r>
              <a:rPr lang="en-US" dirty="0" smtClean="0"/>
              <a:t>ob Descriptive Index</a:t>
            </a:r>
            <a:r>
              <a:rPr lang="bg-BG" dirty="0" smtClean="0"/>
              <a:t> - </a:t>
            </a:r>
            <a:r>
              <a:rPr lang="en-US" dirty="0" smtClean="0"/>
              <a:t>JDI</a:t>
            </a:r>
            <a:r>
              <a:rPr lang="bg-BG" dirty="0" smtClean="0"/>
              <a:t>), в който хората избират кое от няколко посочени прилагателни описва конкретен аспект от работата им: самата работа, заплащането, възможностите за растеж в кариерата, мениджмънта и хората.</a:t>
            </a:r>
            <a:endParaRPr lang="en-US" dirty="0"/>
          </a:p>
        </p:txBody>
      </p:sp>
      <p:sp>
        <p:nvSpPr>
          <p:cNvPr id="4" name="Title 1"/>
          <p:cNvSpPr>
            <a:spLocks noGrp="1"/>
          </p:cNvSpPr>
          <p:nvPr>
            <p:ph type="title"/>
          </p:nvPr>
        </p:nvSpPr>
        <p:spPr/>
        <p:txBody>
          <a:bodyPr>
            <a:noAutofit/>
          </a:bodyPr>
          <a:lstStyle/>
          <a:p>
            <a:pPr algn="ctr"/>
            <a:r>
              <a:rPr lang="bg-BG" sz="3600" b="1" dirty="0" smtClean="0"/>
              <a:t>Измерване на удовлетворението от работата</a:t>
            </a:r>
            <a:endParaRPr lang="en-US" sz="3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648200"/>
          </a:xfrm>
        </p:spPr>
        <p:txBody>
          <a:bodyPr>
            <a:normAutofit lnSpcReduction="10000"/>
          </a:bodyPr>
          <a:lstStyle/>
          <a:p>
            <a:r>
              <a:rPr lang="bg-BG" dirty="0" smtClean="0"/>
              <a:t>Друга широко използвана система за измерване, </a:t>
            </a:r>
            <a:r>
              <a:rPr lang="en-US" dirty="0" smtClean="0"/>
              <a:t>Minnesota Satisfaction </a:t>
            </a:r>
            <a:r>
              <a:rPr lang="bg-BG" dirty="0" smtClean="0"/>
              <a:t>Questionnaire (MSQ), използва различен подход. Хората дават оценка на степента, до която са доволни или недоволни от различни аспекти на работата си. </a:t>
            </a:r>
          </a:p>
          <a:p>
            <a:r>
              <a:rPr lang="bg-BG" dirty="0" smtClean="0"/>
              <a:t>JDI и MSQ измерват много аспекти на удовлетворението от работата. Други системи се фокусират върху отделни компоненти на удовлетворението от работата. </a:t>
            </a:r>
          </a:p>
          <a:p>
            <a:r>
              <a:rPr lang="en-US" dirty="0" smtClean="0"/>
              <a:t>Pay </a:t>
            </a:r>
            <a:r>
              <a:rPr lang="bg-BG" dirty="0" smtClean="0"/>
              <a:t>Satisfaction Questionnaire (PSQ) измерва отношението към различните аспекти на заплащането на труда. </a:t>
            </a:r>
            <a:endParaRPr lang="en-US" dirty="0"/>
          </a:p>
        </p:txBody>
      </p:sp>
      <p:sp>
        <p:nvSpPr>
          <p:cNvPr id="4" name="Title 1"/>
          <p:cNvSpPr>
            <a:spLocks noGrp="1"/>
          </p:cNvSpPr>
          <p:nvPr>
            <p:ph type="title"/>
          </p:nvPr>
        </p:nvSpPr>
        <p:spPr/>
        <p:txBody>
          <a:bodyPr>
            <a:noAutofit/>
          </a:bodyPr>
          <a:lstStyle/>
          <a:p>
            <a:pPr algn="ctr"/>
            <a:r>
              <a:rPr lang="bg-BG" sz="3600" b="1" dirty="0" smtClean="0"/>
              <a:t>Измерване на удовлетворението от работата</a:t>
            </a:r>
            <a:endParaRPr lang="en-US" sz="3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389120"/>
          </a:xfrm>
        </p:spPr>
        <p:txBody>
          <a:bodyPr/>
          <a:lstStyle/>
          <a:p>
            <a:r>
              <a:rPr lang="bg-BG" dirty="0" smtClean="0"/>
              <a:t>Предимства на рейтинговите въпросници </a:t>
            </a:r>
          </a:p>
          <a:p>
            <a:pPr lvl="1"/>
            <a:r>
              <a:rPr lang="bg-BG" sz="2600" dirty="0" smtClean="0"/>
              <a:t>Могат да бъдат попълнени бързо и ефективно от много хора.</a:t>
            </a:r>
          </a:p>
          <a:p>
            <a:pPr lvl="1"/>
            <a:r>
              <a:rPr lang="bg-BG" sz="2600" dirty="0" smtClean="0"/>
              <a:t>Когато един въпросник е попълнен от хиляди хора, могат да се усреднят резултатите за заемащите различни  видове работни места в различни организации.</a:t>
            </a:r>
          </a:p>
          <a:p>
            <a:pPr lvl="1"/>
            <a:r>
              <a:rPr lang="bg-BG" sz="2600" dirty="0" smtClean="0"/>
              <a:t>Това дава възможност за сравнения и извличане на определени заключения.</a:t>
            </a:r>
            <a:endParaRPr lang="en-US" sz="2600" dirty="0"/>
          </a:p>
        </p:txBody>
      </p:sp>
      <p:sp>
        <p:nvSpPr>
          <p:cNvPr id="4" name="Title 1"/>
          <p:cNvSpPr>
            <a:spLocks noGrp="1"/>
          </p:cNvSpPr>
          <p:nvPr>
            <p:ph type="title"/>
          </p:nvPr>
        </p:nvSpPr>
        <p:spPr/>
        <p:txBody>
          <a:bodyPr>
            <a:noAutofit/>
          </a:bodyPr>
          <a:lstStyle/>
          <a:p>
            <a:pPr algn="ctr"/>
            <a:r>
              <a:rPr lang="bg-BG" sz="3600" b="1" dirty="0" smtClean="0"/>
              <a:t>Измерване на удовлетворението от работата</a:t>
            </a:r>
            <a:endParaRPr lang="en-US" sz="3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133600"/>
            <a:ext cx="8229600" cy="4343400"/>
          </a:xfrm>
        </p:spPr>
        <p:txBody>
          <a:bodyPr/>
          <a:lstStyle/>
          <a:p>
            <a:r>
              <a:rPr lang="bg-BG" dirty="0" smtClean="0"/>
              <a:t>Описване на </a:t>
            </a:r>
            <a:r>
              <a:rPr lang="bg-BG" i="1" dirty="0" smtClean="0"/>
              <a:t>знакови събития</a:t>
            </a:r>
            <a:r>
              <a:rPr lang="bg-BG" dirty="0" smtClean="0"/>
              <a:t>.</a:t>
            </a:r>
          </a:p>
          <a:p>
            <a:pPr lvl="1"/>
            <a:r>
              <a:rPr lang="bg-BG" dirty="0" smtClean="0"/>
              <a:t>Хората описват събития, свързани с тяхната работа, за които смятат, че са особено приятни или особено неприятни.</a:t>
            </a:r>
          </a:p>
          <a:p>
            <a:pPr lvl="1"/>
            <a:r>
              <a:rPr lang="bg-BG" dirty="0" smtClean="0"/>
              <a:t>Отговорите се анализират, за да се разкрие същността на отношението към работата.</a:t>
            </a:r>
          </a:p>
          <a:p>
            <a:r>
              <a:rPr lang="bg-BG" i="1" dirty="0" smtClean="0"/>
              <a:t>Интервюта</a:t>
            </a:r>
          </a:p>
          <a:p>
            <a:pPr lvl="1"/>
            <a:r>
              <a:rPr lang="bg-BG" dirty="0" smtClean="0"/>
              <a:t>Внимателни, лице в лице разговори с работниците и служителите</a:t>
            </a:r>
            <a:endParaRPr lang="en-US" dirty="0"/>
          </a:p>
        </p:txBody>
      </p:sp>
      <p:sp>
        <p:nvSpPr>
          <p:cNvPr id="4" name="Title 1"/>
          <p:cNvSpPr>
            <a:spLocks noGrp="1"/>
          </p:cNvSpPr>
          <p:nvPr>
            <p:ph type="title"/>
          </p:nvPr>
        </p:nvSpPr>
        <p:spPr>
          <a:xfrm>
            <a:off x="457200" y="704088"/>
            <a:ext cx="8229600" cy="1124712"/>
          </a:xfrm>
        </p:spPr>
        <p:txBody>
          <a:bodyPr>
            <a:noAutofit/>
          </a:bodyPr>
          <a:lstStyle/>
          <a:p>
            <a:pPr algn="ctr"/>
            <a:r>
              <a:rPr lang="bg-BG" sz="3600" b="1" dirty="0" smtClean="0"/>
              <a:t>Измерване на удовлетворението от работата</a:t>
            </a:r>
            <a:endParaRPr lang="en-US" sz="36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389120"/>
          </a:xfrm>
        </p:spPr>
        <p:txBody>
          <a:bodyPr/>
          <a:lstStyle/>
          <a:p>
            <a:r>
              <a:rPr lang="bg-BG" dirty="0" smtClean="0"/>
              <a:t>Интервюто дава възможност да се изследва отношението към работата по-дълбоко, отколкото с помощта на силно структурирани въпросници.</a:t>
            </a:r>
          </a:p>
          <a:p>
            <a:r>
              <a:rPr lang="bg-BG" dirty="0" smtClean="0"/>
              <a:t>Възможно да се получи повече информация за причините за различни нагласи, свързани с работата чрез внимателно задаване на въпроси към работниците и служителите и систематично записване на техните отговори.</a:t>
            </a:r>
          </a:p>
          <a:p>
            <a:r>
              <a:rPr lang="bg-BG" dirty="0" smtClean="0"/>
              <a:t>Важни са както схемата на интервюто, така и уменията на интервюиращите.</a:t>
            </a:r>
            <a:endParaRPr lang="en-US" dirty="0"/>
          </a:p>
        </p:txBody>
      </p:sp>
      <p:sp>
        <p:nvSpPr>
          <p:cNvPr id="4" name="Title 1"/>
          <p:cNvSpPr>
            <a:spLocks noGrp="1"/>
          </p:cNvSpPr>
          <p:nvPr>
            <p:ph type="title"/>
          </p:nvPr>
        </p:nvSpPr>
        <p:spPr/>
        <p:txBody>
          <a:bodyPr>
            <a:noAutofit/>
          </a:bodyPr>
          <a:lstStyle/>
          <a:p>
            <a:pPr algn="ctr"/>
            <a:r>
              <a:rPr lang="bg-BG" sz="3600" b="1" dirty="0" smtClean="0"/>
              <a:t>Измерване на удовлетворението от работата</a:t>
            </a:r>
            <a:endParaRPr lang="en-US" sz="3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bg-BG" dirty="0" smtClean="0"/>
              <a:t>Отсъствия от работа</a:t>
            </a:r>
          </a:p>
          <a:p>
            <a:pPr lvl="1"/>
            <a:r>
              <a:rPr lang="bg-BG" dirty="0" smtClean="0"/>
              <a:t>Колкото по-малко са доволни хората от работата си, толкова по-вероятно е те да отсъстват.</a:t>
            </a:r>
          </a:p>
          <a:p>
            <a:pPr lvl="1"/>
            <a:r>
              <a:rPr lang="bg-BG" dirty="0" smtClean="0"/>
              <a:t>Счита се, че тази връзка не е особено силна.</a:t>
            </a:r>
          </a:p>
          <a:p>
            <a:r>
              <a:rPr lang="bg-BG" dirty="0" smtClean="0"/>
              <a:t>Текучество</a:t>
            </a:r>
          </a:p>
          <a:p>
            <a:pPr lvl="1"/>
            <a:r>
              <a:rPr lang="bg-BG" dirty="0" smtClean="0"/>
              <a:t>Колкото по-малко е удовлетворението на хората от работата им, толкова по-вероятно е те да напуснат.</a:t>
            </a:r>
          </a:p>
          <a:p>
            <a:pPr lvl="1"/>
            <a:r>
              <a:rPr lang="bg-BG" dirty="0" smtClean="0"/>
              <a:t>И тук тази връзка не е особено силна</a:t>
            </a:r>
          </a:p>
          <a:p>
            <a:pPr lvl="1"/>
            <a:r>
              <a:rPr lang="bg-BG" dirty="0" smtClean="0"/>
              <a:t>Много са факторите, отнасящи се до хората, тяхната работа и икономическите условия, които оказват влияние на решението за смяна на работата</a:t>
            </a:r>
            <a:endParaRPr lang="en-US" dirty="0"/>
          </a:p>
        </p:txBody>
      </p:sp>
      <p:sp>
        <p:nvSpPr>
          <p:cNvPr id="4" name="Title 1"/>
          <p:cNvSpPr txBox="1">
            <a:spLocks/>
          </p:cNvSpPr>
          <p:nvPr/>
        </p:nvSpPr>
        <p:spPr>
          <a:xfrm>
            <a:off x="609600" y="685800"/>
            <a:ext cx="7924800" cy="1048512"/>
          </a:xfrm>
          <a:prstGeom prst="rect">
            <a:avLst/>
          </a:prstGeom>
        </p:spPr>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tx2"/>
                </a:solidFill>
                <a:effectLst/>
                <a:uLnTx/>
                <a:uFillTx/>
                <a:latin typeface="+mj-lt"/>
                <a:ea typeface="+mj-ea"/>
                <a:cs typeface="+mj-cs"/>
              </a:rPr>
              <a:t>Последици от неудовлетворението от работата</a:t>
            </a:r>
            <a:endParaRPr kumimoji="0" lang="en-US" sz="40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3703320"/>
          </a:xfrm>
        </p:spPr>
        <p:txBody>
          <a:bodyPr/>
          <a:lstStyle/>
          <a:p>
            <a:r>
              <a:rPr lang="bg-BG" dirty="0" smtClean="0"/>
              <a:t>Организациите са силно загрижени за текучеството, тъй като то обикновено е много скъпо.</a:t>
            </a:r>
          </a:p>
          <a:p>
            <a:r>
              <a:rPr lang="bg-BG" dirty="0" smtClean="0"/>
              <a:t> Разходите за смяна на един служител с друг могат да варират от 70 до 200% от годишната заплата на служителя. </a:t>
            </a:r>
          </a:p>
          <a:p>
            <a:r>
              <a:rPr lang="bg-BG" dirty="0" smtClean="0"/>
              <a:t>Непланираните отсъствия също са скъпи - средно около $ 757 годишно на зает работник/служител.</a:t>
            </a:r>
            <a:endParaRPr lang="en-US" dirty="0"/>
          </a:p>
        </p:txBody>
      </p:sp>
      <p:sp>
        <p:nvSpPr>
          <p:cNvPr id="4" name="Title 1"/>
          <p:cNvSpPr>
            <a:spLocks noGrp="1"/>
          </p:cNvSpPr>
          <p:nvPr>
            <p:ph type="title"/>
          </p:nvPr>
        </p:nvSpPr>
        <p:spPr>
          <a:xfrm>
            <a:off x="762000" y="704088"/>
            <a:ext cx="7924800" cy="1048512"/>
          </a:xfrm>
        </p:spPr>
        <p:txBody>
          <a:bodyPr>
            <a:noAutofit/>
          </a:bodyPr>
          <a:lstStyle/>
          <a:p>
            <a:pPr algn="ctr"/>
            <a:r>
              <a:rPr lang="bg-BG" sz="4000" b="1" dirty="0" smtClean="0"/>
              <a:t>Последици от неудовлетворението от работата</a:t>
            </a:r>
            <a:endParaRPr lang="en-US" sz="4000" b="1" dirty="0"/>
          </a:p>
        </p:txBody>
      </p:sp>
      <p:sp>
        <p:nvSpPr>
          <p:cNvPr id="5" name="Content Placeholder 2"/>
          <p:cNvSpPr txBox="1">
            <a:spLocks/>
          </p:cNvSpPr>
          <p:nvPr/>
        </p:nvSpPr>
        <p:spPr>
          <a:xfrm>
            <a:off x="762000" y="5867400"/>
            <a:ext cx="7924800" cy="5334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bg-BG" sz="2000" dirty="0" smtClean="0"/>
              <a:t>Забележка:  Данните са за САЩ</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343400"/>
          </a:xfrm>
        </p:spPr>
        <p:txBody>
          <a:bodyPr/>
          <a:lstStyle/>
          <a:p>
            <a:r>
              <a:rPr lang="bg-BG" dirty="0" smtClean="0"/>
              <a:t>Решението за напускане не е леко. </a:t>
            </a:r>
          </a:p>
          <a:p>
            <a:r>
              <a:rPr lang="bg-BG" dirty="0" smtClean="0"/>
              <a:t>Твърди се, че решението да напуснем или не, зависи от начина на взаимодействие на ключовите фактори:</a:t>
            </a:r>
          </a:p>
          <a:p>
            <a:pPr lvl="1"/>
            <a:r>
              <a:rPr lang="bg-BG" sz="2600" dirty="0" smtClean="0"/>
              <a:t>Шоково събитие за системата</a:t>
            </a:r>
          </a:p>
          <a:p>
            <a:pPr lvl="1"/>
            <a:r>
              <a:rPr lang="bg-BG" sz="2600" dirty="0" smtClean="0"/>
              <a:t>Схема за вземане на решение - набор от правила и образи, определящи начини за интерпретиране на случили се събития.</a:t>
            </a:r>
            <a:endParaRPr lang="en-US" sz="2600" dirty="0"/>
          </a:p>
        </p:txBody>
      </p:sp>
      <p:sp>
        <p:nvSpPr>
          <p:cNvPr id="4" name="Title 1"/>
          <p:cNvSpPr>
            <a:spLocks noGrp="1"/>
          </p:cNvSpPr>
          <p:nvPr>
            <p:ph type="title"/>
          </p:nvPr>
        </p:nvSpPr>
        <p:spPr>
          <a:xfrm>
            <a:off x="457200" y="762000"/>
            <a:ext cx="8229600" cy="1048512"/>
          </a:xfrm>
        </p:spPr>
        <p:txBody>
          <a:bodyPr>
            <a:noAutofit/>
          </a:bodyPr>
          <a:lstStyle/>
          <a:p>
            <a:pPr algn="ctr"/>
            <a:r>
              <a:rPr lang="bg-BG" sz="4000" b="1" dirty="0" smtClean="0"/>
              <a:t>Последици от неудовлетворението от работата</a:t>
            </a:r>
            <a:endParaRPr lang="en-US" sz="4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48512"/>
          </a:xfrm>
        </p:spPr>
        <p:txBody>
          <a:bodyPr>
            <a:noAutofit/>
          </a:bodyPr>
          <a:lstStyle/>
          <a:p>
            <a:pPr algn="ctr"/>
            <a:r>
              <a:rPr lang="bg-BG" sz="3600" b="1" dirty="0" smtClean="0"/>
              <a:t>Модел на доброволно напускане -  примери за възможни решения</a:t>
            </a:r>
            <a:endParaRPr lang="en-US" sz="3600" b="1" dirty="0"/>
          </a:p>
        </p:txBody>
      </p:sp>
      <p:sp>
        <p:nvSpPr>
          <p:cNvPr id="3" name="Content Placeholder 2"/>
          <p:cNvSpPr>
            <a:spLocks noGrp="1"/>
          </p:cNvSpPr>
          <p:nvPr>
            <p:ph idx="1"/>
          </p:nvPr>
        </p:nvSpPr>
        <p:spPr>
          <a:xfrm>
            <a:off x="457200" y="2057400"/>
            <a:ext cx="8229600" cy="4800600"/>
          </a:xfrm>
        </p:spPr>
        <p:txBody>
          <a:bodyPr>
            <a:normAutofit lnSpcReduction="10000"/>
          </a:bodyPr>
          <a:lstStyle/>
          <a:p>
            <a:r>
              <a:rPr lang="bg-BG" dirty="0" smtClean="0"/>
              <a:t>Загуба на ключов клиент за организацията (шок). Може да се заключи (схема), че ще има съкращения, така че мога да реша да напусна сам. Или, макар и ключов, загубата на клиента не означава нищо за мен, така че предпочитам да остана. </a:t>
            </a:r>
            <a:endParaRPr lang="en-US" dirty="0" smtClean="0"/>
          </a:p>
          <a:p>
            <a:r>
              <a:rPr lang="bg-BG" dirty="0" smtClean="0"/>
              <a:t>Преференциално изкупуване на организацията (шок), но не зная как да го интерпретирам (схема) и нямам алтернативна работа. Преценката зависи от отношението ми към организацията. Ако е положително – оставам. В противен случай – напускам.</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685800"/>
          </a:xfrm>
        </p:spPr>
        <p:txBody>
          <a:bodyPr>
            <a:noAutofit/>
          </a:bodyPr>
          <a:lstStyle/>
          <a:p>
            <a:pPr algn="ctr"/>
            <a:r>
              <a:rPr lang="bg-BG" sz="4400" b="1" dirty="0" smtClean="0"/>
              <a:t>Компоненти на отношението </a:t>
            </a:r>
            <a:endParaRPr lang="en-US" sz="4400" b="1" dirty="0"/>
          </a:p>
        </p:txBody>
      </p:sp>
      <p:sp>
        <p:nvSpPr>
          <p:cNvPr id="3" name="Content Placeholder 2"/>
          <p:cNvSpPr>
            <a:spLocks noGrp="1"/>
          </p:cNvSpPr>
          <p:nvPr>
            <p:ph idx="1"/>
          </p:nvPr>
        </p:nvSpPr>
        <p:spPr>
          <a:xfrm>
            <a:off x="304800" y="2362200"/>
            <a:ext cx="8534400" cy="3962400"/>
          </a:xfrm>
        </p:spPr>
        <p:txBody>
          <a:bodyPr/>
          <a:lstStyle/>
          <a:p>
            <a:r>
              <a:rPr lang="bg-BG" dirty="0" smtClean="0"/>
              <a:t>Независимо от това как се чувстваме, отношението ни задължително се състои от три основни компонента:</a:t>
            </a:r>
          </a:p>
          <a:p>
            <a:pPr lvl="1"/>
            <a:r>
              <a:rPr lang="bg-BG" b="1" dirty="0" smtClean="0"/>
              <a:t>Оценъчен</a:t>
            </a:r>
          </a:p>
          <a:p>
            <a:pPr lvl="1"/>
            <a:r>
              <a:rPr lang="bg-BG" b="1" dirty="0" smtClean="0"/>
              <a:t>Познавателен</a:t>
            </a:r>
          </a:p>
          <a:p>
            <a:pPr lvl="1"/>
            <a:r>
              <a:rPr lang="bg-BG" b="1" dirty="0" smtClean="0"/>
              <a:t>Поведенчески</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153400" cy="1048512"/>
          </a:xfrm>
        </p:spPr>
        <p:txBody>
          <a:bodyPr>
            <a:noAutofit/>
          </a:bodyPr>
          <a:lstStyle/>
          <a:p>
            <a:pPr algn="ctr"/>
            <a:r>
              <a:rPr lang="bg-BG" sz="3600" b="1" dirty="0" smtClean="0"/>
              <a:t>Модел на доброволно напускане - примери за възможни решения</a:t>
            </a:r>
            <a:endParaRPr lang="en-US" sz="3600" b="1" dirty="0"/>
          </a:p>
        </p:txBody>
      </p:sp>
      <p:sp>
        <p:nvSpPr>
          <p:cNvPr id="3" name="Content Placeholder 2"/>
          <p:cNvSpPr>
            <a:spLocks noGrp="1"/>
          </p:cNvSpPr>
          <p:nvPr>
            <p:ph idx="1"/>
          </p:nvPr>
        </p:nvSpPr>
        <p:spPr>
          <a:xfrm>
            <a:off x="457200" y="2209800"/>
            <a:ext cx="8229600" cy="4389120"/>
          </a:xfrm>
        </p:spPr>
        <p:txBody>
          <a:bodyPr>
            <a:normAutofit/>
          </a:bodyPr>
          <a:lstStyle/>
          <a:p>
            <a:r>
              <a:rPr lang="bg-BG" dirty="0" smtClean="0"/>
              <a:t>При шоково събитие, без схема за вземане на решение и съществуваща алтернативна работа. Сравнявам алтернативите, и ако настоящата работа е по-добра - оставам, ако не – напускам.</a:t>
            </a:r>
          </a:p>
          <a:p>
            <a:r>
              <a:rPr lang="bg-BG" dirty="0" smtClean="0"/>
              <a:t>Няма шоково събитие, не се активира схема за вземане на решение - вероятността за напускане е малка. Въпреки това, ако съм недоволен от работата, мога да напусна, макар и всичко останало да е наред.</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077200" cy="914400"/>
          </a:xfrm>
        </p:spPr>
        <p:txBody>
          <a:bodyPr>
            <a:noAutofit/>
          </a:bodyPr>
          <a:lstStyle/>
          <a:p>
            <a:pPr algn="ctr"/>
            <a:r>
              <a:rPr lang="bg-BG" sz="3200" b="1" dirty="0" smtClean="0"/>
              <a:t>Продуктивни ли са удовлетворените служители?</a:t>
            </a:r>
            <a:endParaRPr lang="en-US" sz="3200" b="1" dirty="0"/>
          </a:p>
        </p:txBody>
      </p:sp>
      <p:sp>
        <p:nvSpPr>
          <p:cNvPr id="3" name="Content Placeholder 2"/>
          <p:cNvSpPr>
            <a:spLocks noGrp="1"/>
          </p:cNvSpPr>
          <p:nvPr>
            <p:ph idx="1"/>
          </p:nvPr>
        </p:nvSpPr>
        <p:spPr>
          <a:xfrm>
            <a:off x="304800" y="1524000"/>
            <a:ext cx="8534400" cy="5029200"/>
          </a:xfrm>
        </p:spPr>
        <p:txBody>
          <a:bodyPr>
            <a:normAutofit fontScale="92500" lnSpcReduction="10000"/>
          </a:bodyPr>
          <a:lstStyle/>
          <a:p>
            <a:r>
              <a:rPr lang="bg-BG" dirty="0" smtClean="0"/>
              <a:t>Като цяло, изследванията показват, че това  е така, но връзката не е особено силна. Защо?</a:t>
            </a:r>
          </a:p>
          <a:p>
            <a:r>
              <a:rPr lang="bg-BG" dirty="0" smtClean="0"/>
              <a:t>Много от параметрите на работата осигуряват незначителни възможности за подобряване на производителността.</a:t>
            </a:r>
          </a:p>
          <a:p>
            <a:r>
              <a:rPr lang="bg-BG" dirty="0" smtClean="0"/>
              <a:t>Някои работни места са структурирани така, че служителите трябва да поддържат някакво минимално ниво на изпълнение, за да запазят работата си. </a:t>
            </a:r>
          </a:p>
          <a:p>
            <a:r>
              <a:rPr lang="bg-BG" dirty="0" smtClean="0"/>
              <a:t>От друга страна, удовлетворението от работата и производителността не могат да бъдат свързани пряко. </a:t>
            </a:r>
          </a:p>
          <a:p>
            <a:r>
              <a:rPr lang="bg-BG" dirty="0" smtClean="0"/>
              <a:t>Всяка, макар и очевидна връзка между тях, може да произтича от наличието на трети фактор, с който те са свързани -  получаване на възнаграждение в различните му форми.</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191000"/>
          </a:xfrm>
        </p:spPr>
        <p:txBody>
          <a:bodyPr>
            <a:normAutofit lnSpcReduction="10000"/>
          </a:bodyPr>
          <a:lstStyle/>
          <a:p>
            <a:r>
              <a:rPr lang="bg-BG" dirty="0" smtClean="0"/>
              <a:t>Когато служителите преценяват, че възнаграждението е справедливо, те признават връзката между нивото на изпълнение на служебните задължения (</a:t>
            </a:r>
            <a:r>
              <a:rPr lang="en-US" dirty="0" smtClean="0"/>
              <a:t>performance</a:t>
            </a:r>
            <a:r>
              <a:rPr lang="bg-BG" dirty="0" smtClean="0"/>
              <a:t>) и получените резултати.</a:t>
            </a:r>
          </a:p>
          <a:p>
            <a:r>
              <a:rPr lang="bg-BG" dirty="0" smtClean="0"/>
              <a:t>Дори и там, където производителността не би могла да бъде повлияна неблагоприятно от неудовлетворение от работата, концепцията за удовлетвореност от работата е много важна. Удовлетворението прави работата по-забавна и приятна.</a:t>
            </a:r>
            <a:endParaRPr lang="en-US" dirty="0" smtClean="0"/>
          </a:p>
          <a:p>
            <a:endParaRPr lang="en-US" dirty="0"/>
          </a:p>
        </p:txBody>
      </p:sp>
      <p:sp>
        <p:nvSpPr>
          <p:cNvPr id="5" name="Title 1"/>
          <p:cNvSpPr>
            <a:spLocks noGrp="1"/>
          </p:cNvSpPr>
          <p:nvPr>
            <p:ph type="title"/>
          </p:nvPr>
        </p:nvSpPr>
        <p:spPr>
          <a:xfrm>
            <a:off x="609600" y="838200"/>
            <a:ext cx="8077200" cy="914400"/>
          </a:xfrm>
        </p:spPr>
        <p:txBody>
          <a:bodyPr>
            <a:noAutofit/>
          </a:bodyPr>
          <a:lstStyle/>
          <a:p>
            <a:pPr algn="ctr"/>
            <a:r>
              <a:rPr lang="bg-BG" sz="3200" b="1" dirty="0" smtClean="0"/>
              <a:t>Продуктивни ли са удовлетворените служители?</a:t>
            </a:r>
            <a:endParaRPr lang="en-US" sz="3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458200" cy="515112"/>
          </a:xfrm>
        </p:spPr>
        <p:txBody>
          <a:bodyPr>
            <a:noAutofit/>
          </a:bodyPr>
          <a:lstStyle/>
          <a:p>
            <a:r>
              <a:rPr lang="bg-BG" sz="3200" b="1" dirty="0" smtClean="0"/>
              <a:t>Как да повишим удовлетворението от работата </a:t>
            </a:r>
            <a:endParaRPr lang="en-US" sz="3200" b="1" dirty="0"/>
          </a:p>
        </p:txBody>
      </p:sp>
      <p:sp>
        <p:nvSpPr>
          <p:cNvPr id="3" name="Content Placeholder 2"/>
          <p:cNvSpPr>
            <a:spLocks noGrp="1"/>
          </p:cNvSpPr>
          <p:nvPr>
            <p:ph idx="1"/>
          </p:nvPr>
        </p:nvSpPr>
        <p:spPr>
          <a:xfrm>
            <a:off x="228600" y="1371600"/>
            <a:ext cx="8458200" cy="5715000"/>
          </a:xfrm>
        </p:spPr>
        <p:txBody>
          <a:bodyPr>
            <a:normAutofit fontScale="85000" lnSpcReduction="20000"/>
          </a:bodyPr>
          <a:lstStyle/>
          <a:p>
            <a:pPr>
              <a:spcAft>
                <a:spcPts val="600"/>
              </a:spcAft>
              <a:buNone/>
            </a:pPr>
            <a:r>
              <a:rPr lang="bg-BG" dirty="0" smtClean="0"/>
              <a:t>	Не е лесно да се насърчава удовлетворението от работата, особено като се има предвид забързаното темпо на ежедневието, но си струва усилията.</a:t>
            </a:r>
            <a:endParaRPr lang="bg-BG" i="1" dirty="0" smtClean="0"/>
          </a:p>
          <a:p>
            <a:r>
              <a:rPr lang="bg-BG" i="1" dirty="0" smtClean="0"/>
              <a:t>Направете работата забавна. </a:t>
            </a:r>
            <a:r>
              <a:rPr lang="bg-BG" dirty="0" smtClean="0"/>
              <a:t>Хората с интересна и забавна работа са по-доволни от тези, които намират работата си за тъпа и скучна. </a:t>
            </a:r>
          </a:p>
          <a:p>
            <a:r>
              <a:rPr lang="bg-BG" i="1" dirty="0" smtClean="0"/>
              <a:t>Осигурете справедливо заплащане. </a:t>
            </a:r>
            <a:r>
              <a:rPr lang="bg-BG" dirty="0" smtClean="0"/>
              <a:t>Хората, които вярват, че в тяхната организация системата за заплащане е несправедлива, са склонни да бъдат недоволни от работата си.</a:t>
            </a:r>
          </a:p>
          <a:p>
            <a:r>
              <a:rPr lang="bg-BG" i="1" dirty="0" smtClean="0"/>
              <a:t>Възлагайте на  хората работа, която отговаря на техните интереси.</a:t>
            </a:r>
            <a:r>
              <a:rPr lang="bg-BG" dirty="0" smtClean="0"/>
              <a:t> Хората имат много интереси, които само понякога са удовлетворени от работата. Колкото повече хората задоволяват своите интереси на работното място, толкова по голямо ще е тяхното удовлетворение.</a:t>
            </a:r>
          </a:p>
          <a:p>
            <a:r>
              <a:rPr lang="bg-BG" i="1" dirty="0" smtClean="0"/>
              <a:t>Избягвайте възлагането на скучни, монотонно повтарящи се дейности.</a:t>
            </a:r>
            <a:r>
              <a:rPr lang="bg-BG" dirty="0" smtClean="0"/>
              <a:t> В съответствие с двуфакторната  теория, хората са далеч по-доволни от работните места, които им позволяват да постигнат успех, като поемат контрол върху своята дейност.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bg-BG" sz="4000" b="1" dirty="0" smtClean="0"/>
              <a:t>Ангажираност към организацията</a:t>
            </a:r>
            <a:endParaRPr lang="en-US" sz="4000" b="1" dirty="0"/>
          </a:p>
        </p:txBody>
      </p:sp>
      <p:sp>
        <p:nvSpPr>
          <p:cNvPr id="3" name="Content Placeholder 2"/>
          <p:cNvSpPr>
            <a:spLocks noGrp="1"/>
          </p:cNvSpPr>
          <p:nvPr>
            <p:ph idx="1"/>
          </p:nvPr>
        </p:nvSpPr>
        <p:spPr>
          <a:xfrm>
            <a:off x="457200" y="1752600"/>
            <a:ext cx="8229600" cy="5105400"/>
          </a:xfrm>
        </p:spPr>
        <p:txBody>
          <a:bodyPr>
            <a:normAutofit fontScale="85000" lnSpcReduction="20000"/>
          </a:bodyPr>
          <a:lstStyle/>
          <a:p>
            <a:r>
              <a:rPr lang="bg-BG" dirty="0" smtClean="0"/>
              <a:t>Ангажираността към една организация не е само въпрос на „да” или „не”, а също така и "колко". Има три различни форми на ангажираност: продължителност на стажа, емоционална, и нормативна. </a:t>
            </a:r>
          </a:p>
          <a:p>
            <a:r>
              <a:rPr lang="bg-BG" b="1" i="1" dirty="0" smtClean="0"/>
              <a:t>Продължителност на стажа:</a:t>
            </a:r>
            <a:r>
              <a:rPr lang="bg-BG" b="1" dirty="0" smtClean="0"/>
              <a:t> </a:t>
            </a:r>
            <a:r>
              <a:rPr lang="bg-BG" dirty="0" smtClean="0"/>
              <a:t>Силата на желанието на човек да продължи да работи за организацията, тъй като вярва, че може да му бъде скъпо да си тръгне. </a:t>
            </a:r>
          </a:p>
          <a:p>
            <a:r>
              <a:rPr lang="bg-BG" dirty="0" smtClean="0"/>
              <a:t>Колкото по-продължително работят хората в една организация, толкова повече рискуват да загубят това, което те са инвестирали в нея през годините, ако напуснат. Например, пенсионни планове, близки приятелства.</a:t>
            </a:r>
          </a:p>
          <a:p>
            <a:r>
              <a:rPr lang="bg-BG" dirty="0" smtClean="0"/>
              <a:t>Има признаци, че ангажираността по отношение продължителността на стажа в наши дни не е толкова висока, колкото е била преди. Негласното споразумение  „сигурност на работното място срещу лоялност” вече не е така популярно.</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bg-BG" sz="4000" b="1" dirty="0" smtClean="0"/>
              <a:t>Ангажираност към организацията</a:t>
            </a:r>
            <a:endParaRPr lang="en-US" sz="4000" b="1" dirty="0"/>
          </a:p>
        </p:txBody>
      </p:sp>
      <p:sp>
        <p:nvSpPr>
          <p:cNvPr id="3" name="Content Placeholder 2"/>
          <p:cNvSpPr>
            <a:spLocks noGrp="1"/>
          </p:cNvSpPr>
          <p:nvPr>
            <p:ph idx="1"/>
          </p:nvPr>
        </p:nvSpPr>
        <p:spPr>
          <a:xfrm>
            <a:off x="457200" y="1524000"/>
            <a:ext cx="8229600" cy="5105400"/>
          </a:xfrm>
        </p:spPr>
        <p:txBody>
          <a:bodyPr>
            <a:normAutofit lnSpcReduction="10000"/>
          </a:bodyPr>
          <a:lstStyle/>
          <a:p>
            <a:r>
              <a:rPr lang="bg-BG" b="1" i="1" dirty="0" smtClean="0"/>
              <a:t>Емоционална ангажираност</a:t>
            </a:r>
            <a:r>
              <a:rPr lang="bg-BG" i="1" dirty="0" smtClean="0"/>
              <a:t>:</a:t>
            </a:r>
            <a:r>
              <a:rPr lang="bg-BG" dirty="0" smtClean="0"/>
              <a:t> Желанието на хората да продължат да работят за организацията, защото те са съгласни с основните й цели и ценности.</a:t>
            </a:r>
          </a:p>
          <a:p>
            <a:r>
              <a:rPr lang="bg-BG" dirty="0" smtClean="0"/>
              <a:t>Хората с висока степен на емоционална ангажираност желаят да останат в своите организации, защото подкрепят това, което означава организация и са готови да помогнат в нейната мисия. </a:t>
            </a:r>
          </a:p>
          <a:p>
            <a:r>
              <a:rPr lang="bg-BG" dirty="0" smtClean="0"/>
              <a:t>Когато една организация е в процес на промяна, служителите могат да се запитат дали ценностите ще се запазят. Ако установят противното, може да напуснат.</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495800"/>
          </a:xfrm>
        </p:spPr>
        <p:txBody>
          <a:bodyPr/>
          <a:lstStyle/>
          <a:p>
            <a:r>
              <a:rPr lang="bg-BG" b="1" i="1" dirty="0" smtClean="0"/>
              <a:t>Нормативна ангажираност</a:t>
            </a:r>
            <a:r>
              <a:rPr lang="bg-BG" i="1" dirty="0" smtClean="0"/>
              <a:t>:</a:t>
            </a:r>
            <a:r>
              <a:rPr lang="bg-BG" dirty="0" smtClean="0"/>
              <a:t> психологически  натиск от страна на другите</a:t>
            </a:r>
          </a:p>
          <a:p>
            <a:r>
              <a:rPr lang="bg-BG" dirty="0" smtClean="0"/>
              <a:t>Хората с висока степен на нормативна ангажираност са силно загрижени за това, което другите ще си помислят за тях ако напуснат.</a:t>
            </a:r>
          </a:p>
          <a:p>
            <a:r>
              <a:rPr lang="bg-BG" dirty="0" smtClean="0"/>
              <a:t>Те не биха желали да разочароват своите работодателите и колеги.</a:t>
            </a:r>
          </a:p>
          <a:p>
            <a:pPr>
              <a:buNone/>
            </a:pPr>
            <a:r>
              <a:rPr lang="bg-BG" sz="1200" dirty="0" smtClean="0"/>
              <a:t>	</a:t>
            </a:r>
          </a:p>
          <a:p>
            <a:pPr>
              <a:buNone/>
            </a:pPr>
            <a:r>
              <a:rPr lang="bg-BG" dirty="0" smtClean="0"/>
              <a:t>	Ангажираността към организацията обикновено се преценява с помощта на въпросници. </a:t>
            </a:r>
            <a:endParaRPr lang="en-US" dirty="0"/>
          </a:p>
        </p:txBody>
      </p:sp>
      <p:sp>
        <p:nvSpPr>
          <p:cNvPr id="4" name="Title 1"/>
          <p:cNvSpPr>
            <a:spLocks noGrp="1"/>
          </p:cNvSpPr>
          <p:nvPr>
            <p:ph type="title"/>
          </p:nvPr>
        </p:nvSpPr>
        <p:spPr>
          <a:xfrm>
            <a:off x="457200" y="704088"/>
            <a:ext cx="8229600" cy="667512"/>
          </a:xfrm>
        </p:spPr>
        <p:txBody>
          <a:bodyPr>
            <a:normAutofit/>
          </a:bodyPr>
          <a:lstStyle/>
          <a:p>
            <a:pPr algn="ctr"/>
            <a:r>
              <a:rPr lang="bg-BG" sz="4000" b="1" dirty="0" smtClean="0"/>
              <a:t>Ангажираност към организацията</a:t>
            </a:r>
            <a:endParaRPr lang="en-US" sz="40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848600" cy="1143000"/>
          </a:xfrm>
        </p:spPr>
        <p:txBody>
          <a:bodyPr>
            <a:noAutofit/>
          </a:bodyPr>
          <a:lstStyle/>
          <a:p>
            <a:pPr algn="ctr"/>
            <a:r>
              <a:rPr lang="bg-BG" sz="4000" b="1" dirty="0" smtClean="0"/>
              <a:t>Защо се стремим към ангажираност на работната сила?</a:t>
            </a:r>
            <a:endParaRPr lang="en-US" sz="4000" b="1" dirty="0"/>
          </a:p>
        </p:txBody>
      </p:sp>
      <p:sp>
        <p:nvSpPr>
          <p:cNvPr id="3" name="Content Placeholder 2"/>
          <p:cNvSpPr>
            <a:spLocks noGrp="1"/>
          </p:cNvSpPr>
          <p:nvPr>
            <p:ph idx="1"/>
          </p:nvPr>
        </p:nvSpPr>
        <p:spPr>
          <a:xfrm>
            <a:off x="457200" y="1828800"/>
            <a:ext cx="8229600" cy="4495800"/>
          </a:xfrm>
        </p:spPr>
        <p:txBody>
          <a:bodyPr/>
          <a:lstStyle/>
          <a:p>
            <a:r>
              <a:rPr lang="bg-BG" dirty="0" smtClean="0"/>
              <a:t>Колкото по-висока е ангажираността на служителите към техните организации, толкова по-малка е вероятността те да напуснат или да отсъстват.</a:t>
            </a:r>
          </a:p>
          <a:p>
            <a:r>
              <a:rPr lang="bg-BG" dirty="0" smtClean="0"/>
              <a:t>Ангажираните служители са склонни да правят жертви за организацията. Не само високо благороден жест (като например отказване от бонус) в резултат на ангажираност, но и прояви на високо гражданско съзнание могат да се появят сред силно ангажираните хора</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bg-BG" sz="3600" b="1" dirty="0" smtClean="0"/>
              <a:t>Начини за култивиране на ангажираност към организацията</a:t>
            </a:r>
            <a:endParaRPr lang="en-US" sz="3600" b="1" dirty="0"/>
          </a:p>
        </p:txBody>
      </p:sp>
      <p:sp>
        <p:nvSpPr>
          <p:cNvPr id="3" name="Content Placeholder 2"/>
          <p:cNvSpPr>
            <a:spLocks noGrp="1"/>
          </p:cNvSpPr>
          <p:nvPr>
            <p:ph idx="1"/>
          </p:nvPr>
        </p:nvSpPr>
        <p:spPr>
          <a:xfrm>
            <a:off x="457200" y="1752600"/>
            <a:ext cx="8229600" cy="5105400"/>
          </a:xfrm>
        </p:spPr>
        <p:txBody>
          <a:bodyPr>
            <a:normAutofit fontScale="92500" lnSpcReduction="20000"/>
          </a:bodyPr>
          <a:lstStyle/>
          <a:p>
            <a:r>
              <a:rPr lang="bg-BG" dirty="0" smtClean="0"/>
              <a:t>Направете работата интересна и възложете на хората отговорност. Хората са склонни да бъдат силно ангажирани към своите организации, когато имат добри шансове да контролират работата си и са отличени когато имат съществен принос. </a:t>
            </a:r>
          </a:p>
          <a:p>
            <a:r>
              <a:rPr lang="bg-BG" dirty="0" smtClean="0"/>
              <a:t>Наемайте с готовност служители, чиито ценности са близки с тези на организацията. Колкото повече инвестира организацията в хората, толкова по-вероятно е инвестицията да се върне под формата на ангажираност към организацията.</a:t>
            </a:r>
          </a:p>
          <a:p>
            <a:r>
              <a:rPr lang="bg-BG" dirty="0" smtClean="0"/>
              <a:t>Слушайте служителите. Най-лесният и ефективен начин да се подобри ангажираността е просто да се слуша. Актът на слушане показва на служителите, че се интересувате от това, което имат да кажат. Работниците са склонни да бъдат по-ангажирани с компаниите, които докажат, че са загрижени за тях.</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3200400"/>
          </a:xfrm>
        </p:spPr>
        <p:txBody>
          <a:bodyPr>
            <a:normAutofit/>
          </a:bodyPr>
          <a:lstStyle/>
          <a:p>
            <a:pPr algn="ctr"/>
            <a:r>
              <a:rPr lang="bg-BG" sz="5400" dirty="0" smtClean="0"/>
              <a:t>Предубеждения </a:t>
            </a:r>
            <a:br>
              <a:rPr lang="bg-BG" sz="5400" dirty="0" smtClean="0"/>
            </a:br>
            <a:r>
              <a:rPr lang="bg-BG" sz="5400" dirty="0" smtClean="0"/>
              <a:t>и</a:t>
            </a:r>
            <a:br>
              <a:rPr lang="bg-BG" sz="5400" dirty="0" smtClean="0"/>
            </a:br>
            <a:r>
              <a:rPr lang="bg-BG" sz="5400" dirty="0" smtClean="0"/>
              <a:t> дискриминация</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48600" cy="819912"/>
          </a:xfrm>
        </p:spPr>
        <p:txBody>
          <a:bodyPr>
            <a:normAutofit/>
          </a:bodyPr>
          <a:lstStyle/>
          <a:p>
            <a:pPr algn="ctr"/>
            <a:r>
              <a:rPr lang="bg-BG" sz="4000" b="1" dirty="0" smtClean="0"/>
              <a:t>Оценъчен компонент</a:t>
            </a:r>
            <a:endParaRPr lang="en-US" sz="4000" b="1" dirty="0"/>
          </a:p>
        </p:txBody>
      </p:sp>
      <p:sp>
        <p:nvSpPr>
          <p:cNvPr id="3" name="Content Placeholder 2"/>
          <p:cNvSpPr>
            <a:spLocks noGrp="1"/>
          </p:cNvSpPr>
          <p:nvPr>
            <p:ph idx="1"/>
          </p:nvPr>
        </p:nvSpPr>
        <p:spPr>
          <a:xfrm>
            <a:off x="457200" y="1935480"/>
            <a:ext cx="8229600" cy="3550920"/>
          </a:xfrm>
        </p:spPr>
        <p:txBody>
          <a:bodyPr/>
          <a:lstStyle/>
          <a:p>
            <a:pPr>
              <a:buNone/>
            </a:pPr>
            <a:r>
              <a:rPr lang="bg-BG" dirty="0" smtClean="0"/>
              <a:t>	</a:t>
            </a:r>
            <a:r>
              <a:rPr lang="bg-BG" sz="3200" dirty="0" smtClean="0"/>
              <a:t>Отнася до нашия </a:t>
            </a:r>
            <a:r>
              <a:rPr lang="bg-BG" sz="3200" b="1" dirty="0" smtClean="0"/>
              <a:t>вкус</a:t>
            </a:r>
            <a:r>
              <a:rPr lang="bg-BG" sz="3200" dirty="0" smtClean="0"/>
              <a:t>; дали </a:t>
            </a:r>
            <a:r>
              <a:rPr lang="bg-BG" sz="3200" b="1" dirty="0" smtClean="0"/>
              <a:t>харесваме</a:t>
            </a:r>
            <a:r>
              <a:rPr lang="bg-BG" sz="3200" dirty="0" smtClean="0"/>
              <a:t> или </a:t>
            </a:r>
            <a:r>
              <a:rPr lang="bg-BG" sz="3200" b="1" dirty="0" smtClean="0"/>
              <a:t>не харесваме</a:t>
            </a:r>
            <a:r>
              <a:rPr lang="bg-BG" sz="3200" dirty="0" smtClean="0"/>
              <a:t> </a:t>
            </a:r>
            <a:r>
              <a:rPr lang="bg-BG" sz="3200" dirty="0" smtClean="0"/>
              <a:t>даден </a:t>
            </a:r>
            <a:r>
              <a:rPr lang="bg-BG" sz="3200" dirty="0" smtClean="0"/>
              <a:t>човек</a:t>
            </a:r>
            <a:r>
              <a:rPr lang="bg-BG" sz="3200" dirty="0" smtClean="0"/>
              <a:t>, предмет или събитие </a:t>
            </a:r>
            <a:r>
              <a:rPr lang="bg-BG" sz="3200" dirty="0" smtClean="0"/>
              <a:t>(наречен </a:t>
            </a:r>
            <a:r>
              <a:rPr lang="bg-BG" sz="3200" b="1" dirty="0" smtClean="0"/>
              <a:t>обект</a:t>
            </a:r>
            <a:r>
              <a:rPr lang="bg-BG" sz="3200" dirty="0" smtClean="0"/>
              <a:t>, или </a:t>
            </a:r>
            <a:r>
              <a:rPr lang="bg-BG" sz="3200" b="1" dirty="0" smtClean="0"/>
              <a:t>фокус</a:t>
            </a:r>
            <a:r>
              <a:rPr lang="bg-BG" sz="3200" dirty="0" smtClean="0"/>
              <a:t> на нашето отношение)</a:t>
            </a:r>
            <a:r>
              <a:rPr lang="en-US" sz="3200" dirty="0" smtClean="0"/>
              <a:t>.</a:t>
            </a:r>
          </a:p>
          <a:p>
            <a:pPr>
              <a:buNone/>
            </a:pPr>
            <a:r>
              <a:rPr lang="bg-BG" sz="3200" dirty="0" smtClean="0"/>
              <a:t>	Може ли да сме безразлични?</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48512"/>
          </a:xfrm>
        </p:spPr>
        <p:txBody>
          <a:bodyPr>
            <a:normAutofit/>
          </a:bodyPr>
          <a:lstStyle/>
          <a:p>
            <a:pPr algn="ctr"/>
            <a:r>
              <a:rPr lang="bg-BG" sz="3200" b="1" dirty="0" smtClean="0"/>
              <a:t>Предубеждение и дискриминация: </a:t>
            </a:r>
            <a:r>
              <a:rPr lang="en-US" sz="3200" b="1" dirty="0" smtClean="0"/>
              <a:t/>
            </a:r>
            <a:br>
              <a:rPr lang="en-US" sz="3200" b="1" dirty="0" smtClean="0"/>
            </a:br>
            <a:r>
              <a:rPr lang="bg-BG" sz="3200" b="1" dirty="0" smtClean="0"/>
              <a:t>основни различия</a:t>
            </a:r>
            <a:endParaRPr lang="en-US" sz="3200" b="1" dirty="0"/>
          </a:p>
        </p:txBody>
      </p:sp>
      <p:sp>
        <p:nvSpPr>
          <p:cNvPr id="3" name="Content Placeholder 2"/>
          <p:cNvSpPr>
            <a:spLocks noGrp="1"/>
          </p:cNvSpPr>
          <p:nvPr>
            <p:ph idx="1"/>
          </p:nvPr>
        </p:nvSpPr>
        <p:spPr>
          <a:xfrm>
            <a:off x="228600" y="1752600"/>
            <a:ext cx="8610600" cy="5105400"/>
          </a:xfrm>
        </p:spPr>
        <p:txBody>
          <a:bodyPr>
            <a:normAutofit fontScale="92500"/>
          </a:bodyPr>
          <a:lstStyle/>
          <a:p>
            <a:r>
              <a:rPr lang="bg-BG" b="1" dirty="0" smtClean="0"/>
              <a:t>Предубеждение</a:t>
            </a:r>
            <a:r>
              <a:rPr lang="bg-BG" dirty="0" smtClean="0"/>
              <a:t>: отрицателно отношение към някого, основано единствено на принадлежността му към определена група.</a:t>
            </a:r>
          </a:p>
          <a:p>
            <a:r>
              <a:rPr lang="bg-BG" dirty="0" smtClean="0"/>
              <a:t>Хората с предубеждения могат да бъдат предразположени към поведение, съответно  на тези нагласи. </a:t>
            </a:r>
          </a:p>
          <a:p>
            <a:r>
              <a:rPr lang="bg-BG" b="1" dirty="0" smtClean="0"/>
              <a:t>Дискриминация</a:t>
            </a:r>
            <a:r>
              <a:rPr lang="bg-BG" dirty="0" smtClean="0"/>
              <a:t>: действие, породено от предубеждение. </a:t>
            </a:r>
          </a:p>
          <a:p>
            <a:r>
              <a:rPr lang="bg-BG" dirty="0" smtClean="0"/>
              <a:t>Например, ако предубеждението доведе до отхвърлянето на кандидат по време на интервю за работа, това е акт на дискриминация.</a:t>
            </a:r>
          </a:p>
          <a:p>
            <a:r>
              <a:rPr lang="bg-BG" dirty="0" smtClean="0"/>
              <a:t>Предубеждение е негативна нагласа, докато дискриминацията е действие, проява на поведение, произтичащо от тази нагласа</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normAutofit/>
          </a:bodyPr>
          <a:lstStyle/>
          <a:p>
            <a:pPr algn="ctr"/>
            <a:r>
              <a:rPr lang="bg-BG" sz="3600" b="1" dirty="0" smtClean="0"/>
              <a:t>Реалността на многообразието и проблемите с предубежденията</a:t>
            </a:r>
            <a:endParaRPr lang="en-US" sz="3600" b="1"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bg-BG" sz="2800" dirty="0" smtClean="0"/>
              <a:t>Предубеждението не се толерира на работното място, етническото и културно разнообразие е правило.</a:t>
            </a:r>
          </a:p>
          <a:p>
            <a:r>
              <a:rPr lang="bg-BG" sz="2800" dirty="0" smtClean="0"/>
              <a:t>Реалността на разнообразието (САЩ):</a:t>
            </a:r>
          </a:p>
          <a:p>
            <a:pPr lvl="1"/>
            <a:r>
              <a:rPr lang="bg-BG" sz="2800" dirty="0" smtClean="0"/>
              <a:t>Етнически разнообразна нация.</a:t>
            </a:r>
          </a:p>
          <a:p>
            <a:pPr lvl="1"/>
            <a:r>
              <a:rPr lang="bg-BG" sz="2800" dirty="0" smtClean="0"/>
              <a:t>Очаква се до 2040 г.  половината от населението да се състои от хора от Африка, Латинска Америка, индианци, или хора от азиатски произход.</a:t>
            </a:r>
          </a:p>
          <a:p>
            <a:pPr lvl="1"/>
            <a:r>
              <a:rPr lang="bg-BG" sz="2800" dirty="0" smtClean="0"/>
              <a:t>Жените заемат понастоящем 65% от всички нови работни места и броят им е достигнал близо половината от цивилната работна сила.</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pPr algn="ctr"/>
            <a:r>
              <a:rPr lang="bg-BG" sz="3200" b="1" dirty="0" smtClean="0"/>
              <a:t>Проблеми в работата, произтичащи от предубеждения</a:t>
            </a:r>
            <a:endParaRPr lang="en-US" sz="3200" b="1" dirty="0"/>
          </a:p>
        </p:txBody>
      </p:sp>
      <p:sp>
        <p:nvSpPr>
          <p:cNvPr id="3" name="Content Placeholder 2"/>
          <p:cNvSpPr>
            <a:spLocks noGrp="1"/>
          </p:cNvSpPr>
          <p:nvPr>
            <p:ph idx="1"/>
          </p:nvPr>
        </p:nvSpPr>
        <p:spPr>
          <a:xfrm>
            <a:off x="457200" y="1828800"/>
            <a:ext cx="8229600" cy="5029200"/>
          </a:xfrm>
        </p:spPr>
        <p:txBody>
          <a:bodyPr>
            <a:normAutofit/>
          </a:bodyPr>
          <a:lstStyle/>
          <a:p>
            <a:r>
              <a:rPr lang="bg-BG" dirty="0" smtClean="0"/>
              <a:t>Предубеждението може да бъде източник на напрежение и дори конфликт между хората</a:t>
            </a:r>
          </a:p>
          <a:p>
            <a:pPr lvl="1"/>
            <a:r>
              <a:rPr lang="bg-BG" dirty="0" smtClean="0"/>
              <a:t>Голямото разнообразие на работната сила предоставя предимството да съществуват различни мнения и гледни точки, но може да се превърне в недостатък, ако хората проявяват предубеждения. </a:t>
            </a:r>
          </a:p>
          <a:p>
            <a:pPr lvl="1"/>
            <a:r>
              <a:rPr lang="bg-BG" dirty="0" smtClean="0"/>
              <a:t>В екстремни случаи, дискриминационните действия, които произтичат от предубеждения, могат да завършат с правни действия, като например служители да предявят съдебен иск към своя работодател за дискриминация.</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48512"/>
          </a:xfrm>
        </p:spPr>
        <p:txBody>
          <a:bodyPr>
            <a:normAutofit/>
          </a:bodyPr>
          <a:lstStyle/>
          <a:p>
            <a:pPr algn="ctr"/>
            <a:r>
              <a:rPr lang="bg-BG" sz="3200" b="1" dirty="0" smtClean="0"/>
              <a:t>Проблеми в работата, произтичащи от предубеждения</a:t>
            </a:r>
            <a:endParaRPr lang="en-US" sz="3200" b="1" dirty="0"/>
          </a:p>
        </p:txBody>
      </p:sp>
      <p:sp>
        <p:nvSpPr>
          <p:cNvPr id="3" name="Content Placeholder 2"/>
          <p:cNvSpPr>
            <a:spLocks noGrp="1"/>
          </p:cNvSpPr>
          <p:nvPr>
            <p:ph idx="1"/>
          </p:nvPr>
        </p:nvSpPr>
        <p:spPr>
          <a:xfrm>
            <a:off x="304800" y="1905000"/>
            <a:ext cx="8534400" cy="4572000"/>
          </a:xfrm>
        </p:spPr>
        <p:txBody>
          <a:bodyPr>
            <a:normAutofit/>
          </a:bodyPr>
          <a:lstStyle/>
          <a:p>
            <a:r>
              <a:rPr lang="bg-BG" dirty="0" smtClean="0"/>
              <a:t>Предубежденията могат да окажат неблагоприятно влияние върху кариерата на определени хора</a:t>
            </a:r>
          </a:p>
          <a:p>
            <a:pPr lvl="1"/>
            <a:r>
              <a:rPr lang="bg-BG" dirty="0" smtClean="0"/>
              <a:t>Засегнатите лица могат да се сблъскат с различните форми на дискриминация – повече или по-малко значима - относно наемане, заплащане и растеж в кариерата.</a:t>
            </a:r>
          </a:p>
          <a:p>
            <a:pPr lvl="1"/>
            <a:r>
              <a:rPr lang="bg-BG" dirty="0" smtClean="0"/>
              <a:t>Невидимата преграда (</a:t>
            </a:r>
            <a:r>
              <a:rPr lang="en-US" dirty="0" smtClean="0"/>
              <a:t>Glass ceiling</a:t>
            </a:r>
            <a:r>
              <a:rPr lang="bg-BG" dirty="0" smtClean="0"/>
              <a:t>) - дискриминация спрямо жените. Повечето хора смятат проявата му за неетична, защото не позволява на жени с равни възможности да заемат челни позиции.</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48512"/>
          </a:xfrm>
        </p:spPr>
        <p:txBody>
          <a:bodyPr>
            <a:normAutofit/>
          </a:bodyPr>
          <a:lstStyle/>
          <a:p>
            <a:pPr algn="ctr"/>
            <a:r>
              <a:rPr lang="bg-BG" sz="3200" b="1" dirty="0" smtClean="0"/>
              <a:t>Проблеми в работата, произтичащи от предубеждения</a:t>
            </a:r>
            <a:endParaRPr lang="en-US" sz="3200" b="1" dirty="0"/>
          </a:p>
        </p:txBody>
      </p:sp>
      <p:sp>
        <p:nvSpPr>
          <p:cNvPr id="3" name="Content Placeholder 2"/>
          <p:cNvSpPr>
            <a:spLocks noGrp="1"/>
          </p:cNvSpPr>
          <p:nvPr>
            <p:ph idx="1"/>
          </p:nvPr>
        </p:nvSpPr>
        <p:spPr>
          <a:xfrm>
            <a:off x="533400" y="2286000"/>
            <a:ext cx="8077200" cy="4191000"/>
          </a:xfrm>
        </p:spPr>
        <p:txBody>
          <a:bodyPr>
            <a:normAutofit/>
          </a:bodyPr>
          <a:lstStyle/>
          <a:p>
            <a:r>
              <a:rPr lang="bg-BG" dirty="0" smtClean="0"/>
              <a:t>Негативен психологически ефект върху жертвите на дискриминация</a:t>
            </a:r>
          </a:p>
          <a:p>
            <a:r>
              <a:rPr lang="bg-BG" dirty="0" smtClean="0"/>
              <a:t>Дали това, което сме постигнали се дължи на талант и труд или на принадлежността ни към някоя група.</a:t>
            </a:r>
          </a:p>
          <a:p>
            <a:r>
              <a:rPr lang="bg-BG" dirty="0" smtClean="0"/>
              <a:t>Поради предубеждения, организацията може да загуби, пропускайки да наеме талантливи служители.</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bg-BG" sz="3600" b="1" dirty="0" smtClean="0"/>
              <a:t>Предубеждение към възрастта</a:t>
            </a:r>
            <a:endParaRPr lang="en-US" sz="3600" b="1"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bg-BG" dirty="0" smtClean="0"/>
              <a:t>Средната възраст на хората се увеличава.</a:t>
            </a:r>
          </a:p>
          <a:p>
            <a:r>
              <a:rPr lang="bg-BG" dirty="0" smtClean="0"/>
              <a:t>Законодателството е направило много за противодействие на дискриминацията спрямо по-възрастните работници, но предубеждения все още съществуват.</a:t>
            </a:r>
          </a:p>
          <a:p>
            <a:r>
              <a:rPr lang="bg-BG" dirty="0" smtClean="0"/>
              <a:t>Част от проблема е заложен в стереотипите, че по-възрастните работници са прекалено консервативни, трудно се обучават и са склонни да боледуват по-често, въпреки че проучванията показват точно обратното.</a:t>
            </a:r>
          </a:p>
          <a:p>
            <a:r>
              <a:rPr lang="bg-BG" dirty="0" smtClean="0"/>
              <a:t>В действителност, организациите имат предимно положителен опит с по-възрастните работници поради:</a:t>
            </a:r>
          </a:p>
          <a:p>
            <a:pPr lvl="1"/>
            <a:r>
              <a:rPr lang="bg-BG" sz="2600" dirty="0" smtClean="0"/>
              <a:t>Добрите умения</a:t>
            </a:r>
          </a:p>
          <a:p>
            <a:pPr lvl="1"/>
            <a:r>
              <a:rPr lang="bg-BG" sz="2600" dirty="0" smtClean="0"/>
              <a:t>Високата ангажираност към работата</a:t>
            </a:r>
          </a:p>
          <a:p>
            <a:pPr lvl="1"/>
            <a:r>
              <a:rPr lang="bg-BG" sz="2600" dirty="0" smtClean="0"/>
              <a:t>Изключително високите резултати по безопасност на труда.</a:t>
            </a:r>
            <a:endParaRPr lang="bg-BG"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bg-BG" sz="3600" b="1" dirty="0" smtClean="0"/>
              <a:t>Предубеждение към възрастта</a:t>
            </a:r>
            <a:endParaRPr lang="en-US" sz="3600" b="1" dirty="0"/>
          </a:p>
        </p:txBody>
      </p:sp>
      <p:sp>
        <p:nvSpPr>
          <p:cNvPr id="3" name="Content Placeholder 2"/>
          <p:cNvSpPr>
            <a:spLocks noGrp="1"/>
          </p:cNvSpPr>
          <p:nvPr>
            <p:ph idx="1"/>
          </p:nvPr>
        </p:nvSpPr>
        <p:spPr>
          <a:xfrm>
            <a:off x="457200" y="1828800"/>
            <a:ext cx="8382000" cy="4572000"/>
          </a:xfrm>
        </p:spPr>
        <p:txBody>
          <a:bodyPr>
            <a:normAutofit/>
          </a:bodyPr>
          <a:lstStyle/>
          <a:p>
            <a:r>
              <a:rPr lang="bg-BG" dirty="0" smtClean="0"/>
              <a:t>Младите хора могат също да станат жертва на предубеждения. </a:t>
            </a:r>
          </a:p>
          <a:p>
            <a:r>
              <a:rPr lang="bg-BG" dirty="0" smtClean="0"/>
              <a:t>Средната възраст на работната сила нараства (от 29 години през 1976 г. до 39 години през 2000 г.),</a:t>
            </a:r>
          </a:p>
          <a:p>
            <a:r>
              <a:rPr lang="bg-BG" dirty="0" smtClean="0"/>
              <a:t>Появява се празнина в очакванията за по-опитни, по-възрастни работници, които да поемат по-голяма отговорност и за по-млади служители, започващи работа.</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bg-BG" sz="3600" b="1" dirty="0" smtClean="0"/>
              <a:t>Предубеждение към възрастта</a:t>
            </a:r>
            <a:endParaRPr lang="en-US" sz="3600" b="1" dirty="0"/>
          </a:p>
        </p:txBody>
      </p:sp>
      <p:sp>
        <p:nvSpPr>
          <p:cNvPr id="3" name="Content Placeholder 2"/>
          <p:cNvSpPr>
            <a:spLocks noGrp="1"/>
          </p:cNvSpPr>
          <p:nvPr>
            <p:ph idx="1"/>
          </p:nvPr>
        </p:nvSpPr>
        <p:spPr>
          <a:xfrm>
            <a:off x="457200" y="1676400"/>
            <a:ext cx="8229600" cy="4572000"/>
          </a:xfrm>
        </p:spPr>
        <p:txBody>
          <a:bodyPr>
            <a:normAutofit/>
          </a:bodyPr>
          <a:lstStyle/>
          <a:p>
            <a:r>
              <a:rPr lang="bg-BG" dirty="0" smtClean="0"/>
              <a:t>По-младите от 30 год. служители гледат на света по-различно в сравнение с по-възрастните колеги. По-склонни са да:</a:t>
            </a:r>
            <a:endParaRPr lang="en-US" dirty="0" smtClean="0"/>
          </a:p>
          <a:p>
            <a:pPr lvl="2"/>
            <a:r>
              <a:rPr lang="bg-BG" sz="2400" dirty="0" smtClean="0"/>
              <a:t>Поставят под съмнение начините, по които се вършат нещата.</a:t>
            </a:r>
          </a:p>
          <a:p>
            <a:pPr lvl="2"/>
            <a:r>
              <a:rPr lang="bg-BG" sz="2400" dirty="0" smtClean="0"/>
              <a:t>Не виждат съюзник в лицето на правителството.</a:t>
            </a:r>
          </a:p>
          <a:p>
            <a:pPr lvl="2"/>
            <a:r>
              <a:rPr lang="bg-BG" sz="2400" dirty="0" smtClean="0"/>
              <a:t>Не очакват лоялност</a:t>
            </a:r>
          </a:p>
          <a:p>
            <a:pPr lvl="2"/>
            <a:r>
              <a:rPr lang="bg-BG" sz="2400" dirty="0" smtClean="0"/>
              <a:t>Разглеждат своето лично развитие като най-важен въпрос.</a:t>
            </a:r>
          </a:p>
          <a:p>
            <a:pPr lvl="2"/>
            <a:r>
              <a:rPr lang="bg-BG" sz="2400" dirty="0" smtClean="0"/>
              <a:t>Предпочитат да усвоят умения, необходими, за да са конкурентноспособни на пазара на труда.</a:t>
            </a:r>
            <a:endParaRPr lang="en-US" sz="2400"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bg-BG" sz="3200" b="1" dirty="0" smtClean="0"/>
              <a:t>Предубеждения към физическото състояние</a:t>
            </a:r>
            <a:endParaRPr lang="en-US" sz="3200" b="1" dirty="0"/>
          </a:p>
        </p:txBody>
      </p:sp>
      <p:sp>
        <p:nvSpPr>
          <p:cNvPr id="3" name="Content Placeholder 2"/>
          <p:cNvSpPr>
            <a:spLocks noGrp="1"/>
          </p:cNvSpPr>
          <p:nvPr>
            <p:ph idx="1"/>
          </p:nvPr>
        </p:nvSpPr>
        <p:spPr>
          <a:xfrm>
            <a:off x="457200" y="1600200"/>
            <a:ext cx="8458200" cy="4724400"/>
          </a:xfrm>
        </p:spPr>
        <p:txBody>
          <a:bodyPr/>
          <a:lstStyle/>
          <a:p>
            <a:r>
              <a:rPr lang="bg-BG" dirty="0" smtClean="0"/>
              <a:t>Само 30% от 14,6 милиона американци с увреждания, които са в трудоспособна възраст работят. Повечето работят на непълно работно време или нередовно. Съществуват пречки, най-голямата от които, е отношението.</a:t>
            </a:r>
          </a:p>
          <a:p>
            <a:r>
              <a:rPr lang="en-US" dirty="0" smtClean="0"/>
              <a:t>Americans with Disabilities Act</a:t>
            </a:r>
            <a:r>
              <a:rPr lang="bg-BG" dirty="0" smtClean="0"/>
              <a:t> (</a:t>
            </a:r>
            <a:r>
              <a:rPr lang="en-US" dirty="0" smtClean="0"/>
              <a:t>ADA</a:t>
            </a:r>
            <a:r>
              <a:rPr lang="bg-BG" dirty="0" smtClean="0"/>
              <a:t>) е приет за защита на правата на хората с физически и умствени увреждания.</a:t>
            </a:r>
          </a:p>
          <a:p>
            <a:r>
              <a:rPr lang="bg-BG" dirty="0" smtClean="0"/>
              <a:t>Фирмите са длъжни да осигурят подходящи условия за хората с увреждания, с цел да ги помогнат при изпълнение на техните служебни задължения.</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bg-BG" sz="3200" b="1" dirty="0" smtClean="0"/>
              <a:t>Предубеждения към физическото състояние</a:t>
            </a:r>
            <a:endParaRPr lang="en-US" sz="3200" b="1" dirty="0"/>
          </a:p>
        </p:txBody>
      </p:sp>
      <p:sp>
        <p:nvSpPr>
          <p:cNvPr id="3" name="Content Placeholder 2"/>
          <p:cNvSpPr>
            <a:spLocks noGrp="1"/>
          </p:cNvSpPr>
          <p:nvPr>
            <p:ph idx="1"/>
          </p:nvPr>
        </p:nvSpPr>
        <p:spPr>
          <a:xfrm>
            <a:off x="457200" y="1524000"/>
            <a:ext cx="8458200" cy="4953000"/>
          </a:xfrm>
        </p:spPr>
        <p:txBody>
          <a:bodyPr/>
          <a:lstStyle/>
          <a:p>
            <a:r>
              <a:rPr lang="bg-BG" dirty="0" smtClean="0"/>
              <a:t>Фирмите, които не отговарят на изискванията, са обект на съдебно преследване. Последните изследвания показват, че заетостта на хора с увреждания в работоспособна възраст е намаляла след влизане на закона в сила през 1992 година. Причини:</a:t>
            </a:r>
          </a:p>
          <a:p>
            <a:pPr lvl="1"/>
            <a:r>
              <a:rPr lang="bg-BG" sz="2600" dirty="0" smtClean="0"/>
              <a:t>Високи разходи за работодателите</a:t>
            </a:r>
          </a:p>
          <a:p>
            <a:pPr lvl="1"/>
            <a:r>
              <a:rPr lang="bg-BG" sz="2600" dirty="0" smtClean="0"/>
              <a:t>Увеличените социални помощи не стимулират търсенето на работа</a:t>
            </a:r>
          </a:p>
          <a:p>
            <a:pPr lvl="1"/>
            <a:r>
              <a:rPr lang="bg-BG" sz="2600" dirty="0" smtClean="0"/>
              <a:t>Все по-малко хора считат себе си "хора с увреждания</a:t>
            </a:r>
            <a:r>
              <a:rPr lang="bg-BG"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bg-BG" sz="4000" b="1" dirty="0" smtClean="0"/>
              <a:t>Познавателен компонент</a:t>
            </a:r>
            <a:endParaRPr lang="en-US" sz="4000" b="1" dirty="0"/>
          </a:p>
        </p:txBody>
      </p:sp>
      <p:sp>
        <p:nvSpPr>
          <p:cNvPr id="3" name="Content Placeholder 2"/>
          <p:cNvSpPr>
            <a:spLocks noGrp="1"/>
          </p:cNvSpPr>
          <p:nvPr>
            <p:ph idx="1"/>
          </p:nvPr>
        </p:nvSpPr>
        <p:spPr/>
        <p:txBody>
          <a:bodyPr>
            <a:normAutofit/>
          </a:bodyPr>
          <a:lstStyle/>
          <a:p>
            <a:r>
              <a:rPr lang="bg-BG" sz="3200" dirty="0" smtClean="0"/>
              <a:t>Нещата, които </a:t>
            </a:r>
            <a:r>
              <a:rPr lang="bg-BG" sz="3200" b="1" dirty="0" smtClean="0"/>
              <a:t>вярваме</a:t>
            </a:r>
            <a:r>
              <a:rPr lang="bg-BG" sz="3200" dirty="0" smtClean="0"/>
              <a:t>, че са в сила за обекта, независимо дали те са истина или лъжа</a:t>
            </a:r>
            <a:endParaRPr lang="en-US" sz="3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12"/>
          </a:xfrm>
        </p:spPr>
        <p:txBody>
          <a:bodyPr>
            <a:normAutofit/>
          </a:bodyPr>
          <a:lstStyle/>
          <a:p>
            <a:pPr algn="ctr"/>
            <a:r>
              <a:rPr lang="bg-BG" sz="3200" b="1" dirty="0" smtClean="0"/>
              <a:t>Предубеждения към жените</a:t>
            </a:r>
            <a:endParaRPr lang="en-US" sz="3200" b="1" dirty="0"/>
          </a:p>
        </p:txBody>
      </p:sp>
      <p:sp>
        <p:nvSpPr>
          <p:cNvPr id="3" name="Content Placeholder 2"/>
          <p:cNvSpPr>
            <a:spLocks noGrp="1"/>
          </p:cNvSpPr>
          <p:nvPr>
            <p:ph idx="1"/>
          </p:nvPr>
        </p:nvSpPr>
        <p:spPr>
          <a:xfrm>
            <a:off x="381000" y="1295400"/>
            <a:ext cx="8382000" cy="5257800"/>
          </a:xfrm>
        </p:spPr>
        <p:txBody>
          <a:bodyPr>
            <a:normAutofit fontScale="85000" lnSpcReduction="20000"/>
          </a:bodyPr>
          <a:lstStyle/>
          <a:p>
            <a:r>
              <a:rPr lang="bg-BG" dirty="0" smtClean="0"/>
              <a:t>Почти половината от всички американски работници са жени, само една от девет големи компании се оглавява от жена.</a:t>
            </a:r>
          </a:p>
          <a:p>
            <a:r>
              <a:rPr lang="bg-BG" dirty="0" smtClean="0"/>
              <a:t>При неотдавнашно проучване попитали ръководителите каква е вероятността тяхната компания е да има жена за главен изпълнителен директор в рамките на 10 години, 82% са отговорили, че не е вероятно.</a:t>
            </a:r>
          </a:p>
          <a:p>
            <a:r>
              <a:rPr lang="bg-BG" dirty="0" smtClean="0"/>
              <a:t>Може би не е минало достатъчно време, за да се преодолеят стереотипите за видовете дейности, за които жените са най-подходящи.</a:t>
            </a:r>
          </a:p>
          <a:p>
            <a:r>
              <a:rPr lang="bg-BG" dirty="0" smtClean="0"/>
              <a:t>Някои от участниците в анкета на Business Week/</a:t>
            </a:r>
            <a:r>
              <a:rPr lang="en-US" dirty="0" smtClean="0"/>
              <a:t>Harris </a:t>
            </a:r>
            <a:r>
              <a:rPr lang="bg-BG" dirty="0" smtClean="0"/>
              <a:t>казват, че жените не са достатъчно агресивни или решителни, за да </a:t>
            </a:r>
            <a:r>
              <a:rPr lang="bg-BG" smtClean="0"/>
              <a:t>стигнат до </a:t>
            </a:r>
            <a:r>
              <a:rPr lang="bg-BG" dirty="0" smtClean="0"/>
              <a:t>върха. Този досаден стереотип е довел до увеличаване на  броя на жените, които се въздържат от започване на собствен бизнес. </a:t>
            </a:r>
          </a:p>
          <a:p>
            <a:r>
              <a:rPr lang="bg-BG" dirty="0" smtClean="0"/>
              <a:t>Тъй като все повече жени напредват в кариерата, може да се очаква те да  наемат повече представителки на своя пол, разрушавайки стереотипите.</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a:bodyPr>
          <a:lstStyle/>
          <a:p>
            <a:pPr algn="ctr"/>
            <a:r>
              <a:rPr lang="bg-BG" sz="3200" b="1" dirty="0" smtClean="0"/>
              <a:t>Предубеждения към сексуалната ориентация</a:t>
            </a:r>
            <a:endParaRPr lang="en-US" sz="3200" b="1" dirty="0"/>
          </a:p>
        </p:txBody>
      </p:sp>
      <p:sp>
        <p:nvSpPr>
          <p:cNvPr id="3" name="Content Placeholder 2"/>
          <p:cNvSpPr>
            <a:spLocks noGrp="1"/>
          </p:cNvSpPr>
          <p:nvPr>
            <p:ph idx="1"/>
          </p:nvPr>
        </p:nvSpPr>
        <p:spPr>
          <a:xfrm>
            <a:off x="457200" y="1295400"/>
            <a:ext cx="8229600" cy="5562600"/>
          </a:xfrm>
        </p:spPr>
        <p:txBody>
          <a:bodyPr>
            <a:normAutofit fontScale="85000" lnSpcReduction="10000"/>
          </a:bodyPr>
          <a:lstStyle/>
          <a:p>
            <a:r>
              <a:rPr lang="bg-BG" dirty="0" smtClean="0"/>
              <a:t>В момента не съществува федерална правна защита за социална група, чиито членове често са жертва на предразсъдъци - гейовете и лесбийките.</a:t>
            </a:r>
          </a:p>
          <a:p>
            <a:r>
              <a:rPr lang="bg-BG" dirty="0" smtClean="0"/>
              <a:t>Приблизително две трети от директорите на големи компании отбелязват, че не са склонни да издигат хомосексуалисти в управителните органи.</a:t>
            </a:r>
          </a:p>
          <a:p>
            <a:r>
              <a:rPr lang="bg-BG" dirty="0" smtClean="0"/>
              <a:t>Без закони, които да ги защитават и с широко разпространени предразсъдъци срещу тях, много от тях са склонни да крият своята сексуална ориентация. Страхът да бъдат "разкрити" е сериозен източник на стрес за тези служители.</a:t>
            </a:r>
          </a:p>
          <a:p>
            <a:r>
              <a:rPr lang="bg-BG" dirty="0" smtClean="0"/>
              <a:t>Много организации са приели вътрешни справедливи политики по заетостта, които включват сексуалната ориентация. Други активно работят за забрана на дискриминацията, а също така предлагат еднакви облаги за всички партньори на служителите независимо от това дали са от същия или противоположния пол.</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pPr algn="ctr"/>
            <a:r>
              <a:rPr lang="bg-BG" sz="3200" b="1" dirty="0" smtClean="0"/>
              <a:t>Предубеждения, основани на расови и национални различия</a:t>
            </a:r>
            <a:endParaRPr lang="en-US" sz="3200" b="1" dirty="0"/>
          </a:p>
        </p:txBody>
      </p:sp>
      <p:sp>
        <p:nvSpPr>
          <p:cNvPr id="3" name="Content Placeholder 2"/>
          <p:cNvSpPr>
            <a:spLocks noGrp="1"/>
          </p:cNvSpPr>
          <p:nvPr>
            <p:ph idx="1"/>
          </p:nvPr>
        </p:nvSpPr>
        <p:spPr>
          <a:xfrm>
            <a:off x="457200" y="1935480"/>
            <a:ext cx="8229600" cy="4541520"/>
          </a:xfrm>
        </p:spPr>
        <p:txBody>
          <a:bodyPr>
            <a:normAutofit fontScale="85000" lnSpcReduction="20000"/>
          </a:bodyPr>
          <a:lstStyle/>
          <a:p>
            <a:r>
              <a:rPr lang="bg-BG" dirty="0" smtClean="0"/>
              <a:t>Разнообразието на работното място днес е по-голямо от всякога, но предубежденията все още съществуват.</a:t>
            </a:r>
          </a:p>
          <a:p>
            <a:r>
              <a:rPr lang="bg-BG" dirty="0" smtClean="0"/>
              <a:t>Представители на различни малцинствени групи с основание смятат, че са жертва на предубеждения и дискриминация.</a:t>
            </a:r>
          </a:p>
          <a:p>
            <a:r>
              <a:rPr lang="bg-BG" dirty="0" smtClean="0"/>
              <a:t>Жалбите за дискриминация въз основа на национален произход подадени </a:t>
            </a:r>
            <a:r>
              <a:rPr lang="en-US" dirty="0" smtClean="0"/>
              <a:t>Equal Employment Opportunity Commission </a:t>
            </a:r>
            <a:r>
              <a:rPr lang="bg-BG" dirty="0" smtClean="0"/>
              <a:t>(EEOC) между 1991 г. и  2001 г.са се удвоили. И потърпевшите печелят.</a:t>
            </a:r>
          </a:p>
          <a:p>
            <a:r>
              <a:rPr lang="bg-BG" dirty="0" smtClean="0"/>
              <a:t>Вън от съда, компаниите, които дискриминират, заплащат най-вече със загуби на талант и производителност.</a:t>
            </a:r>
          </a:p>
          <a:p>
            <a:r>
              <a:rPr lang="bg-BG" dirty="0" smtClean="0"/>
              <a:t>За да се сведат до минимум тези проблеми, някои компании насърчават ръководителите да подпомагат представителите на малцинствените групи да напредват по-бързо в своята кариера.</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96112"/>
          </a:xfrm>
        </p:spPr>
        <p:txBody>
          <a:bodyPr>
            <a:normAutofit fontScale="90000"/>
          </a:bodyPr>
          <a:lstStyle/>
          <a:p>
            <a:pPr algn="ctr"/>
            <a:r>
              <a:rPr lang="bg-BG" sz="3200" b="1" dirty="0" smtClean="0"/>
              <a:t>Предубеждения, основаващи се на религиозни различия</a:t>
            </a:r>
            <a:endParaRPr lang="en-US" sz="3200" b="1"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bg-BG" dirty="0" smtClean="0"/>
              <a:t>Въпреки че религиозната свобода е гарантирана от закона, много хора с основание се чувстват неловко заради своите религиозни убеждения. </a:t>
            </a:r>
          </a:p>
          <a:p>
            <a:r>
              <a:rPr lang="bg-BG" b="1" i="1" dirty="0" smtClean="0"/>
              <a:t>Религиозна нетърпимост</a:t>
            </a:r>
            <a:r>
              <a:rPr lang="bg-BG" dirty="0" smtClean="0"/>
              <a:t>: действия, предприети спрямо лица или групи, които изповядват различна вяра (например, присмех, вандализъм).</a:t>
            </a:r>
          </a:p>
          <a:p>
            <a:r>
              <a:rPr lang="bg-BG" dirty="0" smtClean="0"/>
              <a:t>Скорошно проучване показа, че религиозните пристрастия са реалност на работното място в САЩ. Това е сериозен проблем за управлението, защото половината от тези, които казват, че са били  дискриминирани, са разглеждали възможността да напуснат работа.</a:t>
            </a:r>
          </a:p>
          <a:p>
            <a:r>
              <a:rPr lang="bg-BG" dirty="0" smtClean="0"/>
              <a:t>Докато нещата се подобряват и хората научават повече за другите религии, фирмите не винаги знаят как да се справят с религиозна дискриминация. Повечето, които са подложени на дискриминация, не го съобщават на техните началници, защото се съмняват, че ще постигнат някакъв ефект.</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12"/>
          </a:xfrm>
        </p:spPr>
        <p:txBody>
          <a:bodyPr>
            <a:normAutofit/>
          </a:bodyPr>
          <a:lstStyle/>
          <a:p>
            <a:pPr algn="ctr"/>
            <a:r>
              <a:rPr lang="bg-BG" sz="3200" b="1" dirty="0" smtClean="0"/>
              <a:t>Отчитат ли фирмите многообразието?</a:t>
            </a:r>
            <a:endParaRPr lang="en-US" sz="3200" b="1"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pPr>
              <a:buNone/>
            </a:pPr>
            <a:r>
              <a:rPr lang="bg-BG" dirty="0" smtClean="0"/>
              <a:t>	Застъпено ли е многообразието в корпоративните програми в наше време?</a:t>
            </a:r>
            <a:r>
              <a:rPr lang="en-US" dirty="0" smtClean="0"/>
              <a:t> </a:t>
            </a:r>
            <a:endParaRPr lang="bg-BG" dirty="0" smtClean="0"/>
          </a:p>
          <a:p>
            <a:r>
              <a:rPr lang="en-US" dirty="0" smtClean="0"/>
              <a:t>American Society for Training and Development</a:t>
            </a:r>
            <a:r>
              <a:rPr lang="bg-BG" dirty="0" smtClean="0"/>
              <a:t> е изследвала представителна извадка от Fortune 1000 компании по отношение на тяхната позиция по въпросите на многообразието. Установено е, че :</a:t>
            </a:r>
          </a:p>
          <a:p>
            <a:pPr lvl="1"/>
            <a:r>
              <a:rPr lang="bg-BG" sz="2600" dirty="0" smtClean="0"/>
              <a:t>Само 11% отчитат, че са с висок приоритет.</a:t>
            </a:r>
          </a:p>
          <a:p>
            <a:pPr lvl="1"/>
            <a:r>
              <a:rPr lang="bg-BG" sz="2600" dirty="0" smtClean="0"/>
              <a:t>33%, посочват, че са в началото на тяхното разглеждане. </a:t>
            </a:r>
          </a:p>
          <a:p>
            <a:pPr lvl="1"/>
            <a:r>
              <a:rPr lang="bg-BG" sz="2600" dirty="0" smtClean="0"/>
              <a:t>Една четвърт от изследваните компании не правят нищо. </a:t>
            </a:r>
          </a:p>
          <a:p>
            <a:r>
              <a:rPr lang="bg-BG" dirty="0" smtClean="0"/>
              <a:t>Допълнително проучване установило, че :</a:t>
            </a:r>
          </a:p>
          <a:p>
            <a:pPr lvl="1"/>
            <a:r>
              <a:rPr lang="bg-BG" sz="2600" dirty="0" smtClean="0"/>
              <a:t>55% от служителите вярват, че управлението на тяхната компания е въвело програми, подкрепящи многообразието през последните 2 години, и </a:t>
            </a:r>
          </a:p>
          <a:p>
            <a:pPr lvl="1"/>
            <a:r>
              <a:rPr lang="bg-BG" sz="2600" dirty="0" smtClean="0"/>
              <a:t>само 4% посочват намаляване на вниманието. </a:t>
            </a:r>
          </a:p>
          <a:p>
            <a:pPr lvl="1"/>
            <a:r>
              <a:rPr lang="bg-BG" sz="2600" dirty="0" smtClean="0"/>
              <a:t>Мнението на 91% е, че висшето ръководство на тяхната компания счита, че отношението към хората е от първостепенна важност.</a:t>
            </a:r>
            <a:endParaRPr lang="en-US" sz="2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14400"/>
          </a:xfrm>
        </p:spPr>
        <p:txBody>
          <a:bodyPr>
            <a:normAutofit fontScale="90000"/>
          </a:bodyPr>
          <a:lstStyle/>
          <a:p>
            <a:pPr algn="ctr"/>
            <a:r>
              <a:rPr lang="bg-BG" sz="3200" b="1" dirty="0" smtClean="0"/>
              <a:t>Какво правят сегашните фирми относно многообразието?</a:t>
            </a:r>
            <a:endParaRPr lang="en-US" sz="3200" b="1" dirty="0"/>
          </a:p>
        </p:txBody>
      </p:sp>
      <p:sp>
        <p:nvSpPr>
          <p:cNvPr id="3" name="Content Placeholder 2"/>
          <p:cNvSpPr>
            <a:spLocks noGrp="1"/>
          </p:cNvSpPr>
          <p:nvPr>
            <p:ph idx="1"/>
          </p:nvPr>
        </p:nvSpPr>
        <p:spPr>
          <a:xfrm>
            <a:off x="304800" y="1447800"/>
            <a:ext cx="8610600" cy="5410200"/>
          </a:xfrm>
        </p:spPr>
        <p:txBody>
          <a:bodyPr>
            <a:normAutofit fontScale="85000" lnSpcReduction="20000"/>
          </a:bodyPr>
          <a:lstStyle/>
          <a:p>
            <a:r>
              <a:rPr lang="bg-BG" dirty="0" smtClean="0"/>
              <a:t>Компаниите използват два основни подхода за справяне с предубежденията :</a:t>
            </a:r>
          </a:p>
          <a:p>
            <a:pPr lvl="1"/>
            <a:r>
              <a:rPr lang="bg-BG" dirty="0" smtClean="0"/>
              <a:t> </a:t>
            </a:r>
            <a:r>
              <a:rPr lang="bg-BG" i="1" dirty="0" smtClean="0"/>
              <a:t>антидискриминационни  планове за действие </a:t>
            </a:r>
          </a:p>
          <a:p>
            <a:pPr lvl="1"/>
            <a:r>
              <a:rPr lang="bg-BG" i="1" dirty="0" smtClean="0"/>
              <a:t>програми за управление на многообразието.</a:t>
            </a:r>
          </a:p>
          <a:p>
            <a:r>
              <a:rPr lang="bg-BG" dirty="0" smtClean="0"/>
              <a:t>В САЩ е в сила антидискриминационно законодателство, прието в отговор на инициативи за граждански права през 1960-те години, което цели да осигури възможности за заетост на групи, които традиционно са в неравностойно положение.</a:t>
            </a:r>
          </a:p>
          <a:p>
            <a:r>
              <a:rPr lang="bg-BG" dirty="0" smtClean="0"/>
              <a:t>След около 40 години то вече проявява своята ефективност по отношение на жените и малцинствата.</a:t>
            </a:r>
          </a:p>
          <a:p>
            <a:r>
              <a:rPr lang="bg-BG" dirty="0" smtClean="0"/>
              <a:t>Програмите за управление на многообразието надхвърлят действията продиктувани от законодателството – целят създаване на атмосфера за благоприятно развитие на всички малцинствени групи. </a:t>
            </a:r>
          </a:p>
          <a:p>
            <a:r>
              <a:rPr lang="bg-BG" dirty="0" smtClean="0"/>
              <a:t>Философията на програмите за управление на многообразието е, че премахването на невидимата преграда (</a:t>
            </a:r>
            <a:r>
              <a:rPr lang="en-US" dirty="0" smtClean="0"/>
              <a:t>cracking the glass ceiling</a:t>
            </a:r>
            <a:r>
              <a:rPr lang="bg-BG" dirty="0" smtClean="0"/>
              <a:t>) изисква жените и малцинствата да бъдат оценявани, а не само толерирани.</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14400"/>
          </a:xfrm>
        </p:spPr>
        <p:txBody>
          <a:bodyPr>
            <a:normAutofit fontScale="90000"/>
          </a:bodyPr>
          <a:lstStyle/>
          <a:p>
            <a:pPr algn="ctr"/>
            <a:r>
              <a:rPr lang="bg-BG" sz="3200" b="1" dirty="0" smtClean="0"/>
              <a:t>Какво правят сегашните фирми относно многообразието?</a:t>
            </a:r>
            <a:endParaRPr lang="en-US" sz="3200" b="1" dirty="0"/>
          </a:p>
        </p:txBody>
      </p:sp>
      <p:sp>
        <p:nvSpPr>
          <p:cNvPr id="3" name="Content Placeholder 2"/>
          <p:cNvSpPr>
            <a:spLocks noGrp="1"/>
          </p:cNvSpPr>
          <p:nvPr>
            <p:ph idx="1"/>
          </p:nvPr>
        </p:nvSpPr>
        <p:spPr>
          <a:xfrm>
            <a:off x="304800" y="1447800"/>
            <a:ext cx="8610600" cy="5410200"/>
          </a:xfrm>
        </p:spPr>
        <p:txBody>
          <a:bodyPr>
            <a:normAutofit lnSpcReduction="10000"/>
          </a:bodyPr>
          <a:lstStyle/>
          <a:p>
            <a:pPr>
              <a:buNone/>
            </a:pPr>
            <a:r>
              <a:rPr lang="bg-BG" dirty="0" smtClean="0"/>
              <a:t>	Кои компании работят за насърчаване на многообразието на работната сила? Разширено  проучване на </a:t>
            </a:r>
            <a:r>
              <a:rPr lang="en-US" i="1" dirty="0" smtClean="0"/>
              <a:t>Society for Human Resource Management</a:t>
            </a:r>
            <a:r>
              <a:rPr lang="en-US" dirty="0" smtClean="0"/>
              <a:t> </a:t>
            </a:r>
            <a:r>
              <a:rPr lang="bg-BG" dirty="0" smtClean="0"/>
              <a:t>и </a:t>
            </a:r>
            <a:r>
              <a:rPr lang="en-US" i="1" dirty="0" smtClean="0"/>
              <a:t>Commerce Clearing House</a:t>
            </a:r>
            <a:r>
              <a:rPr lang="en-US" dirty="0" smtClean="0"/>
              <a:t> </a:t>
            </a:r>
            <a:r>
              <a:rPr lang="bg-BG" dirty="0" smtClean="0"/>
              <a:t>установило широко разпространение на практики за управление на многообразието:</a:t>
            </a:r>
          </a:p>
          <a:p>
            <a:pPr lvl="1"/>
            <a:r>
              <a:rPr lang="bg-BG" dirty="0" smtClean="0"/>
              <a:t>Установяване на политики, които обезсърчават сексуалния тормоз -93%.</a:t>
            </a:r>
          </a:p>
          <a:p>
            <a:pPr lvl="1"/>
            <a:r>
              <a:rPr lang="bg-BG" dirty="0" smtClean="0"/>
              <a:t>Осигуряване на достъп за работниците и служителите с физически увреждания - 76%.</a:t>
            </a:r>
          </a:p>
          <a:p>
            <a:pPr lvl="1"/>
            <a:r>
              <a:rPr lang="bg-BG" dirty="0" smtClean="0"/>
              <a:t>Предлагане на гъвкаво работно време -  66%.</a:t>
            </a:r>
          </a:p>
          <a:p>
            <a:pPr lvl="1"/>
            <a:r>
              <a:rPr lang="bg-BG" dirty="0" smtClean="0"/>
              <a:t>Разрешаване на отсъствия за религиозни празници, когато те са в работни дни - 58%.</a:t>
            </a:r>
          </a:p>
          <a:p>
            <a:pPr lvl="1"/>
            <a:r>
              <a:rPr lang="bg-BG" dirty="0" smtClean="0"/>
              <a:t>Предлагане на отпуск за отглеждане на дете - 57%.</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14400"/>
          </a:xfrm>
        </p:spPr>
        <p:txBody>
          <a:bodyPr>
            <a:normAutofit fontScale="90000"/>
          </a:bodyPr>
          <a:lstStyle/>
          <a:p>
            <a:pPr algn="ctr"/>
            <a:r>
              <a:rPr lang="bg-BG" sz="3200" b="1" dirty="0" smtClean="0"/>
              <a:t>Какво правят сегашните фирми относно многообразието?</a:t>
            </a:r>
            <a:endParaRPr lang="en-US" sz="3200" b="1" dirty="0"/>
          </a:p>
        </p:txBody>
      </p:sp>
      <p:sp>
        <p:nvSpPr>
          <p:cNvPr id="3" name="Content Placeholder 2"/>
          <p:cNvSpPr>
            <a:spLocks noGrp="1"/>
          </p:cNvSpPr>
          <p:nvPr>
            <p:ph idx="1"/>
          </p:nvPr>
        </p:nvSpPr>
        <p:spPr>
          <a:xfrm>
            <a:off x="304800" y="1524000"/>
            <a:ext cx="8610600" cy="4953000"/>
          </a:xfrm>
        </p:spPr>
        <p:txBody>
          <a:bodyPr>
            <a:normAutofit/>
          </a:bodyPr>
          <a:lstStyle/>
          <a:p>
            <a:pPr>
              <a:buNone/>
            </a:pPr>
            <a:r>
              <a:rPr lang="bg-BG" dirty="0" smtClean="0"/>
              <a:t>	Проучването установило, че организациите не винаги проследяват резултатите от техните усилия в областта на многообразието:</a:t>
            </a:r>
          </a:p>
          <a:p>
            <a:pPr lvl="1"/>
            <a:r>
              <a:rPr lang="bg-BG" dirty="0" smtClean="0"/>
              <a:t>Само 30% събират официални данни, за да проверят резултатите</a:t>
            </a:r>
          </a:p>
          <a:p>
            <a:pPr lvl="1"/>
            <a:r>
              <a:rPr lang="bg-BG" dirty="0" smtClean="0"/>
              <a:t>Само 20 % официално награждават мениджъри за постижения в насърчаване на многообразието на работното място.</a:t>
            </a:r>
          </a:p>
          <a:p>
            <a:pPr>
              <a:buNone/>
            </a:pPr>
            <a:r>
              <a:rPr lang="bg-BG" dirty="0" smtClean="0"/>
              <a:t>	Общо взето, в съвременните организации повече се говори за многообразие,  отколкото се действа, но съществуват окуражаващи признаци за подобрение.</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ormAutofit/>
          </a:bodyPr>
          <a:lstStyle/>
          <a:p>
            <a:pPr algn="ctr"/>
            <a:r>
              <a:rPr lang="bg-BG" sz="3200" b="1" dirty="0" smtClean="0"/>
              <a:t>Програми за управление на многообразието</a:t>
            </a:r>
            <a:endParaRPr lang="en-US" sz="3200" b="1" dirty="0"/>
          </a:p>
        </p:txBody>
      </p:sp>
      <p:sp>
        <p:nvSpPr>
          <p:cNvPr id="3" name="Content Placeholder 2"/>
          <p:cNvSpPr>
            <a:spLocks noGrp="1"/>
          </p:cNvSpPr>
          <p:nvPr>
            <p:ph idx="1"/>
          </p:nvPr>
        </p:nvSpPr>
        <p:spPr>
          <a:xfrm>
            <a:off x="457200" y="1600200"/>
            <a:ext cx="8229600" cy="4800600"/>
          </a:xfrm>
        </p:spPr>
        <p:txBody>
          <a:bodyPr/>
          <a:lstStyle/>
          <a:p>
            <a:pPr>
              <a:buNone/>
            </a:pPr>
            <a:r>
              <a:rPr lang="bg-BG" dirty="0" smtClean="0"/>
              <a:t>	Как да се осъществява по-лесно и по-ефективно взаимодействие между различните  групи от хора ?</a:t>
            </a:r>
          </a:p>
          <a:p>
            <a:r>
              <a:rPr lang="bg-BG" dirty="0" smtClean="0"/>
              <a:t>Обучение с цел повишаване информираността на хората по въпросите на многообразието на работното място и подпомагане преодоляването на основните стереотипи.</a:t>
            </a:r>
          </a:p>
          <a:p>
            <a:pPr lvl="1"/>
            <a:r>
              <a:rPr lang="bg-BG" dirty="0" smtClean="0"/>
              <a:t>Това е базисна тема и изисква когнитивен подход.</a:t>
            </a:r>
          </a:p>
          <a:p>
            <a:pPr lvl="1"/>
            <a:r>
              <a:rPr lang="bg-BG" dirty="0" smtClean="0"/>
              <a:t>Обикновено включва обучение на хората за необходимостта от оценка на разнообразието, и ги насочва към преглед на собствените нагласи.</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ormAutofit/>
          </a:bodyPr>
          <a:lstStyle/>
          <a:p>
            <a:pPr algn="ctr"/>
            <a:r>
              <a:rPr lang="bg-BG" sz="3200" b="1" dirty="0" smtClean="0"/>
              <a:t>Програми за управление на многообразието</a:t>
            </a:r>
            <a:endParaRPr lang="en-US" sz="3200" b="1" dirty="0"/>
          </a:p>
        </p:txBody>
      </p:sp>
      <p:sp>
        <p:nvSpPr>
          <p:cNvPr id="3" name="Content Placeholder 2"/>
          <p:cNvSpPr>
            <a:spLocks noGrp="1"/>
          </p:cNvSpPr>
          <p:nvPr>
            <p:ph idx="1"/>
          </p:nvPr>
        </p:nvSpPr>
        <p:spPr>
          <a:xfrm>
            <a:off x="457200" y="1295400"/>
            <a:ext cx="8229600" cy="5105400"/>
          </a:xfrm>
        </p:spPr>
        <p:txBody>
          <a:bodyPr>
            <a:normAutofit fontScale="92500" lnSpcReduction="20000"/>
          </a:bodyPr>
          <a:lstStyle/>
          <a:p>
            <a:r>
              <a:rPr lang="bg-BG" dirty="0" smtClean="0"/>
              <a:t>Развиване на уменията у хората за управление на многообразието посредством:</a:t>
            </a:r>
          </a:p>
          <a:p>
            <a:r>
              <a:rPr lang="bg-BG" i="1" dirty="0" smtClean="0"/>
              <a:t>Междукултурно разбирателство.</a:t>
            </a:r>
            <a:r>
              <a:rPr lang="bg-BG" dirty="0" smtClean="0"/>
              <a:t> Запознаване с културни различия, обясняващи защо различни сътрудници се държат по различен начин на работното място.</a:t>
            </a:r>
          </a:p>
          <a:p>
            <a:r>
              <a:rPr lang="bg-BG" i="1" dirty="0" smtClean="0"/>
              <a:t>Междукултурно общуване.</a:t>
            </a:r>
            <a:r>
              <a:rPr lang="bg-BG" dirty="0" smtClean="0"/>
              <a:t> Преодоляване на вербалните и невербалните бариери при общуването между културите.</a:t>
            </a:r>
          </a:p>
          <a:p>
            <a:r>
              <a:rPr lang="bg-BG" i="1" dirty="0" smtClean="0"/>
              <a:t>Умения за подпомагане.</a:t>
            </a:r>
            <a:r>
              <a:rPr lang="bg-BG" dirty="0" smtClean="0"/>
              <a:t> Помощ при изясняване на недоразумения, възникнали поради културни различия.</a:t>
            </a:r>
          </a:p>
          <a:p>
            <a:r>
              <a:rPr lang="bg-BG" i="1" dirty="0" smtClean="0"/>
              <a:t>Гъвкавост и адаптивност.</a:t>
            </a:r>
            <a:r>
              <a:rPr lang="bg-BG" dirty="0" smtClean="0"/>
              <a:t> Култивиране на способността търпеливо да се прилагат нови и различни подходи за преодоляване проблемите, породени на различията на работното място.</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normAutofit/>
          </a:bodyPr>
          <a:lstStyle/>
          <a:p>
            <a:pPr algn="ctr"/>
            <a:r>
              <a:rPr lang="bg-BG" sz="4000" b="1" dirty="0" smtClean="0"/>
              <a:t>Поведенчески компонент</a:t>
            </a:r>
            <a:endParaRPr lang="en-US" sz="4000" b="1" dirty="0"/>
          </a:p>
        </p:txBody>
      </p:sp>
      <p:sp>
        <p:nvSpPr>
          <p:cNvPr id="3" name="Content Placeholder 2"/>
          <p:cNvSpPr>
            <a:spLocks noGrp="1"/>
          </p:cNvSpPr>
          <p:nvPr>
            <p:ph idx="1"/>
          </p:nvPr>
        </p:nvSpPr>
        <p:spPr>
          <a:xfrm>
            <a:off x="457200" y="2209800"/>
            <a:ext cx="8229600" cy="4389120"/>
          </a:xfrm>
        </p:spPr>
        <p:txBody>
          <a:bodyPr/>
          <a:lstStyle/>
          <a:p>
            <a:pPr>
              <a:buNone/>
            </a:pPr>
            <a:r>
              <a:rPr lang="bg-BG" dirty="0" smtClean="0"/>
              <a:t>	</a:t>
            </a:r>
            <a:r>
              <a:rPr lang="bg-BG" sz="2800" b="1" dirty="0" smtClean="0"/>
              <a:t>Предразположението</a:t>
            </a:r>
            <a:r>
              <a:rPr lang="bg-BG" sz="2800" dirty="0" smtClean="0"/>
              <a:t> да действаме по определен начин в съответствие с нашите </a:t>
            </a:r>
            <a:r>
              <a:rPr lang="bg-BG" sz="2800" b="1" dirty="0" smtClean="0"/>
              <a:t>убеждения</a:t>
            </a:r>
            <a:r>
              <a:rPr lang="bg-BG" sz="2800" dirty="0" smtClean="0"/>
              <a:t> и </a:t>
            </a:r>
            <a:r>
              <a:rPr lang="bg-BG" sz="2800" b="1" dirty="0" smtClean="0"/>
              <a:t>чувства</a:t>
            </a:r>
            <a:r>
              <a:rPr lang="bg-BG" sz="2800" dirty="0" smtClean="0"/>
              <a:t> за обекта на отношението. </a:t>
            </a:r>
            <a:r>
              <a:rPr lang="bg-BG" sz="2800" dirty="0" smtClean="0"/>
              <a:t>Изразява </a:t>
            </a:r>
            <a:r>
              <a:rPr lang="bg-BG" sz="2800" dirty="0" smtClean="0"/>
              <a:t>намерение за </a:t>
            </a:r>
            <a:r>
              <a:rPr lang="bg-BG" sz="2800" dirty="0" smtClean="0"/>
              <a:t>начин </a:t>
            </a:r>
            <a:r>
              <a:rPr lang="bg-BG" sz="2800" dirty="0" smtClean="0"/>
              <a:t>на действие, не </a:t>
            </a:r>
            <a:r>
              <a:rPr lang="bg-BG" sz="2800" dirty="0" smtClean="0"/>
              <a:t>е непременно </a:t>
            </a:r>
            <a:r>
              <a:rPr lang="bg-BG" sz="2800" b="1" dirty="0" smtClean="0"/>
              <a:t>точна прогноза</a:t>
            </a:r>
            <a:r>
              <a:rPr lang="bg-BG" sz="2800" dirty="0" smtClean="0"/>
              <a:t> </a:t>
            </a:r>
            <a:r>
              <a:rPr lang="bg-BG" sz="2800" dirty="0" smtClean="0"/>
              <a:t>за действията.</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534400" cy="4953000"/>
          </a:xfrm>
        </p:spPr>
        <p:txBody>
          <a:bodyPr>
            <a:normAutofit/>
          </a:bodyPr>
          <a:lstStyle/>
          <a:p>
            <a:r>
              <a:rPr lang="bg-BG" dirty="0" smtClean="0"/>
              <a:t>Изследователите твърдят, че когато компаниите използват своите човешки ресурси ефективно, те намаляват разходите и така са по-ефективни от конкурентите.</a:t>
            </a:r>
          </a:p>
          <a:p>
            <a:r>
              <a:rPr lang="bg-BG" dirty="0" smtClean="0"/>
              <a:t>За проверка на това твърдение сравняват две групи от фирми в периода от 1986 до 1992. Критерии за оценка са били ключови индекси за икономически успех. Оказало се, че компаниите, полагащи специални усилия, за използване на своите разнообразни човешки ресурси са значително по-добри от тези, които дискриминират служителите</a:t>
            </a:r>
            <a:r>
              <a:rPr lang="en-US" dirty="0" smtClean="0"/>
              <a:t> </a:t>
            </a:r>
            <a:r>
              <a:rPr lang="bg-BG" dirty="0" smtClean="0"/>
              <a:t>си.</a:t>
            </a:r>
            <a:endParaRPr lang="en-US" dirty="0"/>
          </a:p>
        </p:txBody>
      </p:sp>
      <p:sp>
        <p:nvSpPr>
          <p:cNvPr id="5" name="Title 1"/>
          <p:cNvSpPr>
            <a:spLocks noGrp="1"/>
          </p:cNvSpPr>
          <p:nvPr>
            <p:ph type="title"/>
          </p:nvPr>
        </p:nvSpPr>
        <p:spPr>
          <a:xfrm>
            <a:off x="457200" y="533400"/>
            <a:ext cx="8229600" cy="609600"/>
          </a:xfrm>
        </p:spPr>
        <p:txBody>
          <a:bodyPr>
            <a:normAutofit/>
          </a:bodyPr>
          <a:lstStyle/>
          <a:p>
            <a:pPr algn="ctr"/>
            <a:r>
              <a:rPr lang="bg-BG" sz="3200" b="1" dirty="0" smtClean="0"/>
              <a:t>Програми за управление на многообразието</a:t>
            </a:r>
            <a:endParaRPr lang="en-US" sz="32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a:bodyPr>
          <a:lstStyle/>
          <a:p>
            <a:pPr algn="ctr"/>
            <a:r>
              <a:rPr lang="bg-BG" sz="3600" b="1" dirty="0" smtClean="0"/>
              <a:t>Рецепти за успех</a:t>
            </a:r>
            <a:endParaRPr lang="en-US" sz="3600" b="1" dirty="0"/>
          </a:p>
        </p:txBody>
      </p:sp>
      <p:sp>
        <p:nvSpPr>
          <p:cNvPr id="3" name="Content Placeholder 2"/>
          <p:cNvSpPr>
            <a:spLocks noGrp="1"/>
          </p:cNvSpPr>
          <p:nvPr>
            <p:ph idx="1"/>
          </p:nvPr>
        </p:nvSpPr>
        <p:spPr>
          <a:xfrm>
            <a:off x="457200" y="1524000"/>
            <a:ext cx="8229600" cy="5105400"/>
          </a:xfrm>
        </p:spPr>
        <p:txBody>
          <a:bodyPr>
            <a:normAutofit fontScale="92500" lnSpcReduction="10000"/>
          </a:bodyPr>
          <a:lstStyle/>
          <a:p>
            <a:r>
              <a:rPr lang="bg-BG" b="1" i="1" dirty="0" smtClean="0"/>
              <a:t>Търсете активно най-добрите хора</a:t>
            </a:r>
            <a:r>
              <a:rPr lang="bg-BG" i="1" dirty="0" smtClean="0"/>
              <a:t>: </a:t>
            </a:r>
            <a:r>
              <a:rPr lang="bg-BG" dirty="0" smtClean="0"/>
              <a:t>Успешните компании намират собствени начини за откриване на талантливи кандидати от малцинствата.</a:t>
            </a:r>
          </a:p>
          <a:p>
            <a:r>
              <a:rPr lang="bg-BG" b="1" i="1" dirty="0" smtClean="0"/>
              <a:t>Уверете се, че хората са добре приети</a:t>
            </a:r>
            <a:r>
              <a:rPr lang="bg-BG" i="1" dirty="0" smtClean="0"/>
              <a:t>:</a:t>
            </a:r>
            <a:r>
              <a:rPr lang="bg-BG" dirty="0" smtClean="0"/>
              <a:t> Наблягайте на сътрудничеството и работата в екип.</a:t>
            </a:r>
          </a:p>
          <a:p>
            <a:r>
              <a:rPr lang="bg-BG" b="1" i="1" dirty="0" smtClean="0"/>
              <a:t>Преценявайте как се справяте:</a:t>
            </a:r>
            <a:r>
              <a:rPr lang="bg-BG" b="1" dirty="0" smtClean="0"/>
              <a:t> </a:t>
            </a:r>
            <a:r>
              <a:rPr lang="bg-BG" dirty="0" smtClean="0"/>
              <a:t>Измервайте ефективността на програмите си и ги подобрявайте, когато е необходимо.</a:t>
            </a:r>
          </a:p>
          <a:p>
            <a:r>
              <a:rPr lang="bg-BG" b="1" i="1" dirty="0" smtClean="0"/>
              <a:t>Обръщайте внимание на подробностите</a:t>
            </a:r>
            <a:r>
              <a:rPr lang="bg-BG" i="1" dirty="0" smtClean="0"/>
              <a:t>:</a:t>
            </a:r>
            <a:r>
              <a:rPr lang="bg-BG" dirty="0" smtClean="0"/>
              <a:t> Никоя подробност не е твърде малка, включително предпочитанията за храна и облекло.</a:t>
            </a:r>
          </a:p>
          <a:p>
            <a:r>
              <a:rPr lang="bg-BG" b="1" i="1" dirty="0" smtClean="0"/>
              <a:t>План за бъдещето:</a:t>
            </a:r>
            <a:r>
              <a:rPr lang="bg-BG" b="1" dirty="0" smtClean="0"/>
              <a:t> </a:t>
            </a:r>
            <a:r>
              <a:rPr lang="bg-BG" dirty="0" smtClean="0"/>
              <a:t>Инвестирайте в работната сила на утрешния ден.</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590800"/>
            <a:ext cx="7851648" cy="1066800"/>
          </a:xfrm>
        </p:spPr>
        <p:txBody>
          <a:bodyPr>
            <a:normAutofit/>
          </a:bodyPr>
          <a:lstStyle/>
          <a:p>
            <a:pPr algn="ctr"/>
            <a:r>
              <a:rPr lang="bg-BG" sz="6000" dirty="0" smtClean="0"/>
              <a:t>Въпроси</a:t>
            </a:r>
            <a:endParaRPr lang="bg-BG" sz="6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85800"/>
          </a:xfrm>
        </p:spPr>
        <p:txBody>
          <a:bodyPr>
            <a:normAutofit/>
          </a:bodyPr>
          <a:lstStyle/>
          <a:p>
            <a:pPr algn="ctr"/>
            <a:r>
              <a:rPr lang="bg-BG" sz="4000" b="1" dirty="0" smtClean="0"/>
              <a:t>Основни определения</a:t>
            </a:r>
            <a:endParaRPr lang="en-US" sz="4000" b="1" dirty="0"/>
          </a:p>
        </p:txBody>
      </p:sp>
      <p:sp>
        <p:nvSpPr>
          <p:cNvPr id="3" name="Content Placeholder 2"/>
          <p:cNvSpPr>
            <a:spLocks noGrp="1"/>
          </p:cNvSpPr>
          <p:nvPr>
            <p:ph idx="1"/>
          </p:nvPr>
        </p:nvSpPr>
        <p:spPr>
          <a:xfrm>
            <a:off x="457200" y="1371600"/>
            <a:ext cx="8229600" cy="5105400"/>
          </a:xfrm>
        </p:spPr>
        <p:txBody>
          <a:bodyPr>
            <a:normAutofit lnSpcReduction="10000"/>
          </a:bodyPr>
          <a:lstStyle/>
          <a:p>
            <a:r>
              <a:rPr lang="bg-BG" dirty="0" smtClean="0"/>
              <a:t>Комбинирайки тези компоненти, можем да определим </a:t>
            </a:r>
            <a:r>
              <a:rPr lang="bg-BG" b="1" dirty="0" smtClean="0"/>
              <a:t>отношението</a:t>
            </a:r>
            <a:r>
              <a:rPr lang="bg-BG" dirty="0" smtClean="0"/>
              <a:t> като относително стабилна група от чувства, убеждения, и поведенчески предразположения (т.е., намерения ) към някакъв конкретен обект. Под “обект” се разбира обект на отношението, който може да предмет, човек, събитие и т.н.</a:t>
            </a:r>
          </a:p>
          <a:p>
            <a:r>
              <a:rPr lang="bg-BG" dirty="0" smtClean="0"/>
              <a:t>Когато говорим за </a:t>
            </a:r>
            <a:r>
              <a:rPr lang="bg-BG" b="1" dirty="0" smtClean="0"/>
              <a:t>отношение към работата</a:t>
            </a:r>
            <a:r>
              <a:rPr lang="bg-BG" dirty="0" smtClean="0"/>
              <a:t>, имаме предвид трайни чувства, убеждения, и поведенчески тенденции към:</a:t>
            </a:r>
          </a:p>
          <a:p>
            <a:pPr lvl="1"/>
            <a:r>
              <a:rPr lang="bg-BG" dirty="0" smtClean="0"/>
              <a:t> различните </a:t>
            </a:r>
            <a:r>
              <a:rPr lang="bg-BG" b="1" dirty="0" smtClean="0"/>
              <a:t>аспекти на самата работа</a:t>
            </a:r>
          </a:p>
          <a:p>
            <a:pPr lvl="1"/>
            <a:r>
              <a:rPr lang="bg-BG" b="1" dirty="0" smtClean="0"/>
              <a:t>средата</a:t>
            </a:r>
            <a:r>
              <a:rPr lang="bg-BG" dirty="0" smtClean="0"/>
              <a:t>, в която се извършва работата</a:t>
            </a:r>
          </a:p>
          <a:p>
            <a:pPr lvl="1"/>
            <a:r>
              <a:rPr lang="bg-BG" b="1" dirty="0" smtClean="0"/>
              <a:t>хората</a:t>
            </a:r>
            <a:r>
              <a:rPr lang="bg-BG" dirty="0" smtClean="0"/>
              <a:t>,  участващи в трудовия процес.</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990600"/>
          </a:xfrm>
        </p:spPr>
        <p:txBody>
          <a:bodyPr>
            <a:noAutofit/>
          </a:bodyPr>
          <a:lstStyle/>
          <a:p>
            <a:pPr algn="ctr"/>
            <a:r>
              <a:rPr lang="bg-BG" sz="3600" b="1" dirty="0" smtClean="0"/>
              <a:t>Удовлетворението от работата – вид отношение към работата</a:t>
            </a:r>
            <a:endParaRPr lang="en-US" sz="3600" b="1" dirty="0"/>
          </a:p>
        </p:txBody>
      </p:sp>
      <p:sp>
        <p:nvSpPr>
          <p:cNvPr id="3" name="Content Placeholder 2"/>
          <p:cNvSpPr>
            <a:spLocks noGrp="1"/>
          </p:cNvSpPr>
          <p:nvPr>
            <p:ph idx="1"/>
          </p:nvPr>
        </p:nvSpPr>
        <p:spPr>
          <a:xfrm>
            <a:off x="381000" y="2590800"/>
            <a:ext cx="8229600" cy="3779520"/>
          </a:xfrm>
        </p:spPr>
        <p:txBody>
          <a:bodyPr/>
          <a:lstStyle/>
          <a:p>
            <a:r>
              <a:rPr lang="bg-BG" dirty="0" smtClean="0"/>
              <a:t>Отношението на хората към тяхната работа, известно още като удовлетворение от работата е едно от най-подробно проучените отношения, свързани с работата.</a:t>
            </a:r>
          </a:p>
          <a:p>
            <a:r>
              <a:rPr lang="bg-BG" dirty="0" smtClean="0"/>
              <a:t>Удовлетворението от работата се определя като положително или отрицателно отношение на работника или служителя към неговата работа.</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bg-BG" sz="3600" b="1" dirty="0" smtClean="0"/>
              <a:t>Доволни ли са като цяло хората  от работата си?</a:t>
            </a:r>
            <a:endParaRPr lang="en-US" sz="3600" b="1" dirty="0"/>
          </a:p>
        </p:txBody>
      </p:sp>
      <p:sp>
        <p:nvSpPr>
          <p:cNvPr id="3" name="Content Placeholder 2"/>
          <p:cNvSpPr>
            <a:spLocks noGrp="1"/>
          </p:cNvSpPr>
          <p:nvPr>
            <p:ph idx="1"/>
          </p:nvPr>
        </p:nvSpPr>
        <p:spPr>
          <a:xfrm>
            <a:off x="228600" y="1600200"/>
            <a:ext cx="8686800" cy="5257800"/>
          </a:xfrm>
        </p:spPr>
        <p:txBody>
          <a:bodyPr>
            <a:normAutofit fontScale="47500" lnSpcReduction="20000"/>
          </a:bodyPr>
          <a:lstStyle/>
          <a:p>
            <a:r>
              <a:rPr lang="bg-BG" sz="5500" dirty="0" smtClean="0"/>
              <a:t>Данните </a:t>
            </a:r>
            <a:r>
              <a:rPr lang="bg-BG" sz="5500" dirty="0" smtClean="0"/>
              <a:t>сочат, че повечето хора, в общия случай са </a:t>
            </a:r>
            <a:r>
              <a:rPr lang="bg-BG" sz="5500" dirty="0" smtClean="0"/>
              <a:t>доволни </a:t>
            </a:r>
            <a:r>
              <a:rPr lang="bg-BG" sz="5500" dirty="0" smtClean="0"/>
              <a:t>от работата си.</a:t>
            </a:r>
          </a:p>
          <a:p>
            <a:r>
              <a:rPr lang="bg-BG" sz="5500" dirty="0" smtClean="0"/>
              <a:t>Някои групи хора са по-доволни </a:t>
            </a:r>
            <a:r>
              <a:rPr lang="bg-BG" sz="5500" dirty="0" smtClean="0"/>
              <a:t>в </a:t>
            </a:r>
            <a:r>
              <a:rPr lang="bg-BG" sz="5500" dirty="0" smtClean="0"/>
              <a:t>сравнение с други:</a:t>
            </a:r>
          </a:p>
          <a:p>
            <a:pPr lvl="1"/>
            <a:r>
              <a:rPr lang="bg-BG" sz="5300" dirty="0" smtClean="0"/>
              <a:t>Хората на </a:t>
            </a:r>
            <a:r>
              <a:rPr lang="bg-BG" sz="5300" b="1" dirty="0" smtClean="0"/>
              <a:t>умствения</a:t>
            </a:r>
            <a:r>
              <a:rPr lang="bg-BG" sz="5300" dirty="0" smtClean="0"/>
              <a:t> труд обикновено са по-доволни от хората на </a:t>
            </a:r>
            <a:r>
              <a:rPr lang="bg-BG" sz="5300" b="1" dirty="0" smtClean="0"/>
              <a:t>физическия</a:t>
            </a:r>
            <a:r>
              <a:rPr lang="bg-BG" sz="5300" dirty="0" smtClean="0"/>
              <a:t> труд.</a:t>
            </a:r>
          </a:p>
          <a:p>
            <a:pPr lvl="1"/>
            <a:r>
              <a:rPr lang="bg-BG" sz="5300" b="1" dirty="0" smtClean="0"/>
              <a:t>Възрастните</a:t>
            </a:r>
            <a:r>
              <a:rPr lang="bg-BG" sz="5300" dirty="0" smtClean="0"/>
              <a:t> хора обикновено са по-доволни от работата си в сравнение с </a:t>
            </a:r>
            <a:r>
              <a:rPr lang="bg-BG" sz="5300" b="1" dirty="0" smtClean="0"/>
              <a:t>по-младите </a:t>
            </a:r>
            <a:r>
              <a:rPr lang="bg-BG" sz="5300" dirty="0" smtClean="0"/>
              <a:t>хора.</a:t>
            </a:r>
          </a:p>
          <a:p>
            <a:pPr lvl="1"/>
            <a:r>
              <a:rPr lang="bg-BG" sz="5300" b="1" dirty="0" smtClean="0"/>
              <a:t>По-опитните</a:t>
            </a:r>
            <a:r>
              <a:rPr lang="bg-BG" sz="5300" dirty="0" smtClean="0"/>
              <a:t> са по-удовлетворени от тези, които са с </a:t>
            </a:r>
            <a:r>
              <a:rPr lang="bg-BG" sz="5300" b="1" dirty="0" smtClean="0"/>
              <a:t>по-малко опит</a:t>
            </a:r>
            <a:r>
              <a:rPr lang="bg-BG" sz="5300" dirty="0" smtClean="0"/>
              <a:t>.</a:t>
            </a:r>
            <a:endParaRPr lang="en-US" sz="5300" dirty="0" smtClean="0"/>
          </a:p>
          <a:p>
            <a:pPr lvl="1"/>
            <a:r>
              <a:rPr lang="bg-BG" sz="5300" b="1" dirty="0" smtClean="0"/>
              <a:t>Жените</a:t>
            </a:r>
            <a:r>
              <a:rPr lang="bg-BG" sz="5300" dirty="0" smtClean="0"/>
              <a:t> са по-недоволни от работата си в сравнение с </a:t>
            </a:r>
            <a:r>
              <a:rPr lang="bg-BG" sz="5300" b="1" dirty="0" smtClean="0"/>
              <a:t>мъжете</a:t>
            </a:r>
            <a:r>
              <a:rPr lang="bg-BG" sz="5300" dirty="0" smtClean="0"/>
              <a:t>.</a:t>
            </a:r>
            <a:endParaRPr lang="en-US" sz="5300" dirty="0" smtClean="0"/>
          </a:p>
          <a:p>
            <a:pPr lvl="1"/>
            <a:r>
              <a:rPr lang="bg-BG" sz="5300" dirty="0" smtClean="0"/>
              <a:t>Представителите на </a:t>
            </a:r>
            <a:r>
              <a:rPr lang="bg-BG" sz="5300" b="1" dirty="0" smtClean="0"/>
              <a:t>малцинствени групи</a:t>
            </a:r>
            <a:r>
              <a:rPr lang="bg-BG" sz="5300" dirty="0" smtClean="0"/>
              <a:t> са по-недоволни от работата си, отколкото представителите на </a:t>
            </a:r>
            <a:r>
              <a:rPr lang="bg-BG" sz="5300" b="1" dirty="0" smtClean="0"/>
              <a:t>мнозинството</a:t>
            </a:r>
            <a:r>
              <a:rPr lang="bg-BG" sz="5300" dirty="0" smtClean="0"/>
              <a:t>.</a:t>
            </a:r>
            <a:endParaRPr lang="en-US" sz="5300"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33600"/>
            <a:ext cx="8534400" cy="4389120"/>
          </a:xfrm>
        </p:spPr>
        <p:txBody>
          <a:bodyPr>
            <a:normAutofit/>
          </a:bodyPr>
          <a:lstStyle/>
          <a:p>
            <a:r>
              <a:rPr lang="bg-BG" dirty="0" smtClean="0"/>
              <a:t>Някои хора са </a:t>
            </a:r>
            <a:r>
              <a:rPr lang="bg-BG" b="1" dirty="0" smtClean="0"/>
              <a:t>винаги</a:t>
            </a:r>
            <a:r>
              <a:rPr lang="bg-BG" dirty="0" smtClean="0"/>
              <a:t> по-доволни от работата си, отколкото останалите: удовлетворението от работата като личностно предразположение (нагласа).</a:t>
            </a:r>
          </a:p>
          <a:p>
            <a:r>
              <a:rPr lang="bg-BG" dirty="0" smtClean="0"/>
              <a:t>Изглежда някои личности са склонни да бъдат предимно удовлетворени  или предимно неудовлетворени  от работата си.</a:t>
            </a:r>
          </a:p>
          <a:p>
            <a:r>
              <a:rPr lang="bg-BG" dirty="0" smtClean="0"/>
              <a:t>Основната идея е, че удовлетворението от работата е </a:t>
            </a:r>
            <a:r>
              <a:rPr lang="bg-BG" b="1" dirty="0" smtClean="0"/>
              <a:t>относително стабилна индивидуална склонност</a:t>
            </a:r>
            <a:r>
              <a:rPr lang="bg-BG" dirty="0" smtClean="0"/>
              <a:t>, характеристика, която хората запазват в различни ситуации.</a:t>
            </a:r>
            <a:endParaRPr lang="en-US" dirty="0"/>
          </a:p>
        </p:txBody>
      </p:sp>
      <p:sp>
        <p:nvSpPr>
          <p:cNvPr id="4" name="Title 1"/>
          <p:cNvSpPr>
            <a:spLocks noGrp="1"/>
          </p:cNvSpPr>
          <p:nvPr>
            <p:ph type="title"/>
          </p:nvPr>
        </p:nvSpPr>
        <p:spPr/>
        <p:txBody>
          <a:bodyPr>
            <a:normAutofit/>
          </a:bodyPr>
          <a:lstStyle/>
          <a:p>
            <a:pPr algn="ctr"/>
            <a:r>
              <a:rPr lang="bg-BG" sz="3600" b="1" dirty="0" smtClean="0"/>
              <a:t>Доволни ли са като цяло хората  от работата си?</a:t>
            </a:r>
            <a:endParaRPr lang="en-US" sz="36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3197</TotalTime>
  <Words>3526</Words>
  <Application>Microsoft Office PowerPoint</Application>
  <PresentationFormat>On-screen Show (4:3)</PresentationFormat>
  <Paragraphs>247</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Flow</vt:lpstr>
      <vt:lpstr>Отношение към работата</vt:lpstr>
      <vt:lpstr>Компоненти на отношението </vt:lpstr>
      <vt:lpstr>Оценъчен компонент</vt:lpstr>
      <vt:lpstr>Познавателен компонент</vt:lpstr>
      <vt:lpstr>Поведенчески компонент</vt:lpstr>
      <vt:lpstr>Основни определения</vt:lpstr>
      <vt:lpstr>Удовлетворението от работата – вид отношение към работата</vt:lpstr>
      <vt:lpstr>Доволни ли са като цяло хората  от работата си?</vt:lpstr>
      <vt:lpstr>Доволни ли са като цяло хората  от работата си?</vt:lpstr>
      <vt:lpstr>Измерване на удовлетворението от работата</vt:lpstr>
      <vt:lpstr>Измерване на удовлетворението от работата</vt:lpstr>
      <vt:lpstr>Измерване на удовлетворението от работата</vt:lpstr>
      <vt:lpstr>Измерване на удовлетворението от работата</vt:lpstr>
      <vt:lpstr>Измерване на удовлетворението от работата</vt:lpstr>
      <vt:lpstr>Измерване на удовлетворението от работата</vt:lpstr>
      <vt:lpstr>Slide 16</vt:lpstr>
      <vt:lpstr>Последици от неудовлетворението от работата</vt:lpstr>
      <vt:lpstr>Последици от неудовлетворението от работата</vt:lpstr>
      <vt:lpstr>Модел на доброволно напускане -  примери за възможни решения</vt:lpstr>
      <vt:lpstr>Модел на доброволно напускане - примери за възможни решения</vt:lpstr>
      <vt:lpstr>Продуктивни ли са удовлетворените служители?</vt:lpstr>
      <vt:lpstr>Продуктивни ли са удовлетворените служители?</vt:lpstr>
      <vt:lpstr>Как да повишим удовлетворението от работата </vt:lpstr>
      <vt:lpstr>Ангажираност към организацията</vt:lpstr>
      <vt:lpstr>Ангажираност към организацията</vt:lpstr>
      <vt:lpstr>Ангажираност към организацията</vt:lpstr>
      <vt:lpstr>Защо се стремим към ангажираност на работната сила?</vt:lpstr>
      <vt:lpstr>Начини за култивиране на ангажираност към организацията</vt:lpstr>
      <vt:lpstr>Предубеждения  и  дискриминация</vt:lpstr>
      <vt:lpstr>Предубеждение и дискриминация:  основни различия</vt:lpstr>
      <vt:lpstr>Реалността на многообразието и проблемите с предубежденията</vt:lpstr>
      <vt:lpstr>Проблеми в работата, произтичащи от предубеждения</vt:lpstr>
      <vt:lpstr>Проблеми в работата, произтичащи от предубеждения</vt:lpstr>
      <vt:lpstr>Проблеми в работата, произтичащи от предубеждения</vt:lpstr>
      <vt:lpstr>Предубеждение към възрастта</vt:lpstr>
      <vt:lpstr>Предубеждение към възрастта</vt:lpstr>
      <vt:lpstr>Предубеждение към възрастта</vt:lpstr>
      <vt:lpstr>Предубеждения към физическото състояние</vt:lpstr>
      <vt:lpstr>Предубеждения към физическото състояние</vt:lpstr>
      <vt:lpstr>Предубеждения към жените</vt:lpstr>
      <vt:lpstr>Предубеждения към сексуалната ориентация</vt:lpstr>
      <vt:lpstr>Предубеждения, основани на расови и национални различия</vt:lpstr>
      <vt:lpstr>Предубеждения, основаващи се на религиозни различия</vt:lpstr>
      <vt:lpstr>Отчитат ли фирмите многообразието?</vt:lpstr>
      <vt:lpstr>Какво правят сегашните фирми относно многообразието?</vt:lpstr>
      <vt:lpstr>Какво правят сегашните фирми относно многообразието?</vt:lpstr>
      <vt:lpstr>Какво правят сегашните фирми относно многообразието?</vt:lpstr>
      <vt:lpstr>Програми за управление на многообразието</vt:lpstr>
      <vt:lpstr>Програми за управление на многообразието</vt:lpstr>
      <vt:lpstr>Програми за управление на многообразието</vt:lpstr>
      <vt:lpstr>Рецепти за успех</vt:lpstr>
      <vt:lpstr>Въпроси</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Нагласи, свързани с работата</dc:title>
  <dc:creator>CIST</dc:creator>
  <cp:lastModifiedBy>CIST</cp:lastModifiedBy>
  <cp:revision>105</cp:revision>
  <dcterms:created xsi:type="dcterms:W3CDTF">2009-11-13T20:34:05Z</dcterms:created>
  <dcterms:modified xsi:type="dcterms:W3CDTF">2012-10-31T17:49:33Z</dcterms:modified>
</cp:coreProperties>
</file>