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1" r:id="rId3"/>
    <p:sldId id="257" r:id="rId4"/>
    <p:sldId id="258" r:id="rId5"/>
    <p:sldId id="259" r:id="rId6"/>
    <p:sldId id="260" r:id="rId7"/>
    <p:sldId id="321" r:id="rId8"/>
    <p:sldId id="262" r:id="rId9"/>
    <p:sldId id="263" r:id="rId10"/>
    <p:sldId id="264" r:id="rId11"/>
    <p:sldId id="265" r:id="rId12"/>
    <p:sldId id="269" r:id="rId13"/>
    <p:sldId id="266" r:id="rId14"/>
    <p:sldId id="278" r:id="rId15"/>
    <p:sldId id="283" r:id="rId16"/>
    <p:sldId id="284" r:id="rId17"/>
    <p:sldId id="285" r:id="rId18"/>
    <p:sldId id="286" r:id="rId19"/>
    <p:sldId id="290" r:id="rId20"/>
    <p:sldId id="291" r:id="rId21"/>
    <p:sldId id="320" r:id="rId22"/>
    <p:sldId id="315" r:id="rId23"/>
    <p:sldId id="292" r:id="rId24"/>
    <p:sldId id="317" r:id="rId25"/>
    <p:sldId id="293" r:id="rId26"/>
    <p:sldId id="294" r:id="rId27"/>
    <p:sldId id="295" r:id="rId28"/>
    <p:sldId id="297" r:id="rId29"/>
    <p:sldId id="296" r:id="rId30"/>
    <p:sldId id="322" r:id="rId31"/>
    <p:sldId id="298" r:id="rId32"/>
    <p:sldId id="300" r:id="rId33"/>
    <p:sldId id="299" r:id="rId34"/>
    <p:sldId id="302" r:id="rId35"/>
    <p:sldId id="319" r:id="rId36"/>
    <p:sldId id="312" r:id="rId37"/>
    <p:sldId id="313" r:id="rId38"/>
    <p:sldId id="31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 autoAdjust="0"/>
    <p:restoredTop sz="94660"/>
  </p:normalViewPr>
  <p:slideViewPr>
    <p:cSldViewPr>
      <p:cViewPr varScale="1">
        <p:scale>
          <a:sx n="67" d="100"/>
          <a:sy n="67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C793EA5-EB5B-4C06-B66B-D785AC388AE8}" type="datetimeFigureOut">
              <a:rPr lang="bg-BG"/>
              <a:pPr>
                <a:defRPr/>
              </a:pPr>
              <a:t>8.11.2019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0578C09-82B8-4FC8-8A35-914AF7A8123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0681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16E5A8-277D-48DD-8DFB-945A0BE867BF}" type="slidenum">
              <a:rPr lang="bg-BG"/>
              <a:pPr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692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0CDB-7B3D-475D-8CFF-7A7E543B58F5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D17A-38B8-42B5-B1C2-5A6A0B6985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1D27F-C97B-408E-9B2C-DC0B869C8B44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3FD7-738E-46CF-AFCA-B0C940544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3DAD-59F2-443D-8C28-344169A1075B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2900E-2AFE-4F6C-91FD-A2CD304AB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0487-12C8-47AB-987D-AC7FB092E3B9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E24F4-93B5-4AAA-BB13-1C0168CED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6D35-02BF-40E0-AA11-78DBDB8EFB47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C214A-EEE5-43EE-835D-B7349D610E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39F5D-04B1-47BA-ADC3-B7DE31D13088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D208F-8578-4CCD-9843-3CBBF95D12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FB3C0-0219-49B7-9D3E-CADA3A82E7FF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BDD41-8E34-4F53-89FB-30F897210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65A25-22C8-4505-8CBF-5A0318822A90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47DF8-7A83-4A4C-AA01-B07AC89F3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5CE7E-A70B-4A59-8DEF-C7CFE5F60DF3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9A3A-963F-4C06-8049-78823323F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FC486-ACF4-4CC3-962D-BBD12941F20B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693DD-B909-4312-81C2-B3A2CCC38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30205-681C-4AE6-8C01-FCF76A795B8F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599D-795A-4ACB-B1E4-57A248C33A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CFD6D7-DE11-4E5B-86A0-BCCE94FB1B68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C6455-A1D5-4C5E-A1AF-517111F654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534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5400" dirty="0" smtClean="0"/>
              <a:t>Отношение към работата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/>
          <p:cNvSpPr>
            <a:spLocks noGrp="1"/>
          </p:cNvSpPr>
          <p:nvPr>
            <p:ph idx="1"/>
          </p:nvPr>
        </p:nvSpPr>
        <p:spPr>
          <a:xfrm>
            <a:off x="138112" y="1981200"/>
            <a:ext cx="8610600" cy="4876800"/>
          </a:xfrm>
        </p:spPr>
        <p:txBody>
          <a:bodyPr/>
          <a:lstStyle/>
          <a:p>
            <a:pPr marL="850392" lvl="1" indent="-457200" eaLnBrk="1" fontAlgn="auto" hangingPunct="1">
              <a:spcAft>
                <a:spcPts val="600"/>
              </a:spcAft>
              <a:buClr>
                <a:srgbClr val="0F6FC6"/>
              </a:buClr>
              <a:defRPr/>
            </a:pPr>
            <a:r>
              <a:rPr lang="bg-BG" sz="3100" dirty="0">
                <a:solidFill>
                  <a:prstClr val="black"/>
                </a:solidFill>
              </a:rPr>
              <a:t>Хората на </a:t>
            </a:r>
            <a:r>
              <a:rPr lang="bg-BG" sz="3100" b="1" dirty="0">
                <a:solidFill>
                  <a:prstClr val="black"/>
                </a:solidFill>
              </a:rPr>
              <a:t>умствения</a:t>
            </a:r>
            <a:r>
              <a:rPr lang="bg-BG" sz="3100" dirty="0">
                <a:solidFill>
                  <a:prstClr val="black"/>
                </a:solidFill>
              </a:rPr>
              <a:t> или </a:t>
            </a:r>
            <a:r>
              <a:rPr lang="bg-BG" sz="3100" b="1" dirty="0" smtClean="0">
                <a:solidFill>
                  <a:prstClr val="black"/>
                </a:solidFill>
              </a:rPr>
              <a:t>физическия</a:t>
            </a:r>
            <a:r>
              <a:rPr lang="bg-BG" sz="3100" dirty="0" smtClean="0">
                <a:solidFill>
                  <a:prstClr val="black"/>
                </a:solidFill>
              </a:rPr>
              <a:t> труд</a:t>
            </a:r>
            <a:endParaRPr lang="bg-BG" sz="3100" dirty="0">
              <a:solidFill>
                <a:prstClr val="black"/>
              </a:solidFill>
            </a:endParaRPr>
          </a:p>
          <a:p>
            <a:pPr marL="850392" lvl="1" indent="-457200" eaLnBrk="1" fontAlgn="auto" hangingPunct="1">
              <a:spcAft>
                <a:spcPts val="600"/>
              </a:spcAft>
              <a:buClr>
                <a:srgbClr val="0F6FC6"/>
              </a:buClr>
              <a:defRPr/>
            </a:pPr>
            <a:r>
              <a:rPr lang="bg-BG" sz="3100" b="1" dirty="0">
                <a:solidFill>
                  <a:prstClr val="black"/>
                </a:solidFill>
              </a:rPr>
              <a:t>Възрастните</a:t>
            </a:r>
            <a:r>
              <a:rPr lang="bg-BG" sz="3100" dirty="0">
                <a:solidFill>
                  <a:prstClr val="black"/>
                </a:solidFill>
              </a:rPr>
              <a:t> или </a:t>
            </a:r>
            <a:r>
              <a:rPr lang="bg-BG" sz="3100" b="1" dirty="0" smtClean="0">
                <a:solidFill>
                  <a:prstClr val="black"/>
                </a:solidFill>
              </a:rPr>
              <a:t>по-младите</a:t>
            </a:r>
            <a:endParaRPr lang="bg-BG" sz="3100" dirty="0">
              <a:solidFill>
                <a:prstClr val="black"/>
              </a:solidFill>
            </a:endParaRPr>
          </a:p>
          <a:p>
            <a:pPr marL="850392" lvl="1" indent="-457200" eaLnBrk="1" fontAlgn="auto" hangingPunct="1">
              <a:spcAft>
                <a:spcPts val="600"/>
              </a:spcAft>
              <a:buClr>
                <a:srgbClr val="0F6FC6"/>
              </a:buClr>
              <a:defRPr/>
            </a:pPr>
            <a:r>
              <a:rPr lang="bg-BG" sz="3100" b="1" dirty="0">
                <a:solidFill>
                  <a:prstClr val="black"/>
                </a:solidFill>
              </a:rPr>
              <a:t>По-опитните</a:t>
            </a:r>
            <a:r>
              <a:rPr lang="bg-BG" sz="3100" dirty="0">
                <a:solidFill>
                  <a:prstClr val="black"/>
                </a:solidFill>
              </a:rPr>
              <a:t> или </a:t>
            </a:r>
            <a:r>
              <a:rPr lang="bg-BG" sz="3100" dirty="0" smtClean="0">
                <a:solidFill>
                  <a:prstClr val="black"/>
                </a:solidFill>
              </a:rPr>
              <a:t>тези</a:t>
            </a:r>
            <a:r>
              <a:rPr lang="en-US" sz="3100" dirty="0" smtClean="0">
                <a:solidFill>
                  <a:prstClr val="black"/>
                </a:solidFill>
              </a:rPr>
              <a:t> </a:t>
            </a:r>
            <a:r>
              <a:rPr lang="bg-BG" sz="3100" dirty="0" smtClean="0">
                <a:solidFill>
                  <a:prstClr val="black"/>
                </a:solidFill>
              </a:rPr>
              <a:t>с </a:t>
            </a:r>
            <a:r>
              <a:rPr lang="bg-BG" sz="3100" b="1" dirty="0" smtClean="0">
                <a:solidFill>
                  <a:prstClr val="black"/>
                </a:solidFill>
              </a:rPr>
              <a:t>по-малко</a:t>
            </a:r>
            <a:r>
              <a:rPr lang="bg-BG" sz="3100" dirty="0" smtClean="0">
                <a:solidFill>
                  <a:prstClr val="black"/>
                </a:solidFill>
              </a:rPr>
              <a:t> </a:t>
            </a:r>
            <a:r>
              <a:rPr lang="bg-BG" sz="3100" b="1" dirty="0" smtClean="0">
                <a:solidFill>
                  <a:prstClr val="black"/>
                </a:solidFill>
              </a:rPr>
              <a:t>опит</a:t>
            </a:r>
            <a:endParaRPr lang="en-US" sz="3100" dirty="0">
              <a:solidFill>
                <a:prstClr val="black"/>
              </a:solidFill>
            </a:endParaRPr>
          </a:p>
          <a:p>
            <a:pPr marL="850392" lvl="1" indent="-457200" eaLnBrk="1" fontAlgn="auto" hangingPunct="1">
              <a:spcAft>
                <a:spcPts val="600"/>
              </a:spcAft>
              <a:buClr>
                <a:srgbClr val="0F6FC6"/>
              </a:buClr>
              <a:defRPr/>
            </a:pPr>
            <a:r>
              <a:rPr lang="bg-BG" sz="3100" b="1" dirty="0">
                <a:solidFill>
                  <a:prstClr val="black"/>
                </a:solidFill>
              </a:rPr>
              <a:t>Жените</a:t>
            </a:r>
            <a:r>
              <a:rPr lang="bg-BG" sz="3100" dirty="0">
                <a:solidFill>
                  <a:prstClr val="black"/>
                </a:solidFill>
              </a:rPr>
              <a:t> или </a:t>
            </a:r>
            <a:r>
              <a:rPr lang="bg-BG" sz="3100" b="1" dirty="0" smtClean="0">
                <a:solidFill>
                  <a:prstClr val="black"/>
                </a:solidFill>
              </a:rPr>
              <a:t>мъжете</a:t>
            </a:r>
            <a:endParaRPr lang="en-US" sz="3100" dirty="0">
              <a:solidFill>
                <a:prstClr val="black"/>
              </a:solidFill>
            </a:endParaRPr>
          </a:p>
          <a:p>
            <a:pPr marL="850392" lvl="1" indent="-457200" eaLnBrk="1" fontAlgn="auto" hangingPunct="1">
              <a:spcAft>
                <a:spcPts val="600"/>
              </a:spcAft>
              <a:buClr>
                <a:srgbClr val="0F6FC6"/>
              </a:buClr>
              <a:defRPr/>
            </a:pPr>
            <a:r>
              <a:rPr lang="bg-BG" sz="3100" dirty="0" smtClean="0">
                <a:solidFill>
                  <a:prstClr val="black"/>
                </a:solidFill>
              </a:rPr>
              <a:t>От </a:t>
            </a:r>
            <a:r>
              <a:rPr lang="bg-BG" sz="3100" b="1" dirty="0">
                <a:solidFill>
                  <a:prstClr val="black"/>
                </a:solidFill>
              </a:rPr>
              <a:t>малцинствени групи </a:t>
            </a:r>
            <a:r>
              <a:rPr lang="bg-BG" sz="3100" dirty="0">
                <a:solidFill>
                  <a:prstClr val="black"/>
                </a:solidFill>
              </a:rPr>
              <a:t>или </a:t>
            </a:r>
            <a:r>
              <a:rPr lang="bg-BG" sz="3100" dirty="0" smtClean="0">
                <a:solidFill>
                  <a:prstClr val="black"/>
                </a:solidFill>
              </a:rPr>
              <a:t>от </a:t>
            </a:r>
            <a:r>
              <a:rPr lang="bg-BG" sz="3100" b="1" dirty="0" smtClean="0">
                <a:solidFill>
                  <a:prstClr val="black"/>
                </a:solidFill>
              </a:rPr>
              <a:t>мнозинството</a:t>
            </a:r>
            <a:endParaRPr lang="bg-BG" sz="3600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742950"/>
          </a:xfrm>
        </p:spPr>
        <p:txBody>
          <a:bodyPr/>
          <a:lstStyle/>
          <a:p>
            <a:pPr algn="ctr" eaLnBrk="1" hangingPunct="1"/>
            <a:r>
              <a:rPr lang="bg-BG" sz="4000" b="1" dirty="0"/>
              <a:t>Кои са по-доволни?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571500" y="958948"/>
            <a:ext cx="8077200" cy="11430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Измерване на удовлетворението от работата</a:t>
            </a:r>
            <a:endParaRPr lang="en-US" sz="4000" b="1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10600" cy="4191000"/>
          </a:xfrm>
        </p:spPr>
        <p:txBody>
          <a:bodyPr/>
          <a:lstStyle/>
          <a:p>
            <a:pPr eaLnBrk="1" hangingPunct="1">
              <a:buNone/>
            </a:pPr>
            <a:r>
              <a:rPr lang="bg-BG" sz="3600" dirty="0" smtClean="0"/>
              <a:t>	Трудности при измерването: </a:t>
            </a:r>
          </a:p>
          <a:p>
            <a:pPr lvl="1" eaLnBrk="1" hangingPunct="1"/>
            <a:r>
              <a:rPr lang="bg-BG" sz="3200" b="1" dirty="0" smtClean="0"/>
              <a:t>Различно отношение </a:t>
            </a:r>
            <a:r>
              <a:rPr lang="bg-BG" sz="3200" dirty="0" smtClean="0"/>
              <a:t>към </a:t>
            </a:r>
            <a:r>
              <a:rPr lang="bg-BG" sz="3200" b="1" dirty="0" smtClean="0"/>
              <a:t>различните аспекти </a:t>
            </a:r>
            <a:r>
              <a:rPr lang="bg-BG" sz="3200" dirty="0" smtClean="0"/>
              <a:t>на работата</a:t>
            </a:r>
          </a:p>
          <a:p>
            <a:pPr lvl="1" eaLnBrk="1" hangingPunct="1"/>
            <a:r>
              <a:rPr lang="bg-BG" sz="3200" b="1" dirty="0" smtClean="0"/>
              <a:t>Не</a:t>
            </a:r>
            <a:r>
              <a:rPr lang="bg-BG" sz="3200" dirty="0" smtClean="0"/>
              <a:t> се проявява </a:t>
            </a:r>
            <a:r>
              <a:rPr lang="bg-BG" sz="3200" b="1" dirty="0" smtClean="0"/>
              <a:t>явно</a:t>
            </a:r>
          </a:p>
          <a:p>
            <a:pPr lvl="1" eaLnBrk="1" hangingPunct="1"/>
            <a:r>
              <a:rPr lang="bg-BG" sz="3200" dirty="0" smtClean="0"/>
              <a:t>Понякога е толкова </a:t>
            </a:r>
            <a:r>
              <a:rPr lang="bg-BG" sz="3200" b="1" dirty="0" smtClean="0"/>
              <a:t>сложно</a:t>
            </a:r>
            <a:r>
              <a:rPr lang="bg-BG" sz="3200" dirty="0" smtClean="0"/>
              <a:t>, че е трудно да се изрази </a:t>
            </a:r>
            <a:r>
              <a:rPr lang="bg-BG" sz="3200" b="1" dirty="0" smtClean="0"/>
              <a:t>ясно</a:t>
            </a:r>
            <a:r>
              <a:rPr lang="bg-BG" sz="3200" dirty="0" smtClean="0"/>
              <a:t> и </a:t>
            </a:r>
            <a:r>
              <a:rPr lang="bg-BG" sz="3200" b="1" dirty="0" smtClean="0"/>
              <a:t>разбираемо</a:t>
            </a:r>
            <a:r>
              <a:rPr lang="bg-BG" sz="32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8229600" cy="3733800"/>
          </a:xfrm>
        </p:spPr>
        <p:txBody>
          <a:bodyPr/>
          <a:lstStyle/>
          <a:p>
            <a:pPr eaLnBrk="1" hangingPunct="1"/>
            <a:r>
              <a:rPr lang="bg-BG" sz="3200" b="1" i="1" dirty="0" smtClean="0"/>
              <a:t>Въпросници и рейтингови скали</a:t>
            </a:r>
          </a:p>
          <a:p>
            <a:pPr eaLnBrk="1" hangingPunct="1"/>
            <a:r>
              <a:rPr lang="bg-BG" sz="3200" b="1" i="1" dirty="0" smtClean="0"/>
              <a:t>Описване на знакови събития</a:t>
            </a:r>
            <a:r>
              <a:rPr lang="bg-BG" sz="3200" dirty="0" smtClean="0"/>
              <a:t>.</a:t>
            </a:r>
          </a:p>
          <a:p>
            <a:pPr eaLnBrk="1" hangingPunct="1"/>
            <a:r>
              <a:rPr lang="bg-BG" sz="3200" b="1" i="1" dirty="0" smtClean="0"/>
              <a:t>Интервюта</a:t>
            </a:r>
          </a:p>
          <a:p>
            <a:pPr eaLnBrk="1" hangingPunct="1"/>
            <a:endParaRPr lang="bg-BG" sz="3200" b="1" i="1" dirty="0" smtClean="0"/>
          </a:p>
          <a:p>
            <a:pPr eaLnBrk="1" hangingPunct="1"/>
            <a:r>
              <a:rPr lang="bg-BG" sz="3200" b="1" i="1" dirty="0" smtClean="0"/>
              <a:t>Предимства на различните методи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90600"/>
            <a:ext cx="8229600" cy="666750"/>
          </a:xfrm>
          <a:prstGeom prst="rect">
            <a:avLst/>
          </a:prstGeom>
        </p:spPr>
        <p:txBody>
          <a:bodyPr lIns="0" rIns="0" bIns="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Методи за измерване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1905000"/>
            <a:ext cx="8610600" cy="4514850"/>
          </a:xfrm>
        </p:spPr>
        <p:txBody>
          <a:bodyPr>
            <a:normAutofit/>
          </a:bodyPr>
          <a:lstStyle/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bg-BG" sz="2800" b="1" i="1" dirty="0" smtClean="0"/>
              <a:t>J</a:t>
            </a:r>
            <a:r>
              <a:rPr lang="en-US" sz="2800" b="1" i="1" dirty="0" smtClean="0"/>
              <a:t>ob Descriptive Index</a:t>
            </a:r>
            <a:r>
              <a:rPr lang="bg-BG" sz="2800" b="1" i="1" dirty="0" smtClean="0"/>
              <a:t> </a:t>
            </a:r>
            <a:r>
              <a:rPr lang="bg-BG" sz="2800" dirty="0" smtClean="0"/>
              <a:t>(</a:t>
            </a:r>
            <a:r>
              <a:rPr lang="en-US" sz="2800" dirty="0" smtClean="0"/>
              <a:t>JDI</a:t>
            </a:r>
            <a:r>
              <a:rPr lang="bg-BG" sz="2800" dirty="0" smtClean="0"/>
              <a:t>)</a:t>
            </a:r>
            <a:r>
              <a:rPr lang="bg-BG" dirty="0" smtClean="0"/>
              <a:t> – </a:t>
            </a:r>
            <a:r>
              <a:rPr lang="bg-BG" sz="2600" dirty="0" smtClean="0"/>
              <a:t>избор на </a:t>
            </a:r>
            <a:r>
              <a:rPr lang="bg-BG" sz="2600" b="1" i="1" dirty="0" smtClean="0"/>
              <a:t>прилагателни</a:t>
            </a:r>
            <a:r>
              <a:rPr lang="bg-BG" sz="2600" dirty="0" smtClean="0"/>
              <a:t> описващи различните аспекти на работата 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b="1" i="1" dirty="0" smtClean="0"/>
              <a:t>Minnesota Satisfaction Questionnaire </a:t>
            </a:r>
            <a:r>
              <a:rPr lang="bg-BG" sz="2800" dirty="0" smtClean="0"/>
              <a:t>(MSQ) </a:t>
            </a:r>
            <a:r>
              <a:rPr lang="bg-BG" dirty="0" smtClean="0"/>
              <a:t>- </a:t>
            </a:r>
            <a:r>
              <a:rPr lang="bg-BG" sz="2600" dirty="0" smtClean="0"/>
              <a:t>оценка на </a:t>
            </a:r>
            <a:r>
              <a:rPr lang="bg-BG" sz="2600" b="1" i="1" dirty="0" smtClean="0"/>
              <a:t>степента</a:t>
            </a:r>
            <a:r>
              <a:rPr lang="bg-BG" sz="2600" dirty="0" smtClean="0"/>
              <a:t>, до която са доволни или недоволни от различни аспекти на работата 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b="1" i="1" dirty="0" smtClean="0"/>
              <a:t>Pay Satisfaction Questionnaire</a:t>
            </a:r>
            <a:r>
              <a:rPr lang="en-US" sz="2800" dirty="0" smtClean="0"/>
              <a:t> </a:t>
            </a:r>
            <a:r>
              <a:rPr lang="bg-BG" sz="2800" dirty="0" smtClean="0"/>
              <a:t>(PSQ) </a:t>
            </a:r>
            <a:r>
              <a:rPr lang="bg-BG" sz="2600" dirty="0" smtClean="0"/>
              <a:t>измерва отношението към различните аспекти на </a:t>
            </a:r>
            <a:r>
              <a:rPr lang="bg-BG" sz="2600" b="1" i="1" dirty="0" smtClean="0"/>
              <a:t>заплащането</a:t>
            </a:r>
            <a:r>
              <a:rPr lang="bg-BG" sz="2600" dirty="0" smtClean="0"/>
              <a:t> на труда. </a:t>
            </a:r>
            <a:endParaRPr lang="en-US" sz="26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2437" y="762000"/>
            <a:ext cx="8229600" cy="666750"/>
          </a:xfrm>
        </p:spPr>
        <p:txBody>
          <a:bodyPr/>
          <a:lstStyle/>
          <a:p>
            <a:pPr marL="274320" indent="-274320" algn="ctr" eaLnBrk="1" fontAlgn="auto" hangingPunct="1">
              <a:spcAft>
                <a:spcPts val="0"/>
              </a:spcAft>
              <a:defRPr/>
            </a:pPr>
            <a:r>
              <a:rPr lang="bg-BG" sz="4000" b="1" dirty="0" smtClean="0"/>
              <a:t>Въпросници и рейтингови скали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57400"/>
            <a:ext cx="8610600" cy="41624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b="1" i="1" dirty="0" smtClean="0"/>
              <a:t>Отсъствия от работа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Непланираните отсъствия са скъпи - средно около $ 757 </a:t>
            </a:r>
            <a:r>
              <a:rPr lang="bg-BG" sz="2800" b="1" i="1" dirty="0" smtClean="0"/>
              <a:t>годишно</a:t>
            </a:r>
            <a:r>
              <a:rPr lang="bg-BG" sz="2800" dirty="0" smtClean="0"/>
              <a:t> на зает работник.</a:t>
            </a:r>
            <a:endParaRPr lang="en-US" sz="28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bg-BG" b="1" i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200" b="1" i="1" dirty="0" smtClean="0"/>
              <a:t>Текучество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Разходи за смяна на един служител с друг</a:t>
            </a:r>
            <a:r>
              <a:rPr lang="en-US" sz="2800" dirty="0" smtClean="0"/>
              <a:t>:</a:t>
            </a:r>
          </a:p>
          <a:p>
            <a:pPr marL="667829" lvl="2" indent="0" eaLnBrk="1" fontAlgn="auto" hangingPunct="1">
              <a:spcAft>
                <a:spcPts val="0"/>
              </a:spcAft>
              <a:buNone/>
              <a:defRPr/>
            </a:pPr>
            <a:r>
              <a:rPr lang="bg-BG" sz="2800" dirty="0" smtClean="0"/>
              <a:t>от 70 до 200% от </a:t>
            </a:r>
            <a:r>
              <a:rPr lang="bg-BG" sz="2800" b="1" i="1" dirty="0" smtClean="0"/>
              <a:t>годишната</a:t>
            </a:r>
            <a:r>
              <a:rPr lang="bg-BG" sz="2800" dirty="0" smtClean="0"/>
              <a:t> заплата</a:t>
            </a:r>
            <a:r>
              <a:rPr lang="en-US" sz="2800" dirty="0" smtClean="0"/>
              <a:t>.</a:t>
            </a:r>
            <a:endParaRPr lang="bg-BG" sz="2800" b="1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3863"/>
            <a:ext cx="7924800" cy="1047750"/>
          </a:xfrm>
          <a:prstGeom prst="rect">
            <a:avLst/>
          </a:prstGeom>
        </p:spPr>
        <p:txBody>
          <a:bodyPr lIns="0" rIns="0" bIns="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Неудовлетворението води до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6400800"/>
            <a:ext cx="79248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bg-BG" sz="2000" dirty="0">
                <a:latin typeface="+mn-lt"/>
              </a:rPr>
              <a:t>Забележка:  Данните са за САЩ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9144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Продуктивни ли са удовлетворените служители?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Като цяло – да.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Връзката не е особено силна. Защо?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Поради характера на самата работа: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</a:t>
            </a:r>
            <a:r>
              <a:rPr lang="bg-BG" sz="2800" dirty="0" smtClean="0"/>
              <a:t>ъзможностите </a:t>
            </a:r>
            <a:r>
              <a:rPr lang="bg-BG" sz="2800" dirty="0" smtClean="0"/>
              <a:t>за повишаване на </a:t>
            </a:r>
            <a:r>
              <a:rPr lang="bg-BG" sz="2800" dirty="0" smtClean="0"/>
              <a:t>производителността са ограничени</a:t>
            </a:r>
            <a:endParaRPr lang="bg-BG" sz="2800" dirty="0" smtClean="0"/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Задължително минимално ниво на изпълнение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Удовлетворението от работата и производителността са опосредствани от </a:t>
            </a:r>
            <a:r>
              <a:rPr lang="bg-BG" sz="3000" b="1" dirty="0" smtClean="0"/>
              <a:t>трети фактор </a:t>
            </a:r>
            <a:r>
              <a:rPr lang="bg-BG" sz="3000" dirty="0" smtClean="0"/>
              <a:t>– различните форми на възнаграждение.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77200" cy="4648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Когато преценяват, че възнаграждението е </a:t>
            </a:r>
            <a:r>
              <a:rPr lang="bg-BG" sz="2800" b="1" dirty="0" smtClean="0"/>
              <a:t>справедливо</a:t>
            </a:r>
            <a:r>
              <a:rPr lang="bg-BG" sz="2800" dirty="0" smtClean="0"/>
              <a:t>, </a:t>
            </a:r>
            <a:r>
              <a:rPr lang="bg-BG" sz="2800" b="1" dirty="0" smtClean="0"/>
              <a:t>признават </a:t>
            </a:r>
            <a:r>
              <a:rPr lang="bg-BG" sz="2800" dirty="0" smtClean="0"/>
              <a:t>връзката</a:t>
            </a:r>
            <a:r>
              <a:rPr lang="bg-BG" sz="2800" b="1" dirty="0" smtClean="0"/>
              <a:t> </a:t>
            </a:r>
            <a:r>
              <a:rPr lang="bg-BG" sz="2800" dirty="0" smtClean="0"/>
              <a:t>между </a:t>
            </a:r>
            <a:r>
              <a:rPr lang="bg-BG" sz="2800" b="1" dirty="0" smtClean="0"/>
              <a:t>изпълнение</a:t>
            </a:r>
            <a:r>
              <a:rPr lang="bg-BG" sz="2800" dirty="0" smtClean="0"/>
              <a:t> (</a:t>
            </a:r>
            <a:r>
              <a:rPr lang="en-US" sz="2800" dirty="0" smtClean="0"/>
              <a:t>performance</a:t>
            </a:r>
            <a:r>
              <a:rPr lang="bg-BG" sz="2800" dirty="0" smtClean="0"/>
              <a:t>) и </a:t>
            </a:r>
            <a:r>
              <a:rPr lang="bg-BG" sz="2800" b="1" dirty="0" smtClean="0"/>
              <a:t>резултати</a:t>
            </a:r>
            <a:r>
              <a:rPr lang="bg-BG" sz="28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Дори когато производителността не е застрашена от неудовлетворението от работата, постигането на удовлетвореност е много важно, защото </a:t>
            </a:r>
            <a:r>
              <a:rPr lang="bg-BG" sz="2800" b="1" dirty="0" smtClean="0"/>
              <a:t>удовлетворението</a:t>
            </a:r>
            <a:r>
              <a:rPr lang="bg-BG" sz="2800" dirty="0" smtClean="0"/>
              <a:t> прави работата </a:t>
            </a:r>
            <a:r>
              <a:rPr lang="bg-BG" sz="2800" b="1" dirty="0" smtClean="0"/>
              <a:t>по-забавна</a:t>
            </a:r>
            <a:r>
              <a:rPr lang="bg-BG" sz="2800" dirty="0" smtClean="0"/>
              <a:t> и </a:t>
            </a:r>
            <a:r>
              <a:rPr lang="bg-BG" sz="2800" b="1" dirty="0" smtClean="0"/>
              <a:t>приятна</a:t>
            </a:r>
            <a:r>
              <a:rPr lang="bg-BG" sz="2800" dirty="0" smtClean="0"/>
              <a:t>.</a:t>
            </a:r>
            <a:endParaRPr lang="en-US" sz="2800" dirty="0" smtClean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85787" y="1066800"/>
            <a:ext cx="8077200" cy="5334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Какво е мнението на служителите?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11239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Как да повишите удовлетворението от работата?</a:t>
            </a:r>
            <a:endParaRPr lang="en-US" sz="4000" b="1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610600" cy="4419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bg-BG" sz="3400" b="1" i="1" dirty="0" smtClean="0"/>
              <a:t>Направете работата забавна </a:t>
            </a:r>
            <a:endParaRPr lang="bg-BG" sz="3400" b="1" dirty="0" smtClean="0"/>
          </a:p>
          <a:p>
            <a:pPr eaLnBrk="1" hangingPunct="1">
              <a:spcAft>
                <a:spcPts val="1200"/>
              </a:spcAft>
            </a:pPr>
            <a:r>
              <a:rPr lang="bg-BG" sz="3400" b="1" i="1" dirty="0" smtClean="0"/>
              <a:t>Осигурете справедливо заплащане </a:t>
            </a:r>
            <a:endParaRPr lang="bg-BG" sz="3400" b="1" dirty="0" smtClean="0"/>
          </a:p>
          <a:p>
            <a:pPr eaLnBrk="1" hangingPunct="1">
              <a:spcAft>
                <a:spcPts val="1200"/>
              </a:spcAft>
            </a:pPr>
            <a:r>
              <a:rPr lang="bg-BG" sz="3400" b="1" i="1" dirty="0" smtClean="0"/>
              <a:t>Възлагайте на  хората работа, която им е интересна</a:t>
            </a:r>
            <a:r>
              <a:rPr lang="bg-BG" sz="3400" b="1" dirty="0" smtClean="0"/>
              <a:t> </a:t>
            </a:r>
          </a:p>
          <a:p>
            <a:pPr eaLnBrk="1" hangingPunct="1">
              <a:spcAft>
                <a:spcPts val="1200"/>
              </a:spcAft>
            </a:pPr>
            <a:r>
              <a:rPr lang="bg-BG" sz="3400" b="1" i="1" dirty="0" smtClean="0"/>
              <a:t>Не възлагайте скучни, монотонно повтарящи се дейности</a:t>
            </a:r>
            <a:r>
              <a:rPr lang="bg-BG" sz="3400" dirty="0" smtClean="0"/>
              <a:t> </a:t>
            </a: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Ангажираност към организацията</a:t>
            </a:r>
            <a:endParaRPr lang="en-US" sz="4000" b="1" dirty="0" smtClean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47700" y="2264391"/>
            <a:ext cx="7848600" cy="45720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bg-BG" sz="3600" b="1" i="1" dirty="0" smtClean="0"/>
              <a:t>Какво е ангажираност към организацията?</a:t>
            </a:r>
          </a:p>
          <a:p>
            <a:pPr eaLnBrk="1" hangingPunct="1">
              <a:spcAft>
                <a:spcPts val="1200"/>
              </a:spcAft>
            </a:pPr>
            <a:r>
              <a:rPr lang="bg-BG" sz="3600" b="1" i="1" dirty="0" smtClean="0"/>
              <a:t>Продължителност на стажа</a:t>
            </a:r>
            <a:endParaRPr lang="bg-BG" sz="3600" dirty="0" smtClean="0"/>
          </a:p>
          <a:p>
            <a:pPr eaLnBrk="1" hangingPunct="1">
              <a:spcAft>
                <a:spcPts val="1200"/>
              </a:spcAft>
            </a:pPr>
            <a:r>
              <a:rPr lang="bg-BG" sz="3600" b="1" i="1" dirty="0" smtClean="0"/>
              <a:t>Емоционална ангажираност</a:t>
            </a:r>
          </a:p>
          <a:p>
            <a:pPr eaLnBrk="1" hangingPunct="1">
              <a:spcAft>
                <a:spcPts val="1200"/>
              </a:spcAft>
            </a:pPr>
            <a:r>
              <a:rPr lang="bg-BG" sz="3600" b="1" i="1" dirty="0" smtClean="0"/>
              <a:t>Нормативна ангажираност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47700" y="685800"/>
            <a:ext cx="7848600" cy="8382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Защо е важна ангажираността?</a:t>
            </a:r>
            <a:endParaRPr lang="en-US" sz="4000" b="1" dirty="0" smtClean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4191000"/>
          </a:xfrm>
        </p:spPr>
        <p:txBody>
          <a:bodyPr/>
          <a:lstStyle/>
          <a:p>
            <a:pPr eaLnBrk="1" hangingPunct="1"/>
            <a:r>
              <a:rPr lang="bg-BG" sz="3600" dirty="0" smtClean="0"/>
              <a:t>По-висока ангажираност – по-малко текучество и отсъствия</a:t>
            </a:r>
          </a:p>
          <a:p>
            <a:pPr eaLnBrk="1" hangingPunct="1"/>
            <a:r>
              <a:rPr lang="bg-BG" sz="3600" dirty="0" smtClean="0"/>
              <a:t>Ангажираните сътрудници са склонни да правят </a:t>
            </a:r>
            <a:r>
              <a:rPr lang="bg-BG" sz="3600" b="1" dirty="0" smtClean="0"/>
              <a:t>жертви</a:t>
            </a:r>
            <a:r>
              <a:rPr lang="bg-BG" sz="3600" dirty="0" smtClean="0"/>
              <a:t> за организацията 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pPr algn="ctr" eaLnBrk="1" hangingPunct="1"/>
            <a:r>
              <a:rPr lang="bg-BG" sz="4400" b="1" i="1" dirty="0"/>
              <a:t>Отношение</a:t>
            </a:r>
            <a:endParaRPr lang="en-US" sz="4400" b="1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76300" y="2438400"/>
            <a:ext cx="8229600" cy="3581400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None/>
            </a:pPr>
            <a:r>
              <a:rPr lang="bg-BG" sz="3600" dirty="0"/>
              <a:t>О</a:t>
            </a:r>
            <a:r>
              <a:rPr lang="bg-BG" sz="3600" dirty="0" smtClean="0"/>
              <a:t>тносително стабилна група от</a:t>
            </a:r>
            <a:r>
              <a:rPr lang="en-US" sz="3600" dirty="0" smtClean="0"/>
              <a:t>:</a:t>
            </a:r>
          </a:p>
          <a:p>
            <a:pPr lvl="1" eaLnBrk="1" hangingPunct="1"/>
            <a:r>
              <a:rPr lang="bg-BG" sz="3200" b="1" dirty="0" smtClean="0"/>
              <a:t>чувства, </a:t>
            </a:r>
            <a:endParaRPr lang="en-US" sz="3200" b="1" dirty="0" smtClean="0"/>
          </a:p>
          <a:p>
            <a:pPr lvl="1" eaLnBrk="1" hangingPunct="1"/>
            <a:r>
              <a:rPr lang="bg-BG" sz="3200" b="1" dirty="0" smtClean="0"/>
              <a:t>убеждения </a:t>
            </a:r>
            <a:r>
              <a:rPr lang="bg-BG" sz="3200" dirty="0" smtClean="0"/>
              <a:t>и</a:t>
            </a:r>
            <a:r>
              <a:rPr lang="bg-BG" sz="3200" b="1" dirty="0" smtClean="0"/>
              <a:t> </a:t>
            </a:r>
            <a:endParaRPr lang="en-US" sz="3200" b="1" dirty="0" smtClean="0"/>
          </a:p>
          <a:p>
            <a:pPr lvl="1" eaLnBrk="1" hangingPunct="1"/>
            <a:r>
              <a:rPr lang="bg-BG" sz="3200" b="1" dirty="0" smtClean="0"/>
              <a:t>поведенчески предразположения </a:t>
            </a:r>
            <a:endParaRPr lang="en-US" sz="3200" b="1" dirty="0" smtClean="0"/>
          </a:p>
          <a:p>
            <a:pPr marL="0" indent="0" eaLnBrk="1" hangingPunct="1">
              <a:buNone/>
            </a:pPr>
            <a:r>
              <a:rPr lang="bg-BG" sz="3200" dirty="0" smtClean="0"/>
              <a:t>към определен обект.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7048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Как да култивирате ангажираност?</a:t>
            </a:r>
            <a:endParaRPr lang="en-US" sz="4000" b="1" dirty="0" smtClean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610600" cy="33528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bg-BG" sz="3600" dirty="0" smtClean="0"/>
              <a:t>Направете </a:t>
            </a:r>
            <a:r>
              <a:rPr lang="bg-BG" sz="3600" b="1" dirty="0" smtClean="0"/>
              <a:t>работата интересна </a:t>
            </a:r>
            <a:r>
              <a:rPr lang="bg-BG" sz="3600" dirty="0" smtClean="0"/>
              <a:t>и възложете на хората </a:t>
            </a:r>
            <a:r>
              <a:rPr lang="bg-BG" sz="3600" b="1" dirty="0" smtClean="0"/>
              <a:t>отговорност</a:t>
            </a:r>
            <a:r>
              <a:rPr lang="bg-BG" sz="3600" dirty="0" smtClean="0"/>
              <a:t> </a:t>
            </a:r>
          </a:p>
          <a:p>
            <a:pPr eaLnBrk="1" hangingPunct="1">
              <a:spcAft>
                <a:spcPts val="1200"/>
              </a:spcAft>
            </a:pPr>
            <a:r>
              <a:rPr lang="bg-BG" sz="3600" dirty="0" smtClean="0"/>
              <a:t>Наемайте служители, чиито </a:t>
            </a:r>
            <a:r>
              <a:rPr lang="bg-BG" sz="3600" b="1" dirty="0" smtClean="0"/>
              <a:t>ценности</a:t>
            </a:r>
            <a:r>
              <a:rPr lang="bg-BG" sz="3600" dirty="0" smtClean="0"/>
              <a:t> са близки с тези на организацията </a:t>
            </a:r>
          </a:p>
          <a:p>
            <a:pPr eaLnBrk="1" hangingPunct="1">
              <a:spcAft>
                <a:spcPts val="1200"/>
              </a:spcAft>
            </a:pPr>
            <a:r>
              <a:rPr lang="bg-BG" sz="3600" b="1" dirty="0" smtClean="0"/>
              <a:t>Слушайте</a:t>
            </a:r>
            <a:r>
              <a:rPr lang="bg-BG" sz="3600" dirty="0" smtClean="0"/>
              <a:t> служителите 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851648" cy="1066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6000" dirty="0" smtClean="0"/>
              <a:t>Въпроси?</a:t>
            </a:r>
            <a:endParaRPr lang="bg-BG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3200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5400" dirty="0" smtClean="0"/>
              <a:t>Предубеждения </a:t>
            </a:r>
            <a:br>
              <a:rPr lang="bg-BG" sz="5400" dirty="0" smtClean="0"/>
            </a:br>
            <a:r>
              <a:rPr lang="bg-BG" sz="5400" dirty="0" smtClean="0"/>
              <a:t>и</a:t>
            </a:r>
            <a:br>
              <a:rPr lang="bg-BG" sz="5400" dirty="0" smtClean="0"/>
            </a:br>
            <a:r>
              <a:rPr lang="bg-BG" sz="5400" dirty="0" smtClean="0"/>
              <a:t> дискриминация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Предубеждение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458200" cy="4648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600" b="1" i="1" dirty="0" smtClean="0"/>
              <a:t>Отрицателно</a:t>
            </a:r>
            <a:r>
              <a:rPr lang="bg-BG" sz="3600" dirty="0" smtClean="0"/>
              <a:t> отношение към някого, основано единствено на </a:t>
            </a:r>
            <a:r>
              <a:rPr lang="bg-BG" sz="3600" b="1" i="1" dirty="0" smtClean="0"/>
              <a:t>принадлежността</a:t>
            </a:r>
            <a:r>
              <a:rPr lang="bg-BG" sz="3600" dirty="0" smtClean="0"/>
              <a:t> му/й към определена група.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600" dirty="0" smtClean="0"/>
              <a:t>Хората с предубеждения могат да бъдат </a:t>
            </a:r>
            <a:r>
              <a:rPr lang="bg-BG" sz="3600" b="1" dirty="0" smtClean="0"/>
              <a:t>предразположени</a:t>
            </a:r>
            <a:r>
              <a:rPr lang="bg-BG" sz="3600" dirty="0" smtClean="0"/>
              <a:t> към поведение, съответно  на тези нагласи.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Дискриминация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3058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600" b="1" i="1" dirty="0" smtClean="0"/>
              <a:t>Действие</a:t>
            </a:r>
            <a:r>
              <a:rPr lang="bg-BG" sz="3600" dirty="0" smtClean="0"/>
              <a:t>, породено от предубеждение.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600" dirty="0" smtClean="0"/>
              <a:t>Примери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Многообразието и проблемите с предубежденията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Предубеждението </a:t>
            </a:r>
            <a:r>
              <a:rPr lang="bg-BG" sz="2800" b="1" dirty="0" smtClean="0"/>
              <a:t>не се толерира </a:t>
            </a:r>
            <a:r>
              <a:rPr lang="bg-BG" sz="2800" dirty="0" smtClean="0"/>
              <a:t>на работното място, етническото и културно разнообразие е правило.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Реалността на разнообразието (САЩ):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Етнически разнообразна нация.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Очаква се до 2040 г.  </a:t>
            </a:r>
            <a:r>
              <a:rPr lang="bg-BG" sz="2800" b="1" dirty="0" smtClean="0"/>
              <a:t>половината</a:t>
            </a:r>
            <a:r>
              <a:rPr lang="bg-BG" sz="2800" dirty="0" smtClean="0"/>
              <a:t> от населението да се състои от хора от Африка, Латинска Америка, индианци, или хора от азиатски произход.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800" dirty="0" smtClean="0"/>
              <a:t>Жените заемат понастоящем </a:t>
            </a:r>
            <a:r>
              <a:rPr lang="bg-BG" sz="2800" b="1" dirty="0" smtClean="0"/>
              <a:t>65%</a:t>
            </a:r>
            <a:r>
              <a:rPr lang="bg-BG" sz="2800" dirty="0" smtClean="0"/>
              <a:t> от всички нови работни места и броят им е достигнал близо </a:t>
            </a:r>
            <a:r>
              <a:rPr lang="bg-BG" sz="2800" b="1" dirty="0" smtClean="0"/>
              <a:t>половината</a:t>
            </a:r>
            <a:r>
              <a:rPr lang="bg-BG" sz="2800" dirty="0" smtClean="0"/>
              <a:t> от цивилната работна сила.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477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Предубеждения и проблеми в работата</a:t>
            </a:r>
            <a:endParaRPr lang="en-US" sz="4000" b="1" dirty="0" smtClean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0" y="2528887"/>
            <a:ext cx="9144000" cy="3948113"/>
          </a:xfrm>
        </p:spPr>
        <p:txBody>
          <a:bodyPr/>
          <a:lstStyle/>
          <a:p>
            <a:pPr eaLnBrk="1" hangingPunct="1"/>
            <a:r>
              <a:rPr lang="bg-BG" sz="3200" dirty="0" smtClean="0"/>
              <a:t>Предубеждението - </a:t>
            </a:r>
            <a:r>
              <a:rPr lang="bg-BG" sz="3200" b="1" dirty="0" smtClean="0"/>
              <a:t>източник</a:t>
            </a:r>
            <a:r>
              <a:rPr lang="bg-BG" sz="3200" dirty="0" smtClean="0"/>
              <a:t> на напрежение и конфликти</a:t>
            </a:r>
          </a:p>
          <a:p>
            <a:pPr lvl="1" eaLnBrk="1" hangingPunct="1"/>
            <a:r>
              <a:rPr lang="bg-BG" sz="3200" dirty="0" smtClean="0"/>
              <a:t>Голямото </a:t>
            </a:r>
            <a:r>
              <a:rPr lang="bg-BG" sz="3200" b="1" dirty="0" smtClean="0"/>
              <a:t>разнообразие</a:t>
            </a:r>
            <a:r>
              <a:rPr lang="bg-BG" sz="3200" dirty="0" smtClean="0"/>
              <a:t> на работната сила</a:t>
            </a:r>
            <a:r>
              <a:rPr lang="en-US" sz="3200" dirty="0" smtClean="0"/>
              <a:t>-</a:t>
            </a:r>
            <a:r>
              <a:rPr lang="bg-BG" sz="3200" dirty="0" smtClean="0"/>
              <a:t> предимства и недостатъци</a:t>
            </a:r>
          </a:p>
          <a:p>
            <a:pPr lvl="1" eaLnBrk="1" hangingPunct="1"/>
            <a:r>
              <a:rPr lang="bg-BG" sz="3200" dirty="0" smtClean="0"/>
              <a:t>Дискриминационните действия </a:t>
            </a:r>
            <a:r>
              <a:rPr lang="bg-BG" sz="3200" dirty="0" smtClean="0">
                <a:sym typeface="Wingdings" panose="05000000000000000000" pitchFamily="2" charset="2"/>
              </a:rPr>
              <a:t></a:t>
            </a:r>
            <a:r>
              <a:rPr lang="bg-BG" sz="3200" dirty="0" smtClean="0"/>
              <a:t> съдебен иск към работодателя.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Предубеждения и кариера</a:t>
            </a:r>
            <a:endParaRPr lang="en-US" sz="4000" b="1" dirty="0" smtClean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3886200"/>
          </a:xfrm>
        </p:spPr>
        <p:txBody>
          <a:bodyPr/>
          <a:lstStyle/>
          <a:p>
            <a:pPr eaLnBrk="1" hangingPunct="1"/>
            <a:r>
              <a:rPr lang="bg-BG" sz="3200" dirty="0" smtClean="0"/>
              <a:t>Неблагоприятно влияние върху </a:t>
            </a:r>
            <a:r>
              <a:rPr lang="bg-BG" sz="3200" b="1" dirty="0" smtClean="0"/>
              <a:t>кариерата</a:t>
            </a:r>
            <a:r>
              <a:rPr lang="bg-BG" sz="3200" dirty="0" smtClean="0"/>
              <a:t> на някои хора</a:t>
            </a:r>
          </a:p>
          <a:p>
            <a:pPr lvl="1" eaLnBrk="1" hangingPunct="1"/>
            <a:r>
              <a:rPr lang="bg-BG" sz="3200" dirty="0" smtClean="0"/>
              <a:t>Дискриминация по отношение </a:t>
            </a:r>
            <a:r>
              <a:rPr lang="bg-BG" sz="3200" b="1" dirty="0" smtClean="0"/>
              <a:t>наемане</a:t>
            </a:r>
            <a:r>
              <a:rPr lang="bg-BG" sz="3200" dirty="0" smtClean="0"/>
              <a:t>, </a:t>
            </a:r>
            <a:r>
              <a:rPr lang="bg-BG" sz="3200" b="1" dirty="0" smtClean="0"/>
              <a:t>заплащане</a:t>
            </a:r>
            <a:r>
              <a:rPr lang="bg-BG" sz="3200" dirty="0" smtClean="0"/>
              <a:t> и </a:t>
            </a:r>
            <a:r>
              <a:rPr lang="bg-BG" sz="3200" b="1" dirty="0" smtClean="0"/>
              <a:t>растеж в кариерата</a:t>
            </a:r>
            <a:r>
              <a:rPr lang="bg-BG" sz="3200" dirty="0" smtClean="0"/>
              <a:t>.</a:t>
            </a:r>
          </a:p>
          <a:p>
            <a:pPr lvl="1" eaLnBrk="1" hangingPunct="1"/>
            <a:r>
              <a:rPr lang="bg-BG" sz="3200" dirty="0" smtClean="0"/>
              <a:t>Невидимата преграда (</a:t>
            </a:r>
            <a:r>
              <a:rPr lang="en-US" sz="3200" dirty="0" smtClean="0"/>
              <a:t>Glass ceiling</a:t>
            </a:r>
            <a:r>
              <a:rPr lang="bg-BG" sz="3200" dirty="0" smtClean="0"/>
              <a:t>).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343400"/>
          </a:xfrm>
        </p:spPr>
        <p:txBody>
          <a:bodyPr/>
          <a:lstStyle/>
          <a:p>
            <a:pPr eaLnBrk="1" hangingPunct="1"/>
            <a:r>
              <a:rPr lang="bg-BG" sz="3600" b="1" dirty="0" smtClean="0"/>
              <a:t>Двояк</a:t>
            </a:r>
            <a:r>
              <a:rPr lang="bg-BG" sz="3600" dirty="0" smtClean="0"/>
              <a:t> негативен психологически ефект:</a:t>
            </a:r>
          </a:p>
          <a:p>
            <a:pPr lvl="1" eaLnBrk="1" hangingPunct="1"/>
            <a:r>
              <a:rPr lang="bg-BG" sz="3200" dirty="0" smtClean="0"/>
              <a:t>Върху </a:t>
            </a:r>
            <a:r>
              <a:rPr lang="bg-BG" sz="3200" b="1" dirty="0" smtClean="0"/>
              <a:t>жертвите</a:t>
            </a:r>
            <a:r>
              <a:rPr lang="bg-BG" sz="3200" dirty="0" smtClean="0"/>
              <a:t> на дискриминация</a:t>
            </a:r>
          </a:p>
          <a:p>
            <a:pPr lvl="1" eaLnBrk="1" hangingPunct="1"/>
            <a:r>
              <a:rPr lang="bg-BG" sz="3200" dirty="0" smtClean="0"/>
              <a:t>Върху </a:t>
            </a:r>
            <a:r>
              <a:rPr lang="bg-BG" sz="3200" b="1" dirty="0" smtClean="0"/>
              <a:t>напредналите</a:t>
            </a:r>
            <a:r>
              <a:rPr lang="bg-BG" sz="3200" dirty="0" smtClean="0"/>
              <a:t> в кариерата</a:t>
            </a:r>
          </a:p>
          <a:p>
            <a:pPr eaLnBrk="1" hangingPunct="1"/>
            <a:r>
              <a:rPr lang="bg-BG" sz="3600" dirty="0" smtClean="0"/>
              <a:t>Негативен ефект върху организацията – пропуснати ползи.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Предубеждение към възрастта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800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Средната възраст на хората се увеличава.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Законодателство и предубеждения.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Стереотипи: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По-възрастните работници са </a:t>
            </a:r>
            <a:r>
              <a:rPr lang="bg-BG" sz="3000" b="1" dirty="0" smtClean="0"/>
              <a:t>консервативни</a:t>
            </a:r>
            <a:r>
              <a:rPr lang="bg-BG" sz="3000" dirty="0" smtClean="0"/>
              <a:t>;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b="1" dirty="0" smtClean="0"/>
              <a:t>Трудно</a:t>
            </a:r>
            <a:r>
              <a:rPr lang="bg-BG" sz="3000" dirty="0" smtClean="0"/>
              <a:t> се обучават;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Склонни са да </a:t>
            </a:r>
            <a:r>
              <a:rPr lang="bg-BG" sz="3000" b="1" dirty="0" smtClean="0"/>
              <a:t>боледуват</a:t>
            </a:r>
            <a:r>
              <a:rPr lang="bg-BG" sz="3000" dirty="0" smtClean="0"/>
              <a:t> по-често.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4400" b="1" dirty="0" smtClean="0"/>
              <a:t>Компоненти на отношението </a:t>
            </a:r>
            <a:endParaRPr lang="en-US" sz="4400" b="1" dirty="0" smtClean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295400" y="2819400"/>
            <a:ext cx="7543800" cy="3962400"/>
          </a:xfrm>
        </p:spPr>
        <p:txBody>
          <a:bodyPr/>
          <a:lstStyle/>
          <a:p>
            <a:pPr lvl="1" eaLnBrk="1" hangingPunct="1"/>
            <a:r>
              <a:rPr lang="en-US" sz="4000" dirty="0" smtClean="0"/>
              <a:t> </a:t>
            </a:r>
            <a:r>
              <a:rPr lang="bg-BG" sz="4000" dirty="0" smtClean="0"/>
              <a:t>Оценъчен</a:t>
            </a:r>
          </a:p>
          <a:p>
            <a:pPr lvl="1" eaLnBrk="1" hangingPunct="1"/>
            <a:r>
              <a:rPr lang="en-US" sz="4000" dirty="0" smtClean="0"/>
              <a:t> </a:t>
            </a:r>
            <a:r>
              <a:rPr lang="bg-BG" sz="4000" dirty="0" smtClean="0"/>
              <a:t>Познавателен</a:t>
            </a:r>
          </a:p>
          <a:p>
            <a:pPr lvl="1" eaLnBrk="1" hangingPunct="1"/>
            <a:r>
              <a:rPr lang="en-US" sz="4000" dirty="0" smtClean="0"/>
              <a:t> </a:t>
            </a:r>
            <a:r>
              <a:rPr lang="bg-BG" sz="4000" dirty="0" smtClean="0"/>
              <a:t>Поведенчески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83393" y="10668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dirty="0"/>
              <a:t>Проучванията показват </a:t>
            </a:r>
            <a:r>
              <a:rPr lang="bg-BG" sz="4000" b="1" dirty="0" smtClean="0"/>
              <a:t>обратното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2362200"/>
            <a:ext cx="8329613" cy="39338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000" dirty="0" smtClean="0"/>
              <a:t>На практика опитът с по-възрастните работници е положителен поради: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3000" dirty="0" smtClean="0"/>
              <a:t>Натрупаните </a:t>
            </a:r>
            <a:r>
              <a:rPr lang="bg-BG" sz="3000" b="1" dirty="0" smtClean="0"/>
              <a:t>опит</a:t>
            </a:r>
            <a:r>
              <a:rPr lang="bg-BG" sz="3000" dirty="0" smtClean="0"/>
              <a:t> и </a:t>
            </a:r>
            <a:r>
              <a:rPr lang="bg-BG" sz="3000" b="1" dirty="0" smtClean="0"/>
              <a:t>умения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3000" dirty="0" smtClean="0"/>
              <a:t>Високата </a:t>
            </a:r>
            <a:r>
              <a:rPr lang="bg-BG" sz="3000" b="1" dirty="0" smtClean="0"/>
              <a:t>ангажираност</a:t>
            </a:r>
            <a:r>
              <a:rPr lang="bg-BG" sz="3000" dirty="0" smtClean="0"/>
              <a:t> към работата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3000" dirty="0" smtClean="0"/>
              <a:t>Високите резултати по </a:t>
            </a:r>
            <a:r>
              <a:rPr lang="bg-BG" sz="3000" b="1" dirty="0" smtClean="0"/>
              <a:t>безопасност на труда</a:t>
            </a:r>
            <a:r>
              <a:rPr lang="bg-BG" sz="30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5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Тенденции</a:t>
            </a:r>
            <a:endParaRPr lang="en-US" sz="4000" b="1" dirty="0" smtClean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334000"/>
          </a:xfrm>
        </p:spPr>
        <p:txBody>
          <a:bodyPr/>
          <a:lstStyle/>
          <a:p>
            <a:pPr eaLnBrk="1" hangingPunct="1"/>
            <a:r>
              <a:rPr lang="bg-BG" sz="3200" dirty="0" smtClean="0"/>
              <a:t>Средната възраст на работната сила </a:t>
            </a:r>
            <a:r>
              <a:rPr lang="bg-BG" sz="3200" b="1" dirty="0" smtClean="0"/>
              <a:t>нараства</a:t>
            </a:r>
            <a:r>
              <a:rPr lang="bg-BG" sz="3200" dirty="0" smtClean="0"/>
              <a:t> (от 29 години през 1976 г. до 39 години през 2000 г.),</a:t>
            </a:r>
          </a:p>
          <a:p>
            <a:pPr eaLnBrk="1" hangingPunct="1"/>
            <a:r>
              <a:rPr lang="bg-BG" sz="3200" dirty="0" smtClean="0"/>
              <a:t>Недостиг на: </a:t>
            </a:r>
          </a:p>
          <a:p>
            <a:pPr lvl="1" eaLnBrk="1" hangingPunct="1"/>
            <a:r>
              <a:rPr lang="bg-BG" sz="3000" dirty="0" smtClean="0"/>
              <a:t>опитни, възрастни работници, които да поемат по-голяма отговорност </a:t>
            </a:r>
          </a:p>
          <a:p>
            <a:pPr lvl="1" eaLnBrk="1" hangingPunct="1"/>
            <a:r>
              <a:rPr lang="bg-BG" sz="3000" dirty="0" smtClean="0"/>
              <a:t>млади служители, започващи работа.</a:t>
            </a:r>
          </a:p>
          <a:p>
            <a:pPr eaLnBrk="1" hangingPunct="1"/>
            <a:r>
              <a:rPr lang="bg-BG" sz="3200" dirty="0" smtClean="0"/>
              <a:t>Могат ли младите хора да станат жертва на предубеждения? </a:t>
            </a:r>
          </a:p>
          <a:p>
            <a:pPr eaLnBrk="1" hangingPunct="1"/>
            <a:endParaRPr lang="bg-BG" dirty="0" smtClean="0"/>
          </a:p>
          <a:p>
            <a:pPr eaLnBrk="1" hangingPunct="1"/>
            <a:endParaRPr lang="bg-BG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bg-BG" sz="1600" b="1" i="1" dirty="0" smtClean="0"/>
              <a:t>Забележка: Данните са от САЩ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dirty="0" smtClean="0"/>
              <a:t>Как гледат на света младите</a:t>
            </a:r>
            <a:endParaRPr lang="en-US" sz="3600" b="1" dirty="0" smtClean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204787" y="2438400"/>
            <a:ext cx="8953500" cy="3962400"/>
          </a:xfrm>
        </p:spPr>
        <p:txBody>
          <a:bodyPr/>
          <a:lstStyle/>
          <a:p>
            <a:pPr eaLnBrk="1" hangingPunct="1"/>
            <a:r>
              <a:rPr lang="bg-BG" sz="2800" dirty="0" smtClean="0"/>
              <a:t>Поставят под </a:t>
            </a:r>
            <a:r>
              <a:rPr lang="bg-BG" sz="2800" b="1" dirty="0" smtClean="0"/>
              <a:t>съмнение</a:t>
            </a:r>
            <a:r>
              <a:rPr lang="bg-BG" sz="2800" dirty="0" smtClean="0"/>
              <a:t> статуквото.</a:t>
            </a:r>
          </a:p>
          <a:p>
            <a:pPr eaLnBrk="1" hangingPunct="1"/>
            <a:r>
              <a:rPr lang="bg-BG" sz="2800" dirty="0" smtClean="0"/>
              <a:t>Не виждат съюзник в лицето на </a:t>
            </a:r>
            <a:r>
              <a:rPr lang="bg-BG" sz="2800" b="1" dirty="0" smtClean="0"/>
              <a:t>правителството</a:t>
            </a:r>
            <a:r>
              <a:rPr lang="bg-BG" sz="2800" dirty="0" smtClean="0"/>
              <a:t>.</a:t>
            </a:r>
          </a:p>
          <a:p>
            <a:pPr eaLnBrk="1" hangingPunct="1"/>
            <a:r>
              <a:rPr lang="bg-BG" sz="2800" dirty="0" smtClean="0"/>
              <a:t>Не очакват </a:t>
            </a:r>
            <a:r>
              <a:rPr lang="bg-BG" sz="2800" b="1" dirty="0" smtClean="0"/>
              <a:t>лоялност</a:t>
            </a:r>
          </a:p>
          <a:p>
            <a:pPr eaLnBrk="1" hangingPunct="1"/>
            <a:r>
              <a:rPr lang="bg-BG" sz="2800" dirty="0" smtClean="0"/>
              <a:t>Разглеждат своето </a:t>
            </a:r>
            <a:r>
              <a:rPr lang="bg-BG" sz="2800" b="1" dirty="0" smtClean="0"/>
              <a:t>лично развитие </a:t>
            </a:r>
            <a:r>
              <a:rPr lang="bg-BG" sz="2800" dirty="0" smtClean="0"/>
              <a:t>като най-важен въпрос.</a:t>
            </a:r>
          </a:p>
          <a:p>
            <a:pPr eaLnBrk="1" hangingPunct="1"/>
            <a:r>
              <a:rPr lang="bg-BG" sz="2800" dirty="0" smtClean="0"/>
              <a:t>Предпочитат да усвоят </a:t>
            </a:r>
            <a:r>
              <a:rPr lang="bg-BG" sz="2800" b="1" dirty="0" smtClean="0"/>
              <a:t>умения</a:t>
            </a:r>
            <a:r>
              <a:rPr lang="bg-BG" sz="2800" dirty="0" smtClean="0"/>
              <a:t>, необходими, за да са </a:t>
            </a:r>
            <a:r>
              <a:rPr lang="bg-BG" sz="2800" b="1" dirty="0" smtClean="0"/>
              <a:t>конкурентноспособни</a:t>
            </a:r>
            <a:r>
              <a:rPr lang="bg-BG" sz="2800" dirty="0" smtClean="0"/>
              <a:t> на пазара на труда.</a:t>
            </a:r>
            <a:endParaRPr lang="en-US" sz="28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90550"/>
          </a:xfrm>
        </p:spPr>
        <p:txBody>
          <a:bodyPr/>
          <a:lstStyle/>
          <a:p>
            <a:pPr algn="ctr" eaLnBrk="1" hangingPunct="1"/>
            <a:r>
              <a:rPr lang="bg-BG" sz="3200" b="1" dirty="0" smtClean="0"/>
              <a:t>Предубеждения към физическото състояние</a:t>
            </a:r>
            <a:endParaRPr lang="en-US" sz="3200" b="1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eaLnBrk="1" hangingPunct="1"/>
            <a:r>
              <a:rPr lang="bg-BG" sz="3200" dirty="0" smtClean="0"/>
              <a:t>Само </a:t>
            </a:r>
            <a:r>
              <a:rPr lang="bg-BG" sz="3200" b="1" dirty="0" smtClean="0"/>
              <a:t>30%</a:t>
            </a:r>
            <a:r>
              <a:rPr lang="bg-BG" sz="3200" dirty="0" smtClean="0"/>
              <a:t> от 14,600,000 американци с увреждания работят</a:t>
            </a:r>
            <a:r>
              <a:rPr lang="bg-BG" sz="3200" dirty="0"/>
              <a:t>,</a:t>
            </a:r>
            <a:r>
              <a:rPr lang="bg-BG" sz="3200" dirty="0" smtClean="0"/>
              <a:t> повечето на </a:t>
            </a:r>
            <a:r>
              <a:rPr lang="bg-BG" sz="3200" b="1" dirty="0" smtClean="0"/>
              <a:t>непълно</a:t>
            </a:r>
            <a:r>
              <a:rPr lang="bg-BG" sz="3200" dirty="0" smtClean="0"/>
              <a:t> работно време или </a:t>
            </a:r>
            <a:r>
              <a:rPr lang="bg-BG" sz="3200" b="1" dirty="0" smtClean="0"/>
              <a:t>нередовно</a:t>
            </a:r>
            <a:endParaRPr lang="bg-BG" sz="3200" dirty="0" smtClean="0"/>
          </a:p>
          <a:p>
            <a:pPr eaLnBrk="1" hangingPunct="1"/>
            <a:r>
              <a:rPr lang="bg-BG" sz="3200" dirty="0" smtClean="0"/>
              <a:t>Основна пречка е </a:t>
            </a:r>
            <a:r>
              <a:rPr lang="bg-BG" sz="3200" b="1" dirty="0" smtClean="0"/>
              <a:t>отношението, </a:t>
            </a:r>
            <a:r>
              <a:rPr lang="bg-BG" sz="3200" dirty="0" smtClean="0"/>
              <a:t>не закона.</a:t>
            </a:r>
          </a:p>
          <a:p>
            <a:pPr eaLnBrk="1" hangingPunct="1"/>
            <a:r>
              <a:rPr lang="bg-BG" sz="3200" dirty="0" smtClean="0"/>
              <a:t>Задължения на фирмите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05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Предубеждения към жените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Почти </a:t>
            </a:r>
            <a:r>
              <a:rPr lang="bg-BG" sz="2800" b="1" dirty="0" smtClean="0"/>
              <a:t>50%</a:t>
            </a:r>
            <a:r>
              <a:rPr lang="bg-BG" sz="2800" dirty="0" smtClean="0"/>
              <a:t> от всички американски работници са жени, само </a:t>
            </a:r>
            <a:r>
              <a:rPr lang="bg-BG" sz="2800" b="1" dirty="0" smtClean="0"/>
              <a:t>една от девет</a:t>
            </a:r>
            <a:r>
              <a:rPr lang="bg-BG" sz="2800" dirty="0" smtClean="0"/>
              <a:t> големи компании се оглавява от жена.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При проучване попитали за вероятността компанията да има </a:t>
            </a:r>
            <a:r>
              <a:rPr lang="bg-BG" sz="2800" b="1" dirty="0" smtClean="0"/>
              <a:t>жена </a:t>
            </a:r>
            <a:r>
              <a:rPr lang="bg-BG" sz="2800" dirty="0" smtClean="0"/>
              <a:t>за</a:t>
            </a:r>
            <a:r>
              <a:rPr lang="bg-BG" sz="2800" b="1" dirty="0" smtClean="0"/>
              <a:t> главен изпълнителен директор</a:t>
            </a:r>
            <a:r>
              <a:rPr lang="bg-BG" sz="2800" dirty="0" smtClean="0"/>
              <a:t> в рамките на </a:t>
            </a:r>
            <a:r>
              <a:rPr lang="bg-BG" sz="2800" b="1" dirty="0" smtClean="0"/>
              <a:t>10 г.     82%</a:t>
            </a:r>
            <a:r>
              <a:rPr lang="bg-BG" sz="2800" dirty="0" smtClean="0"/>
              <a:t> са отговорили, че </a:t>
            </a:r>
            <a:r>
              <a:rPr lang="bg-BG" sz="2800" b="1" dirty="0" smtClean="0"/>
              <a:t>не е вероятно</a:t>
            </a:r>
            <a:r>
              <a:rPr lang="bg-BG" sz="28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Анкета на </a:t>
            </a:r>
            <a:r>
              <a:rPr lang="en-US" sz="2800" dirty="0" smtClean="0"/>
              <a:t>Business Week/Harris</a:t>
            </a:r>
            <a:r>
              <a:rPr lang="bg-BG" sz="2800" dirty="0" smtClean="0"/>
              <a:t>: “жените </a:t>
            </a:r>
            <a:r>
              <a:rPr lang="bg-BG" sz="2800" b="1" dirty="0" smtClean="0"/>
              <a:t>не са достатъчно агресивни </a:t>
            </a:r>
            <a:r>
              <a:rPr lang="bg-BG" sz="2800" dirty="0" smtClean="0"/>
              <a:t>или</a:t>
            </a:r>
            <a:r>
              <a:rPr lang="bg-BG" sz="2800" b="1" dirty="0" smtClean="0"/>
              <a:t> решителни</a:t>
            </a:r>
            <a:r>
              <a:rPr lang="bg-BG" sz="2800" dirty="0" smtClean="0"/>
              <a:t>, за да стигнат до върха”.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bg-BG" sz="3600" dirty="0" smtClean="0"/>
              <a:t>Предубеждения към </a:t>
            </a:r>
            <a:r>
              <a:rPr lang="bg-BG" sz="3600" b="1" dirty="0" smtClean="0"/>
              <a:t>сексуалната</a:t>
            </a:r>
            <a:r>
              <a:rPr lang="bg-BG" sz="3600" dirty="0" smtClean="0"/>
              <a:t> ориентация</a:t>
            </a:r>
          </a:p>
          <a:p>
            <a:pPr eaLnBrk="1" hangingPunct="1"/>
            <a:r>
              <a:rPr lang="ru-RU" sz="3600" dirty="0" smtClean="0"/>
              <a:t>Предубеждения, </a:t>
            </a:r>
            <a:r>
              <a:rPr lang="bg-BG" sz="3600" dirty="0" smtClean="0"/>
              <a:t>основани на </a:t>
            </a:r>
            <a:r>
              <a:rPr lang="bg-BG" sz="3600" b="1" dirty="0" smtClean="0"/>
              <a:t>расови</a:t>
            </a:r>
            <a:r>
              <a:rPr lang="bg-BG" sz="3600" dirty="0" smtClean="0"/>
              <a:t> и </a:t>
            </a:r>
            <a:r>
              <a:rPr lang="bg-BG" sz="3600" b="1" dirty="0" smtClean="0"/>
              <a:t>национални</a:t>
            </a:r>
            <a:r>
              <a:rPr lang="bg-BG" sz="3600" dirty="0" smtClean="0"/>
              <a:t> </a:t>
            </a:r>
            <a:r>
              <a:rPr lang="ru-RU" sz="3600" dirty="0" smtClean="0"/>
              <a:t>различия</a:t>
            </a:r>
          </a:p>
          <a:p>
            <a:pPr eaLnBrk="1" hangingPunct="1"/>
            <a:r>
              <a:rPr lang="ru-RU" sz="3600" dirty="0" smtClean="0"/>
              <a:t>Предубеждения</a:t>
            </a:r>
            <a:r>
              <a:rPr lang="bg-BG" sz="3600" dirty="0" smtClean="0"/>
              <a:t>, основаващи се на </a:t>
            </a:r>
            <a:r>
              <a:rPr lang="bg-BG" sz="3600" b="1" dirty="0" smtClean="0"/>
              <a:t>религиозни</a:t>
            </a:r>
            <a:r>
              <a:rPr lang="bg-BG" sz="3600" dirty="0" smtClean="0"/>
              <a:t> </a:t>
            </a:r>
            <a:r>
              <a:rPr lang="ru-RU" sz="3600" dirty="0" smtClean="0"/>
              <a:t>различия</a:t>
            </a:r>
            <a:endParaRPr lang="bg-BG" sz="3600" dirty="0" smtClean="0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43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Други форми на предубеждения</a:t>
            </a:r>
            <a:endParaRPr lang="en-US" sz="4000" b="1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886200"/>
          </a:xfrm>
        </p:spPr>
        <p:txBody>
          <a:bodyPr/>
          <a:lstStyle/>
          <a:p>
            <a:pPr eaLnBrk="1" hangingPunct="1">
              <a:buNone/>
            </a:pPr>
            <a:r>
              <a:rPr lang="bg-BG" dirty="0" smtClean="0"/>
              <a:t>	</a:t>
            </a:r>
            <a:r>
              <a:rPr lang="bg-BG" sz="3600" dirty="0" smtClean="0"/>
              <a:t>Изследователите твърдят, че когато компаниите използват своите </a:t>
            </a:r>
            <a:r>
              <a:rPr lang="bg-BG" sz="3600" b="1" dirty="0" smtClean="0"/>
              <a:t>човешки ресурси </a:t>
            </a:r>
            <a:r>
              <a:rPr lang="bg-BG" sz="3600" dirty="0" smtClean="0"/>
              <a:t>ефективно, те намаляват разходите и така са          </a:t>
            </a:r>
            <a:r>
              <a:rPr lang="bg-BG" sz="3600" b="1" dirty="0" smtClean="0"/>
              <a:t>по-ефективни от конкурентите</a:t>
            </a:r>
            <a:r>
              <a:rPr lang="bg-BG" sz="3600" dirty="0" smtClean="0"/>
              <a:t>.</a:t>
            </a:r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Програми за управление на многообразието</a:t>
            </a:r>
            <a:endParaRPr lang="en-US" sz="40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Рецепти за успех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6388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Търсете активно най-добрите хора</a:t>
            </a:r>
            <a:r>
              <a:rPr lang="bg-BG" i="1" dirty="0" smtClean="0"/>
              <a:t>: </a:t>
            </a:r>
            <a:r>
              <a:rPr lang="bg-BG" dirty="0" smtClean="0"/>
              <a:t>Успешните компании намират начини за откриване на талантливи кандидати от малцинствата.</a:t>
            </a:r>
          </a:p>
          <a:p>
            <a:pPr marL="274320" indent="-274320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Уверете се, че хората са добре приети</a:t>
            </a:r>
            <a:r>
              <a:rPr lang="bg-BG" i="1" dirty="0" smtClean="0"/>
              <a:t>:</a:t>
            </a:r>
            <a:r>
              <a:rPr lang="bg-BG" dirty="0" smtClean="0"/>
              <a:t> Наблягайте на сътрудничеството и работата в екип.</a:t>
            </a:r>
          </a:p>
          <a:p>
            <a:pPr marL="274320" indent="-274320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Преценявайте как се справяте:</a:t>
            </a:r>
            <a:r>
              <a:rPr lang="bg-BG" b="1" dirty="0" smtClean="0"/>
              <a:t> </a:t>
            </a:r>
            <a:r>
              <a:rPr lang="bg-BG" dirty="0" smtClean="0"/>
              <a:t>Измервайте ефективността на програмите си и ги подобрявайте, когато е необходимо.</a:t>
            </a:r>
          </a:p>
          <a:p>
            <a:pPr marL="274320" indent="-274320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Обръщайте внимание на подробностите</a:t>
            </a:r>
            <a:r>
              <a:rPr lang="bg-BG" i="1" dirty="0" smtClean="0"/>
              <a:t>:</a:t>
            </a:r>
            <a:r>
              <a:rPr lang="bg-BG" dirty="0" smtClean="0"/>
              <a:t> Никоя подробност не е твърде малка, включително предпочитанията за храна и облекло.</a:t>
            </a:r>
          </a:p>
          <a:p>
            <a:pPr marL="274320" indent="-274320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План за бъдещето:</a:t>
            </a:r>
            <a:r>
              <a:rPr lang="bg-BG" b="1" dirty="0" smtClean="0"/>
              <a:t> </a:t>
            </a:r>
            <a:r>
              <a:rPr lang="bg-BG" dirty="0" smtClean="0"/>
              <a:t>Инвестирайте в работната сила на утрешния ден.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851648" cy="1066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6000" dirty="0" smtClean="0"/>
              <a:t>Въпроси?</a:t>
            </a:r>
            <a:endParaRPr lang="bg-BG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8191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Оценъчен компонент</a:t>
            </a:r>
            <a:endParaRPr lang="en-US" sz="4000" b="1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bg-BG" sz="3200" dirty="0" smtClean="0"/>
              <a:t>Отнася до нашия вкус</a:t>
            </a:r>
            <a:r>
              <a:rPr lang="en-US" sz="3200" dirty="0" smtClean="0"/>
              <a:t> - </a:t>
            </a:r>
            <a:r>
              <a:rPr lang="bg-BG" sz="3200" b="1" i="1" dirty="0" smtClean="0"/>
              <a:t>харесваме</a:t>
            </a:r>
            <a:r>
              <a:rPr lang="bg-BG" sz="3200" dirty="0" smtClean="0"/>
              <a:t> или </a:t>
            </a:r>
            <a:r>
              <a:rPr lang="bg-BG" sz="3200" b="1" i="1" dirty="0" smtClean="0"/>
              <a:t>не харесваме </a:t>
            </a:r>
            <a:r>
              <a:rPr lang="bg-BG" sz="3200" dirty="0" smtClean="0"/>
              <a:t>определен </a:t>
            </a:r>
            <a:endParaRPr lang="en-US" sz="3200" dirty="0" smtClean="0"/>
          </a:p>
          <a:p>
            <a:pPr lvl="1" eaLnBrk="1" hangingPunct="1"/>
            <a:r>
              <a:rPr lang="bg-BG" sz="3000" dirty="0" smtClean="0"/>
              <a:t>обект, </a:t>
            </a:r>
            <a:endParaRPr lang="en-US" sz="3000" dirty="0" smtClean="0"/>
          </a:p>
          <a:p>
            <a:pPr lvl="1" eaLnBrk="1" hangingPunct="1"/>
            <a:r>
              <a:rPr lang="bg-BG" sz="3000" dirty="0" smtClean="0"/>
              <a:t>човек, </a:t>
            </a:r>
            <a:endParaRPr lang="en-US" sz="3000" dirty="0" smtClean="0"/>
          </a:p>
          <a:p>
            <a:pPr lvl="1" eaLnBrk="1" hangingPunct="1"/>
            <a:r>
              <a:rPr lang="bg-BG" sz="3000" dirty="0" smtClean="0"/>
              <a:t>събитие.</a:t>
            </a:r>
            <a:endParaRPr lang="en-US" sz="3000" dirty="0" smtClean="0"/>
          </a:p>
          <a:p>
            <a:pPr eaLnBrk="1" hangingPunct="1">
              <a:spcBef>
                <a:spcPts val="1800"/>
              </a:spcBef>
              <a:buFont typeface="Wingdings 2" pitchFamily="18" charset="2"/>
              <a:buNone/>
            </a:pPr>
            <a:r>
              <a:rPr lang="bg-BG" sz="3200" dirty="0" smtClean="0"/>
              <a:t>	Може ли да сме безразлични?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7822" y="10668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Познавателен компонент</a:t>
            </a:r>
            <a:endParaRPr lang="en-US" sz="4000" b="1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91662" y="2438400"/>
            <a:ext cx="8001000" cy="3505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3200" dirty="0" smtClean="0"/>
              <a:t>Нещата, които </a:t>
            </a:r>
            <a:r>
              <a:rPr lang="bg-BG" sz="3200" b="1" i="1" dirty="0" smtClean="0"/>
              <a:t>вярваме</a:t>
            </a:r>
            <a:r>
              <a:rPr lang="bg-BG" sz="3200" dirty="0" smtClean="0"/>
              <a:t>, че са в сила за обекта, независимо дали са истина или лъжа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Поведенчески компонент</a:t>
            </a:r>
            <a:endParaRPr lang="en-US" sz="4000" b="1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908538" y="2455667"/>
            <a:ext cx="7772400" cy="4389438"/>
          </a:xfrm>
        </p:spPr>
        <p:txBody>
          <a:bodyPr/>
          <a:lstStyle/>
          <a:p>
            <a:pPr eaLnBrk="1" hangingPunct="1">
              <a:buNone/>
            </a:pPr>
            <a:r>
              <a:rPr lang="bg-BG" dirty="0" smtClean="0"/>
              <a:t>	</a:t>
            </a:r>
            <a:r>
              <a:rPr lang="bg-BG" sz="3200" b="1" i="1" dirty="0" smtClean="0"/>
              <a:t>Предразположението</a:t>
            </a:r>
            <a:r>
              <a:rPr lang="en-US" sz="3200" b="1" i="1" dirty="0" smtClean="0"/>
              <a:t>, </a:t>
            </a:r>
            <a:r>
              <a:rPr lang="bg-BG" sz="3200" b="1" i="1" dirty="0" smtClean="0"/>
              <a:t>нагласата</a:t>
            </a:r>
            <a:r>
              <a:rPr lang="bg-BG" sz="3200" dirty="0" smtClean="0"/>
              <a:t> да действаме по определен начин в съответствие с нашите </a:t>
            </a:r>
            <a:r>
              <a:rPr lang="bg-BG" sz="3200" dirty="0"/>
              <a:t>чувства </a:t>
            </a:r>
            <a:r>
              <a:rPr lang="bg-BG" sz="3200" dirty="0" smtClean="0"/>
              <a:t>и убеждения, свързани с обекта на отношението</a:t>
            </a:r>
            <a:r>
              <a:rPr lang="bg-BG" sz="2800" dirty="0" smtClean="0"/>
              <a:t>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4000" b="1" i="1" dirty="0"/>
              <a:t>Отношение към работата</a:t>
            </a:r>
            <a:endParaRPr lang="en-US" sz="4000" b="1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87330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3200" dirty="0"/>
              <a:t>Т</a:t>
            </a:r>
            <a:r>
              <a:rPr lang="bg-BG" sz="3000" dirty="0" smtClean="0"/>
              <a:t>райни </a:t>
            </a:r>
            <a:r>
              <a:rPr lang="bg-BG" sz="3000" i="1" dirty="0" smtClean="0"/>
              <a:t>чувства</a:t>
            </a:r>
            <a:r>
              <a:rPr lang="bg-BG" sz="3000" dirty="0" smtClean="0"/>
              <a:t>, </a:t>
            </a:r>
            <a:r>
              <a:rPr lang="bg-BG" sz="3000" i="1" dirty="0" smtClean="0"/>
              <a:t>убеждения</a:t>
            </a:r>
            <a:r>
              <a:rPr lang="bg-BG" sz="3000" dirty="0" smtClean="0"/>
              <a:t>, и </a:t>
            </a:r>
            <a:r>
              <a:rPr lang="bg-BG" sz="3000" i="1" dirty="0" smtClean="0"/>
              <a:t>поведенчески тенденции</a:t>
            </a:r>
            <a:r>
              <a:rPr lang="bg-BG" sz="3000" dirty="0" smtClean="0"/>
              <a:t> към:</a:t>
            </a:r>
          </a:p>
          <a:p>
            <a:pPr lvl="1" eaLnBrk="1" hangingPunct="1"/>
            <a:r>
              <a:rPr lang="bg-BG" sz="3000" dirty="0" smtClean="0"/>
              <a:t>различните аспекти на </a:t>
            </a:r>
            <a:r>
              <a:rPr lang="bg-BG" sz="3000" b="1" i="1" dirty="0" smtClean="0"/>
              <a:t>самата работа</a:t>
            </a:r>
          </a:p>
          <a:p>
            <a:pPr lvl="1" eaLnBrk="1" hangingPunct="1"/>
            <a:r>
              <a:rPr lang="bg-BG" sz="3000" b="1" i="1" dirty="0" smtClean="0"/>
              <a:t>средата</a:t>
            </a:r>
            <a:r>
              <a:rPr lang="bg-BG" sz="3000" dirty="0" smtClean="0"/>
              <a:t>, в която се извършва работата</a:t>
            </a:r>
          </a:p>
          <a:p>
            <a:pPr lvl="1" eaLnBrk="1" hangingPunct="1"/>
            <a:r>
              <a:rPr lang="bg-BG" sz="3000" b="1" i="1" dirty="0" smtClean="0"/>
              <a:t>хората</a:t>
            </a:r>
            <a:r>
              <a:rPr lang="bg-BG" sz="3000" dirty="0" smtClean="0"/>
              <a:t>,  участващи в трудовия процес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74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8382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Удовлетворение от работата</a:t>
            </a:r>
            <a:endParaRPr lang="en-US" sz="4000" b="1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229600" cy="3551238"/>
          </a:xfrm>
        </p:spPr>
        <p:txBody>
          <a:bodyPr/>
          <a:lstStyle/>
          <a:p>
            <a:pPr eaLnBrk="1" hangingPunct="1">
              <a:buNone/>
            </a:pPr>
            <a:r>
              <a:rPr lang="bg-BG" sz="2800" b="1" i="1" dirty="0" smtClean="0"/>
              <a:t>	</a:t>
            </a:r>
            <a:r>
              <a:rPr lang="bg-BG" sz="2800" b="1" dirty="0"/>
              <a:t>П</a:t>
            </a:r>
            <a:r>
              <a:rPr lang="bg-BG" sz="3200" b="1" dirty="0" smtClean="0"/>
              <a:t>оложително</a:t>
            </a:r>
            <a:r>
              <a:rPr lang="bg-BG" sz="3200" dirty="0" smtClean="0"/>
              <a:t> или </a:t>
            </a:r>
            <a:r>
              <a:rPr lang="bg-BG" sz="3200" b="1" dirty="0" smtClean="0"/>
              <a:t>отрицателно</a:t>
            </a:r>
            <a:r>
              <a:rPr lang="bg-BG" sz="3200" dirty="0" smtClean="0"/>
              <a:t> отношение на сътрудниците към тяхната работа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10600" cy="685800"/>
          </a:xfrm>
        </p:spPr>
        <p:txBody>
          <a:bodyPr/>
          <a:lstStyle/>
          <a:p>
            <a:pPr algn="ctr" eaLnBrk="1" hangingPunct="1"/>
            <a:r>
              <a:rPr lang="bg-BG" sz="4000" b="1" dirty="0" smtClean="0"/>
              <a:t>Доволни ли са хората  от работата си?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7315200" cy="286543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600" dirty="0" smtClean="0"/>
              <a:t>Като цяло - </a:t>
            </a:r>
            <a:r>
              <a:rPr lang="bg-BG" sz="3600" b="1" dirty="0" smtClean="0"/>
              <a:t>да</a:t>
            </a:r>
            <a:r>
              <a:rPr lang="bg-BG" sz="36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600" dirty="0"/>
              <a:t>Удовлетворението от работата </a:t>
            </a:r>
            <a:r>
              <a:rPr lang="bg-BG" sz="3600" dirty="0" smtClean="0"/>
              <a:t>е </a:t>
            </a:r>
            <a:r>
              <a:rPr lang="bg-BG" sz="3600" b="1" dirty="0" smtClean="0"/>
              <a:t>личностно</a:t>
            </a:r>
            <a:r>
              <a:rPr lang="bg-BG" sz="3600" dirty="0" smtClean="0"/>
              <a:t> </a:t>
            </a:r>
            <a:r>
              <a:rPr lang="bg-BG" sz="3600" dirty="0"/>
              <a:t>предразположение.</a:t>
            </a:r>
            <a:endParaRPr lang="bg-BG" sz="36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4644</TotalTime>
  <Words>1036</Words>
  <Application>Microsoft Office PowerPoint</Application>
  <PresentationFormat>On-screen Show (4:3)</PresentationFormat>
  <Paragraphs>162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Constantia</vt:lpstr>
      <vt:lpstr>Wingdings</vt:lpstr>
      <vt:lpstr>Wingdings 2</vt:lpstr>
      <vt:lpstr>Flow</vt:lpstr>
      <vt:lpstr>Отношение към работата</vt:lpstr>
      <vt:lpstr>Отношение</vt:lpstr>
      <vt:lpstr>Компоненти на отношението </vt:lpstr>
      <vt:lpstr>Оценъчен компонент</vt:lpstr>
      <vt:lpstr>Познавателен компонент</vt:lpstr>
      <vt:lpstr>Поведенчески компонент</vt:lpstr>
      <vt:lpstr>Отношение към работата</vt:lpstr>
      <vt:lpstr>Удовлетворение от работата</vt:lpstr>
      <vt:lpstr>Доволни ли са хората  от работата си?</vt:lpstr>
      <vt:lpstr>Кои са по-доволни?</vt:lpstr>
      <vt:lpstr>Измерване на удовлетворението от работата</vt:lpstr>
      <vt:lpstr>PowerPoint Presentation</vt:lpstr>
      <vt:lpstr>Въпросници и рейтингови скали</vt:lpstr>
      <vt:lpstr>PowerPoint Presentation</vt:lpstr>
      <vt:lpstr>Продуктивни ли са удовлетворените служители?</vt:lpstr>
      <vt:lpstr>Какво е мнението на служителите?</vt:lpstr>
      <vt:lpstr>Как да повишите удовлетворението от работата?</vt:lpstr>
      <vt:lpstr>Ангажираност към организацията</vt:lpstr>
      <vt:lpstr>Защо е важна ангажираността?</vt:lpstr>
      <vt:lpstr>Как да култивирате ангажираност?</vt:lpstr>
      <vt:lpstr>Въпроси?</vt:lpstr>
      <vt:lpstr>Предубеждения  и  дискриминация</vt:lpstr>
      <vt:lpstr>Предубеждение</vt:lpstr>
      <vt:lpstr>Дискриминация</vt:lpstr>
      <vt:lpstr>Многообразието и проблемите с предубежденията</vt:lpstr>
      <vt:lpstr>Предубеждения и проблеми в работата</vt:lpstr>
      <vt:lpstr>Предубеждения и кариера</vt:lpstr>
      <vt:lpstr>PowerPoint Presentation</vt:lpstr>
      <vt:lpstr>Предубеждение към възрастта</vt:lpstr>
      <vt:lpstr>Проучванията показват обратното</vt:lpstr>
      <vt:lpstr>Тенденции</vt:lpstr>
      <vt:lpstr>Как гледат на света младите</vt:lpstr>
      <vt:lpstr>Предубеждения към физическото състояние</vt:lpstr>
      <vt:lpstr>Предубеждения към жените</vt:lpstr>
      <vt:lpstr>Други форми на предубеждения</vt:lpstr>
      <vt:lpstr>Програми за управление на многообразието</vt:lpstr>
      <vt:lpstr>Рецепти за успех</vt:lpstr>
      <vt:lpstr>Въпроси?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Нагласи, свързани с работата</dc:title>
  <dc:creator>CIST</dc:creator>
  <cp:lastModifiedBy>ladm</cp:lastModifiedBy>
  <cp:revision>185</cp:revision>
  <dcterms:created xsi:type="dcterms:W3CDTF">2009-11-13T20:34:05Z</dcterms:created>
  <dcterms:modified xsi:type="dcterms:W3CDTF">2019-11-08T16:16:35Z</dcterms:modified>
</cp:coreProperties>
</file>