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3" r:id="rId6"/>
    <p:sldId id="261" r:id="rId7"/>
    <p:sldId id="262" r:id="rId8"/>
    <p:sldId id="264" r:id="rId9"/>
    <p:sldId id="265" r:id="rId10"/>
    <p:sldId id="266" r:id="rId11"/>
    <p:sldId id="267" r:id="rId12"/>
    <p:sldId id="268" r:id="rId13"/>
    <p:sldId id="271" r:id="rId14"/>
    <p:sldId id="269" r:id="rId15"/>
    <p:sldId id="270" r:id="rId16"/>
    <p:sldId id="272" r:id="rId17"/>
    <p:sldId id="273" r:id="rId18"/>
    <p:sldId id="276" r:id="rId19"/>
    <p:sldId id="274" r:id="rId20"/>
    <p:sldId id="275" r:id="rId21"/>
    <p:sldId id="283" r:id="rId22"/>
    <p:sldId id="277" r:id="rId23"/>
    <p:sldId id="278" r:id="rId24"/>
    <p:sldId id="279" r:id="rId25"/>
    <p:sldId id="280" r:id="rId26"/>
    <p:sldId id="284" r:id="rId27"/>
    <p:sldId id="285" r:id="rId28"/>
    <p:sldId id="281" r:id="rId29"/>
    <p:sldId id="282"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086"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E88B1EE-A163-4260-88C4-4129A7A18A37}" type="datetimeFigureOut">
              <a:rPr lang="en-US" smtClean="0"/>
              <a:pPr/>
              <a:t>17-Feb-15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9081D5E-DD76-49B4-A33F-96F67166815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8B1EE-A163-4260-88C4-4129A7A18A37}" type="datetimeFigureOut">
              <a:rPr lang="en-US" smtClean="0"/>
              <a:pPr/>
              <a:t>17-Feb-15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81D5E-DD76-49B4-A33F-96F67166815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9081D5E-DD76-49B4-A33F-96F67166815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8B1EE-A163-4260-88C4-4129A7A18A37}" type="datetimeFigureOut">
              <a:rPr lang="en-US" smtClean="0"/>
              <a:pPr/>
              <a:t>17-Feb-15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9D64AAA-1CB2-4C85-945E-9177AA0F2B4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14AE13-254A-464F-A172-10A8A4D1CDB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472FF90-C35F-41D3-A66F-D719659C560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E88B1EE-A163-4260-88C4-4129A7A18A37}" type="datetimeFigureOut">
              <a:rPr lang="en-US" smtClean="0"/>
              <a:pPr/>
              <a:t>17-Feb-15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9081D5E-DD76-49B4-A33F-96F67166815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E88B1EE-A163-4260-88C4-4129A7A18A37}" type="datetimeFigureOut">
              <a:rPr lang="en-US" smtClean="0"/>
              <a:pPr/>
              <a:t>17-Feb-15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9081D5E-DD76-49B4-A33F-96F67166815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E88B1EE-A163-4260-88C4-4129A7A18A37}" type="datetimeFigureOut">
              <a:rPr lang="en-US" smtClean="0"/>
              <a:pPr/>
              <a:t>17-Feb-15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81D5E-DD76-49B4-A33F-96F67166815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E88B1EE-A163-4260-88C4-4129A7A18A37}" type="datetimeFigureOut">
              <a:rPr lang="en-US" smtClean="0"/>
              <a:pPr/>
              <a:t>17-Feb-15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9081D5E-DD76-49B4-A33F-96F67166815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88B1EE-A163-4260-88C4-4129A7A18A37}" type="datetimeFigureOut">
              <a:rPr lang="en-US" smtClean="0"/>
              <a:pPr/>
              <a:t>17-Feb-15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9081D5E-DD76-49B4-A33F-96F6716681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E88B1EE-A163-4260-88C4-4129A7A18A37}" type="datetimeFigureOut">
              <a:rPr lang="en-US" smtClean="0"/>
              <a:pPr/>
              <a:t>17-Feb-15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9081D5E-DD76-49B4-A33F-96F6716681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9081D5E-DD76-49B4-A33F-96F67166815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E88B1EE-A163-4260-88C4-4129A7A18A37}" type="datetimeFigureOut">
              <a:rPr lang="en-US" smtClean="0"/>
              <a:pPr/>
              <a:t>17-Feb-15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9081D5E-DD76-49B4-A33F-96F67166815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E88B1EE-A163-4260-88C4-4129A7A18A37}" type="datetimeFigureOut">
              <a:rPr lang="en-US" smtClean="0"/>
              <a:pPr/>
              <a:t>17-Feb-15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E88B1EE-A163-4260-88C4-4129A7A18A37}" type="datetimeFigureOut">
              <a:rPr lang="en-US" smtClean="0"/>
              <a:pPr/>
              <a:t>17-Feb-15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9081D5E-DD76-49B4-A33F-96F67166815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audio" Target="../media/audio1.wav"/><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Stress and GAS- Hans </a:t>
            </a:r>
            <a:r>
              <a:rPr lang="en-US" dirty="0" err="1" smtClean="0"/>
              <a:t>Selye</a:t>
            </a:r>
            <a:endParaRPr lang="en-US" dirty="0"/>
          </a:p>
        </p:txBody>
      </p:sp>
      <p:sp>
        <p:nvSpPr>
          <p:cNvPr id="5" name="Content Placeholder 4"/>
          <p:cNvSpPr>
            <a:spLocks noGrp="1"/>
          </p:cNvSpPr>
          <p:nvPr>
            <p:ph sz="quarter" idx="1"/>
          </p:nvPr>
        </p:nvSpPr>
        <p:spPr/>
        <p:txBody>
          <a:bodyPr/>
          <a:lstStyle/>
          <a:p>
            <a:pPr marL="609600" indent="-609600"/>
            <a:r>
              <a:rPr lang="en-GB" dirty="0" err="1" smtClean="0"/>
              <a:t>Selye</a:t>
            </a:r>
            <a:r>
              <a:rPr lang="en-GB" dirty="0" smtClean="0"/>
              <a:t> (1956)– administered ‘noxious’ agents to rats and he found that they had same physiological response</a:t>
            </a:r>
          </a:p>
          <a:p>
            <a:pPr marL="609600" indent="-609600"/>
            <a:r>
              <a:rPr lang="en-GB" dirty="0" smtClean="0"/>
              <a:t>Could be the same with humans &amp; stress?</a:t>
            </a:r>
          </a:p>
          <a:p>
            <a:pPr marL="609600" indent="-609600"/>
            <a:r>
              <a:rPr lang="en-GB" dirty="0" smtClean="0"/>
              <a:t>Different sources of stress – same ‘</a:t>
            </a:r>
            <a:r>
              <a:rPr lang="en-GB" b="1" dirty="0" smtClean="0"/>
              <a:t>non-specific’</a:t>
            </a:r>
            <a:r>
              <a:rPr lang="en-GB" dirty="0" smtClean="0"/>
              <a:t> physiological response occurs – which can be harmful </a:t>
            </a:r>
          </a:p>
          <a:p>
            <a:pPr marL="609600" indent="-609600"/>
            <a:r>
              <a:rPr lang="en-GB" dirty="0" err="1" smtClean="0"/>
              <a:t>Selye</a:t>
            </a:r>
            <a:r>
              <a:rPr lang="en-GB" dirty="0" smtClean="0"/>
              <a:t> (1956) Called this </a:t>
            </a:r>
            <a:r>
              <a:rPr lang="en-GB" b="1" dirty="0" smtClean="0"/>
              <a:t>‘General Adaptation Syndrome’ (GAS)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Fight or Flight Response</a:t>
            </a:r>
          </a:p>
        </p:txBody>
      </p:sp>
      <p:sp>
        <p:nvSpPr>
          <p:cNvPr id="54275" name="Oval 3"/>
          <p:cNvSpPr>
            <a:spLocks noChangeArrowheads="1"/>
          </p:cNvSpPr>
          <p:nvPr/>
        </p:nvSpPr>
        <p:spPr bwMode="auto">
          <a:xfrm>
            <a:off x="395288" y="1773238"/>
            <a:ext cx="2447925" cy="1728787"/>
          </a:xfrm>
          <a:prstGeom prst="ellipse">
            <a:avLst/>
          </a:prstGeom>
          <a:solidFill>
            <a:schemeClr val="accent1"/>
          </a:solidFill>
          <a:ln w="9525">
            <a:solidFill>
              <a:schemeClr val="tx1"/>
            </a:solidFill>
            <a:round/>
            <a:headEnd/>
            <a:tailEnd/>
          </a:ln>
        </p:spPr>
        <p:txBody>
          <a:bodyPr wrap="none" anchor="ctr"/>
          <a:lstStyle/>
          <a:p>
            <a:pPr algn="ctr" eaLnBrk="0" hangingPunct="0"/>
            <a:r>
              <a:rPr lang="en-US" sz="2000">
                <a:cs typeface="Arial" charset="0"/>
              </a:rPr>
              <a:t>Increase </a:t>
            </a:r>
          </a:p>
          <a:p>
            <a:pPr algn="ctr" eaLnBrk="0" hangingPunct="0"/>
            <a:r>
              <a:rPr lang="en-US" sz="2000">
                <a:cs typeface="Arial" charset="0"/>
              </a:rPr>
              <a:t>oxygen intake</a:t>
            </a:r>
          </a:p>
        </p:txBody>
      </p:sp>
      <p:sp>
        <p:nvSpPr>
          <p:cNvPr id="54276" name="Oval 4"/>
          <p:cNvSpPr>
            <a:spLocks noChangeArrowheads="1"/>
          </p:cNvSpPr>
          <p:nvPr/>
        </p:nvSpPr>
        <p:spPr bwMode="auto">
          <a:xfrm>
            <a:off x="3276600" y="1773238"/>
            <a:ext cx="2447925" cy="1728787"/>
          </a:xfrm>
          <a:prstGeom prst="ellipse">
            <a:avLst/>
          </a:prstGeom>
          <a:solidFill>
            <a:schemeClr val="accent1"/>
          </a:solidFill>
          <a:ln w="9525">
            <a:solidFill>
              <a:schemeClr val="tx1"/>
            </a:solidFill>
            <a:round/>
            <a:headEnd/>
            <a:tailEnd/>
          </a:ln>
        </p:spPr>
        <p:txBody>
          <a:bodyPr wrap="none" anchor="ctr"/>
          <a:lstStyle/>
          <a:p>
            <a:pPr algn="ctr" eaLnBrk="0" hangingPunct="0"/>
            <a:r>
              <a:rPr lang="en-US" sz="2000">
                <a:cs typeface="Arial" charset="0"/>
              </a:rPr>
              <a:t>Release stored </a:t>
            </a:r>
          </a:p>
          <a:p>
            <a:pPr algn="ctr" eaLnBrk="0" hangingPunct="0"/>
            <a:r>
              <a:rPr lang="en-US" sz="2000">
                <a:cs typeface="Arial" charset="0"/>
              </a:rPr>
              <a:t>glucose</a:t>
            </a:r>
          </a:p>
        </p:txBody>
      </p:sp>
      <p:sp>
        <p:nvSpPr>
          <p:cNvPr id="54277" name="Oval 5"/>
          <p:cNvSpPr>
            <a:spLocks noChangeArrowheads="1"/>
          </p:cNvSpPr>
          <p:nvPr/>
        </p:nvSpPr>
        <p:spPr bwMode="auto">
          <a:xfrm>
            <a:off x="6156325" y="1773238"/>
            <a:ext cx="2447925" cy="1728787"/>
          </a:xfrm>
          <a:prstGeom prst="ellipse">
            <a:avLst/>
          </a:prstGeom>
          <a:solidFill>
            <a:schemeClr val="accent1"/>
          </a:solidFill>
          <a:ln w="9525">
            <a:solidFill>
              <a:schemeClr val="tx1"/>
            </a:solidFill>
            <a:round/>
            <a:headEnd/>
            <a:tailEnd/>
          </a:ln>
        </p:spPr>
        <p:txBody>
          <a:bodyPr wrap="none" anchor="ctr"/>
          <a:lstStyle/>
          <a:p>
            <a:pPr algn="ctr" eaLnBrk="0" hangingPunct="0"/>
            <a:r>
              <a:rPr lang="en-US" sz="2000">
                <a:cs typeface="Arial" charset="0"/>
              </a:rPr>
              <a:t>Divert resources </a:t>
            </a:r>
          </a:p>
          <a:p>
            <a:pPr algn="ctr" eaLnBrk="0" hangingPunct="0"/>
            <a:r>
              <a:rPr lang="en-US" sz="2000">
                <a:cs typeface="Arial" charset="0"/>
              </a:rPr>
              <a:t>away from </a:t>
            </a:r>
          </a:p>
          <a:p>
            <a:pPr algn="ctr" eaLnBrk="0" hangingPunct="0"/>
            <a:r>
              <a:rPr lang="en-US" sz="2000">
                <a:cs typeface="Arial" charset="0"/>
              </a:rPr>
              <a:t>digestion</a:t>
            </a:r>
          </a:p>
        </p:txBody>
      </p:sp>
      <p:grpSp>
        <p:nvGrpSpPr>
          <p:cNvPr id="2" name="Group 6"/>
          <p:cNvGrpSpPr>
            <a:grpSpLocks/>
          </p:cNvGrpSpPr>
          <p:nvPr/>
        </p:nvGrpSpPr>
        <p:grpSpPr bwMode="auto">
          <a:xfrm>
            <a:off x="1619250" y="3573463"/>
            <a:ext cx="5834063" cy="2952750"/>
            <a:chOff x="1020" y="2251"/>
            <a:chExt cx="3675" cy="1860"/>
          </a:xfrm>
        </p:grpSpPr>
        <p:sp>
          <p:nvSpPr>
            <p:cNvPr id="51207" name="Oval 7"/>
            <p:cNvSpPr>
              <a:spLocks noChangeArrowheads="1"/>
            </p:cNvSpPr>
            <p:nvPr/>
          </p:nvSpPr>
          <p:spPr bwMode="auto">
            <a:xfrm>
              <a:off x="1020" y="3022"/>
              <a:ext cx="3675" cy="1089"/>
            </a:xfrm>
            <a:prstGeom prst="ellipse">
              <a:avLst/>
            </a:prstGeom>
            <a:solidFill>
              <a:schemeClr val="accent1"/>
            </a:solidFill>
            <a:ln w="9525">
              <a:solidFill>
                <a:schemeClr val="tx1"/>
              </a:solidFill>
              <a:round/>
              <a:headEnd/>
              <a:tailEnd/>
            </a:ln>
          </p:spPr>
          <p:txBody>
            <a:bodyPr wrap="none" anchor="ctr"/>
            <a:lstStyle/>
            <a:p>
              <a:pPr algn="ctr" eaLnBrk="0" hangingPunct="0"/>
              <a:r>
                <a:rPr lang="en-US" sz="2400">
                  <a:cs typeface="Arial" charset="0"/>
                </a:rPr>
                <a:t>Ready to expend energy, </a:t>
              </a:r>
            </a:p>
            <a:p>
              <a:pPr algn="ctr" eaLnBrk="0" hangingPunct="0"/>
              <a:r>
                <a:rPr lang="en-US" sz="2400">
                  <a:cs typeface="Arial" charset="0"/>
                </a:rPr>
                <a:t>either by fighting or by running away</a:t>
              </a:r>
            </a:p>
          </p:txBody>
        </p:sp>
        <p:sp>
          <p:nvSpPr>
            <p:cNvPr id="51208" name="AutoShape 8"/>
            <p:cNvSpPr>
              <a:spLocks noChangeArrowheads="1"/>
            </p:cNvSpPr>
            <p:nvPr/>
          </p:nvSpPr>
          <p:spPr bwMode="auto">
            <a:xfrm rot="4433785">
              <a:off x="1292" y="2433"/>
              <a:ext cx="590" cy="498"/>
            </a:xfrm>
            <a:custGeom>
              <a:avLst/>
              <a:gdLst>
                <a:gd name="T0" fmla="*/ 442 w 21600"/>
                <a:gd name="T1" fmla="*/ 0 h 21600"/>
                <a:gd name="T2" fmla="*/ 0 w 21600"/>
                <a:gd name="T3" fmla="*/ 249 h 21600"/>
                <a:gd name="T4" fmla="*/ 442 w 21600"/>
                <a:gd name="T5" fmla="*/ 498 h 21600"/>
                <a:gd name="T6" fmla="*/ 590 w 21600"/>
                <a:gd name="T7" fmla="*/ 249 h 21600"/>
                <a:gd name="T8" fmla="*/ 17694720 60000 65536"/>
                <a:gd name="T9" fmla="*/ 11796480 60000 65536"/>
                <a:gd name="T10" fmla="*/ 5898240 60000 65536"/>
                <a:gd name="T11" fmla="*/ 0 60000 65536"/>
                <a:gd name="T12" fmla="*/ 3368 w 21600"/>
                <a:gd name="T13" fmla="*/ 5422 h 21600"/>
                <a:gd name="T14" fmla="*/ 18891 w 21600"/>
                <a:gd name="T15" fmla="*/ 1622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51209" name="AutoShape 9"/>
            <p:cNvSpPr>
              <a:spLocks noChangeArrowheads="1"/>
            </p:cNvSpPr>
            <p:nvPr/>
          </p:nvSpPr>
          <p:spPr bwMode="auto">
            <a:xfrm rot="17166215" flipH="1">
              <a:off x="3923" y="2433"/>
              <a:ext cx="590" cy="498"/>
            </a:xfrm>
            <a:custGeom>
              <a:avLst/>
              <a:gdLst>
                <a:gd name="T0" fmla="*/ 442 w 21600"/>
                <a:gd name="T1" fmla="*/ 0 h 21600"/>
                <a:gd name="T2" fmla="*/ 0 w 21600"/>
                <a:gd name="T3" fmla="*/ 249 h 21600"/>
                <a:gd name="T4" fmla="*/ 442 w 21600"/>
                <a:gd name="T5" fmla="*/ 498 h 21600"/>
                <a:gd name="T6" fmla="*/ 590 w 21600"/>
                <a:gd name="T7" fmla="*/ 249 h 21600"/>
                <a:gd name="T8" fmla="*/ 17694720 60000 65536"/>
                <a:gd name="T9" fmla="*/ 11796480 60000 65536"/>
                <a:gd name="T10" fmla="*/ 5898240 60000 65536"/>
                <a:gd name="T11" fmla="*/ 0 60000 65536"/>
                <a:gd name="T12" fmla="*/ 3368 w 21600"/>
                <a:gd name="T13" fmla="*/ 5422 h 21600"/>
                <a:gd name="T14" fmla="*/ 18891 w 21600"/>
                <a:gd name="T15" fmla="*/ 1622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51210" name="AutoShape 10"/>
            <p:cNvSpPr>
              <a:spLocks noChangeArrowheads="1"/>
            </p:cNvSpPr>
            <p:nvPr/>
          </p:nvSpPr>
          <p:spPr bwMode="auto">
            <a:xfrm rot="5400000">
              <a:off x="2516" y="2297"/>
              <a:ext cx="590" cy="498"/>
            </a:xfrm>
            <a:custGeom>
              <a:avLst/>
              <a:gdLst>
                <a:gd name="T0" fmla="*/ 442 w 21600"/>
                <a:gd name="T1" fmla="*/ 0 h 21600"/>
                <a:gd name="T2" fmla="*/ 0 w 21600"/>
                <a:gd name="T3" fmla="*/ 249 h 21600"/>
                <a:gd name="T4" fmla="*/ 442 w 21600"/>
                <a:gd name="T5" fmla="*/ 498 h 21600"/>
                <a:gd name="T6" fmla="*/ 590 w 21600"/>
                <a:gd name="T7" fmla="*/ 249 h 21600"/>
                <a:gd name="T8" fmla="*/ 17694720 60000 65536"/>
                <a:gd name="T9" fmla="*/ 11796480 60000 65536"/>
                <a:gd name="T10" fmla="*/ 5898240 60000 65536"/>
                <a:gd name="T11" fmla="*/ 0 60000 65536"/>
                <a:gd name="T12" fmla="*/ 3368 w 21600"/>
                <a:gd name="T13" fmla="*/ 5422 h 21600"/>
                <a:gd name="T14" fmla="*/ 18891 w 21600"/>
                <a:gd name="T15" fmla="*/ 1622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randombar(horizontal)">
                                      <p:cBhvr>
                                        <p:cTn id="7" dur="5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randombar(horizontal)">
                                      <p:cBhvr>
                                        <p:cTn id="12" dur="500"/>
                                        <p:tgtEl>
                                          <p:spTgt spid="5427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randombar(horizontal)">
                                      <p:cBhvr>
                                        <p:cTn id="17" dur="500"/>
                                        <p:tgtEl>
                                          <p:spTgt spid="5427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nimBg="1"/>
      <p:bldP spid="54276" grpId="0" animBg="1"/>
      <p:bldP spid="5427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lum bright="70000" contrast="-70000"/>
          </a:blip>
          <a:srcRect/>
          <a:stretch>
            <a:fillRect/>
          </a:stretch>
        </p:blipFill>
        <p:spPr bwMode="auto">
          <a:xfrm>
            <a:off x="0" y="0"/>
            <a:ext cx="9144000" cy="6858000"/>
          </a:xfrm>
          <a:prstGeom prst="rect">
            <a:avLst/>
          </a:prstGeom>
          <a:noFill/>
          <a:ln w="9525">
            <a:noFill/>
            <a:miter lim="800000"/>
            <a:headEnd/>
            <a:tailEnd/>
          </a:ln>
        </p:spPr>
      </p:pic>
      <p:pic>
        <p:nvPicPr>
          <p:cNvPr id="52227" name="Picture 3"/>
          <p:cNvPicPr>
            <a:picLocks noChangeAspect="1" noChangeArrowheads="1"/>
          </p:cNvPicPr>
          <p:nvPr/>
        </p:nvPicPr>
        <p:blipFill>
          <a:blip r:embed="rId3"/>
          <a:srcRect/>
          <a:stretch>
            <a:fillRect/>
          </a:stretch>
        </p:blipFill>
        <p:spPr bwMode="auto">
          <a:xfrm>
            <a:off x="395288" y="1196975"/>
            <a:ext cx="2735262" cy="1079500"/>
          </a:xfrm>
          <a:prstGeom prst="rect">
            <a:avLst/>
          </a:prstGeom>
          <a:noFill/>
          <a:ln w="9525">
            <a:noFill/>
            <a:miter lim="800000"/>
            <a:headEnd/>
            <a:tailEnd/>
          </a:ln>
        </p:spPr>
      </p:pic>
      <p:pic>
        <p:nvPicPr>
          <p:cNvPr id="52228" name="Picture 4"/>
          <p:cNvPicPr>
            <a:picLocks noChangeAspect="1" noChangeArrowheads="1"/>
          </p:cNvPicPr>
          <p:nvPr/>
        </p:nvPicPr>
        <p:blipFill>
          <a:blip r:embed="rId4"/>
          <a:srcRect/>
          <a:stretch>
            <a:fillRect/>
          </a:stretch>
        </p:blipFill>
        <p:spPr bwMode="auto">
          <a:xfrm>
            <a:off x="5724525" y="1196975"/>
            <a:ext cx="2851150" cy="985838"/>
          </a:xfrm>
          <a:prstGeom prst="rect">
            <a:avLst/>
          </a:prstGeom>
          <a:noFill/>
          <a:ln w="9525">
            <a:noFill/>
            <a:miter lim="800000"/>
            <a:headEnd/>
            <a:tailEnd/>
          </a:ln>
        </p:spPr>
      </p:pic>
      <p:sp>
        <p:nvSpPr>
          <p:cNvPr id="52229" name="Rectangle 5"/>
          <p:cNvSpPr>
            <a:spLocks noGrp="1" noChangeArrowheads="1"/>
          </p:cNvSpPr>
          <p:nvPr>
            <p:ph type="title"/>
          </p:nvPr>
        </p:nvSpPr>
        <p:spPr>
          <a:xfrm>
            <a:off x="395288" y="0"/>
            <a:ext cx="8229600" cy="993775"/>
          </a:xfrm>
        </p:spPr>
        <p:txBody>
          <a:bodyPr/>
          <a:lstStyle/>
          <a:p>
            <a:pPr eaLnBrk="1" hangingPunct="1"/>
            <a:r>
              <a:rPr lang="en-GB" b="1" u="sng" smtClean="0"/>
              <a:t>Fight or Flight and your Body</a:t>
            </a:r>
          </a:p>
        </p:txBody>
      </p:sp>
      <p:graphicFrame>
        <p:nvGraphicFramePr>
          <p:cNvPr id="55302" name="Group 6"/>
          <p:cNvGraphicFramePr>
            <a:graphicFrameLocks noGrp="1"/>
          </p:cNvGraphicFramePr>
          <p:nvPr>
            <p:ph idx="1"/>
          </p:nvPr>
        </p:nvGraphicFramePr>
        <p:xfrm>
          <a:off x="395288" y="1196975"/>
          <a:ext cx="8229600" cy="4425888"/>
        </p:xfrm>
        <a:graphic>
          <a:graphicData uri="http://schemas.openxmlformats.org/drawingml/2006/table">
            <a:tbl>
              <a:tblPr/>
              <a:tblGrid>
                <a:gridCol w="2743200"/>
                <a:gridCol w="2595562"/>
                <a:gridCol w="2890838"/>
              </a:tblGrid>
              <a:tr h="536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bg1"/>
                          </a:solidFill>
                          <a:effectLst/>
                          <a:latin typeface="Arial" charset="0"/>
                        </a:rPr>
                        <a:t>Sympathetic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bg1"/>
                          </a:solidFill>
                          <a:effectLst/>
                          <a:latin typeface="Arial" charset="0"/>
                        </a:rPr>
                        <a:t>(Pumps you 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rgbClr val="FF3300"/>
                          </a:solidFill>
                          <a:effectLst/>
                          <a:latin typeface="Arial" charset="0"/>
                        </a:rPr>
                        <a:t>Parasympathetic (chill out)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chemeClr val="tx1"/>
                          </a:solidFill>
                          <a:effectLst/>
                          <a:latin typeface="Arial" charset="0"/>
                        </a:rPr>
                        <a:t>Pupils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chemeClr val="tx1"/>
                          </a:solidFill>
                          <a:effectLst/>
                          <a:latin typeface="Arial" charset="0"/>
                        </a:rPr>
                        <a:t>Lungs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chemeClr val="tx1"/>
                          </a:solidFill>
                          <a:effectLst/>
                          <a:latin typeface="Arial" charset="0"/>
                        </a:rPr>
                        <a:t>Heart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chemeClr val="tx1"/>
                          </a:solidFill>
                          <a:effectLst/>
                          <a:latin typeface="Arial" charset="0"/>
                        </a:rPr>
                        <a:t>Liver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chemeClr val="tx1"/>
                          </a:solidFill>
                          <a:effectLst/>
                          <a:latin typeface="Arial" charset="0"/>
                        </a:rPr>
                        <a:t>Stomach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chemeClr val="tx1"/>
                          </a:solidFill>
                          <a:effectLst/>
                          <a:latin typeface="Arial" charset="0"/>
                        </a:rPr>
                        <a:t>Saliva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64" name="Text Box 40"/>
          <p:cNvSpPr txBox="1">
            <a:spLocks noChangeArrowheads="1"/>
          </p:cNvSpPr>
          <p:nvPr/>
        </p:nvSpPr>
        <p:spPr bwMode="auto">
          <a:xfrm>
            <a:off x="827088" y="5949950"/>
            <a:ext cx="7778750" cy="366713"/>
          </a:xfrm>
          <a:prstGeom prst="rect">
            <a:avLst/>
          </a:prstGeom>
          <a:noFill/>
          <a:ln w="9525">
            <a:noFill/>
            <a:miter lim="800000"/>
            <a:headEnd/>
            <a:tailEnd/>
          </a:ln>
        </p:spPr>
        <p:txBody>
          <a:bodyPr wrap="none">
            <a:spAutoFit/>
          </a:bodyPr>
          <a:lstStyle/>
          <a:p>
            <a:r>
              <a:rPr lang="en-GB" u="sng">
                <a:cs typeface="Arial" charset="0"/>
              </a:rPr>
              <a:t>Activity:</a:t>
            </a:r>
            <a:r>
              <a:rPr lang="en-GB">
                <a:cs typeface="Arial" charset="0"/>
              </a:rPr>
              <a:t> fill out this sheet with the effect of stress on these parts of the body</a:t>
            </a:r>
            <a:endParaRPr lang="en-US">
              <a:cs typeface="Arial"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059113" y="1052513"/>
            <a:ext cx="2724150" cy="641350"/>
          </a:xfrm>
          <a:prstGeom prst="rect">
            <a:avLst/>
          </a:prstGeom>
          <a:solidFill>
            <a:schemeClr val="accent1"/>
          </a:solidFill>
          <a:ln w="9525">
            <a:noFill/>
            <a:miter lim="800000"/>
            <a:headEnd/>
            <a:tailEnd/>
          </a:ln>
        </p:spPr>
        <p:txBody>
          <a:bodyPr wrap="none">
            <a:spAutoFit/>
          </a:bodyPr>
          <a:lstStyle/>
          <a:p>
            <a:r>
              <a:rPr lang="en-GB">
                <a:cs typeface="Arial" charset="0"/>
              </a:rPr>
              <a:t>Higher Brain Centres</a:t>
            </a:r>
          </a:p>
          <a:p>
            <a:r>
              <a:rPr lang="en-GB">
                <a:cs typeface="Arial" charset="0"/>
              </a:rPr>
              <a:t>(cortex &amp; limbic systems)</a:t>
            </a:r>
            <a:endParaRPr lang="en-US">
              <a:cs typeface="Arial" charset="0"/>
            </a:endParaRPr>
          </a:p>
        </p:txBody>
      </p:sp>
      <p:sp>
        <p:nvSpPr>
          <p:cNvPr id="54275" name="Text Box 3"/>
          <p:cNvSpPr txBox="1">
            <a:spLocks noChangeArrowheads="1"/>
          </p:cNvSpPr>
          <p:nvPr/>
        </p:nvSpPr>
        <p:spPr bwMode="auto">
          <a:xfrm>
            <a:off x="3348038" y="2203450"/>
            <a:ext cx="1871662" cy="366713"/>
          </a:xfrm>
          <a:prstGeom prst="rect">
            <a:avLst/>
          </a:prstGeom>
          <a:solidFill>
            <a:schemeClr val="accent1"/>
          </a:solidFill>
          <a:ln w="9525">
            <a:noFill/>
            <a:miter lim="800000"/>
            <a:headEnd/>
            <a:tailEnd/>
          </a:ln>
        </p:spPr>
        <p:txBody>
          <a:bodyPr>
            <a:spAutoFit/>
          </a:bodyPr>
          <a:lstStyle/>
          <a:p>
            <a:r>
              <a:rPr lang="en-GB">
                <a:cs typeface="Arial" charset="0"/>
              </a:rPr>
              <a:t>Hypothalamus</a:t>
            </a:r>
            <a:endParaRPr lang="en-US">
              <a:cs typeface="Arial" charset="0"/>
            </a:endParaRPr>
          </a:p>
        </p:txBody>
      </p:sp>
      <p:sp>
        <p:nvSpPr>
          <p:cNvPr id="54276" name="Text Box 4"/>
          <p:cNvSpPr txBox="1">
            <a:spLocks noChangeArrowheads="1"/>
          </p:cNvSpPr>
          <p:nvPr/>
        </p:nvSpPr>
        <p:spPr bwMode="auto">
          <a:xfrm>
            <a:off x="900113" y="3284538"/>
            <a:ext cx="1212850" cy="366712"/>
          </a:xfrm>
          <a:prstGeom prst="rect">
            <a:avLst/>
          </a:prstGeom>
          <a:solidFill>
            <a:schemeClr val="accent1"/>
          </a:solidFill>
          <a:ln w="9525">
            <a:noFill/>
            <a:miter lim="800000"/>
            <a:headEnd/>
            <a:tailEnd/>
          </a:ln>
        </p:spPr>
        <p:txBody>
          <a:bodyPr wrap="none">
            <a:spAutoFit/>
          </a:bodyPr>
          <a:lstStyle/>
          <a:p>
            <a:r>
              <a:rPr lang="en-GB">
                <a:cs typeface="Arial" charset="0"/>
              </a:rPr>
              <a:t>Brainstem</a:t>
            </a:r>
            <a:endParaRPr lang="en-US">
              <a:cs typeface="Arial" charset="0"/>
            </a:endParaRPr>
          </a:p>
        </p:txBody>
      </p:sp>
      <p:sp>
        <p:nvSpPr>
          <p:cNvPr id="54277" name="Text Box 5"/>
          <p:cNvSpPr txBox="1">
            <a:spLocks noChangeArrowheads="1"/>
          </p:cNvSpPr>
          <p:nvPr/>
        </p:nvSpPr>
        <p:spPr bwMode="auto">
          <a:xfrm>
            <a:off x="3348038" y="3284538"/>
            <a:ext cx="1631950" cy="366712"/>
          </a:xfrm>
          <a:prstGeom prst="rect">
            <a:avLst/>
          </a:prstGeom>
          <a:solidFill>
            <a:schemeClr val="accent1"/>
          </a:solidFill>
          <a:ln w="9525">
            <a:noFill/>
            <a:miter lim="800000"/>
            <a:headEnd/>
            <a:tailEnd/>
          </a:ln>
        </p:spPr>
        <p:txBody>
          <a:bodyPr wrap="none">
            <a:spAutoFit/>
          </a:bodyPr>
          <a:lstStyle/>
          <a:p>
            <a:r>
              <a:rPr lang="en-GB">
                <a:cs typeface="Arial" charset="0"/>
              </a:rPr>
              <a:t>Pituitary gland</a:t>
            </a:r>
            <a:endParaRPr lang="en-US">
              <a:cs typeface="Arial" charset="0"/>
            </a:endParaRPr>
          </a:p>
        </p:txBody>
      </p:sp>
      <p:sp>
        <p:nvSpPr>
          <p:cNvPr id="54278" name="Text Box 6"/>
          <p:cNvSpPr txBox="1">
            <a:spLocks noChangeArrowheads="1"/>
          </p:cNvSpPr>
          <p:nvPr/>
        </p:nvSpPr>
        <p:spPr bwMode="auto">
          <a:xfrm>
            <a:off x="3492500" y="4724400"/>
            <a:ext cx="1657350" cy="366713"/>
          </a:xfrm>
          <a:prstGeom prst="rect">
            <a:avLst/>
          </a:prstGeom>
          <a:solidFill>
            <a:schemeClr val="accent1"/>
          </a:solidFill>
          <a:ln w="9525">
            <a:noFill/>
            <a:miter lim="800000"/>
            <a:headEnd/>
            <a:tailEnd/>
          </a:ln>
        </p:spPr>
        <p:txBody>
          <a:bodyPr wrap="none">
            <a:spAutoFit/>
          </a:bodyPr>
          <a:lstStyle/>
          <a:p>
            <a:r>
              <a:rPr lang="en-GB">
                <a:cs typeface="Arial" charset="0"/>
              </a:rPr>
              <a:t>Adrenal cortex</a:t>
            </a:r>
            <a:endParaRPr lang="en-US">
              <a:cs typeface="Arial" charset="0"/>
            </a:endParaRPr>
          </a:p>
        </p:txBody>
      </p:sp>
      <p:sp>
        <p:nvSpPr>
          <p:cNvPr id="54279" name="Text Box 7"/>
          <p:cNvSpPr txBox="1">
            <a:spLocks noChangeArrowheads="1"/>
          </p:cNvSpPr>
          <p:nvPr/>
        </p:nvSpPr>
        <p:spPr bwMode="auto">
          <a:xfrm>
            <a:off x="3419475" y="5156200"/>
            <a:ext cx="1835150" cy="366713"/>
          </a:xfrm>
          <a:prstGeom prst="rect">
            <a:avLst/>
          </a:prstGeom>
          <a:solidFill>
            <a:schemeClr val="accent1"/>
          </a:solidFill>
          <a:ln w="9525">
            <a:noFill/>
            <a:miter lim="800000"/>
            <a:headEnd/>
            <a:tailEnd/>
          </a:ln>
        </p:spPr>
        <p:txBody>
          <a:bodyPr wrap="none">
            <a:spAutoFit/>
          </a:bodyPr>
          <a:lstStyle/>
          <a:p>
            <a:r>
              <a:rPr lang="en-GB">
                <a:cs typeface="Arial" charset="0"/>
              </a:rPr>
              <a:t>Adrenal medulla</a:t>
            </a:r>
            <a:endParaRPr lang="en-US">
              <a:cs typeface="Arial" charset="0"/>
            </a:endParaRPr>
          </a:p>
        </p:txBody>
      </p:sp>
      <p:sp>
        <p:nvSpPr>
          <p:cNvPr id="54280" name="Text Box 8"/>
          <p:cNvSpPr txBox="1">
            <a:spLocks noChangeArrowheads="1"/>
          </p:cNvSpPr>
          <p:nvPr/>
        </p:nvSpPr>
        <p:spPr bwMode="auto">
          <a:xfrm>
            <a:off x="755650" y="4292600"/>
            <a:ext cx="1784350" cy="915988"/>
          </a:xfrm>
          <a:prstGeom prst="rect">
            <a:avLst/>
          </a:prstGeom>
          <a:noFill/>
          <a:ln w="9525">
            <a:noFill/>
            <a:miter lim="800000"/>
            <a:headEnd/>
            <a:tailEnd/>
          </a:ln>
        </p:spPr>
        <p:txBody>
          <a:bodyPr wrap="none">
            <a:spAutoFit/>
          </a:bodyPr>
          <a:lstStyle/>
          <a:p>
            <a:r>
              <a:rPr lang="en-GB" i="1">
                <a:solidFill>
                  <a:schemeClr val="folHlink"/>
                </a:solidFill>
                <a:cs typeface="Arial" charset="0"/>
              </a:rPr>
              <a:t>Neural control</a:t>
            </a:r>
          </a:p>
          <a:p>
            <a:r>
              <a:rPr lang="en-GB" i="1">
                <a:solidFill>
                  <a:schemeClr val="folHlink"/>
                </a:solidFill>
                <a:cs typeface="Arial" charset="0"/>
              </a:rPr>
              <a:t>via autonomic </a:t>
            </a:r>
          </a:p>
          <a:p>
            <a:r>
              <a:rPr lang="en-GB" i="1">
                <a:solidFill>
                  <a:schemeClr val="folHlink"/>
                </a:solidFill>
                <a:cs typeface="Arial" charset="0"/>
              </a:rPr>
              <a:t>nervous system</a:t>
            </a:r>
            <a:endParaRPr lang="en-US" i="1">
              <a:solidFill>
                <a:schemeClr val="folHlink"/>
              </a:solidFill>
              <a:cs typeface="Arial" charset="0"/>
            </a:endParaRPr>
          </a:p>
        </p:txBody>
      </p:sp>
      <p:sp>
        <p:nvSpPr>
          <p:cNvPr id="54281" name="Text Box 10"/>
          <p:cNvSpPr txBox="1">
            <a:spLocks noChangeArrowheads="1"/>
          </p:cNvSpPr>
          <p:nvPr/>
        </p:nvSpPr>
        <p:spPr bwMode="auto">
          <a:xfrm>
            <a:off x="5508625" y="4579938"/>
            <a:ext cx="1708150" cy="641350"/>
          </a:xfrm>
          <a:prstGeom prst="rect">
            <a:avLst/>
          </a:prstGeom>
          <a:noFill/>
          <a:ln w="9525">
            <a:noFill/>
            <a:miter lim="800000"/>
            <a:headEnd/>
            <a:tailEnd/>
          </a:ln>
        </p:spPr>
        <p:txBody>
          <a:bodyPr wrap="none">
            <a:spAutoFit/>
          </a:bodyPr>
          <a:lstStyle/>
          <a:p>
            <a:r>
              <a:rPr lang="en-GB" i="1">
                <a:solidFill>
                  <a:srgbClr val="FF0000"/>
                </a:solidFill>
                <a:cs typeface="Arial" charset="0"/>
              </a:rPr>
              <a:t>Corticosteroids</a:t>
            </a:r>
          </a:p>
          <a:p>
            <a:r>
              <a:rPr lang="en-GB" i="1">
                <a:solidFill>
                  <a:srgbClr val="FF0000"/>
                </a:solidFill>
                <a:cs typeface="Arial" charset="0"/>
              </a:rPr>
              <a:t>In bloodstream</a:t>
            </a:r>
            <a:endParaRPr lang="en-US" i="1">
              <a:solidFill>
                <a:srgbClr val="FF0000"/>
              </a:solidFill>
              <a:cs typeface="Arial" charset="0"/>
            </a:endParaRPr>
          </a:p>
        </p:txBody>
      </p:sp>
      <p:sp>
        <p:nvSpPr>
          <p:cNvPr id="54282" name="Line 12"/>
          <p:cNvSpPr>
            <a:spLocks noChangeShapeType="1"/>
          </p:cNvSpPr>
          <p:nvPr/>
        </p:nvSpPr>
        <p:spPr bwMode="auto">
          <a:xfrm>
            <a:off x="4427538" y="1773238"/>
            <a:ext cx="0" cy="431800"/>
          </a:xfrm>
          <a:prstGeom prst="line">
            <a:avLst/>
          </a:prstGeom>
          <a:noFill/>
          <a:ln w="9525">
            <a:solidFill>
              <a:srgbClr val="FF0000"/>
            </a:solidFill>
            <a:round/>
            <a:headEnd/>
            <a:tailEnd type="triangle" w="med" len="med"/>
          </a:ln>
        </p:spPr>
        <p:txBody>
          <a:bodyPr/>
          <a:lstStyle/>
          <a:p>
            <a:endParaRPr lang="en-US"/>
          </a:p>
        </p:txBody>
      </p:sp>
      <p:sp>
        <p:nvSpPr>
          <p:cNvPr id="54283" name="Line 13"/>
          <p:cNvSpPr>
            <a:spLocks noChangeShapeType="1"/>
          </p:cNvSpPr>
          <p:nvPr/>
        </p:nvSpPr>
        <p:spPr bwMode="auto">
          <a:xfrm>
            <a:off x="4284663" y="2563813"/>
            <a:ext cx="0" cy="504825"/>
          </a:xfrm>
          <a:prstGeom prst="line">
            <a:avLst/>
          </a:prstGeom>
          <a:noFill/>
          <a:ln w="9525">
            <a:solidFill>
              <a:srgbClr val="FF0000"/>
            </a:solidFill>
            <a:round/>
            <a:headEnd/>
            <a:tailEnd type="triangle" w="med" len="med"/>
          </a:ln>
        </p:spPr>
        <p:txBody>
          <a:bodyPr/>
          <a:lstStyle/>
          <a:p>
            <a:endParaRPr lang="en-US"/>
          </a:p>
        </p:txBody>
      </p:sp>
      <p:sp>
        <p:nvSpPr>
          <p:cNvPr id="54284" name="Line 14"/>
          <p:cNvSpPr>
            <a:spLocks noChangeShapeType="1"/>
          </p:cNvSpPr>
          <p:nvPr/>
        </p:nvSpPr>
        <p:spPr bwMode="auto">
          <a:xfrm>
            <a:off x="4284663" y="3644900"/>
            <a:ext cx="0" cy="935038"/>
          </a:xfrm>
          <a:prstGeom prst="line">
            <a:avLst/>
          </a:prstGeom>
          <a:noFill/>
          <a:ln w="9525">
            <a:solidFill>
              <a:srgbClr val="FF0000"/>
            </a:solidFill>
            <a:round/>
            <a:headEnd/>
            <a:tailEnd type="triangle" w="med" len="med"/>
          </a:ln>
        </p:spPr>
        <p:txBody>
          <a:bodyPr/>
          <a:lstStyle/>
          <a:p>
            <a:endParaRPr lang="en-US"/>
          </a:p>
        </p:txBody>
      </p:sp>
      <p:sp>
        <p:nvSpPr>
          <p:cNvPr id="54285" name="Line 15"/>
          <p:cNvSpPr>
            <a:spLocks noChangeShapeType="1"/>
          </p:cNvSpPr>
          <p:nvPr/>
        </p:nvSpPr>
        <p:spPr bwMode="auto">
          <a:xfrm>
            <a:off x="1619250" y="3787775"/>
            <a:ext cx="1728788" cy="1512888"/>
          </a:xfrm>
          <a:prstGeom prst="line">
            <a:avLst/>
          </a:prstGeom>
          <a:noFill/>
          <a:ln w="9525">
            <a:solidFill>
              <a:schemeClr val="folHlink"/>
            </a:solidFill>
            <a:round/>
            <a:headEnd/>
            <a:tailEnd type="triangle" w="med" len="med"/>
          </a:ln>
        </p:spPr>
        <p:txBody>
          <a:bodyPr/>
          <a:lstStyle/>
          <a:p>
            <a:endParaRPr lang="en-US"/>
          </a:p>
        </p:txBody>
      </p:sp>
      <p:sp>
        <p:nvSpPr>
          <p:cNvPr id="54286" name="Line 16"/>
          <p:cNvSpPr>
            <a:spLocks noChangeShapeType="1"/>
          </p:cNvSpPr>
          <p:nvPr/>
        </p:nvSpPr>
        <p:spPr bwMode="auto">
          <a:xfrm>
            <a:off x="5292725" y="5588000"/>
            <a:ext cx="792163" cy="504825"/>
          </a:xfrm>
          <a:prstGeom prst="line">
            <a:avLst/>
          </a:prstGeom>
          <a:noFill/>
          <a:ln w="9525">
            <a:solidFill>
              <a:schemeClr val="folHlink"/>
            </a:solidFill>
            <a:round/>
            <a:headEnd/>
            <a:tailEnd type="triangle" w="med" len="med"/>
          </a:ln>
        </p:spPr>
        <p:txBody>
          <a:bodyPr/>
          <a:lstStyle/>
          <a:p>
            <a:endParaRPr lang="en-US"/>
          </a:p>
        </p:txBody>
      </p:sp>
      <p:sp>
        <p:nvSpPr>
          <p:cNvPr id="54287" name="Line 17"/>
          <p:cNvSpPr>
            <a:spLocks noChangeShapeType="1"/>
          </p:cNvSpPr>
          <p:nvPr/>
        </p:nvSpPr>
        <p:spPr bwMode="auto">
          <a:xfrm flipV="1">
            <a:off x="5148263" y="4076700"/>
            <a:ext cx="1008062" cy="719138"/>
          </a:xfrm>
          <a:prstGeom prst="line">
            <a:avLst/>
          </a:prstGeom>
          <a:noFill/>
          <a:ln w="9525">
            <a:solidFill>
              <a:srgbClr val="FF0000"/>
            </a:solidFill>
            <a:round/>
            <a:headEnd/>
            <a:tailEnd type="triangle" w="med" len="med"/>
          </a:ln>
        </p:spPr>
        <p:txBody>
          <a:bodyPr/>
          <a:lstStyle/>
          <a:p>
            <a:endParaRPr lang="en-US"/>
          </a:p>
        </p:txBody>
      </p:sp>
      <p:sp>
        <p:nvSpPr>
          <p:cNvPr id="54288" name="Line 18"/>
          <p:cNvSpPr>
            <a:spLocks noChangeShapeType="1"/>
          </p:cNvSpPr>
          <p:nvPr/>
        </p:nvSpPr>
        <p:spPr bwMode="auto">
          <a:xfrm flipH="1">
            <a:off x="1619250" y="2347913"/>
            <a:ext cx="1657350" cy="863600"/>
          </a:xfrm>
          <a:prstGeom prst="line">
            <a:avLst/>
          </a:prstGeom>
          <a:noFill/>
          <a:ln w="9525">
            <a:solidFill>
              <a:schemeClr val="folHlink"/>
            </a:solidFill>
            <a:round/>
            <a:headEnd/>
            <a:tailEnd type="triangle" w="med" len="med"/>
          </a:ln>
        </p:spPr>
        <p:txBody>
          <a:bodyPr/>
          <a:lstStyle/>
          <a:p>
            <a:endParaRPr lang="en-US"/>
          </a:p>
        </p:txBody>
      </p:sp>
      <p:sp>
        <p:nvSpPr>
          <p:cNvPr id="54289" name="Text Box 19"/>
          <p:cNvSpPr txBox="1">
            <a:spLocks noChangeArrowheads="1"/>
          </p:cNvSpPr>
          <p:nvPr/>
        </p:nvSpPr>
        <p:spPr bwMode="auto">
          <a:xfrm>
            <a:off x="2771775" y="3789363"/>
            <a:ext cx="1441450" cy="641350"/>
          </a:xfrm>
          <a:prstGeom prst="rect">
            <a:avLst/>
          </a:prstGeom>
          <a:noFill/>
          <a:ln w="9525">
            <a:noFill/>
            <a:miter lim="800000"/>
            <a:headEnd/>
            <a:tailEnd/>
          </a:ln>
        </p:spPr>
        <p:txBody>
          <a:bodyPr wrap="none">
            <a:spAutoFit/>
          </a:bodyPr>
          <a:lstStyle/>
          <a:p>
            <a:r>
              <a:rPr lang="en-GB">
                <a:solidFill>
                  <a:srgbClr val="FF0000"/>
                </a:solidFill>
                <a:cs typeface="Arial" charset="0"/>
              </a:rPr>
              <a:t>ACTH in</a:t>
            </a:r>
          </a:p>
          <a:p>
            <a:r>
              <a:rPr lang="en-GB">
                <a:solidFill>
                  <a:srgbClr val="FF0000"/>
                </a:solidFill>
                <a:cs typeface="Arial" charset="0"/>
              </a:rPr>
              <a:t>bloodstream</a:t>
            </a:r>
            <a:endParaRPr lang="en-US">
              <a:solidFill>
                <a:srgbClr val="FF0000"/>
              </a:solidFill>
              <a:cs typeface="Arial" charset="0"/>
            </a:endParaRPr>
          </a:p>
        </p:txBody>
      </p:sp>
      <p:sp>
        <p:nvSpPr>
          <p:cNvPr id="54290" name="Text Box 20"/>
          <p:cNvSpPr txBox="1">
            <a:spLocks noChangeArrowheads="1"/>
          </p:cNvSpPr>
          <p:nvPr/>
        </p:nvSpPr>
        <p:spPr bwMode="auto">
          <a:xfrm>
            <a:off x="3779838" y="188913"/>
            <a:ext cx="1035050" cy="366712"/>
          </a:xfrm>
          <a:prstGeom prst="rect">
            <a:avLst/>
          </a:prstGeom>
          <a:noFill/>
          <a:ln w="9525">
            <a:noFill/>
            <a:miter lim="800000"/>
            <a:headEnd/>
            <a:tailEnd/>
          </a:ln>
        </p:spPr>
        <p:txBody>
          <a:bodyPr wrap="none">
            <a:spAutoFit/>
          </a:bodyPr>
          <a:lstStyle/>
          <a:p>
            <a:r>
              <a:rPr lang="en-GB">
                <a:cs typeface="Arial" charset="0"/>
              </a:rPr>
              <a:t>Stressor</a:t>
            </a:r>
            <a:endParaRPr lang="en-US">
              <a:cs typeface="Arial" charset="0"/>
            </a:endParaRPr>
          </a:p>
        </p:txBody>
      </p:sp>
      <p:sp>
        <p:nvSpPr>
          <p:cNvPr id="54291" name="AutoShape 21"/>
          <p:cNvSpPr>
            <a:spLocks noChangeArrowheads="1"/>
          </p:cNvSpPr>
          <p:nvPr/>
        </p:nvSpPr>
        <p:spPr bwMode="auto">
          <a:xfrm>
            <a:off x="3419475" y="0"/>
            <a:ext cx="2087563" cy="792163"/>
          </a:xfrm>
          <a:prstGeom prst="irregularSeal1">
            <a:avLst/>
          </a:prstGeom>
          <a:noFill/>
          <a:ln w="9525">
            <a:solidFill>
              <a:schemeClr val="tx1"/>
            </a:solidFill>
            <a:miter lim="800000"/>
            <a:headEnd/>
            <a:tailEnd/>
          </a:ln>
        </p:spPr>
        <p:txBody>
          <a:bodyPr wrap="none" anchor="ctr"/>
          <a:lstStyle/>
          <a:p>
            <a:endParaRPr lang="en-US"/>
          </a:p>
        </p:txBody>
      </p:sp>
      <p:sp>
        <p:nvSpPr>
          <p:cNvPr id="54292" name="Line 22"/>
          <p:cNvSpPr>
            <a:spLocks noChangeShapeType="1"/>
          </p:cNvSpPr>
          <p:nvPr/>
        </p:nvSpPr>
        <p:spPr bwMode="auto">
          <a:xfrm>
            <a:off x="4427538" y="765175"/>
            <a:ext cx="0" cy="215900"/>
          </a:xfrm>
          <a:prstGeom prst="line">
            <a:avLst/>
          </a:prstGeom>
          <a:noFill/>
          <a:ln w="9525">
            <a:solidFill>
              <a:srgbClr val="FF0000"/>
            </a:solidFill>
            <a:round/>
            <a:headEnd/>
            <a:tailEnd type="triangle" w="med" len="med"/>
          </a:ln>
        </p:spPr>
        <p:txBody>
          <a:bodyPr/>
          <a:lstStyle/>
          <a:p>
            <a:endParaRPr lang="en-US"/>
          </a:p>
        </p:txBody>
      </p:sp>
      <p:sp>
        <p:nvSpPr>
          <p:cNvPr id="54293" name="Text Box 23"/>
          <p:cNvSpPr txBox="1">
            <a:spLocks noChangeArrowheads="1"/>
          </p:cNvSpPr>
          <p:nvPr/>
        </p:nvSpPr>
        <p:spPr bwMode="auto">
          <a:xfrm>
            <a:off x="6172200" y="0"/>
            <a:ext cx="2808288" cy="1465263"/>
          </a:xfrm>
          <a:prstGeom prst="rect">
            <a:avLst/>
          </a:prstGeom>
          <a:noFill/>
          <a:ln w="9525">
            <a:noFill/>
            <a:miter lim="800000"/>
            <a:headEnd/>
            <a:tailEnd/>
          </a:ln>
        </p:spPr>
        <p:txBody>
          <a:bodyPr>
            <a:spAutoFit/>
          </a:bodyPr>
          <a:lstStyle/>
          <a:p>
            <a:r>
              <a:rPr lang="en-GB" u="sng">
                <a:solidFill>
                  <a:srgbClr val="FF0000"/>
                </a:solidFill>
                <a:cs typeface="Arial" charset="0"/>
              </a:rPr>
              <a:t>The thick arrows show the</a:t>
            </a:r>
          </a:p>
          <a:p>
            <a:r>
              <a:rPr lang="en-GB" u="sng">
                <a:solidFill>
                  <a:srgbClr val="FF0000"/>
                </a:solidFill>
                <a:cs typeface="Arial" charset="0"/>
              </a:rPr>
              <a:t> hypothalamic-pituitary </a:t>
            </a:r>
          </a:p>
          <a:p>
            <a:r>
              <a:rPr lang="en-GB" u="sng">
                <a:solidFill>
                  <a:srgbClr val="FF0000"/>
                </a:solidFill>
                <a:cs typeface="Arial" charset="0"/>
              </a:rPr>
              <a:t>adrenal cortex (HPAC) </a:t>
            </a:r>
          </a:p>
          <a:p>
            <a:r>
              <a:rPr lang="en-GB" u="sng">
                <a:solidFill>
                  <a:srgbClr val="FF0000"/>
                </a:solidFill>
                <a:cs typeface="Arial" charset="0"/>
              </a:rPr>
              <a:t>Pathway (colour in red)</a:t>
            </a:r>
            <a:endParaRPr lang="en-US" u="sng">
              <a:solidFill>
                <a:srgbClr val="FF0000"/>
              </a:solidFill>
              <a:cs typeface="Arial" charset="0"/>
            </a:endParaRPr>
          </a:p>
        </p:txBody>
      </p:sp>
      <p:sp>
        <p:nvSpPr>
          <p:cNvPr id="54294" name="Text Box 24"/>
          <p:cNvSpPr txBox="1">
            <a:spLocks noChangeArrowheads="1"/>
          </p:cNvSpPr>
          <p:nvPr/>
        </p:nvSpPr>
        <p:spPr bwMode="auto">
          <a:xfrm>
            <a:off x="179388" y="0"/>
            <a:ext cx="8753475" cy="366713"/>
          </a:xfrm>
          <a:prstGeom prst="rect">
            <a:avLst/>
          </a:prstGeom>
          <a:noFill/>
          <a:ln w="9525">
            <a:noFill/>
            <a:miter lim="800000"/>
            <a:headEnd/>
            <a:tailEnd/>
          </a:ln>
        </p:spPr>
        <p:txBody>
          <a:bodyPr>
            <a:spAutoFit/>
          </a:bodyPr>
          <a:lstStyle/>
          <a:p>
            <a:endParaRPr lang="en-GB">
              <a:solidFill>
                <a:schemeClr val="folHlink"/>
              </a:solidFill>
              <a:cs typeface="Arial" charset="0"/>
            </a:endParaRPr>
          </a:p>
        </p:txBody>
      </p:sp>
      <p:sp>
        <p:nvSpPr>
          <p:cNvPr id="54295" name="Text Box 25"/>
          <p:cNvSpPr txBox="1">
            <a:spLocks noChangeArrowheads="1"/>
          </p:cNvSpPr>
          <p:nvPr/>
        </p:nvSpPr>
        <p:spPr bwMode="auto">
          <a:xfrm>
            <a:off x="0" y="0"/>
            <a:ext cx="3059113" cy="1190625"/>
          </a:xfrm>
          <a:prstGeom prst="rect">
            <a:avLst/>
          </a:prstGeom>
          <a:noFill/>
          <a:ln w="9525">
            <a:noFill/>
            <a:miter lim="800000"/>
            <a:headEnd/>
            <a:tailEnd/>
          </a:ln>
        </p:spPr>
        <p:txBody>
          <a:bodyPr>
            <a:spAutoFit/>
          </a:bodyPr>
          <a:lstStyle/>
          <a:p>
            <a:r>
              <a:rPr lang="en-GB" u="sng">
                <a:solidFill>
                  <a:schemeClr val="folHlink"/>
                </a:solidFill>
                <a:cs typeface="Arial" charset="0"/>
              </a:rPr>
              <a:t>The thin arrows show the</a:t>
            </a:r>
          </a:p>
          <a:p>
            <a:r>
              <a:rPr lang="en-GB" u="sng">
                <a:solidFill>
                  <a:schemeClr val="folHlink"/>
                </a:solidFill>
                <a:cs typeface="Arial" charset="0"/>
              </a:rPr>
              <a:t> hypothalamic-ANS-Adrenal</a:t>
            </a:r>
          </a:p>
          <a:p>
            <a:r>
              <a:rPr lang="en-GB" u="sng">
                <a:solidFill>
                  <a:schemeClr val="folHlink"/>
                </a:solidFill>
                <a:cs typeface="Arial" charset="0"/>
              </a:rPr>
              <a:t> medulla pathway</a:t>
            </a:r>
          </a:p>
          <a:p>
            <a:r>
              <a:rPr lang="en-GB" u="sng">
                <a:solidFill>
                  <a:schemeClr val="folHlink"/>
                </a:solidFill>
                <a:cs typeface="Arial" charset="0"/>
              </a:rPr>
              <a:t>(colour in green)</a:t>
            </a:r>
            <a:endParaRPr lang="en-US" u="sng">
              <a:solidFill>
                <a:schemeClr val="folHlink"/>
              </a:solidFill>
              <a:cs typeface="Arial" charset="0"/>
            </a:endParaRPr>
          </a:p>
        </p:txBody>
      </p:sp>
      <p:sp>
        <p:nvSpPr>
          <p:cNvPr id="54296" name="Line 26"/>
          <p:cNvSpPr>
            <a:spLocks noChangeShapeType="1"/>
          </p:cNvSpPr>
          <p:nvPr/>
        </p:nvSpPr>
        <p:spPr bwMode="auto">
          <a:xfrm>
            <a:off x="4067175" y="765175"/>
            <a:ext cx="0" cy="215900"/>
          </a:xfrm>
          <a:prstGeom prst="line">
            <a:avLst/>
          </a:prstGeom>
          <a:noFill/>
          <a:ln w="9525">
            <a:solidFill>
              <a:schemeClr val="folHlink"/>
            </a:solidFill>
            <a:round/>
            <a:headEnd/>
            <a:tailEnd type="triangle" w="med" len="med"/>
          </a:ln>
        </p:spPr>
        <p:txBody>
          <a:bodyPr/>
          <a:lstStyle/>
          <a:p>
            <a:endParaRPr lang="en-US"/>
          </a:p>
        </p:txBody>
      </p:sp>
      <p:sp>
        <p:nvSpPr>
          <p:cNvPr id="54297" name="Line 27"/>
          <p:cNvSpPr>
            <a:spLocks noChangeShapeType="1"/>
          </p:cNvSpPr>
          <p:nvPr/>
        </p:nvSpPr>
        <p:spPr bwMode="auto">
          <a:xfrm>
            <a:off x="4067175" y="1773238"/>
            <a:ext cx="0" cy="431800"/>
          </a:xfrm>
          <a:prstGeom prst="line">
            <a:avLst/>
          </a:prstGeom>
          <a:noFill/>
          <a:ln w="9525">
            <a:solidFill>
              <a:schemeClr val="folHlink"/>
            </a:solidFill>
            <a:round/>
            <a:headEnd/>
            <a:tailEnd type="triangle" w="med" len="med"/>
          </a:ln>
        </p:spPr>
        <p:txBody>
          <a:bodyPr/>
          <a:lstStyle/>
          <a:p>
            <a:endParaRPr lang="en-US"/>
          </a:p>
        </p:txBody>
      </p:sp>
      <p:sp>
        <p:nvSpPr>
          <p:cNvPr id="54298" name="Text Box 28"/>
          <p:cNvSpPr txBox="1">
            <a:spLocks noChangeArrowheads="1"/>
          </p:cNvSpPr>
          <p:nvPr/>
        </p:nvSpPr>
        <p:spPr bwMode="auto">
          <a:xfrm>
            <a:off x="179388" y="6237288"/>
            <a:ext cx="3473450" cy="366712"/>
          </a:xfrm>
          <a:prstGeom prst="rect">
            <a:avLst/>
          </a:prstGeom>
          <a:noFill/>
          <a:ln w="9525">
            <a:noFill/>
            <a:miter lim="800000"/>
            <a:headEnd/>
            <a:tailEnd/>
          </a:ln>
        </p:spPr>
        <p:txBody>
          <a:bodyPr wrap="none">
            <a:spAutoFit/>
          </a:bodyPr>
          <a:lstStyle/>
          <a:p>
            <a:r>
              <a:rPr lang="en-US" u="sng">
                <a:cs typeface="Arial" charset="0"/>
              </a:rPr>
              <a:t>Activity:</a:t>
            </a:r>
            <a:r>
              <a:rPr lang="en-US">
                <a:cs typeface="Arial" charset="0"/>
              </a:rPr>
              <a:t> make your own diagram</a:t>
            </a:r>
            <a:endParaRPr lang="en-GB">
              <a:cs typeface="Arial" charset="0"/>
            </a:endParaRPr>
          </a:p>
        </p:txBody>
      </p:sp>
      <p:sp>
        <p:nvSpPr>
          <p:cNvPr id="54299" name="Text Box 29"/>
          <p:cNvSpPr txBox="1">
            <a:spLocks noChangeArrowheads="1"/>
          </p:cNvSpPr>
          <p:nvPr/>
        </p:nvSpPr>
        <p:spPr bwMode="auto">
          <a:xfrm>
            <a:off x="4427538" y="2708275"/>
            <a:ext cx="1682750" cy="366713"/>
          </a:xfrm>
          <a:prstGeom prst="rect">
            <a:avLst/>
          </a:prstGeom>
          <a:noFill/>
          <a:ln w="9525">
            <a:noFill/>
            <a:miter lim="800000"/>
            <a:headEnd/>
            <a:tailEnd/>
          </a:ln>
        </p:spPr>
        <p:txBody>
          <a:bodyPr wrap="none">
            <a:spAutoFit/>
          </a:bodyPr>
          <a:lstStyle/>
          <a:p>
            <a:r>
              <a:rPr lang="en-GB">
                <a:solidFill>
                  <a:srgbClr val="FF0000"/>
                </a:solidFill>
                <a:cs typeface="Arial" charset="0"/>
              </a:rPr>
              <a:t>CRH Hormone</a:t>
            </a:r>
            <a:endParaRPr lang="en-US">
              <a:solidFill>
                <a:srgbClr val="FF0000"/>
              </a:solidFill>
              <a:cs typeface="Arial" charset="0"/>
            </a:endParaRPr>
          </a:p>
        </p:txBody>
      </p:sp>
      <p:sp>
        <p:nvSpPr>
          <p:cNvPr id="54300" name="AutoShape 30"/>
          <p:cNvSpPr>
            <a:spLocks noChangeArrowheads="1"/>
          </p:cNvSpPr>
          <p:nvPr/>
        </p:nvSpPr>
        <p:spPr bwMode="auto">
          <a:xfrm>
            <a:off x="4343400" y="762000"/>
            <a:ext cx="228600" cy="228600"/>
          </a:xfrm>
          <a:prstGeom prst="downArrow">
            <a:avLst>
              <a:gd name="adj1" fmla="val 50000"/>
              <a:gd name="adj2" fmla="val 25000"/>
            </a:avLst>
          </a:prstGeom>
          <a:solidFill>
            <a:srgbClr val="FF0000"/>
          </a:solidFill>
          <a:ln w="9525">
            <a:solidFill>
              <a:schemeClr val="tx1"/>
            </a:solidFill>
            <a:miter lim="800000"/>
            <a:headEnd/>
            <a:tailEnd/>
          </a:ln>
        </p:spPr>
        <p:txBody>
          <a:bodyPr vert="eaVert" wrap="none" anchor="ctr"/>
          <a:lstStyle/>
          <a:p>
            <a:endParaRPr lang="en-US"/>
          </a:p>
        </p:txBody>
      </p:sp>
      <p:sp>
        <p:nvSpPr>
          <p:cNvPr id="54301" name="AutoShape 31"/>
          <p:cNvSpPr>
            <a:spLocks noChangeArrowheads="1"/>
          </p:cNvSpPr>
          <p:nvPr/>
        </p:nvSpPr>
        <p:spPr bwMode="auto">
          <a:xfrm>
            <a:off x="4343400" y="1752600"/>
            <a:ext cx="228600" cy="457200"/>
          </a:xfrm>
          <a:prstGeom prst="downArrow">
            <a:avLst>
              <a:gd name="adj1" fmla="val 50000"/>
              <a:gd name="adj2" fmla="val 50000"/>
            </a:avLst>
          </a:prstGeom>
          <a:solidFill>
            <a:srgbClr val="FF0000"/>
          </a:solidFill>
          <a:ln w="9525">
            <a:solidFill>
              <a:schemeClr val="tx1"/>
            </a:solidFill>
            <a:miter lim="800000"/>
            <a:headEnd/>
            <a:tailEnd/>
          </a:ln>
        </p:spPr>
        <p:txBody>
          <a:bodyPr vert="eaVert" wrap="none" anchor="ctr"/>
          <a:lstStyle/>
          <a:p>
            <a:endParaRPr lang="en-US"/>
          </a:p>
        </p:txBody>
      </p:sp>
      <p:sp>
        <p:nvSpPr>
          <p:cNvPr id="54302" name="AutoShape 32"/>
          <p:cNvSpPr>
            <a:spLocks noChangeArrowheads="1"/>
          </p:cNvSpPr>
          <p:nvPr/>
        </p:nvSpPr>
        <p:spPr bwMode="auto">
          <a:xfrm>
            <a:off x="4191000" y="2514600"/>
            <a:ext cx="152400" cy="609600"/>
          </a:xfrm>
          <a:prstGeom prst="downArrow">
            <a:avLst>
              <a:gd name="adj1" fmla="val 50000"/>
              <a:gd name="adj2" fmla="val 100000"/>
            </a:avLst>
          </a:prstGeom>
          <a:solidFill>
            <a:srgbClr val="FF0000"/>
          </a:solidFill>
          <a:ln w="9525">
            <a:solidFill>
              <a:schemeClr val="tx1"/>
            </a:solidFill>
            <a:miter lim="800000"/>
            <a:headEnd/>
            <a:tailEnd/>
          </a:ln>
        </p:spPr>
        <p:txBody>
          <a:bodyPr vert="eaVert" wrap="none" anchor="ctr"/>
          <a:lstStyle/>
          <a:p>
            <a:endParaRPr lang="en-US"/>
          </a:p>
        </p:txBody>
      </p:sp>
      <p:sp>
        <p:nvSpPr>
          <p:cNvPr id="54303" name="AutoShape 33"/>
          <p:cNvSpPr>
            <a:spLocks noChangeArrowheads="1"/>
          </p:cNvSpPr>
          <p:nvPr/>
        </p:nvSpPr>
        <p:spPr bwMode="auto">
          <a:xfrm>
            <a:off x="4191000" y="3657600"/>
            <a:ext cx="152400" cy="990600"/>
          </a:xfrm>
          <a:prstGeom prst="downArrow">
            <a:avLst>
              <a:gd name="adj1" fmla="val 50000"/>
              <a:gd name="adj2" fmla="val 162500"/>
            </a:avLst>
          </a:prstGeom>
          <a:solidFill>
            <a:srgbClr val="FF0000"/>
          </a:solidFill>
          <a:ln w="9525">
            <a:solidFill>
              <a:schemeClr val="tx1"/>
            </a:solidFill>
            <a:miter lim="800000"/>
            <a:headEnd/>
            <a:tailEnd/>
          </a:ln>
        </p:spPr>
        <p:txBody>
          <a:bodyPr vert="eaVert" wrap="none" anchor="ctr"/>
          <a:lstStyle/>
          <a:p>
            <a:endParaRPr lang="en-US"/>
          </a:p>
        </p:txBody>
      </p:sp>
      <p:sp>
        <p:nvSpPr>
          <p:cNvPr id="54304" name="AutoShape 34"/>
          <p:cNvSpPr>
            <a:spLocks noChangeArrowheads="1"/>
          </p:cNvSpPr>
          <p:nvPr/>
        </p:nvSpPr>
        <p:spPr bwMode="auto">
          <a:xfrm rot="-7328753">
            <a:off x="5544344" y="3767932"/>
            <a:ext cx="236537" cy="1270000"/>
          </a:xfrm>
          <a:prstGeom prst="downArrow">
            <a:avLst>
              <a:gd name="adj1" fmla="val 50000"/>
              <a:gd name="adj2" fmla="val 134228"/>
            </a:avLst>
          </a:prstGeom>
          <a:solidFill>
            <a:srgbClr val="FF0000"/>
          </a:solidFill>
          <a:ln w="9525">
            <a:solidFill>
              <a:schemeClr val="tx1"/>
            </a:solidFill>
            <a:miter lim="800000"/>
            <a:headEnd/>
            <a:tailEnd/>
          </a:ln>
        </p:spPr>
        <p:txBody>
          <a:bodyPr vert="eaVert" wrap="none" anchor="ctr"/>
          <a:lstStyle/>
          <a:p>
            <a:endParaRPr lang="en-US"/>
          </a:p>
        </p:txBody>
      </p:sp>
      <p:sp>
        <p:nvSpPr>
          <p:cNvPr id="54305" name="Text Box 35"/>
          <p:cNvSpPr txBox="1">
            <a:spLocks noChangeArrowheads="1"/>
          </p:cNvSpPr>
          <p:nvPr/>
        </p:nvSpPr>
        <p:spPr bwMode="auto">
          <a:xfrm>
            <a:off x="6305550" y="2971800"/>
            <a:ext cx="2838450" cy="1465263"/>
          </a:xfrm>
          <a:prstGeom prst="rect">
            <a:avLst/>
          </a:prstGeom>
          <a:noFill/>
          <a:ln w="9525">
            <a:noFill/>
            <a:miter lim="800000"/>
            <a:headEnd/>
            <a:tailEnd/>
          </a:ln>
        </p:spPr>
        <p:txBody>
          <a:bodyPr wrap="none">
            <a:spAutoFit/>
          </a:bodyPr>
          <a:lstStyle/>
          <a:p>
            <a:r>
              <a:rPr lang="en-GB">
                <a:solidFill>
                  <a:srgbClr val="FF0000"/>
                </a:solidFill>
                <a:cs typeface="Arial" charset="0"/>
              </a:rPr>
              <a:t>Metabolic</a:t>
            </a:r>
          </a:p>
          <a:p>
            <a:r>
              <a:rPr lang="en-GB">
                <a:solidFill>
                  <a:srgbClr val="FF0000"/>
                </a:solidFill>
                <a:cs typeface="Arial" charset="0"/>
              </a:rPr>
              <a:t>effects on the body</a:t>
            </a:r>
          </a:p>
          <a:p>
            <a:r>
              <a:rPr lang="en-US">
                <a:solidFill>
                  <a:srgbClr val="FF0000"/>
                </a:solidFill>
                <a:cs typeface="Arial" charset="0"/>
              </a:rPr>
              <a:t>(higher heart rate &amp; blood </a:t>
            </a:r>
          </a:p>
          <a:p>
            <a:r>
              <a:rPr lang="en-US">
                <a:solidFill>
                  <a:srgbClr val="FF0000"/>
                </a:solidFill>
                <a:cs typeface="Arial" charset="0"/>
              </a:rPr>
              <a:t>pressure to </a:t>
            </a:r>
          </a:p>
          <a:p>
            <a:r>
              <a:rPr lang="en-US">
                <a:solidFill>
                  <a:srgbClr val="FF0000"/>
                </a:solidFill>
                <a:cs typeface="Arial" charset="0"/>
              </a:rPr>
              <a:t>get oxygen to muscles)</a:t>
            </a:r>
          </a:p>
        </p:txBody>
      </p:sp>
      <p:sp>
        <p:nvSpPr>
          <p:cNvPr id="54306" name="Text Box 36"/>
          <p:cNvSpPr txBox="1">
            <a:spLocks noChangeArrowheads="1"/>
          </p:cNvSpPr>
          <p:nvPr/>
        </p:nvSpPr>
        <p:spPr bwMode="auto">
          <a:xfrm>
            <a:off x="457200" y="1752600"/>
            <a:ext cx="2393950" cy="1190625"/>
          </a:xfrm>
          <a:prstGeom prst="rect">
            <a:avLst/>
          </a:prstGeom>
          <a:noFill/>
          <a:ln w="9525">
            <a:noFill/>
            <a:miter lim="800000"/>
            <a:headEnd/>
            <a:tailEnd/>
          </a:ln>
        </p:spPr>
        <p:txBody>
          <a:bodyPr wrap="none">
            <a:spAutoFit/>
          </a:bodyPr>
          <a:lstStyle/>
          <a:p>
            <a:r>
              <a:rPr lang="en-US">
                <a:solidFill>
                  <a:schemeClr val="folHlink"/>
                </a:solidFill>
              </a:rPr>
              <a:t>Activates</a:t>
            </a:r>
          </a:p>
          <a:p>
            <a:r>
              <a:rPr lang="en-US">
                <a:solidFill>
                  <a:schemeClr val="folHlink"/>
                </a:solidFill>
              </a:rPr>
              <a:t>The ANS sympathetic</a:t>
            </a:r>
          </a:p>
          <a:p>
            <a:r>
              <a:rPr lang="en-US">
                <a:solidFill>
                  <a:schemeClr val="folHlink"/>
                </a:solidFill>
              </a:rPr>
              <a:t>subdivision</a:t>
            </a:r>
          </a:p>
          <a:p>
            <a:r>
              <a:rPr lang="en-US">
                <a:solidFill>
                  <a:schemeClr val="folHlink"/>
                </a:solidFill>
              </a:rPr>
              <a:t>Via the brainstem</a:t>
            </a:r>
          </a:p>
        </p:txBody>
      </p:sp>
      <p:sp>
        <p:nvSpPr>
          <p:cNvPr id="54307" name="Text Box 37"/>
          <p:cNvSpPr txBox="1">
            <a:spLocks noChangeArrowheads="1"/>
          </p:cNvSpPr>
          <p:nvPr/>
        </p:nvSpPr>
        <p:spPr bwMode="auto">
          <a:xfrm>
            <a:off x="5975350" y="5667375"/>
            <a:ext cx="3168650" cy="1190625"/>
          </a:xfrm>
          <a:prstGeom prst="rect">
            <a:avLst/>
          </a:prstGeom>
          <a:noFill/>
          <a:ln w="9525">
            <a:noFill/>
            <a:miter lim="800000"/>
            <a:headEnd/>
            <a:tailEnd/>
          </a:ln>
        </p:spPr>
        <p:txBody>
          <a:bodyPr wrap="none">
            <a:spAutoFit/>
          </a:bodyPr>
          <a:lstStyle/>
          <a:p>
            <a:r>
              <a:rPr lang="en-GB">
                <a:solidFill>
                  <a:schemeClr val="folHlink"/>
                </a:solidFill>
                <a:cs typeface="Arial" charset="0"/>
              </a:rPr>
              <a:t>Adrenaline and </a:t>
            </a:r>
          </a:p>
          <a:p>
            <a:r>
              <a:rPr lang="en-GB">
                <a:solidFill>
                  <a:schemeClr val="folHlink"/>
                </a:solidFill>
                <a:cs typeface="Arial" charset="0"/>
              </a:rPr>
              <a:t>Noradrenaline in</a:t>
            </a:r>
          </a:p>
          <a:p>
            <a:r>
              <a:rPr lang="en-GB">
                <a:solidFill>
                  <a:schemeClr val="folHlink"/>
                </a:solidFill>
                <a:cs typeface="Arial" charset="0"/>
              </a:rPr>
              <a:t>Bloodstream (increases heart</a:t>
            </a:r>
          </a:p>
          <a:p>
            <a:r>
              <a:rPr lang="en-GB">
                <a:solidFill>
                  <a:schemeClr val="folHlink"/>
                </a:solidFill>
                <a:cs typeface="Arial" charset="0"/>
              </a:rPr>
              <a:t>Rate &amp; blood pressure)</a:t>
            </a:r>
            <a:endParaRPr lang="en-US">
              <a:solidFill>
                <a:schemeClr val="folHlink"/>
              </a:solidFill>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203575" y="1052513"/>
            <a:ext cx="2268538" cy="457200"/>
          </a:xfrm>
          <a:prstGeom prst="rect">
            <a:avLst/>
          </a:prstGeom>
          <a:solidFill>
            <a:srgbClr val="FF0000"/>
          </a:solidFill>
          <a:ln w="9525">
            <a:noFill/>
            <a:miter lim="800000"/>
            <a:headEnd/>
            <a:tailEnd/>
          </a:ln>
        </p:spPr>
        <p:txBody>
          <a:bodyPr wrap="none">
            <a:spAutoFit/>
          </a:bodyPr>
          <a:lstStyle/>
          <a:p>
            <a:r>
              <a:rPr lang="en-GB" sz="2400">
                <a:cs typeface="Arial" charset="0"/>
              </a:rPr>
              <a:t>Phase 1: Alarm</a:t>
            </a:r>
            <a:endParaRPr lang="en-US" sz="2400">
              <a:cs typeface="Arial" charset="0"/>
            </a:endParaRPr>
          </a:p>
        </p:txBody>
      </p:sp>
      <p:sp>
        <p:nvSpPr>
          <p:cNvPr id="59395" name="Text Box 3"/>
          <p:cNvSpPr txBox="1">
            <a:spLocks noChangeArrowheads="1"/>
          </p:cNvSpPr>
          <p:nvPr/>
        </p:nvSpPr>
        <p:spPr bwMode="auto">
          <a:xfrm>
            <a:off x="1979613" y="1628775"/>
            <a:ext cx="4894262" cy="457200"/>
          </a:xfrm>
          <a:prstGeom prst="rect">
            <a:avLst/>
          </a:prstGeom>
          <a:solidFill>
            <a:schemeClr val="accent1"/>
          </a:solidFill>
          <a:ln w="9525">
            <a:noFill/>
            <a:miter lim="800000"/>
            <a:headEnd/>
            <a:tailEnd/>
          </a:ln>
        </p:spPr>
        <p:txBody>
          <a:bodyPr wrap="none">
            <a:spAutoFit/>
          </a:bodyPr>
          <a:lstStyle/>
          <a:p>
            <a:r>
              <a:rPr lang="en-GB" sz="2400" i="1">
                <a:cs typeface="Arial" charset="0"/>
              </a:rPr>
              <a:t>Stress response systems activated</a:t>
            </a:r>
            <a:endParaRPr lang="en-US" sz="2400" i="1">
              <a:cs typeface="Arial" charset="0"/>
            </a:endParaRPr>
          </a:p>
        </p:txBody>
      </p:sp>
      <p:sp>
        <p:nvSpPr>
          <p:cNvPr id="59396" name="Text Box 4"/>
          <p:cNvSpPr txBox="1">
            <a:spLocks noChangeArrowheads="1"/>
          </p:cNvSpPr>
          <p:nvPr/>
        </p:nvSpPr>
        <p:spPr bwMode="auto">
          <a:xfrm>
            <a:off x="2916238" y="2997200"/>
            <a:ext cx="3065462" cy="457200"/>
          </a:xfrm>
          <a:prstGeom prst="rect">
            <a:avLst/>
          </a:prstGeom>
          <a:solidFill>
            <a:srgbClr val="FF0000"/>
          </a:solidFill>
          <a:ln w="9525">
            <a:noFill/>
            <a:miter lim="800000"/>
            <a:headEnd/>
            <a:tailEnd/>
          </a:ln>
        </p:spPr>
        <p:txBody>
          <a:bodyPr wrap="none">
            <a:spAutoFit/>
          </a:bodyPr>
          <a:lstStyle/>
          <a:p>
            <a:r>
              <a:rPr lang="en-GB" sz="2400">
                <a:cs typeface="Arial" charset="0"/>
              </a:rPr>
              <a:t>Phase 2: Resistance </a:t>
            </a:r>
            <a:endParaRPr lang="en-US" sz="2400">
              <a:cs typeface="Arial" charset="0"/>
            </a:endParaRPr>
          </a:p>
        </p:txBody>
      </p:sp>
      <p:sp>
        <p:nvSpPr>
          <p:cNvPr id="59397" name="Text Box 5"/>
          <p:cNvSpPr txBox="1">
            <a:spLocks noChangeArrowheads="1"/>
          </p:cNvSpPr>
          <p:nvPr/>
        </p:nvSpPr>
        <p:spPr bwMode="auto">
          <a:xfrm>
            <a:off x="2771775" y="3573463"/>
            <a:ext cx="3302000" cy="457200"/>
          </a:xfrm>
          <a:prstGeom prst="rect">
            <a:avLst/>
          </a:prstGeom>
          <a:solidFill>
            <a:schemeClr val="accent1"/>
          </a:solidFill>
          <a:ln w="9525">
            <a:noFill/>
            <a:miter lim="800000"/>
            <a:headEnd/>
            <a:tailEnd/>
          </a:ln>
        </p:spPr>
        <p:txBody>
          <a:bodyPr wrap="none">
            <a:spAutoFit/>
          </a:bodyPr>
          <a:lstStyle/>
          <a:p>
            <a:r>
              <a:rPr lang="en-GB" sz="2400" i="1">
                <a:cs typeface="Arial" charset="0"/>
              </a:rPr>
              <a:t>Body copes with stress</a:t>
            </a:r>
            <a:endParaRPr lang="en-US" sz="2400" i="1">
              <a:cs typeface="Arial" charset="0"/>
            </a:endParaRPr>
          </a:p>
        </p:txBody>
      </p:sp>
      <p:sp>
        <p:nvSpPr>
          <p:cNvPr id="59398" name="Text Box 6"/>
          <p:cNvSpPr txBox="1">
            <a:spLocks noChangeArrowheads="1"/>
          </p:cNvSpPr>
          <p:nvPr/>
        </p:nvSpPr>
        <p:spPr bwMode="auto">
          <a:xfrm>
            <a:off x="2843213" y="4941888"/>
            <a:ext cx="2981325" cy="457200"/>
          </a:xfrm>
          <a:prstGeom prst="rect">
            <a:avLst/>
          </a:prstGeom>
          <a:solidFill>
            <a:srgbClr val="FF0000"/>
          </a:solidFill>
          <a:ln w="9525">
            <a:noFill/>
            <a:miter lim="800000"/>
            <a:headEnd/>
            <a:tailEnd/>
          </a:ln>
        </p:spPr>
        <p:txBody>
          <a:bodyPr wrap="none">
            <a:spAutoFit/>
          </a:bodyPr>
          <a:lstStyle/>
          <a:p>
            <a:r>
              <a:rPr lang="en-GB" sz="2400">
                <a:cs typeface="Arial" charset="0"/>
              </a:rPr>
              <a:t>Phase 3: Exhaustion</a:t>
            </a:r>
            <a:endParaRPr lang="en-US" sz="2400">
              <a:cs typeface="Arial" charset="0"/>
            </a:endParaRPr>
          </a:p>
        </p:txBody>
      </p:sp>
      <p:sp>
        <p:nvSpPr>
          <p:cNvPr id="59399" name="Text Box 7"/>
          <p:cNvSpPr txBox="1">
            <a:spLocks noChangeArrowheads="1"/>
          </p:cNvSpPr>
          <p:nvPr/>
        </p:nvSpPr>
        <p:spPr bwMode="auto">
          <a:xfrm>
            <a:off x="1979613" y="5516563"/>
            <a:ext cx="4813300" cy="457200"/>
          </a:xfrm>
          <a:prstGeom prst="rect">
            <a:avLst/>
          </a:prstGeom>
          <a:solidFill>
            <a:schemeClr val="accent1"/>
          </a:solidFill>
          <a:ln w="9525">
            <a:noFill/>
            <a:miter lim="800000"/>
            <a:headEnd/>
            <a:tailEnd/>
          </a:ln>
        </p:spPr>
        <p:txBody>
          <a:bodyPr wrap="none">
            <a:spAutoFit/>
          </a:bodyPr>
          <a:lstStyle/>
          <a:p>
            <a:r>
              <a:rPr lang="en-GB" sz="2400" i="1">
                <a:cs typeface="Arial" charset="0"/>
              </a:rPr>
              <a:t>Stress related illness may develop</a:t>
            </a:r>
            <a:endParaRPr lang="en-US" sz="2400" i="1">
              <a:cs typeface="Arial" charset="0"/>
            </a:endParaRPr>
          </a:p>
        </p:txBody>
      </p:sp>
      <p:sp>
        <p:nvSpPr>
          <p:cNvPr id="59400" name="AutoShape 8"/>
          <p:cNvSpPr>
            <a:spLocks noChangeArrowheads="1"/>
          </p:cNvSpPr>
          <p:nvPr/>
        </p:nvSpPr>
        <p:spPr bwMode="auto">
          <a:xfrm>
            <a:off x="3995738" y="2133600"/>
            <a:ext cx="647700" cy="6477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59401" name="AutoShape 9"/>
          <p:cNvSpPr>
            <a:spLocks noChangeArrowheads="1"/>
          </p:cNvSpPr>
          <p:nvPr/>
        </p:nvSpPr>
        <p:spPr bwMode="auto">
          <a:xfrm>
            <a:off x="3995738" y="4149725"/>
            <a:ext cx="647700" cy="6477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59402" name="Rectangle 10"/>
          <p:cNvSpPr>
            <a:spLocks noGrp="1" noChangeArrowheads="1"/>
          </p:cNvSpPr>
          <p:nvPr>
            <p:ph type="title"/>
          </p:nvPr>
        </p:nvSpPr>
        <p:spPr>
          <a:xfrm>
            <a:off x="133350" y="0"/>
            <a:ext cx="9010650" cy="1143000"/>
          </a:xfrm>
          <a:noFill/>
        </p:spPr>
        <p:txBody>
          <a:bodyPr/>
          <a:lstStyle/>
          <a:p>
            <a:pPr eaLnBrk="1" hangingPunct="1"/>
            <a:r>
              <a:rPr lang="en-GB" sz="2000" smtClean="0"/>
              <a:t>The three phases of the General Adaptation Syndrome (GAS) (Selye, 1956)</a:t>
            </a:r>
            <a:endParaRPr lang="en-US" sz="20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GB" sz="4000" smtClean="0"/>
              <a:t>The General Adaptation Syndrome (GAS) (Selye, 1956)</a:t>
            </a:r>
            <a:endParaRPr lang="en-US" sz="4000" smtClean="0"/>
          </a:p>
        </p:txBody>
      </p:sp>
      <p:sp>
        <p:nvSpPr>
          <p:cNvPr id="57347" name="Rectangle 3"/>
          <p:cNvSpPr>
            <a:spLocks noGrp="1" noChangeArrowheads="1"/>
          </p:cNvSpPr>
          <p:nvPr>
            <p:ph type="body" idx="1"/>
          </p:nvPr>
        </p:nvSpPr>
        <p:spPr/>
        <p:txBody>
          <a:bodyPr/>
          <a:lstStyle/>
          <a:p>
            <a:pPr eaLnBrk="1" hangingPunct="1">
              <a:lnSpc>
                <a:spcPct val="90000"/>
              </a:lnSpc>
            </a:pPr>
            <a:r>
              <a:rPr lang="en-GB" sz="2800" smtClean="0"/>
              <a:t>The GAS has three phases</a:t>
            </a:r>
          </a:p>
          <a:p>
            <a:pPr eaLnBrk="1" hangingPunct="1">
              <a:lnSpc>
                <a:spcPct val="90000"/>
              </a:lnSpc>
            </a:pPr>
            <a:endParaRPr lang="en-GB" sz="2800" smtClean="0"/>
          </a:p>
          <a:p>
            <a:pPr eaLnBrk="1" hangingPunct="1">
              <a:lnSpc>
                <a:spcPct val="90000"/>
              </a:lnSpc>
            </a:pPr>
            <a:r>
              <a:rPr lang="en-GB" sz="2800" u="sng" smtClean="0"/>
              <a:t>1</a:t>
            </a:r>
            <a:r>
              <a:rPr lang="en-GB" sz="2800" u="sng" baseline="30000" smtClean="0"/>
              <a:t>st</a:t>
            </a:r>
            <a:r>
              <a:rPr lang="en-GB" sz="2800" u="sng" smtClean="0"/>
              <a:t> phase</a:t>
            </a:r>
            <a:r>
              <a:rPr lang="en-GB" sz="2800" smtClean="0"/>
              <a:t> – The </a:t>
            </a:r>
            <a:r>
              <a:rPr lang="en-GB" sz="2800" b="1" i="1" u="sng" smtClean="0">
                <a:solidFill>
                  <a:schemeClr val="accent2"/>
                </a:solidFill>
              </a:rPr>
              <a:t>alarm</a:t>
            </a:r>
            <a:r>
              <a:rPr lang="en-GB" sz="2800" b="1" i="1" smtClean="0">
                <a:solidFill>
                  <a:schemeClr val="accent2"/>
                </a:solidFill>
              </a:rPr>
              <a:t> </a:t>
            </a:r>
            <a:r>
              <a:rPr lang="en-GB" sz="2800" smtClean="0"/>
              <a:t>phase, the presence of a stressful event is registered – could be a threat from an outside or physical stressor – such as an injury or illness affecting the body - the </a:t>
            </a:r>
            <a:r>
              <a:rPr lang="en-GB" sz="2800" smtClean="0">
                <a:solidFill>
                  <a:srgbClr val="FF0000"/>
                </a:solidFill>
              </a:rPr>
              <a:t>hypothalamic-pituitary adrenal cortex (HPAC) pathway </a:t>
            </a:r>
            <a:r>
              <a:rPr lang="en-GB" sz="2800" smtClean="0"/>
              <a:t>and</a:t>
            </a:r>
            <a:r>
              <a:rPr lang="en-GB" sz="2800" smtClean="0">
                <a:solidFill>
                  <a:srgbClr val="FF0000"/>
                </a:solidFill>
              </a:rPr>
              <a:t> </a:t>
            </a:r>
            <a:r>
              <a:rPr lang="en-GB" sz="2800" smtClean="0">
                <a:solidFill>
                  <a:schemeClr val="folHlink"/>
                </a:solidFill>
              </a:rPr>
              <a:t>hypothalamic-ANS-Adrenal medulla pathway</a:t>
            </a:r>
            <a:r>
              <a:rPr lang="en-GB" sz="2800" smtClean="0"/>
              <a:t> prepare the body for energy expenditure (fight or flight) – </a:t>
            </a:r>
            <a:r>
              <a:rPr lang="en-GB" sz="2800" b="1" u="sng" smtClean="0"/>
              <a:t>nowadays many of the stressors are psychological</a:t>
            </a:r>
            <a:endParaRPr lang="en-US" sz="2800" b="1" u="sng"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0" y="228600"/>
            <a:ext cx="8534400" cy="1219200"/>
          </a:xfrm>
        </p:spPr>
        <p:txBody>
          <a:bodyPr>
            <a:normAutofit fontScale="90000"/>
          </a:bodyPr>
          <a:lstStyle/>
          <a:p>
            <a:pPr eaLnBrk="1" hangingPunct="1"/>
            <a:r>
              <a:rPr lang="en-GB" sz="4000" dirty="0" smtClean="0"/>
              <a:t>The General Adaptation Syndrome (GAS) (</a:t>
            </a:r>
            <a:r>
              <a:rPr lang="en-GB" sz="4000" dirty="0" err="1" smtClean="0"/>
              <a:t>Selye</a:t>
            </a:r>
            <a:r>
              <a:rPr lang="en-GB" sz="4000" dirty="0" smtClean="0"/>
              <a:t>, 1956)</a:t>
            </a:r>
            <a:endParaRPr lang="en-US" sz="4000" dirty="0" smtClean="0"/>
          </a:p>
        </p:txBody>
      </p:sp>
      <p:sp>
        <p:nvSpPr>
          <p:cNvPr id="58371" name="Rectangle 3"/>
          <p:cNvSpPr>
            <a:spLocks noGrp="1" noChangeArrowheads="1"/>
          </p:cNvSpPr>
          <p:nvPr>
            <p:ph type="body" idx="4294967295"/>
          </p:nvPr>
        </p:nvSpPr>
        <p:spPr>
          <a:xfrm>
            <a:off x="0" y="1527175"/>
            <a:ext cx="8504238" cy="4572000"/>
          </a:xfrm>
        </p:spPr>
        <p:txBody>
          <a:bodyPr/>
          <a:lstStyle/>
          <a:p>
            <a:pPr eaLnBrk="1" hangingPunct="1"/>
            <a:r>
              <a:rPr lang="en-GB" sz="2800" u="sng" smtClean="0"/>
              <a:t>2</a:t>
            </a:r>
            <a:r>
              <a:rPr lang="en-GB" sz="2800" u="sng" baseline="30000" smtClean="0"/>
              <a:t>nd</a:t>
            </a:r>
            <a:r>
              <a:rPr lang="en-GB" sz="2800" u="sng" smtClean="0"/>
              <a:t> phase</a:t>
            </a:r>
            <a:r>
              <a:rPr lang="en-GB" sz="2800" smtClean="0"/>
              <a:t> is </a:t>
            </a:r>
            <a:r>
              <a:rPr lang="en-GB" sz="2800" b="1" i="1" u="sng" smtClean="0">
                <a:solidFill>
                  <a:schemeClr val="accent2"/>
                </a:solidFill>
              </a:rPr>
              <a:t>resistance</a:t>
            </a:r>
            <a:r>
              <a:rPr lang="en-GB" sz="2800" i="1" smtClean="0"/>
              <a:t> </a:t>
            </a:r>
            <a:r>
              <a:rPr lang="en-GB" sz="2800" smtClean="0"/>
              <a:t>– the body’s stress response is fully activated and coping with the stressor, so from the outside things appear to be back under control</a:t>
            </a:r>
          </a:p>
          <a:p>
            <a:pPr eaLnBrk="1" hangingPunct="1"/>
            <a:r>
              <a:rPr lang="en-GB" sz="2800" smtClean="0"/>
              <a:t>However, the body enters the </a:t>
            </a:r>
            <a:r>
              <a:rPr lang="en-GB" sz="2800" u="sng" smtClean="0"/>
              <a:t>3</a:t>
            </a:r>
            <a:r>
              <a:rPr lang="en-GB" sz="2800" u="sng" baseline="30000" smtClean="0"/>
              <a:t>rd</a:t>
            </a:r>
            <a:r>
              <a:rPr lang="en-GB" sz="2800" u="sng" smtClean="0"/>
              <a:t> phase</a:t>
            </a:r>
            <a:r>
              <a:rPr lang="en-GB" sz="2800" smtClean="0"/>
              <a:t> of </a:t>
            </a:r>
            <a:r>
              <a:rPr lang="en-GB" sz="2800" b="1" i="1" u="sng" smtClean="0">
                <a:solidFill>
                  <a:schemeClr val="accent2"/>
                </a:solidFill>
              </a:rPr>
              <a:t>exhaustion</a:t>
            </a:r>
            <a:r>
              <a:rPr lang="en-GB" sz="2800" smtClean="0"/>
              <a:t> if the stressor is long lasting and chronic. Hormone levels are depleted, and stress related conditions such as raised blood pressure, ulcers, depression and anxiety may develop as stress systems become exhausted</a:t>
            </a:r>
            <a:endParaRPr lang="en-US" sz="28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914400" y="152400"/>
            <a:ext cx="8229600" cy="609600"/>
          </a:xfrm>
        </p:spPr>
        <p:txBody>
          <a:bodyPr/>
          <a:lstStyle/>
          <a:p>
            <a:pPr eaLnBrk="1" hangingPunct="1"/>
            <a:r>
              <a:rPr lang="en-GB" dirty="0" smtClean="0"/>
              <a:t>Evaluation of GAS</a:t>
            </a:r>
            <a:endParaRPr lang="en-US" dirty="0" smtClean="0"/>
          </a:p>
        </p:txBody>
      </p:sp>
      <p:sp>
        <p:nvSpPr>
          <p:cNvPr id="60419" name="Rectangle 3"/>
          <p:cNvSpPr>
            <a:spLocks noGrp="1" noChangeArrowheads="1"/>
          </p:cNvSpPr>
          <p:nvPr>
            <p:ph type="body" idx="4294967295"/>
          </p:nvPr>
        </p:nvSpPr>
        <p:spPr>
          <a:xfrm>
            <a:off x="0" y="908050"/>
            <a:ext cx="9144000" cy="5949950"/>
          </a:xfrm>
        </p:spPr>
        <p:txBody>
          <a:bodyPr/>
          <a:lstStyle/>
          <a:p>
            <a:pPr eaLnBrk="1" hangingPunct="1">
              <a:lnSpc>
                <a:spcPct val="80000"/>
              </a:lnSpc>
            </a:pPr>
            <a:r>
              <a:rPr lang="en-GB" sz="2800" u="sng" dirty="0" smtClean="0"/>
              <a:t>Experimental support</a:t>
            </a:r>
            <a:r>
              <a:rPr lang="en-GB" sz="2800" dirty="0" smtClean="0"/>
              <a:t> – first systematic attempt to explain the body’s response to stress based on experimental data – also the first to emphasise the role of the </a:t>
            </a:r>
            <a:r>
              <a:rPr lang="en-GB" sz="2800" dirty="0" smtClean="0">
                <a:solidFill>
                  <a:srgbClr val="FF0000"/>
                </a:solidFill>
              </a:rPr>
              <a:t>hypothalamic-pituitary adrenal cortex (HPAC) pathway </a:t>
            </a:r>
            <a:r>
              <a:rPr lang="en-GB" sz="2800" dirty="0" smtClean="0"/>
              <a:t>and</a:t>
            </a:r>
            <a:r>
              <a:rPr lang="en-GB" sz="2800" dirty="0" smtClean="0">
                <a:solidFill>
                  <a:srgbClr val="FF0000"/>
                </a:solidFill>
              </a:rPr>
              <a:t> </a:t>
            </a:r>
            <a:r>
              <a:rPr lang="en-GB" sz="2800" dirty="0" smtClean="0">
                <a:solidFill>
                  <a:schemeClr val="folHlink"/>
                </a:solidFill>
              </a:rPr>
              <a:t>hypothalamic-ANS-Adrenal medulla pathways</a:t>
            </a:r>
          </a:p>
          <a:p>
            <a:pPr eaLnBrk="1" hangingPunct="1">
              <a:lnSpc>
                <a:spcPct val="80000"/>
              </a:lnSpc>
            </a:pPr>
            <a:r>
              <a:rPr lang="en-GB" sz="2800" u="sng" dirty="0" smtClean="0"/>
              <a:t>Use of non human animals </a:t>
            </a:r>
            <a:r>
              <a:rPr lang="en-GB" sz="2800" dirty="0" smtClean="0"/>
              <a:t>– Research carried out on rats, using physical stressors. Differences between the physiology of rats and humans, so its difficult to generalise his work to humans, however, his later work was done with humans</a:t>
            </a:r>
          </a:p>
          <a:p>
            <a:pPr eaLnBrk="1" hangingPunct="1">
              <a:lnSpc>
                <a:spcPct val="80000"/>
              </a:lnSpc>
            </a:pPr>
            <a:r>
              <a:rPr lang="en-GB" sz="2800" u="sng" dirty="0" smtClean="0"/>
              <a:t>Individual differences</a:t>
            </a:r>
            <a:r>
              <a:rPr lang="en-GB" sz="2800" dirty="0" smtClean="0"/>
              <a:t>- GAS ignores individual differences, e.g. Type A behaviour (Highly driven people who thrive in stressful situations). It assumes that we all respond the same way to stress, but personality and gender can also play role</a:t>
            </a:r>
            <a:endParaRPr lang="en-US"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792162"/>
          </a:xfrm>
        </p:spPr>
        <p:txBody>
          <a:bodyPr>
            <a:normAutofit fontScale="90000"/>
          </a:bodyPr>
          <a:lstStyle/>
          <a:p>
            <a:pPr eaLnBrk="1" hangingPunct="1"/>
            <a:r>
              <a:rPr lang="en-US" sz="4000" smtClean="0"/>
              <a:t>Questions to check your understanding</a:t>
            </a:r>
          </a:p>
        </p:txBody>
      </p:sp>
      <p:sp>
        <p:nvSpPr>
          <p:cNvPr id="62467" name="Rectangle 3"/>
          <p:cNvSpPr>
            <a:spLocks noGrp="1" noChangeArrowheads="1"/>
          </p:cNvSpPr>
          <p:nvPr>
            <p:ph type="body" idx="1"/>
          </p:nvPr>
        </p:nvSpPr>
        <p:spPr>
          <a:xfrm>
            <a:off x="0" y="1196975"/>
            <a:ext cx="9144000" cy="5661025"/>
          </a:xfrm>
        </p:spPr>
        <p:txBody>
          <a:bodyPr/>
          <a:lstStyle/>
          <a:p>
            <a:pPr marL="609600" indent="-609600" eaLnBrk="1" hangingPunct="1">
              <a:lnSpc>
                <a:spcPct val="80000"/>
              </a:lnSpc>
              <a:buFontTx/>
              <a:buAutoNum type="arabicParenR"/>
            </a:pPr>
            <a:r>
              <a:rPr lang="en-US" sz="2000" smtClean="0"/>
              <a:t>What are the two divisions of the nervous system</a:t>
            </a:r>
          </a:p>
          <a:p>
            <a:pPr marL="609600" indent="-609600" eaLnBrk="1" hangingPunct="1">
              <a:lnSpc>
                <a:spcPct val="80000"/>
              </a:lnSpc>
              <a:buFontTx/>
              <a:buAutoNum type="arabicParenR"/>
            </a:pPr>
            <a:r>
              <a:rPr lang="en-US" sz="2000" smtClean="0"/>
              <a:t>How does communication occur in the endocrine system?</a:t>
            </a:r>
          </a:p>
          <a:p>
            <a:pPr marL="609600" indent="-609600" eaLnBrk="1" hangingPunct="1">
              <a:lnSpc>
                <a:spcPct val="80000"/>
              </a:lnSpc>
              <a:buFontTx/>
              <a:buAutoNum type="arabicParenR"/>
            </a:pPr>
            <a:r>
              <a:rPr lang="en-US" sz="2000" smtClean="0"/>
              <a:t>Which is the faster method of communication? The NS or the Endocrine system?</a:t>
            </a:r>
          </a:p>
          <a:p>
            <a:pPr marL="609600" indent="-609600" eaLnBrk="1" hangingPunct="1">
              <a:lnSpc>
                <a:spcPct val="80000"/>
              </a:lnSpc>
              <a:buFontTx/>
              <a:buAutoNum type="arabicParenR"/>
            </a:pPr>
            <a:r>
              <a:rPr lang="en-US" sz="2000" smtClean="0"/>
              <a:t>What does the Sympathetic and Para-Sympathetic subdivisions of the ANS do?</a:t>
            </a:r>
          </a:p>
          <a:p>
            <a:pPr marL="609600" indent="-609600" eaLnBrk="1" hangingPunct="1">
              <a:lnSpc>
                <a:spcPct val="80000"/>
              </a:lnSpc>
              <a:buFontTx/>
              <a:buAutoNum type="arabicParenR"/>
            </a:pPr>
            <a:r>
              <a:rPr lang="en-US" sz="2000" smtClean="0"/>
              <a:t>Hormones travel through our…………….</a:t>
            </a:r>
          </a:p>
          <a:p>
            <a:pPr marL="609600" indent="-609600" eaLnBrk="1" hangingPunct="1">
              <a:lnSpc>
                <a:spcPct val="80000"/>
              </a:lnSpc>
              <a:buFontTx/>
              <a:buAutoNum type="arabicParenR"/>
            </a:pPr>
            <a:r>
              <a:rPr lang="en-US" sz="2000" smtClean="0"/>
              <a:t>The ‘pea sized governor’ is also known as the …………………</a:t>
            </a:r>
          </a:p>
          <a:p>
            <a:pPr marL="609600" indent="-609600" eaLnBrk="1" hangingPunct="1">
              <a:lnSpc>
                <a:spcPct val="80000"/>
              </a:lnSpc>
              <a:buFontTx/>
              <a:buAutoNum type="arabicParenR"/>
            </a:pPr>
            <a:r>
              <a:rPr lang="en-US" sz="2000" smtClean="0"/>
              <a:t>Give a definition of stress</a:t>
            </a:r>
          </a:p>
          <a:p>
            <a:pPr marL="609600" indent="-609600" eaLnBrk="1" hangingPunct="1">
              <a:lnSpc>
                <a:spcPct val="80000"/>
              </a:lnSpc>
              <a:buFontTx/>
              <a:buAutoNum type="arabicParenR"/>
            </a:pPr>
            <a:r>
              <a:rPr lang="en-US" sz="2000" smtClean="0"/>
              <a:t>What is a stressor?</a:t>
            </a:r>
          </a:p>
          <a:p>
            <a:pPr marL="609600" indent="-609600" eaLnBrk="1" hangingPunct="1">
              <a:lnSpc>
                <a:spcPct val="80000"/>
              </a:lnSpc>
              <a:buFontTx/>
              <a:buAutoNum type="arabicParenR"/>
            </a:pPr>
            <a:r>
              <a:rPr lang="en-US" sz="2000" smtClean="0"/>
              <a:t>How does the body respond to stress through the </a:t>
            </a:r>
            <a:r>
              <a:rPr lang="en-GB" sz="2000" smtClean="0">
                <a:solidFill>
                  <a:srgbClr val="FF0000"/>
                </a:solidFill>
              </a:rPr>
              <a:t>hypothalamic-pituitary adrenal cortex (HPAC) pathway</a:t>
            </a:r>
          </a:p>
          <a:p>
            <a:pPr marL="609600" indent="-609600" eaLnBrk="1" hangingPunct="1">
              <a:spcBef>
                <a:spcPct val="0"/>
              </a:spcBef>
              <a:buFontTx/>
              <a:buNone/>
            </a:pPr>
            <a:r>
              <a:rPr lang="en-US" sz="2000" smtClean="0"/>
              <a:t>9) How does the body respond to stress through the </a:t>
            </a:r>
            <a:r>
              <a:rPr lang="en-GB" sz="2000" smtClean="0">
                <a:solidFill>
                  <a:schemeClr val="folHlink"/>
                </a:solidFill>
              </a:rPr>
              <a:t>hypothalamic-ANS-Adrenal medulla pathway</a:t>
            </a:r>
            <a:r>
              <a:rPr lang="en-US" sz="2000" smtClean="0"/>
              <a:t> </a:t>
            </a:r>
          </a:p>
          <a:p>
            <a:pPr marL="609600" indent="-609600" eaLnBrk="1" hangingPunct="1">
              <a:spcBef>
                <a:spcPct val="0"/>
              </a:spcBef>
              <a:buFontTx/>
              <a:buNone/>
            </a:pPr>
            <a:r>
              <a:rPr lang="en-US" sz="2000" smtClean="0"/>
              <a:t>10) What is the fight or flight response?</a:t>
            </a:r>
          </a:p>
          <a:p>
            <a:pPr marL="609600" indent="-609600" eaLnBrk="1" hangingPunct="1">
              <a:spcBef>
                <a:spcPct val="0"/>
              </a:spcBef>
              <a:buFontTx/>
              <a:buNone/>
            </a:pPr>
            <a:r>
              <a:rPr lang="en-US" sz="2000" smtClean="0"/>
              <a:t>11) What is the first stage of GAS? – What pathways are activated?</a:t>
            </a:r>
          </a:p>
          <a:p>
            <a:pPr marL="609600" indent="-609600" eaLnBrk="1" hangingPunct="1">
              <a:spcBef>
                <a:spcPct val="0"/>
              </a:spcBef>
              <a:buFontTx/>
              <a:buNone/>
            </a:pPr>
            <a:r>
              <a:rPr lang="en-US" sz="2000" smtClean="0"/>
              <a:t>12) What is the second stage of GAS?</a:t>
            </a:r>
          </a:p>
          <a:p>
            <a:pPr marL="609600" indent="-609600" eaLnBrk="1" hangingPunct="1">
              <a:spcBef>
                <a:spcPct val="0"/>
              </a:spcBef>
              <a:buFontTx/>
              <a:buNone/>
            </a:pPr>
            <a:r>
              <a:rPr lang="en-US" sz="2000" smtClean="0"/>
              <a:t>13) What is the third stage of GAS?</a:t>
            </a:r>
          </a:p>
          <a:p>
            <a:pPr marL="609600" indent="-609600" eaLnBrk="1" hangingPunct="1">
              <a:lnSpc>
                <a:spcPct val="80000"/>
              </a:lnSpc>
              <a:buFontTx/>
              <a:buAutoNum type="arabicParenR"/>
            </a:pPr>
            <a:endParaRPr lang="en-US" sz="20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solidFill>
            <a:schemeClr val="accent2"/>
          </a:solidFill>
        </p:spPr>
        <p:txBody>
          <a:bodyPr/>
          <a:lstStyle/>
          <a:p>
            <a:pPr eaLnBrk="1" hangingPunct="1"/>
            <a:r>
              <a:rPr lang="en-GB" smtClean="0">
                <a:solidFill>
                  <a:schemeClr val="bg1"/>
                </a:solidFill>
              </a:rPr>
              <a:t>Energy mobilisation</a:t>
            </a:r>
            <a:endParaRPr lang="en-US" smtClean="0">
              <a:solidFill>
                <a:schemeClr val="bg1"/>
              </a:solidFill>
            </a:endParaRPr>
          </a:p>
        </p:txBody>
      </p:sp>
      <p:sp>
        <p:nvSpPr>
          <p:cNvPr id="70659" name="Rectangle 3"/>
          <p:cNvSpPr>
            <a:spLocks noGrp="1" noChangeArrowheads="1"/>
          </p:cNvSpPr>
          <p:nvPr>
            <p:ph type="body" idx="1"/>
          </p:nvPr>
        </p:nvSpPr>
        <p:spPr>
          <a:xfrm>
            <a:off x="457200" y="1600200"/>
            <a:ext cx="8686800" cy="5068888"/>
          </a:xfrm>
        </p:spPr>
        <p:txBody>
          <a:bodyPr/>
          <a:lstStyle/>
          <a:p>
            <a:pPr eaLnBrk="1" hangingPunct="1">
              <a:lnSpc>
                <a:spcPct val="90000"/>
              </a:lnSpc>
            </a:pPr>
            <a:r>
              <a:rPr lang="en-GB" smtClean="0"/>
              <a:t>Nowdays stress comes from psychological sources such as the workplace/ relationships</a:t>
            </a:r>
          </a:p>
          <a:p>
            <a:pPr eaLnBrk="1" hangingPunct="1">
              <a:lnSpc>
                <a:spcPct val="90000"/>
              </a:lnSpc>
            </a:pPr>
            <a:r>
              <a:rPr lang="en-GB" smtClean="0"/>
              <a:t>Physical activity rare in the response to stress – but GAS response preparing us for fight or flight</a:t>
            </a:r>
          </a:p>
          <a:p>
            <a:pPr eaLnBrk="1" hangingPunct="1">
              <a:lnSpc>
                <a:spcPct val="90000"/>
              </a:lnSpc>
            </a:pPr>
            <a:r>
              <a:rPr lang="en-GB" smtClean="0"/>
              <a:t>Glucose and fatty acids produced to prepare for fight or flight cant all be re-absorbed into the body if stress is chronic, and the ‘furring up of the cardiovascular system (hypertension &amp; atherosclerosis)</a:t>
            </a: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solidFill>
            <a:schemeClr val="accent1"/>
          </a:solidFill>
        </p:spPr>
        <p:txBody>
          <a:bodyPr/>
          <a:lstStyle/>
          <a:p>
            <a:pPr eaLnBrk="1" hangingPunct="1"/>
            <a:r>
              <a:rPr lang="en-US" smtClean="0"/>
              <a:t>Stress and Physical Illness</a:t>
            </a:r>
          </a:p>
        </p:txBody>
      </p:sp>
      <p:sp>
        <p:nvSpPr>
          <p:cNvPr id="64515" name="Rectangle 3"/>
          <p:cNvSpPr>
            <a:spLocks noGrp="1" noChangeArrowheads="1"/>
          </p:cNvSpPr>
          <p:nvPr>
            <p:ph type="body" idx="1"/>
          </p:nvPr>
        </p:nvSpPr>
        <p:spPr>
          <a:solidFill>
            <a:schemeClr val="accent1"/>
          </a:solidFill>
        </p:spPr>
        <p:txBody>
          <a:bodyPr/>
          <a:lstStyle/>
          <a:p>
            <a:pPr eaLnBrk="1" hangingPunct="1"/>
            <a:r>
              <a:rPr lang="en-US" u="sng" smtClean="0"/>
              <a:t>Principle of the biological LOA demonstrated:</a:t>
            </a:r>
            <a:r>
              <a:rPr lang="en-US" smtClean="0"/>
              <a:t> there is a relationship between our stress response system (which works through and our nervous/endocrine system and is usually activated by psychological stressors) which then has an effect on our immune system causing illness (this is a biological correlate of behavior)</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8313" y="228600"/>
            <a:ext cx="8229600" cy="914400"/>
          </a:xfrm>
          <a:solidFill>
            <a:schemeClr val="folHlink"/>
          </a:solidFill>
        </p:spPr>
        <p:txBody>
          <a:bodyPr/>
          <a:lstStyle/>
          <a:p>
            <a:pPr eaLnBrk="1" hangingPunct="1"/>
            <a:r>
              <a:rPr lang="en-GB" sz="4000" smtClean="0"/>
              <a:t>The transactional model of stress</a:t>
            </a:r>
            <a:endParaRPr lang="en-US" sz="4000" smtClean="0"/>
          </a:p>
        </p:txBody>
      </p:sp>
      <p:sp>
        <p:nvSpPr>
          <p:cNvPr id="37891" name="Rectangle 3"/>
          <p:cNvSpPr>
            <a:spLocks noGrp="1" noChangeArrowheads="1"/>
          </p:cNvSpPr>
          <p:nvPr>
            <p:ph type="body" idx="1"/>
          </p:nvPr>
        </p:nvSpPr>
        <p:spPr>
          <a:xfrm>
            <a:off x="468313" y="1371600"/>
            <a:ext cx="8229600" cy="4206874"/>
          </a:xfrm>
        </p:spPr>
        <p:txBody>
          <a:bodyPr/>
          <a:lstStyle/>
          <a:p>
            <a:pPr eaLnBrk="1" hangingPunct="1"/>
            <a:endParaRPr lang="en-GB" dirty="0" smtClean="0"/>
          </a:p>
          <a:p>
            <a:pPr eaLnBrk="1" hangingPunct="1"/>
            <a:r>
              <a:rPr lang="en-GB" dirty="0" smtClean="0"/>
              <a:t>Most popular model for studying stress today – stress as a </a:t>
            </a:r>
            <a:r>
              <a:rPr lang="en-GB" u="sng" dirty="0" smtClean="0"/>
              <a:t>lack of fit</a:t>
            </a:r>
            <a:r>
              <a:rPr lang="en-GB" dirty="0" smtClean="0"/>
              <a:t> between the perceived demands of a situation and the person’s ability to cope</a:t>
            </a:r>
            <a:r>
              <a:rPr lang="en-GB" i="1" dirty="0" smtClean="0"/>
              <a:t> </a:t>
            </a:r>
          </a:p>
          <a:p>
            <a:pPr eaLnBrk="1" hangingPunct="1"/>
            <a:r>
              <a:rPr lang="en-GB" dirty="0" smtClean="0"/>
              <a:t>In this model </a:t>
            </a:r>
            <a:r>
              <a:rPr lang="en-GB" u="sng" dirty="0" smtClean="0"/>
              <a:t>any stimulus which produces physical signs of a stress response</a:t>
            </a:r>
            <a:r>
              <a:rPr lang="en-GB" dirty="0" smtClean="0"/>
              <a:t> is a </a:t>
            </a:r>
            <a:r>
              <a:rPr lang="en-GB" u="sng" dirty="0" smtClean="0"/>
              <a:t>stressor</a:t>
            </a:r>
          </a:p>
          <a:p>
            <a:pPr eaLnBrk="1" hangingPunct="1">
              <a:buFontTx/>
              <a:buNone/>
            </a:pPr>
            <a:endParaRPr lang="en-GB" u="sng" dirty="0" smtClean="0"/>
          </a:p>
        </p:txBody>
      </p:sp>
      <p:sp>
        <p:nvSpPr>
          <p:cNvPr id="37892" name="Text Box 4"/>
          <p:cNvSpPr txBox="1">
            <a:spLocks noChangeArrowheads="1"/>
          </p:cNvSpPr>
          <p:nvPr/>
        </p:nvSpPr>
        <p:spPr bwMode="auto">
          <a:xfrm>
            <a:off x="179388" y="5157788"/>
            <a:ext cx="4824412" cy="641350"/>
          </a:xfrm>
          <a:prstGeom prst="rect">
            <a:avLst/>
          </a:prstGeom>
          <a:solidFill>
            <a:schemeClr val="accent1"/>
          </a:solidFill>
          <a:ln w="9525">
            <a:noFill/>
            <a:miter lim="800000"/>
            <a:headEnd/>
            <a:tailEnd/>
          </a:ln>
        </p:spPr>
        <p:txBody>
          <a:bodyPr>
            <a:spAutoFit/>
          </a:bodyPr>
          <a:lstStyle/>
          <a:p>
            <a:r>
              <a:rPr lang="en-GB" dirty="0">
                <a:cs typeface="Arial" charset="0"/>
              </a:rPr>
              <a:t>E.g. Exams – some overestimate the demands? may be very stressed and do well</a:t>
            </a:r>
          </a:p>
        </p:txBody>
      </p:sp>
      <p:sp>
        <p:nvSpPr>
          <p:cNvPr id="37893" name="Text Box 5"/>
          <p:cNvSpPr txBox="1">
            <a:spLocks noChangeArrowheads="1"/>
          </p:cNvSpPr>
          <p:nvPr/>
        </p:nvSpPr>
        <p:spPr bwMode="auto">
          <a:xfrm>
            <a:off x="5148263" y="5157788"/>
            <a:ext cx="3803650" cy="641350"/>
          </a:xfrm>
          <a:prstGeom prst="rect">
            <a:avLst/>
          </a:prstGeom>
          <a:solidFill>
            <a:schemeClr val="accent1"/>
          </a:solidFill>
          <a:ln w="9525">
            <a:noFill/>
            <a:miter lim="800000"/>
            <a:headEnd/>
            <a:tailEnd/>
          </a:ln>
        </p:spPr>
        <p:txBody>
          <a:bodyPr wrap="none">
            <a:spAutoFit/>
          </a:bodyPr>
          <a:lstStyle/>
          <a:p>
            <a:r>
              <a:rPr lang="en-GB">
                <a:cs typeface="Arial" charset="0"/>
              </a:rPr>
              <a:t>Some underestimate the demands, </a:t>
            </a:r>
          </a:p>
          <a:p>
            <a:r>
              <a:rPr lang="en-GB">
                <a:cs typeface="Arial" charset="0"/>
              </a:rPr>
              <a:t>and do badly</a:t>
            </a:r>
            <a:endParaRPr lang="en-US">
              <a:cs typeface="Arial" charset="0"/>
            </a:endParaRPr>
          </a:p>
        </p:txBody>
      </p:sp>
      <p:sp>
        <p:nvSpPr>
          <p:cNvPr id="37894" name="Text Box 6"/>
          <p:cNvSpPr txBox="1">
            <a:spLocks noChangeArrowheads="1"/>
          </p:cNvSpPr>
          <p:nvPr/>
        </p:nvSpPr>
        <p:spPr bwMode="auto">
          <a:xfrm>
            <a:off x="2195513" y="6092825"/>
            <a:ext cx="4400550" cy="641350"/>
          </a:xfrm>
          <a:prstGeom prst="rect">
            <a:avLst/>
          </a:prstGeom>
          <a:solidFill>
            <a:schemeClr val="accent1"/>
          </a:solidFill>
          <a:ln w="9525">
            <a:noFill/>
            <a:miter lim="800000"/>
            <a:headEnd/>
            <a:tailEnd/>
          </a:ln>
        </p:spPr>
        <p:txBody>
          <a:bodyPr wrap="none">
            <a:spAutoFit/>
          </a:bodyPr>
          <a:lstStyle/>
          <a:p>
            <a:r>
              <a:rPr lang="en-GB">
                <a:cs typeface="Arial" charset="0"/>
              </a:rPr>
              <a:t>So there is a cognitive element</a:t>
            </a:r>
          </a:p>
          <a:p>
            <a:r>
              <a:rPr lang="en-GB">
                <a:cs typeface="Arial" charset="0"/>
              </a:rPr>
              <a:t>and there are individual differences in this</a:t>
            </a:r>
            <a:endParaRPr lang="en-US">
              <a:cs typeface="Arial" charset="0"/>
            </a:endParaRPr>
          </a:p>
        </p:txBody>
      </p:sp>
      <p:sp>
        <p:nvSpPr>
          <p:cNvPr id="37895" name="Line 7"/>
          <p:cNvSpPr>
            <a:spLocks noChangeShapeType="1"/>
          </p:cNvSpPr>
          <p:nvPr/>
        </p:nvSpPr>
        <p:spPr bwMode="auto">
          <a:xfrm>
            <a:off x="2916238" y="5805488"/>
            <a:ext cx="503237" cy="215900"/>
          </a:xfrm>
          <a:prstGeom prst="line">
            <a:avLst/>
          </a:prstGeom>
          <a:noFill/>
          <a:ln w="9525">
            <a:solidFill>
              <a:schemeClr val="tx1"/>
            </a:solidFill>
            <a:round/>
            <a:headEnd/>
            <a:tailEnd type="triangle" w="med" len="med"/>
          </a:ln>
        </p:spPr>
        <p:txBody>
          <a:bodyPr/>
          <a:lstStyle/>
          <a:p>
            <a:endParaRPr lang="en-US"/>
          </a:p>
        </p:txBody>
      </p:sp>
      <p:sp>
        <p:nvSpPr>
          <p:cNvPr id="37896" name="Line 8"/>
          <p:cNvSpPr>
            <a:spLocks noChangeShapeType="1"/>
          </p:cNvSpPr>
          <p:nvPr/>
        </p:nvSpPr>
        <p:spPr bwMode="auto">
          <a:xfrm flipH="1">
            <a:off x="5580063" y="5805488"/>
            <a:ext cx="576262" cy="2159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solidFill>
            <a:schemeClr val="accent1"/>
          </a:solidFill>
        </p:spPr>
        <p:txBody>
          <a:bodyPr/>
          <a:lstStyle/>
          <a:p>
            <a:pPr eaLnBrk="1" hangingPunct="1"/>
            <a:r>
              <a:rPr lang="en-GB" smtClean="0"/>
              <a:t>Stress and physical illness</a:t>
            </a:r>
            <a:endParaRPr lang="en-US" smtClean="0"/>
          </a:p>
        </p:txBody>
      </p:sp>
      <p:sp>
        <p:nvSpPr>
          <p:cNvPr id="66563" name="Rectangle 3"/>
          <p:cNvSpPr>
            <a:spLocks noGrp="1" noChangeArrowheads="1"/>
          </p:cNvSpPr>
          <p:nvPr>
            <p:ph type="body" idx="1"/>
          </p:nvPr>
        </p:nvSpPr>
        <p:spPr>
          <a:solidFill>
            <a:schemeClr val="accent1"/>
          </a:solidFill>
        </p:spPr>
        <p:txBody>
          <a:bodyPr/>
          <a:lstStyle/>
          <a:p>
            <a:pPr eaLnBrk="1" hangingPunct="1"/>
            <a:r>
              <a:rPr lang="en-GB" sz="2800" smtClean="0"/>
              <a:t>The </a:t>
            </a:r>
            <a:r>
              <a:rPr lang="en-GB" sz="2800" b="1" u="sng" smtClean="0"/>
              <a:t>immune system</a:t>
            </a:r>
            <a:r>
              <a:rPr lang="en-GB" sz="2800" smtClean="0"/>
              <a:t> is a very complex system of cells and chemicals which protect the body from infection by </a:t>
            </a:r>
            <a:r>
              <a:rPr lang="en-GB" sz="2800" b="1" smtClean="0"/>
              <a:t>viruses and bacteria</a:t>
            </a:r>
            <a:r>
              <a:rPr lang="en-GB" sz="2800" smtClean="0"/>
              <a:t>.</a:t>
            </a:r>
          </a:p>
          <a:p>
            <a:pPr eaLnBrk="1" hangingPunct="1"/>
            <a:r>
              <a:rPr lang="en-GB" sz="2800" smtClean="0"/>
              <a:t>But during stress all resources are geared to escape, so protection and tissue repair can wait till later</a:t>
            </a:r>
          </a:p>
          <a:p>
            <a:pPr eaLnBrk="1" hangingPunct="1"/>
            <a:r>
              <a:rPr lang="en-GB" sz="2800" smtClean="0"/>
              <a:t>Its an excellent survival mechanism – but long term activation can lead to the shutting down of other systems which are also important</a:t>
            </a:r>
            <a:endParaRPr lang="en-US"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 and talk</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Using the note-card provided gather as many ideas as you can about the immune system and stress.</a:t>
            </a:r>
          </a:p>
          <a:p>
            <a:r>
              <a:rPr lang="en-US" dirty="0" smtClean="0"/>
              <a:t>You need to use the ‘popcorn partner’ idea- only one fact from each person and it needs to be a new one; you need to exchange with each person in the class.</a:t>
            </a:r>
          </a:p>
          <a:p>
            <a:r>
              <a:rPr lang="en-US" dirty="0" smtClean="0"/>
              <a:t>When you have finished your quest for facts write an answer to the following questions</a:t>
            </a:r>
          </a:p>
          <a:p>
            <a:pPr>
              <a:buFont typeface="Wingdings" pitchFamily="2" charset="2"/>
              <a:buChar char="Ø"/>
            </a:pPr>
            <a:r>
              <a:rPr lang="en-US" dirty="0" smtClean="0">
                <a:solidFill>
                  <a:srgbClr val="FF0000"/>
                </a:solidFill>
              </a:rPr>
              <a:t>How do steroids relate to stress?</a:t>
            </a:r>
          </a:p>
          <a:p>
            <a:pPr>
              <a:buFont typeface="Wingdings" pitchFamily="2" charset="2"/>
              <a:buChar char="Ø"/>
            </a:pPr>
            <a:r>
              <a:rPr lang="en-US" dirty="0" smtClean="0">
                <a:solidFill>
                  <a:srgbClr val="FF0000"/>
                </a:solidFill>
              </a:rPr>
              <a:t>How does a persistent flow of steroids affect </a:t>
            </a:r>
          </a:p>
          <a:p>
            <a:pPr>
              <a:buNone/>
            </a:pPr>
            <a:r>
              <a:rPr lang="en-US" dirty="0" smtClean="0">
                <a:solidFill>
                  <a:srgbClr val="FF0000"/>
                </a:solidFill>
              </a:rPr>
              <a:t>                         one’s physical health?</a:t>
            </a:r>
          </a:p>
          <a:p>
            <a:pPr>
              <a:buFont typeface="Wingdings" pitchFamily="2" charset="2"/>
              <a:buChar char="Ø"/>
            </a:pP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68313" y="188913"/>
            <a:ext cx="8229600" cy="1143000"/>
          </a:xfrm>
          <a:solidFill>
            <a:schemeClr val="folHlink"/>
          </a:solidFill>
        </p:spPr>
        <p:txBody>
          <a:bodyPr/>
          <a:lstStyle/>
          <a:p>
            <a:pPr eaLnBrk="1" hangingPunct="1"/>
            <a:r>
              <a:rPr lang="en-US" smtClean="0"/>
              <a:t>The Immune System</a:t>
            </a:r>
          </a:p>
        </p:txBody>
      </p:sp>
      <p:sp>
        <p:nvSpPr>
          <p:cNvPr id="73731" name="Rectangle 3"/>
          <p:cNvSpPr>
            <a:spLocks noGrp="1" noChangeArrowheads="1"/>
          </p:cNvSpPr>
          <p:nvPr>
            <p:ph type="body" sz="half" idx="1"/>
          </p:nvPr>
        </p:nvSpPr>
        <p:spPr/>
        <p:txBody>
          <a:bodyPr/>
          <a:lstStyle/>
          <a:p>
            <a:pPr eaLnBrk="1" hangingPunct="1">
              <a:lnSpc>
                <a:spcPct val="90000"/>
              </a:lnSpc>
            </a:pPr>
            <a:r>
              <a:rPr lang="en-US" sz="2800" smtClean="0"/>
              <a:t>Structures and mechanisms that allow the body to resist and fight off infection by:</a:t>
            </a:r>
          </a:p>
          <a:p>
            <a:pPr lvl="1" eaLnBrk="1" hangingPunct="1">
              <a:lnSpc>
                <a:spcPct val="90000"/>
              </a:lnSpc>
            </a:pPr>
            <a:r>
              <a:rPr lang="en-US" sz="2400" smtClean="0"/>
              <a:t>Bacteria</a:t>
            </a:r>
          </a:p>
          <a:p>
            <a:pPr lvl="1" eaLnBrk="1" hangingPunct="1">
              <a:lnSpc>
                <a:spcPct val="90000"/>
              </a:lnSpc>
            </a:pPr>
            <a:r>
              <a:rPr lang="en-US" sz="2400" smtClean="0"/>
              <a:t>Viruses (aka antigens)</a:t>
            </a:r>
          </a:p>
          <a:p>
            <a:pPr lvl="1" eaLnBrk="1" hangingPunct="1">
              <a:lnSpc>
                <a:spcPct val="90000"/>
              </a:lnSpc>
            </a:pPr>
            <a:endParaRPr lang="en-GB" sz="2400" smtClean="0"/>
          </a:p>
          <a:p>
            <a:pPr lvl="1" eaLnBrk="1" hangingPunct="1">
              <a:lnSpc>
                <a:spcPct val="90000"/>
              </a:lnSpc>
              <a:buFontTx/>
              <a:buNone/>
            </a:pPr>
            <a:r>
              <a:rPr lang="en-GB" sz="2400" smtClean="0"/>
              <a:t>   White blood cells provide mechanisms of immunity</a:t>
            </a:r>
            <a:endParaRPr lang="en-US" sz="2400" smtClean="0"/>
          </a:p>
        </p:txBody>
      </p:sp>
      <p:pic>
        <p:nvPicPr>
          <p:cNvPr id="71684" name="Picture 4" descr="macrophage"/>
          <p:cNvPicPr>
            <a:picLocks noGrp="1" noChangeAspect="1" noChangeArrowheads="1"/>
          </p:cNvPicPr>
          <p:nvPr>
            <p:ph sz="quarter" idx="2"/>
          </p:nvPr>
        </p:nvPicPr>
        <p:blipFill>
          <a:blip r:embed="rId2"/>
          <a:srcRect r="17026"/>
          <a:stretch>
            <a:fillRect/>
          </a:stretch>
        </p:blipFill>
        <p:spPr>
          <a:xfrm>
            <a:off x="4859338" y="1412875"/>
            <a:ext cx="2808287" cy="2544763"/>
          </a:xfrm>
          <a:noFill/>
        </p:spPr>
      </p:pic>
      <p:pic>
        <p:nvPicPr>
          <p:cNvPr id="71685" name="Picture 5" descr="lymphocyte"/>
          <p:cNvPicPr>
            <a:picLocks noGrp="1" noChangeAspect="1" noChangeArrowheads="1"/>
          </p:cNvPicPr>
          <p:nvPr>
            <p:ph sz="quarter" idx="3"/>
          </p:nvPr>
        </p:nvPicPr>
        <p:blipFill>
          <a:blip r:embed="rId3"/>
          <a:srcRect/>
          <a:stretch>
            <a:fillRect/>
          </a:stretch>
        </p:blipFill>
        <p:spPr>
          <a:xfrm>
            <a:off x="4859338" y="3933825"/>
            <a:ext cx="2808287" cy="2540000"/>
          </a:xfrm>
          <a:noFill/>
        </p:spPr>
      </p:pic>
      <p:sp>
        <p:nvSpPr>
          <p:cNvPr id="71686" name="Text Box 6"/>
          <p:cNvSpPr txBox="1">
            <a:spLocks noChangeArrowheads="1"/>
          </p:cNvSpPr>
          <p:nvPr/>
        </p:nvSpPr>
        <p:spPr bwMode="auto">
          <a:xfrm rot="-5400000">
            <a:off x="5826919" y="3469481"/>
            <a:ext cx="4752975" cy="779463"/>
          </a:xfrm>
          <a:prstGeom prst="rect">
            <a:avLst/>
          </a:prstGeom>
          <a:noFill/>
          <a:ln w="9525">
            <a:noFill/>
            <a:miter lim="800000"/>
            <a:headEnd/>
            <a:tailEnd/>
          </a:ln>
        </p:spPr>
        <p:txBody>
          <a:bodyPr>
            <a:spAutoFit/>
          </a:bodyPr>
          <a:lstStyle/>
          <a:p>
            <a:pPr eaLnBrk="0" hangingPunct="0">
              <a:spcBef>
                <a:spcPct val="50000"/>
              </a:spcBef>
            </a:pPr>
            <a:r>
              <a:rPr lang="en-GB" b="1">
                <a:cs typeface="Arial" charset="0"/>
              </a:rPr>
              <a:t>(white blood cell)             (white blood cell) </a:t>
            </a:r>
            <a:endParaRPr lang="en-US" b="1">
              <a:cs typeface="Arial" charset="0"/>
            </a:endParaRPr>
          </a:p>
          <a:p>
            <a:pPr eaLnBrk="0" hangingPunct="0">
              <a:spcBef>
                <a:spcPct val="50000"/>
              </a:spcBef>
            </a:pPr>
            <a:r>
              <a:rPr lang="en-US" b="1">
                <a:cs typeface="Arial" charset="0"/>
              </a:rPr>
              <a:t>T-Lymphocyte		Phagocyte</a:t>
            </a:r>
          </a:p>
        </p:txBody>
      </p:sp>
      <p:sp>
        <p:nvSpPr>
          <p:cNvPr id="71687" name="Rectangle 7"/>
          <p:cNvSpPr>
            <a:spLocks noChangeArrowheads="1"/>
          </p:cNvSpPr>
          <p:nvPr/>
        </p:nvSpPr>
        <p:spPr bwMode="auto">
          <a:xfrm>
            <a:off x="971550" y="4724400"/>
            <a:ext cx="3384550" cy="1296988"/>
          </a:xfrm>
          <a:prstGeom prst="rect">
            <a:avLst/>
          </a:prstGeom>
          <a:noFill/>
          <a:ln w="9525">
            <a:solidFill>
              <a:schemeClr val="tx1"/>
            </a:solidFill>
            <a:miter lim="800000"/>
            <a:headEnd/>
            <a:tailEnd/>
          </a:ln>
        </p:spPr>
        <p:txBody>
          <a:bodyPr wrap="none" anchor="ctr"/>
          <a:lstStyle/>
          <a:p>
            <a:endParaRPr lang="en-US"/>
          </a:p>
        </p:txBody>
      </p:sp>
      <p:sp>
        <p:nvSpPr>
          <p:cNvPr id="71688" name="Line 8"/>
          <p:cNvSpPr>
            <a:spLocks noChangeShapeType="1"/>
          </p:cNvSpPr>
          <p:nvPr/>
        </p:nvSpPr>
        <p:spPr bwMode="auto">
          <a:xfrm flipV="1">
            <a:off x="4356100" y="2997200"/>
            <a:ext cx="360363" cy="1727200"/>
          </a:xfrm>
          <a:prstGeom prst="line">
            <a:avLst/>
          </a:prstGeom>
          <a:noFill/>
          <a:ln w="9525">
            <a:solidFill>
              <a:schemeClr val="tx1"/>
            </a:solidFill>
            <a:round/>
            <a:headEnd/>
            <a:tailEnd type="triangle" w="med" len="med"/>
          </a:ln>
        </p:spPr>
        <p:txBody>
          <a:bodyPr/>
          <a:lstStyle/>
          <a:p>
            <a:endParaRPr lang="en-US"/>
          </a:p>
        </p:txBody>
      </p:sp>
      <p:sp>
        <p:nvSpPr>
          <p:cNvPr id="71689" name="Line 9"/>
          <p:cNvSpPr>
            <a:spLocks noChangeShapeType="1"/>
          </p:cNvSpPr>
          <p:nvPr/>
        </p:nvSpPr>
        <p:spPr bwMode="auto">
          <a:xfrm>
            <a:off x="4356100" y="5300663"/>
            <a:ext cx="360363"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randombar(horizontal)">
                                      <p:cBhvr>
                                        <p:cTn id="7" dur="500"/>
                                        <p:tgtEl>
                                          <p:spTgt spid="7373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3731">
                                            <p:txEl>
                                              <p:pRg st="1" end="1"/>
                                            </p:txEl>
                                          </p:spTgt>
                                        </p:tgtEl>
                                        <p:attrNameLst>
                                          <p:attrName>style.visibility</p:attrName>
                                        </p:attrNameLst>
                                      </p:cBhvr>
                                      <p:to>
                                        <p:strVal val="visible"/>
                                      </p:to>
                                    </p:set>
                                    <p:animEffect transition="in" filter="randombar(horizontal)">
                                      <p:cBhvr>
                                        <p:cTn id="10" dur="500"/>
                                        <p:tgtEl>
                                          <p:spTgt spid="73731">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3731">
                                            <p:txEl>
                                              <p:pRg st="2" end="2"/>
                                            </p:txEl>
                                          </p:spTgt>
                                        </p:tgtEl>
                                        <p:attrNameLst>
                                          <p:attrName>style.visibility</p:attrName>
                                        </p:attrNameLst>
                                      </p:cBhvr>
                                      <p:to>
                                        <p:strVal val="visible"/>
                                      </p:to>
                                    </p:set>
                                    <p:animEffect transition="in" filter="randombar(horizontal)">
                                      <p:cBhvr>
                                        <p:cTn id="13" dur="500"/>
                                        <p:tgtEl>
                                          <p:spTgt spid="73731">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3731">
                                            <p:txEl>
                                              <p:pRg st="4" end="4"/>
                                            </p:txEl>
                                          </p:spTgt>
                                        </p:tgtEl>
                                        <p:attrNameLst>
                                          <p:attrName>style.visibility</p:attrName>
                                        </p:attrNameLst>
                                      </p:cBhvr>
                                      <p:to>
                                        <p:strVal val="visible"/>
                                      </p:to>
                                    </p:set>
                                    <p:animEffect transition="in" filter="randombar(horizontal)">
                                      <p:cBhvr>
                                        <p:cTn id="16" dur="500"/>
                                        <p:tgtEl>
                                          <p:spTgt spid="7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macrophage"/>
          <p:cNvPicPr>
            <a:picLocks noGrp="1" noChangeAspect="1" noChangeArrowheads="1"/>
          </p:cNvPicPr>
          <p:nvPr>
            <p:ph sz="quarter" idx="4294967295"/>
          </p:nvPr>
        </p:nvPicPr>
        <p:blipFill>
          <a:blip r:embed="rId2"/>
          <a:srcRect r="17026"/>
          <a:stretch>
            <a:fillRect/>
          </a:stretch>
        </p:blipFill>
        <p:spPr>
          <a:xfrm>
            <a:off x="0" y="188913"/>
            <a:ext cx="2808288" cy="2544762"/>
          </a:xfrm>
          <a:noFill/>
        </p:spPr>
      </p:pic>
      <p:sp>
        <p:nvSpPr>
          <p:cNvPr id="72708" name="Rectangle 4"/>
          <p:cNvSpPr>
            <a:spLocks noGrp="1" noChangeArrowheads="1"/>
          </p:cNvSpPr>
          <p:nvPr>
            <p:ph type="body" sz="half" idx="4294967295"/>
          </p:nvPr>
        </p:nvSpPr>
        <p:spPr>
          <a:xfrm>
            <a:off x="5105400" y="406400"/>
            <a:ext cx="4038600" cy="4525963"/>
          </a:xfrm>
        </p:spPr>
        <p:txBody>
          <a:bodyPr/>
          <a:lstStyle/>
          <a:p>
            <a:pPr eaLnBrk="1" hangingPunct="1"/>
            <a:r>
              <a:rPr lang="en-GB" sz="2800" u="sng" smtClean="0"/>
              <a:t>Non specific immunity</a:t>
            </a:r>
            <a:r>
              <a:rPr lang="en-GB" sz="2800" smtClean="0"/>
              <a:t> - Surround and ingest foreign particles whenever they find them</a:t>
            </a:r>
            <a:endParaRPr lang="en-US" sz="2800" smtClean="0"/>
          </a:p>
        </p:txBody>
      </p:sp>
      <p:sp>
        <p:nvSpPr>
          <p:cNvPr id="72707" name="Text Box 3"/>
          <p:cNvSpPr txBox="1">
            <a:spLocks noChangeArrowheads="1"/>
          </p:cNvSpPr>
          <p:nvPr/>
        </p:nvSpPr>
        <p:spPr bwMode="auto">
          <a:xfrm>
            <a:off x="179388" y="2854325"/>
            <a:ext cx="6080125" cy="366713"/>
          </a:xfrm>
          <a:prstGeom prst="rect">
            <a:avLst/>
          </a:prstGeom>
          <a:noFill/>
          <a:ln w="9525">
            <a:noFill/>
            <a:miter lim="800000"/>
            <a:headEnd/>
            <a:tailEnd/>
          </a:ln>
        </p:spPr>
        <p:txBody>
          <a:bodyPr>
            <a:spAutoFit/>
          </a:bodyPr>
          <a:lstStyle/>
          <a:p>
            <a:pPr eaLnBrk="0" hangingPunct="0">
              <a:spcBef>
                <a:spcPct val="50000"/>
              </a:spcBef>
            </a:pPr>
            <a:r>
              <a:rPr lang="en-GB" b="1">
                <a:cs typeface="Arial" charset="0"/>
              </a:rPr>
              <a:t>(white blood cell) </a:t>
            </a:r>
            <a:r>
              <a:rPr lang="en-US" b="1">
                <a:cs typeface="Arial" charset="0"/>
              </a:rPr>
              <a:t>Phagocyte</a:t>
            </a:r>
          </a:p>
        </p:txBody>
      </p:sp>
      <p:sp>
        <p:nvSpPr>
          <p:cNvPr id="72709" name="Text Box 5"/>
          <p:cNvSpPr txBox="1">
            <a:spLocks noChangeArrowheads="1"/>
          </p:cNvSpPr>
          <p:nvPr/>
        </p:nvSpPr>
        <p:spPr bwMode="auto">
          <a:xfrm>
            <a:off x="179388" y="5949950"/>
            <a:ext cx="6080125" cy="366713"/>
          </a:xfrm>
          <a:prstGeom prst="rect">
            <a:avLst/>
          </a:prstGeom>
          <a:noFill/>
          <a:ln w="9525">
            <a:noFill/>
            <a:miter lim="800000"/>
            <a:headEnd/>
            <a:tailEnd/>
          </a:ln>
        </p:spPr>
        <p:txBody>
          <a:bodyPr>
            <a:spAutoFit/>
          </a:bodyPr>
          <a:lstStyle/>
          <a:p>
            <a:pPr eaLnBrk="0" hangingPunct="0">
              <a:spcBef>
                <a:spcPct val="50000"/>
              </a:spcBef>
            </a:pPr>
            <a:r>
              <a:rPr lang="en-GB" b="1">
                <a:cs typeface="Arial" charset="0"/>
              </a:rPr>
              <a:t>(white blood cell) </a:t>
            </a:r>
            <a:r>
              <a:rPr lang="en-US" b="1">
                <a:cs typeface="Arial" charset="0"/>
              </a:rPr>
              <a:t>T-Lymphocyte</a:t>
            </a:r>
          </a:p>
        </p:txBody>
      </p:sp>
      <p:sp>
        <p:nvSpPr>
          <p:cNvPr id="72710" name="Rectangle 6"/>
          <p:cNvSpPr>
            <a:spLocks noChangeArrowheads="1"/>
          </p:cNvSpPr>
          <p:nvPr/>
        </p:nvSpPr>
        <p:spPr bwMode="auto">
          <a:xfrm>
            <a:off x="3492500" y="3284538"/>
            <a:ext cx="4038600" cy="4525962"/>
          </a:xfrm>
          <a:prstGeom prst="rect">
            <a:avLst/>
          </a:prstGeom>
          <a:noFill/>
          <a:ln w="9525">
            <a:noFill/>
            <a:miter lim="800000"/>
            <a:headEnd/>
            <a:tailEnd/>
          </a:ln>
        </p:spPr>
        <p:txBody>
          <a:bodyPr/>
          <a:lstStyle/>
          <a:p>
            <a:pPr marL="342900" indent="-342900">
              <a:spcBef>
                <a:spcPct val="20000"/>
              </a:spcBef>
              <a:buFontTx/>
              <a:buChar char="•"/>
            </a:pPr>
            <a:r>
              <a:rPr lang="en-GB" sz="2800" u="sng"/>
              <a:t>Cell-based immunity</a:t>
            </a:r>
            <a:r>
              <a:rPr lang="en-GB" sz="2800"/>
              <a:t> –produced in the thymus gland they search &amp; destroy foreign cells and cells infected with antigens such as bacteria </a:t>
            </a:r>
            <a:endParaRPr lang="en-US" sz="2800"/>
          </a:p>
        </p:txBody>
      </p:sp>
      <p:pic>
        <p:nvPicPr>
          <p:cNvPr id="72711" name="Picture 7" descr="lymphocyte"/>
          <p:cNvPicPr>
            <a:picLocks noChangeAspect="1" noChangeArrowheads="1"/>
          </p:cNvPicPr>
          <p:nvPr/>
        </p:nvPicPr>
        <p:blipFill>
          <a:blip r:embed="rId3"/>
          <a:srcRect/>
          <a:stretch>
            <a:fillRect/>
          </a:stretch>
        </p:blipFill>
        <p:spPr bwMode="auto">
          <a:xfrm>
            <a:off x="323850" y="3284538"/>
            <a:ext cx="2808288" cy="2538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p:txBody>
          <a:bodyPr/>
          <a:lstStyle/>
          <a:p>
            <a:pPr eaLnBrk="1" hangingPunct="1">
              <a:lnSpc>
                <a:spcPct val="80000"/>
              </a:lnSpc>
            </a:pPr>
            <a:r>
              <a:rPr lang="en-GB" sz="2400" smtClean="0"/>
              <a:t>Immune system very complex &amp; stress- response can affect it directly</a:t>
            </a:r>
          </a:p>
          <a:p>
            <a:pPr eaLnBrk="1" hangingPunct="1">
              <a:lnSpc>
                <a:spcPct val="80000"/>
              </a:lnSpc>
            </a:pPr>
            <a:endParaRPr lang="en-GB" sz="2400" smtClean="0"/>
          </a:p>
          <a:p>
            <a:pPr eaLnBrk="1" hangingPunct="1">
              <a:lnSpc>
                <a:spcPct val="80000"/>
              </a:lnSpc>
            </a:pPr>
            <a:r>
              <a:rPr lang="en-GB" sz="2400" smtClean="0"/>
              <a:t>E.g. high levels of corticosteroids can shrink the thymus gland – preventing the development of </a:t>
            </a:r>
            <a:r>
              <a:rPr lang="en-US" sz="2400" smtClean="0"/>
              <a:t>T-Lymphocyte cells</a:t>
            </a:r>
            <a:r>
              <a:rPr lang="en-GB" sz="2400" smtClean="0"/>
              <a:t> </a:t>
            </a:r>
          </a:p>
          <a:p>
            <a:pPr eaLnBrk="1" hangingPunct="1">
              <a:lnSpc>
                <a:spcPct val="80000"/>
              </a:lnSpc>
            </a:pPr>
            <a:endParaRPr lang="en-GB" sz="2400" smtClean="0"/>
          </a:p>
          <a:p>
            <a:pPr eaLnBrk="1" hangingPunct="1">
              <a:lnSpc>
                <a:spcPct val="80000"/>
              </a:lnSpc>
            </a:pPr>
            <a:r>
              <a:rPr lang="en-GB" sz="2400" smtClean="0"/>
              <a:t>Long term stress causes long term reductions in immune function (Willis et al. 1987)</a:t>
            </a:r>
          </a:p>
          <a:p>
            <a:pPr eaLnBrk="1" hangingPunct="1">
              <a:lnSpc>
                <a:spcPct val="80000"/>
              </a:lnSpc>
            </a:pPr>
            <a:endParaRPr lang="en-GB" sz="2400" smtClean="0"/>
          </a:p>
          <a:p>
            <a:pPr eaLnBrk="1" hangingPunct="1">
              <a:lnSpc>
                <a:spcPct val="80000"/>
              </a:lnSpc>
            </a:pPr>
            <a:r>
              <a:rPr lang="en-GB" sz="2400" smtClean="0"/>
              <a:t>Diet, exercise, and social support can improve immune function and it will recover if the stressful situation is resolved (Sapolsky, 1994)</a:t>
            </a:r>
            <a:endParaRPr lang="en-US" sz="2400" smtClean="0"/>
          </a:p>
        </p:txBody>
      </p:sp>
      <p:sp>
        <p:nvSpPr>
          <p:cNvPr id="73731" name="Rectangle 3"/>
          <p:cNvSpPr>
            <a:spLocks noGrp="1" noChangeArrowheads="1"/>
          </p:cNvSpPr>
          <p:nvPr>
            <p:ph type="title"/>
          </p:nvPr>
        </p:nvSpPr>
        <p:spPr>
          <a:solidFill>
            <a:schemeClr val="folHlink"/>
          </a:solidFill>
        </p:spPr>
        <p:txBody>
          <a:bodyPr/>
          <a:lstStyle/>
          <a:p>
            <a:pPr eaLnBrk="1" hangingPunct="1"/>
            <a:r>
              <a:rPr lang="en-GB" sz="4000" smtClean="0"/>
              <a:t>Suppression of the immune system</a:t>
            </a:r>
            <a:endParaRPr lang="en-US" sz="40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solidFill>
            <a:schemeClr val="folHlink"/>
          </a:solidFill>
          <a:ln>
            <a:solidFill>
              <a:schemeClr val="folHlink"/>
            </a:solidFill>
          </a:ln>
        </p:spPr>
        <p:txBody>
          <a:bodyPr/>
          <a:lstStyle/>
          <a:p>
            <a:pPr eaLnBrk="1" hangingPunct="1"/>
            <a:r>
              <a:rPr lang="en-US" smtClean="0"/>
              <a:t>Stress &amp; Immune Function</a:t>
            </a:r>
          </a:p>
        </p:txBody>
      </p:sp>
      <p:sp>
        <p:nvSpPr>
          <p:cNvPr id="77827" name="Rectangle 3"/>
          <p:cNvSpPr>
            <a:spLocks noGrp="1" noChangeArrowheads="1"/>
          </p:cNvSpPr>
          <p:nvPr>
            <p:ph type="body" idx="1"/>
          </p:nvPr>
        </p:nvSpPr>
        <p:spPr/>
        <p:txBody>
          <a:bodyPr/>
          <a:lstStyle/>
          <a:p>
            <a:pPr eaLnBrk="1" hangingPunct="1"/>
            <a:r>
              <a:rPr lang="en-US" sz="2800" smtClean="0"/>
              <a:t>Cohen &amp; Herbert (1996)</a:t>
            </a:r>
          </a:p>
          <a:p>
            <a:pPr lvl="1" eaLnBrk="1" hangingPunct="1"/>
            <a:r>
              <a:rPr lang="en-US" sz="2400" smtClean="0"/>
              <a:t>Stress associated with increased susceptibility to cold, flu, herpes virus, chickenpox</a:t>
            </a:r>
          </a:p>
          <a:p>
            <a:pPr eaLnBrk="1" hangingPunct="1"/>
            <a:r>
              <a:rPr lang="en-US" sz="2800" smtClean="0"/>
              <a:t>Bartrop et al (1977)</a:t>
            </a:r>
          </a:p>
          <a:p>
            <a:pPr lvl="1" eaLnBrk="1" hangingPunct="1"/>
            <a:r>
              <a:rPr lang="en-US" sz="2400" smtClean="0"/>
              <a:t>Immune suppression followed loss of intimate relationship through death or divorce</a:t>
            </a:r>
          </a:p>
          <a:p>
            <a:pPr eaLnBrk="1" hangingPunct="1"/>
            <a:r>
              <a:rPr lang="en-US" sz="2800" smtClean="0"/>
              <a:t>Levy et al (1989)</a:t>
            </a:r>
          </a:p>
          <a:p>
            <a:pPr lvl="1" eaLnBrk="1" hangingPunct="1"/>
            <a:r>
              <a:rPr lang="en-US" sz="2400" smtClean="0"/>
              <a:t>PPs who scored high on a scale of daily hassles had lower natural killer (immune) cell activity</a:t>
            </a:r>
          </a:p>
          <a:p>
            <a:pPr lvl="1" eaLnBrk="1" hangingPunct="1"/>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randombar(horizontal)">
                                      <p:cBhvr>
                                        <p:cTn id="7" dur="500"/>
                                        <p:tgtEl>
                                          <p:spTgt spid="77827">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7827">
                                            <p:txEl>
                                              <p:pRg st="1" end="1"/>
                                            </p:txEl>
                                          </p:spTgt>
                                        </p:tgtEl>
                                        <p:attrNameLst>
                                          <p:attrName>style.visibility</p:attrName>
                                        </p:attrNameLst>
                                      </p:cBhvr>
                                      <p:to>
                                        <p:strVal val="visible"/>
                                      </p:to>
                                    </p:set>
                                    <p:animEffect transition="in" filter="randombar(horizontal)">
                                      <p:cBhvr>
                                        <p:cTn id="10" dur="500"/>
                                        <p:tgtEl>
                                          <p:spTgt spid="778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animEffect transition="in" filter="randombar(horizontal)">
                                      <p:cBhvr>
                                        <p:cTn id="15" dur="500"/>
                                        <p:tgtEl>
                                          <p:spTgt spid="77827">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7827">
                                            <p:txEl>
                                              <p:pRg st="3" end="3"/>
                                            </p:txEl>
                                          </p:spTgt>
                                        </p:tgtEl>
                                        <p:attrNameLst>
                                          <p:attrName>style.visibility</p:attrName>
                                        </p:attrNameLst>
                                      </p:cBhvr>
                                      <p:to>
                                        <p:strVal val="visible"/>
                                      </p:to>
                                    </p:set>
                                    <p:animEffect transition="in" filter="randombar(horizontal)">
                                      <p:cBhvr>
                                        <p:cTn id="18" dur="500"/>
                                        <p:tgtEl>
                                          <p:spTgt spid="778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7827">
                                            <p:txEl>
                                              <p:pRg st="4" end="4"/>
                                            </p:txEl>
                                          </p:spTgt>
                                        </p:tgtEl>
                                        <p:attrNameLst>
                                          <p:attrName>style.visibility</p:attrName>
                                        </p:attrNameLst>
                                      </p:cBhvr>
                                      <p:to>
                                        <p:strVal val="visible"/>
                                      </p:to>
                                    </p:set>
                                    <p:animEffect transition="in" filter="randombar(horizontal)">
                                      <p:cBhvr>
                                        <p:cTn id="23" dur="500"/>
                                        <p:tgtEl>
                                          <p:spTgt spid="77827">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7827">
                                            <p:txEl>
                                              <p:pRg st="5" end="5"/>
                                            </p:txEl>
                                          </p:spTgt>
                                        </p:tgtEl>
                                        <p:attrNameLst>
                                          <p:attrName>style.visibility</p:attrName>
                                        </p:attrNameLst>
                                      </p:cBhvr>
                                      <p:to>
                                        <p:strVal val="visible"/>
                                      </p:to>
                                    </p:set>
                                    <p:animEffect transition="in" filter="randombar(horizontal)">
                                      <p:cBhvr>
                                        <p:cTn id="26" dur="500"/>
                                        <p:tgtEl>
                                          <p:spTgt spid="77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solidFill>
            <a:schemeClr val="folHlink"/>
          </a:solidFill>
        </p:spPr>
        <p:txBody>
          <a:bodyPr/>
          <a:lstStyle/>
          <a:p>
            <a:pPr eaLnBrk="1" hangingPunct="1"/>
            <a:r>
              <a:rPr lang="en-US" smtClean="0"/>
              <a:t>Stress &amp; Immune Function</a:t>
            </a:r>
          </a:p>
        </p:txBody>
      </p:sp>
      <p:sp>
        <p:nvSpPr>
          <p:cNvPr id="78851" name="Rectangle 3"/>
          <p:cNvSpPr>
            <a:spLocks noGrp="1" noChangeArrowheads="1"/>
          </p:cNvSpPr>
          <p:nvPr>
            <p:ph type="body" idx="1"/>
          </p:nvPr>
        </p:nvSpPr>
        <p:spPr/>
        <p:txBody>
          <a:bodyPr/>
          <a:lstStyle/>
          <a:p>
            <a:pPr eaLnBrk="1" hangingPunct="1"/>
            <a:r>
              <a:rPr lang="en-US" smtClean="0"/>
              <a:t>Evidence supports a weak link between stress and immune functioning</a:t>
            </a:r>
          </a:p>
          <a:p>
            <a:pPr eaLnBrk="1" hangingPunct="1"/>
            <a:r>
              <a:rPr lang="en-US" smtClean="0"/>
              <a:t>The relationship is mediated by:</a:t>
            </a:r>
          </a:p>
          <a:p>
            <a:pPr lvl="1" eaLnBrk="1" hangingPunct="1"/>
            <a:r>
              <a:rPr lang="en-US" smtClean="0"/>
              <a:t>Personality &amp; coping style</a:t>
            </a:r>
          </a:p>
          <a:p>
            <a:pPr lvl="1" eaLnBrk="1" hangingPunct="1"/>
            <a:r>
              <a:rPr lang="en-US" smtClean="0"/>
              <a:t>Social support</a:t>
            </a:r>
          </a:p>
          <a:p>
            <a:pPr lvl="1" eaLnBrk="1" hangingPunct="1"/>
            <a:r>
              <a:rPr lang="en-US" smtClean="0"/>
              <a:t>Lifestyle</a:t>
            </a:r>
          </a:p>
          <a:p>
            <a:pPr eaLnBrk="1" hangingPunct="1"/>
            <a:r>
              <a:rPr lang="en-US" smtClean="0"/>
              <a:t>Compared to impact of e.g. age, genes, nutrition stress is relatively unimportant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randombar(horizontal)">
                                      <p:cBhvr>
                                        <p:cTn id="7" dur="500"/>
                                        <p:tgtEl>
                                          <p:spTgt spid="78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randombar(horizontal)">
                                      <p:cBhvr>
                                        <p:cTn id="12" dur="500"/>
                                        <p:tgtEl>
                                          <p:spTgt spid="78851">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animEffect transition="in" filter="randombar(horizontal)">
                                      <p:cBhvr>
                                        <p:cTn id="15" dur="500"/>
                                        <p:tgtEl>
                                          <p:spTgt spid="78851">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8851">
                                            <p:txEl>
                                              <p:pRg st="3" end="3"/>
                                            </p:txEl>
                                          </p:spTgt>
                                        </p:tgtEl>
                                        <p:attrNameLst>
                                          <p:attrName>style.visibility</p:attrName>
                                        </p:attrNameLst>
                                      </p:cBhvr>
                                      <p:to>
                                        <p:strVal val="visible"/>
                                      </p:to>
                                    </p:set>
                                    <p:animEffect transition="in" filter="randombar(horizontal)">
                                      <p:cBhvr>
                                        <p:cTn id="18" dur="500"/>
                                        <p:tgtEl>
                                          <p:spTgt spid="78851">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8851">
                                            <p:txEl>
                                              <p:pRg st="4" end="4"/>
                                            </p:txEl>
                                          </p:spTgt>
                                        </p:tgtEl>
                                        <p:attrNameLst>
                                          <p:attrName>style.visibility</p:attrName>
                                        </p:attrNameLst>
                                      </p:cBhvr>
                                      <p:to>
                                        <p:strVal val="visible"/>
                                      </p:to>
                                    </p:set>
                                    <p:animEffect transition="in" filter="randombar(horizontal)">
                                      <p:cBhvr>
                                        <p:cTn id="21" dur="500"/>
                                        <p:tgtEl>
                                          <p:spTgt spid="7885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78851">
                                            <p:txEl>
                                              <p:pRg st="5" end="5"/>
                                            </p:txEl>
                                          </p:spTgt>
                                        </p:tgtEl>
                                        <p:attrNameLst>
                                          <p:attrName>style.visibility</p:attrName>
                                        </p:attrNameLst>
                                      </p:cBhvr>
                                      <p:to>
                                        <p:strVal val="visible"/>
                                      </p:to>
                                    </p:set>
                                    <p:animEffect transition="in" filter="randombar(horizontal)">
                                      <p:cBhvr>
                                        <p:cTn id="26" dur="500"/>
                                        <p:tgtEl>
                                          <p:spTgt spid="788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solidFill>
            <a:schemeClr val="hlink"/>
          </a:solidFill>
        </p:spPr>
        <p:txBody>
          <a:bodyPr/>
          <a:lstStyle/>
          <a:p>
            <a:pPr eaLnBrk="1" hangingPunct="1"/>
            <a:r>
              <a:rPr lang="en-GB" smtClean="0"/>
              <a:t>Other effects</a:t>
            </a:r>
            <a:endParaRPr lang="en-US" smtClean="0"/>
          </a:p>
        </p:txBody>
      </p:sp>
      <p:sp>
        <p:nvSpPr>
          <p:cNvPr id="77827" name="Rectangle 3"/>
          <p:cNvSpPr>
            <a:spLocks noGrp="1" noChangeArrowheads="1"/>
          </p:cNvSpPr>
          <p:nvPr>
            <p:ph type="body" idx="1"/>
          </p:nvPr>
        </p:nvSpPr>
        <p:spPr/>
        <p:txBody>
          <a:bodyPr/>
          <a:lstStyle/>
          <a:p>
            <a:pPr eaLnBrk="1" hangingPunct="1">
              <a:lnSpc>
                <a:spcPct val="90000"/>
              </a:lnSpc>
            </a:pPr>
            <a:r>
              <a:rPr lang="en-GB" sz="2800" smtClean="0"/>
              <a:t>Stress hormones such as corticosteroids may influence the pituitary gland ‘the master gland’ (which controls many bodily functions)</a:t>
            </a:r>
          </a:p>
          <a:p>
            <a:pPr eaLnBrk="1" hangingPunct="1">
              <a:lnSpc>
                <a:spcPct val="90000"/>
              </a:lnSpc>
            </a:pPr>
            <a:r>
              <a:rPr lang="en-GB" sz="2800" smtClean="0"/>
              <a:t>The pituitary gland controls sexual and reproductive functions – In males, testosterone in males declines in the stress response. In females, the menstrual cycles can be disrupted</a:t>
            </a:r>
          </a:p>
          <a:p>
            <a:pPr eaLnBrk="1" hangingPunct="1">
              <a:lnSpc>
                <a:spcPct val="90000"/>
              </a:lnSpc>
            </a:pPr>
            <a:r>
              <a:rPr lang="en-GB" sz="2800" smtClean="0"/>
              <a:t>Growth hormones are also controlled by the pituitary gland – some children suffer from ‘stress dwarfism’</a:t>
            </a:r>
            <a:endParaRPr lang="en-US" sz="28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solidFill>
            <a:schemeClr val="folHlink"/>
          </a:solidFill>
        </p:spPr>
        <p:txBody>
          <a:bodyPr/>
          <a:lstStyle/>
          <a:p>
            <a:pPr eaLnBrk="1" hangingPunct="1"/>
            <a:r>
              <a:rPr lang="en-GB" smtClean="0"/>
              <a:t>Evaluation</a:t>
            </a:r>
            <a:endParaRPr lang="en-US" smtClean="0"/>
          </a:p>
        </p:txBody>
      </p:sp>
      <p:sp>
        <p:nvSpPr>
          <p:cNvPr id="78851" name="Rectangle 3"/>
          <p:cNvSpPr>
            <a:spLocks noGrp="1" noChangeArrowheads="1"/>
          </p:cNvSpPr>
          <p:nvPr>
            <p:ph type="body" idx="1"/>
          </p:nvPr>
        </p:nvSpPr>
        <p:spPr>
          <a:xfrm>
            <a:off x="457200" y="1828800"/>
            <a:ext cx="8229600" cy="4525963"/>
          </a:xfrm>
        </p:spPr>
        <p:txBody>
          <a:bodyPr/>
          <a:lstStyle/>
          <a:p>
            <a:pPr eaLnBrk="1" hangingPunct="1">
              <a:lnSpc>
                <a:spcPct val="80000"/>
              </a:lnSpc>
            </a:pPr>
            <a:r>
              <a:rPr lang="en-GB" sz="2800" dirty="0" smtClean="0"/>
              <a:t>Suppression of immune functioning need not lead to illness and disease, you still need to be exposed to an infectious agent for illness to develop</a:t>
            </a:r>
          </a:p>
          <a:p>
            <a:pPr eaLnBrk="1" hangingPunct="1">
              <a:lnSpc>
                <a:spcPct val="80000"/>
              </a:lnSpc>
            </a:pPr>
            <a:endParaRPr lang="en-GB" sz="2800" dirty="0" smtClean="0"/>
          </a:p>
          <a:p>
            <a:pPr eaLnBrk="1" hangingPunct="1">
              <a:lnSpc>
                <a:spcPct val="80000"/>
              </a:lnSpc>
            </a:pPr>
            <a:r>
              <a:rPr lang="en-GB" sz="2800" dirty="0" smtClean="0"/>
              <a:t>Correlations often small but significant</a:t>
            </a:r>
          </a:p>
          <a:p>
            <a:pPr eaLnBrk="1" hangingPunct="1">
              <a:lnSpc>
                <a:spcPct val="80000"/>
              </a:lnSpc>
            </a:pPr>
            <a:endParaRPr lang="en-GB" sz="2800" b="1" u="sng" dirty="0" smtClean="0"/>
          </a:p>
          <a:p>
            <a:pPr eaLnBrk="1" hangingPunct="1">
              <a:lnSpc>
                <a:spcPct val="80000"/>
              </a:lnSpc>
            </a:pPr>
            <a:r>
              <a:rPr lang="en-GB" sz="2800" b="1" u="sng" dirty="0" smtClean="0"/>
              <a:t>Conclusion: </a:t>
            </a:r>
            <a:r>
              <a:rPr lang="en-GB" sz="2800" dirty="0" smtClean="0"/>
              <a:t>there is a relationship between stress and physical illness, and this may be due to immunosuppression, and can also be explained by </a:t>
            </a:r>
            <a:r>
              <a:rPr lang="en-GB" sz="2800" dirty="0" err="1" smtClean="0"/>
              <a:t>Selye’s</a:t>
            </a:r>
            <a:r>
              <a:rPr lang="en-GB" sz="2800" dirty="0" smtClean="0"/>
              <a:t> (1956) GAS.</a:t>
            </a:r>
            <a:endParaRPr lang="en-US" sz="2800" b="1" u="sng"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Stress stimulates production of steroids.</a:t>
            </a:r>
          </a:p>
          <a:p>
            <a:r>
              <a:rPr lang="en-US" dirty="0" smtClean="0"/>
              <a:t>Steroids suppress the immune system</a:t>
            </a:r>
          </a:p>
          <a:p>
            <a:r>
              <a:rPr lang="en-US" dirty="0" smtClean="0"/>
              <a:t>Little effect when secretion is intermittent</a:t>
            </a:r>
          </a:p>
          <a:p>
            <a:r>
              <a:rPr lang="en-US" dirty="0" smtClean="0"/>
              <a:t>Persistent secretion decreases inflammation (increased blood flow to any injured area resulting in redness and increase in white blood cells </a:t>
            </a:r>
          </a:p>
          <a:p>
            <a:r>
              <a:rPr lang="en-US" dirty="0" smtClean="0"/>
              <a:t>Interferes with formation of anti-bodies therefore become susceptible to illnesses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solidFill>
            <a:schemeClr val="folHlink"/>
          </a:solidFill>
        </p:spPr>
        <p:txBody>
          <a:bodyPr/>
          <a:lstStyle/>
          <a:p>
            <a:pPr eaLnBrk="1" hangingPunct="1"/>
            <a:r>
              <a:rPr lang="en-GB" sz="4000" smtClean="0"/>
              <a:t>The body’s response to stressors</a:t>
            </a:r>
            <a:endParaRPr lang="en-US" sz="4000" smtClean="0"/>
          </a:p>
        </p:txBody>
      </p:sp>
      <p:sp>
        <p:nvSpPr>
          <p:cNvPr id="38915" name="Rectangle 3"/>
          <p:cNvSpPr>
            <a:spLocks noGrp="1" noChangeArrowheads="1"/>
          </p:cNvSpPr>
          <p:nvPr>
            <p:ph type="body" idx="1"/>
          </p:nvPr>
        </p:nvSpPr>
        <p:spPr>
          <a:xfrm>
            <a:off x="228600" y="1484313"/>
            <a:ext cx="8697913" cy="5373687"/>
          </a:xfrm>
        </p:spPr>
        <p:txBody>
          <a:bodyPr/>
          <a:lstStyle/>
          <a:p>
            <a:pPr eaLnBrk="1" hangingPunct="1">
              <a:lnSpc>
                <a:spcPct val="90000"/>
              </a:lnSpc>
            </a:pPr>
            <a:r>
              <a:rPr lang="en-GB" smtClean="0"/>
              <a:t>Two main responses – both involve the adrenal glands </a:t>
            </a:r>
          </a:p>
          <a:p>
            <a:pPr eaLnBrk="1" hangingPunct="1">
              <a:lnSpc>
                <a:spcPct val="90000"/>
              </a:lnSpc>
            </a:pPr>
            <a:r>
              <a:rPr lang="en-GB" smtClean="0"/>
              <a:t>Two adrenal glands – just above the kidneys : each one made up from:</a:t>
            </a:r>
          </a:p>
          <a:p>
            <a:pPr eaLnBrk="1" hangingPunct="1">
              <a:lnSpc>
                <a:spcPct val="90000"/>
              </a:lnSpc>
            </a:pPr>
            <a:r>
              <a:rPr lang="en-GB" u="sng" smtClean="0"/>
              <a:t>Adrenal</a:t>
            </a:r>
            <a:r>
              <a:rPr lang="en-GB" smtClean="0"/>
              <a:t> </a:t>
            </a:r>
            <a:r>
              <a:rPr lang="en-GB" u="sng" smtClean="0"/>
              <a:t>cortex</a:t>
            </a:r>
            <a:r>
              <a:rPr lang="en-GB" smtClean="0"/>
              <a:t> &amp; </a:t>
            </a:r>
            <a:r>
              <a:rPr lang="en-GB" u="sng" smtClean="0"/>
              <a:t>adrenal</a:t>
            </a:r>
            <a:r>
              <a:rPr lang="en-GB" smtClean="0"/>
              <a:t> </a:t>
            </a:r>
            <a:r>
              <a:rPr lang="en-GB" u="sng" smtClean="0"/>
              <a:t>medulla: </a:t>
            </a:r>
            <a:r>
              <a:rPr lang="en-GB" smtClean="0"/>
              <a:t>these release different types of hormones into the blood stream, and are controlled by two </a:t>
            </a:r>
            <a:r>
              <a:rPr lang="en-GB" b="1" u="sng" smtClean="0"/>
              <a:t>different pathways </a:t>
            </a:r>
            <a:r>
              <a:rPr lang="en-GB" smtClean="0"/>
              <a:t>which are the</a:t>
            </a:r>
            <a:r>
              <a:rPr lang="en-GB" b="1" smtClean="0"/>
              <a:t> </a:t>
            </a:r>
            <a:r>
              <a:rPr lang="en-GB" smtClean="0">
                <a:solidFill>
                  <a:srgbClr val="FF0000"/>
                </a:solidFill>
              </a:rPr>
              <a:t>hypothalamic-pituitary adrenal cortex (HPAC) pathway </a:t>
            </a:r>
            <a:r>
              <a:rPr lang="en-GB" smtClean="0"/>
              <a:t>and</a:t>
            </a:r>
            <a:r>
              <a:rPr lang="en-GB" smtClean="0">
                <a:solidFill>
                  <a:srgbClr val="FF0000"/>
                </a:solidFill>
              </a:rPr>
              <a:t> </a:t>
            </a:r>
            <a:r>
              <a:rPr lang="en-GB" smtClean="0">
                <a:solidFill>
                  <a:schemeClr val="folHlink"/>
                </a:solidFill>
              </a:rPr>
              <a:t>hypothalamic-ANS-Adrenal medulla pathway</a:t>
            </a:r>
            <a:r>
              <a:rPr lang="en-US"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Studies relating to stress and lifestyle </a:t>
            </a:r>
            <a:r>
              <a:rPr lang="en-US" dirty="0" err="1" smtClean="0"/>
              <a:t>i.e</a:t>
            </a:r>
            <a:r>
              <a:rPr lang="en-US" dirty="0" smtClean="0"/>
              <a:t> the effect of the environment on physiological processes</a:t>
            </a:r>
          </a:p>
          <a:p>
            <a:endParaRPr lang="en-US" dirty="0" smtClean="0"/>
          </a:p>
          <a:p>
            <a:r>
              <a:rPr lang="en-US" dirty="0" smtClean="0"/>
              <a:t>In your group write up notes regarding the assigned study.</a:t>
            </a:r>
          </a:p>
          <a:p>
            <a:endParaRPr lang="en-US" dirty="0" smtClean="0"/>
          </a:p>
          <a:p>
            <a:r>
              <a:rPr lang="en-US" dirty="0" smtClean="0"/>
              <a:t>Join another group and share details ensure that you have exchanged with </a:t>
            </a:r>
            <a:r>
              <a:rPr lang="en-US" smtClean="0"/>
              <a:t>all groups.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1752" y="228600"/>
            <a:ext cx="8534400" cy="1066800"/>
          </a:xfrm>
          <a:solidFill>
            <a:srgbClr val="FF0000"/>
          </a:solidFill>
        </p:spPr>
        <p:txBody>
          <a:bodyPr>
            <a:normAutofit fontScale="90000"/>
          </a:bodyPr>
          <a:lstStyle/>
          <a:p>
            <a:pPr eaLnBrk="1" hangingPunct="1"/>
            <a:r>
              <a:rPr lang="en-GB" sz="4000" dirty="0" smtClean="0">
                <a:solidFill>
                  <a:schemeClr val="tx1"/>
                </a:solidFill>
              </a:rPr>
              <a:t>The hypothalamic-pituitary adrenal cortex pathway (HPAC)</a:t>
            </a:r>
            <a:endParaRPr lang="en-US" sz="4000" dirty="0" smtClean="0">
              <a:solidFill>
                <a:schemeClr val="tx1"/>
              </a:solidFill>
            </a:endParaRPr>
          </a:p>
        </p:txBody>
      </p:sp>
      <p:sp>
        <p:nvSpPr>
          <p:cNvPr id="39939" name="Rectangle 3"/>
          <p:cNvSpPr>
            <a:spLocks noGrp="1" noChangeArrowheads="1"/>
          </p:cNvSpPr>
          <p:nvPr>
            <p:ph type="body" idx="1"/>
          </p:nvPr>
        </p:nvSpPr>
        <p:spPr>
          <a:xfrm>
            <a:off x="0" y="1844675"/>
            <a:ext cx="8964613" cy="5300663"/>
          </a:xfrm>
        </p:spPr>
        <p:txBody>
          <a:bodyPr/>
          <a:lstStyle/>
          <a:p>
            <a:pPr eaLnBrk="1" hangingPunct="1">
              <a:lnSpc>
                <a:spcPct val="90000"/>
              </a:lnSpc>
            </a:pPr>
            <a:r>
              <a:rPr lang="en-GB" sz="2400" smtClean="0"/>
              <a:t>Controlled by the </a:t>
            </a:r>
            <a:r>
              <a:rPr lang="en-GB" sz="2400" u="sng" smtClean="0"/>
              <a:t>hypothalamus</a:t>
            </a:r>
            <a:r>
              <a:rPr lang="en-GB" sz="2400" smtClean="0"/>
              <a:t> and </a:t>
            </a:r>
            <a:r>
              <a:rPr lang="en-GB" sz="2400" u="sng" smtClean="0"/>
              <a:t>pituitary gland</a:t>
            </a:r>
          </a:p>
          <a:p>
            <a:pPr eaLnBrk="1" hangingPunct="1">
              <a:lnSpc>
                <a:spcPct val="90000"/>
              </a:lnSpc>
            </a:pPr>
            <a:r>
              <a:rPr lang="en-GB" sz="2400" smtClean="0"/>
              <a:t>Hypothalamus is a small structure at the base of the brain </a:t>
            </a:r>
          </a:p>
          <a:p>
            <a:pPr eaLnBrk="1" hangingPunct="1">
              <a:lnSpc>
                <a:spcPct val="90000"/>
              </a:lnSpc>
            </a:pPr>
            <a:r>
              <a:rPr lang="en-GB" sz="2400" smtClean="0"/>
              <a:t>Pituitary gland ‘master gland’ as it releases many hormones into the bloodstream </a:t>
            </a:r>
          </a:p>
          <a:p>
            <a:pPr eaLnBrk="1" hangingPunct="1">
              <a:lnSpc>
                <a:spcPct val="90000"/>
              </a:lnSpc>
            </a:pPr>
            <a:r>
              <a:rPr lang="en-GB" sz="2400" smtClean="0"/>
              <a:t>When we are confronted with a stressor - it releases </a:t>
            </a:r>
            <a:r>
              <a:rPr lang="en-GB" sz="2400" smtClean="0">
                <a:solidFill>
                  <a:srgbClr val="FF0000"/>
                </a:solidFill>
              </a:rPr>
              <a:t>ACTH</a:t>
            </a:r>
            <a:r>
              <a:rPr lang="en-GB" sz="2400" smtClean="0"/>
              <a:t> hormone and this travels to the </a:t>
            </a:r>
            <a:r>
              <a:rPr lang="en-GB" sz="2400" u="sng" smtClean="0"/>
              <a:t>adrenal cortex</a:t>
            </a:r>
            <a:r>
              <a:rPr lang="en-GB" sz="2400" smtClean="0"/>
              <a:t> and triggers the release of </a:t>
            </a:r>
            <a:r>
              <a:rPr lang="en-GB" sz="2400" u="sng" smtClean="0"/>
              <a:t>corticosteroids</a:t>
            </a:r>
            <a:r>
              <a:rPr lang="en-GB" sz="2400" smtClean="0"/>
              <a:t> – a vital part of the stress response – mobilising energy reserves – heart rate &amp; blood flow</a:t>
            </a:r>
          </a:p>
          <a:p>
            <a:pPr eaLnBrk="1" hangingPunct="1">
              <a:lnSpc>
                <a:spcPct val="90000"/>
              </a:lnSpc>
            </a:pPr>
            <a:r>
              <a:rPr lang="en-GB" sz="2400" smtClean="0"/>
              <a:t>The </a:t>
            </a:r>
            <a:r>
              <a:rPr lang="en-GB" sz="2400" smtClean="0">
                <a:solidFill>
                  <a:srgbClr val="FF0000"/>
                </a:solidFill>
              </a:rPr>
              <a:t>HPAC pathway</a:t>
            </a:r>
            <a:r>
              <a:rPr lang="en-GB" sz="2400" smtClean="0"/>
              <a:t> is activated when </a:t>
            </a:r>
            <a:r>
              <a:rPr lang="en-GB" sz="2400" u="sng" smtClean="0"/>
              <a:t>higher brain centres evaluate a situation as stressful</a:t>
            </a:r>
            <a:r>
              <a:rPr lang="en-GB" sz="2400" smtClean="0"/>
              <a:t> and instruct the hypothalamus to release the </a:t>
            </a:r>
            <a:r>
              <a:rPr lang="en-GB" sz="2400" smtClean="0">
                <a:solidFill>
                  <a:srgbClr val="FF0000"/>
                </a:solidFill>
              </a:rPr>
              <a:t>CRH </a:t>
            </a:r>
            <a:r>
              <a:rPr lang="en-GB" sz="2400" smtClean="0"/>
              <a:t>hormone to  stimulate the release of </a:t>
            </a:r>
            <a:r>
              <a:rPr lang="en-GB" sz="2400" smtClean="0">
                <a:solidFill>
                  <a:srgbClr val="FF0000"/>
                </a:solidFill>
              </a:rPr>
              <a:t>ACTH</a:t>
            </a:r>
            <a:r>
              <a:rPr lang="en-GB" sz="2400" smtClean="0"/>
              <a:t> from the pituitary gland </a:t>
            </a:r>
            <a:endParaRPr lang="en-US"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059113" y="1262063"/>
            <a:ext cx="2724150" cy="641350"/>
          </a:xfrm>
          <a:prstGeom prst="rect">
            <a:avLst/>
          </a:prstGeom>
          <a:solidFill>
            <a:schemeClr val="accent1"/>
          </a:solidFill>
          <a:ln w="9525">
            <a:noFill/>
            <a:miter lim="800000"/>
            <a:headEnd/>
            <a:tailEnd/>
          </a:ln>
        </p:spPr>
        <p:txBody>
          <a:bodyPr wrap="none">
            <a:spAutoFit/>
          </a:bodyPr>
          <a:lstStyle/>
          <a:p>
            <a:r>
              <a:rPr lang="en-GB">
                <a:cs typeface="Arial" charset="0"/>
              </a:rPr>
              <a:t>Higher Brain Centres</a:t>
            </a:r>
          </a:p>
          <a:p>
            <a:r>
              <a:rPr lang="en-GB">
                <a:cs typeface="Arial" charset="0"/>
              </a:rPr>
              <a:t>(cortex &amp; limbic systems)</a:t>
            </a:r>
            <a:endParaRPr lang="en-US">
              <a:cs typeface="Arial" charset="0"/>
            </a:endParaRPr>
          </a:p>
        </p:txBody>
      </p:sp>
      <p:sp>
        <p:nvSpPr>
          <p:cNvPr id="40963" name="Text Box 3"/>
          <p:cNvSpPr txBox="1">
            <a:spLocks noChangeArrowheads="1"/>
          </p:cNvSpPr>
          <p:nvPr/>
        </p:nvSpPr>
        <p:spPr bwMode="auto">
          <a:xfrm>
            <a:off x="3348038" y="2413000"/>
            <a:ext cx="1871662" cy="366713"/>
          </a:xfrm>
          <a:prstGeom prst="rect">
            <a:avLst/>
          </a:prstGeom>
          <a:solidFill>
            <a:schemeClr val="accent1"/>
          </a:solidFill>
          <a:ln w="9525">
            <a:noFill/>
            <a:miter lim="800000"/>
            <a:headEnd/>
            <a:tailEnd/>
          </a:ln>
        </p:spPr>
        <p:txBody>
          <a:bodyPr>
            <a:spAutoFit/>
          </a:bodyPr>
          <a:lstStyle/>
          <a:p>
            <a:r>
              <a:rPr lang="en-GB">
                <a:cs typeface="Arial" charset="0"/>
              </a:rPr>
              <a:t>Hypothalamus</a:t>
            </a:r>
            <a:endParaRPr lang="en-US">
              <a:cs typeface="Arial" charset="0"/>
            </a:endParaRPr>
          </a:p>
        </p:txBody>
      </p:sp>
      <p:sp>
        <p:nvSpPr>
          <p:cNvPr id="40964" name="Text Box 4"/>
          <p:cNvSpPr txBox="1">
            <a:spLocks noChangeArrowheads="1"/>
          </p:cNvSpPr>
          <p:nvPr/>
        </p:nvSpPr>
        <p:spPr bwMode="auto">
          <a:xfrm>
            <a:off x="900113" y="3494088"/>
            <a:ext cx="1212850" cy="366712"/>
          </a:xfrm>
          <a:prstGeom prst="rect">
            <a:avLst/>
          </a:prstGeom>
          <a:solidFill>
            <a:schemeClr val="accent1"/>
          </a:solidFill>
          <a:ln w="9525">
            <a:noFill/>
            <a:miter lim="800000"/>
            <a:headEnd/>
            <a:tailEnd/>
          </a:ln>
        </p:spPr>
        <p:txBody>
          <a:bodyPr wrap="none">
            <a:spAutoFit/>
          </a:bodyPr>
          <a:lstStyle/>
          <a:p>
            <a:r>
              <a:rPr lang="en-GB">
                <a:cs typeface="Arial" charset="0"/>
              </a:rPr>
              <a:t>Brainstem</a:t>
            </a:r>
            <a:endParaRPr lang="en-US">
              <a:cs typeface="Arial" charset="0"/>
            </a:endParaRPr>
          </a:p>
        </p:txBody>
      </p:sp>
      <p:sp>
        <p:nvSpPr>
          <p:cNvPr id="40965" name="Text Box 5"/>
          <p:cNvSpPr txBox="1">
            <a:spLocks noChangeArrowheads="1"/>
          </p:cNvSpPr>
          <p:nvPr/>
        </p:nvSpPr>
        <p:spPr bwMode="auto">
          <a:xfrm>
            <a:off x="3348038" y="3494088"/>
            <a:ext cx="1631950" cy="366712"/>
          </a:xfrm>
          <a:prstGeom prst="rect">
            <a:avLst/>
          </a:prstGeom>
          <a:solidFill>
            <a:schemeClr val="accent1"/>
          </a:solidFill>
          <a:ln w="9525">
            <a:noFill/>
            <a:miter lim="800000"/>
            <a:headEnd/>
            <a:tailEnd/>
          </a:ln>
        </p:spPr>
        <p:txBody>
          <a:bodyPr wrap="none">
            <a:spAutoFit/>
          </a:bodyPr>
          <a:lstStyle/>
          <a:p>
            <a:r>
              <a:rPr lang="en-GB">
                <a:cs typeface="Arial" charset="0"/>
              </a:rPr>
              <a:t>Pituitary gland</a:t>
            </a:r>
            <a:endParaRPr lang="en-US">
              <a:cs typeface="Arial" charset="0"/>
            </a:endParaRPr>
          </a:p>
        </p:txBody>
      </p:sp>
      <p:sp>
        <p:nvSpPr>
          <p:cNvPr id="40966" name="Text Box 6"/>
          <p:cNvSpPr txBox="1">
            <a:spLocks noChangeArrowheads="1"/>
          </p:cNvSpPr>
          <p:nvPr/>
        </p:nvSpPr>
        <p:spPr bwMode="auto">
          <a:xfrm>
            <a:off x="3492500" y="4933950"/>
            <a:ext cx="1657350" cy="366713"/>
          </a:xfrm>
          <a:prstGeom prst="rect">
            <a:avLst/>
          </a:prstGeom>
          <a:solidFill>
            <a:schemeClr val="accent1"/>
          </a:solidFill>
          <a:ln w="9525">
            <a:noFill/>
            <a:miter lim="800000"/>
            <a:headEnd/>
            <a:tailEnd/>
          </a:ln>
        </p:spPr>
        <p:txBody>
          <a:bodyPr wrap="none">
            <a:spAutoFit/>
          </a:bodyPr>
          <a:lstStyle/>
          <a:p>
            <a:r>
              <a:rPr lang="en-GB">
                <a:cs typeface="Arial" charset="0"/>
              </a:rPr>
              <a:t>Adrenal cortex</a:t>
            </a:r>
            <a:endParaRPr lang="en-US">
              <a:cs typeface="Arial" charset="0"/>
            </a:endParaRPr>
          </a:p>
        </p:txBody>
      </p:sp>
      <p:sp>
        <p:nvSpPr>
          <p:cNvPr id="40967" name="Text Box 7"/>
          <p:cNvSpPr txBox="1">
            <a:spLocks noChangeArrowheads="1"/>
          </p:cNvSpPr>
          <p:nvPr/>
        </p:nvSpPr>
        <p:spPr bwMode="auto">
          <a:xfrm>
            <a:off x="3419475" y="5365750"/>
            <a:ext cx="1835150" cy="366713"/>
          </a:xfrm>
          <a:prstGeom prst="rect">
            <a:avLst/>
          </a:prstGeom>
          <a:solidFill>
            <a:schemeClr val="accent1"/>
          </a:solidFill>
          <a:ln w="9525">
            <a:noFill/>
            <a:miter lim="800000"/>
            <a:headEnd/>
            <a:tailEnd/>
          </a:ln>
        </p:spPr>
        <p:txBody>
          <a:bodyPr wrap="none">
            <a:spAutoFit/>
          </a:bodyPr>
          <a:lstStyle/>
          <a:p>
            <a:r>
              <a:rPr lang="en-GB">
                <a:cs typeface="Arial" charset="0"/>
              </a:rPr>
              <a:t>Adrenal medulla</a:t>
            </a:r>
            <a:endParaRPr lang="en-US">
              <a:cs typeface="Arial" charset="0"/>
            </a:endParaRPr>
          </a:p>
        </p:txBody>
      </p:sp>
      <p:sp>
        <p:nvSpPr>
          <p:cNvPr id="40968" name="Text Box 8"/>
          <p:cNvSpPr txBox="1">
            <a:spLocks noChangeArrowheads="1"/>
          </p:cNvSpPr>
          <p:nvPr/>
        </p:nvSpPr>
        <p:spPr bwMode="auto">
          <a:xfrm>
            <a:off x="755650" y="4502150"/>
            <a:ext cx="1784350" cy="915988"/>
          </a:xfrm>
          <a:prstGeom prst="rect">
            <a:avLst/>
          </a:prstGeom>
          <a:noFill/>
          <a:ln w="9525">
            <a:noFill/>
            <a:miter lim="800000"/>
            <a:headEnd/>
            <a:tailEnd/>
          </a:ln>
        </p:spPr>
        <p:txBody>
          <a:bodyPr wrap="none">
            <a:spAutoFit/>
          </a:bodyPr>
          <a:lstStyle/>
          <a:p>
            <a:r>
              <a:rPr lang="en-GB" i="1">
                <a:cs typeface="Arial" charset="0"/>
              </a:rPr>
              <a:t>Neural control</a:t>
            </a:r>
          </a:p>
          <a:p>
            <a:r>
              <a:rPr lang="en-GB" i="1">
                <a:cs typeface="Arial" charset="0"/>
              </a:rPr>
              <a:t>via autonomic </a:t>
            </a:r>
          </a:p>
          <a:p>
            <a:r>
              <a:rPr lang="en-GB" i="1">
                <a:cs typeface="Arial" charset="0"/>
              </a:rPr>
              <a:t>nervous system</a:t>
            </a:r>
            <a:endParaRPr lang="en-US" i="1">
              <a:cs typeface="Arial" charset="0"/>
            </a:endParaRPr>
          </a:p>
        </p:txBody>
      </p:sp>
      <p:sp>
        <p:nvSpPr>
          <p:cNvPr id="40969" name="Text Box 9"/>
          <p:cNvSpPr txBox="1">
            <a:spLocks noChangeArrowheads="1"/>
          </p:cNvSpPr>
          <p:nvPr/>
        </p:nvSpPr>
        <p:spPr bwMode="auto">
          <a:xfrm>
            <a:off x="5708650" y="5942013"/>
            <a:ext cx="3435350" cy="915987"/>
          </a:xfrm>
          <a:prstGeom prst="rect">
            <a:avLst/>
          </a:prstGeom>
          <a:noFill/>
          <a:ln w="9525">
            <a:noFill/>
            <a:miter lim="800000"/>
            <a:headEnd/>
            <a:tailEnd/>
          </a:ln>
        </p:spPr>
        <p:txBody>
          <a:bodyPr wrap="none">
            <a:spAutoFit/>
          </a:bodyPr>
          <a:lstStyle/>
          <a:p>
            <a:r>
              <a:rPr lang="en-GB">
                <a:cs typeface="Arial" charset="0"/>
              </a:rPr>
              <a:t>Epinephrine (adrenaline) and </a:t>
            </a:r>
          </a:p>
          <a:p>
            <a:r>
              <a:rPr lang="en-GB">
                <a:cs typeface="Arial" charset="0"/>
              </a:rPr>
              <a:t>Norepinephrine (nor-adrenaline)</a:t>
            </a:r>
          </a:p>
          <a:p>
            <a:r>
              <a:rPr lang="en-GB">
                <a:cs typeface="Arial" charset="0"/>
              </a:rPr>
              <a:t>In bloodstream</a:t>
            </a:r>
            <a:endParaRPr lang="en-US">
              <a:cs typeface="Arial" charset="0"/>
            </a:endParaRPr>
          </a:p>
        </p:txBody>
      </p:sp>
      <p:sp>
        <p:nvSpPr>
          <p:cNvPr id="40970" name="Text Box 10"/>
          <p:cNvSpPr txBox="1">
            <a:spLocks noChangeArrowheads="1"/>
          </p:cNvSpPr>
          <p:nvPr/>
        </p:nvSpPr>
        <p:spPr bwMode="auto">
          <a:xfrm>
            <a:off x="5508625" y="4789488"/>
            <a:ext cx="1708150" cy="641350"/>
          </a:xfrm>
          <a:prstGeom prst="rect">
            <a:avLst/>
          </a:prstGeom>
          <a:noFill/>
          <a:ln w="9525">
            <a:noFill/>
            <a:miter lim="800000"/>
            <a:headEnd/>
            <a:tailEnd/>
          </a:ln>
        </p:spPr>
        <p:txBody>
          <a:bodyPr wrap="none">
            <a:spAutoFit/>
          </a:bodyPr>
          <a:lstStyle/>
          <a:p>
            <a:r>
              <a:rPr lang="en-GB" i="1">
                <a:solidFill>
                  <a:srgbClr val="FF0000"/>
                </a:solidFill>
                <a:cs typeface="Arial" charset="0"/>
              </a:rPr>
              <a:t>Corticosteroids</a:t>
            </a:r>
          </a:p>
          <a:p>
            <a:r>
              <a:rPr lang="en-GB" i="1">
                <a:solidFill>
                  <a:srgbClr val="FF0000"/>
                </a:solidFill>
                <a:cs typeface="Arial" charset="0"/>
              </a:rPr>
              <a:t>In bloodstream</a:t>
            </a:r>
            <a:endParaRPr lang="en-US" i="1">
              <a:solidFill>
                <a:srgbClr val="FF0000"/>
              </a:solidFill>
              <a:cs typeface="Arial" charset="0"/>
            </a:endParaRPr>
          </a:p>
        </p:txBody>
      </p:sp>
      <p:sp>
        <p:nvSpPr>
          <p:cNvPr id="40971" name="Text Box 11"/>
          <p:cNvSpPr txBox="1">
            <a:spLocks noChangeArrowheads="1"/>
          </p:cNvSpPr>
          <p:nvPr/>
        </p:nvSpPr>
        <p:spPr bwMode="auto">
          <a:xfrm>
            <a:off x="6227763" y="3141663"/>
            <a:ext cx="2838450" cy="1465262"/>
          </a:xfrm>
          <a:prstGeom prst="rect">
            <a:avLst/>
          </a:prstGeom>
          <a:noFill/>
          <a:ln w="9525">
            <a:noFill/>
            <a:miter lim="800000"/>
            <a:headEnd/>
            <a:tailEnd/>
          </a:ln>
        </p:spPr>
        <p:txBody>
          <a:bodyPr wrap="none">
            <a:spAutoFit/>
          </a:bodyPr>
          <a:lstStyle/>
          <a:p>
            <a:r>
              <a:rPr lang="en-GB">
                <a:solidFill>
                  <a:srgbClr val="FF0000"/>
                </a:solidFill>
                <a:cs typeface="Arial" charset="0"/>
              </a:rPr>
              <a:t>Metabolic</a:t>
            </a:r>
          </a:p>
          <a:p>
            <a:r>
              <a:rPr lang="en-GB">
                <a:solidFill>
                  <a:srgbClr val="FF0000"/>
                </a:solidFill>
                <a:cs typeface="Arial" charset="0"/>
              </a:rPr>
              <a:t>effects on the body</a:t>
            </a:r>
          </a:p>
          <a:p>
            <a:r>
              <a:rPr lang="en-US">
                <a:solidFill>
                  <a:srgbClr val="FF0000"/>
                </a:solidFill>
                <a:cs typeface="Arial" charset="0"/>
              </a:rPr>
              <a:t>(higher heart rate &amp; blood </a:t>
            </a:r>
          </a:p>
          <a:p>
            <a:r>
              <a:rPr lang="en-US">
                <a:solidFill>
                  <a:srgbClr val="FF0000"/>
                </a:solidFill>
                <a:cs typeface="Arial" charset="0"/>
              </a:rPr>
              <a:t>pressure to </a:t>
            </a:r>
          </a:p>
          <a:p>
            <a:r>
              <a:rPr lang="en-US">
                <a:solidFill>
                  <a:srgbClr val="FF0000"/>
                </a:solidFill>
                <a:cs typeface="Arial" charset="0"/>
              </a:rPr>
              <a:t>get oxygen to muscles)</a:t>
            </a:r>
          </a:p>
        </p:txBody>
      </p:sp>
      <p:sp>
        <p:nvSpPr>
          <p:cNvPr id="40972" name="Line 12"/>
          <p:cNvSpPr>
            <a:spLocks noChangeShapeType="1"/>
          </p:cNvSpPr>
          <p:nvPr/>
        </p:nvSpPr>
        <p:spPr bwMode="auto">
          <a:xfrm>
            <a:off x="4284663" y="1909763"/>
            <a:ext cx="0" cy="431800"/>
          </a:xfrm>
          <a:prstGeom prst="line">
            <a:avLst/>
          </a:prstGeom>
          <a:noFill/>
          <a:ln w="9525">
            <a:solidFill>
              <a:srgbClr val="FF0000"/>
            </a:solidFill>
            <a:round/>
            <a:headEnd/>
            <a:tailEnd type="triangle" w="med" len="med"/>
          </a:ln>
        </p:spPr>
        <p:txBody>
          <a:bodyPr/>
          <a:lstStyle/>
          <a:p>
            <a:endParaRPr lang="en-US"/>
          </a:p>
        </p:txBody>
      </p:sp>
      <p:sp>
        <p:nvSpPr>
          <p:cNvPr id="40973" name="Line 13"/>
          <p:cNvSpPr>
            <a:spLocks noChangeShapeType="1"/>
          </p:cNvSpPr>
          <p:nvPr/>
        </p:nvSpPr>
        <p:spPr bwMode="auto">
          <a:xfrm>
            <a:off x="4284663" y="2773363"/>
            <a:ext cx="0" cy="504825"/>
          </a:xfrm>
          <a:prstGeom prst="line">
            <a:avLst/>
          </a:prstGeom>
          <a:noFill/>
          <a:ln w="9525">
            <a:solidFill>
              <a:srgbClr val="FF0000"/>
            </a:solidFill>
            <a:round/>
            <a:headEnd/>
            <a:tailEnd type="triangle" w="med" len="med"/>
          </a:ln>
        </p:spPr>
        <p:txBody>
          <a:bodyPr/>
          <a:lstStyle/>
          <a:p>
            <a:endParaRPr lang="en-US"/>
          </a:p>
        </p:txBody>
      </p:sp>
      <p:sp>
        <p:nvSpPr>
          <p:cNvPr id="40974" name="Line 14"/>
          <p:cNvSpPr>
            <a:spLocks noChangeShapeType="1"/>
          </p:cNvSpPr>
          <p:nvPr/>
        </p:nvSpPr>
        <p:spPr bwMode="auto">
          <a:xfrm>
            <a:off x="4356100" y="3854450"/>
            <a:ext cx="0" cy="935038"/>
          </a:xfrm>
          <a:prstGeom prst="line">
            <a:avLst/>
          </a:prstGeom>
          <a:noFill/>
          <a:ln w="9525">
            <a:solidFill>
              <a:srgbClr val="FF0000"/>
            </a:solidFill>
            <a:round/>
            <a:headEnd/>
            <a:tailEnd type="triangle" w="med" len="med"/>
          </a:ln>
        </p:spPr>
        <p:txBody>
          <a:bodyPr/>
          <a:lstStyle/>
          <a:p>
            <a:endParaRPr lang="en-US"/>
          </a:p>
        </p:txBody>
      </p:sp>
      <p:sp>
        <p:nvSpPr>
          <p:cNvPr id="40975" name="Line 15"/>
          <p:cNvSpPr>
            <a:spLocks noChangeShapeType="1"/>
          </p:cNvSpPr>
          <p:nvPr/>
        </p:nvSpPr>
        <p:spPr bwMode="auto">
          <a:xfrm>
            <a:off x="1619250" y="3997325"/>
            <a:ext cx="1728788" cy="1512888"/>
          </a:xfrm>
          <a:prstGeom prst="line">
            <a:avLst/>
          </a:prstGeom>
          <a:noFill/>
          <a:ln w="9525">
            <a:solidFill>
              <a:schemeClr val="tx1"/>
            </a:solidFill>
            <a:round/>
            <a:headEnd/>
            <a:tailEnd type="triangle" w="med" len="med"/>
          </a:ln>
        </p:spPr>
        <p:txBody>
          <a:bodyPr/>
          <a:lstStyle/>
          <a:p>
            <a:endParaRPr lang="en-US"/>
          </a:p>
        </p:txBody>
      </p:sp>
      <p:sp>
        <p:nvSpPr>
          <p:cNvPr id="40976" name="Line 16"/>
          <p:cNvSpPr>
            <a:spLocks noChangeShapeType="1"/>
          </p:cNvSpPr>
          <p:nvPr/>
        </p:nvSpPr>
        <p:spPr bwMode="auto">
          <a:xfrm>
            <a:off x="5029200" y="5791200"/>
            <a:ext cx="792163" cy="504825"/>
          </a:xfrm>
          <a:prstGeom prst="line">
            <a:avLst/>
          </a:prstGeom>
          <a:noFill/>
          <a:ln w="9525">
            <a:solidFill>
              <a:schemeClr val="tx1"/>
            </a:solidFill>
            <a:round/>
            <a:headEnd/>
            <a:tailEnd type="triangle" w="med" len="med"/>
          </a:ln>
        </p:spPr>
        <p:txBody>
          <a:bodyPr/>
          <a:lstStyle/>
          <a:p>
            <a:endParaRPr lang="en-US"/>
          </a:p>
        </p:txBody>
      </p:sp>
      <p:sp>
        <p:nvSpPr>
          <p:cNvPr id="40977" name="Line 17"/>
          <p:cNvSpPr>
            <a:spLocks noChangeShapeType="1"/>
          </p:cNvSpPr>
          <p:nvPr/>
        </p:nvSpPr>
        <p:spPr bwMode="auto">
          <a:xfrm flipV="1">
            <a:off x="5148263" y="4286250"/>
            <a:ext cx="1008062" cy="719138"/>
          </a:xfrm>
          <a:prstGeom prst="line">
            <a:avLst/>
          </a:prstGeom>
          <a:noFill/>
          <a:ln w="9525">
            <a:solidFill>
              <a:srgbClr val="FF0000"/>
            </a:solidFill>
            <a:round/>
            <a:headEnd/>
            <a:tailEnd type="triangle" w="med" len="med"/>
          </a:ln>
        </p:spPr>
        <p:txBody>
          <a:bodyPr/>
          <a:lstStyle/>
          <a:p>
            <a:endParaRPr lang="en-US"/>
          </a:p>
        </p:txBody>
      </p:sp>
      <p:sp>
        <p:nvSpPr>
          <p:cNvPr id="40978" name="Line 18"/>
          <p:cNvSpPr>
            <a:spLocks noChangeShapeType="1"/>
          </p:cNvSpPr>
          <p:nvPr/>
        </p:nvSpPr>
        <p:spPr bwMode="auto">
          <a:xfrm flipH="1">
            <a:off x="1619250" y="2557463"/>
            <a:ext cx="1657350" cy="863600"/>
          </a:xfrm>
          <a:prstGeom prst="line">
            <a:avLst/>
          </a:prstGeom>
          <a:noFill/>
          <a:ln w="9525">
            <a:solidFill>
              <a:schemeClr val="tx1"/>
            </a:solidFill>
            <a:round/>
            <a:headEnd/>
            <a:tailEnd type="triangle" w="med" len="med"/>
          </a:ln>
        </p:spPr>
        <p:txBody>
          <a:bodyPr/>
          <a:lstStyle/>
          <a:p>
            <a:endParaRPr lang="en-US"/>
          </a:p>
        </p:txBody>
      </p:sp>
      <p:sp>
        <p:nvSpPr>
          <p:cNvPr id="40979" name="Text Box 19"/>
          <p:cNvSpPr txBox="1">
            <a:spLocks noChangeArrowheads="1"/>
          </p:cNvSpPr>
          <p:nvPr/>
        </p:nvSpPr>
        <p:spPr bwMode="auto">
          <a:xfrm>
            <a:off x="2411413" y="4005263"/>
            <a:ext cx="2012950" cy="641350"/>
          </a:xfrm>
          <a:prstGeom prst="rect">
            <a:avLst/>
          </a:prstGeom>
          <a:noFill/>
          <a:ln w="9525">
            <a:noFill/>
            <a:miter lim="800000"/>
            <a:headEnd/>
            <a:tailEnd/>
          </a:ln>
        </p:spPr>
        <p:txBody>
          <a:bodyPr wrap="none">
            <a:spAutoFit/>
          </a:bodyPr>
          <a:lstStyle/>
          <a:p>
            <a:r>
              <a:rPr lang="en-GB" i="1">
                <a:solidFill>
                  <a:srgbClr val="FF0000"/>
                </a:solidFill>
                <a:cs typeface="Arial" charset="0"/>
              </a:rPr>
              <a:t>ACTH hormone in</a:t>
            </a:r>
          </a:p>
          <a:p>
            <a:r>
              <a:rPr lang="en-GB" i="1">
                <a:solidFill>
                  <a:srgbClr val="FF0000"/>
                </a:solidFill>
                <a:cs typeface="Arial" charset="0"/>
              </a:rPr>
              <a:t>bloodstream</a:t>
            </a:r>
            <a:endParaRPr lang="en-US" i="1">
              <a:solidFill>
                <a:srgbClr val="FF0000"/>
              </a:solidFill>
              <a:cs typeface="Arial" charset="0"/>
            </a:endParaRPr>
          </a:p>
        </p:txBody>
      </p:sp>
      <p:sp>
        <p:nvSpPr>
          <p:cNvPr id="40980" name="Text Box 20"/>
          <p:cNvSpPr txBox="1">
            <a:spLocks noChangeArrowheads="1"/>
          </p:cNvSpPr>
          <p:nvPr/>
        </p:nvSpPr>
        <p:spPr bwMode="auto">
          <a:xfrm>
            <a:off x="179388" y="0"/>
            <a:ext cx="8753475" cy="366713"/>
          </a:xfrm>
          <a:prstGeom prst="rect">
            <a:avLst/>
          </a:prstGeom>
          <a:noFill/>
          <a:ln w="9525">
            <a:noFill/>
            <a:miter lim="800000"/>
            <a:headEnd/>
            <a:tailEnd/>
          </a:ln>
        </p:spPr>
        <p:txBody>
          <a:bodyPr>
            <a:spAutoFit/>
          </a:bodyPr>
          <a:lstStyle/>
          <a:p>
            <a:r>
              <a:rPr lang="en-GB" dirty="0">
                <a:solidFill>
                  <a:srgbClr val="FF0000"/>
                </a:solidFill>
                <a:cs typeface="Arial" charset="0"/>
              </a:rPr>
              <a:t>The red arrows show the hypothalamic-pituitary adrenal cortex (HPAC) pathway</a:t>
            </a:r>
            <a:endParaRPr lang="en-US" dirty="0">
              <a:solidFill>
                <a:srgbClr val="FF0000"/>
              </a:solidFill>
              <a:cs typeface="Arial" charset="0"/>
            </a:endParaRPr>
          </a:p>
        </p:txBody>
      </p:sp>
      <p:sp>
        <p:nvSpPr>
          <p:cNvPr id="40981" name="Text Box 21"/>
          <p:cNvSpPr txBox="1">
            <a:spLocks noChangeArrowheads="1"/>
          </p:cNvSpPr>
          <p:nvPr/>
        </p:nvSpPr>
        <p:spPr bwMode="auto">
          <a:xfrm>
            <a:off x="3779838" y="449262"/>
            <a:ext cx="1035050" cy="369332"/>
          </a:xfrm>
          <a:prstGeom prst="rect">
            <a:avLst/>
          </a:prstGeom>
          <a:noFill/>
          <a:ln w="9525">
            <a:noFill/>
            <a:miter lim="800000"/>
            <a:headEnd/>
            <a:tailEnd/>
          </a:ln>
        </p:spPr>
        <p:txBody>
          <a:bodyPr wrap="square">
            <a:spAutoFit/>
          </a:bodyPr>
          <a:lstStyle/>
          <a:p>
            <a:r>
              <a:rPr lang="en-GB" dirty="0">
                <a:cs typeface="Arial" charset="0"/>
              </a:rPr>
              <a:t>Stressor</a:t>
            </a:r>
            <a:endParaRPr lang="en-US" dirty="0">
              <a:cs typeface="Arial" charset="0"/>
            </a:endParaRPr>
          </a:p>
        </p:txBody>
      </p:sp>
      <p:sp>
        <p:nvSpPr>
          <p:cNvPr id="40982" name="AutoShape 22"/>
          <p:cNvSpPr>
            <a:spLocks noChangeArrowheads="1"/>
          </p:cNvSpPr>
          <p:nvPr/>
        </p:nvSpPr>
        <p:spPr bwMode="auto">
          <a:xfrm>
            <a:off x="3419475" y="260350"/>
            <a:ext cx="2087563" cy="792163"/>
          </a:xfrm>
          <a:prstGeom prst="irregularSeal1">
            <a:avLst/>
          </a:prstGeom>
          <a:noFill/>
          <a:ln w="9525">
            <a:solidFill>
              <a:schemeClr val="tx1"/>
            </a:solidFill>
            <a:miter lim="800000"/>
            <a:headEnd/>
            <a:tailEnd/>
          </a:ln>
        </p:spPr>
        <p:txBody>
          <a:bodyPr wrap="none" anchor="ctr"/>
          <a:lstStyle/>
          <a:p>
            <a:endParaRPr lang="en-US"/>
          </a:p>
        </p:txBody>
      </p:sp>
      <p:sp>
        <p:nvSpPr>
          <p:cNvPr id="40983" name="Line 23"/>
          <p:cNvSpPr>
            <a:spLocks noChangeShapeType="1"/>
          </p:cNvSpPr>
          <p:nvPr/>
        </p:nvSpPr>
        <p:spPr bwMode="auto">
          <a:xfrm>
            <a:off x="4427538" y="908050"/>
            <a:ext cx="0" cy="288925"/>
          </a:xfrm>
          <a:prstGeom prst="line">
            <a:avLst/>
          </a:prstGeom>
          <a:noFill/>
          <a:ln w="9525">
            <a:solidFill>
              <a:srgbClr val="FF0000"/>
            </a:solidFill>
            <a:round/>
            <a:headEnd/>
            <a:tailEnd type="triangle" w="med" len="med"/>
          </a:ln>
        </p:spPr>
        <p:txBody>
          <a:bodyPr/>
          <a:lstStyle/>
          <a:p>
            <a:endParaRPr lang="en-US"/>
          </a:p>
        </p:txBody>
      </p:sp>
      <p:sp>
        <p:nvSpPr>
          <p:cNvPr id="40984" name="Text Box 24"/>
          <p:cNvSpPr txBox="1">
            <a:spLocks noChangeArrowheads="1"/>
          </p:cNvSpPr>
          <p:nvPr/>
        </p:nvSpPr>
        <p:spPr bwMode="auto">
          <a:xfrm>
            <a:off x="4408488" y="2800350"/>
            <a:ext cx="1682750" cy="366713"/>
          </a:xfrm>
          <a:prstGeom prst="rect">
            <a:avLst/>
          </a:prstGeom>
          <a:noFill/>
          <a:ln w="9525">
            <a:noFill/>
            <a:miter lim="800000"/>
            <a:headEnd/>
            <a:tailEnd/>
          </a:ln>
        </p:spPr>
        <p:txBody>
          <a:bodyPr wrap="none">
            <a:spAutoFit/>
          </a:bodyPr>
          <a:lstStyle/>
          <a:p>
            <a:r>
              <a:rPr lang="en-US">
                <a:solidFill>
                  <a:srgbClr val="FF0000"/>
                </a:solidFill>
                <a:cs typeface="Arial" charset="0"/>
              </a:rPr>
              <a:t>CRH Hormone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1752" y="228600"/>
            <a:ext cx="8534400" cy="990600"/>
          </a:xfrm>
          <a:solidFill>
            <a:schemeClr val="folHlink"/>
          </a:solidFill>
        </p:spPr>
        <p:txBody>
          <a:bodyPr>
            <a:normAutofit fontScale="90000"/>
          </a:bodyPr>
          <a:lstStyle/>
          <a:p>
            <a:pPr eaLnBrk="1" hangingPunct="1"/>
            <a:r>
              <a:rPr lang="en-GB" sz="3600" u="sng" dirty="0" smtClean="0"/>
              <a:t>The hypothalamic- autonomic nervous system (ANS) adrenal medulla pathway</a:t>
            </a:r>
            <a:endParaRPr lang="en-US" sz="3600" u="sng" dirty="0" smtClean="0"/>
          </a:p>
        </p:txBody>
      </p:sp>
      <p:sp>
        <p:nvSpPr>
          <p:cNvPr id="41987" name="Rectangle 3"/>
          <p:cNvSpPr>
            <a:spLocks noGrp="1" noChangeArrowheads="1"/>
          </p:cNvSpPr>
          <p:nvPr>
            <p:ph type="body" idx="1"/>
          </p:nvPr>
        </p:nvSpPr>
        <p:spPr>
          <a:xfrm>
            <a:off x="179388" y="1557338"/>
            <a:ext cx="8686800" cy="5068887"/>
          </a:xfrm>
        </p:spPr>
        <p:txBody>
          <a:bodyPr/>
          <a:lstStyle/>
          <a:p>
            <a:pPr eaLnBrk="1" hangingPunct="1"/>
            <a:r>
              <a:rPr lang="en-GB" smtClean="0"/>
              <a:t>The autonomic nervous system (ANS) is a network of nerve pathways running from the lower part of the brain (the brainstem) to the body’s organs.</a:t>
            </a:r>
            <a:endParaRPr lang="en-US" smtClean="0"/>
          </a:p>
        </p:txBody>
      </p:sp>
      <p:sp>
        <p:nvSpPr>
          <p:cNvPr id="41988" name="Text Box 4"/>
          <p:cNvSpPr txBox="1">
            <a:spLocks noChangeArrowheads="1"/>
          </p:cNvSpPr>
          <p:nvPr/>
        </p:nvSpPr>
        <p:spPr bwMode="auto">
          <a:xfrm>
            <a:off x="682625" y="4221163"/>
            <a:ext cx="806450" cy="366712"/>
          </a:xfrm>
          <a:prstGeom prst="rect">
            <a:avLst/>
          </a:prstGeom>
          <a:noFill/>
          <a:ln w="9525">
            <a:noFill/>
            <a:miter lim="800000"/>
            <a:headEnd/>
            <a:tailEnd/>
          </a:ln>
        </p:spPr>
        <p:txBody>
          <a:bodyPr wrap="none">
            <a:spAutoFit/>
          </a:bodyPr>
          <a:lstStyle/>
          <a:p>
            <a:r>
              <a:rPr lang="en-GB">
                <a:cs typeface="Arial" charset="0"/>
              </a:rPr>
              <a:t>Heart </a:t>
            </a:r>
            <a:endParaRPr lang="en-US">
              <a:cs typeface="Arial" charset="0"/>
            </a:endParaRPr>
          </a:p>
        </p:txBody>
      </p:sp>
      <p:sp>
        <p:nvSpPr>
          <p:cNvPr id="41989" name="Text Box 5"/>
          <p:cNvSpPr txBox="1">
            <a:spLocks noChangeArrowheads="1"/>
          </p:cNvSpPr>
          <p:nvPr/>
        </p:nvSpPr>
        <p:spPr bwMode="auto">
          <a:xfrm>
            <a:off x="1619250" y="4292600"/>
            <a:ext cx="1911350" cy="366713"/>
          </a:xfrm>
          <a:prstGeom prst="rect">
            <a:avLst/>
          </a:prstGeom>
          <a:noFill/>
          <a:ln w="9525">
            <a:noFill/>
            <a:miter lim="800000"/>
            <a:headEnd/>
            <a:tailEnd/>
          </a:ln>
        </p:spPr>
        <p:txBody>
          <a:bodyPr wrap="none">
            <a:spAutoFit/>
          </a:bodyPr>
          <a:lstStyle/>
          <a:p>
            <a:r>
              <a:rPr lang="en-GB">
                <a:cs typeface="Arial" charset="0"/>
              </a:rPr>
              <a:t>Digestive system</a:t>
            </a:r>
            <a:endParaRPr lang="en-US">
              <a:cs typeface="Arial" charset="0"/>
            </a:endParaRPr>
          </a:p>
        </p:txBody>
      </p:sp>
      <p:sp>
        <p:nvSpPr>
          <p:cNvPr id="41990" name="Text Box 6"/>
          <p:cNvSpPr txBox="1">
            <a:spLocks noChangeArrowheads="1"/>
          </p:cNvSpPr>
          <p:nvPr/>
        </p:nvSpPr>
        <p:spPr bwMode="auto">
          <a:xfrm>
            <a:off x="4714875" y="3717925"/>
            <a:ext cx="2838450" cy="366713"/>
          </a:xfrm>
          <a:prstGeom prst="rect">
            <a:avLst/>
          </a:prstGeom>
          <a:noFill/>
          <a:ln w="9525">
            <a:noFill/>
            <a:miter lim="800000"/>
            <a:headEnd/>
            <a:tailEnd/>
          </a:ln>
        </p:spPr>
        <p:txBody>
          <a:bodyPr wrap="none">
            <a:spAutoFit/>
          </a:bodyPr>
          <a:lstStyle/>
          <a:p>
            <a:r>
              <a:rPr lang="en-GB">
                <a:cs typeface="Arial" charset="0"/>
              </a:rPr>
              <a:t>Circulatory (blood) system</a:t>
            </a:r>
            <a:endParaRPr lang="en-US">
              <a:cs typeface="Arial" charset="0"/>
            </a:endParaRPr>
          </a:p>
        </p:txBody>
      </p:sp>
      <p:sp>
        <p:nvSpPr>
          <p:cNvPr id="41991" name="Text Box 7"/>
          <p:cNvSpPr txBox="1">
            <a:spLocks noChangeArrowheads="1"/>
          </p:cNvSpPr>
          <p:nvPr/>
        </p:nvSpPr>
        <p:spPr bwMode="auto">
          <a:xfrm>
            <a:off x="3635375" y="4149725"/>
            <a:ext cx="3117850" cy="641350"/>
          </a:xfrm>
          <a:prstGeom prst="rect">
            <a:avLst/>
          </a:prstGeom>
          <a:noFill/>
          <a:ln w="9525">
            <a:noFill/>
            <a:miter lim="800000"/>
            <a:headEnd/>
            <a:tailEnd/>
          </a:ln>
        </p:spPr>
        <p:txBody>
          <a:bodyPr wrap="none">
            <a:spAutoFit/>
          </a:bodyPr>
          <a:lstStyle/>
          <a:p>
            <a:r>
              <a:rPr lang="en-GB">
                <a:cs typeface="Arial" charset="0"/>
              </a:rPr>
              <a:t>Various glands- including the</a:t>
            </a:r>
          </a:p>
          <a:p>
            <a:r>
              <a:rPr lang="en-GB">
                <a:cs typeface="Arial" charset="0"/>
              </a:rPr>
              <a:t>Adrenal medulla</a:t>
            </a:r>
            <a:endParaRPr lang="en-US">
              <a:cs typeface="Arial" charset="0"/>
            </a:endParaRPr>
          </a:p>
        </p:txBody>
      </p:sp>
      <p:sp>
        <p:nvSpPr>
          <p:cNvPr id="41992" name="Line 8"/>
          <p:cNvSpPr>
            <a:spLocks noChangeShapeType="1"/>
          </p:cNvSpPr>
          <p:nvPr/>
        </p:nvSpPr>
        <p:spPr bwMode="auto">
          <a:xfrm>
            <a:off x="3203575" y="3284538"/>
            <a:ext cx="1873250" cy="431800"/>
          </a:xfrm>
          <a:prstGeom prst="line">
            <a:avLst/>
          </a:prstGeom>
          <a:noFill/>
          <a:ln w="9525">
            <a:solidFill>
              <a:schemeClr val="tx1"/>
            </a:solidFill>
            <a:round/>
            <a:headEnd/>
            <a:tailEnd type="triangle" w="med" len="med"/>
          </a:ln>
        </p:spPr>
        <p:txBody>
          <a:bodyPr/>
          <a:lstStyle/>
          <a:p>
            <a:endParaRPr lang="en-US"/>
          </a:p>
        </p:txBody>
      </p:sp>
      <p:sp>
        <p:nvSpPr>
          <p:cNvPr id="41993" name="Line 9"/>
          <p:cNvSpPr>
            <a:spLocks noChangeShapeType="1"/>
          </p:cNvSpPr>
          <p:nvPr/>
        </p:nvSpPr>
        <p:spPr bwMode="auto">
          <a:xfrm>
            <a:off x="2987675" y="3500438"/>
            <a:ext cx="1152525" cy="720725"/>
          </a:xfrm>
          <a:prstGeom prst="line">
            <a:avLst/>
          </a:prstGeom>
          <a:noFill/>
          <a:ln w="9525">
            <a:solidFill>
              <a:schemeClr val="tx1"/>
            </a:solidFill>
            <a:round/>
            <a:headEnd/>
            <a:tailEnd type="triangle" w="med" len="med"/>
          </a:ln>
        </p:spPr>
        <p:txBody>
          <a:bodyPr/>
          <a:lstStyle/>
          <a:p>
            <a:endParaRPr lang="en-US"/>
          </a:p>
        </p:txBody>
      </p:sp>
      <p:sp>
        <p:nvSpPr>
          <p:cNvPr id="41994" name="Line 10"/>
          <p:cNvSpPr>
            <a:spLocks noChangeShapeType="1"/>
          </p:cNvSpPr>
          <p:nvPr/>
        </p:nvSpPr>
        <p:spPr bwMode="auto">
          <a:xfrm>
            <a:off x="2195513" y="3500438"/>
            <a:ext cx="144462" cy="720725"/>
          </a:xfrm>
          <a:prstGeom prst="line">
            <a:avLst/>
          </a:prstGeom>
          <a:noFill/>
          <a:ln w="9525">
            <a:solidFill>
              <a:schemeClr val="tx1"/>
            </a:solidFill>
            <a:round/>
            <a:headEnd/>
            <a:tailEnd type="triangle" w="med" len="med"/>
          </a:ln>
        </p:spPr>
        <p:txBody>
          <a:bodyPr/>
          <a:lstStyle/>
          <a:p>
            <a:endParaRPr lang="en-US"/>
          </a:p>
        </p:txBody>
      </p:sp>
      <p:sp>
        <p:nvSpPr>
          <p:cNvPr id="41995" name="Line 11"/>
          <p:cNvSpPr>
            <a:spLocks noChangeShapeType="1"/>
          </p:cNvSpPr>
          <p:nvPr/>
        </p:nvSpPr>
        <p:spPr bwMode="auto">
          <a:xfrm flipH="1">
            <a:off x="971550" y="3500438"/>
            <a:ext cx="71438" cy="720725"/>
          </a:xfrm>
          <a:prstGeom prst="line">
            <a:avLst/>
          </a:prstGeom>
          <a:noFill/>
          <a:ln w="9525">
            <a:solidFill>
              <a:schemeClr val="tx1"/>
            </a:solidFill>
            <a:round/>
            <a:headEnd/>
            <a:tailEnd type="triangle" w="med" len="med"/>
          </a:ln>
        </p:spPr>
        <p:txBody>
          <a:bodyPr/>
          <a:lstStyle/>
          <a:p>
            <a:endParaRPr lang="en-US"/>
          </a:p>
        </p:txBody>
      </p:sp>
      <p:sp>
        <p:nvSpPr>
          <p:cNvPr id="41996" name="Rectangle 12"/>
          <p:cNvSpPr>
            <a:spLocks noChangeArrowheads="1"/>
          </p:cNvSpPr>
          <p:nvPr/>
        </p:nvSpPr>
        <p:spPr bwMode="auto">
          <a:xfrm>
            <a:off x="250825" y="5229225"/>
            <a:ext cx="8686800" cy="5068888"/>
          </a:xfrm>
          <a:prstGeom prst="rect">
            <a:avLst/>
          </a:prstGeom>
          <a:noFill/>
          <a:ln w="9525">
            <a:noFill/>
            <a:miter lim="800000"/>
            <a:headEnd/>
            <a:tailEnd/>
          </a:ln>
        </p:spPr>
        <p:txBody>
          <a:bodyPr/>
          <a:lstStyle/>
          <a:p>
            <a:pPr marL="342900" indent="-342900">
              <a:spcBef>
                <a:spcPct val="20000"/>
              </a:spcBef>
              <a:buFontTx/>
              <a:buChar char="•"/>
            </a:pPr>
            <a:r>
              <a:rPr lang="en-GB" sz="3200"/>
              <a:t>The ANS is controlled by the higher brain structures, especially the hypothalamus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059113" y="1600200"/>
            <a:ext cx="2724150" cy="923330"/>
          </a:xfrm>
          <a:prstGeom prst="rect">
            <a:avLst/>
          </a:prstGeom>
          <a:solidFill>
            <a:schemeClr val="accent1"/>
          </a:solidFill>
          <a:ln w="9525">
            <a:noFill/>
            <a:miter lim="800000"/>
            <a:headEnd/>
            <a:tailEnd/>
          </a:ln>
        </p:spPr>
        <p:txBody>
          <a:bodyPr wrap="square">
            <a:spAutoFit/>
          </a:bodyPr>
          <a:lstStyle/>
          <a:p>
            <a:r>
              <a:rPr lang="en-GB" dirty="0">
                <a:cs typeface="Arial" charset="0"/>
              </a:rPr>
              <a:t>Higher Brain Centres</a:t>
            </a:r>
          </a:p>
          <a:p>
            <a:r>
              <a:rPr lang="en-GB" dirty="0">
                <a:cs typeface="Arial" charset="0"/>
              </a:rPr>
              <a:t>(cortex &amp; limbic systems)</a:t>
            </a:r>
            <a:endParaRPr lang="en-US" dirty="0">
              <a:cs typeface="Arial" charset="0"/>
            </a:endParaRPr>
          </a:p>
        </p:txBody>
      </p:sp>
      <p:sp>
        <p:nvSpPr>
          <p:cNvPr id="46083" name="Text Box 3"/>
          <p:cNvSpPr txBox="1">
            <a:spLocks noChangeArrowheads="1"/>
          </p:cNvSpPr>
          <p:nvPr/>
        </p:nvSpPr>
        <p:spPr bwMode="auto">
          <a:xfrm>
            <a:off x="3348038" y="2276475"/>
            <a:ext cx="1871662" cy="366713"/>
          </a:xfrm>
          <a:prstGeom prst="rect">
            <a:avLst/>
          </a:prstGeom>
          <a:solidFill>
            <a:schemeClr val="accent1"/>
          </a:solidFill>
          <a:ln w="9525">
            <a:noFill/>
            <a:miter lim="800000"/>
            <a:headEnd/>
            <a:tailEnd/>
          </a:ln>
        </p:spPr>
        <p:txBody>
          <a:bodyPr>
            <a:spAutoFit/>
          </a:bodyPr>
          <a:lstStyle/>
          <a:p>
            <a:r>
              <a:rPr lang="en-GB">
                <a:cs typeface="Arial" charset="0"/>
              </a:rPr>
              <a:t>Hypothalamus</a:t>
            </a:r>
            <a:endParaRPr lang="en-US">
              <a:cs typeface="Arial" charset="0"/>
            </a:endParaRPr>
          </a:p>
        </p:txBody>
      </p:sp>
      <p:sp>
        <p:nvSpPr>
          <p:cNvPr id="46084" name="Text Box 4"/>
          <p:cNvSpPr txBox="1">
            <a:spLocks noChangeArrowheads="1"/>
          </p:cNvSpPr>
          <p:nvPr/>
        </p:nvSpPr>
        <p:spPr bwMode="auto">
          <a:xfrm>
            <a:off x="900113" y="3357563"/>
            <a:ext cx="1212850" cy="366712"/>
          </a:xfrm>
          <a:prstGeom prst="rect">
            <a:avLst/>
          </a:prstGeom>
          <a:solidFill>
            <a:schemeClr val="accent1"/>
          </a:solidFill>
          <a:ln w="9525">
            <a:noFill/>
            <a:miter lim="800000"/>
            <a:headEnd/>
            <a:tailEnd/>
          </a:ln>
        </p:spPr>
        <p:txBody>
          <a:bodyPr wrap="none">
            <a:spAutoFit/>
          </a:bodyPr>
          <a:lstStyle/>
          <a:p>
            <a:r>
              <a:rPr lang="en-GB">
                <a:cs typeface="Arial" charset="0"/>
              </a:rPr>
              <a:t>Brainstem</a:t>
            </a:r>
            <a:endParaRPr lang="en-US">
              <a:cs typeface="Arial" charset="0"/>
            </a:endParaRPr>
          </a:p>
        </p:txBody>
      </p:sp>
      <p:sp>
        <p:nvSpPr>
          <p:cNvPr id="46085" name="Text Box 5"/>
          <p:cNvSpPr txBox="1">
            <a:spLocks noChangeArrowheads="1"/>
          </p:cNvSpPr>
          <p:nvPr/>
        </p:nvSpPr>
        <p:spPr bwMode="auto">
          <a:xfrm>
            <a:off x="3348038" y="3357563"/>
            <a:ext cx="1631950" cy="366712"/>
          </a:xfrm>
          <a:prstGeom prst="rect">
            <a:avLst/>
          </a:prstGeom>
          <a:solidFill>
            <a:schemeClr val="accent1"/>
          </a:solidFill>
          <a:ln w="9525">
            <a:noFill/>
            <a:miter lim="800000"/>
            <a:headEnd/>
            <a:tailEnd/>
          </a:ln>
        </p:spPr>
        <p:txBody>
          <a:bodyPr wrap="none">
            <a:spAutoFit/>
          </a:bodyPr>
          <a:lstStyle/>
          <a:p>
            <a:r>
              <a:rPr lang="en-GB">
                <a:cs typeface="Arial" charset="0"/>
              </a:rPr>
              <a:t>Pituitary gland</a:t>
            </a:r>
            <a:endParaRPr lang="en-US">
              <a:cs typeface="Arial" charset="0"/>
            </a:endParaRPr>
          </a:p>
        </p:txBody>
      </p:sp>
      <p:sp>
        <p:nvSpPr>
          <p:cNvPr id="46086" name="Text Box 6"/>
          <p:cNvSpPr txBox="1">
            <a:spLocks noChangeArrowheads="1"/>
          </p:cNvSpPr>
          <p:nvPr/>
        </p:nvSpPr>
        <p:spPr bwMode="auto">
          <a:xfrm>
            <a:off x="3492500" y="4797425"/>
            <a:ext cx="1657350" cy="366713"/>
          </a:xfrm>
          <a:prstGeom prst="rect">
            <a:avLst/>
          </a:prstGeom>
          <a:solidFill>
            <a:schemeClr val="accent1"/>
          </a:solidFill>
          <a:ln w="9525">
            <a:noFill/>
            <a:miter lim="800000"/>
            <a:headEnd/>
            <a:tailEnd/>
          </a:ln>
        </p:spPr>
        <p:txBody>
          <a:bodyPr wrap="none">
            <a:spAutoFit/>
          </a:bodyPr>
          <a:lstStyle/>
          <a:p>
            <a:r>
              <a:rPr lang="en-GB">
                <a:cs typeface="Arial" charset="0"/>
              </a:rPr>
              <a:t>Adrenal cortex</a:t>
            </a:r>
            <a:endParaRPr lang="en-US">
              <a:cs typeface="Arial" charset="0"/>
            </a:endParaRPr>
          </a:p>
        </p:txBody>
      </p:sp>
      <p:sp>
        <p:nvSpPr>
          <p:cNvPr id="46087" name="Text Box 7"/>
          <p:cNvSpPr txBox="1">
            <a:spLocks noChangeArrowheads="1"/>
          </p:cNvSpPr>
          <p:nvPr/>
        </p:nvSpPr>
        <p:spPr bwMode="auto">
          <a:xfrm>
            <a:off x="3419475" y="5229225"/>
            <a:ext cx="1835150" cy="366713"/>
          </a:xfrm>
          <a:prstGeom prst="rect">
            <a:avLst/>
          </a:prstGeom>
          <a:solidFill>
            <a:schemeClr val="accent1"/>
          </a:solidFill>
          <a:ln w="9525">
            <a:noFill/>
            <a:miter lim="800000"/>
            <a:headEnd/>
            <a:tailEnd/>
          </a:ln>
        </p:spPr>
        <p:txBody>
          <a:bodyPr wrap="none">
            <a:spAutoFit/>
          </a:bodyPr>
          <a:lstStyle/>
          <a:p>
            <a:r>
              <a:rPr lang="en-GB">
                <a:cs typeface="Arial" charset="0"/>
              </a:rPr>
              <a:t>Adrenal medulla</a:t>
            </a:r>
            <a:endParaRPr lang="en-US">
              <a:cs typeface="Arial" charset="0"/>
            </a:endParaRPr>
          </a:p>
        </p:txBody>
      </p:sp>
      <p:sp>
        <p:nvSpPr>
          <p:cNvPr id="46088" name="Text Box 8"/>
          <p:cNvSpPr txBox="1">
            <a:spLocks noChangeArrowheads="1"/>
          </p:cNvSpPr>
          <p:nvPr/>
        </p:nvSpPr>
        <p:spPr bwMode="auto">
          <a:xfrm>
            <a:off x="755650" y="4365625"/>
            <a:ext cx="1784350" cy="915988"/>
          </a:xfrm>
          <a:prstGeom prst="rect">
            <a:avLst/>
          </a:prstGeom>
          <a:noFill/>
          <a:ln w="9525">
            <a:noFill/>
            <a:miter lim="800000"/>
            <a:headEnd/>
            <a:tailEnd/>
          </a:ln>
        </p:spPr>
        <p:txBody>
          <a:bodyPr wrap="none">
            <a:spAutoFit/>
          </a:bodyPr>
          <a:lstStyle/>
          <a:p>
            <a:r>
              <a:rPr lang="en-GB" i="1">
                <a:solidFill>
                  <a:schemeClr val="folHlink"/>
                </a:solidFill>
                <a:cs typeface="Arial" charset="0"/>
              </a:rPr>
              <a:t>Neural control</a:t>
            </a:r>
          </a:p>
          <a:p>
            <a:r>
              <a:rPr lang="en-GB" i="1">
                <a:solidFill>
                  <a:schemeClr val="folHlink"/>
                </a:solidFill>
                <a:cs typeface="Arial" charset="0"/>
              </a:rPr>
              <a:t>via autonomic </a:t>
            </a:r>
          </a:p>
          <a:p>
            <a:r>
              <a:rPr lang="en-GB" i="1">
                <a:solidFill>
                  <a:schemeClr val="folHlink"/>
                </a:solidFill>
                <a:cs typeface="Arial" charset="0"/>
              </a:rPr>
              <a:t>nervous system</a:t>
            </a:r>
            <a:endParaRPr lang="en-US" i="1">
              <a:solidFill>
                <a:schemeClr val="folHlink"/>
              </a:solidFill>
              <a:cs typeface="Arial" charset="0"/>
            </a:endParaRPr>
          </a:p>
        </p:txBody>
      </p:sp>
      <p:sp>
        <p:nvSpPr>
          <p:cNvPr id="46089" name="Text Box 9"/>
          <p:cNvSpPr txBox="1">
            <a:spLocks noChangeArrowheads="1"/>
          </p:cNvSpPr>
          <p:nvPr/>
        </p:nvSpPr>
        <p:spPr bwMode="auto">
          <a:xfrm>
            <a:off x="5975350" y="5667375"/>
            <a:ext cx="3168650" cy="1190625"/>
          </a:xfrm>
          <a:prstGeom prst="rect">
            <a:avLst/>
          </a:prstGeom>
          <a:noFill/>
          <a:ln w="9525">
            <a:noFill/>
            <a:miter lim="800000"/>
            <a:headEnd/>
            <a:tailEnd/>
          </a:ln>
        </p:spPr>
        <p:txBody>
          <a:bodyPr wrap="none">
            <a:spAutoFit/>
          </a:bodyPr>
          <a:lstStyle/>
          <a:p>
            <a:r>
              <a:rPr lang="en-GB">
                <a:solidFill>
                  <a:schemeClr val="folHlink"/>
                </a:solidFill>
                <a:cs typeface="Arial" charset="0"/>
              </a:rPr>
              <a:t>Adrenaline and </a:t>
            </a:r>
          </a:p>
          <a:p>
            <a:r>
              <a:rPr lang="en-GB">
                <a:solidFill>
                  <a:schemeClr val="folHlink"/>
                </a:solidFill>
                <a:cs typeface="Arial" charset="0"/>
              </a:rPr>
              <a:t>Noradrenaline in</a:t>
            </a:r>
          </a:p>
          <a:p>
            <a:r>
              <a:rPr lang="en-GB">
                <a:solidFill>
                  <a:schemeClr val="folHlink"/>
                </a:solidFill>
                <a:cs typeface="Arial" charset="0"/>
              </a:rPr>
              <a:t>Bloodstream (increases heart</a:t>
            </a:r>
          </a:p>
          <a:p>
            <a:r>
              <a:rPr lang="en-GB">
                <a:solidFill>
                  <a:schemeClr val="folHlink"/>
                </a:solidFill>
                <a:cs typeface="Arial" charset="0"/>
              </a:rPr>
              <a:t>Rate &amp; blood pressure)</a:t>
            </a:r>
            <a:endParaRPr lang="en-US">
              <a:solidFill>
                <a:schemeClr val="folHlink"/>
              </a:solidFill>
              <a:cs typeface="Arial" charset="0"/>
            </a:endParaRPr>
          </a:p>
        </p:txBody>
      </p:sp>
      <p:sp>
        <p:nvSpPr>
          <p:cNvPr id="46090" name="Text Box 10"/>
          <p:cNvSpPr txBox="1">
            <a:spLocks noChangeArrowheads="1"/>
          </p:cNvSpPr>
          <p:nvPr/>
        </p:nvSpPr>
        <p:spPr bwMode="auto">
          <a:xfrm>
            <a:off x="5508625" y="4652963"/>
            <a:ext cx="1708150" cy="641350"/>
          </a:xfrm>
          <a:prstGeom prst="rect">
            <a:avLst/>
          </a:prstGeom>
          <a:noFill/>
          <a:ln w="9525">
            <a:noFill/>
            <a:miter lim="800000"/>
            <a:headEnd/>
            <a:tailEnd/>
          </a:ln>
        </p:spPr>
        <p:txBody>
          <a:bodyPr wrap="none">
            <a:spAutoFit/>
          </a:bodyPr>
          <a:lstStyle/>
          <a:p>
            <a:r>
              <a:rPr lang="en-GB" i="1">
                <a:cs typeface="Arial" charset="0"/>
              </a:rPr>
              <a:t>Corticosteroids</a:t>
            </a:r>
          </a:p>
          <a:p>
            <a:r>
              <a:rPr lang="en-GB" i="1">
                <a:cs typeface="Arial" charset="0"/>
              </a:rPr>
              <a:t>In bloodstream</a:t>
            </a:r>
            <a:endParaRPr lang="en-US" i="1">
              <a:cs typeface="Arial" charset="0"/>
            </a:endParaRPr>
          </a:p>
        </p:txBody>
      </p:sp>
      <p:sp>
        <p:nvSpPr>
          <p:cNvPr id="46091" name="Text Box 11"/>
          <p:cNvSpPr txBox="1">
            <a:spLocks noChangeArrowheads="1"/>
          </p:cNvSpPr>
          <p:nvPr/>
        </p:nvSpPr>
        <p:spPr bwMode="auto">
          <a:xfrm>
            <a:off x="6300788" y="3789363"/>
            <a:ext cx="2114550" cy="641350"/>
          </a:xfrm>
          <a:prstGeom prst="rect">
            <a:avLst/>
          </a:prstGeom>
          <a:noFill/>
          <a:ln w="9525">
            <a:noFill/>
            <a:miter lim="800000"/>
            <a:headEnd/>
            <a:tailEnd/>
          </a:ln>
        </p:spPr>
        <p:txBody>
          <a:bodyPr wrap="none">
            <a:spAutoFit/>
          </a:bodyPr>
          <a:lstStyle/>
          <a:p>
            <a:r>
              <a:rPr lang="en-GB">
                <a:cs typeface="Arial" charset="0"/>
              </a:rPr>
              <a:t>Metabolic</a:t>
            </a:r>
          </a:p>
          <a:p>
            <a:r>
              <a:rPr lang="en-GB">
                <a:cs typeface="Arial" charset="0"/>
              </a:rPr>
              <a:t>effects on the body</a:t>
            </a:r>
            <a:endParaRPr lang="en-US">
              <a:cs typeface="Arial" charset="0"/>
            </a:endParaRPr>
          </a:p>
        </p:txBody>
      </p:sp>
      <p:sp>
        <p:nvSpPr>
          <p:cNvPr id="46092" name="Line 12"/>
          <p:cNvSpPr>
            <a:spLocks noChangeShapeType="1"/>
          </p:cNvSpPr>
          <p:nvPr/>
        </p:nvSpPr>
        <p:spPr bwMode="auto">
          <a:xfrm>
            <a:off x="4284663" y="1773238"/>
            <a:ext cx="0" cy="431800"/>
          </a:xfrm>
          <a:prstGeom prst="line">
            <a:avLst/>
          </a:prstGeom>
          <a:noFill/>
          <a:ln w="9525">
            <a:solidFill>
              <a:schemeClr val="folHlink"/>
            </a:solidFill>
            <a:round/>
            <a:headEnd/>
            <a:tailEnd type="triangle" w="med" len="med"/>
          </a:ln>
        </p:spPr>
        <p:txBody>
          <a:bodyPr/>
          <a:lstStyle/>
          <a:p>
            <a:endParaRPr lang="en-US"/>
          </a:p>
        </p:txBody>
      </p:sp>
      <p:sp>
        <p:nvSpPr>
          <p:cNvPr id="46093" name="Line 13"/>
          <p:cNvSpPr>
            <a:spLocks noChangeShapeType="1"/>
          </p:cNvSpPr>
          <p:nvPr/>
        </p:nvSpPr>
        <p:spPr bwMode="auto">
          <a:xfrm>
            <a:off x="4284663" y="2636838"/>
            <a:ext cx="0" cy="504825"/>
          </a:xfrm>
          <a:prstGeom prst="line">
            <a:avLst/>
          </a:prstGeom>
          <a:noFill/>
          <a:ln w="9525">
            <a:solidFill>
              <a:schemeClr val="tx1"/>
            </a:solidFill>
            <a:round/>
            <a:headEnd/>
            <a:tailEnd type="triangle" w="med" len="med"/>
          </a:ln>
        </p:spPr>
        <p:txBody>
          <a:bodyPr/>
          <a:lstStyle/>
          <a:p>
            <a:endParaRPr lang="en-US"/>
          </a:p>
        </p:txBody>
      </p:sp>
      <p:sp>
        <p:nvSpPr>
          <p:cNvPr id="46094" name="Line 14"/>
          <p:cNvSpPr>
            <a:spLocks noChangeShapeType="1"/>
          </p:cNvSpPr>
          <p:nvPr/>
        </p:nvSpPr>
        <p:spPr bwMode="auto">
          <a:xfrm>
            <a:off x="4284663" y="3717925"/>
            <a:ext cx="0" cy="935038"/>
          </a:xfrm>
          <a:prstGeom prst="line">
            <a:avLst/>
          </a:prstGeom>
          <a:noFill/>
          <a:ln w="9525">
            <a:solidFill>
              <a:schemeClr val="tx1"/>
            </a:solidFill>
            <a:round/>
            <a:headEnd/>
            <a:tailEnd type="triangle" w="med" len="med"/>
          </a:ln>
        </p:spPr>
        <p:txBody>
          <a:bodyPr/>
          <a:lstStyle/>
          <a:p>
            <a:endParaRPr lang="en-US"/>
          </a:p>
        </p:txBody>
      </p:sp>
      <p:sp>
        <p:nvSpPr>
          <p:cNvPr id="46095" name="Line 15"/>
          <p:cNvSpPr>
            <a:spLocks noChangeShapeType="1"/>
          </p:cNvSpPr>
          <p:nvPr/>
        </p:nvSpPr>
        <p:spPr bwMode="auto">
          <a:xfrm>
            <a:off x="1619250" y="3860800"/>
            <a:ext cx="1728788" cy="1512888"/>
          </a:xfrm>
          <a:prstGeom prst="line">
            <a:avLst/>
          </a:prstGeom>
          <a:noFill/>
          <a:ln w="9525">
            <a:solidFill>
              <a:schemeClr val="folHlink"/>
            </a:solidFill>
            <a:round/>
            <a:headEnd/>
            <a:tailEnd type="triangle" w="med" len="med"/>
          </a:ln>
        </p:spPr>
        <p:txBody>
          <a:bodyPr/>
          <a:lstStyle/>
          <a:p>
            <a:endParaRPr lang="en-US"/>
          </a:p>
        </p:txBody>
      </p:sp>
      <p:sp>
        <p:nvSpPr>
          <p:cNvPr id="46096" name="Line 16"/>
          <p:cNvSpPr>
            <a:spLocks noChangeShapeType="1"/>
          </p:cNvSpPr>
          <p:nvPr/>
        </p:nvSpPr>
        <p:spPr bwMode="auto">
          <a:xfrm>
            <a:off x="5292725" y="5661025"/>
            <a:ext cx="792163" cy="504825"/>
          </a:xfrm>
          <a:prstGeom prst="line">
            <a:avLst/>
          </a:prstGeom>
          <a:noFill/>
          <a:ln w="9525">
            <a:solidFill>
              <a:schemeClr val="folHlink"/>
            </a:solidFill>
            <a:round/>
            <a:headEnd/>
            <a:tailEnd type="triangle" w="med" len="med"/>
          </a:ln>
        </p:spPr>
        <p:txBody>
          <a:bodyPr/>
          <a:lstStyle/>
          <a:p>
            <a:endParaRPr lang="en-US"/>
          </a:p>
        </p:txBody>
      </p:sp>
      <p:sp>
        <p:nvSpPr>
          <p:cNvPr id="46097" name="Line 17"/>
          <p:cNvSpPr>
            <a:spLocks noChangeShapeType="1"/>
          </p:cNvSpPr>
          <p:nvPr/>
        </p:nvSpPr>
        <p:spPr bwMode="auto">
          <a:xfrm flipV="1">
            <a:off x="5148263" y="4149725"/>
            <a:ext cx="1008062" cy="719138"/>
          </a:xfrm>
          <a:prstGeom prst="line">
            <a:avLst/>
          </a:prstGeom>
          <a:noFill/>
          <a:ln w="9525">
            <a:solidFill>
              <a:schemeClr val="tx1"/>
            </a:solidFill>
            <a:round/>
            <a:headEnd/>
            <a:tailEnd type="triangle" w="med" len="med"/>
          </a:ln>
        </p:spPr>
        <p:txBody>
          <a:bodyPr/>
          <a:lstStyle/>
          <a:p>
            <a:endParaRPr lang="en-US"/>
          </a:p>
        </p:txBody>
      </p:sp>
      <p:sp>
        <p:nvSpPr>
          <p:cNvPr id="46098" name="Line 18"/>
          <p:cNvSpPr>
            <a:spLocks noChangeShapeType="1"/>
          </p:cNvSpPr>
          <p:nvPr/>
        </p:nvSpPr>
        <p:spPr bwMode="auto">
          <a:xfrm flipH="1">
            <a:off x="1619250" y="2420938"/>
            <a:ext cx="1657350" cy="863600"/>
          </a:xfrm>
          <a:prstGeom prst="line">
            <a:avLst/>
          </a:prstGeom>
          <a:noFill/>
          <a:ln w="9525">
            <a:solidFill>
              <a:schemeClr val="folHlink"/>
            </a:solidFill>
            <a:round/>
            <a:headEnd/>
            <a:tailEnd type="triangle" w="med" len="med"/>
          </a:ln>
        </p:spPr>
        <p:txBody>
          <a:bodyPr/>
          <a:lstStyle/>
          <a:p>
            <a:endParaRPr lang="en-US"/>
          </a:p>
        </p:txBody>
      </p:sp>
      <p:sp>
        <p:nvSpPr>
          <p:cNvPr id="46099" name="Text Box 19"/>
          <p:cNvSpPr txBox="1">
            <a:spLocks noChangeArrowheads="1"/>
          </p:cNvSpPr>
          <p:nvPr/>
        </p:nvSpPr>
        <p:spPr bwMode="auto">
          <a:xfrm>
            <a:off x="2916238" y="3860800"/>
            <a:ext cx="1441450" cy="641350"/>
          </a:xfrm>
          <a:prstGeom prst="rect">
            <a:avLst/>
          </a:prstGeom>
          <a:noFill/>
          <a:ln w="9525">
            <a:noFill/>
            <a:miter lim="800000"/>
            <a:headEnd/>
            <a:tailEnd/>
          </a:ln>
        </p:spPr>
        <p:txBody>
          <a:bodyPr wrap="none">
            <a:spAutoFit/>
          </a:bodyPr>
          <a:lstStyle/>
          <a:p>
            <a:r>
              <a:rPr lang="en-GB" i="1">
                <a:cs typeface="Arial" charset="0"/>
              </a:rPr>
              <a:t>ACTH in</a:t>
            </a:r>
          </a:p>
          <a:p>
            <a:r>
              <a:rPr lang="en-GB" i="1">
                <a:cs typeface="Arial" charset="0"/>
              </a:rPr>
              <a:t>bloodstream</a:t>
            </a:r>
            <a:endParaRPr lang="en-US" i="1">
              <a:cs typeface="Arial" charset="0"/>
            </a:endParaRPr>
          </a:p>
        </p:txBody>
      </p:sp>
      <p:sp>
        <p:nvSpPr>
          <p:cNvPr id="46100" name="Text Box 20"/>
          <p:cNvSpPr txBox="1">
            <a:spLocks noChangeArrowheads="1"/>
          </p:cNvSpPr>
          <p:nvPr/>
        </p:nvSpPr>
        <p:spPr bwMode="auto">
          <a:xfrm>
            <a:off x="179388" y="152400"/>
            <a:ext cx="8753475" cy="646331"/>
          </a:xfrm>
          <a:prstGeom prst="rect">
            <a:avLst/>
          </a:prstGeom>
          <a:noFill/>
          <a:ln w="9525">
            <a:noFill/>
            <a:miter lim="800000"/>
            <a:headEnd/>
            <a:tailEnd/>
          </a:ln>
        </p:spPr>
        <p:txBody>
          <a:bodyPr wrap="square">
            <a:spAutoFit/>
          </a:bodyPr>
          <a:lstStyle/>
          <a:p>
            <a:endParaRPr lang="en-GB" dirty="0" smtClean="0">
              <a:solidFill>
                <a:schemeClr val="folHlink"/>
              </a:solidFill>
              <a:cs typeface="Arial" charset="0"/>
            </a:endParaRPr>
          </a:p>
          <a:p>
            <a:r>
              <a:rPr lang="en-GB" dirty="0" smtClean="0">
                <a:solidFill>
                  <a:schemeClr val="folHlink"/>
                </a:solidFill>
                <a:cs typeface="Arial" charset="0"/>
              </a:rPr>
              <a:t>The </a:t>
            </a:r>
            <a:r>
              <a:rPr lang="en-GB" dirty="0">
                <a:solidFill>
                  <a:schemeClr val="folHlink"/>
                </a:solidFill>
                <a:cs typeface="Arial" charset="0"/>
              </a:rPr>
              <a:t>green arrows show the hypothalamic-ANS-Adrenal medulla pathway</a:t>
            </a:r>
            <a:endParaRPr lang="en-US" dirty="0">
              <a:solidFill>
                <a:schemeClr val="folHlink"/>
              </a:solidFill>
              <a:cs typeface="Arial" charset="0"/>
            </a:endParaRPr>
          </a:p>
        </p:txBody>
      </p:sp>
      <p:sp>
        <p:nvSpPr>
          <p:cNvPr id="46101" name="Text Box 21"/>
          <p:cNvSpPr txBox="1">
            <a:spLocks noChangeArrowheads="1"/>
          </p:cNvSpPr>
          <p:nvPr/>
        </p:nvSpPr>
        <p:spPr bwMode="auto">
          <a:xfrm>
            <a:off x="3962400" y="990600"/>
            <a:ext cx="1035050" cy="366712"/>
          </a:xfrm>
          <a:prstGeom prst="rect">
            <a:avLst/>
          </a:prstGeom>
          <a:noFill/>
          <a:ln w="9525">
            <a:noFill/>
            <a:miter lim="800000"/>
            <a:headEnd/>
            <a:tailEnd/>
          </a:ln>
        </p:spPr>
        <p:txBody>
          <a:bodyPr wrap="none">
            <a:spAutoFit/>
          </a:bodyPr>
          <a:lstStyle/>
          <a:p>
            <a:r>
              <a:rPr lang="en-GB">
                <a:cs typeface="Arial" charset="0"/>
              </a:rPr>
              <a:t>Stressor</a:t>
            </a:r>
            <a:endParaRPr lang="en-US">
              <a:cs typeface="Arial" charset="0"/>
            </a:endParaRPr>
          </a:p>
        </p:txBody>
      </p:sp>
      <p:sp>
        <p:nvSpPr>
          <p:cNvPr id="46102" name="AutoShape 22"/>
          <p:cNvSpPr>
            <a:spLocks noChangeArrowheads="1"/>
          </p:cNvSpPr>
          <p:nvPr/>
        </p:nvSpPr>
        <p:spPr bwMode="auto">
          <a:xfrm>
            <a:off x="3581400" y="762000"/>
            <a:ext cx="2087563" cy="792163"/>
          </a:xfrm>
          <a:prstGeom prst="irregularSeal1">
            <a:avLst/>
          </a:prstGeom>
          <a:noFill/>
          <a:ln w="9525">
            <a:solidFill>
              <a:schemeClr val="tx1"/>
            </a:solidFill>
            <a:miter lim="800000"/>
            <a:headEnd/>
            <a:tailEnd/>
          </a:ln>
        </p:spPr>
        <p:txBody>
          <a:bodyPr wrap="none" anchor="ctr"/>
          <a:lstStyle/>
          <a:p>
            <a:endParaRPr lang="en-US"/>
          </a:p>
        </p:txBody>
      </p:sp>
      <p:sp>
        <p:nvSpPr>
          <p:cNvPr id="46103" name="Line 23"/>
          <p:cNvSpPr>
            <a:spLocks noChangeShapeType="1"/>
          </p:cNvSpPr>
          <p:nvPr/>
        </p:nvSpPr>
        <p:spPr bwMode="auto">
          <a:xfrm>
            <a:off x="4427538" y="908050"/>
            <a:ext cx="0" cy="144463"/>
          </a:xfrm>
          <a:prstGeom prst="line">
            <a:avLst/>
          </a:prstGeom>
          <a:noFill/>
          <a:ln w="9525">
            <a:solidFill>
              <a:schemeClr val="folHlink"/>
            </a:solidFill>
            <a:round/>
            <a:headEnd/>
            <a:tailEnd type="triangle" w="med" len="med"/>
          </a:ln>
        </p:spPr>
        <p:txBody>
          <a:bodyPr/>
          <a:lstStyle/>
          <a:p>
            <a:endParaRPr lang="en-US"/>
          </a:p>
        </p:txBody>
      </p:sp>
      <p:sp>
        <p:nvSpPr>
          <p:cNvPr id="46104" name="Text Box 24"/>
          <p:cNvSpPr txBox="1">
            <a:spLocks noChangeArrowheads="1"/>
          </p:cNvSpPr>
          <p:nvPr/>
        </p:nvSpPr>
        <p:spPr bwMode="auto">
          <a:xfrm>
            <a:off x="457200" y="1676400"/>
            <a:ext cx="2393950" cy="1190625"/>
          </a:xfrm>
          <a:prstGeom prst="rect">
            <a:avLst/>
          </a:prstGeom>
          <a:noFill/>
          <a:ln w="9525">
            <a:noFill/>
            <a:miter lim="800000"/>
            <a:headEnd/>
            <a:tailEnd/>
          </a:ln>
        </p:spPr>
        <p:txBody>
          <a:bodyPr wrap="none">
            <a:spAutoFit/>
          </a:bodyPr>
          <a:lstStyle/>
          <a:p>
            <a:r>
              <a:rPr lang="en-US">
                <a:solidFill>
                  <a:schemeClr val="folHlink"/>
                </a:solidFill>
              </a:rPr>
              <a:t>Activates</a:t>
            </a:r>
          </a:p>
          <a:p>
            <a:r>
              <a:rPr lang="en-US">
                <a:solidFill>
                  <a:schemeClr val="folHlink"/>
                </a:solidFill>
              </a:rPr>
              <a:t>The ANS sympathetic</a:t>
            </a:r>
          </a:p>
          <a:p>
            <a:r>
              <a:rPr lang="en-US">
                <a:solidFill>
                  <a:schemeClr val="folHlink"/>
                </a:solidFill>
              </a:rPr>
              <a:t>subdivision</a:t>
            </a:r>
          </a:p>
          <a:p>
            <a:r>
              <a:rPr lang="en-US">
                <a:solidFill>
                  <a:schemeClr val="folHlink"/>
                </a:solidFill>
              </a:rPr>
              <a:t>Via the brainstem</a:t>
            </a:r>
          </a:p>
        </p:txBody>
      </p:sp>
      <p:sp>
        <p:nvSpPr>
          <p:cNvPr id="46105" name="Text Box 25"/>
          <p:cNvSpPr txBox="1">
            <a:spLocks noChangeArrowheads="1"/>
          </p:cNvSpPr>
          <p:nvPr/>
        </p:nvSpPr>
        <p:spPr bwMode="auto">
          <a:xfrm>
            <a:off x="4427538" y="2708275"/>
            <a:ext cx="1682750" cy="366713"/>
          </a:xfrm>
          <a:prstGeom prst="rect">
            <a:avLst/>
          </a:prstGeom>
          <a:noFill/>
          <a:ln w="9525">
            <a:noFill/>
            <a:miter lim="800000"/>
            <a:headEnd/>
            <a:tailEnd/>
          </a:ln>
        </p:spPr>
        <p:txBody>
          <a:bodyPr wrap="none">
            <a:spAutoFit/>
          </a:bodyPr>
          <a:lstStyle/>
          <a:p>
            <a:r>
              <a:rPr lang="en-GB">
                <a:cs typeface="Arial" charset="0"/>
              </a:rPr>
              <a:t>CRH Hormone</a:t>
            </a:r>
            <a:endParaRPr lang="en-US">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z="4000" smtClean="0"/>
              <a:t>Activating the body’s stress response</a:t>
            </a:r>
            <a:endParaRPr lang="en-US" sz="4000" smtClean="0"/>
          </a:p>
        </p:txBody>
      </p:sp>
      <p:sp>
        <p:nvSpPr>
          <p:cNvPr id="47107" name="Rectangle 3"/>
          <p:cNvSpPr>
            <a:spLocks noGrp="1" noChangeArrowheads="1"/>
          </p:cNvSpPr>
          <p:nvPr>
            <p:ph type="body" idx="1"/>
          </p:nvPr>
        </p:nvSpPr>
        <p:spPr>
          <a:xfrm>
            <a:off x="457200" y="1447800"/>
            <a:ext cx="8507413" cy="5410200"/>
          </a:xfrm>
        </p:spPr>
        <p:txBody>
          <a:bodyPr/>
          <a:lstStyle/>
          <a:p>
            <a:pPr eaLnBrk="1" hangingPunct="1">
              <a:lnSpc>
                <a:spcPct val="80000"/>
              </a:lnSpc>
            </a:pPr>
            <a:r>
              <a:rPr lang="en-GB" sz="2300" smtClean="0"/>
              <a:t>Selye identified the HPAC &amp; hypothalamic-ANS-adrenal medulla pathways as the main components of the body’s response to stressors</a:t>
            </a:r>
          </a:p>
          <a:p>
            <a:pPr eaLnBrk="1" hangingPunct="1">
              <a:lnSpc>
                <a:spcPct val="80000"/>
              </a:lnSpc>
            </a:pPr>
            <a:endParaRPr lang="en-GB" sz="2300" smtClean="0"/>
          </a:p>
          <a:p>
            <a:pPr eaLnBrk="1" hangingPunct="1">
              <a:lnSpc>
                <a:spcPct val="80000"/>
              </a:lnSpc>
            </a:pPr>
            <a:r>
              <a:rPr lang="en-GB" sz="2300" smtClean="0"/>
              <a:t>He then thought about why they become activated</a:t>
            </a:r>
          </a:p>
          <a:p>
            <a:pPr eaLnBrk="1" hangingPunct="1">
              <a:lnSpc>
                <a:spcPct val="80000"/>
              </a:lnSpc>
            </a:pPr>
            <a:endParaRPr lang="en-GB" sz="2300" smtClean="0"/>
          </a:p>
          <a:p>
            <a:pPr eaLnBrk="1" hangingPunct="1">
              <a:lnSpc>
                <a:spcPct val="80000"/>
              </a:lnSpc>
            </a:pPr>
            <a:r>
              <a:rPr lang="en-GB" sz="2300" smtClean="0"/>
              <a:t>Both systems prepare the body for energy expenditure – normally hypothalamus and ANS does this without of conscious involvement – making sure the body is functioning properly</a:t>
            </a:r>
          </a:p>
          <a:p>
            <a:pPr eaLnBrk="1" hangingPunct="1">
              <a:lnSpc>
                <a:spcPct val="80000"/>
              </a:lnSpc>
            </a:pPr>
            <a:endParaRPr lang="en-GB" sz="2300" smtClean="0"/>
          </a:p>
          <a:p>
            <a:pPr eaLnBrk="1" hangingPunct="1">
              <a:lnSpc>
                <a:spcPct val="80000"/>
              </a:lnSpc>
            </a:pPr>
            <a:r>
              <a:rPr lang="en-GB" sz="2300" smtClean="0"/>
              <a:t>but we also need higher brain centres when things happen in the world which we have to respond to quickly.</a:t>
            </a:r>
          </a:p>
          <a:p>
            <a:pPr eaLnBrk="1" hangingPunct="1">
              <a:lnSpc>
                <a:spcPct val="80000"/>
              </a:lnSpc>
            </a:pPr>
            <a:r>
              <a:rPr lang="en-GB" sz="2300" smtClean="0"/>
              <a:t>Cannon (1914) called this the -</a:t>
            </a:r>
          </a:p>
          <a:p>
            <a:pPr eaLnBrk="1" hangingPunct="1">
              <a:lnSpc>
                <a:spcPct val="80000"/>
              </a:lnSpc>
              <a:buFontTx/>
              <a:buNone/>
            </a:pPr>
            <a:r>
              <a:rPr lang="en-GB" sz="2300" smtClean="0"/>
              <a:t>		</a:t>
            </a:r>
          </a:p>
          <a:p>
            <a:pPr eaLnBrk="1" hangingPunct="1">
              <a:lnSpc>
                <a:spcPct val="80000"/>
              </a:lnSpc>
              <a:buFontTx/>
              <a:buNone/>
            </a:pPr>
            <a:r>
              <a:rPr lang="en-GB" sz="2300" smtClean="0"/>
              <a:t>                              ‘FIGHT OR FLIGHT RESPONSE’</a:t>
            </a:r>
            <a:endParaRPr lang="en-US" sz="23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endParaRPr lang="en-GB" smtClean="0"/>
          </a:p>
        </p:txBody>
      </p:sp>
      <p:pic>
        <p:nvPicPr>
          <p:cNvPr id="52227" name="Picture 3">
            <a:hlinkClick r:id="" action="ppaction://media"/>
          </p:cNvPr>
          <p:cNvPicPr>
            <a:picLocks noGrp="1" noRot="1" noChangeAspect="1" noChangeArrowheads="1"/>
          </p:cNvPicPr>
          <p:nvPr>
            <p:ph sz="half" idx="1"/>
            <a:wavAudioFile r:embed="rId1" name="MSSN00244A0000[1].wav"/>
          </p:nvPr>
        </p:nvPicPr>
        <p:blipFill>
          <a:blip r:embed="rId3"/>
          <a:srcRect/>
          <a:stretch>
            <a:fillRect/>
          </a:stretch>
        </p:blipFill>
        <p:spPr>
          <a:xfrm>
            <a:off x="2324100" y="3709988"/>
            <a:ext cx="304800" cy="304800"/>
          </a:xfrm>
        </p:spPr>
      </p:pic>
      <p:pic>
        <p:nvPicPr>
          <p:cNvPr id="52228" name="Picture 4">
            <a:hlinkClick r:id="" action="ppaction://media"/>
          </p:cNvPr>
          <p:cNvPicPr>
            <a:picLocks noGrp="1" noRot="1" noChangeAspect="1" noChangeArrowheads="1"/>
          </p:cNvPicPr>
          <p:nvPr>
            <p:ph sz="quarter" idx="2"/>
            <a:wavAudioFile r:embed="rId1" name="MSSN00244A0000[1].wav"/>
          </p:nvPr>
        </p:nvPicPr>
        <p:blipFill>
          <a:blip r:embed="rId3"/>
          <a:srcRect/>
          <a:stretch>
            <a:fillRect/>
          </a:stretch>
        </p:blipFill>
        <p:spPr>
          <a:xfrm>
            <a:off x="6515100" y="2540000"/>
            <a:ext cx="304800" cy="304800"/>
          </a:xfrm>
        </p:spPr>
      </p:pic>
      <p:pic>
        <p:nvPicPr>
          <p:cNvPr id="49157" name="Picture 5" descr="dog_bite"/>
          <p:cNvPicPr>
            <a:picLocks noChangeAspect="1" noChangeArrowheads="1"/>
          </p:cNvPicPr>
          <p:nvPr/>
        </p:nvPicPr>
        <p:blipFill>
          <a:blip r:embed="rId4"/>
          <a:srcRect/>
          <a:stretch>
            <a:fillRect/>
          </a:stretch>
        </p:blipFill>
        <p:spPr bwMode="auto">
          <a:xfrm>
            <a:off x="0" y="0"/>
            <a:ext cx="9144000" cy="6858000"/>
          </a:xfrm>
          <a:prstGeom prst="rect">
            <a:avLst/>
          </a:prstGeom>
          <a:noFill/>
          <a:ln w="9525">
            <a:noFill/>
            <a:miter lim="800000"/>
            <a:headEnd/>
            <a:tailEnd/>
          </a:ln>
        </p:spPr>
      </p:pic>
      <p:pic>
        <p:nvPicPr>
          <p:cNvPr id="52230" name="Picture 6">
            <a:hlinkClick r:id="" action="ppaction://media"/>
          </p:cNvPr>
          <p:cNvPicPr>
            <a:picLocks noRot="1" noChangeAspect="1" noChangeArrowheads="1"/>
          </p:cNvPicPr>
          <p:nvPr>
            <a:wavAudioFile r:embed="rId1" name="MSSN00244A0000[1].wav"/>
          </p:nvPr>
        </p:nvPicPr>
        <p:blipFill>
          <a:blip r:embed="rId3"/>
          <a:srcRect/>
          <a:stretch>
            <a:fillRect/>
          </a:stretch>
        </p:blipFill>
        <p:spPr bwMode="auto">
          <a:xfrm>
            <a:off x="8839200" y="6553200"/>
            <a:ext cx="304800" cy="304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77" fill="hold"/>
                                        <p:tgtEl>
                                          <p:spTgt spid="5223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showWhenStopped="0">
                <p:cTn id="7" fill="hold" display="0">
                  <p:stCondLst>
                    <p:cond delay="indefinite"/>
                  </p:stCondLst>
                  <p:endCondLst>
                    <p:cond evt="onNext" delay="0">
                      <p:tgtEl>
                        <p:sldTgt/>
                      </p:tgtEl>
                    </p:cond>
                    <p:cond evt="onPrev" delay="0">
                      <p:tgtEl>
                        <p:sldTgt/>
                      </p:tgtEl>
                    </p:cond>
                    <p:cond evt="onStopAudio" delay="0">
                      <p:tgtEl>
                        <p:sldTgt/>
                      </p:tgtEl>
                    </p:cond>
                  </p:endCondLst>
                </p:cTn>
                <p:tgtEl>
                  <p:spTgt spid="52227"/>
                </p:tgtEl>
              </p:cMediaNode>
            </p:audio>
            <p:audio>
              <p:cMediaNode vol="100000" showWhenStopped="0">
                <p:cTn id="8" fill="hold" display="0">
                  <p:stCondLst>
                    <p:cond delay="indefinite"/>
                  </p:stCondLst>
                  <p:endCondLst>
                    <p:cond evt="onNext" delay="0">
                      <p:tgtEl>
                        <p:sldTgt/>
                      </p:tgtEl>
                    </p:cond>
                    <p:cond evt="onPrev" delay="0">
                      <p:tgtEl>
                        <p:sldTgt/>
                      </p:tgtEl>
                    </p:cond>
                    <p:cond evt="onStopAudio" delay="0">
                      <p:tgtEl>
                        <p:sldTgt/>
                      </p:tgtEl>
                    </p:cond>
                  </p:endCondLst>
                </p:cTn>
                <p:tgtEl>
                  <p:spTgt spid="52228"/>
                </p:tgtEl>
              </p:cMediaNode>
            </p:audio>
            <p:audio>
              <p:cMediaNode vol="100000">
                <p:cTn id="9" repeatCount="indefinite" fill="hold" display="0">
                  <p:stCondLst>
                    <p:cond delay="indefinite"/>
                  </p:stCondLst>
                  <p:endCondLst>
                    <p:cond evt="onNext" delay="0">
                      <p:tgtEl>
                        <p:sldTgt/>
                      </p:tgtEl>
                    </p:cond>
                    <p:cond evt="onPrev" delay="0">
                      <p:tgtEl>
                        <p:sldTgt/>
                      </p:tgtEl>
                    </p:cond>
                    <p:cond evt="onStopAudio" delay="0">
                      <p:tgtEl>
                        <p:sldTgt/>
                      </p:tgtEl>
                    </p:cond>
                  </p:endCondLst>
                </p:cTn>
                <p:tgtEl>
                  <p:spTgt spid="52230"/>
                </p:tgtEl>
              </p:cMediaNode>
            </p:audio>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366</TotalTime>
  <Words>2084</Words>
  <Application>Microsoft Office PowerPoint</Application>
  <PresentationFormat>On-screen Show (4:3)</PresentationFormat>
  <Paragraphs>259</Paragraphs>
  <Slides>30</Slides>
  <Notes>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Georgia</vt:lpstr>
      <vt:lpstr>Wingdings</vt:lpstr>
      <vt:lpstr>Wingdings 2</vt:lpstr>
      <vt:lpstr>Civic</vt:lpstr>
      <vt:lpstr>Stress and GAS- Hans Selye</vt:lpstr>
      <vt:lpstr>The transactional model of stress</vt:lpstr>
      <vt:lpstr>The body’s response to stressors</vt:lpstr>
      <vt:lpstr>The hypothalamic-pituitary adrenal cortex pathway (HPAC)</vt:lpstr>
      <vt:lpstr>PowerPoint Presentation</vt:lpstr>
      <vt:lpstr>The hypothalamic- autonomic nervous system (ANS) adrenal medulla pathway</vt:lpstr>
      <vt:lpstr>PowerPoint Presentation</vt:lpstr>
      <vt:lpstr>Activating the body’s stress response</vt:lpstr>
      <vt:lpstr>PowerPoint Presentation</vt:lpstr>
      <vt:lpstr>Fight or Flight Response</vt:lpstr>
      <vt:lpstr>Fight or Flight and your Body</vt:lpstr>
      <vt:lpstr>PowerPoint Presentation</vt:lpstr>
      <vt:lpstr>The three phases of the General Adaptation Syndrome (GAS) (Selye, 1956)</vt:lpstr>
      <vt:lpstr>The General Adaptation Syndrome (GAS) (Selye, 1956)</vt:lpstr>
      <vt:lpstr>The General Adaptation Syndrome (GAS) (Selye, 1956)</vt:lpstr>
      <vt:lpstr>Evaluation of GAS</vt:lpstr>
      <vt:lpstr>Questions to check your understanding</vt:lpstr>
      <vt:lpstr>Energy mobilisation</vt:lpstr>
      <vt:lpstr>Stress and Physical Illness</vt:lpstr>
      <vt:lpstr>Stress and physical illness</vt:lpstr>
      <vt:lpstr>Walk and talk</vt:lpstr>
      <vt:lpstr>The Immune System</vt:lpstr>
      <vt:lpstr>PowerPoint Presentation</vt:lpstr>
      <vt:lpstr>Suppression of the immune system</vt:lpstr>
      <vt:lpstr>Stress &amp; Immune Function</vt:lpstr>
      <vt:lpstr>Stress &amp; Immune Function</vt:lpstr>
      <vt:lpstr>Other effects</vt:lpstr>
      <vt:lpstr>Evaluation</vt:lpstr>
      <vt:lpstr>PowerPoint Presentation</vt:lpstr>
      <vt:lpstr>PowerPoint Presentation</vt:lpstr>
    </vt:vector>
  </TitlesOfParts>
  <Company>International School Manila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and GAS- Hans Selye</dc:title>
  <dc:creator>VoigtV</dc:creator>
  <cp:lastModifiedBy>Krassimir Dimitrov</cp:lastModifiedBy>
  <cp:revision>9</cp:revision>
  <dcterms:created xsi:type="dcterms:W3CDTF">2010-11-16T00:11:54Z</dcterms:created>
  <dcterms:modified xsi:type="dcterms:W3CDTF">2015-02-17T11:10:34Z</dcterms:modified>
</cp:coreProperties>
</file>