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35" r:id="rId4"/>
    <p:sldId id="258" r:id="rId5"/>
    <p:sldId id="259" r:id="rId6"/>
    <p:sldId id="316" r:id="rId7"/>
    <p:sldId id="261" r:id="rId8"/>
    <p:sldId id="262" r:id="rId9"/>
    <p:sldId id="263" r:id="rId10"/>
    <p:sldId id="265" r:id="rId11"/>
    <p:sldId id="266" r:id="rId12"/>
    <p:sldId id="334" r:id="rId13"/>
    <p:sldId id="267" r:id="rId14"/>
    <p:sldId id="268" r:id="rId15"/>
    <p:sldId id="276" r:id="rId16"/>
    <p:sldId id="336" r:id="rId17"/>
    <p:sldId id="277" r:id="rId18"/>
    <p:sldId id="278" r:id="rId19"/>
    <p:sldId id="325" r:id="rId20"/>
    <p:sldId id="326" r:id="rId21"/>
    <p:sldId id="327" r:id="rId22"/>
    <p:sldId id="328" r:id="rId23"/>
    <p:sldId id="309" r:id="rId24"/>
    <p:sldId id="310" r:id="rId25"/>
    <p:sldId id="338" r:id="rId26"/>
    <p:sldId id="337" r:id="rId27"/>
    <p:sldId id="313" r:id="rId28"/>
    <p:sldId id="274" r:id="rId29"/>
    <p:sldId id="281" r:id="rId30"/>
    <p:sldId id="293" r:id="rId31"/>
    <p:sldId id="296" r:id="rId32"/>
    <p:sldId id="299" r:id="rId33"/>
    <p:sldId id="302" r:id="rId34"/>
    <p:sldId id="303" r:id="rId35"/>
    <p:sldId id="304" r:id="rId36"/>
    <p:sldId id="32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6463" autoAdjust="0"/>
  </p:normalViewPr>
  <p:slideViewPr>
    <p:cSldViewPr>
      <p:cViewPr varScale="1">
        <p:scale>
          <a:sx n="68" d="100"/>
          <a:sy n="68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F22A52-0F1A-4A59-8351-BF7C95D40EF3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02986D-FBAE-4946-AA3C-041B69C90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2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A03C1-62A7-476A-BC9F-4AF600E199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DBEBB0-DE28-4286-BA82-E6235E6B3F1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494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2986D-FBAE-4946-AA3C-041B69C90DD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7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D48D3-5430-4CF6-B7DD-99DD31FFBFA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1509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E7C317-67E3-4FBF-8C19-8E076940800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460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298DF1F-1243-417E-8A84-1D373499156A}" type="slidenum">
              <a:rPr lang="en-GB" sz="1200">
                <a:latin typeface="+mn-lt"/>
                <a:cs typeface="+mn-cs"/>
              </a:rPr>
              <a:pPr algn="r">
                <a:defRPr/>
              </a:pPr>
              <a:t>16</a:t>
            </a:fld>
            <a:endParaRPr lang="en-GB" sz="1200">
              <a:latin typeface="+mn-lt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44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B81F80-FCAB-41B1-A663-D4052C9006B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842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42EE7-F5DC-4307-9E0C-D1D43D78D2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921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FCC9F-3DCF-4CA9-A2BA-A214ED80D8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6581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6A714B-5777-4B4A-AD1C-42A28338B1D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59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3BE4B-677A-4DE2-8730-3C1AF695673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1319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E257B-080A-48C9-968B-C575BBA28390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71AA-61E0-49DF-B37F-61C0C4E2D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BF77C-F46C-4F47-92DF-C1DDE13B4FD1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7D7E8-7DDA-4C8D-A248-94E6B9B716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44AB9-D18B-4499-BCEE-02AC490C06E9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0993B-1D6F-46AD-9EEF-152EC8CF45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DB14-062B-4448-ACF4-D8DF60DFD7F7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D43E1-05FB-45D2-BD4D-1364415C4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BBE6F-0BBD-49A4-A914-4FBC1FDA7631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8084-322E-4344-811A-2AFA6EC41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42990-1EFC-491A-90BA-BAECB954C126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EC70-F6D0-432F-A0C0-881CFF981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CC1A-3E1E-4162-9073-4C9D82708C43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BE9C-819A-47F3-8AA3-452B108EE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4C75D-0F41-40DC-9D4F-CDC2EE91FEE9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4221-5461-4620-89D3-A734C39A77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18DD-64AA-4B1D-AFF8-24D48A83F092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2884-71F4-45DF-A54C-5AE426823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95CD7-315D-41F4-8EE1-7CBA63D78203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382A7-8E17-4812-AA67-9B93DBACA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F6A8-6674-4121-A297-A071E872AE98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6FB27-9EAC-4BCC-9762-4C0376C195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281E88-B936-46A8-B319-C39B4B39A566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EEB2A1-61B8-4062-8870-DB3D7890C3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2" r:id="rId2"/>
    <p:sldLayoutId id="214748370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702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976703" y="2286000"/>
            <a:ext cx="54654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bg-BG" sz="5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Мотивация в </a:t>
            </a:r>
          </a:p>
          <a:p>
            <a:pPr algn="ctr"/>
            <a:r>
              <a:rPr lang="bg-BG" sz="5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организациите</a:t>
            </a:r>
            <a:r>
              <a:rPr 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5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762000"/>
          </a:xfrm>
        </p:spPr>
        <p:txBody>
          <a:bodyPr/>
          <a:lstStyle/>
          <a:p>
            <a:pPr algn="ctr" eaLnBrk="1" hangingPunct="1"/>
            <a:r>
              <a:rPr lang="bg-BG" sz="4000" b="1" i="1" dirty="0" smtClean="0"/>
              <a:t>Уважение</a:t>
            </a:r>
            <a:endParaRPr lang="en-US" sz="4000" b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191008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	</a:t>
            </a:r>
            <a:r>
              <a:rPr lang="bg-BG" dirty="0" smtClean="0"/>
              <a:t>Потребността от добро самочувствие  и спечелване на одобрението и признанието на другите. Желание за престиж и за постигане на успех.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i="1" dirty="0" smtClean="0"/>
              <a:t>Самореализация</a:t>
            </a:r>
            <a:endParaRPr lang="en-US" sz="4000" b="1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/>
          <a:lstStyle/>
          <a:p>
            <a:pPr eaLnBrk="1" hangingPunct="1"/>
            <a:r>
              <a:rPr lang="bg-BG" dirty="0" smtClean="0"/>
              <a:t>Това е потребност на личността да развие напълно своя потенциал и възможности за достигане на върхови постижения. </a:t>
            </a:r>
          </a:p>
          <a:p>
            <a:pPr eaLnBrk="1" hangingPunct="1"/>
            <a:r>
              <a:rPr lang="bg-BG" dirty="0" smtClean="0"/>
              <a:t>Лица, които имат такава потребност, работят на върха на своите възможности, и са най-ценния ресурс на организацията.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bg-BG" sz="4000" b="1" smtClean="0"/>
              <a:t>Потребности на дефицита и потребности на растежа</a:t>
            </a:r>
            <a:endParaRPr lang="en-US" sz="4000" b="1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2133600"/>
            <a:ext cx="8229600" cy="4541838"/>
          </a:xfrm>
        </p:spPr>
        <p:txBody>
          <a:bodyPr/>
          <a:lstStyle/>
          <a:p>
            <a:pPr eaLnBrk="1" hangingPunct="1"/>
            <a:r>
              <a:rPr lang="bg-BG" smtClean="0"/>
              <a:t>Като група, нисшите потребности са известни като </a:t>
            </a:r>
            <a:r>
              <a:rPr lang="bg-BG" b="1" smtClean="0"/>
              <a:t>потребности на дефицита. </a:t>
            </a:r>
            <a:r>
              <a:rPr lang="bg-BG" smtClean="0"/>
              <a:t>Според Маслоу, ако тези потребности не са удовлетворени, човекът няма да се развие като здрава личност.</a:t>
            </a:r>
          </a:p>
          <a:p>
            <a:pPr eaLnBrk="1" hangingPunct="1"/>
            <a:r>
              <a:rPr lang="bg-BG" smtClean="0"/>
              <a:t>Висшите потребности са известни като </a:t>
            </a:r>
            <a:r>
              <a:rPr lang="bg-BG" b="1" smtClean="0"/>
              <a:t>потребности на растежа</a:t>
            </a:r>
            <a:r>
              <a:rPr lang="bg-BG" smtClean="0"/>
              <a:t>. Удовлетворяване на тези потребности помага на човека да израства и да развие пълния си потенциал.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Теорията на Маслоу – за и против</a:t>
            </a:r>
            <a:endParaRPr lang="en-US" sz="4000" b="1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dirty="0" smtClean="0"/>
              <a:t>Изследванията са подкрепили разграничаването, въведено от Маслоу на потребности на дефицита и потребности на растежа. 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Проучванията са показали, че не всички хора могат да задоволяват своите по-висши потребности чрез работата си. </a:t>
            </a:r>
          </a:p>
          <a:p>
            <a:pPr eaLnBrk="1" hangingPunct="1">
              <a:spcAft>
                <a:spcPts val="600"/>
              </a:spcAft>
            </a:pPr>
            <a:r>
              <a:rPr lang="bg-BG" dirty="0" smtClean="0"/>
              <a:t>Теорията на Маслоу не е получила пълна подкрепа по отношение на точните потребности, които съществуват и реда, по който те се активират.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 </a:t>
            </a:r>
            <a:r>
              <a:rPr lang="en-US" sz="4000" b="1" smtClean="0"/>
              <a:t>ERG </a:t>
            </a:r>
            <a:r>
              <a:rPr lang="bg-BG" sz="4000" b="1" smtClean="0"/>
              <a:t>на Алдерфер</a:t>
            </a:r>
            <a:endParaRPr lang="en-US" sz="4000" b="1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mtClean="0"/>
              <a:t>	</a:t>
            </a:r>
            <a:r>
              <a:rPr lang="bg-BG" sz="2800" smtClean="0"/>
              <a:t>Съществуват три вида потребности, като не е задължително да се активират в строго определена последователност: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bg-BG" sz="800" smtClean="0"/>
          </a:p>
          <a:p>
            <a:pPr lvl="1" eaLnBrk="1" hangingPunct="1">
              <a:lnSpc>
                <a:spcPct val="90000"/>
              </a:lnSpc>
            </a:pPr>
            <a:r>
              <a:rPr lang="bg-BG" sz="2600" smtClean="0"/>
              <a:t>Потребностите за </a:t>
            </a:r>
            <a:r>
              <a:rPr lang="bg-BG" sz="2600" b="1" i="1" smtClean="0"/>
              <a:t>съществуване</a:t>
            </a:r>
            <a:r>
              <a:rPr lang="bg-BG" sz="2600" smtClean="0"/>
              <a:t> (</a:t>
            </a:r>
            <a:r>
              <a:rPr lang="en-US" sz="2600" b="1" i="1" smtClean="0"/>
              <a:t>E</a:t>
            </a:r>
            <a:r>
              <a:rPr lang="en-US" sz="2600" i="1" smtClean="0"/>
              <a:t>xistence</a:t>
            </a:r>
            <a:r>
              <a:rPr lang="bg-BG" sz="2600" i="1" smtClean="0"/>
              <a:t>) </a:t>
            </a:r>
            <a:r>
              <a:rPr lang="bg-BG" sz="2600" smtClean="0"/>
              <a:t>отговарят на физиологичните потребности и потребностите от сигурност по Маслоу.</a:t>
            </a:r>
          </a:p>
          <a:p>
            <a:pPr lvl="1" eaLnBrk="1" hangingPunct="1">
              <a:lnSpc>
                <a:spcPct val="90000"/>
              </a:lnSpc>
            </a:pPr>
            <a:endParaRPr lang="bg-BG" sz="800" smtClean="0"/>
          </a:p>
          <a:p>
            <a:pPr lvl="1" eaLnBrk="1" hangingPunct="1">
              <a:lnSpc>
                <a:spcPct val="90000"/>
              </a:lnSpc>
            </a:pPr>
            <a:r>
              <a:rPr lang="bg-BG" sz="2600" b="1" i="1" smtClean="0"/>
              <a:t>Обвързаността</a:t>
            </a:r>
            <a:r>
              <a:rPr lang="bg-BG" sz="2600" i="1" smtClean="0"/>
              <a:t> (</a:t>
            </a:r>
            <a:r>
              <a:rPr lang="en-US" sz="2600" b="1" i="1" smtClean="0"/>
              <a:t>R</a:t>
            </a:r>
            <a:r>
              <a:rPr lang="en-US" sz="2600" i="1" smtClean="0"/>
              <a:t>elatedness</a:t>
            </a:r>
            <a:r>
              <a:rPr lang="bg-BG" sz="2600" i="1" smtClean="0"/>
              <a:t>)</a:t>
            </a:r>
            <a:r>
              <a:rPr lang="bg-BG" sz="2600" smtClean="0"/>
              <a:t>отговаря на потребността от принадлежност по Маслоу.</a:t>
            </a:r>
          </a:p>
          <a:p>
            <a:pPr lvl="1" eaLnBrk="1" hangingPunct="1">
              <a:lnSpc>
                <a:spcPct val="90000"/>
              </a:lnSpc>
            </a:pPr>
            <a:endParaRPr lang="bg-BG" sz="800" smtClean="0"/>
          </a:p>
          <a:p>
            <a:pPr lvl="1" eaLnBrk="1" hangingPunct="1">
              <a:lnSpc>
                <a:spcPct val="90000"/>
              </a:lnSpc>
            </a:pPr>
            <a:r>
              <a:rPr lang="bg-BG" sz="2600" smtClean="0"/>
              <a:t>Потребността от </a:t>
            </a:r>
            <a:r>
              <a:rPr lang="bg-BG" sz="2600" b="1" i="1" smtClean="0"/>
              <a:t>растеж</a:t>
            </a:r>
            <a:r>
              <a:rPr lang="bg-BG" sz="2600" i="1" smtClean="0"/>
              <a:t> </a:t>
            </a:r>
            <a:r>
              <a:rPr lang="en-US" sz="2600" i="1" smtClean="0"/>
              <a:t>(</a:t>
            </a:r>
            <a:r>
              <a:rPr lang="en-US" sz="2600" b="1" i="1" smtClean="0"/>
              <a:t>G</a:t>
            </a:r>
            <a:r>
              <a:rPr lang="en-US" sz="2600" i="1" smtClean="0"/>
              <a:t>rowth) </a:t>
            </a:r>
            <a:r>
              <a:rPr lang="bg-BG" sz="2600" smtClean="0"/>
              <a:t>отговаря на потребностите от уважение и самореализация по</a:t>
            </a:r>
            <a:r>
              <a:rPr lang="en-US" sz="2600" smtClean="0"/>
              <a:t> </a:t>
            </a:r>
            <a:r>
              <a:rPr lang="bg-BG" sz="2600" smtClean="0"/>
              <a:t>Маслоу.</a:t>
            </a:r>
          </a:p>
          <a:p>
            <a:pPr eaLnBrk="1" hangingPunct="1">
              <a:lnSpc>
                <a:spcPct val="90000"/>
              </a:lnSpc>
            </a:pP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8229600" cy="367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3000" b="1" dirty="0">
                <a:solidFill>
                  <a:srgbClr val="000000"/>
                </a:solidFill>
                <a:latin typeface="Constantia" pitchFamily="18" charset="0"/>
              </a:rPr>
              <a:t>Хората се ръководят основно от три вида потребности, които присъстват у всекиго в различни пропорции:</a:t>
            </a:r>
          </a:p>
          <a:p>
            <a:pPr eaLnBrk="0" hangingPunct="0">
              <a:spcBef>
                <a:spcPts val="1800"/>
              </a:spcBef>
              <a:spcAft>
                <a:spcPts val="1200"/>
              </a:spcAft>
            </a:pPr>
            <a:r>
              <a:rPr lang="bg-BG" sz="3200" b="1" dirty="0">
                <a:solidFill>
                  <a:srgbClr val="000000"/>
                </a:solidFill>
                <a:latin typeface="Constantia" pitchFamily="18" charset="0"/>
              </a:rPr>
              <a:t>		</a:t>
            </a:r>
            <a:r>
              <a:rPr lang="bg-BG" sz="3200" b="1" dirty="0">
                <a:solidFill>
                  <a:schemeClr val="tx2"/>
                </a:solidFill>
                <a:latin typeface="Constantia" pitchFamily="18" charset="0"/>
              </a:rPr>
              <a:t>Постижения</a:t>
            </a:r>
            <a:r>
              <a:rPr lang="bg-BG" sz="3200" b="1" dirty="0">
                <a:solidFill>
                  <a:srgbClr val="000000"/>
                </a:solidFill>
                <a:latin typeface="Constantia" pitchFamily="18" charset="0"/>
              </a:rPr>
              <a:t> (</a:t>
            </a:r>
            <a: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  <a:t>Achievement</a:t>
            </a:r>
            <a:r>
              <a:rPr lang="en-US" sz="3200" b="1" dirty="0" smtClean="0">
                <a:solidFill>
                  <a:srgbClr val="000000"/>
                </a:solidFill>
                <a:latin typeface="Constantia" pitchFamily="18" charset="0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  <a:t/>
            </a:r>
            <a:b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3200" b="1" dirty="0">
                <a:solidFill>
                  <a:srgbClr val="000000"/>
                </a:solidFill>
                <a:latin typeface="Constantia" pitchFamily="18" charset="0"/>
              </a:rPr>
              <a:t>		</a:t>
            </a:r>
            <a:r>
              <a:rPr lang="bg-BG" sz="3200" b="1" dirty="0" smtClean="0">
                <a:solidFill>
                  <a:schemeClr val="tx2"/>
                </a:solidFill>
                <a:latin typeface="Constantia" pitchFamily="18" charset="0"/>
              </a:rPr>
              <a:t>Власт</a:t>
            </a:r>
            <a:r>
              <a:rPr lang="bg-BG" sz="3200" b="1" dirty="0" smtClean="0">
                <a:solidFill>
                  <a:srgbClr val="000000"/>
                </a:solidFill>
                <a:latin typeface="Constantia" pitchFamily="18" charset="0"/>
              </a:rPr>
              <a:t>  </a:t>
            </a:r>
            <a: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  <a:t>(Power</a:t>
            </a:r>
            <a:r>
              <a:rPr lang="en-US" sz="3200" b="1" dirty="0" smtClean="0">
                <a:solidFill>
                  <a:srgbClr val="000000"/>
                </a:solidFill>
                <a:latin typeface="Constantia" pitchFamily="18" charset="0"/>
              </a:rPr>
              <a:t>)</a:t>
            </a:r>
            <a:r>
              <a:rPr lang="en-US" sz="3200" b="1" dirty="0">
                <a:solidFill>
                  <a:schemeClr val="tx2"/>
                </a:solidFill>
                <a:latin typeface="Constantia" pitchFamily="18" charset="0"/>
              </a:rPr>
              <a:t>	</a:t>
            </a:r>
            <a:r>
              <a:rPr lang="en-US" sz="3200" b="1" dirty="0" smtClean="0">
                <a:solidFill>
                  <a:schemeClr val="tx2"/>
                </a:solidFill>
                <a:latin typeface="Constantia" pitchFamily="18" charset="0"/>
              </a:rPr>
              <a:t>				</a:t>
            </a:r>
            <a:r>
              <a:rPr lang="bg-BG" sz="3200" b="1" dirty="0" smtClean="0">
                <a:solidFill>
                  <a:schemeClr val="tx2"/>
                </a:solidFill>
                <a:latin typeface="Constantia" pitchFamily="18" charset="0"/>
              </a:rPr>
              <a:t>Съпричастност</a:t>
            </a:r>
            <a:r>
              <a:rPr lang="bg-BG" sz="3200" b="1" dirty="0" smtClean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  <a:t>(Affiliation)</a:t>
            </a:r>
            <a:br>
              <a:rPr lang="en-US" sz="3200" b="1" dirty="0">
                <a:solidFill>
                  <a:srgbClr val="000000"/>
                </a:solidFill>
                <a:latin typeface="Constantia" pitchFamily="18" charset="0"/>
              </a:rPr>
            </a:br>
            <a:endParaRPr lang="bg-BG" sz="3200" b="1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0"/>
            <a:ext cx="8229600" cy="990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Теория за </a:t>
            </a:r>
            <a:r>
              <a:rPr lang="bg-BG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потребностите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McClelland (1976)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7343775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</a:rPr>
              <a:t>Хората с изявена потребност от </a:t>
            </a:r>
            <a:r>
              <a:rPr lang="bg-BG" sz="2600" b="1" u="sng">
                <a:solidFill>
                  <a:schemeClr val="tx2"/>
                </a:solidFill>
              </a:rPr>
              <a:t>постижения</a:t>
            </a:r>
            <a:r>
              <a:rPr lang="bg-BG" sz="2600" b="1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</a:rPr>
              <a:t> - предпочитат предизвикателства, но отбягват големи рискове. Обикновено си поставят консервативни цели;</a:t>
            </a:r>
          </a:p>
          <a:p>
            <a:pPr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</a:rPr>
              <a:t> - търсят самостоятелност и лична изява;</a:t>
            </a:r>
          </a:p>
          <a:p>
            <a:pPr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</a:rPr>
              <a:t> - мотивират се повече от твърди крайни срокове и конкретни данни и цифри, отколкото от субективни съображения.</a:t>
            </a:r>
          </a:p>
          <a:p>
            <a:pPr eaLnBrk="0" hangingPunct="0"/>
            <a:r>
              <a:rPr lang="en-GB" sz="2600" b="1">
                <a:solidFill>
                  <a:srgbClr val="000000"/>
                </a:solidFill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7343775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600" b="1" dirty="0">
                <a:solidFill>
                  <a:srgbClr val="000000"/>
                </a:solidFill>
                <a:latin typeface="Constantia" pitchFamily="18" charset="0"/>
              </a:rPr>
              <a:t>Хората с изявена потребност от </a:t>
            </a:r>
            <a:r>
              <a:rPr lang="bg-BG" sz="2600" b="1" dirty="0">
                <a:solidFill>
                  <a:schemeClr val="tx2"/>
                </a:solidFill>
                <a:latin typeface="Constantia" pitchFamily="18" charset="0"/>
              </a:rPr>
              <a:t>съпричастност</a:t>
            </a:r>
            <a:r>
              <a:rPr lang="bg-BG" sz="2600" b="1" dirty="0">
                <a:solidFill>
                  <a:srgbClr val="000000"/>
                </a:solidFill>
                <a:latin typeface="Constantia" pitchFamily="18" charset="0"/>
              </a:rPr>
              <a:t>...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 dirty="0">
                <a:solidFill>
                  <a:srgbClr val="000000"/>
                </a:solidFill>
                <a:latin typeface="Constantia" pitchFamily="18" charset="0"/>
              </a:rPr>
              <a:t> насочват енергията си към установяване на хармонични отношения с околните;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 dirty="0">
                <a:solidFill>
                  <a:srgbClr val="000000"/>
                </a:solidFill>
                <a:latin typeface="Constantia" pitchFamily="18" charset="0"/>
              </a:rPr>
              <a:t> съобразяват решенията си с хуманни ценности;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 dirty="0">
                <a:solidFill>
                  <a:srgbClr val="000000"/>
                </a:solidFill>
                <a:latin typeface="Constantia" pitchFamily="18" charset="0"/>
              </a:rPr>
              <a:t> интересуват се от одобрението и признанието на околните.</a:t>
            </a:r>
          </a:p>
          <a:p>
            <a:pPr eaLnBrk="0" hangingPunct="0"/>
            <a:r>
              <a:rPr lang="en-GB" sz="2600" b="1" dirty="0">
                <a:solidFill>
                  <a:srgbClr val="000000"/>
                </a:solidFill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3152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Хората с изявена потребност от 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власт</a:t>
            </a: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....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обикновено са красноречиви, тъй като ги привличат споровете и преодоляването на конфликти;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гледат на конфликтните ситуации повече от позициите на “аз печеля – ти губиш”</a:t>
            </a:r>
            <a:r>
              <a:rPr lang="en-US" sz="2600" b="1">
                <a:solidFill>
                  <a:srgbClr val="000000"/>
                </a:solidFill>
                <a:latin typeface="Constantia" pitchFamily="18" charset="0"/>
              </a:rPr>
              <a:t> (win-lose)</a:t>
            </a: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- при съчетание с ниска потребност от съпричастност са склонни да гледат на околните като средство за постигане на собствените си цели.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765175"/>
            <a:ext cx="85121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Теория “Х” и теория “У” на </a:t>
            </a:r>
            <a:r>
              <a:rPr lang="en-US" sz="2600" b="1">
                <a:solidFill>
                  <a:schemeClr val="tx2"/>
                </a:solidFill>
                <a:latin typeface="Constantia" pitchFamily="18" charset="0"/>
              </a:rPr>
              <a:t>Douglas McGregor 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(</a:t>
            </a:r>
            <a:r>
              <a:rPr lang="en-US" sz="2600" b="1">
                <a:solidFill>
                  <a:schemeClr val="tx2"/>
                </a:solidFill>
                <a:latin typeface="Constantia" pitchFamily="18" charset="0"/>
              </a:rPr>
              <a:t>1960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Две типични преобладаващи “философии” свързани с мотивацията за труд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	 Хората .... ......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           Теория Х			     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Теория У</a:t>
            </a:r>
            <a:endParaRPr lang="en-GB" sz="2000" b="1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87450" y="2997200"/>
            <a:ext cx="33845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са мързеливи и предпочитат да не работят, ако могат да си го позволят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64163" y="3068638"/>
            <a:ext cx="3529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са активни и трудът отговаря на естествените им потребности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143000" y="4495800"/>
            <a:ext cx="3744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могат да бъдат накарани да работят само за пари и при заплаха от наказания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64163" y="4365625"/>
            <a:ext cx="3600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са готови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работят и без външен контрол и финансова изгода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Мотивация</a:t>
            </a:r>
            <a:endParaRPr lang="en-US" sz="4000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z="2400" smtClean="0"/>
              <a:t>	</a:t>
            </a:r>
            <a:r>
              <a:rPr lang="bg-BG" sz="3200" smtClean="0"/>
              <a:t>Съвкупност от процеси, които </a:t>
            </a:r>
            <a:r>
              <a:rPr lang="bg-BG" sz="3200" b="1" i="1" smtClean="0"/>
              <a:t>възбуждат</a:t>
            </a:r>
            <a:r>
              <a:rPr lang="bg-BG" sz="3200" smtClean="0"/>
              <a:t>, </a:t>
            </a:r>
            <a:r>
              <a:rPr lang="bg-BG" sz="3200" b="1" i="1" smtClean="0"/>
              <a:t>насочват</a:t>
            </a:r>
            <a:r>
              <a:rPr lang="bg-BG" sz="3200" smtClean="0"/>
              <a:t> и </a:t>
            </a:r>
            <a:r>
              <a:rPr lang="bg-BG" sz="3200" b="1" i="1" smtClean="0"/>
              <a:t>поддържат</a:t>
            </a:r>
            <a:r>
              <a:rPr lang="bg-BG" sz="3200" smtClean="0"/>
              <a:t> човешкото поведение към постигане на някаква цел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mtClean="0"/>
              <a:t>	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Теория Х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	                      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Теория У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39624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предпочитат да избягват поемане на отговорност</a:t>
            </a:r>
          </a:p>
          <a:p>
            <a:pPr eaLnBrk="0" hangingPunct="0"/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           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не могат да направляват поведението си и предпочитат да бъдат ръководени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обикновено преследват цели, различни от целите на организациите, в които работят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като цяло са глуповати, наивни и лесна плячка за шарлатани и демагози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800600" y="1066800"/>
            <a:ext cx="39243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са готови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поемат отговорност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при подходящи условия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могат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направляват сами поведението си и предпочитат да бъдат самостоятелни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могат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осмислят своите цели чрез целите на организациите, в които работят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имат сравнително висок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потенциал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за въображение и творческа изява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765175"/>
            <a:ext cx="806291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bg-BG" sz="2200" b="1" dirty="0">
                <a:solidFill>
                  <a:srgbClr val="000000"/>
                </a:solidFill>
                <a:latin typeface="Constantia" pitchFamily="18" charset="0"/>
              </a:rPr>
              <a:t>Наблюденията </a:t>
            </a:r>
            <a:r>
              <a:rPr lang="bg-BG" sz="2200" b="1" dirty="0">
                <a:solidFill>
                  <a:srgbClr val="000000"/>
                </a:solidFill>
              </a:rPr>
              <a:t>потвърждават</a:t>
            </a:r>
            <a:r>
              <a:rPr lang="bg-BG" sz="2200" dirty="0"/>
              <a:t>,</a:t>
            </a:r>
            <a:r>
              <a:rPr lang="bg-BG" sz="2200" b="1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bg-BG" sz="2200" b="1" dirty="0">
                <a:solidFill>
                  <a:srgbClr val="000000"/>
                </a:solidFill>
                <a:latin typeface="+mn-lt"/>
              </a:rPr>
              <a:t>че</a:t>
            </a:r>
            <a:r>
              <a:rPr lang="bg-BG" sz="2200" b="1" dirty="0">
                <a:solidFill>
                  <a:srgbClr val="000000"/>
                </a:solidFill>
              </a:rPr>
              <a:t> </a:t>
            </a:r>
            <a:r>
              <a:rPr lang="bg-BG" sz="2200" b="1" dirty="0">
                <a:solidFill>
                  <a:srgbClr val="000000"/>
                </a:solidFill>
                <a:latin typeface="Constantia" pitchFamily="18" charset="0"/>
              </a:rPr>
              <a:t>работниците и служителите </a:t>
            </a:r>
            <a:r>
              <a:rPr lang="bg-BG" sz="2200" b="1" dirty="0">
                <a:solidFill>
                  <a:srgbClr val="000000"/>
                </a:solidFill>
              </a:rPr>
              <a:t>често:</a:t>
            </a:r>
            <a:r>
              <a:rPr lang="bg-BG" sz="2200" b="1" dirty="0">
                <a:solidFill>
                  <a:srgbClr val="000000"/>
                </a:solidFill>
                <a:latin typeface="Constantia" pitchFamily="18" charset="0"/>
              </a:rPr>
              <a:t> </a:t>
            </a:r>
          </a:p>
          <a:p>
            <a:pPr eaLnBrk="0" hangingPunct="0">
              <a:spcBef>
                <a:spcPct val="50000"/>
              </a:spcBef>
              <a:buFontTx/>
              <a:buChar char="-"/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 предпочитат да не работят, ако това може да остане незабелязано;</a:t>
            </a:r>
          </a:p>
          <a:p>
            <a:pPr eaLnBrk="0" hangingPunct="0">
              <a:spcBef>
                <a:spcPct val="50000"/>
              </a:spcBef>
              <a:buFontTx/>
              <a:buChar char="-"/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 предпочитат да отбягват отговорност;</a:t>
            </a:r>
          </a:p>
          <a:p>
            <a:pPr eaLnBrk="0" hangingPunct="0">
              <a:spcBef>
                <a:spcPct val="50000"/>
              </a:spcBef>
              <a:buFontTx/>
              <a:buChar char="-"/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 предпочитат материалните пред нематериалните стимули;</a:t>
            </a:r>
          </a:p>
          <a:p>
            <a:pPr eaLnBrk="0" hangingPunct="0">
              <a:spcBef>
                <a:spcPct val="50000"/>
              </a:spcBef>
              <a:buFontTx/>
              <a:buChar char="-"/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 не проявяват инициатива и творчество.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bg-BG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Две възможни хипотези</a:t>
            </a: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Х: хората по природа са мързеливи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bg-BG" sz="2000" b="1" dirty="0">
                <a:solidFill>
                  <a:srgbClr val="000000"/>
                </a:solidFill>
                <a:latin typeface="Constantia" pitchFamily="18" charset="0"/>
              </a:rPr>
              <a:t>У: при неблагоприятни условия хората се приспособяват на ниски равнище на йерархията на потребностите, където доминират нисши потребности </a:t>
            </a:r>
            <a:endParaRPr lang="en-GB" sz="2000" b="1" dirty="0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0" hangingPunct="0">
              <a:spcBef>
                <a:spcPct val="50000"/>
              </a:spcBef>
            </a:pPr>
            <a:r>
              <a:rPr lang="bg-BG" sz="2600" b="1" u="sng">
                <a:solidFill>
                  <a:srgbClr val="FF0000"/>
                </a:solidFill>
                <a:latin typeface="Constantia" pitchFamily="18" charset="0"/>
              </a:rPr>
              <a:t>Теорията на Маслоу подкрепя втората хипотеза</a:t>
            </a:r>
          </a:p>
          <a:p>
            <a:pPr marL="457200" indent="-457200" eaLnBrk="0" hangingPunct="0">
              <a:spcBef>
                <a:spcPct val="50000"/>
              </a:spcBef>
            </a:pPr>
            <a:endParaRPr lang="bg-BG" sz="2600" b="1" u="sng">
              <a:solidFill>
                <a:srgbClr val="FF0000"/>
              </a:solidFill>
              <a:latin typeface="Constantia" pitchFamily="18" charset="0"/>
            </a:endParaRPr>
          </a:p>
          <a:p>
            <a:pPr marL="457200" indent="-457200" eaLnBrk="0" hangingPunct="0">
              <a:spcBef>
                <a:spcPct val="50000"/>
              </a:spcBef>
            </a:pPr>
            <a:r>
              <a:rPr lang="bg-BG" sz="2800" b="1">
                <a:solidFill>
                  <a:srgbClr val="000000"/>
                </a:solidFill>
                <a:latin typeface="Constantia" pitchFamily="18" charset="0"/>
              </a:rPr>
              <a:t>Три “състояния” на личността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400" b="1">
                <a:solidFill>
                  <a:srgbClr val="FF0000"/>
                </a:solidFill>
                <a:latin typeface="Constantia" pitchFamily="18" charset="0"/>
              </a:rPr>
              <a:t>Болест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 = незадоволеност на нисши потребности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400" b="1">
                <a:solidFill>
                  <a:srgbClr val="FF0000"/>
                </a:solidFill>
                <a:latin typeface="Constantia" pitchFamily="18" charset="0"/>
              </a:rPr>
              <a:t>Отсъствие на здраве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 = адаптиране на ниски равнища на йерархията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400" b="1">
                <a:solidFill>
                  <a:srgbClr val="FF0000"/>
                </a:solidFill>
                <a:latin typeface="Constantia" pitchFamily="18" charset="0"/>
              </a:rPr>
              <a:t>Здраве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 = доминиране на висшите потребности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eaLnBrk="1" hangingPunct="1"/>
            <a:r>
              <a:rPr lang="bg-BG" sz="3600" b="1" smtClean="0"/>
              <a:t>Теории за удовлетворението от работата</a:t>
            </a:r>
            <a:endParaRPr lang="en-US" sz="3600" b="1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sz="3200" dirty="0" smtClean="0"/>
              <a:t>Две от най-влиятелните теории за удовлетворението от работата: </a:t>
            </a:r>
          </a:p>
          <a:p>
            <a:pPr eaLnBrk="1" hangingPunct="1">
              <a:buFont typeface="Wingdings 2" pitchFamily="18" charset="2"/>
              <a:buNone/>
            </a:pPr>
            <a:endParaRPr lang="bg-BG" sz="800" dirty="0" smtClean="0"/>
          </a:p>
          <a:p>
            <a:pPr lvl="1" eaLnBrk="1" hangingPunct="1"/>
            <a:r>
              <a:rPr lang="bg-BG" sz="3000" dirty="0" err="1" smtClean="0"/>
              <a:t>двуфакторна</a:t>
            </a:r>
            <a:r>
              <a:rPr lang="bg-BG" sz="3000" dirty="0" smtClean="0"/>
              <a:t> теория</a:t>
            </a:r>
            <a:r>
              <a:rPr lang="en-US" sz="3000" dirty="0" smtClean="0"/>
              <a:t>,</a:t>
            </a:r>
            <a:r>
              <a:rPr lang="bg-BG" sz="3000" dirty="0" smtClean="0"/>
              <a:t> </a:t>
            </a:r>
            <a:r>
              <a:rPr lang="en-US" sz="3000" dirty="0" smtClean="0"/>
              <a:t>Frederick Herzberg</a:t>
            </a:r>
            <a:endParaRPr lang="bg-BG" sz="3000" dirty="0" smtClean="0"/>
          </a:p>
          <a:p>
            <a:pPr lvl="1" eaLnBrk="1" hangingPunct="1"/>
            <a:r>
              <a:rPr lang="bg-BG" sz="3000" dirty="0" smtClean="0"/>
              <a:t>теория за ценностите</a:t>
            </a:r>
          </a:p>
          <a:p>
            <a:pPr eaLnBrk="1" hangingPunct="1">
              <a:buFont typeface="Wingdings 2" pitchFamily="18" charset="2"/>
              <a:buNone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735360"/>
          </a:xfrm>
        </p:spPr>
        <p:txBody>
          <a:bodyPr/>
          <a:lstStyle/>
          <a:p>
            <a:pPr algn="ctr" eaLnBrk="1" hangingPunct="1"/>
            <a:r>
              <a:rPr lang="bg-BG" sz="3200" b="1" dirty="0" err="1" smtClean="0"/>
              <a:t>Двуфакторна</a:t>
            </a:r>
            <a:r>
              <a:rPr lang="bg-BG" sz="3200" b="1" dirty="0" smtClean="0"/>
              <a:t>  теория на</a:t>
            </a:r>
            <a:r>
              <a:rPr lang="es-ES_tradnl" sz="3200" b="1" dirty="0" smtClean="0"/>
              <a:t> Frederick Herzberg (1959)</a:t>
            </a:r>
            <a:endParaRPr lang="en-US" sz="3200" b="1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9600" y="2708920"/>
            <a:ext cx="7924800" cy="392048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sz="2400" dirty="0" smtClean="0"/>
              <a:t>	</a:t>
            </a:r>
            <a:r>
              <a:rPr lang="bg-BG" sz="3200" dirty="0" smtClean="0"/>
              <a:t>Съществуват две групи фактори:</a:t>
            </a:r>
            <a:endParaRPr lang="bg-BG" sz="2800" dirty="0" smtClean="0"/>
          </a:p>
          <a:p>
            <a:pPr eaLnBrk="1" hangingPunct="1">
              <a:buFont typeface="Wingdings 2" pitchFamily="18" charset="2"/>
              <a:buNone/>
            </a:pPr>
            <a:endParaRPr lang="bg-BG" sz="800" dirty="0" smtClean="0"/>
          </a:p>
          <a:p>
            <a:pPr eaLnBrk="1" hangingPunct="1"/>
            <a:r>
              <a:rPr lang="bg-BG" sz="2800" b="1" dirty="0" smtClean="0"/>
              <a:t>Засилващи</a:t>
            </a:r>
            <a:r>
              <a:rPr lang="bg-BG" sz="2800" dirty="0" smtClean="0"/>
              <a:t> удовлетворението от работата – </a:t>
            </a:r>
            <a:r>
              <a:rPr lang="bg-BG" sz="2800" b="1" i="1" dirty="0" err="1" smtClean="0"/>
              <a:t>мотиватори</a:t>
            </a:r>
            <a:endParaRPr lang="bg-BG" sz="2800" b="1" i="1" dirty="0" smtClean="0"/>
          </a:p>
          <a:p>
            <a:pPr eaLnBrk="1" hangingPunct="1"/>
            <a:endParaRPr lang="bg-BG" sz="800" i="1" dirty="0" smtClean="0"/>
          </a:p>
          <a:p>
            <a:pPr eaLnBrk="1" hangingPunct="1"/>
            <a:r>
              <a:rPr lang="bg-BG" sz="2800" b="1" dirty="0" smtClean="0"/>
              <a:t>Намаляващи</a:t>
            </a:r>
            <a:r>
              <a:rPr lang="bg-BG" sz="2800" dirty="0" smtClean="0"/>
              <a:t> неудовлетворението – </a:t>
            </a:r>
            <a:r>
              <a:rPr lang="bg-BG" sz="2800" b="1" i="1" dirty="0" smtClean="0"/>
              <a:t>хигиенни фактори</a:t>
            </a:r>
            <a:endParaRPr lang="bg-BG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66750"/>
          </a:xfrm>
        </p:spPr>
        <p:txBody>
          <a:bodyPr/>
          <a:lstStyle/>
          <a:p>
            <a:pPr algn="ctr" eaLnBrk="1" hangingPunct="1"/>
            <a:r>
              <a:rPr lang="bg-BG" sz="3600" b="1" i="1" dirty="0" err="1" smtClean="0"/>
              <a:t>Мотиватори</a:t>
            </a:r>
            <a:endParaRPr lang="bg-BG" sz="3600" b="1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7924800" cy="510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sz="2400" dirty="0" smtClean="0"/>
              <a:t>	</a:t>
            </a:r>
            <a:endParaRPr lang="bg-BG" sz="800" dirty="0" smtClean="0"/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Постижения</a:t>
            </a:r>
            <a:endParaRPr lang="en-US" sz="2800" i="1" dirty="0" smtClean="0"/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Признание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/>
              <a:t>С</a:t>
            </a:r>
            <a:r>
              <a:rPr lang="bg-BG" sz="2800" i="1" dirty="0" smtClean="0"/>
              <a:t>амата работа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Отговорност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/>
              <a:t>Н</a:t>
            </a:r>
            <a:r>
              <a:rPr lang="bg-BG" sz="2800" i="1" dirty="0" smtClean="0"/>
              <a:t>апредък в кариерата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Растеж</a:t>
            </a:r>
          </a:p>
          <a:p>
            <a:pPr eaLnBrk="1" hangingPunct="1"/>
            <a:endParaRPr lang="bg-BG" sz="800" i="1" dirty="0" smtClean="0"/>
          </a:p>
        </p:txBody>
      </p:sp>
    </p:spTree>
    <p:extLst>
      <p:ext uri="{BB962C8B-B14F-4D97-AF65-F5344CB8AC3E}">
        <p14:creationId xmlns:p14="http://schemas.microsoft.com/office/powerpoint/2010/main" val="10148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66750"/>
          </a:xfrm>
        </p:spPr>
        <p:txBody>
          <a:bodyPr/>
          <a:lstStyle/>
          <a:p>
            <a:pPr algn="ctr" eaLnBrk="1" hangingPunct="1"/>
            <a:r>
              <a:rPr lang="bg-BG" sz="3600" b="1" i="1" dirty="0" smtClean="0"/>
              <a:t>Хигиенни </a:t>
            </a:r>
            <a:r>
              <a:rPr lang="bg-BG" sz="3600" b="1" i="1" dirty="0"/>
              <a:t>фактори</a:t>
            </a:r>
            <a:endParaRPr lang="en-US" sz="3600" b="1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05000" y="2057400"/>
            <a:ext cx="7924800" cy="4191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bg-BG" sz="800" i="1" dirty="0" smtClean="0"/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Правила и процедури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Мениджмънт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Заплата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Сигурност на работата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/>
              <a:t>М</a:t>
            </a:r>
            <a:r>
              <a:rPr lang="bg-BG" sz="2800" i="1" dirty="0" smtClean="0"/>
              <a:t>еждуличностни взаимоотношения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i="1" dirty="0" smtClean="0"/>
              <a:t>Статут</a:t>
            </a:r>
          </a:p>
        </p:txBody>
      </p:sp>
    </p:spTree>
    <p:extLst>
      <p:ext uri="{BB962C8B-B14F-4D97-AF65-F5344CB8AC3E}">
        <p14:creationId xmlns:p14="http://schemas.microsoft.com/office/powerpoint/2010/main" val="24017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00988" cy="6667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Теория за ценностите</a:t>
            </a:r>
            <a:endParaRPr lang="en-US" sz="4000" b="1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200" dirty="0" smtClean="0"/>
              <a:t>Удовлетворението от работата зависи от </a:t>
            </a:r>
            <a:r>
              <a:rPr lang="bg-BG" sz="3200" b="1" i="1" dirty="0" smtClean="0"/>
              <a:t>степента</a:t>
            </a:r>
            <a:r>
              <a:rPr lang="bg-BG" sz="3200" dirty="0" smtClean="0"/>
              <a:t>, до която резултатите от работата </a:t>
            </a:r>
            <a:r>
              <a:rPr lang="bg-BG" sz="3200" b="1" i="1" dirty="0" smtClean="0"/>
              <a:t>съвпадат</a:t>
            </a:r>
            <a:r>
              <a:rPr lang="bg-BG" sz="3200" dirty="0" smtClean="0"/>
              <a:t> с желаните.</a:t>
            </a:r>
          </a:p>
          <a:p>
            <a:pPr eaLnBrk="1" hangingPunct="1">
              <a:lnSpc>
                <a:spcPct val="90000"/>
              </a:lnSpc>
            </a:pPr>
            <a:endParaRPr lang="bg-BG" sz="1000" dirty="0" smtClean="0"/>
          </a:p>
          <a:p>
            <a:pPr eaLnBrk="1" hangingPunct="1">
              <a:lnSpc>
                <a:spcPct val="90000"/>
              </a:lnSpc>
            </a:pPr>
            <a:r>
              <a:rPr lang="bg-BG" sz="3200" dirty="0" smtClean="0"/>
              <a:t>Колкото повече желани „</a:t>
            </a:r>
            <a:r>
              <a:rPr lang="bg-BG" sz="3200" b="1" i="1" dirty="0" smtClean="0"/>
              <a:t>награди</a:t>
            </a:r>
            <a:r>
              <a:rPr lang="bg-BG" sz="3200" i="1" dirty="0" smtClean="0"/>
              <a:t>”</a:t>
            </a:r>
            <a:r>
              <a:rPr lang="bg-BG" sz="3200" dirty="0" smtClean="0"/>
              <a:t> получават хората, толкова по-доволни 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64314" y="836712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Мотивиране чрез определяне на цели</a:t>
            </a:r>
            <a:endParaRPr lang="en-US" sz="3600" b="1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31867" y="2204864"/>
            <a:ext cx="8229600" cy="4323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800" dirty="0" smtClean="0"/>
              <a:t>Поставените цели </a:t>
            </a:r>
            <a:r>
              <a:rPr lang="bg-BG" sz="2800" dirty="0"/>
              <a:t>з</a:t>
            </a:r>
            <a:r>
              <a:rPr lang="bg-BG" sz="2800" dirty="0" smtClean="0"/>
              <a:t>асилват увереността на хората в способността им да се справят с възложените задачи.</a:t>
            </a:r>
          </a:p>
          <a:p>
            <a:pPr eaLnBrk="1" hangingPunct="1">
              <a:lnSpc>
                <a:spcPct val="90000"/>
              </a:lnSpc>
            </a:pPr>
            <a:r>
              <a:rPr lang="bg-BG" sz="2800" dirty="0" smtClean="0"/>
              <a:t>Целта е мотиватор, защото </a:t>
            </a:r>
            <a:r>
              <a:rPr lang="bg-BG" sz="2800" dirty="0"/>
              <a:t>стимулира растежа </a:t>
            </a:r>
            <a:r>
              <a:rPr lang="bg-BG" sz="2800" dirty="0" smtClean="0"/>
              <a:t>от </a:t>
            </a:r>
            <a:r>
              <a:rPr lang="bg-BG" sz="2800" i="1" dirty="0" smtClean="0"/>
              <a:t>настоящото</a:t>
            </a:r>
            <a:r>
              <a:rPr lang="bg-BG" sz="2800" dirty="0" smtClean="0"/>
              <a:t> ниво до </a:t>
            </a:r>
            <a:r>
              <a:rPr lang="bg-BG" sz="2800" i="1" dirty="0" smtClean="0"/>
              <a:t>необходимото</a:t>
            </a:r>
            <a:r>
              <a:rPr lang="bg-BG" sz="2800" dirty="0" smtClean="0"/>
              <a:t> за постигане на целта </a:t>
            </a:r>
            <a:r>
              <a:rPr lang="bg-BG" sz="2800" dirty="0"/>
              <a:t>ниво </a:t>
            </a:r>
            <a:endParaRPr lang="bg-BG" sz="2800" dirty="0" smtClean="0"/>
          </a:p>
          <a:p>
            <a:pPr eaLnBrk="1" hangingPunct="1">
              <a:lnSpc>
                <a:spcPct val="90000"/>
              </a:lnSpc>
            </a:pPr>
            <a:r>
              <a:rPr lang="bg-BG" sz="2800" dirty="0" smtClean="0"/>
              <a:t>Поставените цели могат да се приемат и като </a:t>
            </a:r>
            <a:r>
              <a:rPr lang="bg-BG" sz="2800" b="1" dirty="0" smtClean="0"/>
              <a:t>лични</a:t>
            </a:r>
            <a:r>
              <a:rPr lang="bg-BG" sz="2800" dirty="0" smtClean="0"/>
              <a:t>. </a:t>
            </a:r>
            <a:r>
              <a:rPr lang="bg-BG" sz="2800" b="1" dirty="0" smtClean="0"/>
              <a:t>Ангажираността</a:t>
            </a:r>
            <a:r>
              <a:rPr lang="bg-BG" sz="2800" dirty="0" smtClean="0"/>
              <a:t> към целта мотивира хората да вложат време и усилия за постигането й.</a:t>
            </a:r>
          </a:p>
          <a:p>
            <a:pPr eaLnBrk="1" hangingPunct="1">
              <a:lnSpc>
                <a:spcPct val="90000"/>
              </a:lnSpc>
            </a:pPr>
            <a:endParaRPr lang="bg-BG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3600" b="1" dirty="0" smtClean="0"/>
              <a:t>Теория на справедливостта</a:t>
            </a:r>
            <a:r>
              <a:rPr lang="en-US" sz="3600" b="1" dirty="0" smtClean="0"/>
              <a:t> </a:t>
            </a:r>
            <a:r>
              <a:rPr lang="bg-BG" sz="3600" b="1" dirty="0" smtClean="0"/>
              <a:t>на </a:t>
            </a:r>
            <a:br>
              <a:rPr lang="bg-BG" sz="3600" b="1" dirty="0" smtClean="0"/>
            </a:br>
            <a:r>
              <a:rPr lang="en-US" sz="3600" b="1" dirty="0" smtClean="0"/>
              <a:t>John</a:t>
            </a:r>
            <a:r>
              <a:rPr lang="bg-BG" sz="3600" b="1" dirty="0" smtClean="0"/>
              <a:t> </a:t>
            </a:r>
            <a:r>
              <a:rPr lang="en-US" sz="3600" b="1" dirty="0" smtClean="0"/>
              <a:t>Stacey Adams (1963)</a:t>
            </a:r>
            <a:r>
              <a:rPr lang="bg-BG" sz="3600" b="1" dirty="0" smtClean="0"/>
              <a:t> </a:t>
            </a:r>
            <a:endParaRPr lang="en-US" sz="3600" b="1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60104" y="2573651"/>
            <a:ext cx="8001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На мотивацията се гледа от позицията на </a:t>
            </a:r>
            <a:r>
              <a:rPr lang="bg-BG" sz="2800" b="1" dirty="0" smtClean="0"/>
              <a:t>сравненията</a:t>
            </a:r>
            <a:r>
              <a:rPr lang="bg-BG" sz="2800" dirty="0" smtClean="0"/>
              <a:t>. Хората сравняват себе си с </a:t>
            </a:r>
            <a:r>
              <a:rPr lang="bg-BG" sz="2800" b="1" dirty="0" smtClean="0"/>
              <a:t>другите</a:t>
            </a:r>
            <a:r>
              <a:rPr lang="bg-BG" sz="2800" dirty="0" smtClean="0"/>
              <a:t> или с </a:t>
            </a:r>
            <a:r>
              <a:rPr lang="bg-BG" sz="2800" b="1" dirty="0" smtClean="0"/>
              <a:t>преобладаващите</a:t>
            </a:r>
            <a:r>
              <a:rPr lang="bg-BG" sz="2800" dirty="0" smtClean="0"/>
              <a:t> стандарти.</a:t>
            </a:r>
          </a:p>
          <a:p>
            <a:pPr eaLnBrk="1" hangingPunct="1">
              <a:spcAft>
                <a:spcPts val="600"/>
              </a:spcAft>
            </a:pPr>
            <a:r>
              <a:rPr lang="bg-BG" sz="2800" dirty="0" smtClean="0"/>
              <a:t>Три основни подхода: </a:t>
            </a:r>
          </a:p>
          <a:p>
            <a:pPr lvl="1" eaLnBrk="1" hangingPunct="1">
              <a:spcAft>
                <a:spcPts val="0"/>
              </a:spcAft>
            </a:pPr>
            <a:r>
              <a:rPr lang="bg-BG" sz="2800" dirty="0" smtClean="0"/>
              <a:t>разпределителна справедливост, </a:t>
            </a:r>
          </a:p>
          <a:p>
            <a:pPr lvl="1" eaLnBrk="1" hangingPunct="1">
              <a:spcAft>
                <a:spcPts val="0"/>
              </a:spcAft>
            </a:pPr>
            <a:r>
              <a:rPr lang="bg-BG" sz="2800" dirty="0" smtClean="0"/>
              <a:t>процедурна справедливост, </a:t>
            </a:r>
          </a:p>
          <a:p>
            <a:pPr lvl="1" eaLnBrk="1" hangingPunct="1">
              <a:spcAft>
                <a:spcPts val="0"/>
              </a:spcAft>
            </a:pPr>
            <a:r>
              <a:rPr lang="bg-BG" sz="2800" dirty="0" smtClean="0"/>
              <a:t>справедливост на взаимодействията</a:t>
            </a:r>
            <a:r>
              <a:rPr lang="bg-BG" sz="2600" dirty="0" smtClean="0"/>
              <a:t>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19150"/>
          </a:xfrm>
        </p:spPr>
        <p:txBody>
          <a:bodyPr/>
          <a:lstStyle/>
          <a:p>
            <a:pPr algn="ctr"/>
            <a:r>
              <a:rPr lang="bg-BG" sz="4000" b="1" smtClean="0"/>
              <a:t>Важни са и трите компонента</a:t>
            </a:r>
            <a:endParaRPr lang="en-US" sz="4000" b="1" smtClean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200" b="1" i="1" smtClean="0"/>
              <a:t>Възбуждане</a:t>
            </a:r>
            <a:r>
              <a:rPr lang="bg-BG" sz="3200" smtClean="0"/>
              <a:t> (пораждане) – двигателят или енергията за нашите действия</a:t>
            </a:r>
          </a:p>
          <a:p>
            <a:pPr eaLnBrk="1" hangingPunct="1">
              <a:lnSpc>
                <a:spcPct val="90000"/>
              </a:lnSpc>
            </a:pPr>
            <a:endParaRPr lang="bg-BG" sz="1200" smtClean="0"/>
          </a:p>
          <a:p>
            <a:pPr eaLnBrk="1" hangingPunct="1">
              <a:lnSpc>
                <a:spcPct val="90000"/>
              </a:lnSpc>
            </a:pPr>
            <a:r>
              <a:rPr lang="bg-BG" sz="3200" b="1" i="1" smtClean="0"/>
              <a:t>Насочване</a:t>
            </a:r>
            <a:r>
              <a:rPr lang="bg-BG" sz="3200" smtClean="0"/>
              <a:t> – изборът на посоката, която поема поведението на хората</a:t>
            </a:r>
          </a:p>
          <a:p>
            <a:pPr eaLnBrk="1" hangingPunct="1">
              <a:lnSpc>
                <a:spcPct val="90000"/>
              </a:lnSpc>
            </a:pPr>
            <a:endParaRPr lang="bg-BG" sz="1200" smtClean="0"/>
          </a:p>
          <a:p>
            <a:pPr eaLnBrk="1" hangingPunct="1">
              <a:lnSpc>
                <a:spcPct val="90000"/>
              </a:lnSpc>
            </a:pPr>
            <a:r>
              <a:rPr lang="bg-BG" sz="3200" b="1" i="1" smtClean="0"/>
              <a:t>Поддържане на поведение</a:t>
            </a:r>
            <a:r>
              <a:rPr lang="bg-BG" sz="3200" smtClean="0"/>
              <a:t> – Колко време ще продължават хората да следват целта си?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6752"/>
            <a:ext cx="8534400" cy="971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500" b="1" dirty="0" smtClean="0"/>
              <a:t>Мотивиране чрез промяна на очакванията</a:t>
            </a:r>
            <a:br>
              <a:rPr lang="bg-BG" sz="3500" b="1" dirty="0" smtClean="0"/>
            </a:br>
            <a:r>
              <a:rPr lang="ru-RU" sz="3500" b="1" dirty="0" smtClean="0"/>
              <a:t> Теория на очакванията на Victor Vroom (1975)</a:t>
            </a:r>
            <a:endParaRPr lang="bg-BG" sz="3500" b="1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96344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2800" dirty="0" smtClean="0"/>
              <a:t>Теорията на очакванията разглежда ролята на мотивацията в цялостната работна среда. </a:t>
            </a:r>
          </a:p>
          <a:p>
            <a:pPr eaLnBrk="1" hangingPunct="1"/>
            <a:r>
              <a:rPr lang="bg-BG" sz="2800" dirty="0" smtClean="0"/>
              <a:t>Тя твърди, че хората са мотивирани да работят, когато очакват, че ще постигнат в работата си това, което желаят.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11430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Основни елементи на теорията на очакванията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z="2400" dirty="0" smtClean="0">
                <a:solidFill>
                  <a:srgbClr val="000000"/>
                </a:solidFill>
              </a:rPr>
              <a:t>	</a:t>
            </a:r>
            <a:r>
              <a:rPr lang="bg-BG" sz="3000" dirty="0" smtClean="0">
                <a:solidFill>
                  <a:srgbClr val="000000"/>
                </a:solidFill>
              </a:rPr>
              <a:t>Склонността към определен вид поведение се обуславя от силата на очакването, че: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800" dirty="0" smtClean="0">
                <a:solidFill>
                  <a:srgbClr val="000000"/>
                </a:solidFill>
              </a:rPr>
              <a:t>дадено поведение е реално постижимо - </a:t>
            </a:r>
            <a:r>
              <a:rPr lang="bg-BG" sz="2800" dirty="0" smtClean="0"/>
              <a:t>връзка </a:t>
            </a:r>
            <a:r>
              <a:rPr lang="bg-BG" sz="2800" b="1" dirty="0" smtClean="0"/>
              <a:t>“усилие-поведение”</a:t>
            </a:r>
            <a:endParaRPr lang="bg-BG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bg-BG" sz="2800" dirty="0" smtClean="0">
                <a:solidFill>
                  <a:srgbClr val="000000"/>
                </a:solidFill>
              </a:rPr>
              <a:t>това поведение ще доведе до определен резултат - в</a:t>
            </a:r>
            <a:r>
              <a:rPr lang="bg-BG" sz="2800" dirty="0" smtClean="0"/>
              <a:t>ръзка </a:t>
            </a:r>
            <a:r>
              <a:rPr lang="bg-BG" sz="2800" b="1" dirty="0" smtClean="0"/>
              <a:t>“поведение-резултат”</a:t>
            </a:r>
            <a:r>
              <a:rPr lang="bg-BG" sz="2800" dirty="0" smtClean="0"/>
              <a:t> </a:t>
            </a:r>
            <a:endParaRPr lang="bg-BG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bg-BG" sz="2800" dirty="0" smtClean="0">
                <a:solidFill>
                  <a:srgbClr val="000000"/>
                </a:solidFill>
              </a:rPr>
              <a:t> резултатът е желан - </a:t>
            </a:r>
            <a:r>
              <a:rPr lang="bg-BG" sz="2800" b="1" dirty="0" smtClean="0">
                <a:solidFill>
                  <a:srgbClr val="000000"/>
                </a:solidFill>
              </a:rPr>
              <a:t>привлекателност</a:t>
            </a:r>
            <a:r>
              <a:rPr lang="bg-BG" sz="2800" dirty="0" smtClean="0">
                <a:solidFill>
                  <a:srgbClr val="000000"/>
                </a:solidFill>
              </a:rPr>
              <a:t> на резултата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z="2800" dirty="0" smtClean="0"/>
              <a:t>	</a:t>
            </a:r>
            <a:r>
              <a:rPr lang="bg-BG" sz="3000" dirty="0" smtClean="0"/>
              <a:t>Мотивацията е </a:t>
            </a:r>
            <a:r>
              <a:rPr lang="bg-BG" sz="3000" b="1" dirty="0" smtClean="0"/>
              <a:t>мултипликативна</a:t>
            </a:r>
            <a:r>
              <a:rPr lang="bg-BG" sz="3000" dirty="0" smtClean="0"/>
              <a:t> функция на трите компонента.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239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Мотивация и производителност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305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z="3200" dirty="0" smtClean="0"/>
              <a:t>Наред с мотивацията, други важни фактори са:</a:t>
            </a:r>
          </a:p>
          <a:p>
            <a:pPr eaLnBrk="1" hangingPunct="1">
              <a:lnSpc>
                <a:spcPct val="90000"/>
              </a:lnSpc>
            </a:pPr>
            <a:r>
              <a:rPr lang="bg-BG" sz="3200" dirty="0" smtClean="0"/>
              <a:t>Нивото </a:t>
            </a:r>
            <a:r>
              <a:rPr lang="bg-BG" sz="3200" b="1" dirty="0" smtClean="0"/>
              <a:t>на уменията и способностите </a:t>
            </a:r>
            <a:r>
              <a:rPr lang="bg-BG" sz="3200" dirty="0" smtClean="0"/>
              <a:t>на служителите;</a:t>
            </a:r>
          </a:p>
          <a:p>
            <a:pPr eaLnBrk="1" hangingPunct="1">
              <a:lnSpc>
                <a:spcPct val="90000"/>
              </a:lnSpc>
            </a:pPr>
            <a:r>
              <a:rPr lang="bg-BG" sz="3200" dirty="0" smtClean="0"/>
              <a:t>Наличие на </a:t>
            </a:r>
            <a:r>
              <a:rPr lang="bg-BG" sz="3200" b="1" dirty="0" smtClean="0"/>
              <a:t>благоприятни условия</a:t>
            </a:r>
            <a:r>
              <a:rPr lang="bg-BG" sz="3200" dirty="0" smtClean="0"/>
              <a:t>.</a:t>
            </a:r>
          </a:p>
          <a:p>
            <a:pPr marL="742950" lvl="1" indent="-28575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bg-BG" sz="32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28750"/>
          </a:xfrm>
        </p:spPr>
        <p:txBody>
          <a:bodyPr/>
          <a:lstStyle/>
          <a:p>
            <a:pPr algn="ctr" eaLnBrk="1" hangingPunct="1"/>
            <a:r>
              <a:rPr lang="bg-BG" sz="3200" b="1" dirty="0" smtClean="0"/>
              <a:t>Мотивиране чрез структуриране на работата Модел на </a:t>
            </a:r>
            <a:r>
              <a:rPr lang="en-US" sz="3200" b="1" dirty="0" smtClean="0"/>
              <a:t>Richard Hackman  </a:t>
            </a:r>
            <a:r>
              <a:rPr lang="bg-BG" sz="3200" b="1" dirty="0" smtClean="0"/>
              <a:t>и  </a:t>
            </a:r>
            <a:r>
              <a:rPr lang="en-US" sz="3200" b="1" dirty="0" smtClean="0"/>
              <a:t>Greg Oldham </a:t>
            </a:r>
            <a:r>
              <a:rPr lang="bg-BG" sz="3200" b="1" dirty="0" smtClean="0"/>
              <a:t>за работните характеристики (1980)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2132856"/>
            <a:ext cx="8534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b="1" i="1" dirty="0" smtClean="0"/>
              <a:t>Подход</a:t>
            </a:r>
            <a:r>
              <a:rPr lang="bg-BG" dirty="0" smtClean="0"/>
              <a:t> - подобряване на </a:t>
            </a:r>
            <a:r>
              <a:rPr lang="bg-BG" b="1" dirty="0" smtClean="0"/>
              <a:t>естеството</a:t>
            </a:r>
            <a:r>
              <a:rPr lang="bg-BG" dirty="0" smtClean="0"/>
              <a:t> на работа.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b="1" i="1" dirty="0" smtClean="0"/>
              <a:t>Идея</a:t>
            </a:r>
            <a:r>
              <a:rPr lang="bg-BG" dirty="0" smtClean="0"/>
              <a:t> - по-привлекателна работа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по-мотивирани сътрудници.</a:t>
            </a:r>
          </a:p>
          <a:p>
            <a:pPr eaLnBrk="1" hangingPunct="1">
              <a:lnSpc>
                <a:spcPct val="90000"/>
              </a:lnSpc>
            </a:pPr>
            <a:r>
              <a:rPr lang="bg-BG" dirty="0" smtClean="0"/>
              <a:t>Проектиране на работните места така, че: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bg-BG" sz="2600" dirty="0" smtClean="0"/>
              <a:t>хората  да получат </a:t>
            </a:r>
            <a:r>
              <a:rPr lang="bg-BG" sz="2600" b="1" dirty="0" smtClean="0"/>
              <a:t>удоволствие</a:t>
            </a:r>
            <a:r>
              <a:rPr lang="bg-BG" sz="2600" dirty="0" smtClean="0"/>
              <a:t> от работата,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bg-BG" sz="2600" dirty="0" smtClean="0"/>
              <a:t>да са </a:t>
            </a:r>
            <a:r>
              <a:rPr lang="bg-BG" sz="2600" b="1" dirty="0" smtClean="0"/>
              <a:t>загрижени</a:t>
            </a:r>
            <a:r>
              <a:rPr lang="bg-BG" sz="2600" dirty="0" smtClean="0"/>
              <a:t> за нея,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600" dirty="0" smtClean="0"/>
              <a:t>да чувстват, че трудът е </a:t>
            </a:r>
            <a:r>
              <a:rPr lang="bg-BG" sz="2600" b="1" dirty="0"/>
              <a:t>смислен</a:t>
            </a:r>
            <a:r>
              <a:rPr lang="bg-BG" sz="2600" dirty="0"/>
              <a:t> </a:t>
            </a:r>
            <a:r>
              <a:rPr lang="bg-BG" sz="2600" dirty="0" smtClean="0"/>
              <a:t>и </a:t>
            </a:r>
            <a:r>
              <a:rPr lang="bg-BG" sz="2600" b="1" dirty="0" smtClean="0"/>
              <a:t>полезен</a:t>
            </a:r>
            <a:r>
              <a:rPr lang="bg-BG" sz="26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bg-BG" dirty="0" smtClean="0"/>
              <a:t>Обогатяване на елементите на работата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промяна на психологичните състояния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повишаване на ефективността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635" y="764704"/>
            <a:ext cx="8229600" cy="895350"/>
          </a:xfrm>
        </p:spPr>
        <p:txBody>
          <a:bodyPr/>
          <a:lstStyle/>
          <a:p>
            <a:pPr algn="ctr" eaLnBrk="1" hangingPunct="1"/>
            <a:r>
              <a:rPr lang="bg-BG" sz="3200" b="1" dirty="0" smtClean="0"/>
              <a:t>Основни характеристики на работата, свързани с мотивацията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320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800" b="1" dirty="0" smtClean="0"/>
              <a:t>Разнообразие на изискваните умения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800" b="1" dirty="0" smtClean="0"/>
              <a:t>Обособеност на крайния резултат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800" b="1" dirty="0" smtClean="0"/>
              <a:t>Значимост </a:t>
            </a:r>
            <a:r>
              <a:rPr lang="bg-BG" sz="2800" dirty="0" smtClean="0"/>
              <a:t>(въздействие на работата върху другите)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800" b="1" dirty="0" smtClean="0"/>
              <a:t>Автономност</a:t>
            </a:r>
            <a:r>
              <a:rPr lang="bg-BG" sz="2800" dirty="0" smtClean="0"/>
              <a:t> (доколко позволява самостоятелно вземане на решения)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800" b="1" dirty="0" smtClean="0"/>
              <a:t>Обратна връзка </a:t>
            </a:r>
            <a:r>
              <a:rPr lang="bg-BG" sz="2800" dirty="0" smtClean="0"/>
              <a:t>(доколко може да се получи бърза и точна информация за резултата)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1772816"/>
            <a:ext cx="86106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400" b="1" i="1" dirty="0" smtClean="0"/>
              <a:t>Разнообразие на уменията</a:t>
            </a:r>
            <a:r>
              <a:rPr lang="bg-BG" sz="2400" dirty="0" smtClean="0"/>
              <a:t> + </a:t>
            </a:r>
            <a:r>
              <a:rPr lang="bg-BG" sz="2400" b="1" i="1" dirty="0" smtClean="0"/>
              <a:t>идентичност на задачата</a:t>
            </a:r>
            <a:r>
              <a:rPr lang="bg-BG" sz="2400" dirty="0" smtClean="0"/>
              <a:t> + </a:t>
            </a:r>
            <a:r>
              <a:rPr lang="bg-BG" sz="2400" b="1" i="1" dirty="0" smtClean="0"/>
              <a:t>значимост на задачата</a:t>
            </a:r>
            <a:r>
              <a:rPr lang="bg-BG" sz="2400" dirty="0" smtClean="0"/>
              <a:t> </a:t>
            </a:r>
            <a:r>
              <a:rPr lang="bg-BG" sz="2000" b="1" dirty="0" smtClean="0">
                <a:sym typeface="Wingdings" panose="05000000000000000000" pitchFamily="2" charset="2"/>
              </a:rPr>
              <a:t></a:t>
            </a:r>
            <a:r>
              <a:rPr lang="bg-BG" sz="2400" dirty="0" smtClean="0">
                <a:sym typeface="Wingdings" panose="05000000000000000000" pitchFamily="2" charset="2"/>
              </a:rPr>
              <a:t> </a:t>
            </a:r>
            <a:r>
              <a:rPr lang="bg-BG" sz="2400" dirty="0" smtClean="0"/>
              <a:t>усещане за </a:t>
            </a:r>
            <a:r>
              <a:rPr lang="bg-BG" sz="2800" b="1" i="1" dirty="0" smtClean="0"/>
              <a:t>смисленост</a:t>
            </a:r>
            <a:r>
              <a:rPr lang="bg-BG" sz="2400" dirty="0" smtClean="0"/>
              <a:t> на задачата.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400" b="1" i="1" dirty="0" smtClean="0"/>
              <a:t>Автономност</a:t>
            </a:r>
            <a:r>
              <a:rPr lang="bg-BG" sz="2400" dirty="0" smtClean="0"/>
              <a:t> </a:t>
            </a:r>
            <a:r>
              <a:rPr lang="bg-BG" sz="2400" dirty="0" smtClean="0">
                <a:sym typeface="Wingdings" panose="05000000000000000000" pitchFamily="2" charset="2"/>
              </a:rPr>
              <a:t> </a:t>
            </a:r>
            <a:r>
              <a:rPr lang="bg-BG" sz="2800" b="1" i="1" dirty="0" smtClean="0"/>
              <a:t>лична отговорност</a:t>
            </a:r>
            <a:r>
              <a:rPr lang="bg-BG" sz="2400" dirty="0" smtClean="0"/>
              <a:t> за работата.</a:t>
            </a:r>
            <a:endParaRPr lang="bg-BG" sz="2400" dirty="0" smtClean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400" dirty="0" smtClean="0"/>
              <a:t>Усещането за </a:t>
            </a:r>
            <a:r>
              <a:rPr lang="bg-BG" sz="2400" b="1" i="1" dirty="0" smtClean="0"/>
              <a:t>смисленост</a:t>
            </a:r>
            <a:r>
              <a:rPr lang="bg-BG" sz="2400" dirty="0" smtClean="0"/>
              <a:t> + </a:t>
            </a:r>
            <a:r>
              <a:rPr lang="bg-BG" sz="2400" b="1" i="1" dirty="0" smtClean="0"/>
              <a:t>чувството на отговорност</a:t>
            </a:r>
            <a:r>
              <a:rPr lang="bg-BG" sz="2400" dirty="0" smtClean="0"/>
              <a:t> + </a:t>
            </a:r>
            <a:r>
              <a:rPr lang="bg-BG" sz="2400" b="1" i="1" dirty="0" smtClean="0"/>
              <a:t>познаването на резултатите от работата</a:t>
            </a:r>
            <a:r>
              <a:rPr lang="bg-BG" sz="2400" dirty="0" smtClean="0"/>
              <a:t> е </a:t>
            </a:r>
            <a:r>
              <a:rPr lang="bg-BG" sz="2400" dirty="0" smtClean="0"/>
              <a:t>полезно за </a:t>
            </a:r>
            <a:r>
              <a:rPr lang="bg-BG" sz="2400" b="1" i="1" dirty="0" smtClean="0"/>
              <a:t>служителя </a:t>
            </a:r>
            <a:r>
              <a:rPr lang="bg-BG" sz="2400" dirty="0" smtClean="0"/>
              <a:t>и </a:t>
            </a:r>
            <a:r>
              <a:rPr lang="bg-BG" sz="2400" dirty="0" smtClean="0"/>
              <a:t>за </a:t>
            </a:r>
            <a:r>
              <a:rPr lang="bg-BG" sz="2400" b="1" i="1" dirty="0" smtClean="0"/>
              <a:t>организацията</a:t>
            </a:r>
            <a:r>
              <a:rPr lang="bg-BG" sz="2400" dirty="0" smtClean="0"/>
              <a:t>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bg-BG" sz="2400" dirty="0" smtClean="0"/>
              <a:t>Моделът е особено ефективен </a:t>
            </a:r>
            <a:r>
              <a:rPr lang="bg-BG" sz="2400" dirty="0" smtClean="0"/>
              <a:t>за </a:t>
            </a:r>
            <a:r>
              <a:rPr lang="bg-BG" sz="2400" dirty="0" smtClean="0"/>
              <a:t>хората, които изпитват силна потребност</a:t>
            </a:r>
            <a:r>
              <a:rPr lang="bg-BG" sz="2400" i="1" dirty="0" smtClean="0"/>
              <a:t> </a:t>
            </a:r>
            <a:r>
              <a:rPr lang="bg-BG" sz="2400" dirty="0" smtClean="0"/>
              <a:t>от</a:t>
            </a:r>
            <a:r>
              <a:rPr lang="bg-BG" sz="2400" i="1" dirty="0" smtClean="0"/>
              <a:t> </a:t>
            </a:r>
            <a:r>
              <a:rPr lang="bg-BG" sz="2800" b="1" i="1" dirty="0" smtClean="0"/>
              <a:t>личностно израстване</a:t>
            </a:r>
            <a:r>
              <a:rPr lang="bg-BG" sz="2800" dirty="0" smtClean="0"/>
              <a:t> </a:t>
            </a:r>
            <a:r>
              <a:rPr lang="bg-BG" sz="2400" dirty="0" smtClean="0"/>
              <a:t>и </a:t>
            </a:r>
            <a:r>
              <a:rPr lang="bg-BG" sz="2800" b="1" i="1" dirty="0" smtClean="0"/>
              <a:t>развитие</a:t>
            </a:r>
            <a:r>
              <a:rPr lang="bg-BG" sz="2400" dirty="0" smtClean="0"/>
              <a:t>.</a:t>
            </a:r>
          </a:p>
        </p:txBody>
      </p:sp>
      <p:sp>
        <p:nvSpPr>
          <p:cNvPr id="43011" name="Title 1"/>
          <p:cNvSpPr>
            <a:spLocks/>
          </p:cNvSpPr>
          <p:nvPr/>
        </p:nvSpPr>
        <p:spPr bwMode="auto">
          <a:xfrm>
            <a:off x="3048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lang="bg-BG" sz="3200" b="1">
                <a:solidFill>
                  <a:schemeClr val="tx2"/>
                </a:solidFill>
                <a:latin typeface="Calibri" pitchFamily="34" charset="0"/>
              </a:rPr>
              <a:t>Важни психологични състояния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377950"/>
            <a:ext cx="7851648" cy="213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001000" cy="533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4000" b="1" dirty="0" smtClean="0"/>
              <a:t>Ключови особености</a:t>
            </a:r>
            <a:endParaRPr lang="en-US" sz="4000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382000" cy="4191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bg-BG" sz="3200" b="1" dirty="0" smtClean="0"/>
              <a:t>Мотивация</a:t>
            </a:r>
            <a:r>
              <a:rPr lang="bg-BG" sz="3200" dirty="0" smtClean="0">
                <a:latin typeface="Arial" charset="0"/>
              </a:rPr>
              <a:t> </a:t>
            </a:r>
            <a:r>
              <a:rPr lang="bg-BG" sz="3200" dirty="0" smtClean="0"/>
              <a:t>и </a:t>
            </a:r>
            <a:r>
              <a:rPr lang="bg-BG" sz="3200" b="1" dirty="0" smtClean="0"/>
              <a:t>производителност</a:t>
            </a:r>
            <a:r>
              <a:rPr lang="bg-BG" sz="3200" dirty="0" smtClean="0"/>
              <a:t> не са синоними.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bg-BG" sz="3200" dirty="0" smtClean="0"/>
              <a:t>Мотивацията е </a:t>
            </a:r>
            <a:r>
              <a:rPr lang="bg-BG" sz="3200" b="1" dirty="0" smtClean="0"/>
              <a:t>многостранна</a:t>
            </a:r>
            <a:r>
              <a:rPr lang="bg-BG" sz="3200" dirty="0" smtClean="0"/>
              <a:t> и </a:t>
            </a:r>
            <a:r>
              <a:rPr lang="bg-BG" sz="3200" b="1" dirty="0" smtClean="0"/>
              <a:t>многопосочна</a:t>
            </a:r>
            <a:r>
              <a:rPr lang="bg-BG" sz="3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bg-BG" sz="18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bg-BG" sz="3200" dirty="0" smtClean="0"/>
              <a:t>Парите </a:t>
            </a:r>
            <a:r>
              <a:rPr lang="bg-BG" sz="3200" b="1" dirty="0" smtClean="0"/>
              <a:t>не са единственият </a:t>
            </a:r>
            <a:r>
              <a:rPr lang="bg-BG" sz="3200" dirty="0" smtClean="0"/>
              <a:t>мотиватор</a:t>
            </a:r>
            <a:r>
              <a:rPr lang="bg-BG" sz="2200" dirty="0" smtClean="0"/>
              <a:t> 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3600" b="1" smtClean="0"/>
              <a:t>Мотивиране чрез удовлетворяване на потребностите</a:t>
            </a:r>
            <a:endParaRPr lang="en-US" sz="3600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438"/>
          </a:xfrm>
        </p:spPr>
        <p:txBody>
          <a:bodyPr/>
          <a:lstStyle/>
          <a:p>
            <a:pPr eaLnBrk="1" hangingPunct="1"/>
            <a:r>
              <a:rPr lang="bg-BG" sz="3200" smtClean="0"/>
              <a:t>Теория на Ейбрахам Маслоу (</a:t>
            </a:r>
            <a:r>
              <a:rPr lang="en-US" sz="3200" smtClean="0"/>
              <a:t>Abraham Maslow</a:t>
            </a:r>
            <a:r>
              <a:rPr lang="bg-BG" sz="3200" smtClean="0"/>
              <a:t>) за йерархия</a:t>
            </a:r>
            <a:r>
              <a:rPr lang="en-US" sz="3200" smtClean="0"/>
              <a:t> </a:t>
            </a:r>
            <a:r>
              <a:rPr lang="bg-BG" sz="3200" smtClean="0"/>
              <a:t>на потребностите (1943)</a:t>
            </a:r>
          </a:p>
          <a:p>
            <a:pPr eaLnBrk="1" hangingPunct="1"/>
            <a:endParaRPr lang="bg-BG" sz="1200" smtClean="0"/>
          </a:p>
          <a:p>
            <a:pPr eaLnBrk="1" hangingPunct="1"/>
            <a:r>
              <a:rPr lang="bg-BG" sz="3200" smtClean="0"/>
              <a:t>ЕRG теория на Клейтън Алдерфер (</a:t>
            </a:r>
            <a:r>
              <a:rPr lang="en-US" sz="3200" smtClean="0"/>
              <a:t>Clayton Alderfer</a:t>
            </a:r>
            <a:r>
              <a:rPr lang="bg-BG" sz="3200" smtClean="0"/>
              <a:t>) (1972) </a:t>
            </a:r>
          </a:p>
          <a:p>
            <a:pPr eaLnBrk="1" hangingPunct="1"/>
            <a:endParaRPr lang="bg-BG" sz="1200" smtClean="0"/>
          </a:p>
          <a:p>
            <a:pPr eaLnBrk="1" hangingPunct="1"/>
            <a:r>
              <a:rPr lang="bg-BG" sz="3200" smtClean="0"/>
              <a:t>Теория на потребностите на Дейвид Маклеланд (</a:t>
            </a:r>
            <a:r>
              <a:rPr lang="en-US" sz="3200" smtClean="0"/>
              <a:t>David McClelland</a:t>
            </a:r>
            <a:r>
              <a:rPr lang="bg-BG" sz="3200" smtClean="0"/>
              <a:t>) (1976)</a:t>
            </a:r>
          </a:p>
          <a:p>
            <a:pPr eaLnBrk="1" hangingPunct="1">
              <a:buFont typeface="Wingdings 2" pitchFamily="18" charset="2"/>
              <a:buNone/>
            </a:pP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3600" b="1">
                <a:solidFill>
                  <a:schemeClr val="tx2"/>
                </a:solidFill>
                <a:latin typeface="Constantia" pitchFamily="18" charset="0"/>
              </a:rPr>
              <a:t>Йерархия на потребностите (1943)</a:t>
            </a:r>
            <a:endParaRPr lang="en-GB" sz="3600" b="1">
              <a:solidFill>
                <a:schemeClr val="tx2"/>
              </a:solidFill>
              <a:latin typeface="Constantia" pitchFamily="18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048000" y="1981200"/>
            <a:ext cx="4876800" cy="44958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657600" y="5410200"/>
            <a:ext cx="3657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038600" y="4724400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419600" y="3962400"/>
            <a:ext cx="2133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800600" y="3276600"/>
            <a:ext cx="1381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191000" y="57150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физиологични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191000" y="48006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сигурност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962400" y="4114800"/>
            <a:ext cx="307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принадлежност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267200" y="34290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уважение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810000" y="243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самореализация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295400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висши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066800" y="579120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нисши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1905000" y="2667000"/>
            <a:ext cx="0" cy="3097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/>
      <p:bldP spid="12298" grpId="0"/>
      <p:bldP spid="12299" grpId="0"/>
      <p:bldP spid="12300" grpId="0"/>
      <p:bldP spid="12301" grpId="0"/>
      <p:bldP spid="12302" grpId="0"/>
      <p:bldP spid="12303" grpId="0"/>
      <p:bldP spid="123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i="1" dirty="0" smtClean="0"/>
              <a:t>Физиологични потребности</a:t>
            </a:r>
            <a:endParaRPr lang="en-US" sz="4000" b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0034" y="2571744"/>
            <a:ext cx="8153400" cy="3752856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dirty="0" smtClean="0"/>
              <a:t>	Основни биологични потребности – въздух, вода, храна, подслон.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i="1" dirty="0" smtClean="0"/>
              <a:t>Сигурност</a:t>
            </a:r>
            <a:endParaRPr lang="en-US" sz="4000" b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04813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dirty="0" smtClean="0"/>
              <a:t>	Среда, свободна от заплахи от физическо или психологическо естество.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85818"/>
          </a:xfrm>
        </p:spPr>
        <p:txBody>
          <a:bodyPr/>
          <a:lstStyle/>
          <a:p>
            <a:pPr algn="ctr" eaLnBrk="1" hangingPunct="1"/>
            <a:r>
              <a:rPr lang="bg-BG" sz="4000" b="1" i="1" dirty="0" smtClean="0"/>
              <a:t>Принадлежност</a:t>
            </a:r>
            <a:endParaRPr lang="en-US" sz="4000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dirty="0" smtClean="0"/>
              <a:t>	Потребността да имат приятели, да бъдат обичани и приети от другите.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4279</TotalTime>
  <Words>1186</Words>
  <Application>Microsoft Office PowerPoint</Application>
  <PresentationFormat>On-screen Show (4:3)</PresentationFormat>
  <Paragraphs>193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Constantia</vt:lpstr>
      <vt:lpstr>Wingdings</vt:lpstr>
      <vt:lpstr>Wingdings 2</vt:lpstr>
      <vt:lpstr>Flow</vt:lpstr>
      <vt:lpstr>PowerPoint Presentation</vt:lpstr>
      <vt:lpstr>Мотивация</vt:lpstr>
      <vt:lpstr>Важни са и трите компонента</vt:lpstr>
      <vt:lpstr>Ключови особености</vt:lpstr>
      <vt:lpstr>Мотивиране чрез удовлетворяване на потребностите</vt:lpstr>
      <vt:lpstr>PowerPoint Presentation</vt:lpstr>
      <vt:lpstr>Физиологични потребности</vt:lpstr>
      <vt:lpstr>Сигурност</vt:lpstr>
      <vt:lpstr>Принадлежност</vt:lpstr>
      <vt:lpstr>Уважение</vt:lpstr>
      <vt:lpstr>Самореализация</vt:lpstr>
      <vt:lpstr>Потребности на дефицита и потребности на растежа</vt:lpstr>
      <vt:lpstr>Теорията на Маслоу – за и против</vt:lpstr>
      <vt:lpstr>Теория ERG на Алдерфер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Теории за удовлетворението от работата</vt:lpstr>
      <vt:lpstr>Двуфакторна  теория на Frederick Herzberg (1959)</vt:lpstr>
      <vt:lpstr>Мотиватори</vt:lpstr>
      <vt:lpstr>Хигиенни фактори</vt:lpstr>
      <vt:lpstr>Теория за ценностите</vt:lpstr>
      <vt:lpstr>Мотивиране чрез определяне на цели</vt:lpstr>
      <vt:lpstr>Теория на справедливостта на  John Stacey Adams (1963) </vt:lpstr>
      <vt:lpstr>Мотивиране чрез промяна на очакванията  Теория на очакванията на Victor Vroom (1975)</vt:lpstr>
      <vt:lpstr>Основни елементи на теорията на очакванията</vt:lpstr>
      <vt:lpstr>Мотивация и производителност</vt:lpstr>
      <vt:lpstr>Мотивиране чрез структуриране на работата Модел на Richard Hackman  и  Greg Oldham за работните характеристики (1980)</vt:lpstr>
      <vt:lpstr>Основни характеристики на работата, свързани с мотивацията</vt:lpstr>
      <vt:lpstr>PowerPoint Presentation</vt:lpstr>
      <vt:lpstr>Въпроси?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 в организациите</dc:title>
  <dc:creator>CIST</dc:creator>
  <cp:lastModifiedBy>ladm</cp:lastModifiedBy>
  <cp:revision>203</cp:revision>
  <dcterms:created xsi:type="dcterms:W3CDTF">2009-11-18T21:35:01Z</dcterms:created>
  <dcterms:modified xsi:type="dcterms:W3CDTF">2019-11-15T13:47:43Z</dcterms:modified>
</cp:coreProperties>
</file>