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7"/>
  </p:notesMasterIdLst>
  <p:sldIdLst>
    <p:sldId id="256" r:id="rId2"/>
    <p:sldId id="257" r:id="rId3"/>
    <p:sldId id="258" r:id="rId4"/>
    <p:sldId id="259" r:id="rId5"/>
    <p:sldId id="260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6" r:id="rId24"/>
    <p:sldId id="277" r:id="rId25"/>
    <p:sldId id="278" r:id="rId26"/>
    <p:sldId id="270" r:id="rId27"/>
    <p:sldId id="272" r:id="rId28"/>
    <p:sldId id="273" r:id="rId29"/>
    <p:sldId id="275" r:id="rId30"/>
    <p:sldId id="325" r:id="rId31"/>
    <p:sldId id="326" r:id="rId32"/>
    <p:sldId id="327" r:id="rId33"/>
    <p:sldId id="328" r:id="rId34"/>
    <p:sldId id="309" r:id="rId35"/>
    <p:sldId id="310" r:id="rId36"/>
    <p:sldId id="311" r:id="rId37"/>
    <p:sldId id="312" r:id="rId38"/>
    <p:sldId id="332" r:id="rId39"/>
    <p:sldId id="313" r:id="rId40"/>
    <p:sldId id="314" r:id="rId41"/>
    <p:sldId id="315" r:id="rId42"/>
    <p:sldId id="274" r:id="rId43"/>
    <p:sldId id="279" r:id="rId44"/>
    <p:sldId id="271" r:id="rId45"/>
    <p:sldId id="281" r:id="rId46"/>
    <p:sldId id="333" r:id="rId47"/>
    <p:sldId id="282" r:id="rId48"/>
    <p:sldId id="283" r:id="rId49"/>
    <p:sldId id="285" r:id="rId50"/>
    <p:sldId id="286" r:id="rId51"/>
    <p:sldId id="287" r:id="rId52"/>
    <p:sldId id="284" r:id="rId53"/>
    <p:sldId id="288" r:id="rId54"/>
    <p:sldId id="289" r:id="rId55"/>
    <p:sldId id="290" r:id="rId56"/>
    <p:sldId id="291" r:id="rId57"/>
    <p:sldId id="292" r:id="rId58"/>
    <p:sldId id="294" r:id="rId59"/>
    <p:sldId id="293" r:id="rId60"/>
    <p:sldId id="296" r:id="rId61"/>
    <p:sldId id="295" r:id="rId62"/>
    <p:sldId id="297" r:id="rId63"/>
    <p:sldId id="298" r:id="rId64"/>
    <p:sldId id="299" r:id="rId65"/>
    <p:sldId id="300" r:id="rId66"/>
    <p:sldId id="301" r:id="rId67"/>
    <p:sldId id="302" r:id="rId68"/>
    <p:sldId id="303" r:id="rId69"/>
    <p:sldId id="304" r:id="rId70"/>
    <p:sldId id="305" r:id="rId71"/>
    <p:sldId id="306" r:id="rId72"/>
    <p:sldId id="307" r:id="rId73"/>
    <p:sldId id="308" r:id="rId74"/>
    <p:sldId id="331" r:id="rId75"/>
    <p:sldId id="329" r:id="rId7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9" autoAdjust="0"/>
    <p:restoredTop sz="86463" autoAdjust="0"/>
  </p:normalViewPr>
  <p:slideViewPr>
    <p:cSldViewPr>
      <p:cViewPr varScale="1">
        <p:scale>
          <a:sx n="66" d="100"/>
          <a:sy n="66" d="100"/>
        </p:scale>
        <p:origin x="-120" y="-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4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32478F1-13BF-49D2-B76B-4A84870A5166}" type="datetimeFigureOut">
              <a:rPr lang="en-US"/>
              <a:pPr>
                <a:defRPr/>
              </a:pPr>
              <a:t>11/3/2010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51FE5C3-D97A-45D5-89BE-987EAD8922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1AC6AF-701E-47A8-AAB6-41FF22D3BE2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ED481B-5053-4A45-A463-DD36E76D0565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GB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8492C8-1550-453E-BEF1-CA7D6D84ED04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GB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E02247-0299-4B40-9D8F-3E0C8F87A843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GB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9D3E86-924B-4D82-B534-746EC3FC9AC9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GB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FC2FE1-85AC-41CA-B876-6D5176E4A71B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GB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7C7941-710D-4735-8E92-B160C47A0A76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GB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EDCAF3-CB1F-4699-80FD-8B9BC8EA606B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GB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324FE3-34AD-4FE1-A4A2-92D42066C3E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A584A5-0688-4CD3-B51A-3275DD2D4484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GB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22CF5B-2261-443B-9C56-61CBF03F83AD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GB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56ED5A-EA2D-4BA9-9E0A-440CEF0ED6D8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GB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E207E0-0F1C-47EC-BC87-267768DFB9D7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GB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ED6656-810F-4451-96D2-A540F3517ACA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GB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D4FCB0-A3CE-4F56-B9E3-9DC7EB1D5323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GB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52F496-F757-40ED-AA36-55D52DF68D92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GB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1200E01-543F-4A6A-A6FF-453D00ABADD4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GB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5E9F7-3501-404E-A27B-30BED8194B9F}" type="datetimeFigureOut">
              <a:rPr lang="en-US"/>
              <a:pPr>
                <a:defRPr/>
              </a:pPr>
              <a:t>11/3/2010</a:t>
            </a:fld>
            <a:endParaRPr lang="en-US" dirty="0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ECEFD-46DD-49EE-A72D-F8ECF137BE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49956-9730-4E2B-B1DA-94E3691DC27A}" type="datetimeFigureOut">
              <a:rPr lang="en-US"/>
              <a:pPr>
                <a:defRPr/>
              </a:pPr>
              <a:t>11/3/2010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247CD-9F18-4C02-9D75-6D85D09C83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261F6-2E74-4FDA-B400-A2343370A51B}" type="datetimeFigureOut">
              <a:rPr lang="en-US"/>
              <a:pPr>
                <a:defRPr/>
              </a:pPr>
              <a:t>11/3/2010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5C4A9-A386-4528-A992-703015A525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FE106-087F-4A11-BD87-FDBDC99AE606}" type="datetimeFigureOut">
              <a:rPr lang="en-US"/>
              <a:pPr>
                <a:defRPr/>
              </a:pPr>
              <a:t>11/3/2010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BA5DA-CAFD-41A8-BBC5-0698F150F7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711EF-F90D-40E3-81C1-50F2DC9A350F}" type="datetimeFigureOut">
              <a:rPr lang="en-US"/>
              <a:pPr>
                <a:defRPr/>
              </a:pPr>
              <a:t>11/3/2010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74331-0F71-462F-A9CB-4B34DBC948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1ED5C-3394-4E47-9B70-37696393D7AC}" type="datetimeFigureOut">
              <a:rPr lang="en-US"/>
              <a:pPr>
                <a:defRPr/>
              </a:pPr>
              <a:t>11/3/2010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95E77-B842-4335-A197-837BFDCB58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2229B3-ABA5-4199-93A3-2D0730B6C0BE}" type="datetimeFigureOut">
              <a:rPr lang="en-US"/>
              <a:pPr>
                <a:defRPr/>
              </a:pPr>
              <a:t>11/3/2010</a:t>
            </a:fld>
            <a:endParaRPr lang="en-US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CC81E-2BA0-44BD-9BE3-70D6BDD0CC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900A1-1026-423F-929D-BCDE377E6F6B}" type="datetimeFigureOut">
              <a:rPr lang="en-US"/>
              <a:pPr>
                <a:defRPr/>
              </a:pPr>
              <a:t>11/3/2010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5B187-DA3F-4E5C-B626-F19B5828A9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80A1F-68CB-4A9F-9918-D37696F05ACE}" type="datetimeFigureOut">
              <a:rPr lang="en-US"/>
              <a:pPr>
                <a:defRPr/>
              </a:pPr>
              <a:t>11/3/2010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A265F-18C2-4054-AC66-4FB82225FB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1CBE2-A394-46CE-9F07-8A95F986E90A}" type="datetimeFigureOut">
              <a:rPr lang="en-US"/>
              <a:pPr>
                <a:defRPr/>
              </a:pPr>
              <a:t>11/3/2010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D187D-2CBF-4865-A434-C722E5B84A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CB330-EAE0-4982-AFE6-3C378E076A09}" type="datetimeFigureOut">
              <a:rPr lang="en-US"/>
              <a:pPr>
                <a:defRPr/>
              </a:pPr>
              <a:t>11/3/2010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462BC-C8D5-4D48-9632-5FFBAB6042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916FB9C-4C1B-4D03-85C1-4027A001A691}" type="datetimeFigureOut">
              <a:rPr lang="en-US"/>
              <a:pPr>
                <a:defRPr/>
              </a:pPr>
              <a:t>11/3/2010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1C99242-2547-43AC-A7BE-F4C9194F0E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4" r:id="rId2"/>
    <p:sldLayoutId id="214748367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4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09800"/>
            <a:ext cx="7851648" cy="18288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bg-BG" dirty="0" smtClean="0"/>
              <a:t>Мотивация в организациите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381000" y="1828800"/>
            <a:ext cx="8382000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bg-BG" sz="2600">
                <a:solidFill>
                  <a:srgbClr val="000000"/>
                </a:solidFill>
                <a:latin typeface="Constantia" pitchFamily="18" charset="0"/>
              </a:rPr>
              <a:t>По-трудно се осъзнават</a:t>
            </a:r>
            <a:endParaRPr lang="en-US" sz="2600">
              <a:solidFill>
                <a:srgbClr val="000000"/>
              </a:solidFill>
              <a:latin typeface="Constantia" pitchFamily="18" charset="0"/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bg-BG" sz="2600">
                <a:solidFill>
                  <a:srgbClr val="000000"/>
                </a:solidFill>
                <a:latin typeface="Constantia" pitchFamily="18" charset="0"/>
              </a:rPr>
              <a:t>Нямат праг на насищане; удовлетворяването засилва влиянието им върху поведението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bg-BG" sz="2600">
                <a:solidFill>
                  <a:srgbClr val="000000"/>
                </a:solidFill>
                <a:latin typeface="Constantia" pitchFamily="18" charset="0"/>
              </a:rPr>
              <a:t>Личности, изпитали отрано и за по-продължително време удовлетворение на висшите потребности могат да толерират по-лесно неудовлетворение на нисшите си потребности. </a:t>
            </a:r>
            <a:endParaRPr lang="en-US" sz="2600">
              <a:solidFill>
                <a:srgbClr val="000000"/>
              </a:solidFill>
              <a:latin typeface="Constantia" pitchFamily="18" charset="0"/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bg-BG" sz="2600">
                <a:solidFill>
                  <a:srgbClr val="000000"/>
                </a:solidFill>
                <a:latin typeface="Constantia" pitchFamily="18" charset="0"/>
              </a:rPr>
              <a:t>Такива личности са по-гъвкави в поведението си и по-лесно се приспособяват към промени в околната среда.</a:t>
            </a:r>
            <a:endParaRPr lang="en-GB" sz="2600">
              <a:latin typeface="Constantia" pitchFamily="18" charset="0"/>
            </a:endParaRPr>
          </a:p>
        </p:txBody>
      </p:sp>
      <p:sp>
        <p:nvSpPr>
          <p:cNvPr id="28674" name="Text Box 17"/>
          <p:cNvSpPr txBox="1">
            <a:spLocks noChangeArrowheads="1"/>
          </p:cNvSpPr>
          <p:nvPr/>
        </p:nvSpPr>
        <p:spPr bwMode="auto">
          <a:xfrm>
            <a:off x="762000" y="609600"/>
            <a:ext cx="77724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bg-BG" sz="2800" b="1">
                <a:solidFill>
                  <a:schemeClr val="tx2"/>
                </a:solidFill>
                <a:latin typeface="Constantia" pitchFamily="18" charset="0"/>
              </a:rPr>
              <a:t>Проявление на висшите потребности (потребности на растежа)</a:t>
            </a:r>
            <a:endParaRPr lang="en-GB" sz="2800">
              <a:solidFill>
                <a:schemeClr val="tx2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685800" y="762000"/>
            <a:ext cx="8153400" cy="569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itchFamily="2" charset="2"/>
              <a:buChar char="Ø"/>
            </a:pPr>
            <a:r>
              <a:rPr lang="bg-BG" sz="2600">
                <a:solidFill>
                  <a:srgbClr val="000000"/>
                </a:solidFill>
                <a:latin typeface="Constantia" pitchFamily="18" charset="0"/>
              </a:rPr>
              <a:t>Личности, при които доминират нисшите потребности реагират по-болезнено на промени. Те лесно се “фиксират” на равнището на дадена нисша потребност и демонстрират различни форми на нарушено психическо здраве.</a:t>
            </a:r>
          </a:p>
          <a:p>
            <a:pPr eaLnBrk="0" hangingPunct="0">
              <a:spcBef>
                <a:spcPct val="50000"/>
              </a:spcBef>
              <a:buFont typeface="Wingdings" pitchFamily="2" charset="2"/>
              <a:buChar char="Ø"/>
            </a:pPr>
            <a:r>
              <a:rPr lang="bg-BG" sz="2600">
                <a:solidFill>
                  <a:srgbClr val="000000"/>
                </a:solidFill>
                <a:latin typeface="Constantia" pitchFamily="18" charset="0"/>
              </a:rPr>
              <a:t>Според Маслоу, поведение, доминирано от висшите потребности е свързано с понятието за </a:t>
            </a:r>
            <a:r>
              <a:rPr lang="bg-BG" sz="2600">
                <a:solidFill>
                  <a:srgbClr val="FF0000"/>
                </a:solidFill>
                <a:latin typeface="Constantia" pitchFamily="18" charset="0"/>
              </a:rPr>
              <a:t>психично здраве.</a:t>
            </a:r>
          </a:p>
          <a:p>
            <a:pPr eaLnBrk="0" hangingPunct="0">
              <a:spcBef>
                <a:spcPct val="50000"/>
              </a:spcBef>
              <a:buFont typeface="Wingdings" pitchFamily="2" charset="2"/>
              <a:buChar char="Ø"/>
            </a:pPr>
            <a:r>
              <a:rPr lang="bg-BG" sz="2600">
                <a:solidFill>
                  <a:srgbClr val="000000"/>
                </a:solidFill>
                <a:latin typeface="Constantia" pitchFamily="18" charset="0"/>
              </a:rPr>
              <a:t>Според него </a:t>
            </a:r>
            <a:r>
              <a:rPr lang="bg-BG" sz="2600">
                <a:solidFill>
                  <a:srgbClr val="FF0000"/>
                </a:solidFill>
                <a:latin typeface="Constantia" pitchFamily="18" charset="0"/>
              </a:rPr>
              <a:t>предпоставка за психично здраве</a:t>
            </a:r>
            <a:r>
              <a:rPr lang="bg-BG" sz="2600">
                <a:solidFill>
                  <a:srgbClr val="000000"/>
                </a:solidFill>
                <a:latin typeface="Constantia" pitchFamily="18" charset="0"/>
              </a:rPr>
              <a:t> е “</a:t>
            </a:r>
            <a:r>
              <a:rPr lang="bg-BG" sz="2600">
                <a:solidFill>
                  <a:srgbClr val="FF0000"/>
                </a:solidFill>
                <a:latin typeface="Constantia" pitchFamily="18" charset="0"/>
              </a:rPr>
              <a:t>движението нагоре” по йерархията</a:t>
            </a:r>
            <a:r>
              <a:rPr lang="bg-BG" sz="2600">
                <a:solidFill>
                  <a:srgbClr val="000000"/>
                </a:solidFill>
                <a:latin typeface="Constantia" pitchFamily="18" charset="0"/>
              </a:rPr>
              <a:t> по отношение на доминиращи потребности и наличието на възможности за </a:t>
            </a:r>
            <a:r>
              <a:rPr lang="bg-BG" sz="2600" u="sng">
                <a:solidFill>
                  <a:srgbClr val="FF0000"/>
                </a:solidFill>
                <a:latin typeface="Constantia" pitchFamily="18" charset="0"/>
              </a:rPr>
              <a:t>удовлетворяването на пълния диапазон от потребности.</a:t>
            </a:r>
            <a:endParaRPr lang="en-GB" sz="2600" u="sng">
              <a:solidFill>
                <a:srgbClr val="FF0000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8458200" cy="549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bg-BG" sz="2800" b="1">
                <a:solidFill>
                  <a:schemeClr val="tx2"/>
                </a:solidFill>
                <a:latin typeface="Constantia" pitchFamily="18" charset="0"/>
              </a:rPr>
              <a:t>Емпирична подкрепа на теорията на Маслоу</a:t>
            </a:r>
          </a:p>
          <a:p>
            <a:pPr algn="ctr" eaLnBrk="0" hangingPunct="0">
              <a:spcBef>
                <a:spcPct val="50000"/>
              </a:spcBef>
            </a:pPr>
            <a:endParaRPr lang="bg-BG" sz="800" b="1">
              <a:solidFill>
                <a:schemeClr val="tx2"/>
              </a:solidFill>
              <a:latin typeface="Constantia" pitchFamily="18" charset="0"/>
            </a:endParaRPr>
          </a:p>
          <a:p>
            <a:pPr eaLnBrk="0" hangingPunct="0">
              <a:spcBef>
                <a:spcPct val="50000"/>
              </a:spcBef>
              <a:buFont typeface="Wingdings" pitchFamily="2" charset="2"/>
              <a:buChar char="ü"/>
            </a:pPr>
            <a:r>
              <a:rPr lang="bg-BG" sz="2400">
                <a:solidFill>
                  <a:srgbClr val="000000"/>
                </a:solidFill>
                <a:latin typeface="Constantia" pitchFamily="18" charset="0"/>
              </a:rPr>
              <a:t> Личностите с психични заболявания демонстрират засилена потребност от удовлетворяване на някои от нисшите потребности. </a:t>
            </a:r>
            <a:endParaRPr lang="en-US" sz="2400">
              <a:solidFill>
                <a:srgbClr val="000000"/>
              </a:solidFill>
              <a:latin typeface="Constantia" pitchFamily="18" charset="0"/>
            </a:endParaRPr>
          </a:p>
          <a:p>
            <a:pPr eaLnBrk="0" hangingPunct="0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400">
                <a:solidFill>
                  <a:srgbClr val="000000"/>
                </a:solidFill>
                <a:latin typeface="Constantia" pitchFamily="18" charset="0"/>
              </a:rPr>
              <a:t> </a:t>
            </a:r>
            <a:r>
              <a:rPr lang="bg-BG" sz="2400">
                <a:solidFill>
                  <a:srgbClr val="000000"/>
                </a:solidFill>
                <a:latin typeface="Constantia" pitchFamily="18" charset="0"/>
              </a:rPr>
              <a:t>Колкото по-ниско в йерархията е хронично неудовлетворената потребност, толкова по-сериозни са здравословните нарушения.</a:t>
            </a:r>
            <a:endParaRPr lang="en-US" sz="2400">
              <a:solidFill>
                <a:srgbClr val="000000"/>
              </a:solidFill>
              <a:latin typeface="Constantia" pitchFamily="18" charset="0"/>
            </a:endParaRPr>
          </a:p>
          <a:p>
            <a:pPr eaLnBrk="0" hangingPunct="0">
              <a:spcBef>
                <a:spcPct val="50000"/>
              </a:spcBef>
              <a:buFont typeface="Wingdings" pitchFamily="2" charset="2"/>
              <a:buChar char="ü"/>
            </a:pPr>
            <a:r>
              <a:rPr lang="bg-BG" sz="2400">
                <a:solidFill>
                  <a:srgbClr val="000000"/>
                </a:solidFill>
                <a:latin typeface="Constantia" pitchFamily="18" charset="0"/>
              </a:rPr>
              <a:t> Удовлетворяването на този вид потребности при личности с психо-соматични нарушения има лечебен ефект</a:t>
            </a:r>
            <a:endParaRPr lang="en-US" sz="2400">
              <a:solidFill>
                <a:srgbClr val="000000"/>
              </a:solidFill>
              <a:latin typeface="Constantia" pitchFamily="18" charset="0"/>
            </a:endParaRPr>
          </a:p>
          <a:p>
            <a:pPr eaLnBrk="0" hangingPunct="0">
              <a:spcBef>
                <a:spcPct val="50000"/>
              </a:spcBef>
              <a:buFont typeface="Wingdings" pitchFamily="2" charset="2"/>
              <a:buChar char="ü"/>
            </a:pPr>
            <a:r>
              <a:rPr lang="bg-BG" sz="2400">
                <a:solidFill>
                  <a:srgbClr val="000000"/>
                </a:solidFill>
                <a:latin typeface="Constantia" pitchFamily="18" charset="0"/>
              </a:rPr>
              <a:t> Психически здравите хора не демонстрират болезнена необходимост от удовлетворяване на нисшите потребности</a:t>
            </a:r>
            <a:endParaRPr lang="en-GB" sz="2400">
              <a:solidFill>
                <a:srgbClr val="000000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762000" y="762000"/>
            <a:ext cx="7697788" cy="509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bg-BG" sz="2600">
                <a:solidFill>
                  <a:srgbClr val="000000"/>
                </a:solidFill>
                <a:latin typeface="Constantia" pitchFamily="18" charset="0"/>
              </a:rPr>
              <a:t>Трудностите при откриване на първите стадии на психически нарушения се обясняват с:</a:t>
            </a:r>
          </a:p>
          <a:p>
            <a:pPr eaLnBrk="0" hangingPunct="0">
              <a:spcBef>
                <a:spcPct val="50000"/>
              </a:spcBef>
            </a:pPr>
            <a:r>
              <a:rPr lang="bg-BG" sz="2600">
                <a:solidFill>
                  <a:srgbClr val="000000"/>
                </a:solidFill>
                <a:latin typeface="Constantia" pitchFamily="18" charset="0"/>
              </a:rPr>
              <a:t>	- компенсаторни механизми</a:t>
            </a:r>
          </a:p>
          <a:p>
            <a:pPr eaLnBrk="0" hangingPunct="0">
              <a:spcBef>
                <a:spcPct val="50000"/>
              </a:spcBef>
            </a:pPr>
            <a:r>
              <a:rPr lang="bg-BG" sz="2600">
                <a:solidFill>
                  <a:srgbClr val="000000"/>
                </a:solidFill>
                <a:latin typeface="Constantia" pitchFamily="18" charset="0"/>
              </a:rPr>
              <a:t>	- адаптация (привидно сходство в поведението на личности с добро психическо здраве и такива с психични нарушения)</a:t>
            </a:r>
          </a:p>
          <a:p>
            <a:pPr eaLnBrk="0" hangingPunct="0">
              <a:spcBef>
                <a:spcPct val="50000"/>
              </a:spcBef>
            </a:pPr>
            <a:r>
              <a:rPr lang="bg-BG" sz="2600">
                <a:solidFill>
                  <a:srgbClr val="FF0000"/>
                </a:solidFill>
                <a:latin typeface="Constantia" pitchFamily="18" charset="0"/>
              </a:rPr>
              <a:t>Критерият за психическо здраве</a:t>
            </a:r>
            <a:r>
              <a:rPr lang="bg-BG" sz="2600">
                <a:solidFill>
                  <a:srgbClr val="000000"/>
                </a:solidFill>
                <a:latin typeface="Constantia" pitchFamily="18" charset="0"/>
              </a:rPr>
              <a:t> според Маслоу не е външен, свързан с адаптирането към околната среда, а по-скоро </a:t>
            </a:r>
            <a:r>
              <a:rPr lang="bg-BG" sz="2600">
                <a:solidFill>
                  <a:srgbClr val="FF0000"/>
                </a:solidFill>
                <a:latin typeface="Constantia" pitchFamily="18" charset="0"/>
              </a:rPr>
              <a:t>вътрешен</a:t>
            </a:r>
            <a:r>
              <a:rPr lang="bg-BG" sz="2600">
                <a:solidFill>
                  <a:srgbClr val="000000"/>
                </a:solidFill>
                <a:latin typeface="Constantia" pitchFamily="18" charset="0"/>
              </a:rPr>
              <a:t>, свързан с прогресивното “движение” нагоре по йерархията на потребностите.</a:t>
            </a:r>
            <a:endParaRPr lang="en-GB" sz="2600">
              <a:solidFill>
                <a:srgbClr val="000000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42950"/>
          </a:xfrm>
        </p:spPr>
        <p:txBody>
          <a:bodyPr/>
          <a:lstStyle/>
          <a:p>
            <a:pPr algn="ctr" eaLnBrk="1" hangingPunct="1"/>
            <a:r>
              <a:rPr lang="bg-BG" sz="4000" b="1" i="1" smtClean="0"/>
              <a:t>Физиологични потребности</a:t>
            </a:r>
            <a:endParaRPr lang="en-US" sz="4000" b="1" smtClean="0"/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228600" y="1905000"/>
            <a:ext cx="8610600" cy="4800600"/>
          </a:xfrm>
        </p:spPr>
        <p:txBody>
          <a:bodyPr/>
          <a:lstStyle/>
          <a:p>
            <a:pPr eaLnBrk="1" hangingPunct="1"/>
            <a:r>
              <a:rPr lang="bg-BG" smtClean="0"/>
              <a:t>Отнасят се до удовлетворяване на основните биологични потребности (например, необходимостта от храна, въздух, вода и подслон).</a:t>
            </a:r>
          </a:p>
          <a:p>
            <a:pPr eaLnBrk="1" hangingPunct="1"/>
            <a:r>
              <a:rPr lang="bg-BG" smtClean="0"/>
              <a:t>Организациите трябва да предоставят на служителите заплата, която да им осигурява адекватни условия за живот, достатъчно възможности за почивка (например, кафе паузи) и възможности да се занимават с физическо натоварване (например, фитнес и съоръжения за упражнения).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666750"/>
          </a:xfrm>
        </p:spPr>
        <p:txBody>
          <a:bodyPr/>
          <a:lstStyle/>
          <a:p>
            <a:pPr algn="ctr" eaLnBrk="1" hangingPunct="1"/>
            <a:r>
              <a:rPr lang="bg-BG" sz="4000" b="1" i="1" smtClean="0"/>
              <a:t>Сигурност</a:t>
            </a:r>
            <a:endParaRPr lang="en-US" sz="4000" b="1" smtClean="0"/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/>
            <a:r>
              <a:rPr lang="bg-BG" smtClean="0"/>
              <a:t>Потребност от сигурна среда, която е свободна от заплахи от физическо или психологическо естество.</a:t>
            </a:r>
          </a:p>
          <a:p>
            <a:pPr eaLnBrk="1" hangingPunct="1"/>
            <a:r>
              <a:rPr lang="bg-BG" smtClean="0"/>
              <a:t>Организациите могат да снабдят служителите с оборудване за безопасност на труда (например, каски и очила), застраховка живот, здравно осигуряване, да осигурят сили за сигурност (например, фирмена охрана и противопожарна защита). Сигурност на работното място: самата работа, споразуменията за отказ от съкращения са силен психологически фактор за сигурност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42950"/>
          </a:xfrm>
        </p:spPr>
        <p:txBody>
          <a:bodyPr/>
          <a:lstStyle/>
          <a:p>
            <a:pPr algn="ctr" eaLnBrk="1" hangingPunct="1"/>
            <a:r>
              <a:rPr lang="bg-BG" sz="4000" b="1" i="1" smtClean="0"/>
              <a:t>Принадлежност</a:t>
            </a:r>
            <a:endParaRPr lang="en-US" sz="4000" b="1" smtClean="0"/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pPr eaLnBrk="1" hangingPunct="1"/>
            <a:r>
              <a:rPr lang="bg-BG" smtClean="0"/>
              <a:t>Потребността да имат приятели, да бъдат обичани и приети от други хора. </a:t>
            </a:r>
          </a:p>
          <a:p>
            <a:pPr eaLnBrk="1" hangingPunct="1"/>
            <a:r>
              <a:rPr lang="bg-BG" smtClean="0"/>
              <a:t>Организациите могат да насърчават участието в обществени събития (например офис пикник или спортни празници, походи, екскурзии)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bg-BG" sz="4000" b="1" smtClean="0"/>
              <a:t>Потребности на дефицита и потребности на растежа</a:t>
            </a:r>
            <a:endParaRPr lang="en-US" sz="4000" b="1" smtClean="0"/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4541837"/>
          </a:xfrm>
        </p:spPr>
        <p:txBody>
          <a:bodyPr/>
          <a:lstStyle/>
          <a:p>
            <a:pPr eaLnBrk="1" hangingPunct="1"/>
            <a:r>
              <a:rPr lang="bg-BG" smtClean="0"/>
              <a:t>Като група, физиологичните потребности, потребностите от сигурност и принадлежност са известни като </a:t>
            </a:r>
            <a:r>
              <a:rPr lang="bg-BG" b="1" smtClean="0"/>
              <a:t>потребности на дефицита. </a:t>
            </a:r>
            <a:r>
              <a:rPr lang="bg-BG" smtClean="0"/>
              <a:t>Идеята на Маслоу е, че ако тези потребности не са удовлетворени, човекът няма да се развие като здрава личност.</a:t>
            </a:r>
          </a:p>
          <a:p>
            <a:pPr eaLnBrk="1" hangingPunct="1"/>
            <a:r>
              <a:rPr lang="bg-BG" smtClean="0"/>
              <a:t>За разлика от тях  двете най-високи потребности в йерархията, са известни като </a:t>
            </a:r>
            <a:r>
              <a:rPr lang="bg-BG" b="1" smtClean="0"/>
              <a:t>потребности на растежа</a:t>
            </a:r>
            <a:r>
              <a:rPr lang="bg-BG" smtClean="0"/>
              <a:t>. Удовлетворяване на тези потребности помага на човека да израства и да развие пълния си потенциал.</a:t>
            </a:r>
            <a:endParaRPr 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pPr algn="ctr" eaLnBrk="1" hangingPunct="1"/>
            <a:r>
              <a:rPr lang="bg-BG" sz="4000" b="1" i="1" smtClean="0"/>
              <a:t>Уважение</a:t>
            </a:r>
            <a:endParaRPr lang="en-US" sz="4000" b="1" smtClean="0"/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 eaLnBrk="1" hangingPunct="1"/>
            <a:r>
              <a:rPr lang="bg-BG" smtClean="0"/>
              <a:t>Потребността от добро самочувствие  и спечелване на одобрението и признанието на другите. Желание за престиж и за постигане на успех.</a:t>
            </a:r>
          </a:p>
          <a:p>
            <a:pPr eaLnBrk="1" hangingPunct="1"/>
            <a:r>
              <a:rPr lang="bg-BG" smtClean="0"/>
              <a:t>Компаниите могат да организират специални церемонии за отличаване на  постиженията. Отпускане на парични премии, дори и малки, в знак на признание на предложени от служителите подобрения, също помага за повишаване на тяхното самочувствие. Почетни награди (например, грамоти, купи и плакети) напомнят за важен принос на служителя, и помагат за удовлетворяване на потребността от уважение.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42950"/>
          </a:xfrm>
        </p:spPr>
        <p:txBody>
          <a:bodyPr/>
          <a:lstStyle/>
          <a:p>
            <a:pPr algn="ctr" eaLnBrk="1" hangingPunct="1"/>
            <a:r>
              <a:rPr lang="bg-BG" sz="4000" b="1" i="1" smtClean="0"/>
              <a:t>Самореализация</a:t>
            </a:r>
            <a:endParaRPr lang="en-US" sz="4000" b="1" smtClean="0"/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bg-BG" smtClean="0"/>
              <a:t>Това е потребност на личността да развие напълно своя потенциал и възможности за достигане на върхови постижения. Лица, които имат такава потребност, работят на върха на своите възможности, и са най-ценния ресурс на организацията.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pPr algn="ctr" eaLnBrk="1" hangingPunct="1"/>
            <a:r>
              <a:rPr lang="bg-BG" sz="4000" b="1" smtClean="0"/>
              <a:t>Мотивация</a:t>
            </a:r>
            <a:endParaRPr lang="en-US" sz="4000" b="1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b="1" dirty="0" smtClean="0"/>
              <a:t>Определение</a:t>
            </a:r>
            <a:r>
              <a:rPr lang="bg-BG" dirty="0" smtClean="0"/>
              <a:t>: съвкупност от процеси, които възбуждат, насочват и поддържат човешкото поведение към постигане на някаква цел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b="1" dirty="0" smtClean="0"/>
              <a:t>Основни моменти</a:t>
            </a:r>
            <a:r>
              <a:rPr lang="bg-BG" dirty="0" smtClean="0"/>
              <a:t>: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bg-BG" sz="2600" dirty="0" smtClean="0"/>
              <a:t>Възбуждане (пораждане) – двигателят или енергията за нашите действия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bg-BG" sz="2600" dirty="0" smtClean="0"/>
              <a:t>Насочване – изборът на посоката, която приема поведението на хората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bg-BG" sz="2600" dirty="0" smtClean="0"/>
              <a:t>Поддържане на поведение – Колко време ще продължават хората да следват целта си?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bg-BG" sz="2800" dirty="0" smtClean="0"/>
              <a:t>	Важни са всичките три компонента на целенасочено поведение: възбуждане, насочване, поддръжка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42950"/>
          </a:xfrm>
        </p:spPr>
        <p:txBody>
          <a:bodyPr/>
          <a:lstStyle/>
          <a:p>
            <a:pPr algn="ctr" eaLnBrk="1" hangingPunct="1"/>
            <a:r>
              <a:rPr lang="bg-BG" sz="4000" b="1" smtClean="0"/>
              <a:t>Теорията на Маслоу – за и против</a:t>
            </a:r>
            <a:endParaRPr lang="en-US" sz="4000" b="1" smtClean="0"/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pPr eaLnBrk="1" hangingPunct="1"/>
            <a:r>
              <a:rPr lang="bg-BG" smtClean="0"/>
              <a:t>Изследванията са подкрепили разграничаването, въведено от Маслоу на потребности на дефицита и потребности на растежа. </a:t>
            </a:r>
          </a:p>
          <a:p>
            <a:pPr eaLnBrk="1" hangingPunct="1"/>
            <a:r>
              <a:rPr lang="bg-BG" smtClean="0"/>
              <a:t>Проучванията са показали, че не всички хора могат да задоволяват своите по-висши потребности чрез работата си. </a:t>
            </a:r>
          </a:p>
          <a:p>
            <a:pPr eaLnBrk="1" hangingPunct="1"/>
            <a:r>
              <a:rPr lang="bg-BG" smtClean="0"/>
              <a:t>Теорията на Маслоу не е получила пълна подкрепа по отношение на точните потребности, които съществуват и реда, по който те се активират.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66750"/>
          </a:xfrm>
        </p:spPr>
        <p:txBody>
          <a:bodyPr/>
          <a:lstStyle/>
          <a:p>
            <a:pPr algn="ctr" eaLnBrk="1" hangingPunct="1"/>
            <a:r>
              <a:rPr lang="bg-BG" sz="4000" b="1" smtClean="0"/>
              <a:t>Теория </a:t>
            </a:r>
            <a:r>
              <a:rPr lang="en-US" sz="4000" b="1" smtClean="0"/>
              <a:t>ERG </a:t>
            </a:r>
            <a:r>
              <a:rPr lang="bg-BG" sz="4000" b="1" smtClean="0"/>
              <a:t>на Алдерфер</a:t>
            </a:r>
            <a:endParaRPr lang="en-US" sz="4000" b="1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В отговор на критиките на теорията на Маслоу, Алдерфер (Alderfer) предлага алтернативна идея. Известна като теория ERG, подходът й е опростен.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Той определя само три вида потребности, като допуска, че не е задължително да се активират в строго определена последователност: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bg-BG" dirty="0" smtClean="0"/>
              <a:t>Потребностите за </a:t>
            </a:r>
            <a:r>
              <a:rPr lang="bg-BG" b="1" i="1" dirty="0" smtClean="0"/>
              <a:t>съществуване</a:t>
            </a:r>
            <a:r>
              <a:rPr lang="bg-BG" dirty="0" smtClean="0"/>
              <a:t> (</a:t>
            </a:r>
            <a:r>
              <a:rPr lang="en-US" i="1" dirty="0" smtClean="0"/>
              <a:t>existence</a:t>
            </a:r>
            <a:r>
              <a:rPr lang="bg-BG" i="1" dirty="0" smtClean="0"/>
              <a:t>) </a:t>
            </a:r>
            <a:r>
              <a:rPr lang="bg-BG" dirty="0" smtClean="0"/>
              <a:t>отговарят на физиологични потребности и потребностите от сигурност по Маслоу.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bg-BG" b="1" i="1" dirty="0" smtClean="0"/>
              <a:t>Обвързаността</a:t>
            </a:r>
            <a:r>
              <a:rPr lang="bg-BG" i="1" dirty="0" smtClean="0"/>
              <a:t> (</a:t>
            </a:r>
            <a:r>
              <a:rPr lang="en-US" i="1" dirty="0" smtClean="0"/>
              <a:t>relatedness</a:t>
            </a:r>
            <a:r>
              <a:rPr lang="bg-BG" i="1" dirty="0" smtClean="0"/>
              <a:t>)</a:t>
            </a:r>
            <a:r>
              <a:rPr lang="bg-BG" dirty="0" smtClean="0"/>
              <a:t>отговаря на потребността от принадлежност по Маслоу.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bg-BG" dirty="0" smtClean="0"/>
              <a:t>Потребността от </a:t>
            </a:r>
            <a:r>
              <a:rPr lang="bg-BG" b="1" i="1" dirty="0" smtClean="0"/>
              <a:t>растеж</a:t>
            </a:r>
            <a:r>
              <a:rPr lang="bg-BG" i="1" dirty="0" smtClean="0"/>
              <a:t> </a:t>
            </a:r>
            <a:r>
              <a:rPr lang="en-US" i="1" dirty="0" smtClean="0"/>
              <a:t>(growth) </a:t>
            </a:r>
            <a:r>
              <a:rPr lang="bg-BG" dirty="0" smtClean="0"/>
              <a:t>отговаря на потребностите от уважение и самореализация по</a:t>
            </a:r>
            <a:r>
              <a:rPr lang="en-US" dirty="0" smtClean="0"/>
              <a:t> </a:t>
            </a:r>
            <a:r>
              <a:rPr lang="bg-BG" dirty="0" smtClean="0"/>
              <a:t>Маслоу.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bg-B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bg-BG" smtClean="0"/>
              <a:t>Теорията ERG е по-малко ограничителна от теорията за йерархия на потребностите. </a:t>
            </a:r>
          </a:p>
          <a:p>
            <a:pPr eaLnBrk="1" hangingPunct="1"/>
            <a:r>
              <a:rPr lang="bg-BG" smtClean="0"/>
              <a:t>Тя се съгласува по-добре с резултатите от проучванията, които показват, че могат да се активират потребности от по-високо ниво, въпреки наличието на неудовлетворени потребности от по-ниско ниво.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533400" y="1295400"/>
            <a:ext cx="8229600" cy="534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bg-BG" sz="2200" b="1">
                <a:solidFill>
                  <a:srgbClr val="000000"/>
                </a:solidFill>
                <a:latin typeface="Constantia" pitchFamily="18" charset="0"/>
              </a:rPr>
              <a:t>Всички хора се ръководят основно от три вида потребности, които присъстват у всеки в различни пропорции</a:t>
            </a:r>
          </a:p>
          <a:p>
            <a:pPr eaLnBrk="0" hangingPunct="0">
              <a:spcBef>
                <a:spcPct val="50000"/>
              </a:spcBef>
            </a:pPr>
            <a:r>
              <a:rPr lang="bg-BG" sz="2200" b="1">
                <a:solidFill>
                  <a:srgbClr val="000000"/>
                </a:solidFill>
                <a:latin typeface="Constantia" pitchFamily="18" charset="0"/>
              </a:rPr>
              <a:t>		</a:t>
            </a:r>
            <a:r>
              <a:rPr lang="bg-BG" sz="2200" b="1">
                <a:solidFill>
                  <a:schemeClr val="tx2"/>
                </a:solidFill>
                <a:latin typeface="Constantia" pitchFamily="18" charset="0"/>
              </a:rPr>
              <a:t>Постижения</a:t>
            </a:r>
            <a:r>
              <a:rPr lang="bg-BG" sz="2200" b="1">
                <a:solidFill>
                  <a:srgbClr val="000000"/>
                </a:solidFill>
                <a:latin typeface="Constantia" pitchFamily="18" charset="0"/>
              </a:rPr>
              <a:t> (</a:t>
            </a:r>
            <a:r>
              <a:rPr lang="en-US" sz="2200" b="1">
                <a:solidFill>
                  <a:srgbClr val="000000"/>
                </a:solidFill>
                <a:latin typeface="Constantia" pitchFamily="18" charset="0"/>
              </a:rPr>
              <a:t>Achievement)</a:t>
            </a:r>
            <a:br>
              <a:rPr lang="en-US" sz="2200" b="1">
                <a:solidFill>
                  <a:srgbClr val="000000"/>
                </a:solidFill>
                <a:latin typeface="Constantia" pitchFamily="18" charset="0"/>
              </a:rPr>
            </a:br>
            <a:r>
              <a:rPr lang="bg-BG" sz="2200" b="1">
                <a:solidFill>
                  <a:srgbClr val="000000"/>
                </a:solidFill>
                <a:latin typeface="Constantia" pitchFamily="18" charset="0"/>
              </a:rPr>
              <a:t>		</a:t>
            </a:r>
            <a:r>
              <a:rPr lang="bg-BG" sz="2200" b="1">
                <a:solidFill>
                  <a:schemeClr val="tx2"/>
                </a:solidFill>
                <a:latin typeface="Constantia" pitchFamily="18" charset="0"/>
              </a:rPr>
              <a:t>Съпричастност</a:t>
            </a:r>
            <a:r>
              <a:rPr lang="bg-BG" sz="2200" b="1">
                <a:solidFill>
                  <a:srgbClr val="000000"/>
                </a:solidFill>
                <a:latin typeface="Constantia" pitchFamily="18" charset="0"/>
              </a:rPr>
              <a:t> </a:t>
            </a:r>
            <a:r>
              <a:rPr lang="en-US" sz="2200" b="1">
                <a:solidFill>
                  <a:srgbClr val="000000"/>
                </a:solidFill>
                <a:latin typeface="Constantia" pitchFamily="18" charset="0"/>
              </a:rPr>
              <a:t>(Affiliation)</a:t>
            </a:r>
            <a:br>
              <a:rPr lang="en-US" sz="2200" b="1">
                <a:solidFill>
                  <a:srgbClr val="000000"/>
                </a:solidFill>
                <a:latin typeface="Constantia" pitchFamily="18" charset="0"/>
              </a:rPr>
            </a:br>
            <a:r>
              <a:rPr lang="bg-BG" sz="2200" b="1">
                <a:solidFill>
                  <a:srgbClr val="000000"/>
                </a:solidFill>
                <a:latin typeface="Constantia" pitchFamily="18" charset="0"/>
              </a:rPr>
              <a:t>		</a:t>
            </a:r>
            <a:r>
              <a:rPr lang="bg-BG" sz="2200" b="1">
                <a:solidFill>
                  <a:schemeClr val="tx2"/>
                </a:solidFill>
                <a:latin typeface="Constantia" pitchFamily="18" charset="0"/>
              </a:rPr>
              <a:t>Власт</a:t>
            </a:r>
            <a:r>
              <a:rPr lang="bg-BG" sz="2200" b="1">
                <a:solidFill>
                  <a:srgbClr val="000000"/>
                </a:solidFill>
                <a:latin typeface="Constantia" pitchFamily="18" charset="0"/>
              </a:rPr>
              <a:t>  </a:t>
            </a:r>
            <a:r>
              <a:rPr lang="en-US" sz="2200" b="1">
                <a:solidFill>
                  <a:srgbClr val="000000"/>
                </a:solidFill>
                <a:latin typeface="Constantia" pitchFamily="18" charset="0"/>
              </a:rPr>
              <a:t>(Power)</a:t>
            </a:r>
            <a:endParaRPr lang="bg-BG" sz="2200" b="1">
              <a:solidFill>
                <a:srgbClr val="000000"/>
              </a:solidFill>
              <a:latin typeface="Constantia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bg-BG" sz="2200" b="1">
                <a:solidFill>
                  <a:srgbClr val="000000"/>
                </a:solidFill>
                <a:latin typeface="Constantia" pitchFamily="18" charset="0"/>
              </a:rPr>
              <a:t>Хората с изявена потребност от </a:t>
            </a:r>
            <a:r>
              <a:rPr lang="bg-BG" sz="2200" b="1" u="sng">
                <a:solidFill>
                  <a:schemeClr val="tx2"/>
                </a:solidFill>
                <a:latin typeface="Constantia" pitchFamily="18" charset="0"/>
              </a:rPr>
              <a:t>постижения</a:t>
            </a:r>
            <a:r>
              <a:rPr lang="bg-BG" sz="2200" b="1">
                <a:solidFill>
                  <a:srgbClr val="000000"/>
                </a:solidFill>
                <a:latin typeface="Constantia" pitchFamily="18" charset="0"/>
              </a:rPr>
              <a:t>...</a:t>
            </a:r>
          </a:p>
          <a:p>
            <a:pPr eaLnBrk="0" hangingPunct="0">
              <a:spcBef>
                <a:spcPct val="50000"/>
              </a:spcBef>
              <a:buFontTx/>
              <a:buChar char="-"/>
            </a:pPr>
            <a:r>
              <a:rPr lang="bg-BG" sz="2200" b="1">
                <a:solidFill>
                  <a:srgbClr val="000000"/>
                </a:solidFill>
                <a:latin typeface="Constantia" pitchFamily="18" charset="0"/>
              </a:rPr>
              <a:t> предпочитат предизвикателства, но отбягват големи рискове. Обикновено си поставят консервативни цели;</a:t>
            </a:r>
          </a:p>
          <a:p>
            <a:pPr eaLnBrk="0" hangingPunct="0">
              <a:spcBef>
                <a:spcPct val="50000"/>
              </a:spcBef>
              <a:buFontTx/>
              <a:buChar char="-"/>
            </a:pPr>
            <a:r>
              <a:rPr lang="bg-BG" sz="2200" b="1">
                <a:solidFill>
                  <a:srgbClr val="000000"/>
                </a:solidFill>
                <a:latin typeface="Constantia" pitchFamily="18" charset="0"/>
              </a:rPr>
              <a:t> търсят самостоятелност и лична изява;</a:t>
            </a:r>
          </a:p>
          <a:p>
            <a:pPr eaLnBrk="0" hangingPunct="0">
              <a:spcBef>
                <a:spcPct val="50000"/>
              </a:spcBef>
              <a:buFontTx/>
              <a:buChar char="-"/>
            </a:pPr>
            <a:r>
              <a:rPr lang="bg-BG" sz="2200" b="1">
                <a:solidFill>
                  <a:srgbClr val="000000"/>
                </a:solidFill>
                <a:latin typeface="Constantia" pitchFamily="18" charset="0"/>
              </a:rPr>
              <a:t> мотивират се повече от твърди крайни срокове и конкретни данни и цифри, отколкото от субективни съображения.</a:t>
            </a:r>
            <a:endParaRPr lang="bg-BG" sz="2000" b="1">
              <a:solidFill>
                <a:srgbClr val="000000"/>
              </a:solidFill>
              <a:latin typeface="Constantia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33400" y="304800"/>
            <a:ext cx="8229600" cy="9906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Теория </a:t>
            </a:r>
            <a:r>
              <a:rPr lang="bg-BG" sz="4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за</a:t>
            </a:r>
            <a:r>
              <a:rPr lang="ru-RU" sz="4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bg-BG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потребностите</a:t>
            </a:r>
            <a:r>
              <a:rPr lang="ru-RU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bg-BG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на</a:t>
            </a:r>
            <a:r>
              <a:rPr lang="ru-RU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David</a:t>
            </a:r>
            <a:r>
              <a:rPr lang="ru-RU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McClelland (1976)</a:t>
            </a:r>
            <a:endParaRPr lang="en-US" sz="4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1219200" y="1447800"/>
            <a:ext cx="7343775" cy="429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bg-BG" sz="2600" b="1">
                <a:solidFill>
                  <a:srgbClr val="000000"/>
                </a:solidFill>
                <a:latin typeface="Constantia" pitchFamily="18" charset="0"/>
              </a:rPr>
              <a:t>Хората с изявена потребност от </a:t>
            </a:r>
            <a:r>
              <a:rPr lang="bg-BG" sz="2600" b="1">
                <a:solidFill>
                  <a:schemeClr val="tx2"/>
                </a:solidFill>
                <a:latin typeface="Constantia" pitchFamily="18" charset="0"/>
              </a:rPr>
              <a:t>съпричастност</a:t>
            </a:r>
            <a:r>
              <a:rPr lang="bg-BG" sz="2600" b="1">
                <a:solidFill>
                  <a:srgbClr val="000000"/>
                </a:solidFill>
                <a:latin typeface="Constantia" pitchFamily="18" charset="0"/>
              </a:rPr>
              <a:t>...</a:t>
            </a:r>
          </a:p>
          <a:p>
            <a:pPr eaLnBrk="0" hangingPunct="0">
              <a:spcBef>
                <a:spcPct val="50000"/>
              </a:spcBef>
              <a:buFontTx/>
              <a:buChar char="-"/>
            </a:pPr>
            <a:r>
              <a:rPr lang="bg-BG" sz="2600" b="1">
                <a:solidFill>
                  <a:srgbClr val="000000"/>
                </a:solidFill>
                <a:latin typeface="Constantia" pitchFamily="18" charset="0"/>
              </a:rPr>
              <a:t> насочват енергията си към установяване на хармонични отношения с околните;</a:t>
            </a:r>
          </a:p>
          <a:p>
            <a:pPr eaLnBrk="0" hangingPunct="0">
              <a:spcBef>
                <a:spcPct val="50000"/>
              </a:spcBef>
              <a:buFontTx/>
              <a:buChar char="-"/>
            </a:pPr>
            <a:r>
              <a:rPr lang="bg-BG" sz="2600" b="1">
                <a:solidFill>
                  <a:srgbClr val="000000"/>
                </a:solidFill>
                <a:latin typeface="Constantia" pitchFamily="18" charset="0"/>
              </a:rPr>
              <a:t> съобразяват решенията си с хуманни ценности;</a:t>
            </a:r>
          </a:p>
          <a:p>
            <a:pPr eaLnBrk="0" hangingPunct="0">
              <a:spcBef>
                <a:spcPct val="50000"/>
              </a:spcBef>
              <a:buFontTx/>
              <a:buChar char="-"/>
            </a:pPr>
            <a:r>
              <a:rPr lang="bg-BG" sz="2600" b="1">
                <a:solidFill>
                  <a:srgbClr val="000000"/>
                </a:solidFill>
                <a:latin typeface="Constantia" pitchFamily="18" charset="0"/>
              </a:rPr>
              <a:t> интересуват се от одобрението и признанието на околните.</a:t>
            </a:r>
          </a:p>
          <a:p>
            <a:pPr eaLnBrk="0" hangingPunct="0"/>
            <a:r>
              <a:rPr lang="en-GB" sz="2600" b="1">
                <a:solidFill>
                  <a:srgbClr val="000000"/>
                </a:solidFill>
                <a:latin typeface="Constantia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838200" y="1143000"/>
            <a:ext cx="7315200" cy="509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bg-BG" sz="2600" b="1">
                <a:solidFill>
                  <a:srgbClr val="000000"/>
                </a:solidFill>
                <a:latin typeface="Constantia" pitchFamily="18" charset="0"/>
              </a:rPr>
              <a:t>Хората с изявена потребност от </a:t>
            </a:r>
            <a:r>
              <a:rPr lang="bg-BG" sz="2600" b="1">
                <a:solidFill>
                  <a:schemeClr val="tx2"/>
                </a:solidFill>
                <a:latin typeface="Constantia" pitchFamily="18" charset="0"/>
              </a:rPr>
              <a:t>власт</a:t>
            </a:r>
            <a:r>
              <a:rPr lang="bg-BG" sz="2600" b="1">
                <a:solidFill>
                  <a:srgbClr val="000000"/>
                </a:solidFill>
                <a:latin typeface="Constantia" pitchFamily="18" charset="0"/>
              </a:rPr>
              <a:t> ....</a:t>
            </a:r>
          </a:p>
          <a:p>
            <a:pPr eaLnBrk="0" hangingPunct="0">
              <a:spcBef>
                <a:spcPct val="50000"/>
              </a:spcBef>
              <a:buFontTx/>
              <a:buChar char="-"/>
            </a:pPr>
            <a:r>
              <a:rPr lang="bg-BG" sz="2600" b="1">
                <a:solidFill>
                  <a:srgbClr val="000000"/>
                </a:solidFill>
                <a:latin typeface="Constantia" pitchFamily="18" charset="0"/>
              </a:rPr>
              <a:t> обикновено са красноречиви, тъй като ги привличат споровете и преодоляването на конфликти;</a:t>
            </a:r>
          </a:p>
          <a:p>
            <a:pPr eaLnBrk="0" hangingPunct="0">
              <a:spcBef>
                <a:spcPct val="50000"/>
              </a:spcBef>
              <a:buFontTx/>
              <a:buChar char="-"/>
            </a:pPr>
            <a:r>
              <a:rPr lang="bg-BG" sz="2600" b="1">
                <a:solidFill>
                  <a:srgbClr val="000000"/>
                </a:solidFill>
                <a:latin typeface="Constantia" pitchFamily="18" charset="0"/>
              </a:rPr>
              <a:t> гледат на конфликтните ситуации повече от позициите на “аз печеля – ти губиш”</a:t>
            </a:r>
            <a:r>
              <a:rPr lang="en-US" sz="2600" b="1">
                <a:solidFill>
                  <a:srgbClr val="000000"/>
                </a:solidFill>
                <a:latin typeface="Constantia" pitchFamily="18" charset="0"/>
              </a:rPr>
              <a:t> (win-lose)</a:t>
            </a:r>
            <a:r>
              <a:rPr lang="bg-BG" sz="2600" b="1">
                <a:solidFill>
                  <a:srgbClr val="000000"/>
                </a:solidFill>
                <a:latin typeface="Constantia" pitchFamily="18" charset="0"/>
              </a:rPr>
              <a:t>;</a:t>
            </a:r>
          </a:p>
          <a:p>
            <a:pPr eaLnBrk="0" hangingPunct="0">
              <a:spcBef>
                <a:spcPct val="50000"/>
              </a:spcBef>
            </a:pPr>
            <a:r>
              <a:rPr lang="bg-BG" sz="2600" b="1">
                <a:solidFill>
                  <a:srgbClr val="000000"/>
                </a:solidFill>
                <a:latin typeface="Constantia" pitchFamily="18" charset="0"/>
              </a:rPr>
              <a:t>- при съчетание с ниска потребност от съпричастност са склонни да гледат на околните като средство за постигане на собствените си цели.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066800"/>
          </a:xfrm>
        </p:spPr>
        <p:txBody>
          <a:bodyPr/>
          <a:lstStyle/>
          <a:p>
            <a:pPr algn="ctr" eaLnBrk="1" hangingPunct="1"/>
            <a:r>
              <a:rPr lang="bg-BG" sz="3600" b="1" smtClean="0"/>
              <a:t>Приложения на теориите за потребностите в управлението</a:t>
            </a:r>
            <a:endParaRPr lang="en-US" sz="3600" b="1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 fontScale="925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i="1" dirty="0" smtClean="0"/>
              <a:t>Насърчаване на здравословен начин на живот.</a:t>
            </a:r>
            <a:r>
              <a:rPr lang="bg-BG" sz="3800" dirty="0" smtClean="0"/>
              <a:t> </a:t>
            </a:r>
            <a:endParaRPr lang="en-US" sz="3400" dirty="0" smtClean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bg-BG" dirty="0" smtClean="0"/>
              <a:t>Някои фирми помагат на своите служители да удовлетворят своите физиологични потребности осигуряване на стимули за да бъдат здрави - отстъпки при застраховане на работниците и служителите със здравословен начин на живот и начисляване на допълнителни премии на работниците и служителите, чиито навици (например, тютюнопушене) ги поставят в по-голям риск за здравето.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bg-BG" dirty="0" smtClean="0"/>
              <a:t>Компаниите могат да подобрят и психичното здраве на своите служители, като осигурят психологически услуги.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066800"/>
          </a:xfrm>
        </p:spPr>
        <p:txBody>
          <a:bodyPr/>
          <a:lstStyle/>
          <a:p>
            <a:pPr algn="ctr" eaLnBrk="1" hangingPunct="1"/>
            <a:r>
              <a:rPr lang="bg-BG" sz="3600" b="1" smtClean="0"/>
              <a:t>Приложения на теориите за потребностите в управлението</a:t>
            </a:r>
            <a:endParaRPr lang="en-US" sz="3600" b="1" smtClean="0"/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00600"/>
          </a:xfrm>
        </p:spPr>
        <p:txBody>
          <a:bodyPr/>
          <a:lstStyle/>
          <a:p>
            <a:pPr eaLnBrk="1" hangingPunct="1"/>
            <a:r>
              <a:rPr lang="bg-BG" i="1" smtClean="0"/>
              <a:t>Осигуряване на финансова сигурност</a:t>
            </a:r>
          </a:p>
          <a:p>
            <a:pPr lvl="1" eaLnBrk="1" hangingPunct="1"/>
            <a:r>
              <a:rPr lang="bg-BG" smtClean="0"/>
              <a:t>Това са мерки, излизащи извън традиционните форми на работна заплата, спестявания и планове за разпределение на печалбата. Например, нисколихвени заеми подпомагане на децата да учат в колеж. </a:t>
            </a:r>
          </a:p>
          <a:p>
            <a:pPr lvl="1" eaLnBrk="1" hangingPunct="1"/>
            <a:r>
              <a:rPr lang="bg-BG" smtClean="0"/>
              <a:t>Финансова сигурност е ключов аспект на сигурността на работното място, особено в икономически трудни времена. </a:t>
            </a:r>
          </a:p>
          <a:p>
            <a:pPr lvl="1" eaLnBrk="1" hangingPunct="1"/>
            <a:r>
              <a:rPr lang="bg-BG" smtClean="0"/>
              <a:t>За да смекчат сътресенията от съкращения, все повече и повече организации предоставят възможности за преквалификация.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066800"/>
          </a:xfrm>
        </p:spPr>
        <p:txBody>
          <a:bodyPr/>
          <a:lstStyle/>
          <a:p>
            <a:pPr algn="ctr" eaLnBrk="1" hangingPunct="1"/>
            <a:r>
              <a:rPr lang="bg-BG" sz="3600" b="1" smtClean="0"/>
              <a:t>Приложения на теориите за потребностите в управлението</a:t>
            </a:r>
            <a:endParaRPr lang="en-US" sz="3600" b="1" smtClean="0"/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7924800" cy="3810000"/>
          </a:xfrm>
        </p:spPr>
        <p:txBody>
          <a:bodyPr/>
          <a:lstStyle/>
          <a:p>
            <a:pPr eaLnBrk="1" hangingPunct="1"/>
            <a:r>
              <a:rPr lang="bg-BG" i="1" smtClean="0"/>
              <a:t>Осигуряване на възможности за общуване.</a:t>
            </a:r>
          </a:p>
          <a:p>
            <a:pPr lvl="1" eaLnBrk="1" hangingPunct="1"/>
            <a:r>
              <a:rPr lang="bg-BG" smtClean="0"/>
              <a:t>Традиционно компаниите организират пикници и празненства.</a:t>
            </a:r>
          </a:p>
          <a:p>
            <a:pPr lvl="1" eaLnBrk="1" hangingPunct="1"/>
            <a:r>
              <a:rPr lang="bg-BG" smtClean="0"/>
              <a:t>Някои компании днес са преплели социализацията в своята култура с тематични дни, спортни празници и др.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066800"/>
          </a:xfrm>
        </p:spPr>
        <p:txBody>
          <a:bodyPr/>
          <a:lstStyle/>
          <a:p>
            <a:pPr algn="ctr" eaLnBrk="1" hangingPunct="1"/>
            <a:r>
              <a:rPr lang="bg-BG" sz="3600" b="1" smtClean="0"/>
              <a:t>Приложения на теориите за потребностите в управлението</a:t>
            </a:r>
            <a:endParaRPr lang="en-US" sz="3600" b="1" smtClean="0"/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62400"/>
          </a:xfrm>
        </p:spPr>
        <p:txBody>
          <a:bodyPr/>
          <a:lstStyle/>
          <a:p>
            <a:pPr eaLnBrk="1" hangingPunct="1"/>
            <a:r>
              <a:rPr lang="bg-BG" i="1" smtClean="0"/>
              <a:t>Признание на постиженията на служителите</a:t>
            </a:r>
          </a:p>
          <a:p>
            <a:pPr lvl="1" eaLnBrk="1" hangingPunct="1"/>
            <a:r>
              <a:rPr lang="bg-BG" smtClean="0"/>
              <a:t>Каквато и форма да приемат, наградите ще повишат самочувствието, само когато са ясно свързани с желаното поведение. 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001000" cy="5334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bg-BG" sz="4000" b="1" dirty="0" smtClean="0"/>
              <a:t>Ключови особености</a:t>
            </a:r>
            <a:endParaRPr lang="en-US" sz="4000" b="1" dirty="0"/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 </a:t>
            </a:r>
            <a:r>
              <a:rPr lang="bg-BG" sz="2200" smtClean="0"/>
              <a:t>Мотивацията и нивото на изпълнение на служебните задължения (производителността) не са синоними: </a:t>
            </a:r>
            <a:endParaRPr lang="en-US" sz="2200" smtClean="0"/>
          </a:p>
          <a:p>
            <a:pPr lvl="2" eaLnBrk="1" hangingPunct="1">
              <a:lnSpc>
                <a:spcPct val="80000"/>
              </a:lnSpc>
            </a:pPr>
            <a:r>
              <a:rPr lang="bg-BG" sz="2200" smtClean="0"/>
              <a:t>Мотивацията е един от възможните фактори</a:t>
            </a:r>
            <a:r>
              <a:rPr lang="en-US" sz="2200" smtClean="0"/>
              <a:t>, </a:t>
            </a:r>
            <a:r>
              <a:rPr lang="bg-BG" sz="2200" smtClean="0"/>
              <a:t>влияещи на производителността. </a:t>
            </a:r>
            <a:endParaRPr lang="en-US" sz="2200" smtClean="0"/>
          </a:p>
          <a:p>
            <a:pPr lvl="2" eaLnBrk="1" hangingPunct="1">
              <a:lnSpc>
                <a:spcPct val="80000"/>
              </a:lnSpc>
            </a:pPr>
            <a:r>
              <a:rPr lang="bg-BG" sz="2200" smtClean="0"/>
              <a:t>Само защото някой върши работата си добре, не означава, че той или тя е силно мотивиран/а. Това лице, действително може да е много квалифицирано, но въобще да не влага много усилия.  </a:t>
            </a:r>
            <a:endParaRPr lang="en-US" sz="2200" smtClean="0"/>
          </a:p>
          <a:p>
            <a:pPr lvl="1" eaLnBrk="1" hangingPunct="1">
              <a:lnSpc>
                <a:spcPct val="80000"/>
              </a:lnSpc>
            </a:pPr>
            <a:r>
              <a:rPr lang="bg-BG" sz="2200" smtClean="0"/>
              <a:t>Мотивацията е многостранна. </a:t>
            </a:r>
            <a:endParaRPr lang="en-US" sz="2200" smtClean="0"/>
          </a:p>
          <a:p>
            <a:pPr lvl="2" eaLnBrk="1" hangingPunct="1">
              <a:lnSpc>
                <a:spcPct val="80000"/>
              </a:lnSpc>
            </a:pPr>
            <a:r>
              <a:rPr lang="bg-BG" sz="2200" smtClean="0"/>
              <a:t>Хората могат да имат различни мотиви, действащи едновременно, като понякога тези мотиви могат да си противоречат. </a:t>
            </a:r>
            <a:endParaRPr lang="en-US" sz="2200" smtClean="0"/>
          </a:p>
          <a:p>
            <a:pPr lvl="1" eaLnBrk="1" hangingPunct="1">
              <a:lnSpc>
                <a:spcPct val="80000"/>
              </a:lnSpc>
            </a:pPr>
            <a:r>
              <a:rPr lang="bg-BG" sz="2200" smtClean="0"/>
              <a:t>Хората са мотивирани от нещо повече от пари. </a:t>
            </a:r>
            <a:endParaRPr lang="en-US" sz="2200" smtClean="0"/>
          </a:p>
          <a:p>
            <a:pPr lvl="2" eaLnBrk="1" hangingPunct="1">
              <a:lnSpc>
                <a:spcPct val="80000"/>
              </a:lnSpc>
            </a:pPr>
            <a:r>
              <a:rPr lang="bg-BG" sz="2200" smtClean="0"/>
              <a:t>Проучванията показват, че повечето американци ще продължат да работят, дори и да не се нуждаят от пари. </a:t>
            </a:r>
            <a:endParaRPr lang="en-US" sz="2200" smtClean="0"/>
          </a:p>
          <a:p>
            <a:pPr lvl="2" eaLnBrk="1" hangingPunct="1">
              <a:lnSpc>
                <a:spcPct val="80000"/>
              </a:lnSpc>
            </a:pPr>
            <a:r>
              <a:rPr lang="bg-BG" sz="2200" smtClean="0"/>
              <a:t>Днес хората са мотивирани от перспективите за интересна и изпълнена с предизвикателства, а не само добре платена работа. Те също търсят работа, която ще им осигури  активен принос в успеха на бизнеса и ще ги възнагради за този успех. </a:t>
            </a:r>
            <a:endParaRPr lang="en-US" sz="2200" smtClean="0"/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2"/>
          <p:cNvSpPr txBox="1">
            <a:spLocks noChangeArrowheads="1"/>
          </p:cNvSpPr>
          <p:nvPr/>
        </p:nvSpPr>
        <p:spPr bwMode="auto">
          <a:xfrm>
            <a:off x="381000" y="765175"/>
            <a:ext cx="8512175" cy="233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bg-BG" sz="2600" b="1">
                <a:solidFill>
                  <a:schemeClr val="tx2"/>
                </a:solidFill>
                <a:latin typeface="Constantia" pitchFamily="18" charset="0"/>
              </a:rPr>
              <a:t>Теория “Х” и теория “У” на </a:t>
            </a:r>
            <a:r>
              <a:rPr lang="en-US" sz="2600" b="1">
                <a:solidFill>
                  <a:schemeClr val="tx2"/>
                </a:solidFill>
                <a:latin typeface="Constantia" pitchFamily="18" charset="0"/>
              </a:rPr>
              <a:t>Douglas McGregor </a:t>
            </a:r>
            <a:r>
              <a:rPr lang="bg-BG" sz="2600" b="1">
                <a:solidFill>
                  <a:schemeClr val="tx2"/>
                </a:solidFill>
                <a:latin typeface="Constantia" pitchFamily="18" charset="0"/>
              </a:rPr>
              <a:t>(</a:t>
            </a:r>
            <a:r>
              <a:rPr lang="en-US" sz="2600" b="1">
                <a:solidFill>
                  <a:schemeClr val="tx2"/>
                </a:solidFill>
                <a:latin typeface="Constantia" pitchFamily="18" charset="0"/>
              </a:rPr>
              <a:t>1960</a:t>
            </a:r>
            <a:r>
              <a:rPr lang="bg-BG" sz="2600" b="1">
                <a:solidFill>
                  <a:schemeClr val="tx2"/>
                </a:solidFill>
                <a:latin typeface="Constantia" pitchFamily="18" charset="0"/>
              </a:rPr>
              <a:t>)</a:t>
            </a:r>
          </a:p>
          <a:p>
            <a:pPr algn="ctr" eaLnBrk="0" hangingPunct="0">
              <a:spcBef>
                <a:spcPct val="50000"/>
              </a:spcBef>
            </a:pPr>
            <a:r>
              <a:rPr lang="bg-BG" sz="2400" b="1">
                <a:solidFill>
                  <a:srgbClr val="000000"/>
                </a:solidFill>
                <a:latin typeface="Constantia" pitchFamily="18" charset="0"/>
              </a:rPr>
              <a:t>Две типични преобладаващи “философии” свързани с мотивацията за труд</a:t>
            </a:r>
          </a:p>
          <a:p>
            <a:pPr eaLnBrk="0" hangingPunct="0">
              <a:spcBef>
                <a:spcPct val="50000"/>
              </a:spcBef>
            </a:pPr>
            <a:r>
              <a:rPr lang="bg-BG" sz="2000" b="1">
                <a:solidFill>
                  <a:srgbClr val="000000"/>
                </a:solidFill>
                <a:latin typeface="Constantia" pitchFamily="18" charset="0"/>
              </a:rPr>
              <a:t>		 Хората .... ......</a:t>
            </a:r>
          </a:p>
          <a:p>
            <a:pPr eaLnBrk="0" hangingPunct="0">
              <a:spcBef>
                <a:spcPct val="50000"/>
              </a:spcBef>
            </a:pPr>
            <a:r>
              <a:rPr lang="bg-BG" sz="2000" b="1">
                <a:solidFill>
                  <a:srgbClr val="000000"/>
                </a:solidFill>
                <a:latin typeface="Constantia" pitchFamily="18" charset="0"/>
              </a:rPr>
              <a:t>            Теория Х			      </a:t>
            </a:r>
            <a:r>
              <a:rPr lang="bg-BG" sz="2000" b="1">
                <a:solidFill>
                  <a:srgbClr val="FF0000"/>
                </a:solidFill>
                <a:latin typeface="Constantia" pitchFamily="18" charset="0"/>
              </a:rPr>
              <a:t>Теория У</a:t>
            </a:r>
            <a:endParaRPr lang="en-GB" sz="2000" b="1">
              <a:solidFill>
                <a:srgbClr val="FF0000"/>
              </a:solidFill>
              <a:latin typeface="Constantia" pitchFamily="18" charset="0"/>
            </a:endParaRPr>
          </a:p>
        </p:txBody>
      </p:sp>
      <p:sp>
        <p:nvSpPr>
          <p:cNvPr id="56322" name="Text Box 3"/>
          <p:cNvSpPr txBox="1">
            <a:spLocks noChangeArrowheads="1"/>
          </p:cNvSpPr>
          <p:nvPr/>
        </p:nvSpPr>
        <p:spPr bwMode="auto">
          <a:xfrm>
            <a:off x="1187450" y="2997200"/>
            <a:ext cx="33845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bg-BG" sz="2000" b="1">
                <a:solidFill>
                  <a:srgbClr val="000000"/>
                </a:solidFill>
                <a:latin typeface="Constantia" pitchFamily="18" charset="0"/>
              </a:rPr>
              <a:t>са мързеливи и предпочитат да не работят, ако могат да си го позволят</a:t>
            </a:r>
            <a:endParaRPr lang="en-GB" sz="2000" b="1">
              <a:solidFill>
                <a:srgbClr val="000000"/>
              </a:solidFill>
              <a:latin typeface="Constantia" pitchFamily="18" charset="0"/>
            </a:endParaRPr>
          </a:p>
        </p:txBody>
      </p:sp>
      <p:sp>
        <p:nvSpPr>
          <p:cNvPr id="56323" name="Text Box 4"/>
          <p:cNvSpPr txBox="1">
            <a:spLocks noChangeArrowheads="1"/>
          </p:cNvSpPr>
          <p:nvPr/>
        </p:nvSpPr>
        <p:spPr bwMode="auto">
          <a:xfrm>
            <a:off x="5364163" y="3068638"/>
            <a:ext cx="352901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bg-BG" sz="2000" b="1">
                <a:solidFill>
                  <a:srgbClr val="000000"/>
                </a:solidFill>
                <a:latin typeface="Constantia" pitchFamily="18" charset="0"/>
              </a:rPr>
              <a:t>са активни и трудът отговаря на естествените им потребности</a:t>
            </a:r>
            <a:endParaRPr lang="en-GB" sz="2000" b="1">
              <a:solidFill>
                <a:srgbClr val="000000"/>
              </a:solidFill>
              <a:latin typeface="Constantia" pitchFamily="18" charset="0"/>
            </a:endParaRPr>
          </a:p>
        </p:txBody>
      </p:sp>
      <p:sp>
        <p:nvSpPr>
          <p:cNvPr id="56324" name="Text Box 5"/>
          <p:cNvSpPr txBox="1">
            <a:spLocks noChangeArrowheads="1"/>
          </p:cNvSpPr>
          <p:nvPr/>
        </p:nvSpPr>
        <p:spPr bwMode="auto">
          <a:xfrm>
            <a:off x="1143000" y="4495800"/>
            <a:ext cx="37449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bg-BG" sz="2000" b="1">
                <a:solidFill>
                  <a:srgbClr val="000000"/>
                </a:solidFill>
                <a:latin typeface="Constantia" pitchFamily="18" charset="0"/>
              </a:rPr>
              <a:t>могат да бъдат накарани да работят само за пари и при заплаха от наказания</a:t>
            </a:r>
            <a:endParaRPr lang="en-GB" sz="2000" b="1">
              <a:solidFill>
                <a:srgbClr val="000000"/>
              </a:solidFill>
              <a:latin typeface="Constantia" pitchFamily="18" charset="0"/>
            </a:endParaRPr>
          </a:p>
        </p:txBody>
      </p:sp>
      <p:sp>
        <p:nvSpPr>
          <p:cNvPr id="56325" name="Text Box 6"/>
          <p:cNvSpPr txBox="1">
            <a:spLocks noChangeArrowheads="1"/>
          </p:cNvSpPr>
          <p:nvPr/>
        </p:nvSpPr>
        <p:spPr bwMode="auto">
          <a:xfrm>
            <a:off x="5364163" y="4365625"/>
            <a:ext cx="36004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bg-BG" sz="2000" b="1">
                <a:solidFill>
                  <a:srgbClr val="FF0000"/>
                </a:solidFill>
                <a:latin typeface="Constantia" pitchFamily="18" charset="0"/>
              </a:rPr>
              <a:t>са готови</a:t>
            </a:r>
            <a:r>
              <a:rPr lang="bg-BG" sz="2000" b="1">
                <a:solidFill>
                  <a:srgbClr val="000000"/>
                </a:solidFill>
                <a:latin typeface="Constantia" pitchFamily="18" charset="0"/>
              </a:rPr>
              <a:t> да работят и без външен контрол и финансова изгода</a:t>
            </a:r>
            <a:endParaRPr lang="en-GB" sz="2000" b="1">
              <a:solidFill>
                <a:srgbClr val="000000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2"/>
          <p:cNvSpPr txBox="1">
            <a:spLocks noChangeArrowheads="1"/>
          </p:cNvSpPr>
          <p:nvPr/>
        </p:nvSpPr>
        <p:spPr bwMode="auto">
          <a:xfrm>
            <a:off x="914400" y="304800"/>
            <a:ext cx="71453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bg-BG" sz="2000" b="1">
                <a:solidFill>
                  <a:srgbClr val="000000"/>
                </a:solidFill>
                <a:latin typeface="Constantia" pitchFamily="18" charset="0"/>
              </a:rPr>
              <a:t>	</a:t>
            </a:r>
            <a:r>
              <a:rPr lang="bg-BG" sz="2400" b="1">
                <a:solidFill>
                  <a:srgbClr val="000000"/>
                </a:solidFill>
                <a:latin typeface="Constantia" pitchFamily="18" charset="0"/>
              </a:rPr>
              <a:t>Теория Х</a:t>
            </a:r>
            <a:r>
              <a:rPr lang="bg-BG" sz="2000" b="1">
                <a:solidFill>
                  <a:srgbClr val="000000"/>
                </a:solidFill>
                <a:latin typeface="Constantia" pitchFamily="18" charset="0"/>
              </a:rPr>
              <a:t>		               </a:t>
            </a:r>
            <a:r>
              <a:rPr lang="bg-BG" sz="2400" b="1">
                <a:solidFill>
                  <a:srgbClr val="000000"/>
                </a:solidFill>
                <a:latin typeface="Constantia" pitchFamily="18" charset="0"/>
              </a:rPr>
              <a:t>Теория У</a:t>
            </a:r>
            <a:endParaRPr lang="en-GB" sz="2400" b="1">
              <a:solidFill>
                <a:srgbClr val="000000"/>
              </a:solidFill>
              <a:latin typeface="Constantia" pitchFamily="18" charset="0"/>
            </a:endParaRPr>
          </a:p>
        </p:txBody>
      </p:sp>
      <p:sp>
        <p:nvSpPr>
          <p:cNvPr id="58370" name="Text Box 3"/>
          <p:cNvSpPr txBox="1">
            <a:spLocks noChangeArrowheads="1"/>
          </p:cNvSpPr>
          <p:nvPr/>
        </p:nvSpPr>
        <p:spPr bwMode="auto">
          <a:xfrm>
            <a:off x="914400" y="990600"/>
            <a:ext cx="3455988" cy="542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bg-BG" sz="2000" b="1">
                <a:solidFill>
                  <a:srgbClr val="000000"/>
                </a:solidFill>
                <a:latin typeface="Constantia" pitchFamily="18" charset="0"/>
              </a:rPr>
              <a:t>предпочитат да избягват поемане на отговорност</a:t>
            </a:r>
          </a:p>
          <a:p>
            <a:pPr eaLnBrk="0" hangingPunct="0">
              <a:spcBef>
                <a:spcPct val="50000"/>
              </a:spcBef>
            </a:pPr>
            <a:endParaRPr lang="bg-BG" sz="2000" b="1">
              <a:solidFill>
                <a:srgbClr val="000000"/>
              </a:solidFill>
              <a:latin typeface="Constantia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bg-BG" sz="2000" b="1">
                <a:solidFill>
                  <a:srgbClr val="000000"/>
                </a:solidFill>
                <a:latin typeface="Constantia" pitchFamily="18" charset="0"/>
              </a:rPr>
              <a:t>не могат да направляват поведението си и предпочитат да бъдат ръководени</a:t>
            </a:r>
          </a:p>
          <a:p>
            <a:pPr eaLnBrk="0" hangingPunct="0">
              <a:spcBef>
                <a:spcPct val="50000"/>
              </a:spcBef>
            </a:pPr>
            <a:endParaRPr lang="bg-BG" sz="2000" b="1">
              <a:solidFill>
                <a:srgbClr val="000000"/>
              </a:solidFill>
              <a:latin typeface="Constantia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bg-BG" sz="2000" b="1">
                <a:solidFill>
                  <a:srgbClr val="000000"/>
                </a:solidFill>
                <a:latin typeface="Constantia" pitchFamily="18" charset="0"/>
              </a:rPr>
              <a:t>обикновено преследват цели различни от целите на организациите в които работят</a:t>
            </a:r>
          </a:p>
          <a:p>
            <a:pPr eaLnBrk="0" hangingPunct="0">
              <a:spcBef>
                <a:spcPct val="50000"/>
              </a:spcBef>
            </a:pPr>
            <a:r>
              <a:rPr lang="bg-BG" sz="2000" b="1">
                <a:solidFill>
                  <a:srgbClr val="000000"/>
                </a:solidFill>
                <a:latin typeface="Constantia" pitchFamily="18" charset="0"/>
              </a:rPr>
              <a:t>като цяло са глуповати, наивни и лесна плячка за шарлатани и демагози</a:t>
            </a:r>
            <a:endParaRPr lang="en-GB" sz="2000" b="1">
              <a:solidFill>
                <a:srgbClr val="000000"/>
              </a:solidFill>
              <a:latin typeface="Constantia" pitchFamily="18" charset="0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4876800" y="1066800"/>
            <a:ext cx="3924300" cy="527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bg-BG" sz="2000" b="1">
                <a:solidFill>
                  <a:srgbClr val="FF0000"/>
                </a:solidFill>
                <a:latin typeface="Constantia" pitchFamily="18" charset="0"/>
              </a:rPr>
              <a:t>са готови</a:t>
            </a:r>
            <a:r>
              <a:rPr lang="bg-BG" sz="2000" b="1">
                <a:solidFill>
                  <a:srgbClr val="000000"/>
                </a:solidFill>
                <a:latin typeface="Constantia" pitchFamily="18" charset="0"/>
              </a:rPr>
              <a:t> да поемат отговорност </a:t>
            </a:r>
            <a:r>
              <a:rPr lang="bg-BG" sz="2000" b="1">
                <a:solidFill>
                  <a:srgbClr val="FF0000"/>
                </a:solidFill>
                <a:latin typeface="Constantia" pitchFamily="18" charset="0"/>
              </a:rPr>
              <a:t>при подходящи условия</a:t>
            </a:r>
          </a:p>
          <a:p>
            <a:pPr eaLnBrk="0" hangingPunct="0">
              <a:spcBef>
                <a:spcPct val="50000"/>
              </a:spcBef>
            </a:pPr>
            <a:r>
              <a:rPr lang="bg-BG" sz="2000" b="1">
                <a:solidFill>
                  <a:srgbClr val="FF0000"/>
                </a:solidFill>
                <a:latin typeface="Constantia" pitchFamily="18" charset="0"/>
              </a:rPr>
              <a:t>могат</a:t>
            </a:r>
            <a:r>
              <a:rPr lang="bg-BG" sz="2000" b="1">
                <a:solidFill>
                  <a:srgbClr val="000000"/>
                </a:solidFill>
                <a:latin typeface="Constantia" pitchFamily="18" charset="0"/>
              </a:rPr>
              <a:t> да направляват сами поведението си и предпочитат да бъдат самостоятелни</a:t>
            </a:r>
          </a:p>
          <a:p>
            <a:pPr eaLnBrk="0" hangingPunct="0">
              <a:spcBef>
                <a:spcPct val="50000"/>
              </a:spcBef>
            </a:pPr>
            <a:endParaRPr lang="bg-BG" sz="2000" b="1">
              <a:solidFill>
                <a:srgbClr val="000000"/>
              </a:solidFill>
              <a:latin typeface="Constantia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bg-BG" sz="2000" b="1">
                <a:solidFill>
                  <a:srgbClr val="FF0000"/>
                </a:solidFill>
                <a:latin typeface="Constantia" pitchFamily="18" charset="0"/>
              </a:rPr>
              <a:t>могат</a:t>
            </a:r>
            <a:r>
              <a:rPr lang="bg-BG" sz="2000" b="1">
                <a:solidFill>
                  <a:srgbClr val="000000"/>
                </a:solidFill>
                <a:latin typeface="Constantia" pitchFamily="18" charset="0"/>
              </a:rPr>
              <a:t> да осмислят своите цели чрез целите на организациите в които работят</a:t>
            </a:r>
          </a:p>
          <a:p>
            <a:pPr eaLnBrk="0" hangingPunct="0">
              <a:spcBef>
                <a:spcPct val="50000"/>
              </a:spcBef>
            </a:pPr>
            <a:r>
              <a:rPr lang="bg-BG" sz="2000" b="1">
                <a:solidFill>
                  <a:srgbClr val="000000"/>
                </a:solidFill>
                <a:latin typeface="Constantia" pitchFamily="18" charset="0"/>
              </a:rPr>
              <a:t>имат сравнително висок </a:t>
            </a:r>
            <a:r>
              <a:rPr lang="bg-BG" sz="2000" b="1">
                <a:solidFill>
                  <a:srgbClr val="FF0000"/>
                </a:solidFill>
                <a:latin typeface="Constantia" pitchFamily="18" charset="0"/>
              </a:rPr>
              <a:t>потенциал</a:t>
            </a:r>
            <a:r>
              <a:rPr lang="bg-BG" sz="2000" b="1">
                <a:solidFill>
                  <a:srgbClr val="000000"/>
                </a:solidFill>
                <a:latin typeface="Constantia" pitchFamily="18" charset="0"/>
              </a:rPr>
              <a:t> за въображение и творческа изява</a:t>
            </a:r>
            <a:endParaRPr lang="en-GB" sz="2000" b="1">
              <a:solidFill>
                <a:srgbClr val="000000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331913" y="765175"/>
            <a:ext cx="7416800" cy="512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bg-BG" sz="2000" b="1">
                <a:solidFill>
                  <a:srgbClr val="000000"/>
                </a:solidFill>
                <a:latin typeface="Constantia" pitchFamily="18" charset="0"/>
              </a:rPr>
              <a:t>Наблюденията върху поведението на работници и служители потвърждава, че те често</a:t>
            </a:r>
          </a:p>
          <a:p>
            <a:pPr eaLnBrk="0" hangingPunct="0">
              <a:spcBef>
                <a:spcPct val="50000"/>
              </a:spcBef>
              <a:buFontTx/>
              <a:buChar char="-"/>
            </a:pPr>
            <a:r>
              <a:rPr lang="bg-BG" sz="2000" b="1">
                <a:solidFill>
                  <a:srgbClr val="000000"/>
                </a:solidFill>
                <a:latin typeface="Constantia" pitchFamily="18" charset="0"/>
              </a:rPr>
              <a:t> предпочитат да не работят ако това може да остане незабелязано</a:t>
            </a:r>
          </a:p>
          <a:p>
            <a:pPr eaLnBrk="0" hangingPunct="0">
              <a:spcBef>
                <a:spcPct val="50000"/>
              </a:spcBef>
              <a:buFontTx/>
              <a:buChar char="-"/>
            </a:pPr>
            <a:r>
              <a:rPr lang="bg-BG" sz="2000" b="1">
                <a:solidFill>
                  <a:srgbClr val="000000"/>
                </a:solidFill>
                <a:latin typeface="Constantia" pitchFamily="18" charset="0"/>
              </a:rPr>
              <a:t> предпочитат да отбягват отговорност</a:t>
            </a:r>
          </a:p>
          <a:p>
            <a:pPr eaLnBrk="0" hangingPunct="0">
              <a:spcBef>
                <a:spcPct val="50000"/>
              </a:spcBef>
              <a:buFontTx/>
              <a:buChar char="-"/>
            </a:pPr>
            <a:r>
              <a:rPr lang="bg-BG" sz="2000" b="1">
                <a:solidFill>
                  <a:srgbClr val="000000"/>
                </a:solidFill>
                <a:latin typeface="Constantia" pitchFamily="18" charset="0"/>
              </a:rPr>
              <a:t> предпочитат материалните пред нематериалните стимули</a:t>
            </a:r>
          </a:p>
          <a:p>
            <a:pPr eaLnBrk="0" hangingPunct="0">
              <a:spcBef>
                <a:spcPct val="50000"/>
              </a:spcBef>
              <a:buFontTx/>
              <a:buChar char="-"/>
            </a:pPr>
            <a:r>
              <a:rPr lang="bg-BG" sz="2000" b="1">
                <a:solidFill>
                  <a:srgbClr val="000000"/>
                </a:solidFill>
                <a:latin typeface="Constantia" pitchFamily="18" charset="0"/>
              </a:rPr>
              <a:t> не проявяват инициатива и творчество</a:t>
            </a:r>
          </a:p>
          <a:p>
            <a:pPr eaLnBrk="0" hangingPunct="0">
              <a:spcBef>
                <a:spcPct val="50000"/>
              </a:spcBef>
            </a:pPr>
            <a:r>
              <a:rPr lang="bg-BG" sz="2000" b="1">
                <a:solidFill>
                  <a:srgbClr val="000000"/>
                </a:solidFill>
                <a:latin typeface="Constantia" pitchFamily="18" charset="0"/>
              </a:rPr>
              <a:t>Две възможни хипотези:</a:t>
            </a:r>
          </a:p>
          <a:p>
            <a:pPr eaLnBrk="0" hangingPunct="0">
              <a:spcBef>
                <a:spcPct val="50000"/>
              </a:spcBef>
            </a:pPr>
            <a:r>
              <a:rPr lang="bg-BG" sz="2000" b="1">
                <a:solidFill>
                  <a:srgbClr val="000000"/>
                </a:solidFill>
                <a:latin typeface="Constantia" pitchFamily="18" charset="0"/>
              </a:rPr>
              <a:t>Х: хората по природа са мързеливи</a:t>
            </a:r>
          </a:p>
          <a:p>
            <a:pPr eaLnBrk="0" hangingPunct="0">
              <a:spcBef>
                <a:spcPct val="50000"/>
              </a:spcBef>
            </a:pPr>
            <a:r>
              <a:rPr lang="bg-BG" sz="2000" b="1">
                <a:solidFill>
                  <a:srgbClr val="000000"/>
                </a:solidFill>
                <a:latin typeface="Constantia" pitchFamily="18" charset="0"/>
              </a:rPr>
              <a:t>У: при неблагоприятни условия хората се приспособяват на ниски равнище на йерархията на потребностите, където доминират нисши потребности </a:t>
            </a:r>
            <a:endParaRPr lang="en-GB" sz="2000" b="1">
              <a:solidFill>
                <a:srgbClr val="000000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684213" y="981075"/>
            <a:ext cx="7848600" cy="301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>
              <a:spcBef>
                <a:spcPct val="50000"/>
              </a:spcBef>
            </a:pPr>
            <a:r>
              <a:rPr lang="bg-BG" sz="2000" b="1" u="sng">
                <a:solidFill>
                  <a:srgbClr val="FF0000"/>
                </a:solidFill>
                <a:latin typeface="Constantia" pitchFamily="18" charset="0"/>
              </a:rPr>
              <a:t>Теорията на А. Маслоу е в подкрепа на втората хипотеза</a:t>
            </a:r>
          </a:p>
          <a:p>
            <a:pPr marL="457200" indent="-457200" eaLnBrk="0" hangingPunct="0">
              <a:spcBef>
                <a:spcPct val="50000"/>
              </a:spcBef>
            </a:pPr>
            <a:endParaRPr lang="bg-BG" sz="2000" b="1" u="sng">
              <a:solidFill>
                <a:srgbClr val="FF0000"/>
              </a:solidFill>
              <a:latin typeface="Constantia" pitchFamily="18" charset="0"/>
            </a:endParaRPr>
          </a:p>
          <a:p>
            <a:pPr marL="457200" indent="-457200" eaLnBrk="0" hangingPunct="0">
              <a:spcBef>
                <a:spcPct val="50000"/>
              </a:spcBef>
            </a:pPr>
            <a:r>
              <a:rPr lang="bg-BG" sz="2000" b="1">
                <a:solidFill>
                  <a:srgbClr val="000000"/>
                </a:solidFill>
                <a:latin typeface="Constantia" pitchFamily="18" charset="0"/>
              </a:rPr>
              <a:t>Три “състояния” на личността</a:t>
            </a:r>
          </a:p>
          <a:p>
            <a:pPr marL="457200" indent="-457200" eaLnBrk="0" hangingPunct="0">
              <a:spcBef>
                <a:spcPct val="50000"/>
              </a:spcBef>
              <a:buFontTx/>
              <a:buAutoNum type="arabicPeriod"/>
            </a:pPr>
            <a:r>
              <a:rPr lang="bg-BG" sz="2000" b="1">
                <a:solidFill>
                  <a:srgbClr val="FF0000"/>
                </a:solidFill>
                <a:latin typeface="Constantia" pitchFamily="18" charset="0"/>
              </a:rPr>
              <a:t>Болест</a:t>
            </a:r>
            <a:r>
              <a:rPr lang="bg-BG" sz="2000" b="1">
                <a:solidFill>
                  <a:srgbClr val="000000"/>
                </a:solidFill>
                <a:latin typeface="Constantia" pitchFamily="18" charset="0"/>
              </a:rPr>
              <a:t> = незадоволеност на нисши потребности</a:t>
            </a:r>
          </a:p>
          <a:p>
            <a:pPr marL="457200" indent="-457200" eaLnBrk="0" hangingPunct="0">
              <a:spcBef>
                <a:spcPct val="50000"/>
              </a:spcBef>
              <a:buFontTx/>
              <a:buAutoNum type="arabicPeriod"/>
            </a:pPr>
            <a:r>
              <a:rPr lang="bg-BG" sz="2000" b="1">
                <a:solidFill>
                  <a:srgbClr val="FF0000"/>
                </a:solidFill>
                <a:latin typeface="Constantia" pitchFamily="18" charset="0"/>
              </a:rPr>
              <a:t>Отсъствие на здраве</a:t>
            </a:r>
            <a:r>
              <a:rPr lang="bg-BG" sz="2000" b="1">
                <a:solidFill>
                  <a:srgbClr val="000000"/>
                </a:solidFill>
                <a:latin typeface="Constantia" pitchFamily="18" charset="0"/>
              </a:rPr>
              <a:t> = адаптиране на ниски равнища на йерархията</a:t>
            </a:r>
          </a:p>
          <a:p>
            <a:pPr marL="457200" indent="-457200" eaLnBrk="0" hangingPunct="0">
              <a:spcBef>
                <a:spcPct val="50000"/>
              </a:spcBef>
              <a:buFontTx/>
              <a:buAutoNum type="arabicPeriod"/>
            </a:pPr>
            <a:r>
              <a:rPr lang="bg-BG" sz="2000" b="1">
                <a:solidFill>
                  <a:srgbClr val="FF0000"/>
                </a:solidFill>
                <a:latin typeface="Constantia" pitchFamily="18" charset="0"/>
              </a:rPr>
              <a:t>Здраве</a:t>
            </a:r>
            <a:r>
              <a:rPr lang="bg-BG" sz="2000" b="1">
                <a:solidFill>
                  <a:srgbClr val="000000"/>
                </a:solidFill>
                <a:latin typeface="Constantia" pitchFamily="18" charset="0"/>
              </a:rPr>
              <a:t> = доминиране на висшите потребности</a:t>
            </a:r>
            <a:endParaRPr lang="en-GB" sz="2000" b="1">
              <a:solidFill>
                <a:srgbClr val="000000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666750"/>
          </a:xfrm>
        </p:spPr>
        <p:txBody>
          <a:bodyPr/>
          <a:lstStyle/>
          <a:p>
            <a:pPr eaLnBrk="1" hangingPunct="1"/>
            <a:r>
              <a:rPr lang="bg-BG" sz="3600" b="1" smtClean="0"/>
              <a:t>Теории за удовлетворението от работата</a:t>
            </a:r>
            <a:endParaRPr lang="en-US" sz="3600" b="1" smtClean="0"/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100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bg-BG" smtClean="0"/>
              <a:t>	</a:t>
            </a:r>
            <a:r>
              <a:rPr lang="bg-BG" sz="3200" smtClean="0"/>
              <a:t>Две от най-влиятелните теории за удовлетворението от работата: </a:t>
            </a:r>
          </a:p>
          <a:p>
            <a:pPr lvl="1" eaLnBrk="1" hangingPunct="1"/>
            <a:r>
              <a:rPr lang="bg-BG" sz="2800" smtClean="0"/>
              <a:t>двуфакторна теория</a:t>
            </a:r>
            <a:r>
              <a:rPr lang="en-US" sz="2800" smtClean="0"/>
              <a:t>,</a:t>
            </a:r>
            <a:r>
              <a:rPr lang="bg-BG" sz="2800" smtClean="0"/>
              <a:t> </a:t>
            </a:r>
            <a:r>
              <a:rPr lang="en-US" sz="2800" smtClean="0"/>
              <a:t>Frederick Herzberg</a:t>
            </a:r>
            <a:endParaRPr lang="bg-BG" sz="2800" smtClean="0"/>
          </a:p>
          <a:p>
            <a:pPr lvl="1" eaLnBrk="1" hangingPunct="1"/>
            <a:r>
              <a:rPr lang="bg-BG" sz="2800" smtClean="0"/>
              <a:t>теория за ценностите 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666750"/>
          </a:xfrm>
        </p:spPr>
        <p:txBody>
          <a:bodyPr/>
          <a:lstStyle/>
          <a:p>
            <a:pPr algn="ctr" eaLnBrk="1" hangingPunct="1"/>
            <a:r>
              <a:rPr lang="bg-BG" sz="3200" b="1" smtClean="0"/>
              <a:t>Двуфакторна  теория на</a:t>
            </a:r>
            <a:r>
              <a:rPr lang="es-ES_tradnl" sz="3200" b="1" smtClean="0"/>
              <a:t> Frederick Herzberg (1959)</a:t>
            </a:r>
            <a:endParaRPr lang="en-US" sz="3200" b="1" smtClean="0"/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839200" cy="5715000"/>
          </a:xfrm>
        </p:spPr>
        <p:txBody>
          <a:bodyPr/>
          <a:lstStyle/>
          <a:p>
            <a:pPr eaLnBrk="1" hangingPunct="1"/>
            <a:r>
              <a:rPr lang="bg-BG" smtClean="0"/>
              <a:t>Понякога се нарича теория за  мотиватоционно-хигиените фактори.</a:t>
            </a:r>
            <a:endParaRPr lang="en-US" smtClean="0"/>
          </a:p>
          <a:p>
            <a:pPr eaLnBrk="1" hangingPunct="1"/>
            <a:r>
              <a:rPr lang="en-US" sz="2400" smtClean="0"/>
              <a:t>Frederick Herzberg</a:t>
            </a:r>
            <a:r>
              <a:rPr lang="bg-BG" smtClean="0"/>
              <a:t> открил различни групи фактори. Някои от тях допринасят за засилване на удовлетворението от работата, други – за намаляване на неудовлетворението.</a:t>
            </a:r>
          </a:p>
          <a:p>
            <a:pPr lvl="1" eaLnBrk="1" hangingPunct="1"/>
            <a:r>
              <a:rPr lang="bg-BG" smtClean="0"/>
              <a:t>Неудовлетворението е свързано с условията на работа (например, условията на труд, заплащане, безопасността, качеството на мениджмънта, отношенията с другите), а не със самата работа. Тези фактори са определени като хигиенни (или поддържащи) фактори.</a:t>
            </a:r>
            <a:r>
              <a:rPr lang="ru-RU" smtClean="0"/>
              <a:t> </a:t>
            </a:r>
            <a:r>
              <a:rPr lang="bg-BG" smtClean="0"/>
              <a:t>Според Херцберг хигиенните фактори могат да накарат човек да напусне работата си или да предпочете една работа вместо друга, но те не влияят върху ежедневното поведение.</a:t>
            </a:r>
          </a:p>
          <a:p>
            <a:pPr eaLnBrk="1" hangingPunct="1">
              <a:buFont typeface="Wingdings 2" pitchFamily="18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Удовлетворението зависи от фактори, свързани със самата работа или с резултатите, получени директно от нея (напр., естеството на работата, постиженията, възможностите за развитие, шансът за личностно израстване и получаване на признание). Такива фактори са свързани с високи нива на удовлетворение от работата и се наричат мотиватори.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Изследванията за проверка на тази теория са показали противоречиви резултати.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Някои изследвания сочат, че удовлетворението и неудовлетворението от работата се основават на различни фактори. Други изследвания показват, че фактори, означени като хигиени или като мотиватори упражняват силно влияние както върху удовлетворението, така и върху неудовлетворението.</a:t>
            </a:r>
            <a:endParaRPr lang="en-US" dirty="0"/>
          </a:p>
        </p:txBody>
      </p:sp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924800" cy="666750"/>
          </a:xfrm>
        </p:spPr>
        <p:txBody>
          <a:bodyPr/>
          <a:lstStyle/>
          <a:p>
            <a:pPr algn="ctr" eaLnBrk="1" hangingPunct="1"/>
            <a:r>
              <a:rPr lang="bg-BG" sz="3200" b="1" smtClean="0"/>
              <a:t>Двуфакторна  теория</a:t>
            </a:r>
            <a:endParaRPr lang="en-US" sz="32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Двуфакторната теория все още има важно значение.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Ръководителите трябва да съсредоточат вниманието си върху такива фактори, които способстват за повишаване на удовлетворението от работата, като например, възможността за израстване в кариерата.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Двуфакторната теория предполага, че трябва да бъдат създадени условия, които помагат да се избегне неудовлетворението - приятни условия на труд, както и другите условия, при които се извършва работата.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67586" name="Title 1"/>
          <p:cNvSpPr>
            <a:spLocks noGrp="1"/>
          </p:cNvSpPr>
          <p:nvPr>
            <p:ph type="title"/>
          </p:nvPr>
        </p:nvSpPr>
        <p:spPr>
          <a:xfrm>
            <a:off x="857250" y="704850"/>
            <a:ext cx="7829550" cy="666750"/>
          </a:xfrm>
        </p:spPr>
        <p:txBody>
          <a:bodyPr/>
          <a:lstStyle/>
          <a:p>
            <a:pPr algn="ctr" eaLnBrk="1" hangingPunct="1"/>
            <a:r>
              <a:rPr lang="bg-BG" sz="3200" b="1" smtClean="0"/>
              <a:t>Двуфакторна  теория</a:t>
            </a:r>
            <a:endParaRPr lang="en-US" sz="32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09" name="Content Placeholder 3" descr="motivation_hygiene_theory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52600" y="366713"/>
            <a:ext cx="6188075" cy="61864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>
          <a:xfrm>
            <a:off x="785813" y="571500"/>
            <a:ext cx="7900987" cy="666750"/>
          </a:xfrm>
        </p:spPr>
        <p:txBody>
          <a:bodyPr/>
          <a:lstStyle/>
          <a:p>
            <a:pPr algn="ctr" eaLnBrk="1" hangingPunct="1"/>
            <a:r>
              <a:rPr lang="bg-BG" sz="4000" b="1" smtClean="0"/>
              <a:t>Теория за ценностите</a:t>
            </a:r>
            <a:endParaRPr lang="en-US" sz="4000" b="1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Теорията твърди, че може да се постигне удовлетворение от работата до степента, до която резултатите от работата (напр., възнаграждение), които човек получава съвпадат с тези, които желае.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Колкото повече желани „</a:t>
            </a:r>
            <a:r>
              <a:rPr lang="bg-BG" i="1" dirty="0" smtClean="0"/>
              <a:t>награди”</a:t>
            </a:r>
            <a:r>
              <a:rPr lang="bg-BG" dirty="0" smtClean="0"/>
              <a:t> получават хората, толкова по-доволни са те.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Изследвания, проведени напоследък подкрепят теорията за ценностите. За различни аспекти на работата с въпросници се измерва несъответствието между съществуващите и желаните от служителите нива.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Колкото по-важен се счита определен конкретен аспект от работата, толкова по-малко удовлетворени са хората, когато не успеят да получат толкова, колкото желаят.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bg-BG" sz="3600" b="1" smtClean="0"/>
              <a:t>Мотивиране чрез удовлетворяване на потребностите</a:t>
            </a:r>
            <a:endParaRPr lang="en-US" sz="3600" b="1" smtClean="0"/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389438"/>
          </a:xfrm>
        </p:spPr>
        <p:txBody>
          <a:bodyPr/>
          <a:lstStyle/>
          <a:p>
            <a:pPr eaLnBrk="1" hangingPunct="1"/>
            <a:r>
              <a:rPr lang="bg-BG" smtClean="0"/>
              <a:t>Теория на Ейбрахам Маслоу (</a:t>
            </a:r>
            <a:r>
              <a:rPr lang="en-US" smtClean="0"/>
              <a:t>Abraham Maslow</a:t>
            </a:r>
            <a:r>
              <a:rPr lang="bg-BG" smtClean="0"/>
              <a:t>) за йерархия</a:t>
            </a:r>
            <a:r>
              <a:rPr lang="en-US" smtClean="0"/>
              <a:t> </a:t>
            </a:r>
            <a:r>
              <a:rPr lang="bg-BG" smtClean="0"/>
              <a:t>на потребностите (1943)</a:t>
            </a:r>
          </a:p>
          <a:p>
            <a:pPr eaLnBrk="1" hangingPunct="1"/>
            <a:endParaRPr lang="bg-BG" smtClean="0"/>
          </a:p>
          <a:p>
            <a:pPr eaLnBrk="1" hangingPunct="1"/>
            <a:r>
              <a:rPr lang="bg-BG" smtClean="0"/>
              <a:t>ЕRG теория на Клейтън Алдерфер (</a:t>
            </a:r>
            <a:r>
              <a:rPr lang="en-US" smtClean="0"/>
              <a:t>Clayton Alderfer</a:t>
            </a:r>
            <a:r>
              <a:rPr lang="bg-BG" smtClean="0"/>
              <a:t>) (1972) </a:t>
            </a:r>
          </a:p>
          <a:p>
            <a:pPr eaLnBrk="1" hangingPunct="1"/>
            <a:endParaRPr lang="bg-BG" smtClean="0"/>
          </a:p>
          <a:p>
            <a:pPr eaLnBrk="1" hangingPunct="1"/>
            <a:r>
              <a:rPr lang="bg-BG" smtClean="0"/>
              <a:t>Теория на потребностите на Дейвид Маклеланд (</a:t>
            </a:r>
            <a:r>
              <a:rPr lang="en-US" smtClean="0"/>
              <a:t>David McClelland</a:t>
            </a:r>
            <a:r>
              <a:rPr lang="bg-BG" smtClean="0"/>
              <a:t>) (1976)</a:t>
            </a:r>
          </a:p>
          <a:p>
            <a:pPr eaLnBrk="1" hangingPunct="1"/>
            <a:endParaRPr lang="bg-B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89438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Такъв аспект би могъл да бъде възможността да работят самостоятелно, възможността за растеж в кариерата, възможности за обучение, нивото на заплащане.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Интересно следствие от теорията е, че обръща внимание на аспектите, чиито параметри трябва да бъдат променени, за да се получи удовлетворение от работата.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Важно е да се обхванат всички ценени аспекти, за които хората чувстват, че има сериозни несъответствия.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762000" y="704850"/>
            <a:ext cx="7924800" cy="742950"/>
          </a:xfrm>
        </p:spPr>
        <p:txBody>
          <a:bodyPr/>
          <a:lstStyle/>
          <a:p>
            <a:pPr algn="ctr" eaLnBrk="1" hangingPunct="1"/>
            <a:r>
              <a:rPr lang="bg-BG" sz="4000" b="1" smtClean="0"/>
              <a:t>Теория за ценностите</a:t>
            </a:r>
            <a:endParaRPr lang="en-US" sz="40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bg-BG" smtClean="0"/>
              <a:t>Като набляга на ценностите, теорията предполага, че удовлетворението от работата може да се получи от много фактори.</a:t>
            </a:r>
          </a:p>
          <a:p>
            <a:pPr eaLnBrk="1" hangingPunct="1"/>
            <a:r>
              <a:rPr lang="bg-BG" smtClean="0"/>
              <a:t>Ефективен начин да бъдат удовлетворени работниците и служителите е да се разбере какво искат и доколкото е възможно</a:t>
            </a:r>
            <a:r>
              <a:rPr lang="en-US" smtClean="0"/>
              <a:t>,</a:t>
            </a:r>
            <a:r>
              <a:rPr lang="bg-BG" smtClean="0"/>
              <a:t> да им се даде.</a:t>
            </a:r>
            <a:endParaRPr lang="en-US" smtClean="0"/>
          </a:p>
        </p:txBody>
      </p:sp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914400" y="704850"/>
            <a:ext cx="7772400" cy="666750"/>
          </a:xfrm>
        </p:spPr>
        <p:txBody>
          <a:bodyPr/>
          <a:lstStyle/>
          <a:p>
            <a:pPr algn="ctr" eaLnBrk="1" hangingPunct="1"/>
            <a:r>
              <a:rPr lang="bg-BG" sz="4000" b="1" smtClean="0"/>
              <a:t>Теория за ценностите</a:t>
            </a:r>
            <a:endParaRPr lang="en-US" sz="40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85800"/>
          </a:xfrm>
        </p:spPr>
        <p:txBody>
          <a:bodyPr/>
          <a:lstStyle/>
          <a:p>
            <a:pPr algn="ctr" eaLnBrk="1" hangingPunct="1"/>
            <a:r>
              <a:rPr lang="bg-BG" sz="3600" b="1" smtClean="0"/>
              <a:t>Мотивиране чрез определяне на цели</a:t>
            </a:r>
            <a:endParaRPr lang="en-US" sz="3600" b="1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Теоретиците твърдят, че поставените цели влияят на  увереността на хората за способността им да изпълняват възложените задачи.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Основната идея на теорията за определяне на цел е, че целта служи като мотиватор, защото кара хората да сравнят нивото на възможностите си в момента с необходимото ниво за постигане на целта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Доколкото вярват, че не са достатъчно подготвени, те ще се чувстват неудовлетворени и ще работят усилено за постигане на желаното ниво, дотогава, докато считат, че е възможно да се постигне целта. Когато успеят, в момента на достигането на  целта, те се чувстват компетентни и способни да завоюват успехи.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85800"/>
          </a:xfrm>
        </p:spPr>
        <p:txBody>
          <a:bodyPr/>
          <a:lstStyle/>
          <a:p>
            <a:pPr algn="ctr" eaLnBrk="1" hangingPunct="1"/>
            <a:r>
              <a:rPr lang="bg-BG" sz="3600" b="1" smtClean="0"/>
              <a:t>Мотивиране чрез определяне на цели</a:t>
            </a:r>
            <a:endParaRPr lang="en-US" sz="3600" b="1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Моделът твърди също, че поставянето на цели може да доведе до приемането на тези цели като лични, собствени цели. Това е идеята за ангажираност към целта в степен, до която хората инвестират време и усилия за постигането й.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Колкото по-силно вярват хората, че могат да постигнат целта, толкова по-силно те я приемат за своя.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Както увереността в собствените възможности, така и ангажираността към целта влияят върху нивото на изпълнение на служебните задължения.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Хората ще полагат по-сериозни усилия, когато вярват, че ще успеят, отколкото, когато считат, че усилията им ще бъдат напразни. Целите, които не са приети като лични имат малък капацитет за направляване  на поведението.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066800"/>
          </a:xfrm>
        </p:spPr>
        <p:txBody>
          <a:bodyPr/>
          <a:lstStyle/>
          <a:p>
            <a:pPr algn="ctr" eaLnBrk="1" hangingPunct="1"/>
            <a:r>
              <a:rPr lang="bg-BG" sz="3200" b="1" smtClean="0"/>
              <a:t>Мениджърски насоки за определяне на ефективни цели</a:t>
            </a:r>
            <a:endParaRPr lang="en-US" sz="3200" b="1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i="1" dirty="0" smtClean="0"/>
              <a:t>Поставете конкретни цели. </a:t>
            </a:r>
            <a:r>
              <a:rPr lang="bg-BG" dirty="0" smtClean="0"/>
              <a:t>Най-добри резултати се постигат при поставяне на конкретни цели, а не когато хората са помолени да "дадат най-доброто от себе си" или, когато изобщо не е поставена цел.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i="1" dirty="0" smtClean="0"/>
              <a:t>Поставете трудни, но достижими цели.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bg-BG" dirty="0" smtClean="0"/>
              <a:t> Ключовият момент е, че целите освен конкретни трябва да бъдат и не толкова лесно достижими, за да се увеличи ефективността. 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bg-BG" dirty="0" smtClean="0"/>
              <a:t>Хората ще работят усилено за постигане на цели, които са предизвикателство за тях, доколкото постигането им е в границите на техните възможности. 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bg-BG" dirty="0" smtClean="0"/>
              <a:t>Ако постигането на целите е прекалено трудно, работата страда, защото хората могат да отхвърлят тези цели като нереалистични и непостижими.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i="1" dirty="0" smtClean="0"/>
              <a:t>Осигурете обратна връзка. </a:t>
            </a:r>
            <a:r>
              <a:rPr lang="bg-BG" dirty="0" smtClean="0"/>
              <a:t>Обратната връзка помага на хората да постигнат изпълнение на своите цели.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bg-BG" sz="3600" b="1" smtClean="0"/>
              <a:t>Теория на справедливостта</a:t>
            </a:r>
            <a:r>
              <a:rPr lang="en-US" sz="3600" b="1" smtClean="0"/>
              <a:t> </a:t>
            </a:r>
            <a:r>
              <a:rPr lang="bg-BG" sz="3600" b="1" smtClean="0"/>
              <a:t>на </a:t>
            </a:r>
            <a:br>
              <a:rPr lang="bg-BG" sz="3600" b="1" smtClean="0"/>
            </a:br>
            <a:r>
              <a:rPr lang="en-US" sz="3600" b="1" smtClean="0"/>
              <a:t>John</a:t>
            </a:r>
            <a:r>
              <a:rPr lang="bg-BG" sz="3600" b="1" smtClean="0"/>
              <a:t> </a:t>
            </a:r>
            <a:r>
              <a:rPr lang="en-US" sz="3600" b="1" smtClean="0"/>
              <a:t>Stacey Adams (1963)</a:t>
            </a:r>
            <a:r>
              <a:rPr lang="bg-BG" sz="3600" b="1" smtClean="0"/>
              <a:t> </a:t>
            </a:r>
            <a:endParaRPr lang="en-US" sz="3600" b="1" smtClean="0"/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267200"/>
          </a:xfrm>
        </p:spPr>
        <p:txBody>
          <a:bodyPr/>
          <a:lstStyle/>
          <a:p>
            <a:pPr eaLnBrk="1" hangingPunct="1"/>
            <a:r>
              <a:rPr lang="bg-BG" smtClean="0"/>
              <a:t>Теорията на справедливостта е фокусирана върху личността, като съдържа социален елемент.</a:t>
            </a:r>
          </a:p>
          <a:p>
            <a:pPr eaLnBrk="1" hangingPunct="1"/>
            <a:r>
              <a:rPr lang="bg-BG" smtClean="0"/>
              <a:t>Тя гледа на мотивацията от позицията на сравненията. Хората сравняват себе си с другите или с преобладаващите стандарти.</a:t>
            </a:r>
          </a:p>
          <a:p>
            <a:pPr eaLnBrk="1" hangingPunct="1"/>
            <a:r>
              <a:rPr lang="bg-BG" smtClean="0"/>
              <a:t>Три основни подхода: </a:t>
            </a:r>
          </a:p>
          <a:p>
            <a:pPr lvl="1" eaLnBrk="1" hangingPunct="1"/>
            <a:r>
              <a:rPr lang="bg-BG" sz="2600" smtClean="0"/>
              <a:t>разпределителна справедливост, </a:t>
            </a:r>
          </a:p>
          <a:p>
            <a:pPr lvl="1" eaLnBrk="1" hangingPunct="1"/>
            <a:r>
              <a:rPr lang="bg-BG" sz="2600" smtClean="0"/>
              <a:t>процедурна справедливост, </a:t>
            </a:r>
          </a:p>
          <a:p>
            <a:pPr lvl="1" eaLnBrk="1" hangingPunct="1"/>
            <a:r>
              <a:rPr lang="bg-BG" sz="2600" smtClean="0"/>
              <a:t>справедливост на взаимодействията.</a:t>
            </a:r>
            <a:endParaRPr lang="en-US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1" name="Content Placeholder 3" descr="adams_equity_diagram_businesssball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71575" y="685800"/>
            <a:ext cx="6800850" cy="5638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algn="ctr" eaLnBrk="1" hangingPunct="1"/>
            <a:r>
              <a:rPr lang="bg-BG" sz="3600" b="1" smtClean="0"/>
              <a:t>Разпределителна справедливост</a:t>
            </a:r>
            <a:br>
              <a:rPr lang="bg-BG" sz="3600" b="1" smtClean="0"/>
            </a:br>
            <a:r>
              <a:rPr lang="bg-BG" sz="3600" b="1" smtClean="0"/>
              <a:t>Теория за равенството</a:t>
            </a:r>
            <a:endParaRPr lang="en-US" sz="3600" b="1" smtClean="0"/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bg-BG" smtClean="0"/>
              <a:t>Усещането за справедливостта на начина, по който се разпределят възнагражденията и ресурсите.</a:t>
            </a:r>
          </a:p>
          <a:p>
            <a:pPr eaLnBrk="1" hangingPunct="1"/>
            <a:r>
              <a:rPr lang="bg-BG" smtClean="0"/>
              <a:t>Теорията за справедливостта твърди, че хората са мотивирани да поддържат честни - или справедливи – взаимоотношения помежду си и да избягват тези отношения, които считат за нелоялни или несправедливи.</a:t>
            </a:r>
          </a:p>
          <a:p>
            <a:pPr eaLnBrk="1" hangingPunct="1"/>
            <a:r>
              <a:rPr lang="bg-BG" smtClean="0"/>
              <a:t>Тя гласи, че хората се сравняват с другите като се фокусират върху две променливи принос и резултати.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algn="ctr" eaLnBrk="1" hangingPunct="1"/>
            <a:r>
              <a:rPr lang="bg-BG" sz="3600" b="1" smtClean="0"/>
              <a:t>Разпределителна справедливост</a:t>
            </a:r>
            <a:br>
              <a:rPr lang="bg-BG" sz="3600" b="1" smtClean="0"/>
            </a:br>
            <a:r>
              <a:rPr lang="bg-BG" sz="3600" b="1" smtClean="0"/>
              <a:t>Теория за равенството</a:t>
            </a:r>
            <a:endParaRPr lang="en-US" sz="3600" b="1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Принос са нещата, които сме вложили, като отработено време, изразходвани усилия, брой на произведените единици, квалификацията, с която допринасяме в работата и др.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Резултати са нещата, които получаваме в замяна на нашата работа и включва заплати, служебни облаги, престиж и др.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Теорията за справедливостта се занимава с приноса и резултатите така, както те се възприемат от заинтересованите лица, не се основава на обективни стандарти.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algn="ctr" eaLnBrk="1" hangingPunct="1"/>
            <a:r>
              <a:rPr lang="bg-BG" sz="3600" b="1" smtClean="0"/>
              <a:t>Разпределителна справедливост</a:t>
            </a:r>
            <a:br>
              <a:rPr lang="bg-BG" sz="3600" b="1" smtClean="0"/>
            </a:br>
            <a:r>
              <a:rPr lang="bg-BG" sz="3600" b="1" smtClean="0"/>
              <a:t>Теория за равенството</a:t>
            </a:r>
            <a:endParaRPr lang="en-US" sz="3600" b="1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534400" cy="4876800"/>
          </a:xfrm>
        </p:spPr>
        <p:txBody>
          <a:bodyPr>
            <a:normAutofit fontScale="925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Хората сравняват своите резултати и принос с тези на другите и след това преценяват баланса на тези отношения във формата на съотношение.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За сравнение може да се използва почти всеки, с когото можем да се сравняваме.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Сравнението може да доведе до някое от трите възможни заключения: несправедливо надценяване, несправедливо подценяване, или справедливо разпределение.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Хората се стремят да установят справедливо разпределение, при което  съотношенията резултати/принос са равни, което им помага да се чувстват удовлетворени.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algn="ctr" eaLnBrk="1" hangingPunct="1"/>
            <a:r>
              <a:rPr lang="bg-BG" sz="3600" b="1" smtClean="0"/>
              <a:t>Теория на Маслоу за йерархия на потребностите </a:t>
            </a:r>
            <a:endParaRPr lang="en-US" sz="3600" b="1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5105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bg-BG" sz="2400" smtClean="0"/>
              <a:t>Ейбрахам Маслоу (Abraham Maslow) е клиничен психолог, който въвежда теорията за личностно регулиране, </a:t>
            </a:r>
            <a:r>
              <a:rPr lang="bg-BG" sz="2400" i="1" smtClean="0"/>
              <a:t>теорията за йерархия на потребностите,</a:t>
            </a:r>
            <a:r>
              <a:rPr lang="bg-BG" sz="2400" smtClean="0"/>
              <a:t> въз основа на своите дългогодишни наблюдения на пациенти.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bg-BG" sz="2400" smtClean="0"/>
              <a:t>Неговото предположение е, че ако хората растат в среда, където техните потребности не са удовлетворени, ще бъде малко вероятно да функционират като здрави, пълноценни личности. 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X</a:t>
            </a:r>
            <a:r>
              <a:rPr lang="bg-BG" sz="2400" smtClean="0"/>
              <a:t>ората имат пет вида потребности, които се активират йерархично. Потребностите са пораждат  в определен ред, от най-ниската към най-високата</a:t>
            </a:r>
            <a:r>
              <a:rPr lang="en-US" sz="2400" smtClean="0"/>
              <a:t>. </a:t>
            </a:r>
            <a:r>
              <a:rPr lang="bg-BG" sz="2400" smtClean="0"/>
              <a:t>По-ниските по ред трябва да бъдат удовлетворени, преди да се появи следващата, по-високо в йерархията потребност.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algn="ctr" eaLnBrk="1" hangingPunct="1"/>
            <a:r>
              <a:rPr lang="bg-BG" sz="3600" b="1" smtClean="0"/>
              <a:t>Разпределителна справедливост</a:t>
            </a:r>
            <a:br>
              <a:rPr lang="bg-BG" sz="3600" b="1" smtClean="0"/>
            </a:br>
            <a:r>
              <a:rPr lang="bg-BG" sz="3600" b="1" smtClean="0"/>
              <a:t>Теория за равенството</a:t>
            </a:r>
            <a:endParaRPr lang="en-US" sz="3600" b="1" smtClean="0"/>
          </a:p>
        </p:txBody>
      </p:sp>
      <p:sp>
        <p:nvSpPr>
          <p:cNvPr id="80898" name="Content Placeholder 2"/>
          <p:cNvSpPr>
            <a:spLocks noGrp="1"/>
          </p:cNvSpPr>
          <p:nvPr>
            <p:ph idx="1"/>
          </p:nvPr>
        </p:nvSpPr>
        <p:spPr>
          <a:xfrm>
            <a:off x="304800" y="2133600"/>
            <a:ext cx="8534400" cy="43434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bg-BG" smtClean="0"/>
              <a:t>	Хората променят несправедливостта към справедливост чрез:</a:t>
            </a:r>
          </a:p>
          <a:p>
            <a:pPr eaLnBrk="1" hangingPunct="1"/>
            <a:r>
              <a:rPr lang="bg-BG" smtClean="0"/>
              <a:t>Подценените, може да намалят своя принос или повишават своите резултати.</a:t>
            </a:r>
          </a:p>
          <a:p>
            <a:pPr eaLnBrk="1" hangingPunct="1"/>
            <a:r>
              <a:rPr lang="bg-BG" smtClean="0"/>
              <a:t>Надценените могат да направят обратното: повишаване на приноса или намаляване на резултатите.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algn="ctr" eaLnBrk="1" hangingPunct="1"/>
            <a:r>
              <a:rPr lang="bg-BG" sz="3600" b="1" smtClean="0"/>
              <a:t>Разпределителна справедливост</a:t>
            </a:r>
            <a:br>
              <a:rPr lang="bg-BG" sz="3600" b="1" smtClean="0"/>
            </a:br>
            <a:r>
              <a:rPr lang="bg-BG" sz="3600" b="1" smtClean="0"/>
              <a:t>Теория за равенството</a:t>
            </a:r>
            <a:endParaRPr lang="en-US" sz="3600" b="1" smtClean="0"/>
          </a:p>
        </p:txBody>
      </p:sp>
      <p:sp>
        <p:nvSpPr>
          <p:cNvPr id="81922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153400" cy="43434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bg-BG" smtClean="0"/>
              <a:t>	Хората може да не предприемат никакви действия в отговор на несправедливостта.</a:t>
            </a:r>
          </a:p>
          <a:p>
            <a:pPr eaLnBrk="1" hangingPunct="1">
              <a:buFont typeface="Wingdings 2" pitchFamily="18" charset="2"/>
              <a:buNone/>
            </a:pPr>
            <a:r>
              <a:rPr lang="bg-BG" smtClean="0"/>
              <a:t>	Могат да прибягнат до решаване на неравнопоставеността не чрез промяна на поведението си, а чрез промяна на начина, по който мислят за ситуацията. Могат да възприемат несправедливи ситуации за справедливи, като по този начин ефективно намалят негативните емоции, свързани с неравнопоставеността.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algn="ctr" eaLnBrk="1" hangingPunct="1"/>
            <a:r>
              <a:rPr lang="bg-BG" sz="3600" b="1" smtClean="0"/>
              <a:t>Процедурна справедливост -справедливо вземане на решения </a:t>
            </a:r>
            <a:endParaRPr lang="en-US" sz="3600" b="1" smtClean="0"/>
          </a:p>
        </p:txBody>
      </p:sp>
      <p:sp>
        <p:nvSpPr>
          <p:cNvPr id="82946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eaLnBrk="1" hangingPunct="1"/>
            <a:r>
              <a:rPr lang="bg-BG" smtClean="0"/>
              <a:t>Процедурна справедливост: усещане за справедливост на процесите, чрез които се вземат решенията в организацията.</a:t>
            </a:r>
          </a:p>
          <a:p>
            <a:pPr eaLnBrk="1" hangingPunct="1"/>
            <a:r>
              <a:rPr lang="bg-BG" smtClean="0"/>
              <a:t>Идеята за процедурна справедливост е взаимствана от правосъдието, където отдавна са установили, че за да бъде изхода от процеса справедлив, прилаганите процедури (например, правила по отношение на естеството на доказателствата) трябва да бъдат справедливи.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algn="ctr" eaLnBrk="1" hangingPunct="1"/>
            <a:r>
              <a:rPr lang="bg-BG" sz="3600" b="1" smtClean="0"/>
              <a:t>Процедурна справедливост -справедливо вземане на решения </a:t>
            </a:r>
            <a:endParaRPr lang="en-US" sz="3600" b="1" smtClean="0"/>
          </a:p>
        </p:txBody>
      </p:sp>
      <p:sp>
        <p:nvSpPr>
          <p:cNvPr id="83970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eaLnBrk="1" hangingPunct="1"/>
            <a:r>
              <a:rPr lang="bg-BG" smtClean="0"/>
              <a:t>Няколко неща, които могат да се направят, за да бъдат възприемани за справедливи процедурите за вземане на решения в организацията.</a:t>
            </a:r>
          </a:p>
          <a:p>
            <a:pPr lvl="1" eaLnBrk="1" hangingPunct="1"/>
            <a:r>
              <a:rPr lang="bg-BG" sz="2600" smtClean="0"/>
              <a:t>Хората да участват в определянето на процедурите за вземане на решенията. </a:t>
            </a:r>
          </a:p>
          <a:p>
            <a:pPr lvl="1" eaLnBrk="1" hangingPunct="1"/>
            <a:r>
              <a:rPr lang="bg-BG" sz="2600" smtClean="0"/>
              <a:t>Осигуряване на възможност за коригиране на грешки.</a:t>
            </a:r>
          </a:p>
          <a:p>
            <a:pPr lvl="1" eaLnBrk="1" hangingPunct="1"/>
            <a:r>
              <a:rPr lang="bg-BG" sz="2600" smtClean="0"/>
              <a:t>Прилагане на правилата и политиките последователно и неотклонно.</a:t>
            </a:r>
          </a:p>
          <a:p>
            <a:pPr lvl="1" eaLnBrk="1" hangingPunct="1"/>
            <a:r>
              <a:rPr lang="bg-BG" sz="2600" smtClean="0"/>
              <a:t>Безпристрастно вземане на решения.</a:t>
            </a:r>
            <a:endParaRPr lang="en-US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85800"/>
          </a:xfrm>
        </p:spPr>
        <p:txBody>
          <a:bodyPr/>
          <a:lstStyle/>
          <a:p>
            <a:pPr algn="ctr" eaLnBrk="1" hangingPunct="1"/>
            <a:r>
              <a:rPr lang="bg-BG" sz="3600" b="1" smtClean="0"/>
              <a:t>Справедливост на взаимодействията</a:t>
            </a:r>
            <a:endParaRPr lang="en-US" sz="3600" b="1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4800600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Справедливостта на междуличностните отношения, действащи в организацията.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Основни фактори: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bg-BG" dirty="0" smtClean="0"/>
              <a:t> Пълнота на информацията, получена и използвана при вземане на решенията. 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bg-BG" dirty="0" smtClean="0"/>
              <a:t>Социална чувствителност - степента на достойнство и уважение, които се демонстрират при представянето на нежелани последствия (напр., намаляване на заплатите или уволнения). 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bg-BG" dirty="0" smtClean="0"/>
              <a:t>Хората реагират с повече разбиране на отрицателните последствия, когато са добре информирани и усещат прояви на внимание към тяхната чувствителност.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09600"/>
          </a:xfrm>
        </p:spPr>
        <p:txBody>
          <a:bodyPr/>
          <a:lstStyle/>
          <a:p>
            <a:pPr eaLnBrk="1" hangingPunct="1"/>
            <a:r>
              <a:rPr lang="bg-BG" sz="3600" b="1" smtClean="0"/>
              <a:t>Справедливост в организациите. Съвети</a:t>
            </a:r>
          </a:p>
        </p:txBody>
      </p:sp>
      <p:sp>
        <p:nvSpPr>
          <p:cNvPr id="86018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pPr eaLnBrk="1" hangingPunct="1"/>
            <a:r>
              <a:rPr lang="bg-BG" i="1" smtClean="0"/>
              <a:t>Избягвайте неоснователното занижаване на заплатите (</a:t>
            </a:r>
            <a:r>
              <a:rPr lang="en-US" i="1" smtClean="0"/>
              <a:t>underpayment</a:t>
            </a:r>
            <a:r>
              <a:rPr lang="bg-BG" i="1" smtClean="0"/>
              <a:t>).</a:t>
            </a:r>
            <a:r>
              <a:rPr lang="bg-BG" smtClean="0"/>
              <a:t> </a:t>
            </a:r>
          </a:p>
          <a:p>
            <a:pPr lvl="1" eaLnBrk="1" hangingPunct="1"/>
            <a:r>
              <a:rPr lang="bg-BG" sz="2600" smtClean="0"/>
              <a:t>Компаниите, които се опитват да спестят средства чрез намаляване на заплатите, могат да установят, че служителите „приравняват заплатите към резултатите от своя труд" по много различни начини.</a:t>
            </a:r>
          </a:p>
          <a:p>
            <a:pPr lvl="1" eaLnBrk="1" hangingPunct="1"/>
            <a:r>
              <a:rPr lang="bg-BG" sz="2600" smtClean="0"/>
              <a:t>Особено обезпокоително форма на несправедливост</a:t>
            </a:r>
            <a:r>
              <a:rPr lang="bg-BG" sz="2600" smtClean="0">
                <a:solidFill>
                  <a:srgbClr val="FF0000"/>
                </a:solidFill>
              </a:rPr>
              <a:t> </a:t>
            </a:r>
            <a:r>
              <a:rPr lang="bg-BG" sz="2600" smtClean="0"/>
              <a:t>е институционализирането на ниското заплащане  под формата на диференциране на заплатите, което ощетява новопостъпилите служители.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09600"/>
          </a:xfrm>
        </p:spPr>
        <p:txBody>
          <a:bodyPr/>
          <a:lstStyle/>
          <a:p>
            <a:pPr eaLnBrk="1" hangingPunct="1"/>
            <a:r>
              <a:rPr lang="bg-BG" sz="3600" b="1" smtClean="0"/>
              <a:t>Справедливост в организациите. Съвети</a:t>
            </a:r>
          </a:p>
        </p:txBody>
      </p:sp>
      <p:sp>
        <p:nvSpPr>
          <p:cNvPr id="87042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458200" cy="5562600"/>
          </a:xfrm>
        </p:spPr>
        <p:txBody>
          <a:bodyPr/>
          <a:lstStyle/>
          <a:p>
            <a:pPr eaLnBrk="1" hangingPunct="1"/>
            <a:r>
              <a:rPr lang="bg-BG" i="1" smtClean="0"/>
              <a:t>Избягвайте неоснователното завишаване на заплатите (</a:t>
            </a:r>
            <a:r>
              <a:rPr lang="en-US" i="1" smtClean="0"/>
              <a:t>overpayment).</a:t>
            </a:r>
          </a:p>
          <a:p>
            <a:pPr lvl="1" eaLnBrk="1" hangingPunct="1"/>
            <a:r>
              <a:rPr lang="bg-BG" smtClean="0"/>
              <a:t>Повишението на ефективността в резултат от неоснователното завишаване на заплатите е временно.</a:t>
            </a:r>
            <a:endParaRPr lang="en-US" smtClean="0"/>
          </a:p>
          <a:p>
            <a:pPr lvl="1" eaLnBrk="1" hangingPunct="1"/>
            <a:r>
              <a:rPr lang="bg-BG" smtClean="0"/>
              <a:t>Когато завишавате заплатата на един служител, вие подценявате всички останали.</a:t>
            </a:r>
            <a:endParaRPr lang="en-US" smtClean="0"/>
          </a:p>
          <a:p>
            <a:pPr lvl="1" eaLnBrk="1" hangingPunct="1"/>
            <a:r>
              <a:rPr lang="bg-BG" smtClean="0"/>
              <a:t>Трудностите се дължат на факта, че чувствата за справедливост или несправедливост, се основават на възприятията, а възприятията не винаги е лесно да се контролират.</a:t>
            </a:r>
            <a:endParaRPr lang="en-US" smtClean="0"/>
          </a:p>
          <a:p>
            <a:pPr lvl="1" eaLnBrk="1" hangingPunct="1"/>
            <a:r>
              <a:rPr lang="bg-BG" smtClean="0"/>
              <a:t>Подходът, който може да помогне, е да бъдете открити и честни по отношение на приноса и резултатите от трудовата дейност.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09600"/>
          </a:xfrm>
        </p:spPr>
        <p:txBody>
          <a:bodyPr/>
          <a:lstStyle/>
          <a:p>
            <a:pPr eaLnBrk="1" hangingPunct="1"/>
            <a:r>
              <a:rPr lang="bg-BG" sz="3600" b="1" smtClean="0"/>
              <a:t>Справедливост в организациите. Съвети</a:t>
            </a:r>
          </a:p>
        </p:txBody>
      </p:sp>
      <p:sp>
        <p:nvSpPr>
          <p:cNvPr id="88066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953000"/>
          </a:xfrm>
        </p:spPr>
        <p:txBody>
          <a:bodyPr/>
          <a:lstStyle/>
          <a:p>
            <a:pPr eaLnBrk="1" hangingPunct="1"/>
            <a:r>
              <a:rPr lang="bg-BG" i="1" smtClean="0"/>
              <a:t>Осигурете участие на хората във вземането на  решенията, които ги засягат</a:t>
            </a:r>
            <a:r>
              <a:rPr lang="en-US" i="1" smtClean="0"/>
              <a:t>.</a:t>
            </a:r>
          </a:p>
          <a:p>
            <a:pPr lvl="1" eaLnBrk="1" hangingPunct="1"/>
            <a:r>
              <a:rPr lang="bg-BG" sz="2600" smtClean="0"/>
              <a:t>Хората са склонни да смятат, че решенията са били справедливи дотолкова, доколкото имат възможност да влияят върху тях.</a:t>
            </a:r>
            <a:endParaRPr lang="en-US" sz="2600" smtClean="0"/>
          </a:p>
          <a:p>
            <a:pPr lvl="1" eaLnBrk="1" hangingPunct="1"/>
            <a:r>
              <a:rPr lang="bg-BG" sz="2600" smtClean="0"/>
              <a:t>Когато им се отказва право на глас, смятат, че трябва да заемат негативна позиция, дори ако решението е същото каквото би било, ако са участвали.</a:t>
            </a:r>
            <a:endParaRPr lang="en-US" sz="2600" smtClean="0"/>
          </a:p>
          <a:p>
            <a:pPr lvl="1" eaLnBrk="1" hangingPunct="1"/>
            <a:r>
              <a:rPr lang="bg-BG" sz="2600" smtClean="0"/>
              <a:t>Имат ли възможности за избор?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09600"/>
          </a:xfrm>
        </p:spPr>
        <p:txBody>
          <a:bodyPr/>
          <a:lstStyle/>
          <a:p>
            <a:pPr eaLnBrk="1" hangingPunct="1"/>
            <a:r>
              <a:rPr lang="bg-BG" sz="3600" b="1" smtClean="0"/>
              <a:t>Справедливост в организациите. Съвети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i="1" dirty="0" smtClean="0"/>
              <a:t>Обяснете подробно последствията, като проявите разбиране към чувствата на хората.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Оценките на хората за справедливостта не се основават само на съотношението между резултатите и приноса. Важни са и знанията за начина, по който са били определени резултатите и приноса.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Дори отрицателни последствия като съкращения, замразяване или намаляване на заплатите, могат да бъдат приети и признати като справедливи, ако хората научат подробности за процедурите, свързани с вземането на тези решения.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Проучванията сочат, че дори и да не могат да направят каквото и да било, за да премахнат несправедливостта на работното място, мениджърите биха могли да  облекчат страданията, като обяснят защо трябва да се случат тези неприятни събития.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90600"/>
            <a:ext cx="8534400" cy="97155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bg-BG" sz="3500" b="1" dirty="0" smtClean="0"/>
              <a:t>Мотивиране чрез промяна на очакванията</a:t>
            </a:r>
            <a:br>
              <a:rPr lang="bg-BG" sz="3500" b="1" dirty="0" smtClean="0"/>
            </a:br>
            <a:r>
              <a:rPr lang="ru-RU" sz="3500" b="1" dirty="0" smtClean="0"/>
              <a:t> Теория на очакванията на Victor Vroom (1975)</a:t>
            </a:r>
            <a:endParaRPr lang="bg-BG" sz="3500" b="1" dirty="0"/>
          </a:p>
        </p:txBody>
      </p:sp>
      <p:sp>
        <p:nvSpPr>
          <p:cNvPr id="90114" name="Content Placeholder 2"/>
          <p:cNvSpPr>
            <a:spLocks noGrp="1"/>
          </p:cNvSpPr>
          <p:nvPr>
            <p:ph idx="1"/>
          </p:nvPr>
        </p:nvSpPr>
        <p:spPr>
          <a:xfrm>
            <a:off x="533400" y="2667000"/>
            <a:ext cx="8229600" cy="2362200"/>
          </a:xfrm>
        </p:spPr>
        <p:txBody>
          <a:bodyPr/>
          <a:lstStyle/>
          <a:p>
            <a:pPr eaLnBrk="1" hangingPunct="1"/>
            <a:r>
              <a:rPr lang="bg-BG" smtClean="0"/>
              <a:t>Теорията на очакванията разглежда ролята на мотивацията в цялостната работна среда. </a:t>
            </a:r>
          </a:p>
          <a:p>
            <a:pPr eaLnBrk="1" hangingPunct="1"/>
            <a:r>
              <a:rPr lang="bg-BG" smtClean="0"/>
              <a:t>Тя твърди, че хората са мотивирани да работят, когато очакват, че ще постигнат в работата това, което желаят.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3"/>
          <p:cNvSpPr txBox="1">
            <a:spLocks noChangeArrowheads="1"/>
          </p:cNvSpPr>
          <p:nvPr/>
        </p:nvSpPr>
        <p:spPr bwMode="auto">
          <a:xfrm>
            <a:off x="1447800" y="838200"/>
            <a:ext cx="6553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bg-BG" sz="2800" b="1">
                <a:solidFill>
                  <a:schemeClr val="tx2"/>
                </a:solidFill>
                <a:latin typeface="Constantia" pitchFamily="18" charset="0"/>
              </a:rPr>
              <a:t>Йерархия на потребностите  (1943)</a:t>
            </a:r>
            <a:endParaRPr lang="en-GB" sz="2800" b="1">
              <a:solidFill>
                <a:schemeClr val="tx2"/>
              </a:solidFill>
              <a:latin typeface="Constantia" pitchFamily="18" charset="0"/>
            </a:endParaRP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3132138" y="1916113"/>
            <a:ext cx="3816350" cy="4321175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bg-BG" sz="2400">
              <a:latin typeface="Constantia" pitchFamily="18" charset="0"/>
            </a:endParaRPr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3492500" y="5445125"/>
            <a:ext cx="30956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3779838" y="4724400"/>
            <a:ext cx="25209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4140200" y="4005263"/>
            <a:ext cx="18002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4427538" y="3284538"/>
            <a:ext cx="1152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3851275" y="5589588"/>
            <a:ext cx="25209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bg-BG" sz="2400" b="1">
                <a:solidFill>
                  <a:srgbClr val="000000"/>
                </a:solidFill>
                <a:latin typeface="Constantia" pitchFamily="18" charset="0"/>
              </a:rPr>
              <a:t>физиологични</a:t>
            </a:r>
            <a:endParaRPr lang="en-GB" sz="2400" b="1">
              <a:solidFill>
                <a:srgbClr val="000000"/>
              </a:solidFill>
              <a:latin typeface="Constantia" pitchFamily="18" charset="0"/>
            </a:endParaRP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3851275" y="4797425"/>
            <a:ext cx="25209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bg-BG" sz="2400" b="1">
                <a:solidFill>
                  <a:srgbClr val="000000"/>
                </a:solidFill>
                <a:latin typeface="Constantia" pitchFamily="18" charset="0"/>
              </a:rPr>
              <a:t>сигурност</a:t>
            </a:r>
            <a:endParaRPr lang="en-GB" sz="2400" b="1">
              <a:solidFill>
                <a:srgbClr val="000000"/>
              </a:solidFill>
              <a:latin typeface="Constantia" pitchFamily="18" charset="0"/>
            </a:endParaRP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3505200" y="4114800"/>
            <a:ext cx="30781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bg-BG" sz="2400" b="1">
                <a:solidFill>
                  <a:srgbClr val="000000"/>
                </a:solidFill>
                <a:latin typeface="Constantia" pitchFamily="18" charset="0"/>
              </a:rPr>
              <a:t>принадлежност</a:t>
            </a:r>
            <a:endParaRPr lang="en-GB" sz="2400" b="1">
              <a:solidFill>
                <a:srgbClr val="000000"/>
              </a:solidFill>
              <a:latin typeface="Constantia" pitchFamily="18" charset="0"/>
            </a:endParaRP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3851275" y="3429000"/>
            <a:ext cx="25209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bg-BG" sz="2400" b="1">
                <a:solidFill>
                  <a:srgbClr val="000000"/>
                </a:solidFill>
                <a:latin typeface="Constantia" pitchFamily="18" charset="0"/>
              </a:rPr>
              <a:t>уважение</a:t>
            </a:r>
            <a:endParaRPr lang="en-GB" sz="2400" b="1">
              <a:solidFill>
                <a:srgbClr val="000000"/>
              </a:solidFill>
              <a:latin typeface="Constantia" pitchFamily="18" charset="0"/>
            </a:endParaRP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3851275" y="2565400"/>
            <a:ext cx="27019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bg-BG" sz="2400" b="1">
                <a:solidFill>
                  <a:srgbClr val="000000"/>
                </a:solidFill>
                <a:latin typeface="Constantia" pitchFamily="18" charset="0"/>
              </a:rPr>
              <a:t>самореализация</a:t>
            </a:r>
            <a:endParaRPr lang="en-GB" sz="2400" b="1">
              <a:solidFill>
                <a:srgbClr val="000000"/>
              </a:solidFill>
              <a:latin typeface="Constantia" pitchFamily="18" charset="0"/>
            </a:endParaRP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1835150" y="2276475"/>
            <a:ext cx="17287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bg-BG" sz="2400" b="1">
                <a:solidFill>
                  <a:srgbClr val="000000"/>
                </a:solidFill>
                <a:latin typeface="Constantia" pitchFamily="18" charset="0"/>
              </a:rPr>
              <a:t>висши</a:t>
            </a:r>
            <a:endParaRPr lang="en-GB" sz="2400" b="1">
              <a:solidFill>
                <a:srgbClr val="000000"/>
              </a:solidFill>
              <a:latin typeface="Constantia" pitchFamily="18" charset="0"/>
            </a:endParaRP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1403350" y="5876925"/>
            <a:ext cx="17287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bg-BG" sz="2400" b="1">
                <a:solidFill>
                  <a:srgbClr val="000000"/>
                </a:solidFill>
                <a:latin typeface="Constantia" pitchFamily="18" charset="0"/>
              </a:rPr>
              <a:t>нисши</a:t>
            </a:r>
            <a:endParaRPr lang="en-GB" sz="2400" b="1">
              <a:solidFill>
                <a:srgbClr val="000000"/>
              </a:solidFill>
              <a:latin typeface="Constantia" pitchFamily="18" charset="0"/>
            </a:endParaRPr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 flipV="1">
            <a:off x="2268538" y="2708275"/>
            <a:ext cx="0" cy="30972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534400" cy="533400"/>
          </a:xfrm>
        </p:spPr>
        <p:txBody>
          <a:bodyPr/>
          <a:lstStyle/>
          <a:p>
            <a:pPr eaLnBrk="1" hangingPunct="1"/>
            <a:r>
              <a:rPr lang="bg-BG" sz="3200" b="1" smtClean="0"/>
              <a:t>Основни елементи на теорията на очакванията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715000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bg-BG" sz="2800" b="1" dirty="0" smtClean="0">
                <a:solidFill>
                  <a:srgbClr val="000000"/>
                </a:solidFill>
              </a:rPr>
              <a:t>	</a:t>
            </a:r>
            <a:r>
              <a:rPr lang="bg-BG" sz="2800" dirty="0" smtClean="0">
                <a:solidFill>
                  <a:srgbClr val="000000"/>
                </a:solidFill>
              </a:rPr>
              <a:t>Склонността към определен вид поведение се обуславя от силата на очакването, че а) дадено поведение е реално постижимо, б) че това поведение ще доведе до определен резултат, както и от привлекателността на този резултат за лицето.</a:t>
            </a:r>
            <a:endParaRPr lang="bg-BG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Три предположения в които хората вярват: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bg-BG" dirty="0" smtClean="0"/>
              <a:t>Връзка </a:t>
            </a:r>
            <a:r>
              <a:rPr lang="bg-BG" b="1" dirty="0" smtClean="0"/>
              <a:t>“поведение-резултат”</a:t>
            </a:r>
            <a:r>
              <a:rPr lang="bg-BG" dirty="0" smtClean="0"/>
              <a:t>:  Степента в която лицето вярва, че определен вид поведение ще доведе до постигането на желан резултат. 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bg-BG" dirty="0" smtClean="0"/>
              <a:t>Връзка </a:t>
            </a:r>
            <a:r>
              <a:rPr lang="bg-BG" b="1" dirty="0" smtClean="0"/>
              <a:t>“усилие-поведение”</a:t>
            </a:r>
            <a:r>
              <a:rPr lang="bg-BG" dirty="0" smtClean="0"/>
              <a:t>: разбирането на лицето за това, че полагането на определено усилие ще доведе до резултатното поведение. 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bg-BG" b="1" dirty="0" smtClean="0"/>
              <a:t>Привлекателност: </a:t>
            </a:r>
            <a:r>
              <a:rPr lang="bg-BG" dirty="0" smtClean="0"/>
              <a:t>Значението, което лицето придава на потенциалния резултат или възнаграждение. Това е отражение на незадоволените му (й) потребности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562600"/>
          </a:xfrm>
        </p:spPr>
        <p:txBody>
          <a:bodyPr/>
          <a:lstStyle/>
          <a:p>
            <a:pPr eaLnBrk="1" hangingPunct="1"/>
            <a:r>
              <a:rPr lang="bg-BG" smtClean="0"/>
              <a:t>Връзка </a:t>
            </a:r>
            <a:r>
              <a:rPr lang="bg-BG" b="1" smtClean="0"/>
              <a:t>“поведение-резултат”</a:t>
            </a:r>
            <a:r>
              <a:rPr lang="bg-BG" smtClean="0"/>
              <a:t>:</a:t>
            </a:r>
          </a:p>
          <a:p>
            <a:pPr lvl="1" eaLnBrk="1" hangingPunct="1"/>
            <a:r>
              <a:rPr lang="bg-BG" sz="2600" smtClean="0"/>
              <a:t>Хората вярват, че с влагането на повече усилия, ще постигнат по-значими резултати.</a:t>
            </a:r>
          </a:p>
          <a:p>
            <a:pPr lvl="1" eaLnBrk="1" hangingPunct="1"/>
            <a:r>
              <a:rPr lang="bg-BG" sz="2600" smtClean="0"/>
              <a:t>Понякога обаче, хората не очакват техните усилия, да окажат голям ефект върху постигнатия резултат (например, при дефекти в оборудването).</a:t>
            </a:r>
          </a:p>
          <a:p>
            <a:pPr eaLnBrk="1" hangingPunct="1"/>
            <a:r>
              <a:rPr lang="bg-BG" smtClean="0"/>
              <a:t>Връзка </a:t>
            </a:r>
            <a:r>
              <a:rPr lang="bg-BG" b="1" smtClean="0"/>
              <a:t>“усилие-поведение”</a:t>
            </a:r>
            <a:r>
              <a:rPr lang="bg-BG" smtClean="0"/>
              <a:t>:</a:t>
            </a:r>
          </a:p>
          <a:p>
            <a:pPr lvl="1" eaLnBrk="1" hangingPunct="1"/>
            <a:r>
              <a:rPr lang="bg-BG" sz="2600" smtClean="0"/>
              <a:t>Дори и ако служителят работи усилено и постига висока ефективност, неговата мотивация може да отслабне, ако тази ефективност не е възнаградена по достойнство и не се използва като основание за формиране на възнаграждението му.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410200"/>
          </a:xfrm>
        </p:spPr>
        <p:txBody>
          <a:bodyPr/>
          <a:lstStyle/>
          <a:p>
            <a:pPr eaLnBrk="1" hangingPunct="1"/>
            <a:r>
              <a:rPr lang="bg-BG" b="1" dirty="0" smtClean="0"/>
              <a:t>Привлекателност: </a:t>
            </a:r>
          </a:p>
          <a:p>
            <a:pPr lvl="1" eaLnBrk="1" hangingPunct="1"/>
            <a:r>
              <a:rPr lang="bg-BG" dirty="0" smtClean="0"/>
              <a:t>Дори и да вярват служителите, че упоритата работа ще доведе до добри резултати, и че възнаграждението  ще бъде съизмеримо с ефективността им, те все още могат да бъдат зле мотивирани, ако тези награди не са достатъчно привлекателни.</a:t>
            </a:r>
          </a:p>
          <a:p>
            <a:pPr lvl="1" eaLnBrk="1" hangingPunct="1"/>
            <a:r>
              <a:rPr lang="bg-BG" dirty="0" smtClean="0"/>
              <a:t>Служителите ще бъдат мотивирани </a:t>
            </a:r>
            <a:r>
              <a:rPr lang="bg-BG" dirty="0" smtClean="0"/>
              <a:t>д</a:t>
            </a:r>
            <a:r>
              <a:rPr lang="en-US" dirty="0" smtClean="0"/>
              <a:t>o</a:t>
            </a:r>
            <a:r>
              <a:rPr lang="bg-BG" dirty="0" smtClean="0"/>
              <a:t> </a:t>
            </a:r>
            <a:r>
              <a:rPr lang="bg-BG" dirty="0" smtClean="0"/>
              <a:t>степента, до която те се интересуват от конкретния характер на възнаграждението.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 eaLnBrk="1" hangingPunct="1"/>
            <a:r>
              <a:rPr lang="bg-BG" b="1" smtClean="0"/>
              <a:t>Обединяване на компонентите:</a:t>
            </a:r>
          </a:p>
          <a:p>
            <a:pPr lvl="1" eaLnBrk="1" hangingPunct="1"/>
            <a:r>
              <a:rPr lang="bg-BG" sz="2600" smtClean="0"/>
              <a:t>Теорията на очакванията твърди, че мотивацията е мултипликативна функция на трите компонента.</a:t>
            </a:r>
          </a:p>
          <a:p>
            <a:pPr lvl="1" eaLnBrk="1" hangingPunct="1"/>
            <a:r>
              <a:rPr lang="bg-BG" sz="2600" smtClean="0"/>
              <a:t>По-високите нива на мотивация се получават, когато и трите компонента имат високи стойности.</a:t>
            </a:r>
          </a:p>
          <a:p>
            <a:pPr lvl="1" eaLnBrk="1" hangingPunct="1"/>
            <a:r>
              <a:rPr lang="bg-BG" sz="2600" smtClean="0"/>
              <a:t>Ако някой от компонентите е нула, общото ниво на мотивация също е нула.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59055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bg-BG" sz="3200" b="1" dirty="0" smtClean="0"/>
              <a:t>Други фактори свързани с нивото на  изпълнение</a:t>
            </a:r>
            <a:endParaRPr lang="bg-BG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Теорията на очакванията признава, че мотивацията е само един от няколко важни фактора, определящи нивото на изпълнение на служебните задължения.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Уменията и способностите на служителите също имат принос.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Теорията на очакванията признава, че нивото на изпълнение е повлияно и от представите на хората за това, което считат, че се очаква от тях на работното място.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Дори най-добрите и най-мотивирани служители могат да не достигнат високи нива на изпълнение, ако отсъстват благоприятни условия за това.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bg-BG" dirty="0" smtClean="0"/>
              <a:t>	Теорията на очакванията е потвърдена от много изследвания и се прилага успешно при изучаване на поведението в различни организации.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pPr algn="ctr" eaLnBrk="1" hangingPunct="1"/>
            <a:r>
              <a:rPr lang="bg-BG" sz="3200" b="1" smtClean="0"/>
              <a:t>Приложения на теорията на очакванията в управлението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53000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i="1" dirty="0" smtClean="0"/>
              <a:t>Формирайте у хората очаквания, че усилията им ще доведат до резултати: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bg-BG" dirty="0" smtClean="0"/>
              <a:t>Мотивацията може да бъде повишена чрез обучение на служителите да вършат работата си по-ефективно.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bg-BG" dirty="0" smtClean="0"/>
              <a:t>Очакванията за засилване на връзката усилия-резултат могат да се повишат, ако се приемат предложенията на хората за оптимизиране на тяхната работа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i="1" dirty="0" smtClean="0"/>
              <a:t>Възнагражденията трябва да бъдат желани от служителите.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bg-BG" dirty="0" smtClean="0"/>
              <a:t>Не всички служители желаят еднакви облаги.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bg-BG" dirty="0" smtClean="0"/>
              <a:t>Компанията може да предостави право на избор. 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pPr algn="ctr" eaLnBrk="1" hangingPunct="1"/>
            <a:r>
              <a:rPr lang="bg-BG" sz="3200" b="1" smtClean="0"/>
              <a:t>Приложения на теорията на очакванията в управлението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181600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i="1" dirty="0" smtClean="0"/>
              <a:t>Изградете силна връзка между изпълнение и възнаграждение.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bg-BG" dirty="0" smtClean="0"/>
              <a:t>Според скорошно проучване само </a:t>
            </a:r>
            <a:r>
              <a:rPr lang="bg-BG" b="1" dirty="0" smtClean="0"/>
              <a:t>25%</a:t>
            </a:r>
            <a:r>
              <a:rPr lang="bg-BG" dirty="0" smtClean="0"/>
              <a:t> от работниците и служителите виждат ясна връзка между доброто ниво на изпълнение и повишението на заплатата.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bg-BG" dirty="0" smtClean="0"/>
              <a:t>Теорията на очакванията препоръчва да се свързва пряко заплащането на труда с резултатите от работата, там където е възможно. Например, заплащане според броя на произведени/обработени детайли, комисионни за осъществени продажби, бонуси.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bg-BG" dirty="0" smtClean="0"/>
              <a:t>Дори и устно признание за добре свършената работа, може да бъде много ефективно.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428750"/>
          </a:xfrm>
        </p:spPr>
        <p:txBody>
          <a:bodyPr/>
          <a:lstStyle/>
          <a:p>
            <a:pPr algn="ctr" eaLnBrk="1" hangingPunct="1"/>
            <a:r>
              <a:rPr lang="bg-BG" sz="3200" b="1" smtClean="0"/>
              <a:t>Мотивиране чрез структуриране на работата Модел на </a:t>
            </a:r>
            <a:r>
              <a:rPr lang="en-US" sz="3200" b="1" smtClean="0"/>
              <a:t>Richard Hackman  </a:t>
            </a:r>
            <a:r>
              <a:rPr lang="bg-BG" sz="3200" b="1" smtClean="0"/>
              <a:t>и  </a:t>
            </a:r>
            <a:r>
              <a:rPr lang="en-US" sz="3200" b="1" smtClean="0"/>
              <a:t>Greg Oldham </a:t>
            </a:r>
            <a:r>
              <a:rPr lang="bg-BG" sz="3200" b="1" smtClean="0"/>
              <a:t>за работните характеристики (1980)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0"/>
            <a:ext cx="8229600" cy="4343400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Този подход е насочен към подобряване на естеството на работа. Идеята, която стои зад проектиране на работата е, че колкото по-привлекателна за хората е работата, толкова по-мотивирани са те да работят.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Моделът предполага, че работните места могат да бъдат проектирани да помагат на хората да получат удоволствие от работата, да са загрижени за работата, която вършат, да чувстват, че полагат смислен и полезен труд.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Обогатяването на някои елементи на работата променя психологичните състояния на хората по начин, който повишава ефективността на тяхната работа.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666750"/>
          </a:xfrm>
        </p:spPr>
        <p:txBody>
          <a:bodyPr/>
          <a:lstStyle/>
          <a:p>
            <a:pPr algn="ctr" eaLnBrk="1" hangingPunct="1"/>
            <a:r>
              <a:rPr lang="bg-BG" sz="3600" b="1" smtClean="0"/>
              <a:t>Основни характеристики на работата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bg-BG" dirty="0" smtClean="0"/>
              <a:t>	Всяка работа може да бъде описана чрез 5 основни характеристики, които имат отношение към мотивацията за труд: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 </a:t>
            </a:r>
            <a:r>
              <a:rPr lang="bg-BG" b="1" dirty="0" smtClean="0"/>
              <a:t>Разнообразие на изискваните умения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 </a:t>
            </a:r>
            <a:r>
              <a:rPr lang="bg-BG" b="1" dirty="0" smtClean="0"/>
              <a:t>Обособеност на крайния резултат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 </a:t>
            </a:r>
            <a:r>
              <a:rPr lang="bg-BG" b="1" dirty="0" smtClean="0"/>
              <a:t>Значимост </a:t>
            </a:r>
            <a:r>
              <a:rPr lang="bg-BG" dirty="0" smtClean="0"/>
              <a:t>(степен на въздействие на работата върху другите)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 </a:t>
            </a:r>
            <a:r>
              <a:rPr lang="bg-BG" b="1" dirty="0" smtClean="0"/>
              <a:t>Автономност</a:t>
            </a:r>
            <a:r>
              <a:rPr lang="bg-BG" dirty="0" smtClean="0"/>
              <a:t> (степен, в която позволява самостоятелно вземане на решения)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 </a:t>
            </a:r>
            <a:r>
              <a:rPr lang="bg-BG" b="1" dirty="0" smtClean="0"/>
              <a:t>Обратна връзка </a:t>
            </a:r>
            <a:r>
              <a:rPr lang="bg-BG" dirty="0" smtClean="0"/>
              <a:t>(степен,в която изпълнителят може да получи бърза и точна информация за резултата от своите усилия)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6019800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Моделът уточнява, че тези измерения на работата оказват влияние върху различни важни психологични състояния.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Например, разнообразието на уменията, идентичността на задачата и значимостта на задачата съвместно допринасят за усещането за смисленост на една задача.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Работни места, които осигуряват в по-голяма степен автономия, подтикват хората да се чувстват лично отговорни за своята работа.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Колкото по-силно е усещането, че работата е смислена, чувството на отговорност за извършената работа, както и познаването на резултатите от работата, толкова по-значими ще са ползите както за служителя, така и за организацията.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Моделът е особено ефективен при описване на поведението на хората, които изпитват силна потребност</a:t>
            </a:r>
            <a:r>
              <a:rPr lang="bg-BG" i="1" dirty="0" smtClean="0"/>
              <a:t> </a:t>
            </a:r>
            <a:r>
              <a:rPr lang="bg-BG" dirty="0" smtClean="0"/>
              <a:t>за</a:t>
            </a:r>
            <a:r>
              <a:rPr lang="bg-BG" i="1" dirty="0" smtClean="0"/>
              <a:t> </a:t>
            </a:r>
            <a:r>
              <a:rPr lang="bg-BG" dirty="0" smtClean="0"/>
              <a:t>личностно израстване и развитие.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AutoShape 2"/>
          <p:cNvSpPr>
            <a:spLocks noChangeArrowheads="1"/>
          </p:cNvSpPr>
          <p:nvPr/>
        </p:nvSpPr>
        <p:spPr bwMode="auto">
          <a:xfrm>
            <a:off x="3132138" y="1916113"/>
            <a:ext cx="3816350" cy="4321175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bg-BG" sz="2400">
              <a:latin typeface="Constantia" pitchFamily="18" charset="0"/>
            </a:endParaRPr>
          </a:p>
        </p:txBody>
      </p:sp>
      <p:sp>
        <p:nvSpPr>
          <p:cNvPr id="22530" name="Line 3"/>
          <p:cNvSpPr>
            <a:spLocks noChangeShapeType="1"/>
          </p:cNvSpPr>
          <p:nvPr/>
        </p:nvSpPr>
        <p:spPr bwMode="auto">
          <a:xfrm>
            <a:off x="3492500" y="5445125"/>
            <a:ext cx="30956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531" name="Line 4"/>
          <p:cNvSpPr>
            <a:spLocks noChangeShapeType="1"/>
          </p:cNvSpPr>
          <p:nvPr/>
        </p:nvSpPr>
        <p:spPr bwMode="auto">
          <a:xfrm>
            <a:off x="3779838" y="4724400"/>
            <a:ext cx="25209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532" name="Line 5"/>
          <p:cNvSpPr>
            <a:spLocks noChangeShapeType="1"/>
          </p:cNvSpPr>
          <p:nvPr/>
        </p:nvSpPr>
        <p:spPr bwMode="auto">
          <a:xfrm>
            <a:off x="4140200" y="4005263"/>
            <a:ext cx="18002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533" name="Line 6"/>
          <p:cNvSpPr>
            <a:spLocks noChangeShapeType="1"/>
          </p:cNvSpPr>
          <p:nvPr/>
        </p:nvSpPr>
        <p:spPr bwMode="auto">
          <a:xfrm>
            <a:off x="4427538" y="3284538"/>
            <a:ext cx="1152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3851275" y="5589588"/>
            <a:ext cx="25209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bg-BG" sz="2400" b="1">
                <a:solidFill>
                  <a:srgbClr val="000000"/>
                </a:solidFill>
                <a:latin typeface="Constantia" pitchFamily="18" charset="0"/>
              </a:rPr>
              <a:t>физиологични</a:t>
            </a:r>
            <a:endParaRPr lang="en-GB" sz="2400" b="1">
              <a:solidFill>
                <a:srgbClr val="000000"/>
              </a:solidFill>
              <a:latin typeface="Constantia" pitchFamily="18" charset="0"/>
            </a:endParaRPr>
          </a:p>
        </p:txBody>
      </p: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3851275" y="4797425"/>
            <a:ext cx="25209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bg-BG" sz="2400" b="1">
                <a:solidFill>
                  <a:srgbClr val="000000"/>
                </a:solidFill>
                <a:latin typeface="Constantia" pitchFamily="18" charset="0"/>
              </a:rPr>
              <a:t>сигурност</a:t>
            </a:r>
            <a:endParaRPr lang="en-GB" sz="2400" b="1">
              <a:solidFill>
                <a:srgbClr val="000000"/>
              </a:solidFill>
              <a:latin typeface="Constantia" pitchFamily="18" charset="0"/>
            </a:endParaRPr>
          </a:p>
        </p:txBody>
      </p:sp>
      <p:sp>
        <p:nvSpPr>
          <p:cNvPr id="22536" name="Text Box 9"/>
          <p:cNvSpPr txBox="1">
            <a:spLocks noChangeArrowheads="1"/>
          </p:cNvSpPr>
          <p:nvPr/>
        </p:nvSpPr>
        <p:spPr bwMode="auto">
          <a:xfrm>
            <a:off x="3779838" y="4149725"/>
            <a:ext cx="26209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bg-BG" sz="2400" b="1">
                <a:solidFill>
                  <a:srgbClr val="000000"/>
                </a:solidFill>
                <a:latin typeface="Constantia" pitchFamily="18" charset="0"/>
              </a:rPr>
              <a:t>принадлежност</a:t>
            </a:r>
            <a:endParaRPr lang="en-GB" sz="2400" b="1">
              <a:solidFill>
                <a:srgbClr val="000000"/>
              </a:solidFill>
              <a:latin typeface="Constantia" pitchFamily="18" charset="0"/>
            </a:endParaRPr>
          </a:p>
        </p:txBody>
      </p:sp>
      <p:sp>
        <p:nvSpPr>
          <p:cNvPr id="22537" name="Text Box 10"/>
          <p:cNvSpPr txBox="1">
            <a:spLocks noChangeArrowheads="1"/>
          </p:cNvSpPr>
          <p:nvPr/>
        </p:nvSpPr>
        <p:spPr bwMode="auto">
          <a:xfrm>
            <a:off x="3851275" y="3429000"/>
            <a:ext cx="25209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bg-BG" sz="2400" b="1">
                <a:solidFill>
                  <a:srgbClr val="000000"/>
                </a:solidFill>
                <a:latin typeface="Constantia" pitchFamily="18" charset="0"/>
              </a:rPr>
              <a:t>уважение</a:t>
            </a:r>
            <a:endParaRPr lang="en-GB" sz="2400" b="1">
              <a:solidFill>
                <a:srgbClr val="000000"/>
              </a:solidFill>
              <a:latin typeface="Constantia" pitchFamily="18" charset="0"/>
            </a:endParaRPr>
          </a:p>
        </p:txBody>
      </p:sp>
      <p:sp>
        <p:nvSpPr>
          <p:cNvPr id="22538" name="Text Box 11"/>
          <p:cNvSpPr txBox="1">
            <a:spLocks noChangeArrowheads="1"/>
          </p:cNvSpPr>
          <p:nvPr/>
        </p:nvSpPr>
        <p:spPr bwMode="auto">
          <a:xfrm>
            <a:off x="1835150" y="2276475"/>
            <a:ext cx="17287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bg-BG" sz="2400" b="1">
                <a:solidFill>
                  <a:srgbClr val="FF0000"/>
                </a:solidFill>
                <a:latin typeface="Constantia" pitchFamily="18" charset="0"/>
              </a:rPr>
              <a:t>висши</a:t>
            </a:r>
            <a:endParaRPr lang="en-GB" sz="2400" b="1">
              <a:solidFill>
                <a:srgbClr val="FF0000"/>
              </a:solidFill>
              <a:latin typeface="Constantia" pitchFamily="18" charset="0"/>
            </a:endParaRPr>
          </a:p>
        </p:txBody>
      </p:sp>
      <p:sp>
        <p:nvSpPr>
          <p:cNvPr id="22539" name="Text Box 12"/>
          <p:cNvSpPr txBox="1">
            <a:spLocks noChangeArrowheads="1"/>
          </p:cNvSpPr>
          <p:nvPr/>
        </p:nvSpPr>
        <p:spPr bwMode="auto">
          <a:xfrm>
            <a:off x="1403350" y="5876925"/>
            <a:ext cx="17287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bg-BG" sz="2400" b="1">
                <a:solidFill>
                  <a:srgbClr val="000000"/>
                </a:solidFill>
                <a:latin typeface="Constantia" pitchFamily="18" charset="0"/>
              </a:rPr>
              <a:t>нисши</a:t>
            </a:r>
            <a:endParaRPr lang="en-GB" sz="2400" b="1">
              <a:solidFill>
                <a:srgbClr val="000000"/>
              </a:solidFill>
              <a:latin typeface="Constantia" pitchFamily="18" charset="0"/>
            </a:endParaRPr>
          </a:p>
        </p:txBody>
      </p:sp>
      <p:sp>
        <p:nvSpPr>
          <p:cNvPr id="22540" name="Line 13"/>
          <p:cNvSpPr>
            <a:spLocks noChangeShapeType="1"/>
          </p:cNvSpPr>
          <p:nvPr/>
        </p:nvSpPr>
        <p:spPr bwMode="auto">
          <a:xfrm flipV="1">
            <a:off x="2268538" y="2708275"/>
            <a:ext cx="0" cy="30972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bg-BG"/>
          </a:p>
        </p:txBody>
      </p:sp>
      <p:sp>
        <p:nvSpPr>
          <p:cNvPr id="22541" name="AutoShape 14"/>
          <p:cNvSpPr>
            <a:spLocks noChangeArrowheads="1"/>
          </p:cNvSpPr>
          <p:nvPr/>
        </p:nvSpPr>
        <p:spPr bwMode="auto">
          <a:xfrm>
            <a:off x="4427538" y="1916113"/>
            <a:ext cx="1223962" cy="136842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bg-BG" sz="2400">
              <a:latin typeface="Constantia" pitchFamily="18" charset="0"/>
            </a:endParaRPr>
          </a:p>
        </p:txBody>
      </p:sp>
      <p:sp>
        <p:nvSpPr>
          <p:cNvPr id="22542" name="Line 15"/>
          <p:cNvSpPr>
            <a:spLocks noChangeShapeType="1"/>
          </p:cNvSpPr>
          <p:nvPr/>
        </p:nvSpPr>
        <p:spPr bwMode="auto">
          <a:xfrm>
            <a:off x="1763713" y="3284538"/>
            <a:ext cx="6192837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2543" name="Text Box 16"/>
          <p:cNvSpPr txBox="1">
            <a:spLocks noChangeArrowheads="1"/>
          </p:cNvSpPr>
          <p:nvPr/>
        </p:nvSpPr>
        <p:spPr bwMode="auto">
          <a:xfrm>
            <a:off x="3352800" y="1828800"/>
            <a:ext cx="3529013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bg-BG" sz="2400" b="1">
                <a:solidFill>
                  <a:srgbClr val="000000"/>
                </a:solidFill>
                <a:latin typeface="Constantia" pitchFamily="18" charset="0"/>
              </a:rPr>
              <a:t>трансцедентални</a:t>
            </a:r>
            <a:br>
              <a:rPr lang="bg-BG" sz="2400" b="1">
                <a:solidFill>
                  <a:srgbClr val="000000"/>
                </a:solidFill>
                <a:latin typeface="Constantia" pitchFamily="18" charset="0"/>
              </a:rPr>
            </a:br>
            <a:r>
              <a:rPr lang="bg-BG" sz="2400" b="1">
                <a:solidFill>
                  <a:srgbClr val="000000"/>
                </a:solidFill>
                <a:latin typeface="Constantia" pitchFamily="18" charset="0"/>
              </a:rPr>
              <a:t>самореализация</a:t>
            </a:r>
            <a:br>
              <a:rPr lang="bg-BG" sz="2400" b="1">
                <a:solidFill>
                  <a:srgbClr val="000000"/>
                </a:solidFill>
                <a:latin typeface="Constantia" pitchFamily="18" charset="0"/>
              </a:rPr>
            </a:br>
            <a:r>
              <a:rPr lang="bg-BG" sz="2400" b="1">
                <a:solidFill>
                  <a:srgbClr val="000000"/>
                </a:solidFill>
                <a:latin typeface="Constantia" pitchFamily="18" charset="0"/>
              </a:rPr>
              <a:t>естетични</a:t>
            </a:r>
            <a:br>
              <a:rPr lang="bg-BG" sz="2400" b="1">
                <a:solidFill>
                  <a:srgbClr val="000000"/>
                </a:solidFill>
                <a:latin typeface="Constantia" pitchFamily="18" charset="0"/>
              </a:rPr>
            </a:br>
            <a:r>
              <a:rPr lang="bg-BG" sz="2400" b="1">
                <a:solidFill>
                  <a:srgbClr val="000000"/>
                </a:solidFill>
                <a:latin typeface="Constantia" pitchFamily="18" charset="0"/>
              </a:rPr>
              <a:t>познавателни</a:t>
            </a:r>
            <a:endParaRPr lang="en-GB" sz="2400" b="1">
              <a:solidFill>
                <a:srgbClr val="000000"/>
              </a:solidFill>
              <a:latin typeface="Constantia" pitchFamily="18" charset="0"/>
            </a:endParaRPr>
          </a:p>
        </p:txBody>
      </p:sp>
      <p:sp>
        <p:nvSpPr>
          <p:cNvPr id="22544" name="Text Box 17"/>
          <p:cNvSpPr txBox="1">
            <a:spLocks noChangeArrowheads="1"/>
          </p:cNvSpPr>
          <p:nvPr/>
        </p:nvSpPr>
        <p:spPr bwMode="auto">
          <a:xfrm>
            <a:off x="762000" y="609600"/>
            <a:ext cx="77724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bg-BG" sz="2800" b="1">
                <a:solidFill>
                  <a:schemeClr val="tx2"/>
                </a:solidFill>
                <a:latin typeface="Constantia" pitchFamily="18" charset="0"/>
              </a:rPr>
              <a:t>Проявление на нисшите потребности (потребности на дефицита)</a:t>
            </a:r>
            <a:endParaRPr lang="en-GB" sz="2800">
              <a:solidFill>
                <a:schemeClr val="tx2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/>
          <a:lstStyle/>
          <a:p>
            <a:pPr eaLnBrk="1" hangingPunct="1"/>
            <a:r>
              <a:rPr lang="bg-BG" smtClean="0"/>
              <a:t>Въз основа на предложените отношенията между основните измерения на работата и свързаните с тях психологически реакции, мотивацията трябва да бъде най-висока при работните места, при които стойностите за различните измерения са високи.</a:t>
            </a:r>
          </a:p>
          <a:p>
            <a:pPr eaLnBrk="1" hangingPunct="1"/>
            <a:r>
              <a:rPr lang="bg-BG" smtClean="0"/>
              <a:t>Идеята е била оценена чрез въпросник, известен като </a:t>
            </a:r>
            <a:r>
              <a:rPr lang="en-US" smtClean="0"/>
              <a:t>Job Diagnostic Survey </a:t>
            </a:r>
            <a:r>
              <a:rPr lang="bg-BG" smtClean="0"/>
              <a:t>(JDS), разработен за измерване на степента, до която различни работни характеристики са налични в дадена работа.</a:t>
            </a:r>
          </a:p>
          <a:p>
            <a:pPr eaLnBrk="1" hangingPunct="1">
              <a:buFont typeface="Wingdings 2" pitchFamily="18" charset="2"/>
              <a:buNone/>
            </a:pPr>
            <a:r>
              <a:rPr lang="bg-BG" smtClean="0"/>
              <a:t>	</a:t>
            </a:r>
            <a:endParaRPr lang="ru-RU" smtClean="0"/>
          </a:p>
          <a:p>
            <a:pPr eaLnBrk="1" hangingPunct="1">
              <a:buFont typeface="Wingdings 2" pitchFamily="18" charset="2"/>
              <a:buNone/>
            </a:pPr>
            <a:endParaRPr lang="ru-RU" b="1" smtClean="0"/>
          </a:p>
          <a:p>
            <a:pPr eaLnBrk="1" hangingPunct="1">
              <a:buFont typeface="Wingdings 2" pitchFamily="18" charset="2"/>
              <a:buNone/>
            </a:pPr>
            <a:endParaRPr lang="bg-B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bg-BG" dirty="0" smtClean="0"/>
              <a:t>	MPS (</a:t>
            </a:r>
            <a:r>
              <a:rPr lang="en-US" dirty="0" smtClean="0"/>
              <a:t>Motivating Potential Summary) e </a:t>
            </a:r>
            <a:r>
              <a:rPr lang="bg-BG" dirty="0" smtClean="0"/>
              <a:t>обобщен индекс на потенциала на работата да мотивира хората:</a:t>
            </a:r>
            <a:endParaRPr lang="bg-BG" b="1" dirty="0" smtClean="0"/>
          </a:p>
          <a:p>
            <a:pPr marL="274320" indent="-274320" algn="ctr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b="1" dirty="0" smtClean="0"/>
              <a:t>MPS = </a:t>
            </a:r>
            <a:r>
              <a:rPr lang="bg-BG" b="1" dirty="0" smtClean="0"/>
              <a:t>((</a:t>
            </a:r>
            <a:r>
              <a:rPr lang="ru-RU" b="1" dirty="0" smtClean="0"/>
              <a:t>РУ + ОКР+З)/3)*А*ОВ, </a:t>
            </a:r>
            <a:r>
              <a:rPr lang="bg-BG" dirty="0" smtClean="0"/>
              <a:t>където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bg-BG" dirty="0" smtClean="0"/>
              <a:t>	</a:t>
            </a:r>
            <a:r>
              <a:rPr lang="bg-BG" b="1" dirty="0" smtClean="0"/>
              <a:t>РУ</a:t>
            </a:r>
            <a:r>
              <a:rPr lang="bg-BG" dirty="0" smtClean="0"/>
              <a:t> – разнообразие на уменията, </a:t>
            </a:r>
            <a:r>
              <a:rPr lang="bg-BG" b="1" dirty="0" smtClean="0"/>
              <a:t>З</a:t>
            </a:r>
            <a:r>
              <a:rPr lang="bg-BG" dirty="0" smtClean="0"/>
              <a:t> – значимост,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bg-BG" dirty="0" smtClean="0"/>
              <a:t>	</a:t>
            </a:r>
            <a:r>
              <a:rPr lang="bg-BG" b="1" dirty="0" smtClean="0"/>
              <a:t>ОКР</a:t>
            </a:r>
            <a:r>
              <a:rPr lang="bg-BG" dirty="0" smtClean="0"/>
              <a:t> – обособеност на крайния резултат,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bg-BG" dirty="0" smtClean="0"/>
              <a:t>	</a:t>
            </a:r>
            <a:r>
              <a:rPr lang="bg-BG" b="1" dirty="0" smtClean="0"/>
              <a:t>А</a:t>
            </a:r>
            <a:r>
              <a:rPr lang="bg-BG" dirty="0" smtClean="0"/>
              <a:t> – автономност, </a:t>
            </a:r>
            <a:r>
              <a:rPr lang="bg-BG" b="1" dirty="0" smtClean="0"/>
              <a:t>ОВ</a:t>
            </a:r>
            <a:r>
              <a:rPr lang="bg-BG" dirty="0" smtClean="0"/>
              <a:t> – обратна връзка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bg-BG" sz="8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Колкото по-висок е резултатът за дадена работа, толкова по-голяма е вероятността за получаване на благоприятни резултати както в личен план, така и за организацията.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Познаването на MPS помага за идентифициране на работни места, които биха могли да се подобрят значително, ако се проектират наново.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algn="ctr" eaLnBrk="1" hangingPunct="1"/>
            <a:r>
              <a:rPr lang="bg-BG" sz="3200" b="1" smtClean="0"/>
              <a:t>Техники за проектиране на работни места, които мотивират: Някои управленски насоки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b="1" i="1" dirty="0" smtClean="0"/>
              <a:t>Комбиниране на задачи.</a:t>
            </a:r>
            <a:r>
              <a:rPr lang="bg-BG" b="1" dirty="0" smtClean="0"/>
              <a:t> </a:t>
            </a:r>
            <a:r>
              <a:rPr lang="bg-BG" dirty="0" smtClean="0"/>
              <a:t>Вместо няколко души да извършват отделни части от една работа, всеки от тях може да я извършва цялата. Това осигурява по-голямо разнообразие на уменията и идентичност задачата.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b="1" i="1" dirty="0" smtClean="0"/>
              <a:t>Отворени канали за обратна връзка.</a:t>
            </a:r>
            <a:r>
              <a:rPr lang="bg-BG" b="1" dirty="0" smtClean="0"/>
              <a:t> 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bg-BG" dirty="0" smtClean="0"/>
              <a:t>Работните места трябва да бъдат проектирани така, че да осигуряват колкото е възможно по-добра обратна връзка на служителите.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bg-BG" dirty="0" smtClean="0"/>
              <a:t>Колкото повече научават хората за ефекта от своята работа (от клиенти, началници, колеги), толкова по-добре ще са подготвени да предприемат подходящи коригиращи действия.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algn="ctr" eaLnBrk="1" hangingPunct="1"/>
            <a:r>
              <a:rPr lang="bg-BG" sz="3200" b="1" smtClean="0"/>
              <a:t>Техники за проектиране на работни места, които мотивират: Някои управленски насоки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b="1" i="1" dirty="0" smtClean="0"/>
              <a:t>Управление на взаимоотношенията с клиентите. </a:t>
            </a:r>
            <a:r>
              <a:rPr lang="bg-BG" dirty="0" smtClean="0"/>
              <a:t>Работните места трябва да бъдат проектирани така, че лице, изпълняващо услуга (например, сервизен техник) да бъде в пряк контакт с получателя на тази услуга (например, собственика на колата).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b="1" i="1" dirty="0" smtClean="0"/>
              <a:t>Вертикално натоварване на  работните места.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bg-BG" dirty="0" smtClean="0"/>
              <a:t>		Това включва възлагане на по-голяма отговорност.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bg-BG" dirty="0" smtClean="0"/>
              <a:t>		Повишената отговорност  увеличава нивото на автономност.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Според едно неотдавнашно проучване, автономността е сред най-важните неща, които хората търсят в работата си - дори по-важно от високото заплащане.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/>
          <a:lstStyle/>
          <a:p>
            <a:pPr algn="ctr" eaLnBrk="1" hangingPunct="1"/>
            <a:r>
              <a:rPr lang="bg-BG" sz="3200" b="1" smtClean="0"/>
              <a:t>Проф. Алберт Бандура </a:t>
            </a:r>
            <a:r>
              <a:rPr lang="en-US" sz="3200" b="1" smtClean="0"/>
              <a:t>(Albert Bandura) </a:t>
            </a:r>
            <a:r>
              <a:rPr lang="bg-BG" sz="3200" b="1" smtClean="0"/>
              <a:t>и чувството за компетентност</a:t>
            </a:r>
            <a:endParaRPr lang="bg-BG" sz="32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458200" cy="5105400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bg-BG" sz="3100" dirty="0" smtClean="0"/>
              <a:t>	</a:t>
            </a:r>
            <a:r>
              <a:rPr lang="bg-BG" sz="2800" dirty="0" smtClean="0"/>
              <a:t>Начини за изграждане на чувство за компетентност: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bg-BG" sz="17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bg-BG" sz="2800" dirty="0" smtClean="0"/>
              <a:t>	1. Усвояване на определени умения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bg-BG" sz="17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bg-BG" sz="2800" dirty="0" smtClean="0"/>
              <a:t>	2. Избиране на модел за подражание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bg-BG" sz="17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bg-BG" sz="2800" dirty="0" smtClean="0"/>
              <a:t>	3. Убеждаване от страна на значими хора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bg-BG" sz="17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bg-BG" sz="2800" dirty="0" smtClean="0"/>
              <a:t>	4. Положителна нагласа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bg-BG" sz="17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bg-BG" sz="2800" dirty="0" smtClean="0"/>
              <a:t>	Човешкото благополучие, мотивация и постижения изискват оптимистична нагласа спрямо собствените способности</a:t>
            </a:r>
            <a:r>
              <a:rPr lang="en-US" sz="2800" dirty="0" smtClean="0"/>
              <a:t>.</a:t>
            </a:r>
            <a:endParaRPr lang="bg-BG" sz="28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21336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bg-BG" dirty="0" smtClean="0"/>
              <a:t>Въпроси?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81000" y="52388"/>
            <a:ext cx="8475663" cy="680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bg-BG" sz="2800" b="1">
                <a:solidFill>
                  <a:schemeClr val="tx2"/>
                </a:solidFill>
                <a:latin typeface="Constantia" pitchFamily="18" charset="0"/>
              </a:rPr>
              <a:t>Проявление на нисшите потребности</a:t>
            </a:r>
          </a:p>
          <a:p>
            <a:pPr eaLnBrk="0" hangingPunct="0">
              <a:spcBef>
                <a:spcPct val="50000"/>
              </a:spcBef>
              <a:buFont typeface="Wingdings" pitchFamily="2" charset="2"/>
              <a:buChar char="Ø"/>
            </a:pPr>
            <a:r>
              <a:rPr lang="bg-BG" sz="2500">
                <a:solidFill>
                  <a:srgbClr val="000000"/>
                </a:solidFill>
                <a:latin typeface="Constantia" pitchFamily="18" charset="0"/>
              </a:rPr>
              <a:t> Чувствителността спрямо тях е по-висока и неудовлетворението им е по-болезнено за организма</a:t>
            </a:r>
            <a:endParaRPr lang="en-US" sz="2500">
              <a:solidFill>
                <a:srgbClr val="000000"/>
              </a:solidFill>
              <a:latin typeface="Constantia" pitchFamily="18" charset="0"/>
            </a:endParaRPr>
          </a:p>
          <a:p>
            <a:pPr eaLnBrk="0" hangingPunct="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500">
                <a:solidFill>
                  <a:srgbClr val="000000"/>
                </a:solidFill>
                <a:latin typeface="Constantia" pitchFamily="18" charset="0"/>
              </a:rPr>
              <a:t> </a:t>
            </a:r>
            <a:r>
              <a:rPr lang="bg-BG" sz="2500">
                <a:solidFill>
                  <a:srgbClr val="000000"/>
                </a:solidFill>
                <a:latin typeface="Constantia" pitchFamily="18" charset="0"/>
              </a:rPr>
              <a:t>Могат да доминират в поведението спрямо висшите потребности, особено когато са хронично неудовлетворени</a:t>
            </a:r>
            <a:endParaRPr lang="en-US" sz="2500">
              <a:solidFill>
                <a:srgbClr val="000000"/>
              </a:solidFill>
              <a:latin typeface="Constantia" pitchFamily="18" charset="0"/>
            </a:endParaRPr>
          </a:p>
          <a:p>
            <a:pPr eaLnBrk="0" hangingPunct="0">
              <a:spcBef>
                <a:spcPct val="50000"/>
              </a:spcBef>
              <a:buFont typeface="Wingdings" pitchFamily="2" charset="2"/>
              <a:buChar char="Ø"/>
            </a:pPr>
            <a:r>
              <a:rPr lang="bg-BG" sz="2500">
                <a:solidFill>
                  <a:srgbClr val="000000"/>
                </a:solidFill>
                <a:latin typeface="Constantia" pitchFamily="18" charset="0"/>
              </a:rPr>
              <a:t> Когато са хронично неудовлетворени, особено в ранно детство, могат да задържат развитието на личността</a:t>
            </a:r>
            <a:endParaRPr lang="en-US" sz="2500">
              <a:solidFill>
                <a:srgbClr val="000000"/>
              </a:solidFill>
              <a:latin typeface="Constantia" pitchFamily="18" charset="0"/>
            </a:endParaRPr>
          </a:p>
          <a:p>
            <a:pPr eaLnBrk="0" hangingPunct="0">
              <a:spcBef>
                <a:spcPct val="50000"/>
              </a:spcBef>
              <a:buFont typeface="Wingdings" pitchFamily="2" charset="2"/>
              <a:buChar char="Ø"/>
            </a:pPr>
            <a:r>
              <a:rPr lang="bg-BG" sz="2500">
                <a:solidFill>
                  <a:srgbClr val="000000"/>
                </a:solidFill>
                <a:latin typeface="Constantia" pitchFamily="18" charset="0"/>
              </a:rPr>
              <a:t> Имат праг на насищане, след който губят определящото си влияние върху ежедневното поведение</a:t>
            </a:r>
            <a:endParaRPr lang="en-US" sz="2500">
              <a:solidFill>
                <a:srgbClr val="000000"/>
              </a:solidFill>
              <a:latin typeface="Constantia" pitchFamily="18" charset="0"/>
            </a:endParaRPr>
          </a:p>
          <a:p>
            <a:pPr eaLnBrk="0" hangingPunct="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500">
                <a:solidFill>
                  <a:srgbClr val="000000"/>
                </a:solidFill>
                <a:latin typeface="Constantia" pitchFamily="18" charset="0"/>
              </a:rPr>
              <a:t> </a:t>
            </a:r>
            <a:r>
              <a:rPr lang="bg-BG" sz="2500">
                <a:solidFill>
                  <a:srgbClr val="000000"/>
                </a:solidFill>
                <a:latin typeface="Constantia" pitchFamily="18" charset="0"/>
              </a:rPr>
              <a:t>Заб.: </a:t>
            </a:r>
            <a:r>
              <a:rPr lang="bg-BG" sz="2500">
                <a:solidFill>
                  <a:schemeClr val="tx2"/>
                </a:solidFill>
                <a:latin typeface="Constantia" pitchFamily="18" charset="0"/>
              </a:rPr>
              <a:t>Прагът на насищане и начините на удовлетворяване са различни при отделните хора и са социално и индивидуално обусловени</a:t>
            </a:r>
            <a:endParaRPr lang="en-GB" sz="2500">
              <a:solidFill>
                <a:schemeClr val="tx2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AutoShape 2"/>
          <p:cNvSpPr>
            <a:spLocks noChangeArrowheads="1"/>
          </p:cNvSpPr>
          <p:nvPr/>
        </p:nvSpPr>
        <p:spPr bwMode="auto">
          <a:xfrm>
            <a:off x="3132138" y="1916113"/>
            <a:ext cx="3816350" cy="4321175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bg-BG" sz="2400">
              <a:latin typeface="Constantia" pitchFamily="18" charset="0"/>
            </a:endParaRPr>
          </a:p>
        </p:txBody>
      </p:sp>
      <p:sp>
        <p:nvSpPr>
          <p:cNvPr id="26626" name="Line 3"/>
          <p:cNvSpPr>
            <a:spLocks noChangeShapeType="1"/>
          </p:cNvSpPr>
          <p:nvPr/>
        </p:nvSpPr>
        <p:spPr bwMode="auto">
          <a:xfrm>
            <a:off x="3492500" y="5445125"/>
            <a:ext cx="30956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779838" y="4724400"/>
            <a:ext cx="25209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628" name="Line 5"/>
          <p:cNvSpPr>
            <a:spLocks noChangeShapeType="1"/>
          </p:cNvSpPr>
          <p:nvPr/>
        </p:nvSpPr>
        <p:spPr bwMode="auto">
          <a:xfrm>
            <a:off x="4140200" y="4005263"/>
            <a:ext cx="18002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629" name="Line 6"/>
          <p:cNvSpPr>
            <a:spLocks noChangeShapeType="1"/>
          </p:cNvSpPr>
          <p:nvPr/>
        </p:nvSpPr>
        <p:spPr bwMode="auto">
          <a:xfrm>
            <a:off x="4427538" y="3284538"/>
            <a:ext cx="1152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3851275" y="5589588"/>
            <a:ext cx="25209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bg-BG" sz="2400" b="1">
                <a:solidFill>
                  <a:srgbClr val="000000"/>
                </a:solidFill>
                <a:latin typeface="Constantia" pitchFamily="18" charset="0"/>
              </a:rPr>
              <a:t>физиологични</a:t>
            </a:r>
            <a:endParaRPr lang="en-GB" sz="2400" b="1">
              <a:solidFill>
                <a:srgbClr val="000000"/>
              </a:solidFill>
              <a:latin typeface="Constantia" pitchFamily="18" charset="0"/>
            </a:endParaRPr>
          </a:p>
        </p:txBody>
      </p:sp>
      <p:sp>
        <p:nvSpPr>
          <p:cNvPr id="26631" name="Text Box 8"/>
          <p:cNvSpPr txBox="1">
            <a:spLocks noChangeArrowheads="1"/>
          </p:cNvSpPr>
          <p:nvPr/>
        </p:nvSpPr>
        <p:spPr bwMode="auto">
          <a:xfrm>
            <a:off x="3851275" y="4797425"/>
            <a:ext cx="25209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bg-BG" sz="2400" b="1">
                <a:solidFill>
                  <a:srgbClr val="000000"/>
                </a:solidFill>
                <a:latin typeface="Constantia" pitchFamily="18" charset="0"/>
              </a:rPr>
              <a:t>сигурност</a:t>
            </a:r>
            <a:endParaRPr lang="en-GB" sz="2400" b="1">
              <a:solidFill>
                <a:srgbClr val="000000"/>
              </a:solidFill>
              <a:latin typeface="Constantia" pitchFamily="18" charset="0"/>
            </a:endParaRPr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657600" y="4114800"/>
            <a:ext cx="28495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bg-BG" sz="2400" b="1">
                <a:solidFill>
                  <a:srgbClr val="000000"/>
                </a:solidFill>
                <a:latin typeface="Constantia" pitchFamily="18" charset="0"/>
              </a:rPr>
              <a:t>принадлежност</a:t>
            </a:r>
            <a:endParaRPr lang="en-GB" sz="2400" b="1">
              <a:solidFill>
                <a:srgbClr val="000000"/>
              </a:solidFill>
              <a:latin typeface="Constantia" pitchFamily="18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3851275" y="3429000"/>
            <a:ext cx="25209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bg-BG" sz="2400" b="1">
                <a:solidFill>
                  <a:srgbClr val="000000"/>
                </a:solidFill>
                <a:latin typeface="Constantia" pitchFamily="18" charset="0"/>
              </a:rPr>
              <a:t>уважение</a:t>
            </a:r>
            <a:endParaRPr lang="en-GB" sz="2400" b="1">
              <a:solidFill>
                <a:srgbClr val="000000"/>
              </a:solidFill>
              <a:latin typeface="Constantia" pitchFamily="18" charset="0"/>
            </a:endParaRP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1835150" y="2276475"/>
            <a:ext cx="17287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bg-BG" sz="2400" b="1">
                <a:solidFill>
                  <a:srgbClr val="FF0000"/>
                </a:solidFill>
                <a:latin typeface="Constantia" pitchFamily="18" charset="0"/>
              </a:rPr>
              <a:t>висши</a:t>
            </a:r>
            <a:endParaRPr lang="en-GB" sz="2400" b="1">
              <a:solidFill>
                <a:srgbClr val="FF0000"/>
              </a:solidFill>
              <a:latin typeface="Constantia" pitchFamily="18" charset="0"/>
            </a:endParaRPr>
          </a:p>
        </p:txBody>
      </p:sp>
      <p:sp>
        <p:nvSpPr>
          <p:cNvPr id="26635" name="Text Box 12"/>
          <p:cNvSpPr txBox="1">
            <a:spLocks noChangeArrowheads="1"/>
          </p:cNvSpPr>
          <p:nvPr/>
        </p:nvSpPr>
        <p:spPr bwMode="auto">
          <a:xfrm>
            <a:off x="1403350" y="5876925"/>
            <a:ext cx="1728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bg-BG" sz="2000" b="1">
                <a:solidFill>
                  <a:srgbClr val="000000"/>
                </a:solidFill>
                <a:latin typeface="Constantia" pitchFamily="18" charset="0"/>
              </a:rPr>
              <a:t>нисши</a:t>
            </a:r>
            <a:endParaRPr lang="en-GB" sz="2000" b="1">
              <a:solidFill>
                <a:srgbClr val="000000"/>
              </a:solidFill>
              <a:latin typeface="Constantia" pitchFamily="18" charset="0"/>
            </a:endParaRPr>
          </a:p>
        </p:txBody>
      </p:sp>
      <p:sp>
        <p:nvSpPr>
          <p:cNvPr id="26636" name="Line 13"/>
          <p:cNvSpPr>
            <a:spLocks noChangeShapeType="1"/>
          </p:cNvSpPr>
          <p:nvPr/>
        </p:nvSpPr>
        <p:spPr bwMode="auto">
          <a:xfrm flipV="1">
            <a:off x="2268538" y="2708275"/>
            <a:ext cx="0" cy="30972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bg-BG"/>
          </a:p>
        </p:txBody>
      </p:sp>
      <p:sp>
        <p:nvSpPr>
          <p:cNvPr id="26637" name="AutoShape 14"/>
          <p:cNvSpPr>
            <a:spLocks noChangeArrowheads="1"/>
          </p:cNvSpPr>
          <p:nvPr/>
        </p:nvSpPr>
        <p:spPr bwMode="auto">
          <a:xfrm>
            <a:off x="4427538" y="1916113"/>
            <a:ext cx="1223962" cy="136842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bg-BG" sz="2400">
              <a:latin typeface="Constantia" pitchFamily="18" charset="0"/>
            </a:endParaRPr>
          </a:p>
        </p:txBody>
      </p:sp>
      <p:sp>
        <p:nvSpPr>
          <p:cNvPr id="26638" name="Line 15"/>
          <p:cNvSpPr>
            <a:spLocks noChangeShapeType="1"/>
          </p:cNvSpPr>
          <p:nvPr/>
        </p:nvSpPr>
        <p:spPr bwMode="auto">
          <a:xfrm>
            <a:off x="1752600" y="3276600"/>
            <a:ext cx="6192838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6639" name="Text Box 16"/>
          <p:cNvSpPr txBox="1">
            <a:spLocks noChangeArrowheads="1"/>
          </p:cNvSpPr>
          <p:nvPr/>
        </p:nvSpPr>
        <p:spPr bwMode="auto">
          <a:xfrm>
            <a:off x="3352800" y="1828800"/>
            <a:ext cx="3529013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bg-BG" sz="2400" b="1">
                <a:solidFill>
                  <a:srgbClr val="000000"/>
                </a:solidFill>
                <a:latin typeface="Constantia" pitchFamily="18" charset="0"/>
              </a:rPr>
              <a:t>трансцедентални</a:t>
            </a:r>
            <a:br>
              <a:rPr lang="bg-BG" sz="2400" b="1">
                <a:solidFill>
                  <a:srgbClr val="000000"/>
                </a:solidFill>
                <a:latin typeface="Constantia" pitchFamily="18" charset="0"/>
              </a:rPr>
            </a:br>
            <a:r>
              <a:rPr lang="bg-BG" sz="2400" b="1">
                <a:solidFill>
                  <a:srgbClr val="000000"/>
                </a:solidFill>
                <a:latin typeface="Constantia" pitchFamily="18" charset="0"/>
              </a:rPr>
              <a:t>самореализация</a:t>
            </a:r>
            <a:br>
              <a:rPr lang="bg-BG" sz="2400" b="1">
                <a:solidFill>
                  <a:srgbClr val="000000"/>
                </a:solidFill>
                <a:latin typeface="Constantia" pitchFamily="18" charset="0"/>
              </a:rPr>
            </a:br>
            <a:r>
              <a:rPr lang="bg-BG" sz="2400" b="1">
                <a:solidFill>
                  <a:srgbClr val="000000"/>
                </a:solidFill>
                <a:latin typeface="Constantia" pitchFamily="18" charset="0"/>
              </a:rPr>
              <a:t>естетични</a:t>
            </a:r>
            <a:br>
              <a:rPr lang="bg-BG" sz="2400" b="1">
                <a:solidFill>
                  <a:srgbClr val="000000"/>
                </a:solidFill>
                <a:latin typeface="Constantia" pitchFamily="18" charset="0"/>
              </a:rPr>
            </a:br>
            <a:r>
              <a:rPr lang="bg-BG" sz="2400" b="1">
                <a:solidFill>
                  <a:srgbClr val="000000"/>
                </a:solidFill>
                <a:latin typeface="Constantia" pitchFamily="18" charset="0"/>
              </a:rPr>
              <a:t>познавателни</a:t>
            </a:r>
            <a:endParaRPr lang="en-GB" sz="2400" b="1">
              <a:solidFill>
                <a:srgbClr val="000000"/>
              </a:solidFill>
              <a:latin typeface="Constantia" pitchFamily="18" charset="0"/>
            </a:endParaRPr>
          </a:p>
        </p:txBody>
      </p:sp>
      <p:sp>
        <p:nvSpPr>
          <p:cNvPr id="26640" name="Text Box 17"/>
          <p:cNvSpPr txBox="1">
            <a:spLocks noChangeArrowheads="1"/>
          </p:cNvSpPr>
          <p:nvPr/>
        </p:nvSpPr>
        <p:spPr bwMode="auto">
          <a:xfrm>
            <a:off x="914400" y="609600"/>
            <a:ext cx="77724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bg-BG" sz="2800" b="1">
                <a:solidFill>
                  <a:schemeClr val="tx2"/>
                </a:solidFill>
                <a:latin typeface="Constantia" pitchFamily="18" charset="0"/>
              </a:rPr>
              <a:t>Проявление на висшите потребности (потребности на растежа)</a:t>
            </a:r>
            <a:endParaRPr lang="en-GB" sz="2800">
              <a:solidFill>
                <a:schemeClr val="tx2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3401</TotalTime>
  <Words>4609</Words>
  <Application>Microsoft Office PowerPoint</Application>
  <PresentationFormat>On-screen Show (4:3)</PresentationFormat>
  <Paragraphs>384</Paragraphs>
  <Slides>75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Flow</vt:lpstr>
      <vt:lpstr>Мотивация в организациите</vt:lpstr>
      <vt:lpstr>Мотивация</vt:lpstr>
      <vt:lpstr>Ключови особености</vt:lpstr>
      <vt:lpstr>Мотивиране чрез удовлетворяване на потребностите</vt:lpstr>
      <vt:lpstr>Теория на Маслоу за йерархия на потребностите 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Физиологични потребности</vt:lpstr>
      <vt:lpstr>Сигурност</vt:lpstr>
      <vt:lpstr>Принадлежност</vt:lpstr>
      <vt:lpstr>Потребности на дефицита и потребности на растежа</vt:lpstr>
      <vt:lpstr>Уважение</vt:lpstr>
      <vt:lpstr>Самореализация</vt:lpstr>
      <vt:lpstr>Теорията на Маслоу – за и против</vt:lpstr>
      <vt:lpstr>Теория ERG на Алдерфер</vt:lpstr>
      <vt:lpstr>Slide 22</vt:lpstr>
      <vt:lpstr>Slide 23</vt:lpstr>
      <vt:lpstr>Slide 24</vt:lpstr>
      <vt:lpstr>Slide 25</vt:lpstr>
      <vt:lpstr>Приложения на теориите за потребностите в управлението</vt:lpstr>
      <vt:lpstr>Приложения на теориите за потребностите в управлението</vt:lpstr>
      <vt:lpstr>Приложения на теориите за потребностите в управлението</vt:lpstr>
      <vt:lpstr>Приложения на теориите за потребностите в управлението</vt:lpstr>
      <vt:lpstr>Slide 30</vt:lpstr>
      <vt:lpstr>Slide 31</vt:lpstr>
      <vt:lpstr>Slide 32</vt:lpstr>
      <vt:lpstr>Slide 33</vt:lpstr>
      <vt:lpstr>Теории за удовлетворението от работата</vt:lpstr>
      <vt:lpstr>Двуфакторна  теория на Frederick Herzberg (1959)</vt:lpstr>
      <vt:lpstr>Двуфакторна  теория</vt:lpstr>
      <vt:lpstr>Двуфакторна  теория</vt:lpstr>
      <vt:lpstr>Slide 38</vt:lpstr>
      <vt:lpstr>Теория за ценностите</vt:lpstr>
      <vt:lpstr>Теория за ценностите</vt:lpstr>
      <vt:lpstr>Теория за ценностите</vt:lpstr>
      <vt:lpstr>Мотивиране чрез определяне на цели</vt:lpstr>
      <vt:lpstr>Мотивиране чрез определяне на цели</vt:lpstr>
      <vt:lpstr>Мениджърски насоки за определяне на ефективни цели</vt:lpstr>
      <vt:lpstr>Теория на справедливостта на  John Stacey Adams (1963) </vt:lpstr>
      <vt:lpstr>Slide 46</vt:lpstr>
      <vt:lpstr>Разпределителна справедливост Теория за равенството</vt:lpstr>
      <vt:lpstr>Разпределителна справедливост Теория за равенството</vt:lpstr>
      <vt:lpstr>Разпределителна справедливост Теория за равенството</vt:lpstr>
      <vt:lpstr>Разпределителна справедливост Теория за равенството</vt:lpstr>
      <vt:lpstr>Разпределителна справедливост Теория за равенството</vt:lpstr>
      <vt:lpstr>Процедурна справедливост -справедливо вземане на решения </vt:lpstr>
      <vt:lpstr>Процедурна справедливост -справедливо вземане на решения </vt:lpstr>
      <vt:lpstr>Справедливост на взаимодействията</vt:lpstr>
      <vt:lpstr>Справедливост в организациите. Съвети</vt:lpstr>
      <vt:lpstr>Справедливост в организациите. Съвети</vt:lpstr>
      <vt:lpstr>Справедливост в организациите. Съвети</vt:lpstr>
      <vt:lpstr>Справедливост в организациите. Съвети</vt:lpstr>
      <vt:lpstr>Мотивиране чрез промяна на очакванията  Теория на очакванията на Victor Vroom (1975)</vt:lpstr>
      <vt:lpstr>Основни елементи на теорията на очакванията</vt:lpstr>
      <vt:lpstr>Slide 61</vt:lpstr>
      <vt:lpstr>Slide 62</vt:lpstr>
      <vt:lpstr>Slide 63</vt:lpstr>
      <vt:lpstr>Други фактори свързани с нивото на  изпълнение</vt:lpstr>
      <vt:lpstr>Приложения на теорията на очакванията в управлението</vt:lpstr>
      <vt:lpstr>Приложения на теорията на очакванията в управлението</vt:lpstr>
      <vt:lpstr>Мотивиране чрез структуриране на работата Модел на Richard Hackman  и  Greg Oldham за работните характеристики (1980)</vt:lpstr>
      <vt:lpstr>Основни характеристики на работата</vt:lpstr>
      <vt:lpstr>Slide 69</vt:lpstr>
      <vt:lpstr>Slide 70</vt:lpstr>
      <vt:lpstr>Slide 71</vt:lpstr>
      <vt:lpstr>Техники за проектиране на работни места, които мотивират: Някои управленски насоки </vt:lpstr>
      <vt:lpstr>Техники за проектиране на работни места, които мотивират: Някои управленски насоки </vt:lpstr>
      <vt:lpstr>Проф. Алберт Бандура (Albert Bandura) и чувството за компетентност</vt:lpstr>
      <vt:lpstr>Въпроси?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Мотивация в организациите</dc:title>
  <dc:creator>CIST</dc:creator>
  <cp:lastModifiedBy>kdimitrov</cp:lastModifiedBy>
  <cp:revision>159</cp:revision>
  <dcterms:created xsi:type="dcterms:W3CDTF">2009-11-18T21:35:01Z</dcterms:created>
  <dcterms:modified xsi:type="dcterms:W3CDTF">2010-11-03T10:22:59Z</dcterms:modified>
</cp:coreProperties>
</file>