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6" r:id="rId2"/>
    <p:sldId id="257" r:id="rId3"/>
    <p:sldId id="306" r:id="rId4"/>
    <p:sldId id="30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09" r:id="rId14"/>
    <p:sldId id="310" r:id="rId15"/>
    <p:sldId id="311" r:id="rId16"/>
    <p:sldId id="312" r:id="rId17"/>
    <p:sldId id="266" r:id="rId18"/>
    <p:sldId id="267" r:id="rId19"/>
    <p:sldId id="268" r:id="rId20"/>
    <p:sldId id="269" r:id="rId21"/>
    <p:sldId id="270" r:id="rId22"/>
    <p:sldId id="313" r:id="rId23"/>
    <p:sldId id="271" r:id="rId24"/>
    <p:sldId id="314" r:id="rId25"/>
    <p:sldId id="272" r:id="rId26"/>
    <p:sldId id="273" r:id="rId27"/>
    <p:sldId id="308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15" r:id="rId56"/>
    <p:sldId id="301" r:id="rId57"/>
    <p:sldId id="302" r:id="rId58"/>
    <p:sldId id="303" r:id="rId59"/>
    <p:sldId id="304" r:id="rId60"/>
    <p:sldId id="305" r:id="rId61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8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B667B8D-7620-48D7-9153-741A5F4C7446}" type="datetimeFigureOut">
              <a:rPr lang="bg-BG"/>
              <a:pPr>
                <a:defRPr/>
              </a:pPr>
              <a:t>24.11.2016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g-BG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bg-BG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2F8AD14-6027-473A-9B9E-C8FC430E11CA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1591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8262F8-87E9-4636-AE85-1707C870A540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GB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82209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549655-8F94-4585-B619-E41AAA15EB06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GB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016734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8CB437-18A8-4610-909F-A9242BE5A800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GB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23944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8B9229-0F68-45D1-B2E9-7E5D4DCA5FCD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753599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434FA9-8E0B-452D-8243-36B5693E73CB}" type="slidenum">
              <a:rPr lang="bg-BG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64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1FD28-E2EA-4AA9-9DD0-7EECCFCE4809}" type="datetimeFigureOut">
              <a:rPr lang="bg-BG"/>
              <a:pPr>
                <a:defRPr/>
              </a:pPr>
              <a:t>24.11.2016 г.</a:t>
            </a:fld>
            <a:endParaRPr lang="bg-BG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5A78D-62AC-4BB1-BE78-A1516B84E26A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4AD11-CDE4-4AFA-9F3C-87901C6E252F}" type="datetimeFigureOut">
              <a:rPr lang="bg-BG"/>
              <a:pPr>
                <a:defRPr/>
              </a:pPr>
              <a:t>24.11.2016 г.</a:t>
            </a:fld>
            <a:endParaRPr lang="bg-BG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89559-5756-48B4-90AF-1CFAA45B450D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455C5-5711-445A-8190-F7472BC95BF0}" type="datetimeFigureOut">
              <a:rPr lang="bg-BG"/>
              <a:pPr>
                <a:defRPr/>
              </a:pPr>
              <a:t>24.11.2016 г.</a:t>
            </a:fld>
            <a:endParaRPr lang="bg-BG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E0E49-8BB2-4E20-907F-22234DF4736C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98A8C-5FBD-4563-B6F4-976F43A0E3AF}" type="datetimeFigureOut">
              <a:rPr lang="bg-BG"/>
              <a:pPr>
                <a:defRPr/>
              </a:pPr>
              <a:t>24.11.2016 г.</a:t>
            </a:fld>
            <a:endParaRPr lang="bg-BG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1AE37-DDCF-4034-9DC1-DA15E4DB5E8F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02D7D-4041-4B1D-9DE3-213E58192C05}" type="datetimeFigureOut">
              <a:rPr lang="bg-BG"/>
              <a:pPr>
                <a:defRPr/>
              </a:pPr>
              <a:t>24.11.2016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49E28-7BFD-4AE7-9770-59DD8FE998EE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5ABA8-9AC3-49AD-86A7-77961C6A30FF}" type="datetimeFigureOut">
              <a:rPr lang="bg-BG"/>
              <a:pPr>
                <a:defRPr/>
              </a:pPr>
              <a:t>24.11.2016 г.</a:t>
            </a:fld>
            <a:endParaRPr lang="bg-BG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85484-6FF4-463E-B95C-3A77F2E7D881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E0ACE-D3C1-4750-94D6-2AF08DE00B81}" type="datetimeFigureOut">
              <a:rPr lang="bg-BG"/>
              <a:pPr>
                <a:defRPr/>
              </a:pPr>
              <a:t>24.11.2016 г.</a:t>
            </a:fld>
            <a:endParaRPr lang="bg-BG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7D67E-D881-4556-8611-19F3996F5D77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DC0E1-13D5-48A7-AF83-9ACB5D44F5B2}" type="datetimeFigureOut">
              <a:rPr lang="bg-BG"/>
              <a:pPr>
                <a:defRPr/>
              </a:pPr>
              <a:t>24.11.2016 г.</a:t>
            </a:fld>
            <a:endParaRPr lang="bg-BG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82AE2-B0C1-43A3-B17E-3C405960BAB3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A0A36-AFA1-40F8-A0FD-9831C0A75496}" type="datetimeFigureOut">
              <a:rPr lang="bg-BG"/>
              <a:pPr>
                <a:defRPr/>
              </a:pPr>
              <a:t>24.11.2016 г.</a:t>
            </a:fld>
            <a:endParaRPr lang="bg-BG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31C5E-9E11-4537-A172-9C540553C80E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1F400-8EDF-4C31-B3C8-D87750BA7FCE}" type="datetimeFigureOut">
              <a:rPr lang="bg-BG"/>
              <a:pPr>
                <a:defRPr/>
              </a:pPr>
              <a:t>24.11.2016 г.</a:t>
            </a:fld>
            <a:endParaRPr lang="bg-BG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5B44E-E191-4183-AAED-7842FEA659E8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25281-36ED-4896-A444-E997E7DBF391}" type="datetimeFigureOut">
              <a:rPr lang="bg-BG"/>
              <a:pPr>
                <a:defRPr/>
              </a:pPr>
              <a:t>24.11.2016 г.</a:t>
            </a:fld>
            <a:endParaRPr lang="bg-BG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8B238-A45B-4430-9081-4424D0FD54AF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CA48916-156F-4894-9681-45F0F715729C}" type="datetimeFigureOut">
              <a:rPr lang="bg-BG"/>
              <a:pPr>
                <a:defRPr/>
              </a:pPr>
              <a:t>24.11.2016 г.</a:t>
            </a:fld>
            <a:endParaRPr lang="bg-BG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516D566-8B79-4F32-8755-F148E2F8F33A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500306"/>
            <a:ext cx="7851648" cy="127159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dirty="0" smtClean="0"/>
              <a:t>Динамика на кариерата 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5467350"/>
          </a:xfrm>
        </p:spPr>
        <p:txBody>
          <a:bodyPr/>
          <a:lstStyle/>
          <a:p>
            <a:pPr eaLnBrk="1" hangingPunct="1"/>
            <a:r>
              <a:rPr lang="bg-BG" b="1" i="1" smtClean="0"/>
              <a:t>Успехът в кариерата се определя по много различни начини</a:t>
            </a:r>
            <a:r>
              <a:rPr lang="bg-BG" i="1" smtClean="0"/>
              <a:t>.</a:t>
            </a:r>
            <a:r>
              <a:rPr lang="bg-BG" smtClean="0"/>
              <a:t> Днес много хора предпочитат да водят по-балансиран начин на живот в сравнение с изпълненото с напрежение ежедневие, с което обикновено се свързва високото заплащане. Много са искрени заявявайки, че ценят възможността да прекарват времето си в служба на обществото. </a:t>
            </a:r>
          </a:p>
          <a:p>
            <a:pPr eaLnBrk="1" hangingPunct="1"/>
            <a:r>
              <a:rPr lang="bg-BG" b="1" i="1" smtClean="0"/>
              <a:t>Къде, кога и за кого работим, вече не е така строго определено.</a:t>
            </a:r>
            <a:r>
              <a:rPr lang="bg-BG" b="1" smtClean="0"/>
              <a:t> </a:t>
            </a:r>
            <a:r>
              <a:rPr lang="bg-BG" smtClean="0"/>
              <a:t>Нараства броят на хората, които работят от къщи, на гъвкаво работно време или на работни места, където не всички имат еднакво работно време.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181600"/>
          </a:xfrm>
        </p:spPr>
        <p:txBody>
          <a:bodyPr/>
          <a:lstStyle/>
          <a:p>
            <a:pPr eaLnBrk="1" hangingPunct="1"/>
            <a:r>
              <a:rPr lang="bg-BG" smtClean="0"/>
              <a:t>И накрая хора, за които се счита, че са от </a:t>
            </a:r>
            <a:r>
              <a:rPr lang="bg-BG" b="1" i="1" smtClean="0"/>
              <a:t>контингента на работната сила</a:t>
            </a:r>
            <a:r>
              <a:rPr lang="bg-BG" smtClean="0"/>
              <a:t>, решили въобще да не работят на пълен работен ден</a:t>
            </a:r>
            <a:r>
              <a:rPr lang="bg-BG" i="1" smtClean="0"/>
              <a:t>.</a:t>
            </a:r>
            <a:r>
              <a:rPr lang="bg-BG" smtClean="0"/>
              <a:t> Това са професионалисти, които работят по конкретни проекти тогава, когато има работа за тях.</a:t>
            </a:r>
          </a:p>
          <a:p>
            <a:pPr eaLnBrk="1" hangingPunct="1"/>
            <a:r>
              <a:rPr lang="bg-BG" smtClean="0"/>
              <a:t>Някои хора просто не намират работата на живота си. Такива лица могат да изберат да "направят кариера чрез своето хоби", предпочитайки да посветят енергия и талант на приятни занимания, вместо на своята професия.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642938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Видове кариери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357813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dirty="0" smtClean="0"/>
              <a:t>	Въпреки че всяка кариера е уникална, учените са установили, че има някои общи модели или категории, в които попадат по-голямата част от кариерите. Идентифицирани са четири различни типа кариери: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Постоянна кариера</a:t>
            </a:r>
            <a:r>
              <a:rPr lang="bg-BG" i="1" dirty="0" smtClean="0"/>
              <a:t>:</a:t>
            </a:r>
            <a:r>
              <a:rPr lang="bg-BG" dirty="0" smtClean="0"/>
              <a:t> избор на кариера, която води към доживотен ангажимент към една единствена работа.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Линейна кариера</a:t>
            </a:r>
            <a:r>
              <a:rPr lang="bg-BG" i="1" dirty="0" smtClean="0"/>
              <a:t>:</a:t>
            </a:r>
            <a:r>
              <a:rPr lang="bg-BG" dirty="0" smtClean="0"/>
              <a:t> Постигане на все по-високи нива на успех в една насока на работата. Приемало се е за значително постижение, но вече не се разглежда като единствен приемлив вариант.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Спираловидна кариера:</a:t>
            </a:r>
            <a:r>
              <a:rPr lang="bg-BG" dirty="0" smtClean="0"/>
              <a:t> хората се развиват чрез поредица от професии, всяка от които изисква нови умения и се основава на съществуващите знания и умения.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Преходна кариера:</a:t>
            </a:r>
            <a:r>
              <a:rPr lang="bg-BG" b="1" dirty="0" smtClean="0"/>
              <a:t> </a:t>
            </a:r>
            <a:r>
              <a:rPr lang="bg-BG" dirty="0" smtClean="0"/>
              <a:t>Хората се движат между много различни независими позиции, задържайки се между една и четири години на всяка от тях.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2"/>
          <p:cNvSpPr txBox="1">
            <a:spLocks noChangeArrowheads="1"/>
          </p:cNvSpPr>
          <p:nvPr/>
        </p:nvSpPr>
        <p:spPr bwMode="auto">
          <a:xfrm>
            <a:off x="857250" y="714375"/>
            <a:ext cx="74882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000" b="1">
                <a:solidFill>
                  <a:schemeClr val="tx2"/>
                </a:solidFill>
              </a:rPr>
              <a:t>Етапи и психологически проблеми на професионалната кариера – примерна схема</a:t>
            </a:r>
            <a:endParaRPr lang="en-GB" sz="2000" b="1">
              <a:solidFill>
                <a:schemeClr val="tx2"/>
              </a:solidFill>
            </a:endParaRPr>
          </a:p>
        </p:txBody>
      </p:sp>
      <p:graphicFrame>
        <p:nvGraphicFramePr>
          <p:cNvPr id="297079" name="Group 119"/>
          <p:cNvGraphicFramePr>
            <a:graphicFrameLocks noGrp="1"/>
          </p:cNvGraphicFramePr>
          <p:nvPr/>
        </p:nvGraphicFramePr>
        <p:xfrm>
          <a:off x="428625" y="1785938"/>
          <a:ext cx="8429684" cy="4798276"/>
        </p:xfrm>
        <a:graphic>
          <a:graphicData uri="http://schemas.openxmlformats.org/drawingml/2006/table">
            <a:tbl>
              <a:tblPr/>
              <a:tblGrid>
                <a:gridCol w="1571636"/>
                <a:gridCol w="1500198"/>
                <a:gridCol w="2357454"/>
                <a:gridCol w="3000396"/>
              </a:tblGrid>
              <a:tr h="62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Възрастова група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Етап на кариерата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Професионални задачи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Психологически проблеми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3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15-22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Експери-</a:t>
                      </a:r>
                      <a:b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ментиране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 Получаване на подходящо образование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 Начало на подходяща кариера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 Откриване на личните нужди и интереси</a:t>
                      </a:r>
                      <a:b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 Преценка на собствените възможности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22-30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Ранна кариера -  изпробване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Първа постоянна работа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Нагаждане към служебните условия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Преодоляване на несигурността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Умения за работа в екип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48" name="Rectangle 108"/>
          <p:cNvSpPr>
            <a:spLocks noChangeArrowheads="1"/>
          </p:cNvSpPr>
          <p:nvPr/>
        </p:nvSpPr>
        <p:spPr bwMode="auto">
          <a:xfrm>
            <a:off x="0" y="546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GB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011" name="Group 27"/>
          <p:cNvGraphicFramePr>
            <a:graphicFrameLocks noGrp="1"/>
          </p:cNvGraphicFramePr>
          <p:nvPr/>
        </p:nvGraphicFramePr>
        <p:xfrm>
          <a:off x="428625" y="857250"/>
          <a:ext cx="8248679" cy="5644469"/>
        </p:xfrm>
        <a:graphic>
          <a:graphicData uri="http://schemas.openxmlformats.org/drawingml/2006/table">
            <a:tbl>
              <a:tblPr/>
              <a:tblGrid>
                <a:gridCol w="1571636"/>
                <a:gridCol w="2071702"/>
                <a:gridCol w="2071702"/>
                <a:gridCol w="2533639"/>
              </a:tblGrid>
              <a:tr h="714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Възрастова група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Етап на кариерата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Професионални задачи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Психологически проблеми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9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30-38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Ранна кариера - установяване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Избор на област на специализация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Получаване на професионална самостоятелност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Решения за равнище на професионална и организационна ангажираност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Преодоляване на първи самостоятелни неуспех</a:t>
                      </a: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и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0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 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38-45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Средна кариера - преход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 Преоценка на реалните профе-сионални способности и интереси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 Подготовка за наставничество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 Оценка на постижения спрямо амбиции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 Решаване на професионални и лични конфликти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95" name="Rectangle 24"/>
          <p:cNvSpPr>
            <a:spLocks noChangeArrowheads="1"/>
          </p:cNvSpPr>
          <p:nvPr/>
        </p:nvSpPr>
        <p:spPr bwMode="auto">
          <a:xfrm>
            <a:off x="0" y="51450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GB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083" name="Group 75"/>
          <p:cNvGraphicFramePr>
            <a:graphicFrameLocks noGrp="1"/>
          </p:cNvGraphicFramePr>
          <p:nvPr/>
        </p:nvGraphicFramePr>
        <p:xfrm>
          <a:off x="357188" y="1000125"/>
          <a:ext cx="8501123" cy="5585565"/>
        </p:xfrm>
        <a:graphic>
          <a:graphicData uri="http://schemas.openxmlformats.org/drawingml/2006/table">
            <a:tbl>
              <a:tblPr/>
              <a:tblGrid>
                <a:gridCol w="1571638"/>
                <a:gridCol w="1758846"/>
                <a:gridCol w="2589781"/>
                <a:gridCol w="2580858"/>
              </a:tblGrid>
              <a:tr h="623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Възрастова група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Етап на кариерата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Професионални задачи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Психологически проблеми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51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45-55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Средна кариера - растеж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Наставничество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Приемане на допълнителни ръководни функции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Разрешаване  на проблеми с агресивни по-млади колеги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Усвояване на замяната на технически умения с опит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55-62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Късна кариера - поддържане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 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 Стратегически професионални решения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 Разширяване обсега на професионалните и обществени интереси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 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 Пренасяне на  интереса от личната кариера към организацията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 Решаване на важни проблеми без емоционален стрес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43" name="Rectangle 24"/>
          <p:cNvSpPr>
            <a:spLocks noChangeArrowheads="1"/>
          </p:cNvSpPr>
          <p:nvPr/>
        </p:nvSpPr>
        <p:spPr bwMode="auto">
          <a:xfrm>
            <a:off x="0" y="51450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GB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31" name="Group 27"/>
          <p:cNvGraphicFramePr>
            <a:graphicFrameLocks noGrp="1"/>
          </p:cNvGraphicFramePr>
          <p:nvPr/>
        </p:nvGraphicFramePr>
        <p:xfrm>
          <a:off x="714375" y="1357313"/>
          <a:ext cx="7747028" cy="4177174"/>
        </p:xfrm>
        <a:graphic>
          <a:graphicData uri="http://schemas.openxmlformats.org/drawingml/2006/table">
            <a:tbl>
              <a:tblPr/>
              <a:tblGrid>
                <a:gridCol w="1571636"/>
                <a:gridCol w="1462690"/>
                <a:gridCol w="2361579"/>
                <a:gridCol w="2351123"/>
              </a:tblGrid>
              <a:tr h="939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Възрастова група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Етап на кариерата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Професионални задачи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Психологически проблеми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7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62-70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Късна кариера - оттегляне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Подбор и “отглеждане” на млади ръководители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Приемане на намалено равнище на натоварване и отговорности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Откриване на неслужебни източници на удоволствие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Намиране на смисъл и удовлетворение извън професията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86" name="Rectangle 24"/>
          <p:cNvSpPr>
            <a:spLocks noChangeArrowheads="1"/>
          </p:cNvSpPr>
          <p:nvPr/>
        </p:nvSpPr>
        <p:spPr bwMode="auto">
          <a:xfrm>
            <a:off x="0" y="51450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GB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52463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Етапи в кариерата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500188"/>
            <a:ext cx="8572500" cy="51435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Подготовка за работа</a:t>
            </a:r>
            <a:r>
              <a:rPr lang="bg-BG" i="1" dirty="0" smtClean="0"/>
              <a:t>.</a:t>
            </a:r>
            <a:r>
              <a:rPr lang="bg-BG" dirty="0" smtClean="0"/>
              <a:t> Придобиване на различни умения, обучение за различни възможности за професионална кариера и определяне на това каква кариера искаме да следваме.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Постъпване на работа</a:t>
            </a:r>
            <a:r>
              <a:rPr lang="bg-BG" i="1" dirty="0" smtClean="0"/>
              <a:t>.</a:t>
            </a:r>
            <a:r>
              <a:rPr lang="bg-BG" dirty="0" smtClean="0"/>
              <a:t> Проучване на конкретни работни места и започване на работа.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Ранна кариера</a:t>
            </a:r>
            <a:r>
              <a:rPr lang="bg-BG" i="1" dirty="0" smtClean="0"/>
              <a:t>.</a:t>
            </a:r>
            <a:r>
              <a:rPr lang="bg-BG" dirty="0" smtClean="0"/>
              <a:t> Утвърждаване на позициите си в конкретната работа, последвано от постигане на развитие и успехи.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Развита кариера.</a:t>
            </a:r>
            <a:r>
              <a:rPr lang="bg-BG" b="1" dirty="0" smtClean="0"/>
              <a:t> </a:t>
            </a:r>
            <a:r>
              <a:rPr lang="bg-BG" dirty="0" smtClean="0"/>
              <a:t>Намиране на решения как да продължат да бъдат продуктивни, след като са работили повече от 20 години.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Късна кариера.</a:t>
            </a:r>
            <a:r>
              <a:rPr lang="bg-BG" b="1" dirty="0" smtClean="0"/>
              <a:t> </a:t>
            </a:r>
            <a:r>
              <a:rPr lang="bg-BG" dirty="0" smtClean="0"/>
              <a:t>Стремеж за движение в крак с времето и планове за пенсиониране.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Не всички кариери преминават така гладко тези пет стъпки. Хората със спирална или преходна кариера трябва да се връщат на втората стъпка – постъпване, винаги, когато заемат на нова позиция.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Въпреки това, тези пет етапа вършат добра работа за определяне на хронологията на периодите, през които минават хората с линейна кариера. Дори ако кариерата на някого не се развива в тази последователност, може да настъпи момент, когато той или тя ще се изправи срещу много от предизвикателствата и възможностите, свързани с всяка стъпка.</a:t>
            </a:r>
            <a:endParaRPr lang="bg-BG" dirty="0"/>
          </a:p>
        </p:txBody>
      </p:sp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52463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Етапи в кариерата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52463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Избиране на кариера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28625" y="1714500"/>
            <a:ext cx="8229600" cy="4824413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bg-BG" b="1" smtClean="0"/>
              <a:t>Фактори, определящи избора на кариера</a:t>
            </a:r>
          </a:p>
          <a:p>
            <a:pPr eaLnBrk="1" hangingPunct="1">
              <a:buFont typeface="Wingdings 2" pitchFamily="18" charset="2"/>
              <a:buNone/>
            </a:pPr>
            <a:endParaRPr lang="bg-BG" sz="900" smtClean="0"/>
          </a:p>
          <a:p>
            <a:pPr eaLnBrk="1" hangingPunct="1"/>
            <a:r>
              <a:rPr lang="bg-BG" smtClean="0"/>
              <a:t>Доколко определена работа съответства на уменията, интересите и ценностите (концепцията за работа) на човека.</a:t>
            </a:r>
          </a:p>
          <a:p>
            <a:pPr eaLnBrk="1" hangingPunct="1"/>
            <a:r>
              <a:rPr lang="bg-BG" smtClean="0"/>
              <a:t>Доколко добре конкретната работа се вписва в представата на човека за себе си.</a:t>
            </a:r>
          </a:p>
          <a:p>
            <a:pPr eaLnBrk="1" hangingPunct="1"/>
            <a:r>
              <a:rPr lang="bg-BG" smtClean="0"/>
              <a:t>Налични възможности за работа. Няма значение колко подходящ е един човек за определена работа, ако такива позиции са трудни за намиране.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229600" cy="642937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sz="4000" b="1" dirty="0" smtClean="0"/>
              <a:t>Какво е кариера?</a:t>
            </a:r>
            <a:endParaRPr lang="bg-B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357313"/>
            <a:ext cx="8572500" cy="5214937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В живота си средния американец сменя  осем различни работни места.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В повечето случаи позициите са свързани помежду си по някакъв систематичен начин, представляващ </a:t>
            </a:r>
            <a:r>
              <a:rPr lang="bg-BG" b="1" i="1" dirty="0" smtClean="0"/>
              <a:t>кариера</a:t>
            </a:r>
            <a:r>
              <a:rPr lang="bg-BG" i="1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Кариерата може да се определи като последователно професионално развитие на човека в течение на времето.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Хората понякога, не съвсем уместно, използват термините </a:t>
            </a:r>
            <a:r>
              <a:rPr lang="bg-BG" b="1" i="1" dirty="0" smtClean="0"/>
              <a:t>работа, професия и кариера</a:t>
            </a:r>
            <a:r>
              <a:rPr lang="bg-BG" b="1" dirty="0" smtClean="0"/>
              <a:t> </a:t>
            </a:r>
            <a:r>
              <a:rPr lang="bg-BG" dirty="0" smtClean="0"/>
              <a:t>взаимозаменяемо.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dirty="0" smtClean="0"/>
              <a:t>Работата</a:t>
            </a:r>
            <a:r>
              <a:rPr lang="bg-BG" dirty="0" smtClean="0"/>
              <a:t> е съвкупност от дейности, които се очаква да се изпълняват.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bg-B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52463"/>
          </a:xfrm>
        </p:spPr>
        <p:txBody>
          <a:bodyPr/>
          <a:lstStyle/>
          <a:p>
            <a:pPr eaLnBrk="1" hangingPunct="1"/>
            <a:r>
              <a:rPr lang="bg-BG" sz="3200" b="1" smtClean="0"/>
              <a:t>Теория за избор на професия на Джон Холанд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50006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dirty="0" smtClean="0"/>
              <a:t>	Според Джон Холанд, специалист в изучаването на професионалното развитие, отговорът</a:t>
            </a:r>
            <a:r>
              <a:rPr lang="en-US" dirty="0" smtClean="0"/>
              <a:t> </a:t>
            </a:r>
            <a:r>
              <a:rPr lang="bg-BG" dirty="0" smtClean="0"/>
              <a:t>на въпроса: “Защо избираме определена кариера ?”, се крие в личността на човека. Той е установил: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Хора от определени професии, обикновено имат много сходни личностни характеристики.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Хората, чиито характеристики съвпадат с тези на хората в дадена област са предразположени към успех в тази област.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Например, да предположим, че успешните адвокати са склонни да имат някои общи характеристики: те са много любознателни, ориентирани към подробностите и аналитичното мислене - характеристики, които им помагат да вършат добре своята работата.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Content Placeholder 2"/>
          <p:cNvSpPr>
            <a:spLocks noGrp="1"/>
          </p:cNvSpPr>
          <p:nvPr>
            <p:ph idx="1"/>
          </p:nvPr>
        </p:nvSpPr>
        <p:spPr>
          <a:xfrm>
            <a:off x="428625" y="1890713"/>
            <a:ext cx="8229600" cy="4324350"/>
          </a:xfrm>
        </p:spPr>
        <p:txBody>
          <a:bodyPr/>
          <a:lstStyle/>
          <a:p>
            <a:pPr eaLnBrk="1" hangingPunct="1"/>
            <a:r>
              <a:rPr lang="bg-BG" smtClean="0"/>
              <a:t>Според </a:t>
            </a:r>
            <a:r>
              <a:rPr lang="bg-BG" i="1" smtClean="0"/>
              <a:t>теорията на Холанд за професионалния избор,</a:t>
            </a:r>
            <a:r>
              <a:rPr lang="bg-BG" smtClean="0"/>
              <a:t> човек ще бъде привлечен от правото дотолкова, доколкото, притежава много от тези характеристики. С други думи, тъй като адвокат "му подхожда" и "това, което той притежава е необходимо" за успех в тази област, вероятно ще избере тази професия.</a:t>
            </a:r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81025"/>
          </a:xfrm>
        </p:spPr>
        <p:txBody>
          <a:bodyPr/>
          <a:lstStyle/>
          <a:p>
            <a:pPr eaLnBrk="1" hangingPunct="1"/>
            <a:r>
              <a:rPr lang="bg-BG" sz="3200" b="1" smtClean="0"/>
              <a:t>Теория за избор на професия на Джон Холанд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0962" name="Content Placeholder 3" descr="Holland's Tab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bg-BG" smtClean="0"/>
              <a:t>Холанд твърди, че хората ще се представят най-добре в професии, които отговарят на техните личностни качества.</a:t>
            </a:r>
          </a:p>
          <a:p>
            <a:pPr eaLnBrk="1" hangingPunct="1"/>
            <a:r>
              <a:rPr lang="bg-BG" smtClean="0"/>
              <a:t>За хората, от определен тип има втора и трета най-добра алтернатива, както и най-неподходящи работни места. </a:t>
            </a:r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81025"/>
          </a:xfrm>
        </p:spPr>
        <p:txBody>
          <a:bodyPr/>
          <a:lstStyle/>
          <a:p>
            <a:pPr eaLnBrk="1" hangingPunct="1"/>
            <a:r>
              <a:rPr lang="bg-BG" sz="3200" b="1" smtClean="0"/>
              <a:t>Теория за избор на професия на Джон Холанд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Content Placeholder 3" descr="Holland's Hexag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4681537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Позицията на всеки тип по Холанд около шестоъгълника показва тези професии, за които хората са най-подходящи и най-неподходящи, въз основа на техния тип личност.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Колкото по-тясно е свързана работната среда с типа личност, толкова по-ефективен ще бъде човека.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Моделът Холанд е бил широко използван от професионалисти, специализирани в подпомагането на хората в търсенето на работата, която най-добре им подхожда.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На хората се дават различни професионални тестове, които могат да определят доколко техните качества и личностни характеристики съвпадат с тези на хората от различни професионални групи.</a:t>
            </a:r>
            <a:endParaRPr lang="bg-BG" dirty="0"/>
          </a:p>
        </p:txBody>
      </p:sp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52463"/>
          </a:xfrm>
        </p:spPr>
        <p:txBody>
          <a:bodyPr/>
          <a:lstStyle/>
          <a:p>
            <a:pPr eaLnBrk="1" hangingPunct="1"/>
            <a:r>
              <a:rPr lang="bg-BG" sz="3200" b="1" smtClean="0"/>
              <a:t>Теория за избор на професия на Джон Холанд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357188" y="642938"/>
            <a:ext cx="8229600" cy="652462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Професионална самопредстава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285750" y="1571625"/>
            <a:ext cx="8643938" cy="4857750"/>
          </a:xfrm>
        </p:spPr>
        <p:txBody>
          <a:bodyPr/>
          <a:lstStyle/>
          <a:p>
            <a:pPr eaLnBrk="1" hangingPunct="1"/>
            <a:r>
              <a:rPr lang="bg-BG" sz="2800" smtClean="0"/>
              <a:t>Тази самопредстава, която определя индивидуалния избор на професия, се основава на това как лицето разбира и интерпретира  своите таланти, способности, ценности, потребности и мотиви. </a:t>
            </a:r>
            <a:endParaRPr lang="bg-BG" sz="2800" b="1" smtClean="0"/>
          </a:p>
          <a:p>
            <a:pPr eaLnBrk="1" hangingPunct="1"/>
            <a:r>
              <a:rPr lang="bg-BG" sz="2800" smtClean="0"/>
              <a:t>В процеса на професионалното си развитие хората постепенно развиват професионална самопредстава.</a:t>
            </a:r>
          </a:p>
          <a:p>
            <a:pPr eaLnBrk="1" hangingPunct="1"/>
            <a:r>
              <a:rPr lang="bg-BG" sz="2800" smtClean="0"/>
              <a:t>В литературата са известни пет такива основни групи самопредстава: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1714500"/>
            <a:ext cx="8229600" cy="4681538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dirty="0" smtClean="0"/>
              <a:t>Техническа или функционална </a:t>
            </a:r>
            <a:r>
              <a:rPr lang="bg-BG" dirty="0" smtClean="0"/>
              <a:t>– насоченост към работа, фокусирана върху конкретно съдържание (автомеханик, графични изкуства)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bg-BG" sz="13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dirty="0" smtClean="0"/>
              <a:t>Управленска компетентност </a:t>
            </a:r>
            <a:r>
              <a:rPr lang="bg-BG" dirty="0" smtClean="0"/>
              <a:t>– насоченост към работа изискваща анализ на бизнес проблеми и работа с хора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bg-BG" sz="13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dirty="0" smtClean="0"/>
              <a:t>Сигурност и стабилност </a:t>
            </a:r>
            <a:r>
              <a:rPr lang="bg-BG" dirty="0" smtClean="0"/>
              <a:t>– насоченост към работа, което предполага постоянна кариера (военни)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bg-BG" sz="12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dirty="0" smtClean="0"/>
              <a:t>Творчество и предприемачество </a:t>
            </a:r>
            <a:r>
              <a:rPr lang="bg-BG" dirty="0" smtClean="0"/>
              <a:t>– основен интерес към създаване на нови идеи, продукти, но не задължително към пазарната им реализация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bg-BG" sz="12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dirty="0" smtClean="0"/>
              <a:t>Автономия и независимост </a:t>
            </a:r>
            <a:r>
              <a:rPr lang="bg-BG" dirty="0" smtClean="0"/>
              <a:t>– насоченост към работа със свободен режим (писатели, артисти, художници)</a:t>
            </a:r>
            <a:endParaRPr lang="bg-BG" dirty="0"/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52463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Професионална самопредстава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81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sz="3600" b="1" dirty="0" smtClean="0"/>
              <a:t>Възможности за работа</a:t>
            </a:r>
            <a:endParaRPr lang="bg-BG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Повечето хора подхождат разумно, когато вземат решения за своята кариера, като се насочват към професии, предлагащи по-добри възможности и отбягват такива, при които възможностите са ограничени.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Министерството на труда (САЩ) отбелязва, че се очаква ръст на работните места в ИТ, въпреки многобройните фалити на малки технологично ориентирани фирми през последните години.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Поради разкриването на голям брой високотехнологични работни места, през следващите години се очаква да нарасне интереса на хората към тях, когато преценяват към кои професии да се насочат. </a:t>
            </a:r>
            <a:endParaRPr lang="bg-BG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642937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Приобщаване към организацията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072063"/>
          </a:xfrm>
        </p:spPr>
        <p:txBody>
          <a:bodyPr/>
          <a:lstStyle/>
          <a:p>
            <a:pPr eaLnBrk="1" hangingPunct="1"/>
            <a:r>
              <a:rPr lang="bg-BG" smtClean="0"/>
              <a:t>Приобщаването към организацията е процес, чрез който хората се превръщат от външни лица в пълноценни членове на организацията.</a:t>
            </a:r>
          </a:p>
          <a:p>
            <a:pPr eaLnBrk="1" hangingPunct="1"/>
            <a:r>
              <a:rPr lang="bg-BG" smtClean="0"/>
              <a:t>Приобщаването е процес, който започва още преди хората да започнат работа и продължава без прекъсване седмици или месеци, след като са назначени. </a:t>
            </a:r>
          </a:p>
          <a:p>
            <a:pPr eaLnBrk="1" hangingPunct="1"/>
            <a:r>
              <a:rPr lang="bg-BG" smtClean="0"/>
              <a:t>Протича на три етапа:</a:t>
            </a:r>
          </a:p>
          <a:p>
            <a:pPr lvl="1" eaLnBrk="1" hangingPunct="1"/>
            <a:r>
              <a:rPr lang="bg-BG" smtClean="0"/>
              <a:t>Предварителен</a:t>
            </a:r>
          </a:p>
          <a:p>
            <a:pPr lvl="1" eaLnBrk="1" hangingPunct="1"/>
            <a:r>
              <a:rPr lang="bg-BG" smtClean="0"/>
              <a:t>Начално приобщаване</a:t>
            </a:r>
          </a:p>
          <a:p>
            <a:pPr lvl="1" eaLnBrk="1" hangingPunct="1"/>
            <a:r>
              <a:rPr lang="bg-BG" smtClean="0"/>
              <a:t>Пълноправно членство в организацията</a:t>
            </a:r>
          </a:p>
          <a:p>
            <a:pPr eaLnBrk="1" hangingPunct="1"/>
            <a:endParaRPr lang="bg-BG" smtClean="0"/>
          </a:p>
          <a:p>
            <a:pPr eaLnBrk="1" hangingPunct="1"/>
            <a:endParaRPr lang="bg-BG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2"/>
          <p:cNvSpPr>
            <a:spLocks noGrp="1"/>
          </p:cNvSpPr>
          <p:nvPr>
            <p:ph idx="1"/>
          </p:nvPr>
        </p:nvSpPr>
        <p:spPr>
          <a:xfrm>
            <a:off x="357188" y="928688"/>
            <a:ext cx="8501062" cy="5286375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bg-BG" b="1" smtClean="0"/>
              <a:t>Професията</a:t>
            </a:r>
            <a:r>
              <a:rPr lang="bg-BG" smtClean="0"/>
              <a:t>:</a:t>
            </a:r>
          </a:p>
          <a:p>
            <a:pPr lvl="1" eaLnBrk="1" hangingPunct="1"/>
            <a:r>
              <a:rPr lang="bg-BG" sz="2600" smtClean="0"/>
              <a:t>вид трудова дейност (служба или занятие)</a:t>
            </a:r>
          </a:p>
          <a:p>
            <a:pPr lvl="1" eaLnBrk="1" hangingPunct="1"/>
            <a:r>
              <a:rPr lang="bg-BG" sz="2600" smtClean="0"/>
              <a:t>изисква продължително и интензивно обучение</a:t>
            </a:r>
          </a:p>
          <a:p>
            <a:pPr lvl="1" eaLnBrk="1" hangingPunct="1"/>
            <a:r>
              <a:rPr lang="bg-BG" sz="2600" smtClean="0"/>
              <a:t>владеене на специализирани знания и умения </a:t>
            </a:r>
          </a:p>
          <a:p>
            <a:pPr lvl="1" eaLnBrk="1" hangingPunct="1"/>
            <a:r>
              <a:rPr lang="bg-BG" sz="2600" smtClean="0"/>
              <a:t>обикновено се регулира от професионална организация</a:t>
            </a:r>
          </a:p>
          <a:p>
            <a:pPr lvl="1" eaLnBrk="1" hangingPunct="1"/>
            <a:r>
              <a:rPr lang="bg-BG" sz="2600" smtClean="0"/>
              <a:t>има етически кодекс и процес на лицензиране или сертификация</a:t>
            </a:r>
            <a:endParaRPr lang="en-US" sz="2600" smtClean="0"/>
          </a:p>
          <a:p>
            <a:pPr eaLnBrk="1" hangingPunct="1"/>
            <a:r>
              <a:rPr lang="bg-BG" smtClean="0"/>
              <a:t>Класически професии: духовенството, медицината и правото</a:t>
            </a:r>
          </a:p>
          <a:p>
            <a:pPr eaLnBrk="1" hangingPunct="1"/>
            <a:endParaRPr lang="bg-B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428625" y="500063"/>
            <a:ext cx="8229600" cy="500062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Предварителен етап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253037"/>
          </a:xfrm>
        </p:spPr>
        <p:txBody>
          <a:bodyPr/>
          <a:lstStyle/>
          <a:p>
            <a:pPr eaLnBrk="1" hangingPunct="1"/>
            <a:r>
              <a:rPr lang="bg-BG" smtClean="0"/>
              <a:t>Предварителен, по време на който се запознаваме с организацията, преди да сме започнали работа.</a:t>
            </a:r>
          </a:p>
          <a:p>
            <a:pPr eaLnBrk="1" hangingPunct="1"/>
            <a:r>
              <a:rPr lang="bg-BG" smtClean="0"/>
              <a:t>С какво може да ни привлече една организация? Хората често формират своите очаквания преди да бъдат наети.</a:t>
            </a:r>
          </a:p>
          <a:p>
            <a:pPr eaLnBrk="1" hangingPunct="1"/>
            <a:r>
              <a:rPr lang="bg-BG" smtClean="0"/>
              <a:t>Как да научим за организацията?</a:t>
            </a:r>
          </a:p>
          <a:p>
            <a:pPr lvl="1" eaLnBrk="1" hangingPunct="1"/>
            <a:r>
              <a:rPr lang="bg-BG" smtClean="0"/>
              <a:t>Приятели или роднини, които вече работят там и могат да дадат своето мнение.</a:t>
            </a:r>
          </a:p>
          <a:p>
            <a:pPr lvl="1" eaLnBrk="1" hangingPunct="1"/>
            <a:r>
              <a:rPr lang="bg-BG" smtClean="0"/>
              <a:t>Професионални списания, корпоративни годишни доклади.</a:t>
            </a:r>
          </a:p>
          <a:p>
            <a:pPr lvl="1" eaLnBrk="1" hangingPunct="1"/>
            <a:r>
              <a:rPr lang="bg-BG" smtClean="0"/>
              <a:t>Самата организация, например работодателите или интервюиращите.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1435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Понякога потенциалните служители не получават реална представа за организацията. Когато започнат работа и техните очаквания не се оправдаят, те изпитват разочарование, недоволство и дори възмущение – изпадат в шок.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Шокът може да бъде намален ако представата за работата е реалистична. Такава представа може да се формира от служители с точен поглед върху особеностите на работата в организацията.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Кандидат-служители, които получават реалистична представа за работата не само са по-доволни от работата си, но също така е по-малко вероятно да напуснат в сравнение с получилите подвеждаща информация за условията, в които ще работят. </a:t>
            </a:r>
            <a:endParaRPr lang="bg-BG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428625" y="571500"/>
            <a:ext cx="8229600" cy="581025"/>
          </a:xfrm>
        </p:spPr>
        <p:txBody>
          <a:bodyPr/>
          <a:lstStyle/>
          <a:p>
            <a:pPr algn="ctr" eaLnBrk="1" hangingPunct="1"/>
            <a:r>
              <a:rPr lang="bg-BG" sz="3200" b="1" smtClean="0"/>
              <a:t>Първи стъпки в организацията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28637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Вторият етап на приобщаване към  организацията започва след наемането, когато хората поемат новите си задължения.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Служителите са изправени пред няколко предизвикателства.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Овладяване на уменията, необходими за изпълнение на техните нови задължения.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Ориентиране в практиките и процедурите на новата организация.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Създаване на добри отношения с колегите.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Програми за ориентация - информиране на новите служители за организацията, нейното ежедневие, история, мисия, традиции.</a:t>
            </a:r>
            <a:endParaRPr lang="bg-BG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52463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Пълноправно членство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428625" y="1785938"/>
            <a:ext cx="8229600" cy="4752975"/>
          </a:xfrm>
        </p:spPr>
        <p:txBody>
          <a:bodyPr/>
          <a:lstStyle/>
          <a:p>
            <a:pPr eaLnBrk="1" hangingPunct="1"/>
            <a:r>
              <a:rPr lang="bg-BG" smtClean="0"/>
              <a:t>През този етап служителят става пълноправен член на организацията.</a:t>
            </a:r>
          </a:p>
          <a:p>
            <a:pPr eaLnBrk="1" hangingPunct="1"/>
            <a:r>
              <a:rPr lang="bg-BG" smtClean="0"/>
              <a:t>В зависимост от вида и продължителността на програмата за ориентация, този момент може да бъде отбелязан с тържествена церемония, като вечеря или може да бъде неофициален. </a:t>
            </a:r>
          </a:p>
          <a:p>
            <a:pPr eaLnBrk="1" hangingPunct="1"/>
            <a:r>
              <a:rPr lang="bg-BG" smtClean="0"/>
              <a:t>Служителите приемат позицията си като постоянна, а организацията се отнася към тях като равнопоставени нейни членове.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642937"/>
          </a:xfrm>
        </p:spPr>
        <p:txBody>
          <a:bodyPr/>
          <a:lstStyle/>
          <a:p>
            <a:pPr algn="ctr" eaLnBrk="1" hangingPunct="1"/>
            <a:r>
              <a:rPr lang="bg-BG" sz="3200" b="1" smtClean="0"/>
              <a:t>Наставничеството – форма на приобщаване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4752975"/>
          </a:xfrm>
        </p:spPr>
        <p:txBody>
          <a:bodyPr/>
          <a:lstStyle/>
          <a:p>
            <a:pPr eaLnBrk="1" hangingPunct="1"/>
            <a:r>
              <a:rPr lang="bg-BG" smtClean="0"/>
              <a:t>Наставничеството е процес, при който по-опитен служител - наставник – съветва и направлява развитието (и кариерата) на нов служител.</a:t>
            </a:r>
          </a:p>
          <a:p>
            <a:pPr eaLnBrk="1" hangingPunct="1"/>
            <a:r>
              <a:rPr lang="bg-BG" smtClean="0"/>
              <a:t>Взаимоотношенията често са резултат от сложен процес на подбор, в който както опитните, така и новите служители играят активна роля.</a:t>
            </a:r>
          </a:p>
          <a:p>
            <a:pPr eaLnBrk="1" hangingPunct="1"/>
            <a:r>
              <a:rPr lang="bg-BG" smtClean="0"/>
              <a:t>Новите служители обикновено търсят наставници, които са по-възрастни и по-опитни от тях, известни с успехите си в организацията.</a:t>
            </a:r>
          </a:p>
          <a:p>
            <a:pPr eaLnBrk="1" hangingPunct="1"/>
            <a:endParaRPr lang="bg-BG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428625" y="571500"/>
            <a:ext cx="8229600" cy="581025"/>
          </a:xfrm>
        </p:spPr>
        <p:txBody>
          <a:bodyPr/>
          <a:lstStyle/>
          <a:p>
            <a:pPr algn="ctr" eaLnBrk="1" hangingPunct="1"/>
            <a:r>
              <a:rPr lang="bg-BG" sz="3200" b="1" smtClean="0"/>
              <a:t>Фази на наставничеството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dirty="0" smtClean="0"/>
              <a:t>Опознаване. </a:t>
            </a:r>
            <a:r>
              <a:rPr lang="bg-BG" dirty="0" smtClean="0"/>
              <a:t>Първата фаза трае от 6 месеца до 1 година. Опитният и новият служител се опознават. Става ясно какво може да предложи всеки от тях и какво може да очаква от другия.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dirty="0" smtClean="0"/>
              <a:t>Развитие</a:t>
            </a:r>
            <a:r>
              <a:rPr lang="bg-BG" dirty="0" smtClean="0"/>
              <a:t>. Този етап може да продължи следващите 2 до 5 години. По време на този период, новият служител може бързо да напредне в кариерата, облягайки се на квалифицираната помощ на наставника.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dirty="0" smtClean="0"/>
              <a:t>Раздяла</a:t>
            </a:r>
            <a:r>
              <a:rPr lang="bg-BG" dirty="0" smtClean="0"/>
              <a:t>. Този период започва, когато новият служител почувства, че е време да започне да работи самостоятелно. Може да бъде доста стресиращ, ако наставникът не е съгласен, или ако е оттеглил подкрепата си преждевременно.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dirty="0" smtClean="0"/>
              <a:t>Предефиниране на отношенията</a:t>
            </a:r>
            <a:r>
              <a:rPr lang="bg-BG" dirty="0" smtClean="0"/>
              <a:t>. Крайната фаза на връзката настъпва, след като раздялата е била успешна. На този етап се установява приятелство и колегиалност.</a:t>
            </a:r>
            <a:endParaRPr lang="bg-BG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357188" y="500063"/>
            <a:ext cx="8429625" cy="642937"/>
          </a:xfrm>
        </p:spPr>
        <p:txBody>
          <a:bodyPr/>
          <a:lstStyle/>
          <a:p>
            <a:pPr algn="ctr" eaLnBrk="1" hangingPunct="1"/>
            <a:r>
              <a:rPr lang="bg-BG" sz="3200" b="1" smtClean="0"/>
              <a:t>Наставничеството – предимства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Наставниците правят много важни неща за своите нови колеги: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Осигуряват необходимото доверие и емоционална подкрепа.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Предлагат стратегии за постигане на целите.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Предпазват новите си  колеги от грешки и им помагат да избегнат ситуации, рискови за кариерата.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 Често хората стават наставници, защото ценят помощта, която са получили в началото на своята кариера.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Въпреки това, те очакват новите колеги да са лоялни и да работят упорито.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Наставниците получават признание и от другите в компанията за работата си по насърчаването на млади таланти. </a:t>
            </a:r>
            <a:endParaRPr lang="bg-BG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Content Placeholder 2"/>
          <p:cNvSpPr>
            <a:spLocks noGrp="1"/>
          </p:cNvSpPr>
          <p:nvPr>
            <p:ph idx="1"/>
          </p:nvPr>
        </p:nvSpPr>
        <p:spPr>
          <a:xfrm>
            <a:off x="428625" y="2033588"/>
            <a:ext cx="8229600" cy="4467225"/>
          </a:xfrm>
        </p:spPr>
        <p:txBody>
          <a:bodyPr/>
          <a:lstStyle/>
          <a:p>
            <a:pPr eaLnBrk="1" hangingPunct="1"/>
            <a:r>
              <a:rPr lang="bg-BG" smtClean="0"/>
              <a:t>Новите служители могат да почувстват, че успехите им зависят от успехите на техния наставник.</a:t>
            </a:r>
          </a:p>
          <a:p>
            <a:pPr eaLnBrk="1" hangingPunct="1"/>
            <a:r>
              <a:rPr lang="bg-BG" smtClean="0"/>
              <a:t>Поведението на новия служител може да се отрази неблагоприятно на наставника.</a:t>
            </a:r>
          </a:p>
          <a:p>
            <a:pPr eaLnBrk="1" hangingPunct="1"/>
            <a:r>
              <a:rPr lang="bg-BG" smtClean="0"/>
              <a:t>Възможно е зависимостта на новия служител от наставника да е прекалено силна и да отнеме дълго време докато той започне да работи самостоятелно.</a:t>
            </a:r>
          </a:p>
        </p:txBody>
      </p:sp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357188" y="571500"/>
            <a:ext cx="8429625" cy="642938"/>
          </a:xfrm>
        </p:spPr>
        <p:txBody>
          <a:bodyPr/>
          <a:lstStyle/>
          <a:p>
            <a:pPr algn="ctr" eaLnBrk="1" hangingPunct="1"/>
            <a:r>
              <a:rPr lang="bg-BG" sz="3200" b="1" smtClean="0"/>
              <a:t>Наставничеството – недостатъци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428625" y="714375"/>
            <a:ext cx="8229600" cy="714375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Застой в кариерата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428625" y="1785938"/>
            <a:ext cx="8229600" cy="4643437"/>
          </a:xfrm>
        </p:spPr>
        <p:txBody>
          <a:bodyPr/>
          <a:lstStyle/>
          <a:p>
            <a:pPr eaLnBrk="1" hangingPunct="1"/>
            <a:r>
              <a:rPr lang="bg-BG" smtClean="0"/>
              <a:t>Настъпва, когато една кариера е достигнала своя връх и е малко вероятно да се развива възходящо.</a:t>
            </a:r>
          </a:p>
          <a:p>
            <a:pPr eaLnBrk="1" hangingPunct="1"/>
            <a:r>
              <a:rPr lang="bg-BG" smtClean="0"/>
              <a:t>Начин за идентифициране: да се прецени колко дълго човекът е работил на настоящата позиция.</a:t>
            </a:r>
          </a:p>
          <a:p>
            <a:pPr eaLnBrk="1" hangingPunct="1"/>
            <a:r>
              <a:rPr lang="bg-BG" smtClean="0"/>
              <a:t>Счита се, че служители, които са били на определена позиция пет или повече години, са достигнали застой в кариерата си.</a:t>
            </a:r>
          </a:p>
          <a:p>
            <a:pPr eaLnBrk="1" hangingPunct="1"/>
            <a:r>
              <a:rPr lang="bg-BG" smtClean="0"/>
              <a:t>Друг подход за идентифициране: когато хората считат, че не се очаква да преминат на позиция с по-висок статут.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428625" y="571500"/>
            <a:ext cx="8229600" cy="652463"/>
          </a:xfrm>
        </p:spPr>
        <p:txBody>
          <a:bodyPr/>
          <a:lstStyle/>
          <a:p>
            <a:pPr algn="ctr" eaLnBrk="1" hangingPunct="1"/>
            <a:r>
              <a:rPr lang="bg-BG" sz="3200" b="1" smtClean="0"/>
              <a:t>Застой и удовлетворението от работата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357813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Изкушаващо е да се предположи, че тези служители вече не са мотивирани и ефективни в настоящата си работа. Това не винаги е така.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В действителност, някои хора са доста доволни да останат на настоящите си работни места за дълго време, като предпочитат спокойствието.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Застоят може да бъде сериозен източник на недоволство за хора, които смятат, че единственият път към удовлетворението е чрез движение нагоре в компанията.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Тъй като компаниите намаляват персонала и конкуренцията за добри работни места става по-интензивна, напоследък все повече хора, достигат до застой в кариерата по-рано от очакваното.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Проблемът става сериозен, когато компаниите се изправят пред големи групи от немотивирани служители, чиито кариери са в застой.</a:t>
            </a:r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idx="1"/>
          </p:nvPr>
        </p:nvSpPr>
        <p:spPr>
          <a:xfrm>
            <a:off x="0" y="785813"/>
            <a:ext cx="8858250" cy="6072187"/>
          </a:xfrm>
        </p:spPr>
        <p:txBody>
          <a:bodyPr/>
          <a:lstStyle/>
          <a:p>
            <a:pPr eaLnBrk="1" hangingPunct="1"/>
            <a:r>
              <a:rPr lang="bg-BG" smtClean="0"/>
              <a:t>Гледни точки:</a:t>
            </a:r>
          </a:p>
          <a:p>
            <a:pPr lvl="1" eaLnBrk="1" hangingPunct="1"/>
            <a:r>
              <a:rPr lang="bg-BG" smtClean="0"/>
              <a:t>Имат кодекс на етика и членовете се заклеват, че ще се придържат към тези етически принципи, като по този начин установяват висок стандарт на отговорност и на изпълняване на задълженията. </a:t>
            </a:r>
          </a:p>
          <a:p>
            <a:pPr lvl="1" eaLnBrk="1" hangingPunct="1"/>
            <a:r>
              <a:rPr lang="bg-BG" smtClean="0"/>
              <a:t>Самоопределили се елити на властта, които са организирани по линии на гилдиите. Специализираните познания и етическия кодекс изпълняват функцията да съхраняват властта, която професията или гилдията притежава за разлика от обикновеното население (напр. лекари, духовници).</a:t>
            </a:r>
          </a:p>
          <a:p>
            <a:pPr lvl="1" eaLnBrk="1" hangingPunct="1"/>
            <a:r>
              <a:rPr lang="bg-BG" smtClean="0"/>
              <a:t>Дейности, при които дадено лице, което притежава специализирани знания или умения предлага срещу заплащане на други лица или организации да прилага своите знания или умения в тяхна полза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5143500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За да се избегнат проблемите, свързани със застоя, организациите разчитат на консултации за кариерно развитие.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Полагат се системни усилия за подпомагане на хората в управлението на кариерата, като едновременно с това се помага на организациите, в които те работят.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Това включва подпомагане на работниците при оценка на техните умения и интереси, така че да могат да заемат подходящи позиции.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Някои фирми предоставят упражнения</a:t>
            </a:r>
            <a:r>
              <a:rPr lang="bg-BG" i="1" dirty="0" smtClean="0"/>
              <a:t> </a:t>
            </a:r>
            <a:r>
              <a:rPr lang="bg-BG" dirty="0" smtClean="0"/>
              <a:t>за самооценка, индивидуални консултации, организационни оценъчни програми и услуги, като например системи за публикуване на обяви за работа и центрове за кариерно развитие.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Програмите, за преквалификация оказват помощ и при развиването на умения, необходими за намиране на нова работа (социални мрежи, умения за участие в интервю, писане на резюме и т.н.). </a:t>
            </a:r>
            <a:endParaRPr lang="bg-BG" dirty="0"/>
          </a:p>
        </p:txBody>
      </p:sp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28625" y="642938"/>
            <a:ext cx="8229600" cy="581025"/>
          </a:xfrm>
        </p:spPr>
        <p:txBody>
          <a:bodyPr/>
          <a:lstStyle/>
          <a:p>
            <a:pPr algn="ctr" eaLnBrk="1" hangingPunct="1"/>
            <a:r>
              <a:rPr lang="bg-BG" sz="3200" b="1" smtClean="0"/>
              <a:t>Застой и действия на компаниите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642937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Промени в кариерата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5072062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Традиционно хората са по-склонни да сменят работата си в началото на кариерата, когато се формират очакванията, а и житейските отговорности позволяват мобилност (напр. без съпруг, без деца).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Днес не е необичайно много хора да започнат кариерата си наново, както и да се обучават и в по-напреднала възраст.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Около 45% от всички работници в САЩ казват, че биха направили значителни промени кариера си, ако има възможност за това. Всяка година 10% (около 10 милиона работници), действително го правят. </a:t>
            </a:r>
            <a:endParaRPr lang="bg-BG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143500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Причини за сериозни промени в кариерата: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Избраната професия не им харесва или не могат да постигнат успех в нея.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Перспективите за бъдеща работа в настоящата професия не са добри.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Потребностите и интересите са се променили и изискват промяна в живота.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Традиционният начин за рязка промяна на кариера е да се започне от начало.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Човек би могъл да напусна работа, да се преквалифицира и след това да започне нова кариера.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Това може да се окаже трудно както в емоционално, така и във финансово отношение.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625" y="642938"/>
            <a:ext cx="8229600" cy="509587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sz="3600" b="1" dirty="0" smtClean="0"/>
              <a:t>Промени в кариерата </a:t>
            </a:r>
            <a:endParaRPr lang="bg-BG" sz="3600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571500"/>
            <a:ext cx="8715375" cy="642938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sz="3200" b="1" dirty="0" smtClean="0"/>
              <a:t>Планиране на приключване на кариерата и оттегляне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072063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Периодът от живота на човека, в който достига края на кариерата си и престава да работи за осигуряване на основния си доход е известен като пенсиониране.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Важно е да се отбележи, че пенсионирането не означава непременно бездействие, а по-скоро друг вид дейност.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Много пенсионери водят много активен живот, като например работят на непълно работно време, полагат доброволен труд, ангажират се с разнообразни занимания в свободното време.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Хората се пенсионират  доброволно или принудително.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Понякога хората се пенсионират по-рано от първоначално планираното, защото се опасяват, че могат да бъдат съкратени или поради здравословни причини.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Подобно на текучеството и честите отсъствия от работа, понякога ранното пенсиониране е форма на отказ/протест.</a:t>
            </a:r>
            <a:endParaRPr lang="bg-BG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329613" cy="5467350"/>
          </a:xfrm>
        </p:spPr>
        <p:txBody>
          <a:bodyPr/>
          <a:lstStyle/>
          <a:p>
            <a:pPr eaLnBrk="1" hangingPunct="1"/>
            <a:r>
              <a:rPr lang="bg-BG" smtClean="0"/>
              <a:t>В повечето случаи пенсионирането е  доброволно, като служителите напускат своите компании в добри отношения и доволни преминават към следващия етап от живота си.</a:t>
            </a:r>
          </a:p>
          <a:p>
            <a:pPr eaLnBrk="1" hangingPunct="1"/>
            <a:r>
              <a:rPr lang="bg-BG" smtClean="0"/>
              <a:t>Изследванията показват, че основната причина за пенсиониране е определяща за начина на оттегляне:</a:t>
            </a:r>
          </a:p>
          <a:p>
            <a:pPr lvl="1" eaLnBrk="1" hangingPunct="1"/>
            <a:r>
              <a:rPr lang="bg-BG" smtClean="0"/>
              <a:t>Хората, които се пенсионират поради проблеми, свързани с работата или със здравето, са по-скоро неудовлетворени.</a:t>
            </a:r>
          </a:p>
          <a:p>
            <a:pPr lvl="1" eaLnBrk="1" hangingPunct="1"/>
            <a:r>
              <a:rPr lang="bg-BG" smtClean="0"/>
              <a:t>Тези, които се пенсионират по план и в резултат на личен избор, са удовлетворени.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57250"/>
            <a:ext cx="8229600" cy="5538788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Планирането на  наследяването на позициите на топ мениджърите обикновено е процес, в който те самите подпомагат своите фирми в подготовката за тяхната замяна.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Това е систематичен опит за определяне на евентуалните наследници на позициите достатъчно рано, за да могат те да се подготвят и преходът да е плавен.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Наставничеството може да се използва успешно и в тези случаи.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Понякога се разработват планове за спешно заемане на позицията в случай на непредвидени обстоятелства.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bg-BG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428625" y="714375"/>
            <a:ext cx="8229600" cy="1071563"/>
          </a:xfrm>
        </p:spPr>
        <p:txBody>
          <a:bodyPr/>
          <a:lstStyle/>
          <a:p>
            <a:pPr algn="ctr" eaLnBrk="1" hangingPunct="1"/>
            <a:r>
              <a:rPr lang="bg-BG" sz="3200" b="1" smtClean="0"/>
              <a:t>Лични проблеми и стратегии за управление на кариерата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71487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Ротация на работата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Ротацията на работата е практика на възлагане на служителите различни задачи в организацията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Най-добре представящите се служители в своите компании (т.е. тези, които получават най-високите заплати и които са повишавани най-бързо) обикновено са преминали през ротация на работата сравнително рано в своята кариера.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Хората, които сменят няколко работни места, натрупват ценен опит, който не само поддържа интереса им към работата, но помага и за растеж в кариерата както при настоящия, така и при бъдещи работодатели. </a:t>
            </a:r>
            <a:endParaRPr lang="bg-BG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bg-BG" sz="3200" b="1" smtClean="0"/>
              <a:t>Предприемачество. Трябва ли започнем собствен бизнес?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Все повече хора предпочитат да започнат свой собствен бизнес.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В днешно време хората, мислят за предприемачеството като жизнеспособна възможност за кариерата.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Това е особено силно изразено сред хората под 40-годишна възраст.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Основни причини – младите предприемачи са готови да използват новите технологии, имат достъп до евтини капитали и притежават безграничен оптимизъм.</a:t>
            </a:r>
            <a:endParaRPr lang="bg-BG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Content Placeholder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610100"/>
          </a:xfrm>
        </p:spPr>
        <p:txBody>
          <a:bodyPr/>
          <a:lstStyle/>
          <a:p>
            <a:pPr eaLnBrk="1" hangingPunct="1"/>
            <a:r>
              <a:rPr lang="bg-BG" smtClean="0"/>
              <a:t>Важно е да се отбележи, че успехът като предприемач не може да бъде гарантиран на никого.</a:t>
            </a:r>
          </a:p>
          <a:p>
            <a:pPr eaLnBrk="1" hangingPunct="1"/>
            <a:r>
              <a:rPr lang="bg-BG" smtClean="0"/>
              <a:t>Много от бързо процъфтяващите преди Интернет фирми са изчезнали. </a:t>
            </a:r>
          </a:p>
          <a:p>
            <a:pPr eaLnBrk="1" hangingPunct="1"/>
            <a:r>
              <a:rPr lang="bg-BG" smtClean="0"/>
              <a:t>Ясно е, че за да основете една компания е едно, а да я направите успешна е съвсем друго. Всъщност, статистиката е отрезвяваща – около 60% от всички предприятия се провалят в рамките на първите две години.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Content Placeholder 2"/>
          <p:cNvSpPr>
            <a:spLocks noGrp="1"/>
          </p:cNvSpPr>
          <p:nvPr>
            <p:ph idx="1"/>
          </p:nvPr>
        </p:nvSpPr>
        <p:spPr>
          <a:xfrm>
            <a:off x="500063" y="1643063"/>
            <a:ext cx="8086725" cy="4786312"/>
          </a:xfrm>
        </p:spPr>
        <p:txBody>
          <a:bodyPr/>
          <a:lstStyle/>
          <a:p>
            <a:pPr eaLnBrk="1" hangingPunct="1"/>
            <a:r>
              <a:rPr lang="bg-BG" smtClean="0"/>
              <a:t>Изследване сред предприемачи установява някои причини посочени от тях самите:</a:t>
            </a:r>
          </a:p>
          <a:p>
            <a:pPr lvl="1" eaLnBrk="1" hangingPunct="1"/>
            <a:r>
              <a:rPr lang="bg-BG" sz="2600" smtClean="0"/>
              <a:t>32% твърдят, че не са успели, защото не са започнали с достатъчно капитал.</a:t>
            </a:r>
          </a:p>
          <a:p>
            <a:pPr lvl="1" eaLnBrk="1" hangingPunct="1"/>
            <a:r>
              <a:rPr lang="bg-BG" sz="2600" smtClean="0"/>
              <a:t>30% обвиняват застоя в икономиката.</a:t>
            </a:r>
          </a:p>
          <a:p>
            <a:pPr lvl="1" eaLnBrk="1" hangingPunct="1"/>
            <a:r>
              <a:rPr lang="bg-BG" sz="2600" smtClean="0"/>
              <a:t>8%  изтъкват проблеми с кредиторите.</a:t>
            </a:r>
          </a:p>
          <a:p>
            <a:pPr lvl="1" eaLnBrk="1" hangingPunct="1"/>
            <a:r>
              <a:rPr lang="bg-BG" sz="2600" smtClean="0"/>
              <a:t>8% - забавяне на вземанията.</a:t>
            </a:r>
          </a:p>
          <a:p>
            <a:pPr lvl="1" eaLnBrk="1" hangingPunct="1"/>
            <a:r>
              <a:rPr lang="bg-BG" sz="2600" smtClean="0"/>
              <a:t>6%  посочват данъчни проблеми.</a:t>
            </a:r>
          </a:p>
          <a:p>
            <a:pPr lvl="1" eaLnBrk="1" hangingPunct="1">
              <a:buFont typeface="Wingdings 2" pitchFamily="18" charset="2"/>
              <a:buNone/>
            </a:pPr>
            <a:endParaRPr lang="bg-BG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2"/>
          <p:cNvSpPr>
            <a:spLocks noGrp="1"/>
          </p:cNvSpPr>
          <p:nvPr>
            <p:ph idx="1"/>
          </p:nvPr>
        </p:nvSpPr>
        <p:spPr>
          <a:xfrm>
            <a:off x="500063" y="642938"/>
            <a:ext cx="8643937" cy="6072187"/>
          </a:xfrm>
        </p:spPr>
        <p:txBody>
          <a:bodyPr/>
          <a:lstStyle/>
          <a:p>
            <a:pPr eaLnBrk="1" hangingPunct="1"/>
            <a:r>
              <a:rPr lang="bg-BG" smtClean="0"/>
              <a:t>Кариерата означава много за човека, както финансово, така и психически.</a:t>
            </a:r>
          </a:p>
          <a:p>
            <a:pPr eaLnBrk="1" hangingPunct="1"/>
            <a:r>
              <a:rPr lang="bg-BG" smtClean="0"/>
              <a:t>С избора на кариерата, човек до голяма степен определя колко пари ще спечели през живота си.</a:t>
            </a:r>
          </a:p>
          <a:p>
            <a:pPr eaLnBrk="1" hangingPunct="1"/>
            <a:r>
              <a:rPr lang="bg-BG" smtClean="0"/>
              <a:t>Парите не са всичко, има значение и доколко сме доволни от това, което вършим.</a:t>
            </a:r>
          </a:p>
          <a:p>
            <a:pPr eaLnBrk="1" hangingPunct="1"/>
            <a:r>
              <a:rPr lang="bg-BG" smtClean="0"/>
              <a:t>Нашата кариера може да ни дава чувство на удовлетворение и гордост.</a:t>
            </a:r>
          </a:p>
          <a:p>
            <a:pPr eaLnBrk="1" hangingPunct="1"/>
            <a:r>
              <a:rPr lang="bg-BG" smtClean="0"/>
              <a:t>Когато хората са мотивирани да напредват в кариерата си, може да се очаква, че ще работят упорито, за да станат продуктивни служители. </a:t>
            </a:r>
          </a:p>
          <a:p>
            <a:pPr eaLnBrk="1" hangingPunct="1"/>
            <a:r>
              <a:rPr lang="bg-BG" smtClean="0"/>
              <a:t>Поради тази причина много фирми предприемат стъпки, за да помогнат на служителите да развиват кариерата си в насока, която е най-подходяща за тях.</a:t>
            </a:r>
          </a:p>
          <a:p>
            <a:pPr eaLnBrk="1" hangingPunct="1"/>
            <a:endParaRPr lang="bg-B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395912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Важно е да се отбележи, че животът на предприемач не винаги е толкова бляскав, както понякога изглежда отстрани.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Обикновено основателите на фирми работят повече и по-напрегнато, отколкото когато и да било преди, като често се лишават от голяма част от личното си време.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Обикновено установяват, че не печелят почти нищо през първите няколко години, което създава трудности с  тяхната платежоспособност.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Въпреки, че изобилстват истории на хора, които са постигнали голям и бърз успех, важно е да се отбележи, че предприемачите са изправени пред дълъг, изпълнен с трудности път.</a:t>
            </a:r>
            <a:endParaRPr lang="bg-BG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52463"/>
          </a:xfrm>
        </p:spPr>
        <p:txBody>
          <a:bodyPr/>
          <a:lstStyle/>
          <a:p>
            <a:pPr algn="ctr" eaLnBrk="1" hangingPunct="1"/>
            <a:r>
              <a:rPr lang="bg-BG" sz="3200" b="1" smtClean="0"/>
              <a:t>Започване на домашен бизнес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4824412"/>
          </a:xfrm>
        </p:spPr>
        <p:txBody>
          <a:bodyPr/>
          <a:lstStyle/>
          <a:p>
            <a:pPr eaLnBrk="1" hangingPunct="1"/>
            <a:r>
              <a:rPr lang="bg-BG" smtClean="0"/>
              <a:t>Съвременните технологии дават възможност да се върши много продуктивна работа, дори без да се излиза от къщи.</a:t>
            </a:r>
          </a:p>
          <a:p>
            <a:pPr eaLnBrk="1" hangingPunct="1"/>
            <a:r>
              <a:rPr lang="bg-BG" smtClean="0"/>
              <a:t>Различни възможности за бизнес от дома:</a:t>
            </a:r>
          </a:p>
          <a:p>
            <a:pPr lvl="1" eaLnBrk="1" hangingPunct="1"/>
            <a:r>
              <a:rPr lang="bg-BG" smtClean="0"/>
              <a:t>Семейните земеделски стопанства и хотелите  са по същество базирани у дома. </a:t>
            </a:r>
          </a:p>
          <a:p>
            <a:pPr lvl="1" eaLnBrk="1" hangingPunct="1"/>
            <a:r>
              <a:rPr lang="bg-BG" smtClean="0"/>
              <a:t>Естествено е за писателите и художниците да работят у дома.</a:t>
            </a:r>
          </a:p>
          <a:p>
            <a:pPr lvl="1" eaLnBrk="1" hangingPunct="1"/>
            <a:r>
              <a:rPr lang="bg-BG" smtClean="0"/>
              <a:t>Преподаватели на частни уроци по музика и др.</a:t>
            </a:r>
          </a:p>
          <a:p>
            <a:pPr lvl="1" eaLnBrk="1" hangingPunct="1"/>
            <a:r>
              <a:rPr lang="bg-BG" smtClean="0"/>
              <a:t>Домът е предпочитаната база за работа на много консултанти от различни области.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Content Placeholder 2"/>
          <p:cNvSpPr>
            <a:spLocks noGrp="1"/>
          </p:cNvSpPr>
          <p:nvPr>
            <p:ph idx="1"/>
          </p:nvPr>
        </p:nvSpPr>
        <p:spPr>
          <a:xfrm>
            <a:off x="428625" y="1500188"/>
            <a:ext cx="8229600" cy="4786312"/>
          </a:xfrm>
        </p:spPr>
        <p:txBody>
          <a:bodyPr/>
          <a:lstStyle/>
          <a:p>
            <a:pPr eaLnBrk="1" hangingPunct="1"/>
            <a:r>
              <a:rPr lang="bg-BG" smtClean="0"/>
              <a:t>Много хора, които преди са работили извън дома, сега решават да си останат вкъщи и да имат свой собствен бизнес. </a:t>
            </a:r>
          </a:p>
          <a:p>
            <a:pPr eaLnBrk="1" hangingPunct="1"/>
            <a:r>
              <a:rPr lang="bg-BG" smtClean="0"/>
              <a:t>Предизвикателства пред бизнеса от къщи: </a:t>
            </a:r>
          </a:p>
          <a:p>
            <a:pPr lvl="1" eaLnBrk="1" hangingPunct="1"/>
            <a:r>
              <a:rPr lang="bg-BG" sz="2600" smtClean="0"/>
              <a:t>Средният американски базиран у дома работник печели само 70% от това, което би спечелил извън дома.</a:t>
            </a:r>
          </a:p>
          <a:p>
            <a:pPr lvl="1" eaLnBrk="1" hangingPunct="1"/>
            <a:r>
              <a:rPr lang="bg-BG" sz="2600" smtClean="0"/>
              <a:t>Когато имате бизнес у дома, вие винаги сте "на работа“.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428625" y="642938"/>
            <a:ext cx="8229600" cy="1071562"/>
          </a:xfrm>
        </p:spPr>
        <p:txBody>
          <a:bodyPr/>
          <a:lstStyle/>
          <a:p>
            <a:pPr algn="ctr" eaLnBrk="1" hangingPunct="1"/>
            <a:r>
              <a:rPr lang="bg-BG" sz="3200" b="1" smtClean="0"/>
              <a:t>Невидимата преграда: Предизвикателство за кариерата на жените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457200" y="2071688"/>
            <a:ext cx="8229600" cy="4252912"/>
          </a:xfrm>
        </p:spPr>
        <p:txBody>
          <a:bodyPr/>
          <a:lstStyle/>
          <a:p>
            <a:pPr eaLnBrk="1" hangingPunct="1"/>
            <a:r>
              <a:rPr lang="bg-BG" smtClean="0"/>
              <a:t>Жените все още се сблъскват с дискриминация на работното място.</a:t>
            </a:r>
          </a:p>
          <a:p>
            <a:pPr eaLnBrk="1" hangingPunct="1"/>
            <a:r>
              <a:rPr lang="bg-BG" smtClean="0"/>
              <a:t>Продължават да срещат трудности при заемането на позиции от най-висок ранг в организациите. </a:t>
            </a:r>
          </a:p>
          <a:p>
            <a:pPr eaLnBrk="1" hangingPunct="1"/>
            <a:r>
              <a:rPr lang="bg-BG" smtClean="0"/>
              <a:t>Според американското министерство на труда, въпреки че жените заемат 45% от всички управленски позиции в големи компании, само 6 от 1000 най-големи компании се управляват от жени.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5572125"/>
          </a:xfrm>
        </p:spPr>
        <p:txBody>
          <a:bodyPr/>
          <a:lstStyle/>
          <a:p>
            <a:pPr eaLnBrk="1" hangingPunct="1"/>
            <a:r>
              <a:rPr lang="bg-BG" smtClean="0"/>
              <a:t>“Стъкленият таван” е изкуствена бариера, която не позволява на  квалифицирани лица да напредват в своите организации. Той често приема фини форми:</a:t>
            </a:r>
          </a:p>
          <a:p>
            <a:pPr lvl="1" eaLnBrk="1" hangingPunct="1"/>
            <a:r>
              <a:rPr lang="bg-BG" smtClean="0"/>
              <a:t>Жените могат да получават по-малко възможности за развиване на своите умения.</a:t>
            </a:r>
          </a:p>
          <a:p>
            <a:pPr lvl="1" eaLnBrk="1" hangingPunct="1"/>
            <a:r>
              <a:rPr lang="bg-BG" smtClean="0"/>
              <a:t>Жените се оплакват, че срещат повече трудности като цяло в работата си. </a:t>
            </a:r>
          </a:p>
          <a:p>
            <a:pPr lvl="1" eaLnBrk="1" hangingPunct="1"/>
            <a:r>
              <a:rPr lang="bg-BG" smtClean="0"/>
              <a:t>По-трудно е да намерят лична подкрепа.</a:t>
            </a:r>
          </a:p>
          <a:p>
            <a:pPr lvl="1" eaLnBrk="1" hangingPunct="1"/>
            <a:r>
              <a:rPr lang="bg-BG" smtClean="0"/>
              <a:t>Често не са включени във важни информационни мрежи.</a:t>
            </a:r>
          </a:p>
          <a:p>
            <a:pPr lvl="1" eaLnBrk="1" hangingPunct="1"/>
            <a:r>
              <a:rPr lang="bg-BG" smtClean="0"/>
              <a:t>Трябва да се борят упорито, за да бъде признато, че вършат отлична работа.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500063" y="571500"/>
            <a:ext cx="8229600" cy="1143000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Разлика в заплащането между жените и мъжете</a:t>
            </a:r>
            <a:endParaRPr lang="bg-BG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785938"/>
            <a:ext cx="8501063" cy="46101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000" dirty="0" smtClean="0"/>
              <a:t>В Европа – 15%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000" dirty="0" smtClean="0"/>
              <a:t>Във Великобритания: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800" dirty="0" smtClean="0"/>
              <a:t>17% за работещите на пълен работен ден в областта на правото и медицината</a:t>
            </a:r>
            <a:r>
              <a:rPr lang="en-US" sz="2800" dirty="0" smtClean="0"/>
              <a:t>, </a:t>
            </a:r>
            <a:r>
              <a:rPr lang="bg-BG" sz="2800" dirty="0" smtClean="0"/>
              <a:t>въпреки че: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600" dirty="0" smtClean="0"/>
              <a:t>Тези професии стават все повече “женски”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600" dirty="0" smtClean="0"/>
              <a:t>Жените постигат по-високи успехи в училище и университета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800" dirty="0" smtClean="0"/>
              <a:t>40% за работещите на непълен работен ден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800" dirty="0" smtClean="0"/>
              <a:t>23% при високите по ранг позиции в областта на управление на човешките ресурси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bg-BG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Content Placeholder 2"/>
          <p:cNvSpPr>
            <a:spLocks noGrp="1"/>
          </p:cNvSpPr>
          <p:nvPr>
            <p:ph idx="1"/>
          </p:nvPr>
        </p:nvSpPr>
        <p:spPr>
          <a:xfrm>
            <a:off x="428625" y="1462088"/>
            <a:ext cx="8229600" cy="5395912"/>
          </a:xfrm>
        </p:spPr>
        <p:txBody>
          <a:bodyPr/>
          <a:lstStyle/>
          <a:p>
            <a:pPr eaLnBrk="1" hangingPunct="1"/>
            <a:r>
              <a:rPr lang="bg-BG" smtClean="0"/>
              <a:t>Какво могат да направят жените, за да помогнат за премахване на професионалните пречки. Някои предложения:</a:t>
            </a:r>
          </a:p>
          <a:p>
            <a:pPr lvl="1" eaLnBrk="1" hangingPunct="1"/>
            <a:r>
              <a:rPr lang="bg-BG" sz="2600" smtClean="0"/>
              <a:t>Бъдете себе си.</a:t>
            </a:r>
          </a:p>
          <a:p>
            <a:pPr lvl="1" eaLnBrk="1" hangingPunct="1"/>
            <a:r>
              <a:rPr lang="bg-BG" sz="2600" smtClean="0"/>
              <a:t>Развийте свои собствени мрежи и групи за подкрепа. </a:t>
            </a:r>
          </a:p>
          <a:p>
            <a:pPr lvl="1" eaLnBrk="1" hangingPunct="1"/>
            <a:r>
              <a:rPr lang="bg-BG" sz="2600" smtClean="0"/>
              <a:t>Не пренебрегвайте наличните свободни позиции, дори тези, които традиционно се считат за мъжки</a:t>
            </a:r>
            <a:r>
              <a:rPr lang="bg-BG" smtClean="0"/>
              <a:t>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571500"/>
          </a:xfrm>
        </p:spPr>
        <p:txBody>
          <a:bodyPr/>
          <a:lstStyle/>
          <a:p>
            <a:pPr algn="ctr" eaLnBrk="1" hangingPunct="1"/>
            <a:r>
              <a:rPr lang="bg-BG" sz="3200" b="1" smtClean="0"/>
              <a:t>Работа и семейни задължения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500188"/>
            <a:ext cx="8229600" cy="4967287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В повече от половината от всички американски семейства и двамата родители работят.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Много са и децата, които се отглеждат в семейства с един родител (преимуществено от майката).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Когато и двамата родители работят, могат да възникнат конфликтни ситуации, в които изискванията към кариерата на единия родител са несъвместими с изискванията към кариерата на другия.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Това може да бъде един от основните източници на стрес и да има отрицателен ефект върху удовлетвореността на хората както от работата, така и от живота в семейството.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Много компании полагат специални усилия, за да помогнат при решаването на подобно проблеми. Те включват различни програми за гъвкаво работно време, заведения за деца и възрастни хора.</a:t>
            </a:r>
            <a:endParaRPr lang="bg-BG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500688"/>
          </a:xfrm>
        </p:spPr>
        <p:txBody>
          <a:bodyPr/>
          <a:lstStyle/>
          <a:p>
            <a:pPr eaLnBrk="1" hangingPunct="1"/>
            <a:r>
              <a:rPr lang="bg-BG" smtClean="0"/>
              <a:t>Понякога, за да се избегнат потенциални конфликти, хората прекъсват работа за определен, предварително уговорен период от време. </a:t>
            </a:r>
          </a:p>
          <a:p>
            <a:pPr eaLnBrk="1" hangingPunct="1"/>
            <a:r>
              <a:rPr lang="bg-BG" smtClean="0"/>
              <a:t>Някои компании с</a:t>
            </a:r>
            <a:r>
              <a:rPr lang="en-US" smtClean="0"/>
              <a:t>a </a:t>
            </a:r>
            <a:r>
              <a:rPr lang="bg-BG" smtClean="0"/>
              <a:t>установили, че такова отсъствие е полезно за избягване на възможни проблеми, свързани със стрес и заболявания. </a:t>
            </a:r>
          </a:p>
          <a:p>
            <a:pPr eaLnBrk="1" hangingPunct="1"/>
            <a:r>
              <a:rPr lang="bg-BG" smtClean="0"/>
              <a:t>Някои от най-търсените работници (особено във високотехнологичните области) просто напускат работните си места за произволен период от време, като след това се връщат и заемат нови позиции.</a:t>
            </a:r>
          </a:p>
          <a:p>
            <a:pPr eaLnBrk="1" hangingPunct="1"/>
            <a:r>
              <a:rPr lang="bg-BG" smtClean="0"/>
              <a:t>Други не се връщат във фирмите, които са напуснали, а започват собствен бизнес.</a:t>
            </a:r>
          </a:p>
          <a:p>
            <a:pPr eaLnBrk="1" hangingPunct="1"/>
            <a:endParaRPr lang="bg-BG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52463"/>
          </a:xfrm>
        </p:spPr>
        <p:txBody>
          <a:bodyPr/>
          <a:lstStyle/>
          <a:p>
            <a:pPr algn="ctr" eaLnBrk="1" hangingPunct="1"/>
            <a:r>
              <a:rPr lang="bg-BG" sz="3200" b="1" smtClean="0"/>
              <a:t>Наемане на консултанти по кариерата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sz="2400" smtClean="0"/>
              <a:t>Консултант по кариерата - експерт, нает за да помогне на някого да изпълни целите на своята кариера.</a:t>
            </a:r>
          </a:p>
          <a:p>
            <a:pPr eaLnBrk="1" hangingPunct="1">
              <a:lnSpc>
                <a:spcPct val="90000"/>
              </a:lnSpc>
            </a:pPr>
            <a:r>
              <a:rPr lang="bg-BG" sz="2400" smtClean="0"/>
              <a:t>Хората, които не знаят как да се справят с деликатно положение в работата, или които изпитват много стресови ситуации, могат да потърсят експертна помощ.</a:t>
            </a:r>
            <a:endParaRPr lang="bg-BG" sz="240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bg-BG" sz="2400" smtClean="0"/>
              <a:t>Повечето съвети се дават по телефона или онлайн; рядко се осъществява среща лице в лице.</a:t>
            </a:r>
          </a:p>
          <a:p>
            <a:pPr eaLnBrk="1" hangingPunct="1">
              <a:lnSpc>
                <a:spcPct val="90000"/>
              </a:lnSpc>
            </a:pPr>
            <a:r>
              <a:rPr lang="bg-BG" sz="2400" smtClean="0"/>
              <a:t>Услугите не са евтини (варират от $ 600 до $ 2000 на месец за три или четири 30 - 60 минутни разговори по телефона). Много изпълнителни директори са се възползвали често от тези услуги, като вярват, че разходите са оправдани.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81025"/>
          </a:xfrm>
        </p:spPr>
        <p:txBody>
          <a:bodyPr/>
          <a:lstStyle/>
          <a:p>
            <a:pPr eaLnBrk="1" hangingPunct="1"/>
            <a:r>
              <a:rPr lang="bg-BG" sz="3200" b="1" smtClean="0"/>
              <a:t>Кариерата сега не е това, което е била преди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4824412"/>
          </a:xfrm>
        </p:spPr>
        <p:txBody>
          <a:bodyPr/>
          <a:lstStyle/>
          <a:p>
            <a:pPr eaLnBrk="1" hangingPunct="1"/>
            <a:r>
              <a:rPr lang="bg-BG" smtClean="0"/>
              <a:t>Основни характеристики на кариерата. Как тя се различава от традиционната кариера на нашите родители:</a:t>
            </a:r>
          </a:p>
          <a:p>
            <a:pPr lvl="1" eaLnBrk="1" hangingPunct="1"/>
            <a:r>
              <a:rPr lang="bg-BG" smtClean="0"/>
              <a:t>Бащите ни вероятно са работили в една или две различни фирми през целия си живот.</a:t>
            </a:r>
          </a:p>
          <a:p>
            <a:pPr lvl="1" eaLnBrk="1" hangingPunct="1"/>
            <a:r>
              <a:rPr lang="bg-BG" smtClean="0"/>
              <a:t>Те са започвали на около 20–годишна възраст и са работили в продължение на 40-45 години, когато са се пенсионирали с награда – часовник.</a:t>
            </a:r>
          </a:p>
          <a:p>
            <a:pPr lvl="1" eaLnBrk="1" hangingPunct="1"/>
            <a:r>
              <a:rPr lang="bg-BG" smtClean="0"/>
              <a:t>Хората са очаквали да продължават да работят в своите фирми и организациите са очаквали да ги използват толкова дълго, колкото желаят.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643182"/>
            <a:ext cx="7851648" cy="107157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dirty="0" smtClean="0"/>
              <a:t>Въпроси</a:t>
            </a:r>
            <a:r>
              <a:rPr lang="en-US" smtClean="0"/>
              <a:t>?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52463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Няколко причини за промяна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4824412"/>
          </a:xfrm>
        </p:spPr>
        <p:txBody>
          <a:bodyPr/>
          <a:lstStyle/>
          <a:p>
            <a:pPr eaLnBrk="1" hangingPunct="1"/>
            <a:r>
              <a:rPr lang="bg-BG" b="1" i="1" smtClean="0"/>
              <a:t>Развитието на технологиите</a:t>
            </a:r>
            <a:r>
              <a:rPr lang="bg-BG" i="1" smtClean="0"/>
              <a:t>.</a:t>
            </a:r>
            <a:r>
              <a:rPr lang="bg-BG" smtClean="0"/>
              <a:t> Развитието на технологиите е толкова стремително тези дни, че постоянно се появяват нови длъжности и професии и отмират такива, които са съществували доскоро.</a:t>
            </a:r>
          </a:p>
          <a:p>
            <a:pPr eaLnBrk="1" hangingPunct="1"/>
            <a:r>
              <a:rPr lang="bg-BG" b="1" i="1" smtClean="0"/>
              <a:t>Икономически промени.</a:t>
            </a:r>
            <a:r>
              <a:rPr lang="bg-BG" b="1" smtClean="0"/>
              <a:t> </a:t>
            </a:r>
            <a:r>
              <a:rPr lang="bg-BG" smtClean="0"/>
              <a:t>Сигурността на работното място е много малко вероятно, когато икономиката се променя.</a:t>
            </a:r>
          </a:p>
          <a:p>
            <a:pPr eaLnBrk="1" hangingPunct="1"/>
            <a:r>
              <a:rPr lang="bg-BG" b="1" i="1" smtClean="0"/>
              <a:t>Промяна на</a:t>
            </a:r>
            <a:r>
              <a:rPr lang="bg-BG" b="1" smtClean="0"/>
              <a:t> с</a:t>
            </a:r>
            <a:r>
              <a:rPr lang="bg-BG" b="1" i="1" smtClean="0"/>
              <a:t>оциалните норми</a:t>
            </a:r>
            <a:r>
              <a:rPr lang="bg-BG" i="1" smtClean="0"/>
              <a:t>.</a:t>
            </a:r>
            <a:r>
              <a:rPr lang="bg-BG" smtClean="0"/>
              <a:t> Трудно, даже невъзможно е за фирмите да бъдат лоялни към своите служители, което от своя страна не възпира служителите да търсят по-добра работа другаде.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42925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Отпадат ограниченията пред кариерата. </a:t>
            </a:r>
            <a:r>
              <a:rPr lang="bg-BG" dirty="0" smtClean="0"/>
              <a:t>Задълбочава се тенденцията за кариера на хора в различни фирми и отрасли. Такива кариери са особено популярни във високотехнологичните компании, където хората често преминават от една позиция на друга, като честотата на промените е двойно по-голяма от средната за страната (САЩ).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Съкращенията намаляват възможностите за заетост.</a:t>
            </a:r>
            <a:r>
              <a:rPr lang="bg-BG" b="1" dirty="0" smtClean="0"/>
              <a:t> </a:t>
            </a:r>
            <a:r>
              <a:rPr lang="bg-BG" dirty="0" smtClean="0"/>
              <a:t>Хората често сменят работата си, защото позициите се съкращават или защото предполагат, че предстоят съкращения. С други думи, една кариера може да се счита за неограничена дотолкова, доколкото се състои от работни места, които са несигурни.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Content Placeholder 2"/>
          <p:cNvSpPr>
            <a:spLocks noGrp="1"/>
          </p:cNvSpPr>
          <p:nvPr>
            <p:ph idx="1"/>
          </p:nvPr>
        </p:nvSpPr>
        <p:spPr>
          <a:xfrm>
            <a:off x="500063" y="785813"/>
            <a:ext cx="8229600" cy="5753100"/>
          </a:xfrm>
        </p:spPr>
        <p:txBody>
          <a:bodyPr/>
          <a:lstStyle/>
          <a:p>
            <a:pPr eaLnBrk="1" hangingPunct="1"/>
            <a:r>
              <a:rPr lang="bg-BG" b="1" i="1" smtClean="0"/>
              <a:t>Извън организацията</a:t>
            </a:r>
            <a:r>
              <a:rPr lang="bg-BG" b="1" smtClean="0"/>
              <a:t> </a:t>
            </a:r>
            <a:r>
              <a:rPr lang="bg-BG" b="1" i="1" smtClean="0"/>
              <a:t>може да бъде постигнат по-бърз напредък в кариерата</a:t>
            </a:r>
            <a:r>
              <a:rPr lang="bg-BG" i="1" smtClean="0"/>
              <a:t>.</a:t>
            </a:r>
            <a:r>
              <a:rPr lang="bg-BG" smtClean="0"/>
              <a:t>     За да избегнат стагнация, много хора търсят нови работни места в други организации или напълно различни области. Колкото повече нови умения усвоят, толкова по-конкурентноспособни ще бъдат на пазара на труда.</a:t>
            </a:r>
          </a:p>
          <a:p>
            <a:pPr eaLnBrk="1" hangingPunct="1"/>
            <a:r>
              <a:rPr lang="bg-BG" b="1" i="1" smtClean="0"/>
              <a:t>Промяната на кариерата е по-приемлива в социално отношение повече от всякога.</a:t>
            </a:r>
            <a:r>
              <a:rPr lang="bg-BG" b="1" smtClean="0"/>
              <a:t>           </a:t>
            </a:r>
            <a:r>
              <a:rPr lang="bg-BG" smtClean="0"/>
              <a:t>В миналото единственият приемлив начин е бил „движение нагоре”. Днес много хора намират подкрепа за стъпки встрани, движение по различни стълби, или дори „движение надолу" в кариерата.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848</TotalTime>
  <Words>4484</Words>
  <Application>Microsoft Office PowerPoint</Application>
  <PresentationFormat>On-screen Show (4:3)</PresentationFormat>
  <Paragraphs>350</Paragraphs>
  <Slides>60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Constantia</vt:lpstr>
      <vt:lpstr>Times New Roman</vt:lpstr>
      <vt:lpstr>Wingdings 2</vt:lpstr>
      <vt:lpstr>Flow</vt:lpstr>
      <vt:lpstr>Динамика на кариерата </vt:lpstr>
      <vt:lpstr>Какво е кариера?</vt:lpstr>
      <vt:lpstr>PowerPoint Presentation</vt:lpstr>
      <vt:lpstr>PowerPoint Presentation</vt:lpstr>
      <vt:lpstr>PowerPoint Presentation</vt:lpstr>
      <vt:lpstr>Кариерата сега не е това, което е била преди</vt:lpstr>
      <vt:lpstr>Няколко причини за промяна</vt:lpstr>
      <vt:lpstr>PowerPoint Presentation</vt:lpstr>
      <vt:lpstr>PowerPoint Presentation</vt:lpstr>
      <vt:lpstr>PowerPoint Presentation</vt:lpstr>
      <vt:lpstr>PowerPoint Presentation</vt:lpstr>
      <vt:lpstr>Видове кариери</vt:lpstr>
      <vt:lpstr>PowerPoint Presentation</vt:lpstr>
      <vt:lpstr>PowerPoint Presentation</vt:lpstr>
      <vt:lpstr>PowerPoint Presentation</vt:lpstr>
      <vt:lpstr>PowerPoint Presentation</vt:lpstr>
      <vt:lpstr>Етапи в кариерата</vt:lpstr>
      <vt:lpstr>Етапи в кариерата</vt:lpstr>
      <vt:lpstr>Избиране на кариера</vt:lpstr>
      <vt:lpstr>Теория за избор на професия на Джон Холанд</vt:lpstr>
      <vt:lpstr>Теория за избор на професия на Джон Холанд</vt:lpstr>
      <vt:lpstr>PowerPoint Presentation</vt:lpstr>
      <vt:lpstr>Теория за избор на професия на Джон Холанд</vt:lpstr>
      <vt:lpstr>PowerPoint Presentation</vt:lpstr>
      <vt:lpstr>Теория за избор на професия на Джон Холанд</vt:lpstr>
      <vt:lpstr>Професионална самопредстава</vt:lpstr>
      <vt:lpstr>Професионална самопредстава</vt:lpstr>
      <vt:lpstr>Възможности за работа</vt:lpstr>
      <vt:lpstr>Приобщаване към организацията</vt:lpstr>
      <vt:lpstr>Предварителен етап</vt:lpstr>
      <vt:lpstr>PowerPoint Presentation</vt:lpstr>
      <vt:lpstr>Първи стъпки в организацията</vt:lpstr>
      <vt:lpstr>Пълноправно членство</vt:lpstr>
      <vt:lpstr>Наставничеството – форма на приобщаване</vt:lpstr>
      <vt:lpstr>Фази на наставничеството</vt:lpstr>
      <vt:lpstr>Наставничеството – предимства</vt:lpstr>
      <vt:lpstr>Наставничеството – недостатъци</vt:lpstr>
      <vt:lpstr>Застой в кариерата</vt:lpstr>
      <vt:lpstr>Застой и удовлетворението от работата</vt:lpstr>
      <vt:lpstr>Застой и действия на компаниите</vt:lpstr>
      <vt:lpstr>Промени в кариерата </vt:lpstr>
      <vt:lpstr>Промени в кариерата </vt:lpstr>
      <vt:lpstr>Планиране на приключване на кариерата и оттегляне</vt:lpstr>
      <vt:lpstr>PowerPoint Presentation</vt:lpstr>
      <vt:lpstr>PowerPoint Presentation</vt:lpstr>
      <vt:lpstr>Лични проблеми и стратегии за управление на кариерата </vt:lpstr>
      <vt:lpstr>Предприемачество. Трябва ли започнем собствен бизнес? </vt:lpstr>
      <vt:lpstr>PowerPoint Presentation</vt:lpstr>
      <vt:lpstr>PowerPoint Presentation</vt:lpstr>
      <vt:lpstr>PowerPoint Presentation</vt:lpstr>
      <vt:lpstr>Започване на домашен бизнес</vt:lpstr>
      <vt:lpstr>PowerPoint Presentation</vt:lpstr>
      <vt:lpstr>Невидимата преграда: Предизвикателство за кариерата на жените</vt:lpstr>
      <vt:lpstr>PowerPoint Presentation</vt:lpstr>
      <vt:lpstr>Разлика в заплащането между жените и мъжете</vt:lpstr>
      <vt:lpstr>PowerPoint Presentation</vt:lpstr>
      <vt:lpstr>Работа и семейни задължения</vt:lpstr>
      <vt:lpstr>PowerPoint Presentation</vt:lpstr>
      <vt:lpstr>Наемане на консултанти по кариерата</vt:lpstr>
      <vt:lpstr>Въпроси?</vt:lpstr>
    </vt:vector>
  </TitlesOfParts>
  <Company>KIT-402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Динамика на кариерата</dc:title>
  <dc:creator>kdimitrov</dc:creator>
  <cp:lastModifiedBy>Krassimir Dimitrov</cp:lastModifiedBy>
  <cp:revision>133</cp:revision>
  <dcterms:created xsi:type="dcterms:W3CDTF">2009-11-30T08:26:45Z</dcterms:created>
  <dcterms:modified xsi:type="dcterms:W3CDTF">2016-11-24T05:34:20Z</dcterms:modified>
</cp:coreProperties>
</file>