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321" r:id="rId3"/>
    <p:sldId id="322" r:id="rId4"/>
    <p:sldId id="317" r:id="rId5"/>
    <p:sldId id="299" r:id="rId6"/>
    <p:sldId id="300" r:id="rId7"/>
    <p:sldId id="301" r:id="rId8"/>
    <p:sldId id="303" r:id="rId9"/>
    <p:sldId id="302" r:id="rId10"/>
    <p:sldId id="260" r:id="rId11"/>
    <p:sldId id="261" r:id="rId12"/>
    <p:sldId id="318" r:id="rId13"/>
    <p:sldId id="262" r:id="rId14"/>
    <p:sldId id="263" r:id="rId15"/>
    <p:sldId id="266" r:id="rId16"/>
    <p:sldId id="269" r:id="rId17"/>
    <p:sldId id="271" r:id="rId18"/>
    <p:sldId id="274" r:id="rId19"/>
    <p:sldId id="277" r:id="rId20"/>
    <p:sldId id="280" r:id="rId21"/>
    <p:sldId id="281" r:id="rId22"/>
    <p:sldId id="284" r:id="rId23"/>
    <p:sldId id="288" r:id="rId24"/>
    <p:sldId id="289" r:id="rId25"/>
    <p:sldId id="296" r:id="rId26"/>
    <p:sldId id="297" r:id="rId27"/>
    <p:sldId id="305" r:id="rId28"/>
    <p:sldId id="306" r:id="rId29"/>
    <p:sldId id="323" r:id="rId30"/>
    <p:sldId id="324" r:id="rId31"/>
    <p:sldId id="325" r:id="rId32"/>
    <p:sldId id="326" r:id="rId33"/>
    <p:sldId id="327" r:id="rId34"/>
    <p:sldId id="32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45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E8F49-4A56-4090-AB60-85CAF158711C}" type="datetimeFigureOut">
              <a:rPr lang="en-US" smtClean="0"/>
              <a:t>11/28/2019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F6ECA-348E-4732-A3C6-296B139F48B0}" type="slidenum">
              <a:rPr lang="en-US" smtClean="0"/>
              <a:t>‹#›</a:t>
            </a:fld>
            <a:endParaRPr lang="en-US"/>
          </a:p>
        </p:txBody>
      </p:sp>
    </p:spTree>
    <p:extLst>
      <p:ext uri="{BB962C8B-B14F-4D97-AF65-F5344CB8AC3E}">
        <p14:creationId xmlns:p14="http://schemas.microsoft.com/office/powerpoint/2010/main" val="4287262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F6ECA-348E-4732-A3C6-296B139F48B0}" type="slidenum">
              <a:rPr lang="en-US" smtClean="0"/>
              <a:t>4</a:t>
            </a:fld>
            <a:endParaRPr lang="en-US"/>
          </a:p>
        </p:txBody>
      </p:sp>
    </p:spTree>
    <p:extLst>
      <p:ext uri="{BB962C8B-B14F-4D97-AF65-F5344CB8AC3E}">
        <p14:creationId xmlns:p14="http://schemas.microsoft.com/office/powerpoint/2010/main" val="108593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Entropy:</a:t>
            </a:r>
            <a:r>
              <a:rPr lang="en-US" baseline="0" dirty="0" smtClean="0"/>
              <a:t> a measure of efficiency of a communication system (such as a code or a language) in transmitting information being equal to the logarithm of the number of different messages that can be sent by selection from the same set of symbols and thus indicating the degree of initial </a:t>
            </a:r>
            <a:r>
              <a:rPr lang="en-US" baseline="0" dirty="0" err="1" smtClean="0"/>
              <a:t>uncertaintythat</a:t>
            </a:r>
            <a:r>
              <a:rPr lang="en-US" baseline="0" dirty="0" smtClean="0"/>
              <a:t> can be resolved by any one message</a:t>
            </a:r>
            <a:endParaRPr lang="en-US" dirty="0"/>
          </a:p>
        </p:txBody>
      </p:sp>
      <p:sp>
        <p:nvSpPr>
          <p:cNvPr id="4" name="Slide Number Placeholder 3"/>
          <p:cNvSpPr>
            <a:spLocks noGrp="1"/>
          </p:cNvSpPr>
          <p:nvPr>
            <p:ph type="sldNum" sz="quarter" idx="10"/>
          </p:nvPr>
        </p:nvSpPr>
        <p:spPr/>
        <p:txBody>
          <a:bodyPr/>
          <a:lstStyle/>
          <a:p>
            <a:fld id="{337F6ECA-348E-4732-A3C6-296B139F48B0}" type="slidenum">
              <a:rPr lang="en-US" smtClean="0"/>
              <a:t>6</a:t>
            </a:fld>
            <a:endParaRPr lang="en-US"/>
          </a:p>
        </p:txBody>
      </p:sp>
    </p:spTree>
    <p:extLst>
      <p:ext uri="{BB962C8B-B14F-4D97-AF65-F5344CB8AC3E}">
        <p14:creationId xmlns:p14="http://schemas.microsoft.com/office/powerpoint/2010/main" val="178403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F6ECA-348E-4732-A3C6-296B139F48B0}" type="slidenum">
              <a:rPr lang="en-US" smtClean="0"/>
              <a:t>21</a:t>
            </a:fld>
            <a:endParaRPr lang="en-US"/>
          </a:p>
        </p:txBody>
      </p:sp>
    </p:spTree>
    <p:extLst>
      <p:ext uri="{BB962C8B-B14F-4D97-AF65-F5344CB8AC3E}">
        <p14:creationId xmlns:p14="http://schemas.microsoft.com/office/powerpoint/2010/main" val="1192224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20574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ct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dirty="0" smtClean="0"/>
              <a:t>Click to edit Master title style</a:t>
            </a:r>
            <a:endParaRPr kumimoji="0" lang="en-US" dirty="0"/>
          </a:p>
        </p:txBody>
      </p:sp>
      <p:sp>
        <p:nvSpPr>
          <p:cNvPr id="30" name="Date Placeholder 29"/>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a:bodyPr>
          <a:lstStyle>
            <a:lvl1pPr algn="ctr">
              <a:defRPr sz="3600"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a:xfrm>
            <a:off x="457200" y="1371600"/>
            <a:ext cx="8229600" cy="4953000"/>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E5B0D40-E999-4B17-A306-1610D684B01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332CB7-F15A-4462-BBE1-CA85FEAFA89A}" type="datetimeFigureOut">
              <a:rPr lang="en-US" smtClean="0"/>
              <a:pPr/>
              <a:t>11/28/2019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1E5B0D40-E999-4B17-A306-1610D684B013}"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332CB7-F15A-4462-BBE1-CA85FEAFA89A}" type="datetimeFigureOut">
              <a:rPr lang="en-US" smtClean="0"/>
              <a:pPr/>
              <a:t>11/28/2019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5B0D40-E999-4B17-A306-1610D684B013}"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362200"/>
            <a:ext cx="7851648" cy="2362200"/>
          </a:xfrm>
        </p:spPr>
        <p:txBody>
          <a:bodyPr>
            <a:normAutofit fontScale="90000"/>
          </a:bodyPr>
          <a:lstStyle/>
          <a:p>
            <a:pPr algn="ctr"/>
            <a:r>
              <a:rPr lang="en-US" dirty="0" smtClean="0"/>
              <a:t>Communications in Organizations</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a:bodyPr>
          <a:lstStyle/>
          <a:p>
            <a:r>
              <a:rPr lang="en-US" dirty="0" smtClean="0"/>
              <a:t>The Role of Communication</a:t>
            </a:r>
            <a:endParaRPr lang="en-US" dirty="0"/>
          </a:p>
        </p:txBody>
      </p:sp>
      <p:sp>
        <p:nvSpPr>
          <p:cNvPr id="3" name="Content Placeholder 2"/>
          <p:cNvSpPr>
            <a:spLocks noGrp="1"/>
          </p:cNvSpPr>
          <p:nvPr>
            <p:ph idx="1"/>
          </p:nvPr>
        </p:nvSpPr>
        <p:spPr>
          <a:xfrm>
            <a:off x="493542" y="1929618"/>
            <a:ext cx="8515350" cy="4953000"/>
          </a:xfrm>
        </p:spPr>
        <p:txBody>
          <a:bodyPr>
            <a:normAutofit/>
          </a:bodyPr>
          <a:lstStyle/>
          <a:p>
            <a:pPr>
              <a:spcAft>
                <a:spcPts val="600"/>
              </a:spcAft>
            </a:pPr>
            <a:r>
              <a:rPr lang="en-US" sz="3200" b="1" dirty="0" smtClean="0"/>
              <a:t>Directs </a:t>
            </a:r>
            <a:r>
              <a:rPr lang="en-US" sz="3200" dirty="0" smtClean="0"/>
              <a:t>people towards </a:t>
            </a:r>
            <a:r>
              <a:rPr lang="en-US" sz="3200" b="1" dirty="0" smtClean="0"/>
              <a:t>desired </a:t>
            </a:r>
            <a:r>
              <a:rPr lang="en-US" sz="3200" dirty="0" smtClean="0"/>
              <a:t>behavior</a:t>
            </a:r>
            <a:endParaRPr lang="bg-BG" sz="3200" dirty="0" smtClean="0"/>
          </a:p>
          <a:p>
            <a:pPr>
              <a:spcAft>
                <a:spcPts val="600"/>
              </a:spcAft>
            </a:pPr>
            <a:r>
              <a:rPr lang="en-US" sz="3200" dirty="0" smtClean="0"/>
              <a:t>Helps for </a:t>
            </a:r>
            <a:r>
              <a:rPr lang="en-US" sz="3200" b="1" dirty="0" smtClean="0"/>
              <a:t>coordination</a:t>
            </a:r>
            <a:r>
              <a:rPr lang="en-US" sz="3200" dirty="0" smtClean="0"/>
              <a:t> of the activities through </a:t>
            </a:r>
            <a:r>
              <a:rPr lang="en-US" sz="3200" dirty="0"/>
              <a:t>systematic exchange </a:t>
            </a:r>
            <a:r>
              <a:rPr lang="en-US" sz="3200" dirty="0" smtClean="0"/>
              <a:t>of information</a:t>
            </a:r>
            <a:r>
              <a:rPr lang="bg-BG" sz="3200" dirty="0" smtClean="0"/>
              <a:t>.</a:t>
            </a:r>
          </a:p>
          <a:p>
            <a:pPr>
              <a:spcAft>
                <a:spcPts val="600"/>
              </a:spcAft>
            </a:pPr>
            <a:r>
              <a:rPr lang="en-US" sz="3200" dirty="0" smtClean="0"/>
              <a:t>The </a:t>
            </a:r>
            <a:r>
              <a:rPr lang="en-US" sz="3200" b="1" dirty="0" smtClean="0"/>
              <a:t>information</a:t>
            </a:r>
            <a:r>
              <a:rPr lang="en-US" sz="3200" dirty="0" smtClean="0"/>
              <a:t> is crucial for all organizational activities</a:t>
            </a:r>
            <a:r>
              <a:rPr lang="bg-BG" sz="3200" dirty="0" smtClean="0"/>
              <a:t>.</a:t>
            </a:r>
          </a:p>
          <a:p>
            <a:pPr>
              <a:spcAft>
                <a:spcPts val="600"/>
              </a:spcAft>
            </a:pPr>
            <a:r>
              <a:rPr lang="en-US" sz="3200" b="1" dirty="0" smtClean="0"/>
              <a:t>Interpersonal </a:t>
            </a:r>
            <a:r>
              <a:rPr lang="en-US" sz="3200" dirty="0" smtClean="0"/>
              <a:t>aspects </a:t>
            </a:r>
            <a:r>
              <a:rPr lang="bg-BG" sz="3200" dirty="0" smtClean="0"/>
              <a:t>- </a:t>
            </a:r>
            <a:r>
              <a:rPr lang="en-US" sz="3200" dirty="0" smtClean="0"/>
              <a:t>focused on people relationships</a:t>
            </a:r>
            <a:r>
              <a:rPr lang="bg-BG" sz="3200" dirty="0" smtClean="0"/>
              <a:t>.</a:t>
            </a:r>
            <a:endParaRPr lang="en-US"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85800"/>
          </a:xfrm>
        </p:spPr>
        <p:txBody>
          <a:bodyPr/>
          <a:lstStyle/>
          <a:p>
            <a:r>
              <a:rPr lang="en-US" dirty="0" smtClean="0"/>
              <a:t>Verbal and Non-verbal communication</a:t>
            </a:r>
            <a:endParaRPr lang="en-US" dirty="0"/>
          </a:p>
        </p:txBody>
      </p:sp>
      <p:sp>
        <p:nvSpPr>
          <p:cNvPr id="3" name="Content Placeholder 2"/>
          <p:cNvSpPr>
            <a:spLocks noGrp="1"/>
          </p:cNvSpPr>
          <p:nvPr>
            <p:ph idx="1"/>
          </p:nvPr>
        </p:nvSpPr>
        <p:spPr>
          <a:xfrm>
            <a:off x="990600" y="2971800"/>
            <a:ext cx="7543800" cy="3352800"/>
          </a:xfrm>
        </p:spPr>
        <p:txBody>
          <a:bodyPr>
            <a:normAutofit/>
          </a:bodyPr>
          <a:lstStyle/>
          <a:p>
            <a:pPr>
              <a:spcAft>
                <a:spcPts val="1200"/>
              </a:spcAft>
            </a:pPr>
            <a:r>
              <a:rPr lang="en-US" sz="3200" b="1" dirty="0" smtClean="0"/>
              <a:t>Verbal </a:t>
            </a:r>
            <a:r>
              <a:rPr lang="en-US" sz="3200" dirty="0" smtClean="0"/>
              <a:t>communication</a:t>
            </a:r>
            <a:r>
              <a:rPr lang="en-US" sz="3200" b="1" dirty="0" smtClean="0"/>
              <a:t> </a:t>
            </a:r>
            <a:r>
              <a:rPr lang="bg-BG" sz="3200" dirty="0" smtClean="0"/>
              <a:t>– </a:t>
            </a:r>
            <a:r>
              <a:rPr lang="en-US" sz="3200" dirty="0" smtClean="0"/>
              <a:t>through words, said or written</a:t>
            </a:r>
            <a:endParaRPr lang="bg-BG" sz="3200" dirty="0" smtClean="0"/>
          </a:p>
          <a:p>
            <a:pPr>
              <a:spcAft>
                <a:spcPts val="1200"/>
              </a:spcAft>
            </a:pPr>
            <a:r>
              <a:rPr lang="en-US" sz="3200" b="1" dirty="0" smtClean="0"/>
              <a:t>Non-verbal </a:t>
            </a:r>
            <a:r>
              <a:rPr lang="en-US" sz="3200" dirty="0"/>
              <a:t>communication</a:t>
            </a:r>
            <a:r>
              <a:rPr lang="en-US" sz="3200" b="1" dirty="0"/>
              <a:t> </a:t>
            </a:r>
            <a:r>
              <a:rPr lang="bg-BG" sz="3200" dirty="0" smtClean="0"/>
              <a:t>– </a:t>
            </a:r>
            <a:r>
              <a:rPr lang="en-US" sz="3200" dirty="0" smtClean="0"/>
              <a:t>without words</a:t>
            </a:r>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685800"/>
          </a:xfrm>
        </p:spPr>
        <p:txBody>
          <a:bodyPr>
            <a:normAutofit/>
          </a:bodyPr>
          <a:lstStyle/>
          <a:p>
            <a:r>
              <a:rPr lang="en-US" dirty="0" smtClean="0"/>
              <a:t>How rich is a media?</a:t>
            </a:r>
            <a:endParaRPr lang="en-US" dirty="0"/>
          </a:p>
        </p:txBody>
      </p:sp>
      <p:sp>
        <p:nvSpPr>
          <p:cNvPr id="3" name="Content Placeholder 2"/>
          <p:cNvSpPr>
            <a:spLocks noGrp="1"/>
          </p:cNvSpPr>
          <p:nvPr>
            <p:ph idx="1"/>
          </p:nvPr>
        </p:nvSpPr>
        <p:spPr>
          <a:xfrm>
            <a:off x="990600" y="2819400"/>
            <a:ext cx="8153400" cy="2895600"/>
          </a:xfrm>
        </p:spPr>
        <p:txBody>
          <a:bodyPr>
            <a:normAutofit/>
          </a:bodyPr>
          <a:lstStyle/>
          <a:p>
            <a:pPr>
              <a:spcAft>
                <a:spcPts val="1200"/>
              </a:spcAft>
            </a:pPr>
            <a:r>
              <a:rPr lang="en-US" sz="3200" b="1" dirty="0" smtClean="0"/>
              <a:t>Quantity  </a:t>
            </a:r>
            <a:r>
              <a:rPr lang="en-US" sz="3200" dirty="0" smtClean="0"/>
              <a:t>of</a:t>
            </a:r>
            <a:r>
              <a:rPr lang="en-US" sz="3200" b="1" dirty="0" smtClean="0"/>
              <a:t> </a:t>
            </a:r>
            <a:r>
              <a:rPr lang="en-US" sz="3200" dirty="0" smtClean="0"/>
              <a:t>exchanged information</a:t>
            </a:r>
          </a:p>
          <a:p>
            <a:pPr>
              <a:spcAft>
                <a:spcPts val="1200"/>
              </a:spcAft>
            </a:pPr>
            <a:r>
              <a:rPr lang="en-US" sz="3200" dirty="0" smtClean="0"/>
              <a:t>Level of </a:t>
            </a:r>
            <a:r>
              <a:rPr lang="en-US" sz="3200" b="1" dirty="0" smtClean="0"/>
              <a:t>personalization</a:t>
            </a:r>
            <a:endParaRPr lang="bg-BG" sz="3200" b="1" dirty="0" smtClean="0"/>
          </a:p>
          <a:p>
            <a:pPr>
              <a:spcAft>
                <a:spcPts val="1200"/>
              </a:spcAft>
            </a:pPr>
            <a:r>
              <a:rPr lang="en-US" sz="3200" b="1" dirty="0" smtClean="0"/>
              <a:t>Feedback</a:t>
            </a:r>
            <a:r>
              <a:rPr lang="en-US" sz="3200" dirty="0" smtClean="0"/>
              <a:t> availability</a:t>
            </a:r>
            <a:endParaRPr lang="en-US" sz="3200" dirty="0"/>
          </a:p>
        </p:txBody>
      </p:sp>
    </p:spTree>
    <p:extLst>
      <p:ext uri="{BB962C8B-B14F-4D97-AF65-F5344CB8AC3E}">
        <p14:creationId xmlns:p14="http://schemas.microsoft.com/office/powerpoint/2010/main" val="1086112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685800"/>
          </a:xfrm>
        </p:spPr>
        <p:txBody>
          <a:bodyPr/>
          <a:lstStyle/>
          <a:p>
            <a:r>
              <a:rPr lang="en-US" dirty="0" smtClean="0"/>
              <a:t>Traditional Verbal Media</a:t>
            </a:r>
            <a:r>
              <a:rPr lang="bg-BG" dirty="0" smtClean="0"/>
              <a:t> </a:t>
            </a:r>
            <a:endParaRPr lang="en-US" dirty="0"/>
          </a:p>
        </p:txBody>
      </p:sp>
      <p:sp>
        <p:nvSpPr>
          <p:cNvPr id="3" name="Content Placeholder 2"/>
          <p:cNvSpPr>
            <a:spLocks noGrp="1"/>
          </p:cNvSpPr>
          <p:nvPr>
            <p:ph idx="1"/>
          </p:nvPr>
        </p:nvSpPr>
        <p:spPr>
          <a:xfrm>
            <a:off x="533400" y="1981200"/>
            <a:ext cx="8229600" cy="4343400"/>
          </a:xfrm>
        </p:spPr>
        <p:txBody>
          <a:bodyPr>
            <a:normAutofit/>
          </a:bodyPr>
          <a:lstStyle/>
          <a:p>
            <a:r>
              <a:rPr lang="en-US" sz="3400" dirty="0" smtClean="0"/>
              <a:t>Face-to-face </a:t>
            </a:r>
            <a:r>
              <a:rPr lang="en-US" sz="3400" b="1" dirty="0" smtClean="0"/>
              <a:t>discussions </a:t>
            </a:r>
            <a:r>
              <a:rPr lang="en-US" sz="3400" dirty="0" smtClean="0"/>
              <a:t>are </a:t>
            </a:r>
            <a:r>
              <a:rPr lang="en-US" sz="3400" b="1" dirty="0" smtClean="0"/>
              <a:t>rich</a:t>
            </a:r>
            <a:r>
              <a:rPr lang="bg-BG" sz="3400" dirty="0" smtClean="0"/>
              <a:t>:</a:t>
            </a:r>
          </a:p>
          <a:p>
            <a:pPr lvl="1"/>
            <a:r>
              <a:rPr lang="en-US" sz="3200" b="1" dirty="0" smtClean="0"/>
              <a:t>Great volume </a:t>
            </a:r>
            <a:r>
              <a:rPr lang="en-US" sz="3200" dirty="0" smtClean="0"/>
              <a:t>of information is exchanged</a:t>
            </a:r>
          </a:p>
          <a:p>
            <a:pPr lvl="1"/>
            <a:r>
              <a:rPr lang="en-US" sz="3200" dirty="0" smtClean="0"/>
              <a:t>High level of </a:t>
            </a:r>
            <a:r>
              <a:rPr lang="en-US" sz="3200" b="1" dirty="0" smtClean="0"/>
              <a:t>personalization</a:t>
            </a:r>
          </a:p>
          <a:p>
            <a:pPr lvl="1"/>
            <a:r>
              <a:rPr lang="en-US" sz="3200" dirty="0" smtClean="0"/>
              <a:t>Provide </a:t>
            </a:r>
            <a:r>
              <a:rPr lang="en-US" sz="3200" b="1" dirty="0" smtClean="0"/>
              <a:t>immediate</a:t>
            </a:r>
            <a:r>
              <a:rPr lang="en-US" sz="3200" dirty="0" smtClean="0"/>
              <a:t> feedback</a:t>
            </a:r>
          </a:p>
          <a:p>
            <a:pPr>
              <a:spcBef>
                <a:spcPts val="1200"/>
              </a:spcBef>
            </a:pPr>
            <a:r>
              <a:rPr lang="en-US" sz="3400" dirty="0" smtClean="0"/>
              <a:t>Not so rich </a:t>
            </a:r>
            <a:r>
              <a:rPr lang="en-US" sz="3400" b="1" dirty="0" smtClean="0"/>
              <a:t>interactive</a:t>
            </a:r>
            <a:r>
              <a:rPr lang="en-US" sz="3400" dirty="0" smtClean="0"/>
              <a:t> </a:t>
            </a:r>
            <a:r>
              <a:rPr lang="en-US" sz="3400" dirty="0" smtClean="0"/>
              <a:t>media without </a:t>
            </a:r>
            <a:r>
              <a:rPr lang="en-US" sz="3600" dirty="0" smtClean="0"/>
              <a:t>face-to-face </a:t>
            </a:r>
            <a:r>
              <a:rPr lang="en-US" sz="3400" dirty="0" smtClean="0"/>
              <a:t>contact</a:t>
            </a:r>
            <a:r>
              <a:rPr lang="bg-BG" sz="3400" dirty="0" smtClean="0"/>
              <a:t>, </a:t>
            </a:r>
            <a:r>
              <a:rPr lang="en-US" sz="3400" dirty="0" smtClean="0"/>
              <a:t>like </a:t>
            </a:r>
            <a:r>
              <a:rPr lang="en-US" sz="3400" b="1" dirty="0" smtClean="0"/>
              <a:t>telephone</a:t>
            </a:r>
            <a:r>
              <a:rPr lang="bg-BG" sz="3400" dirty="0" smtClean="0"/>
              <a:t>.</a:t>
            </a:r>
            <a:endParaRPr lang="en-US" sz="3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112" y="1219200"/>
            <a:ext cx="8991600" cy="4876800"/>
          </a:xfrm>
        </p:spPr>
        <p:txBody>
          <a:bodyPr>
            <a:noAutofit/>
          </a:bodyPr>
          <a:lstStyle/>
          <a:p>
            <a:pPr>
              <a:spcAft>
                <a:spcPts val="1200"/>
              </a:spcAft>
            </a:pPr>
            <a:r>
              <a:rPr lang="en-US" sz="3200" dirty="0" smtClean="0"/>
              <a:t>Poorer personal static media: messages, letters, sent either </a:t>
            </a:r>
            <a:r>
              <a:rPr lang="en-US" sz="3200" b="1" dirty="0" smtClean="0"/>
              <a:t>physically</a:t>
            </a:r>
            <a:r>
              <a:rPr lang="en-US" sz="3200" dirty="0" smtClean="0"/>
              <a:t> (letter) or </a:t>
            </a:r>
            <a:r>
              <a:rPr lang="en-US" sz="3200" b="1" dirty="0" smtClean="0"/>
              <a:t>electronically</a:t>
            </a:r>
            <a:r>
              <a:rPr lang="en-US" sz="3200" dirty="0"/>
              <a:t> </a:t>
            </a:r>
            <a:r>
              <a:rPr lang="en-US" sz="3200" dirty="0" smtClean="0"/>
              <a:t>(faxes or electronic mail)</a:t>
            </a:r>
            <a:endParaRPr lang="bg-BG" sz="3200" dirty="0" smtClean="0"/>
          </a:p>
          <a:p>
            <a:pPr>
              <a:spcAft>
                <a:spcPts val="1200"/>
              </a:spcAft>
            </a:pPr>
            <a:r>
              <a:rPr lang="en-US" sz="3200" dirty="0" smtClean="0"/>
              <a:t>The poorest verbal </a:t>
            </a:r>
            <a:r>
              <a:rPr lang="en-US" sz="3200" dirty="0" smtClean="0"/>
              <a:t>media: </a:t>
            </a:r>
            <a:r>
              <a:rPr lang="en-US" sz="3200" b="1" dirty="0" smtClean="0"/>
              <a:t>non-personalized verbal media</a:t>
            </a:r>
            <a:r>
              <a:rPr lang="bg-BG" sz="3200" dirty="0" smtClean="0"/>
              <a:t> – </a:t>
            </a:r>
            <a:r>
              <a:rPr lang="en-US" sz="3200" dirty="0" smtClean="0"/>
              <a:t>advertisement leaflets and </a:t>
            </a:r>
            <a:r>
              <a:rPr lang="en-US" sz="3200" dirty="0" smtClean="0"/>
              <a:t>bulletins, addressed </a:t>
            </a:r>
            <a:r>
              <a:rPr lang="en-US" sz="3200" dirty="0" smtClean="0"/>
              <a:t>to a wider auditory</a:t>
            </a:r>
            <a:r>
              <a:rPr lang="bg-BG" sz="3200" dirty="0" smtClean="0"/>
              <a:t>.</a:t>
            </a:r>
          </a:p>
          <a:p>
            <a:pPr>
              <a:spcAft>
                <a:spcPts val="1200"/>
              </a:spcAft>
            </a:pPr>
            <a:r>
              <a:rPr lang="en-US" sz="3200" dirty="0" smtClean="0"/>
              <a:t>Employee manuals</a:t>
            </a:r>
            <a:endParaRPr lang="en-US" sz="3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077" y="685800"/>
            <a:ext cx="8229600" cy="685800"/>
          </a:xfrm>
        </p:spPr>
        <p:txBody>
          <a:bodyPr/>
          <a:lstStyle/>
          <a:p>
            <a:r>
              <a:rPr lang="en-US" dirty="0" smtClean="0"/>
              <a:t>Electronic Communication</a:t>
            </a:r>
            <a:endParaRPr lang="en-US" dirty="0"/>
          </a:p>
        </p:txBody>
      </p:sp>
      <p:sp>
        <p:nvSpPr>
          <p:cNvPr id="3" name="Content Placeholder 2"/>
          <p:cNvSpPr>
            <a:spLocks noGrp="1"/>
          </p:cNvSpPr>
          <p:nvPr>
            <p:ph idx="1"/>
          </p:nvPr>
        </p:nvSpPr>
        <p:spPr>
          <a:xfrm>
            <a:off x="381000" y="1752600"/>
            <a:ext cx="8534400" cy="4876800"/>
          </a:xfrm>
        </p:spPr>
        <p:txBody>
          <a:bodyPr>
            <a:normAutofit/>
          </a:bodyPr>
          <a:lstStyle/>
          <a:p>
            <a:pPr>
              <a:spcAft>
                <a:spcPts val="1200"/>
              </a:spcAft>
            </a:pPr>
            <a:r>
              <a:rPr lang="en-US" sz="3200" b="1" i="1" dirty="0" smtClean="0"/>
              <a:t>The electronic mail </a:t>
            </a:r>
            <a:r>
              <a:rPr lang="en-US" sz="3200" dirty="0" smtClean="0"/>
              <a:t>- </a:t>
            </a:r>
            <a:r>
              <a:rPr lang="en-US" sz="3200" dirty="0" smtClean="0"/>
              <a:t>the most popular means of computerized </a:t>
            </a:r>
            <a:r>
              <a:rPr lang="en-US" sz="3200" dirty="0" smtClean="0"/>
              <a:t>communication</a:t>
            </a:r>
            <a:r>
              <a:rPr lang="bg-BG" sz="3200" dirty="0" smtClean="0"/>
              <a:t>. </a:t>
            </a:r>
            <a:r>
              <a:rPr lang="en-US" sz="3200" dirty="0" smtClean="0"/>
              <a:t>  </a:t>
            </a:r>
            <a:r>
              <a:rPr lang="bg-BG" sz="3200" b="1" dirty="0" smtClean="0"/>
              <a:t>97</a:t>
            </a:r>
            <a:r>
              <a:rPr lang="bg-BG" sz="3200" b="1" dirty="0" smtClean="0"/>
              <a:t>% </a:t>
            </a:r>
            <a:r>
              <a:rPr lang="en-US" sz="3200" dirty="0" smtClean="0"/>
              <a:t>of the employees in USA and Canada use it every day.</a:t>
            </a:r>
            <a:endParaRPr lang="bg-BG" sz="3200" dirty="0" smtClean="0"/>
          </a:p>
          <a:p>
            <a:pPr>
              <a:spcAft>
                <a:spcPts val="1200"/>
              </a:spcAft>
            </a:pPr>
            <a:r>
              <a:rPr lang="en-US" sz="3200" b="1" i="1" dirty="0" smtClean="0"/>
              <a:t>Instant messaging </a:t>
            </a:r>
          </a:p>
          <a:p>
            <a:pPr>
              <a:spcAft>
                <a:spcPts val="1200"/>
              </a:spcAft>
            </a:pPr>
            <a:r>
              <a:rPr lang="en-US" sz="3200" b="1" i="1" dirty="0" smtClean="0"/>
              <a:t>Real time file transfer</a:t>
            </a:r>
            <a:endParaRPr lang="bg-BG" sz="3200" i="1" dirty="0" smtClean="0"/>
          </a:p>
          <a:p>
            <a:pPr>
              <a:spcAft>
                <a:spcPts val="1200"/>
              </a:spcAft>
            </a:pPr>
            <a:r>
              <a:rPr lang="en-US" sz="3200" b="1" i="1" dirty="0" smtClean="0"/>
              <a:t>Video communication</a:t>
            </a:r>
            <a:endParaRPr lang="en-US"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Autofit/>
          </a:bodyPr>
          <a:lstStyle/>
          <a:p>
            <a:r>
              <a:rPr lang="en-US" dirty="0" smtClean="0"/>
              <a:t>Combining different means of communication</a:t>
            </a:r>
            <a:endParaRPr lang="en-US" dirty="0"/>
          </a:p>
        </p:txBody>
      </p:sp>
      <p:sp>
        <p:nvSpPr>
          <p:cNvPr id="3" name="Content Placeholder 2"/>
          <p:cNvSpPr>
            <a:spLocks noGrp="1"/>
          </p:cNvSpPr>
          <p:nvPr>
            <p:ph idx="1"/>
          </p:nvPr>
        </p:nvSpPr>
        <p:spPr>
          <a:xfrm>
            <a:off x="457200" y="2895600"/>
            <a:ext cx="8229600" cy="3581400"/>
          </a:xfrm>
        </p:spPr>
        <p:txBody>
          <a:bodyPr>
            <a:normAutofit/>
          </a:bodyPr>
          <a:lstStyle/>
          <a:p>
            <a:pPr>
              <a:spcAft>
                <a:spcPts val="1200"/>
              </a:spcAft>
            </a:pPr>
            <a:r>
              <a:rPr lang="en-US" sz="3200" dirty="0" smtClean="0"/>
              <a:t>Combining of </a:t>
            </a:r>
            <a:r>
              <a:rPr lang="en-US" sz="3200" b="1" i="1" dirty="0" smtClean="0"/>
              <a:t>oral</a:t>
            </a:r>
            <a:r>
              <a:rPr lang="en-US" sz="3200" dirty="0" smtClean="0"/>
              <a:t> and </a:t>
            </a:r>
            <a:r>
              <a:rPr lang="en-US" sz="3200" b="1" i="1" dirty="0" smtClean="0"/>
              <a:t>written</a:t>
            </a:r>
            <a:r>
              <a:rPr lang="en-US" sz="3200" dirty="0" smtClean="0"/>
              <a:t> </a:t>
            </a:r>
            <a:r>
              <a:rPr lang="en-US" sz="3200" dirty="0"/>
              <a:t>m</a:t>
            </a:r>
            <a:r>
              <a:rPr lang="en-US" sz="3200" dirty="0" smtClean="0"/>
              <a:t>essages</a:t>
            </a:r>
            <a:r>
              <a:rPr lang="bg-BG" sz="3200" dirty="0" smtClean="0"/>
              <a:t>. </a:t>
            </a:r>
            <a:r>
              <a:rPr lang="en-US" sz="3200" dirty="0" smtClean="0"/>
              <a:t>Advantages</a:t>
            </a:r>
            <a:r>
              <a:rPr lang="bg-BG" sz="3200" dirty="0" smtClean="0"/>
              <a:t>.</a:t>
            </a:r>
          </a:p>
          <a:p>
            <a:pPr>
              <a:spcAft>
                <a:spcPts val="1200"/>
              </a:spcAft>
            </a:pPr>
            <a:r>
              <a:rPr lang="en-US" sz="3200" b="1" i="1" dirty="0" smtClean="0"/>
              <a:t>Two-side </a:t>
            </a:r>
            <a:r>
              <a:rPr lang="en-US" sz="3200" i="1" dirty="0" smtClean="0"/>
              <a:t>or</a:t>
            </a:r>
            <a:r>
              <a:rPr lang="en-US" sz="3200" b="1" i="1" dirty="0" smtClean="0"/>
              <a:t> one-side </a:t>
            </a:r>
            <a:r>
              <a:rPr lang="en-US" sz="3200" dirty="0" smtClean="0"/>
              <a:t>communication</a:t>
            </a:r>
            <a:endParaRPr lang="bg-BG" sz="3200" dirty="0" smtClean="0"/>
          </a:p>
          <a:p>
            <a:pPr>
              <a:spcAft>
                <a:spcPts val="1200"/>
              </a:spcAft>
            </a:pPr>
            <a:r>
              <a:rPr lang="en-US" sz="3200" b="1" i="1" dirty="0" smtClean="0"/>
              <a:t>Clear </a:t>
            </a:r>
            <a:r>
              <a:rPr lang="en-US" sz="3200" dirty="0" smtClean="0"/>
              <a:t>and</a:t>
            </a:r>
            <a:r>
              <a:rPr lang="bg-BG" sz="3200" dirty="0" smtClean="0"/>
              <a:t> </a:t>
            </a:r>
            <a:r>
              <a:rPr lang="en-US" sz="3200" b="1" i="1" dirty="0" smtClean="0"/>
              <a:t>fuzzy </a:t>
            </a:r>
            <a:r>
              <a:rPr lang="en-US" sz="3200" dirty="0" smtClean="0"/>
              <a:t>messages</a:t>
            </a:r>
            <a:endParaRPr lang="bg-BG" sz="32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62000"/>
          </a:xfrm>
        </p:spPr>
        <p:txBody>
          <a:bodyPr>
            <a:normAutofit/>
          </a:bodyPr>
          <a:lstStyle/>
          <a:p>
            <a:r>
              <a:rPr lang="en-US" dirty="0" smtClean="0"/>
              <a:t>Nonverbal Communication</a:t>
            </a:r>
            <a:endParaRPr lang="en-US" dirty="0"/>
          </a:p>
        </p:txBody>
      </p:sp>
      <p:sp>
        <p:nvSpPr>
          <p:cNvPr id="3" name="Content Placeholder 2"/>
          <p:cNvSpPr>
            <a:spLocks noGrp="1"/>
          </p:cNvSpPr>
          <p:nvPr>
            <p:ph idx="1"/>
          </p:nvPr>
        </p:nvSpPr>
        <p:spPr>
          <a:xfrm>
            <a:off x="762000" y="2286000"/>
            <a:ext cx="8229600" cy="3962400"/>
          </a:xfrm>
        </p:spPr>
        <p:txBody>
          <a:bodyPr>
            <a:normAutofit/>
          </a:bodyPr>
          <a:lstStyle/>
          <a:p>
            <a:pPr>
              <a:spcAft>
                <a:spcPts val="1200"/>
              </a:spcAft>
            </a:pPr>
            <a:r>
              <a:rPr lang="en-US" sz="3200" dirty="0" smtClean="0"/>
              <a:t>Communication through appearance </a:t>
            </a:r>
            <a:r>
              <a:rPr lang="bg-BG" sz="3200" dirty="0" smtClean="0"/>
              <a:t>– </a:t>
            </a:r>
            <a:r>
              <a:rPr lang="en-US" sz="3200" b="1" i="1" dirty="0" smtClean="0"/>
              <a:t>the way you dress</a:t>
            </a:r>
            <a:endParaRPr lang="bg-BG" sz="3200" dirty="0" smtClean="0"/>
          </a:p>
          <a:p>
            <a:pPr>
              <a:spcAft>
                <a:spcPts val="1200"/>
              </a:spcAft>
            </a:pPr>
            <a:r>
              <a:rPr lang="en-US" sz="3200" dirty="0" smtClean="0"/>
              <a:t>Who </a:t>
            </a:r>
            <a:r>
              <a:rPr lang="en-US" sz="3200" b="1" i="1" dirty="0" smtClean="0"/>
              <a:t>waits</a:t>
            </a:r>
            <a:r>
              <a:rPr lang="en-US" sz="3200" dirty="0" smtClean="0"/>
              <a:t> for whom</a:t>
            </a:r>
            <a:endParaRPr lang="bg-BG" sz="3200" dirty="0" smtClean="0"/>
          </a:p>
          <a:p>
            <a:pPr>
              <a:spcAft>
                <a:spcPts val="1200"/>
              </a:spcAft>
            </a:pPr>
            <a:r>
              <a:rPr lang="en-US" sz="3200" dirty="0" smtClean="0"/>
              <a:t>The </a:t>
            </a:r>
            <a:r>
              <a:rPr lang="en-US" sz="3200" b="1" i="1" dirty="0" smtClean="0"/>
              <a:t>position</a:t>
            </a:r>
            <a:r>
              <a:rPr lang="en-US" sz="3200" dirty="0" smtClean="0"/>
              <a:t> at the table</a:t>
            </a:r>
            <a:endParaRPr lang="bg-BG" sz="3200" dirty="0" smtClean="0"/>
          </a:p>
          <a:p>
            <a:pPr>
              <a:spcAft>
                <a:spcPts val="1200"/>
              </a:spcAft>
            </a:pPr>
            <a:r>
              <a:rPr lang="en-US" sz="3200" dirty="0"/>
              <a:t>H</a:t>
            </a:r>
            <a:r>
              <a:rPr lang="en-US" sz="3200" dirty="0" smtClean="0"/>
              <a:t>ow is used the office </a:t>
            </a:r>
            <a:r>
              <a:rPr lang="en-US" sz="3200" b="1" i="1" dirty="0" smtClean="0"/>
              <a:t>space</a:t>
            </a:r>
            <a:endParaRPr lang="bg-BG" sz="3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28800"/>
            <a:ext cx="7696200" cy="2776538"/>
          </a:xfrm>
        </p:spPr>
        <p:txBody>
          <a:bodyPr>
            <a:normAutofit/>
          </a:bodyPr>
          <a:lstStyle/>
          <a:p>
            <a:pPr>
              <a:spcAft>
                <a:spcPts val="1200"/>
              </a:spcAft>
            </a:pPr>
            <a:r>
              <a:rPr lang="en-US" sz="3200" dirty="0" smtClean="0"/>
              <a:t>The organizations </a:t>
            </a:r>
            <a:r>
              <a:rPr lang="en-US" sz="3200" dirty="0" smtClean="0"/>
              <a:t>also express aspects </a:t>
            </a:r>
            <a:r>
              <a:rPr lang="en-US" sz="3200" dirty="0" smtClean="0"/>
              <a:t>of their </a:t>
            </a:r>
            <a:r>
              <a:rPr lang="en-US" sz="3200" b="1" dirty="0" smtClean="0"/>
              <a:t>identity</a:t>
            </a:r>
            <a:r>
              <a:rPr lang="en-US" sz="3200" dirty="0" smtClean="0"/>
              <a:t> </a:t>
            </a:r>
            <a:endParaRPr lang="en-US" sz="3200" dirty="0" smtClean="0"/>
          </a:p>
          <a:p>
            <a:pPr>
              <a:spcAft>
                <a:spcPts val="1200"/>
              </a:spcAft>
            </a:pPr>
            <a:r>
              <a:rPr lang="en-US" sz="3200" dirty="0" smtClean="0"/>
              <a:t>They </a:t>
            </a:r>
            <a:r>
              <a:rPr lang="en-US" sz="3200" dirty="0" smtClean="0"/>
              <a:t>send messages </a:t>
            </a:r>
            <a:r>
              <a:rPr lang="en-US" sz="3200" dirty="0" smtClean="0"/>
              <a:t>via </a:t>
            </a:r>
            <a:r>
              <a:rPr lang="en-US" sz="3200" dirty="0" smtClean="0"/>
              <a:t>the way their </a:t>
            </a:r>
            <a:r>
              <a:rPr lang="en-US" sz="3200" b="1" dirty="0" smtClean="0"/>
              <a:t>space</a:t>
            </a:r>
            <a:r>
              <a:rPr lang="en-US" sz="3200" dirty="0" smtClean="0"/>
              <a:t> is used</a:t>
            </a:r>
            <a:r>
              <a:rPr lang="bg-BG" sz="3200" dirty="0" smtClean="0"/>
              <a:t>.</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87" y="762000"/>
            <a:ext cx="8229600" cy="1219200"/>
          </a:xfrm>
        </p:spPr>
        <p:txBody>
          <a:bodyPr>
            <a:noAutofit/>
          </a:bodyPr>
          <a:lstStyle/>
          <a:p>
            <a:r>
              <a:rPr lang="en-US" sz="4000" dirty="0" smtClean="0"/>
              <a:t>The men and the women communicate differently</a:t>
            </a:r>
            <a:endParaRPr lang="en-US" sz="4000" dirty="0"/>
          </a:p>
        </p:txBody>
      </p:sp>
      <p:sp>
        <p:nvSpPr>
          <p:cNvPr id="3" name="Content Placeholder 2"/>
          <p:cNvSpPr>
            <a:spLocks noGrp="1"/>
          </p:cNvSpPr>
          <p:nvPr>
            <p:ph idx="1"/>
          </p:nvPr>
        </p:nvSpPr>
        <p:spPr>
          <a:xfrm>
            <a:off x="471487" y="2438400"/>
            <a:ext cx="8305800" cy="4191000"/>
          </a:xfrm>
        </p:spPr>
        <p:txBody>
          <a:bodyPr>
            <a:normAutofit/>
          </a:bodyPr>
          <a:lstStyle/>
          <a:p>
            <a:pPr marL="0" indent="0">
              <a:spcAft>
                <a:spcPts val="1200"/>
              </a:spcAft>
              <a:buNone/>
            </a:pPr>
            <a:r>
              <a:rPr lang="en-US" sz="3600" dirty="0" smtClean="0"/>
              <a:t>They use the language in different way</a:t>
            </a:r>
            <a:r>
              <a:rPr lang="bg-BG" sz="3600" dirty="0" smtClean="0"/>
              <a:t>:</a:t>
            </a:r>
          </a:p>
          <a:p>
            <a:pPr>
              <a:spcAft>
                <a:spcPts val="1200"/>
              </a:spcAft>
            </a:pPr>
            <a:r>
              <a:rPr lang="en-US" sz="3200" dirty="0" smtClean="0"/>
              <a:t>The </a:t>
            </a:r>
            <a:r>
              <a:rPr lang="en-US" sz="3200" b="1" dirty="0" smtClean="0"/>
              <a:t>men overestimate </a:t>
            </a:r>
            <a:r>
              <a:rPr lang="en-US" sz="3200" dirty="0" smtClean="0"/>
              <a:t>their status, the </a:t>
            </a:r>
            <a:r>
              <a:rPr lang="en-US" sz="3200" b="1" dirty="0" smtClean="0"/>
              <a:t>women underestimate </a:t>
            </a:r>
            <a:r>
              <a:rPr lang="en-US" sz="3200" dirty="0" smtClean="0"/>
              <a:t>it.</a:t>
            </a:r>
            <a:endParaRPr lang="bg-BG" sz="3200" dirty="0" smtClean="0"/>
          </a:p>
          <a:p>
            <a:pPr>
              <a:spcAft>
                <a:spcPts val="1200"/>
              </a:spcAft>
            </a:pPr>
            <a:r>
              <a:rPr lang="en-US" sz="3200" dirty="0" smtClean="0"/>
              <a:t>The women are focused on positive social relations creation</a:t>
            </a:r>
            <a:r>
              <a:rPr lang="bg-BG" sz="3200" dirty="0" smtClean="0"/>
              <a:t>. </a:t>
            </a:r>
          </a:p>
          <a:p>
            <a:pPr>
              <a:spcAft>
                <a:spcPts val="1200"/>
              </a:spcAft>
            </a:pPr>
            <a:r>
              <a:rPr lang="en-US" sz="3200" dirty="0" smtClean="0"/>
              <a:t>The men usually use “</a:t>
            </a:r>
            <a:r>
              <a:rPr lang="en-US" sz="3200" b="1" dirty="0" smtClean="0"/>
              <a:t>I</a:t>
            </a:r>
            <a:r>
              <a:rPr lang="en-US" sz="3200" dirty="0" smtClean="0"/>
              <a:t>”, the women – “</a:t>
            </a:r>
            <a:r>
              <a:rPr lang="en-US" sz="3200" b="1" dirty="0" smtClean="0"/>
              <a:t>we</a:t>
            </a:r>
            <a:r>
              <a:rPr lang="en-US" sz="3200" dirty="0" smtClean="0"/>
              <a:t>”.</a:t>
            </a:r>
            <a:endParaRPr lang="en-US" sz="3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85800"/>
          </a:xfrm>
        </p:spPr>
        <p:txBody>
          <a:bodyPr/>
          <a:lstStyle/>
          <a:p>
            <a:r>
              <a:rPr lang="en-US" dirty="0"/>
              <a:t>D</a:t>
            </a:r>
            <a:r>
              <a:rPr lang="en-US" dirty="0" smtClean="0"/>
              <a:t>efinition</a:t>
            </a:r>
            <a:endParaRPr lang="en-US" dirty="0"/>
          </a:p>
        </p:txBody>
      </p:sp>
      <p:sp>
        <p:nvSpPr>
          <p:cNvPr id="3" name="Content Placeholder 2"/>
          <p:cNvSpPr>
            <a:spLocks noGrp="1"/>
          </p:cNvSpPr>
          <p:nvPr>
            <p:ph idx="1"/>
          </p:nvPr>
        </p:nvSpPr>
        <p:spPr>
          <a:xfrm>
            <a:off x="838200" y="2590800"/>
            <a:ext cx="8077200" cy="3200400"/>
          </a:xfrm>
        </p:spPr>
        <p:txBody>
          <a:bodyPr>
            <a:noAutofit/>
          </a:bodyPr>
          <a:lstStyle/>
          <a:p>
            <a:pPr marL="0" indent="0">
              <a:buNone/>
            </a:pPr>
            <a:r>
              <a:rPr lang="en-US" sz="3200" dirty="0" smtClean="0"/>
              <a:t>The</a:t>
            </a:r>
            <a:r>
              <a:rPr lang="en-US" sz="3200" b="1" dirty="0" smtClean="0"/>
              <a:t> </a:t>
            </a:r>
            <a:r>
              <a:rPr lang="en-US" sz="3200" dirty="0" smtClean="0"/>
              <a:t>communication is a </a:t>
            </a:r>
            <a:r>
              <a:rPr lang="en-US" sz="3200" b="1" dirty="0" smtClean="0"/>
              <a:t>process</a:t>
            </a:r>
            <a:r>
              <a:rPr lang="bg-BG" sz="3200" dirty="0" smtClean="0"/>
              <a:t>, </a:t>
            </a:r>
            <a:r>
              <a:rPr lang="en-US" sz="3200" dirty="0" smtClean="0"/>
              <a:t>when a person, group or organization</a:t>
            </a:r>
            <a:r>
              <a:rPr lang="bg-BG" sz="3200" dirty="0" smtClean="0"/>
              <a:t> (</a:t>
            </a:r>
            <a:r>
              <a:rPr lang="en-US" sz="3200" b="1" dirty="0" smtClean="0"/>
              <a:t>sender</a:t>
            </a:r>
            <a:r>
              <a:rPr lang="bg-BG" sz="3200" dirty="0" smtClean="0"/>
              <a:t>),</a:t>
            </a:r>
            <a:r>
              <a:rPr lang="en-US" sz="3200" dirty="0" smtClean="0"/>
              <a:t> transmits information </a:t>
            </a:r>
            <a:r>
              <a:rPr lang="bg-BG" sz="3200" dirty="0" smtClean="0"/>
              <a:t>(</a:t>
            </a:r>
            <a:r>
              <a:rPr lang="en-US" sz="3200" b="1" dirty="0" smtClean="0"/>
              <a:t>message)</a:t>
            </a:r>
            <a:r>
              <a:rPr lang="bg-BG" sz="3200" dirty="0" smtClean="0"/>
              <a:t>, </a:t>
            </a:r>
            <a:r>
              <a:rPr lang="en-US" sz="3200" dirty="0" smtClean="0"/>
              <a:t>to another person, group or organization </a:t>
            </a:r>
            <a:r>
              <a:rPr lang="bg-BG" sz="3200" dirty="0" smtClean="0"/>
              <a:t>(</a:t>
            </a:r>
            <a:r>
              <a:rPr lang="en-US" sz="3200" b="1" dirty="0" smtClean="0"/>
              <a:t>recipient</a:t>
            </a:r>
            <a:r>
              <a:rPr lang="bg-BG" sz="3200" dirty="0" smtClean="0"/>
              <a:t>).</a:t>
            </a:r>
          </a:p>
        </p:txBody>
      </p:sp>
    </p:spTree>
    <p:extLst>
      <p:ext uri="{BB962C8B-B14F-4D97-AF65-F5344CB8AC3E}">
        <p14:creationId xmlns:p14="http://schemas.microsoft.com/office/powerpoint/2010/main" val="1820488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a:bodyPr>
          <a:lstStyle/>
          <a:p>
            <a:pPr lvl="0"/>
            <a:r>
              <a:rPr lang="en-US" dirty="0" smtClean="0"/>
              <a:t>Cultural differences and communication</a:t>
            </a:r>
            <a:endParaRPr lang="en-US" dirty="0"/>
          </a:p>
        </p:txBody>
      </p:sp>
      <p:sp>
        <p:nvSpPr>
          <p:cNvPr id="3" name="Content Placeholder 2"/>
          <p:cNvSpPr>
            <a:spLocks noGrp="1"/>
          </p:cNvSpPr>
          <p:nvPr>
            <p:ph idx="1"/>
          </p:nvPr>
        </p:nvSpPr>
        <p:spPr>
          <a:xfrm>
            <a:off x="533400" y="2133600"/>
            <a:ext cx="8686800" cy="5105400"/>
          </a:xfrm>
        </p:spPr>
        <p:txBody>
          <a:bodyPr>
            <a:noAutofit/>
          </a:bodyPr>
          <a:lstStyle/>
          <a:p>
            <a:r>
              <a:rPr lang="en-US" sz="3600" dirty="0" smtClean="0"/>
              <a:t>Words and gestures may mean different thinks for different people.</a:t>
            </a:r>
          </a:p>
          <a:p>
            <a:r>
              <a:rPr lang="en-US" sz="3600" dirty="0" smtClean="0"/>
              <a:t>One word may have different meanings </a:t>
            </a:r>
            <a:r>
              <a:rPr lang="bg-BG" sz="3600" dirty="0" smtClean="0"/>
              <a:t> </a:t>
            </a:r>
          </a:p>
          <a:p>
            <a:r>
              <a:rPr lang="en-US" sz="3600" dirty="0" smtClean="0"/>
              <a:t>The social situation may be misunderstood</a:t>
            </a:r>
            <a:r>
              <a:rPr lang="bg-BG" sz="3600" dirty="0" smtClean="0"/>
              <a:t>.</a:t>
            </a:r>
          </a:p>
          <a:p>
            <a:r>
              <a:rPr lang="en-US" sz="3600" dirty="0" smtClean="0"/>
              <a:t>Work and travel abroad</a:t>
            </a:r>
            <a:endParaRPr lang="en-US" sz="36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447800"/>
          </a:xfrm>
        </p:spPr>
        <p:txBody>
          <a:bodyPr>
            <a:normAutofit/>
          </a:bodyPr>
          <a:lstStyle/>
          <a:p>
            <a:r>
              <a:rPr lang="en-US" dirty="0" smtClean="0"/>
              <a:t>Formal and informal communication in organizations</a:t>
            </a:r>
            <a:endParaRPr lang="en-US" dirty="0"/>
          </a:p>
        </p:txBody>
      </p:sp>
      <p:sp>
        <p:nvSpPr>
          <p:cNvPr id="3" name="Content Placeholder 2"/>
          <p:cNvSpPr>
            <a:spLocks noGrp="1"/>
          </p:cNvSpPr>
          <p:nvPr>
            <p:ph idx="1"/>
          </p:nvPr>
        </p:nvSpPr>
        <p:spPr>
          <a:xfrm>
            <a:off x="914400" y="2819400"/>
            <a:ext cx="7772400" cy="3581400"/>
          </a:xfrm>
        </p:spPr>
        <p:txBody>
          <a:bodyPr>
            <a:normAutofit/>
          </a:bodyPr>
          <a:lstStyle/>
          <a:p>
            <a:pPr>
              <a:spcAft>
                <a:spcPts val="1200"/>
              </a:spcAft>
            </a:pPr>
            <a:r>
              <a:rPr lang="en-US" sz="3600" dirty="0"/>
              <a:t>Formal </a:t>
            </a:r>
            <a:r>
              <a:rPr lang="en-US" sz="3600" dirty="0" smtClean="0"/>
              <a:t>communication </a:t>
            </a:r>
          </a:p>
          <a:p>
            <a:pPr>
              <a:spcAft>
                <a:spcPts val="1200"/>
              </a:spcAft>
            </a:pPr>
            <a:r>
              <a:rPr lang="en-US" sz="3600" dirty="0" smtClean="0"/>
              <a:t>Informal </a:t>
            </a:r>
            <a:r>
              <a:rPr lang="en-US" sz="3600" dirty="0"/>
              <a:t>communication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590800"/>
            <a:ext cx="6705600" cy="2590800"/>
          </a:xfrm>
        </p:spPr>
        <p:txBody>
          <a:bodyPr/>
          <a:lstStyle/>
          <a:p>
            <a:pPr>
              <a:spcAft>
                <a:spcPts val="1200"/>
              </a:spcAft>
            </a:pPr>
            <a:r>
              <a:rPr lang="en-US" sz="3600" b="1" i="1" dirty="0" smtClean="0"/>
              <a:t>Top-down </a:t>
            </a:r>
            <a:r>
              <a:rPr lang="en-US" sz="3600" dirty="0" smtClean="0"/>
              <a:t>communication</a:t>
            </a:r>
            <a:endParaRPr lang="bg-BG" sz="3600" dirty="0" smtClean="0"/>
          </a:p>
          <a:p>
            <a:pPr>
              <a:spcAft>
                <a:spcPts val="1200"/>
              </a:spcAft>
            </a:pPr>
            <a:r>
              <a:rPr lang="en-US" sz="3600" b="1" i="1" dirty="0"/>
              <a:t>Bottom-up </a:t>
            </a:r>
            <a:r>
              <a:rPr lang="en-US" sz="3600" dirty="0"/>
              <a:t>communication</a:t>
            </a:r>
            <a:endParaRPr lang="bg-BG" sz="3600" dirty="0" smtClean="0"/>
          </a:p>
          <a:p>
            <a:pPr>
              <a:spcAft>
                <a:spcPts val="1200"/>
              </a:spcAft>
            </a:pPr>
            <a:r>
              <a:rPr lang="en-US" sz="3600" b="1" i="1" dirty="0" smtClean="0"/>
              <a:t>Horizontal</a:t>
            </a:r>
            <a:r>
              <a:rPr lang="en-US" sz="3600" dirty="0" smtClean="0"/>
              <a:t> </a:t>
            </a:r>
            <a:r>
              <a:rPr lang="en-US" sz="3600" dirty="0"/>
              <a:t>communication</a:t>
            </a:r>
            <a:endParaRPr lang="bg-BG" sz="3600" dirty="0"/>
          </a:p>
          <a:p>
            <a:endParaRPr lang="bg-BG" b="1" i="1" dirty="0" smtClean="0"/>
          </a:p>
        </p:txBody>
      </p:sp>
      <p:sp>
        <p:nvSpPr>
          <p:cNvPr id="4" name="Title 1"/>
          <p:cNvSpPr>
            <a:spLocks noGrp="1"/>
          </p:cNvSpPr>
          <p:nvPr>
            <p:ph type="title"/>
          </p:nvPr>
        </p:nvSpPr>
        <p:spPr>
          <a:xfrm>
            <a:off x="533400" y="914400"/>
            <a:ext cx="8229600" cy="1143000"/>
          </a:xfrm>
        </p:spPr>
        <p:txBody>
          <a:bodyPr>
            <a:noAutofit/>
          </a:bodyPr>
          <a:lstStyle/>
          <a:p>
            <a:r>
              <a:rPr lang="en-US" dirty="0" smtClean="0"/>
              <a:t>Organizational structure and communication</a:t>
            </a:r>
            <a:endParaRPr lang="bg-BG"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575" y="304800"/>
            <a:ext cx="8229600" cy="851095"/>
          </a:xfrm>
        </p:spPr>
        <p:txBody>
          <a:bodyPr>
            <a:normAutofit/>
          </a:bodyPr>
          <a:lstStyle/>
          <a:p>
            <a:r>
              <a:rPr lang="en-US" dirty="0" smtClean="0"/>
              <a:t>Informal Networks</a:t>
            </a:r>
            <a:endParaRPr lang="bg-BG" dirty="0"/>
          </a:p>
        </p:txBody>
      </p:sp>
      <p:sp>
        <p:nvSpPr>
          <p:cNvPr id="3" name="Content Placeholder 2"/>
          <p:cNvSpPr>
            <a:spLocks noGrp="1"/>
          </p:cNvSpPr>
          <p:nvPr>
            <p:ph idx="1"/>
          </p:nvPr>
        </p:nvSpPr>
        <p:spPr>
          <a:xfrm>
            <a:off x="409574" y="1600200"/>
            <a:ext cx="8562975" cy="5257800"/>
          </a:xfrm>
        </p:spPr>
        <p:txBody>
          <a:bodyPr>
            <a:normAutofit/>
          </a:bodyPr>
          <a:lstStyle/>
          <a:p>
            <a:pPr>
              <a:spcAft>
                <a:spcPts val="1200"/>
              </a:spcAft>
            </a:pPr>
            <a:r>
              <a:rPr lang="en-US" sz="3200" dirty="0" smtClean="0"/>
              <a:t>There is no </a:t>
            </a:r>
            <a:r>
              <a:rPr lang="en-US" sz="3200" b="1" dirty="0" smtClean="0"/>
              <a:t>official restrictions </a:t>
            </a:r>
            <a:r>
              <a:rPr lang="en-US" sz="3200" dirty="0" smtClean="0"/>
              <a:t>on the information exchange</a:t>
            </a:r>
            <a:r>
              <a:rPr lang="bg-BG" sz="3200" dirty="0" smtClean="0"/>
              <a:t>.</a:t>
            </a:r>
            <a:endParaRPr lang="ru-RU" sz="3200" dirty="0" smtClean="0"/>
          </a:p>
          <a:p>
            <a:pPr>
              <a:spcAft>
                <a:spcPts val="1200"/>
              </a:spcAft>
            </a:pPr>
            <a:r>
              <a:rPr lang="en-US" sz="3200" dirty="0" smtClean="0"/>
              <a:t>Important due to the </a:t>
            </a:r>
            <a:r>
              <a:rPr lang="en-US" sz="3200" b="1" dirty="0" smtClean="0"/>
              <a:t>easy access</a:t>
            </a:r>
            <a:r>
              <a:rPr lang="bg-BG" sz="3200" dirty="0" smtClean="0"/>
              <a:t>.</a:t>
            </a:r>
          </a:p>
          <a:p>
            <a:pPr>
              <a:spcAft>
                <a:spcPts val="1200"/>
              </a:spcAft>
            </a:pPr>
            <a:r>
              <a:rPr lang="en-US" sz="3200" b="1" dirty="0" smtClean="0"/>
              <a:t>Fast </a:t>
            </a:r>
            <a:r>
              <a:rPr lang="en-US" sz="3200" dirty="0" smtClean="0"/>
              <a:t>information</a:t>
            </a:r>
            <a:r>
              <a:rPr lang="en-US" sz="3200" b="1" dirty="0" smtClean="0"/>
              <a:t> </a:t>
            </a:r>
            <a:r>
              <a:rPr lang="en-US" sz="3200" dirty="0" smtClean="0"/>
              <a:t>exchange</a:t>
            </a:r>
            <a:endParaRPr lang="bg-BG" sz="3200" dirty="0" smtClean="0"/>
          </a:p>
          <a:p>
            <a:pPr>
              <a:spcAft>
                <a:spcPts val="1200"/>
              </a:spcAft>
            </a:pPr>
            <a:r>
              <a:rPr lang="en-US" sz="3200" dirty="0" smtClean="0"/>
              <a:t>Unite people with </a:t>
            </a:r>
            <a:r>
              <a:rPr lang="en-US" sz="3200" b="1" dirty="0" smtClean="0"/>
              <a:t>similar</a:t>
            </a:r>
            <a:r>
              <a:rPr lang="en-US" sz="3200" dirty="0" smtClean="0"/>
              <a:t> age, interests or experience</a:t>
            </a:r>
            <a:r>
              <a:rPr lang="bg-BG" sz="3200" dirty="0" smtClean="0"/>
              <a:t>.</a:t>
            </a:r>
            <a:endParaRPr lang="bg-BG" sz="3200" dirty="0"/>
          </a:p>
          <a:p>
            <a:pPr>
              <a:spcAft>
                <a:spcPts val="1200"/>
              </a:spcAft>
            </a:pPr>
            <a:r>
              <a:rPr lang="en-US" sz="3200" dirty="0" smtClean="0"/>
              <a:t>There might be people from different level of the organization.</a:t>
            </a:r>
            <a:endParaRPr lang="bg-BG" sz="3200" dirty="0" smtClean="0"/>
          </a:p>
          <a:p>
            <a:endParaRPr lang="bg-BG"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5562600"/>
          </a:xfrm>
        </p:spPr>
        <p:txBody>
          <a:bodyPr>
            <a:noAutofit/>
          </a:bodyPr>
          <a:lstStyle/>
          <a:p>
            <a:pPr>
              <a:spcBef>
                <a:spcPts val="600"/>
              </a:spcBef>
              <a:spcAft>
                <a:spcPts val="1200"/>
              </a:spcAft>
            </a:pPr>
            <a:r>
              <a:rPr lang="en-US" sz="3000" dirty="0" smtClean="0"/>
              <a:t>May get </a:t>
            </a:r>
            <a:r>
              <a:rPr lang="en-US" sz="3000" b="1" dirty="0" smtClean="0"/>
              <a:t>insulated</a:t>
            </a:r>
            <a:r>
              <a:rPr lang="en-US" sz="3000" dirty="0" smtClean="0"/>
              <a:t> from the management</a:t>
            </a:r>
            <a:endParaRPr lang="bg-BG" sz="3000" dirty="0" smtClean="0"/>
          </a:p>
          <a:p>
            <a:pPr>
              <a:spcBef>
                <a:spcPts val="600"/>
              </a:spcBef>
              <a:spcAft>
                <a:spcPts val="1200"/>
              </a:spcAft>
            </a:pPr>
            <a:r>
              <a:rPr lang="en-US" sz="3000" dirty="0" smtClean="0"/>
              <a:t>Provide </a:t>
            </a:r>
            <a:r>
              <a:rPr lang="en-US" sz="3000" b="1" dirty="0" smtClean="0"/>
              <a:t>valuable source </a:t>
            </a:r>
            <a:r>
              <a:rPr lang="en-US" sz="3000" dirty="0" smtClean="0"/>
              <a:t>of information.</a:t>
            </a:r>
            <a:endParaRPr lang="bg-BG" sz="3000" dirty="0" smtClean="0"/>
          </a:p>
          <a:p>
            <a:pPr>
              <a:spcBef>
                <a:spcPts val="600"/>
              </a:spcBef>
              <a:spcAft>
                <a:spcPts val="1200"/>
              </a:spcAft>
            </a:pPr>
            <a:r>
              <a:rPr lang="en-US" sz="3000" dirty="0" smtClean="0"/>
              <a:t>The informal communication is usually </a:t>
            </a:r>
            <a:r>
              <a:rPr lang="en-US" sz="3000" b="1" dirty="0" smtClean="0"/>
              <a:t>oral</a:t>
            </a:r>
            <a:r>
              <a:rPr lang="en-US" sz="3000" dirty="0" smtClean="0"/>
              <a:t> and can cross the boundaries of the organization</a:t>
            </a:r>
            <a:r>
              <a:rPr lang="bg-BG" sz="3000" dirty="0" smtClean="0"/>
              <a:t>.</a:t>
            </a:r>
            <a:endParaRPr lang="bg-BG" sz="3000" dirty="0"/>
          </a:p>
          <a:p>
            <a:pPr>
              <a:spcBef>
                <a:spcPts val="600"/>
              </a:spcBef>
              <a:spcAft>
                <a:spcPts val="1200"/>
              </a:spcAft>
            </a:pPr>
            <a:r>
              <a:rPr lang="en-US" sz="3000" dirty="0" smtClean="0"/>
              <a:t>Oral messages </a:t>
            </a:r>
            <a:r>
              <a:rPr lang="en-US" sz="3000" b="1" dirty="0" smtClean="0"/>
              <a:t>may lose </a:t>
            </a:r>
            <a:r>
              <a:rPr lang="en-US" sz="3000" dirty="0" smtClean="0"/>
              <a:t>their accuracy</a:t>
            </a:r>
            <a:r>
              <a:rPr lang="bg-BG" sz="3000" dirty="0" smtClean="0"/>
              <a:t>.</a:t>
            </a:r>
            <a:endParaRPr lang="bg-BG" sz="3000" dirty="0"/>
          </a:p>
          <a:p>
            <a:pPr>
              <a:spcBef>
                <a:spcPts val="600"/>
              </a:spcBef>
              <a:spcAft>
                <a:spcPts val="1200"/>
              </a:spcAft>
            </a:pPr>
            <a:r>
              <a:rPr lang="en-US" sz="3000" dirty="0" smtClean="0"/>
              <a:t>Nevertheless, the major part of the information transferred through the social </a:t>
            </a:r>
            <a:r>
              <a:rPr lang="en-US" sz="3000" dirty="0" smtClean="0"/>
              <a:t>networks </a:t>
            </a:r>
            <a:r>
              <a:rPr lang="en-US" sz="3000" dirty="0" smtClean="0"/>
              <a:t>is </a:t>
            </a:r>
            <a:r>
              <a:rPr lang="en-US" sz="3000" b="1" dirty="0" smtClean="0"/>
              <a:t>accurate</a:t>
            </a:r>
            <a:r>
              <a:rPr lang="en-US" sz="3000" dirty="0" smtClean="0"/>
              <a:t>.</a:t>
            </a:r>
            <a:endParaRPr lang="bg-BG" sz="3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685800"/>
          </a:xfrm>
        </p:spPr>
        <p:txBody>
          <a:bodyPr>
            <a:normAutofit/>
          </a:bodyPr>
          <a:lstStyle/>
          <a:p>
            <a:r>
              <a:rPr lang="en-US" dirty="0" smtClean="0"/>
              <a:t>Improving Communication Skills</a:t>
            </a:r>
            <a:endParaRPr lang="bg-BG" dirty="0"/>
          </a:p>
        </p:txBody>
      </p:sp>
      <p:sp>
        <p:nvSpPr>
          <p:cNvPr id="3" name="Content Placeholder 2"/>
          <p:cNvSpPr>
            <a:spLocks noGrp="1"/>
          </p:cNvSpPr>
          <p:nvPr>
            <p:ph idx="1"/>
          </p:nvPr>
        </p:nvSpPr>
        <p:spPr>
          <a:xfrm>
            <a:off x="304800" y="2362200"/>
            <a:ext cx="8382000" cy="4267200"/>
          </a:xfrm>
        </p:spPr>
        <p:txBody>
          <a:bodyPr>
            <a:noAutofit/>
          </a:bodyPr>
          <a:lstStyle/>
          <a:p>
            <a:r>
              <a:rPr lang="en-US" sz="3600" dirty="0" smtClean="0"/>
              <a:t>Use </a:t>
            </a:r>
            <a:r>
              <a:rPr lang="en-US" sz="3600" b="1" dirty="0" smtClean="0"/>
              <a:t>simple, clear </a:t>
            </a:r>
            <a:r>
              <a:rPr lang="en-US" sz="3600" dirty="0" smtClean="0"/>
              <a:t>language</a:t>
            </a:r>
            <a:r>
              <a:rPr lang="bg-BG" sz="3600" dirty="0" smtClean="0"/>
              <a:t>.</a:t>
            </a:r>
          </a:p>
          <a:p>
            <a:pPr lvl="1"/>
            <a:r>
              <a:rPr lang="en-US" sz="3200" dirty="0" smtClean="0"/>
              <a:t>Using unnecessary official language may create  a serious barrier in communication</a:t>
            </a:r>
            <a:r>
              <a:rPr lang="bg-BG" sz="3200" dirty="0" smtClean="0"/>
              <a:t> </a:t>
            </a:r>
          </a:p>
          <a:p>
            <a:pPr lvl="1"/>
            <a:r>
              <a:rPr lang="en-US" sz="3200" dirty="0" smtClean="0"/>
              <a:t>Using professional jargon</a:t>
            </a:r>
            <a:r>
              <a:rPr lang="bg-BG" sz="3200" dirty="0" smtClean="0"/>
              <a:t> </a:t>
            </a:r>
            <a:r>
              <a:rPr lang="bg-BG" sz="4400" b="1" dirty="0" smtClean="0"/>
              <a:t>+</a:t>
            </a:r>
            <a:r>
              <a:rPr lang="bg-BG" sz="3200" dirty="0" smtClean="0"/>
              <a:t> </a:t>
            </a:r>
            <a:r>
              <a:rPr lang="en-US" sz="3200" dirty="0" smtClean="0"/>
              <a:t>&amp;</a:t>
            </a:r>
            <a:r>
              <a:rPr lang="bg-BG" sz="3200" dirty="0" smtClean="0"/>
              <a:t> </a:t>
            </a:r>
            <a:r>
              <a:rPr lang="bg-BG" sz="4400" b="1" dirty="0" smtClean="0"/>
              <a:t>-</a:t>
            </a:r>
            <a:r>
              <a:rPr lang="bg-BG" sz="4400" dirty="0" smtClean="0"/>
              <a:t> </a:t>
            </a:r>
          </a:p>
          <a:p>
            <a:pPr lvl="1"/>
            <a:r>
              <a:rPr lang="en-US" sz="3200" dirty="0" smtClean="0"/>
              <a:t>Important principle</a:t>
            </a:r>
            <a:r>
              <a:rPr lang="bg-BG" sz="3200" dirty="0" smtClean="0"/>
              <a:t>: </a:t>
            </a:r>
            <a:r>
              <a:rPr lang="bg-BG" sz="3200" b="1" dirty="0" smtClean="0"/>
              <a:t>KISS</a:t>
            </a:r>
            <a:r>
              <a:rPr lang="bg-BG" sz="3200" dirty="0" smtClean="0"/>
              <a:t> – </a:t>
            </a:r>
            <a:r>
              <a:rPr lang="en-US" sz="3200" b="1" dirty="0" smtClean="0"/>
              <a:t>K</a:t>
            </a:r>
            <a:r>
              <a:rPr lang="en-US" sz="3200" dirty="0" smtClean="0"/>
              <a:t>eep </a:t>
            </a:r>
            <a:r>
              <a:rPr lang="en-US" sz="3200" b="1" dirty="0" smtClean="0"/>
              <a:t>I</a:t>
            </a:r>
            <a:r>
              <a:rPr lang="en-US" sz="3200" dirty="0" smtClean="0"/>
              <a:t>t </a:t>
            </a:r>
            <a:r>
              <a:rPr lang="en-US" sz="3200" b="1" dirty="0" smtClean="0"/>
              <a:t>S</a:t>
            </a:r>
            <a:r>
              <a:rPr lang="en-US" sz="3200" dirty="0" smtClean="0"/>
              <a:t>hort and </a:t>
            </a:r>
            <a:r>
              <a:rPr lang="en-US" sz="3200" b="1" dirty="0" smtClean="0"/>
              <a:t>S</a:t>
            </a:r>
            <a:r>
              <a:rPr lang="en-US" sz="3200" dirty="0" smtClean="0"/>
              <a:t>imple</a:t>
            </a:r>
            <a:r>
              <a:rPr lang="bg-BG" sz="3200" dirty="0" smtClean="0"/>
              <a:t>.</a:t>
            </a:r>
            <a:endParaRPr lang="bg-BG"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g-BG" sz="3200" dirty="0"/>
              <a:t> </a:t>
            </a:r>
            <a:r>
              <a:rPr lang="en-US" dirty="0" smtClean="0"/>
              <a:t>To be active, careful listeners</a:t>
            </a:r>
            <a:endParaRPr lang="bg-BG" dirty="0"/>
          </a:p>
        </p:txBody>
      </p:sp>
      <p:sp>
        <p:nvSpPr>
          <p:cNvPr id="3" name="Content Placeholder 2"/>
          <p:cNvSpPr>
            <a:spLocks noGrp="1"/>
          </p:cNvSpPr>
          <p:nvPr>
            <p:ph idx="1"/>
          </p:nvPr>
        </p:nvSpPr>
        <p:spPr>
          <a:xfrm>
            <a:off x="457200" y="1862137"/>
            <a:ext cx="8229600" cy="4538663"/>
          </a:xfrm>
        </p:spPr>
        <p:txBody>
          <a:bodyPr>
            <a:normAutofit/>
          </a:bodyPr>
          <a:lstStyle/>
          <a:p>
            <a:pPr>
              <a:spcAft>
                <a:spcPts val="600"/>
              </a:spcAft>
            </a:pPr>
            <a:r>
              <a:rPr lang="en-US" sz="3200" dirty="0" smtClean="0"/>
              <a:t>Listening is </a:t>
            </a:r>
            <a:r>
              <a:rPr lang="en-US" sz="3200" b="1" dirty="0" smtClean="0"/>
              <a:t>not a passive </a:t>
            </a:r>
            <a:r>
              <a:rPr lang="en-US" sz="3200" dirty="0" smtClean="0"/>
              <a:t>process </a:t>
            </a:r>
          </a:p>
          <a:p>
            <a:pPr>
              <a:spcAft>
                <a:spcPts val="600"/>
              </a:spcAft>
            </a:pPr>
            <a:r>
              <a:rPr lang="en-US" sz="3200" dirty="0" smtClean="0"/>
              <a:t>Asking</a:t>
            </a:r>
            <a:r>
              <a:rPr lang="en-US" sz="3200" b="1" dirty="0" smtClean="0"/>
              <a:t> questions </a:t>
            </a:r>
            <a:r>
              <a:rPr lang="en-US" sz="3200" dirty="0" smtClean="0"/>
              <a:t>and</a:t>
            </a:r>
            <a:r>
              <a:rPr lang="en-US" sz="3200" b="1" dirty="0" smtClean="0"/>
              <a:t> repeating</a:t>
            </a:r>
            <a:r>
              <a:rPr lang="en-US" sz="3200" dirty="0" smtClean="0"/>
              <a:t> ensures correct understanding.</a:t>
            </a:r>
            <a:endParaRPr lang="bg-BG" sz="3200" dirty="0" smtClean="0"/>
          </a:p>
          <a:p>
            <a:pPr>
              <a:spcAft>
                <a:spcPts val="600"/>
              </a:spcAft>
            </a:pPr>
            <a:r>
              <a:rPr lang="en-US" sz="3200" b="1" dirty="0" smtClean="0"/>
              <a:t>Focus</a:t>
            </a:r>
            <a:r>
              <a:rPr lang="en-US" sz="3200" b="1" i="1" dirty="0" smtClean="0"/>
              <a:t> </a:t>
            </a:r>
            <a:r>
              <a:rPr lang="en-US" sz="3200" dirty="0" smtClean="0"/>
              <a:t>of the conversation </a:t>
            </a:r>
            <a:r>
              <a:rPr lang="en-US" sz="3200" b="1" dirty="0" smtClean="0"/>
              <a:t>without distracting</a:t>
            </a:r>
            <a:r>
              <a:rPr lang="bg-BG" sz="3200" dirty="0" smtClean="0"/>
              <a:t>.</a:t>
            </a:r>
          </a:p>
          <a:p>
            <a:pPr>
              <a:spcAft>
                <a:spcPts val="600"/>
              </a:spcAft>
            </a:pPr>
            <a:r>
              <a:rPr lang="en-US" sz="3200" b="1" dirty="0" smtClean="0"/>
              <a:t>Understanding entirely </a:t>
            </a:r>
            <a:r>
              <a:rPr lang="en-US" sz="3200" dirty="0" smtClean="0"/>
              <a:t>what is the topic before answering.</a:t>
            </a:r>
            <a:endParaRPr lang="bg-BG" sz="32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133600"/>
            <a:ext cx="4648200" cy="3810000"/>
          </a:xfrm>
        </p:spPr>
        <p:txBody>
          <a:bodyPr>
            <a:normAutofit fontScale="92500" lnSpcReduction="10000"/>
          </a:bodyPr>
          <a:lstStyle/>
          <a:p>
            <a:pPr lvl="2">
              <a:spcAft>
                <a:spcPts val="900"/>
              </a:spcAft>
            </a:pPr>
            <a:r>
              <a:rPr lang="en-US" sz="3200" b="1" dirty="0" smtClean="0"/>
              <a:t>H</a:t>
            </a:r>
            <a:r>
              <a:rPr lang="en-US" sz="3200" dirty="0" smtClean="0"/>
              <a:t>earing </a:t>
            </a:r>
          </a:p>
          <a:p>
            <a:pPr lvl="2">
              <a:spcAft>
                <a:spcPts val="900"/>
              </a:spcAft>
            </a:pPr>
            <a:r>
              <a:rPr lang="en-US" sz="3200" b="1" dirty="0" smtClean="0"/>
              <a:t>U</a:t>
            </a:r>
            <a:r>
              <a:rPr lang="en-US" sz="3200" dirty="0" smtClean="0"/>
              <a:t>nderstanding </a:t>
            </a:r>
            <a:r>
              <a:rPr lang="bg-BG" sz="3200" dirty="0" smtClean="0"/>
              <a:t> </a:t>
            </a:r>
          </a:p>
          <a:p>
            <a:pPr lvl="2">
              <a:spcAft>
                <a:spcPts val="900"/>
              </a:spcAft>
            </a:pPr>
            <a:r>
              <a:rPr lang="en-US" sz="3200" b="1" dirty="0" smtClean="0"/>
              <a:t>R</a:t>
            </a:r>
            <a:r>
              <a:rPr lang="en-US" sz="3200" dirty="0" smtClean="0"/>
              <a:t>emembering</a:t>
            </a:r>
            <a:endParaRPr lang="bg-BG" sz="3200" dirty="0" smtClean="0"/>
          </a:p>
          <a:p>
            <a:pPr lvl="2">
              <a:spcAft>
                <a:spcPts val="900"/>
              </a:spcAft>
            </a:pPr>
            <a:r>
              <a:rPr lang="en-US" sz="3200" b="1" dirty="0" smtClean="0"/>
              <a:t>I</a:t>
            </a:r>
            <a:r>
              <a:rPr lang="en-US" sz="3200" dirty="0" smtClean="0"/>
              <a:t>nterpreting</a:t>
            </a:r>
            <a:endParaRPr lang="bg-BG" sz="3200" dirty="0" smtClean="0"/>
          </a:p>
          <a:p>
            <a:pPr lvl="2">
              <a:spcAft>
                <a:spcPts val="900"/>
              </a:spcAft>
            </a:pPr>
            <a:r>
              <a:rPr lang="en-US" sz="3200" b="1" dirty="0" smtClean="0"/>
              <a:t>E</a:t>
            </a:r>
            <a:r>
              <a:rPr lang="en-US" sz="3200" dirty="0" smtClean="0"/>
              <a:t>valuating</a:t>
            </a:r>
            <a:endParaRPr lang="bg-BG" sz="3200" dirty="0" smtClean="0"/>
          </a:p>
          <a:p>
            <a:pPr lvl="2">
              <a:spcAft>
                <a:spcPts val="900"/>
              </a:spcAft>
            </a:pPr>
            <a:r>
              <a:rPr lang="en-US" sz="3200" b="1" dirty="0" smtClean="0"/>
              <a:t>R</a:t>
            </a:r>
            <a:r>
              <a:rPr lang="en-US" sz="3200" dirty="0" smtClean="0"/>
              <a:t>esponding</a:t>
            </a:r>
            <a:endParaRPr lang="bg-BG" sz="3200" dirty="0" smtClean="0"/>
          </a:p>
          <a:p>
            <a:endParaRPr lang="bg-BG" dirty="0"/>
          </a:p>
        </p:txBody>
      </p:sp>
      <p:sp>
        <p:nvSpPr>
          <p:cNvPr id="4" name="Title 1"/>
          <p:cNvSpPr>
            <a:spLocks noGrp="1"/>
          </p:cNvSpPr>
          <p:nvPr>
            <p:ph type="title"/>
          </p:nvPr>
        </p:nvSpPr>
        <p:spPr>
          <a:xfrm>
            <a:off x="381000" y="762000"/>
            <a:ext cx="8229600" cy="609600"/>
          </a:xfrm>
        </p:spPr>
        <p:txBody>
          <a:bodyPr>
            <a:normAutofit/>
          </a:bodyPr>
          <a:lstStyle/>
          <a:p>
            <a:r>
              <a:rPr lang="en-US" dirty="0" smtClean="0"/>
              <a:t>Identifying the elements </a:t>
            </a:r>
            <a:endParaRPr lang="bg-BG"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610600" cy="5105400"/>
          </a:xfrm>
        </p:spPr>
        <p:txBody>
          <a:bodyPr>
            <a:normAutofit/>
          </a:bodyPr>
          <a:lstStyle/>
          <a:p>
            <a:pPr>
              <a:spcAft>
                <a:spcPts val="600"/>
              </a:spcAft>
            </a:pPr>
            <a:r>
              <a:rPr lang="en-US" sz="2800" b="1" dirty="0" smtClean="0"/>
              <a:t>Listen </a:t>
            </a:r>
            <a:r>
              <a:rPr lang="en-US" sz="2800" dirty="0" smtClean="0"/>
              <a:t>very</a:t>
            </a:r>
            <a:r>
              <a:rPr lang="en-US" sz="2800" b="1" dirty="0" smtClean="0"/>
              <a:t> carefully</a:t>
            </a:r>
            <a:endParaRPr lang="bg-BG" sz="2800" dirty="0" smtClean="0"/>
          </a:p>
          <a:p>
            <a:pPr>
              <a:spcAft>
                <a:spcPts val="600"/>
              </a:spcAft>
            </a:pPr>
            <a:r>
              <a:rPr lang="en-US" sz="2800" dirty="0" smtClean="0"/>
              <a:t>Refrain from </a:t>
            </a:r>
            <a:r>
              <a:rPr lang="en-US" sz="2800" b="1" dirty="0" smtClean="0"/>
              <a:t>hostile attitude </a:t>
            </a:r>
          </a:p>
          <a:p>
            <a:pPr>
              <a:spcAft>
                <a:spcPts val="600"/>
              </a:spcAft>
            </a:pPr>
            <a:r>
              <a:rPr lang="en-US" sz="2800" dirty="0" smtClean="0"/>
              <a:t>Do not take a </a:t>
            </a:r>
            <a:r>
              <a:rPr lang="en-US" sz="2800" b="1" dirty="0" smtClean="0"/>
              <a:t>defensive position</a:t>
            </a:r>
            <a:endParaRPr lang="bg-BG" sz="2800" dirty="0" smtClean="0"/>
          </a:p>
          <a:p>
            <a:pPr>
              <a:spcAft>
                <a:spcPts val="600"/>
              </a:spcAft>
            </a:pPr>
            <a:r>
              <a:rPr lang="en-US" sz="2800" dirty="0" smtClean="0"/>
              <a:t>Provide</a:t>
            </a:r>
            <a:r>
              <a:rPr lang="en-US" sz="2800" b="1" dirty="0" smtClean="0"/>
              <a:t> equal opportunities</a:t>
            </a:r>
            <a:r>
              <a:rPr lang="bg-BG" sz="2800" dirty="0" smtClean="0"/>
              <a:t> </a:t>
            </a:r>
          </a:p>
          <a:p>
            <a:pPr>
              <a:spcAft>
                <a:spcPts val="600"/>
              </a:spcAft>
            </a:pPr>
            <a:r>
              <a:rPr lang="en-US" sz="2800" dirty="0" smtClean="0"/>
              <a:t>Pay attention to people from </a:t>
            </a:r>
            <a:r>
              <a:rPr lang="en-US" sz="2800" b="1" dirty="0" smtClean="0"/>
              <a:t>all levels</a:t>
            </a:r>
          </a:p>
          <a:p>
            <a:pPr>
              <a:spcAft>
                <a:spcPts val="600"/>
              </a:spcAft>
            </a:pPr>
            <a:r>
              <a:rPr lang="en-US" sz="2800" dirty="0" smtClean="0"/>
              <a:t>Listen in a </a:t>
            </a:r>
            <a:r>
              <a:rPr lang="en-US" sz="2800" b="1" dirty="0" smtClean="0"/>
              <a:t>democratic</a:t>
            </a:r>
            <a:r>
              <a:rPr lang="en-US" sz="2800" dirty="0" smtClean="0"/>
              <a:t> way</a:t>
            </a:r>
            <a:r>
              <a:rPr lang="bg-BG" sz="2800" dirty="0" smtClean="0"/>
              <a:t>.</a:t>
            </a:r>
          </a:p>
          <a:p>
            <a:pPr>
              <a:spcAft>
                <a:spcPts val="600"/>
              </a:spcAft>
            </a:pPr>
            <a:r>
              <a:rPr lang="en-US" sz="2800" dirty="0" smtClean="0"/>
              <a:t>Listening skills are </a:t>
            </a:r>
            <a:r>
              <a:rPr lang="en-US" sz="2800" b="1" dirty="0" smtClean="0"/>
              <a:t>important</a:t>
            </a:r>
            <a:r>
              <a:rPr lang="en-US" sz="2800" dirty="0" smtClean="0"/>
              <a:t> management skills</a:t>
            </a:r>
            <a:r>
              <a:rPr lang="bg-BG" sz="2800" dirty="0" smtClean="0"/>
              <a:t>.</a:t>
            </a:r>
          </a:p>
          <a:p>
            <a:pPr>
              <a:spcAft>
                <a:spcPts val="600"/>
              </a:spcAft>
            </a:pPr>
            <a:r>
              <a:rPr lang="en-US" sz="2800" dirty="0" smtClean="0"/>
              <a:t>The good listeners </a:t>
            </a:r>
            <a:r>
              <a:rPr lang="en-US" sz="2800" b="1" dirty="0" smtClean="0"/>
              <a:t>progress rapidly </a:t>
            </a:r>
            <a:r>
              <a:rPr lang="en-US" sz="2800" dirty="0" smtClean="0"/>
              <a:t>in their careers</a:t>
            </a:r>
            <a:endParaRPr lang="bg-BG" sz="2800" dirty="0"/>
          </a:p>
        </p:txBody>
      </p:sp>
      <p:sp>
        <p:nvSpPr>
          <p:cNvPr id="4" name="Title 1"/>
          <p:cNvSpPr>
            <a:spLocks noGrp="1"/>
          </p:cNvSpPr>
          <p:nvPr>
            <p:ph type="title"/>
          </p:nvPr>
        </p:nvSpPr>
        <p:spPr>
          <a:xfrm>
            <a:off x="457200" y="457200"/>
            <a:ext cx="8229600" cy="609600"/>
          </a:xfrm>
        </p:spPr>
        <p:txBody>
          <a:bodyPr>
            <a:normAutofit/>
          </a:bodyPr>
          <a:lstStyle/>
          <a:p>
            <a:r>
              <a:rPr lang="en-US" dirty="0" smtClean="0"/>
              <a:t>The Good Listeners</a:t>
            </a:r>
            <a:endParaRPr lang="bg-B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685800"/>
            <a:ext cx="8229600" cy="838200"/>
          </a:xfrm>
        </p:spPr>
        <p:txBody>
          <a:bodyPr>
            <a:normAutofit/>
          </a:bodyPr>
          <a:lstStyle/>
          <a:p>
            <a:r>
              <a:rPr lang="en-US" dirty="0" smtClean="0"/>
              <a:t>Effective </a:t>
            </a:r>
            <a:r>
              <a:rPr lang="en-US" dirty="0"/>
              <a:t>communication with employees</a:t>
            </a:r>
          </a:p>
        </p:txBody>
      </p:sp>
      <p:sp>
        <p:nvSpPr>
          <p:cNvPr id="3" name="Content Placeholder 2"/>
          <p:cNvSpPr>
            <a:spLocks noGrp="1"/>
          </p:cNvSpPr>
          <p:nvPr>
            <p:ph idx="1"/>
          </p:nvPr>
        </p:nvSpPr>
        <p:spPr>
          <a:xfrm>
            <a:off x="314325" y="1981200"/>
            <a:ext cx="8534400" cy="4343400"/>
          </a:xfrm>
        </p:spPr>
        <p:txBody>
          <a:bodyPr>
            <a:normAutofit/>
          </a:bodyPr>
          <a:lstStyle/>
          <a:p>
            <a:pPr>
              <a:spcAft>
                <a:spcPts val="600"/>
              </a:spcAft>
            </a:pPr>
            <a:r>
              <a:rPr lang="en-US" sz="2800" dirty="0" smtClean="0"/>
              <a:t>Provide </a:t>
            </a:r>
            <a:r>
              <a:rPr lang="en-US" sz="2800" b="1" dirty="0" smtClean="0"/>
              <a:t>accurate</a:t>
            </a:r>
            <a:r>
              <a:rPr lang="en-US" sz="2800" dirty="0" smtClean="0"/>
              <a:t> </a:t>
            </a:r>
            <a:r>
              <a:rPr lang="en-US" sz="2800" dirty="0"/>
              <a:t>and </a:t>
            </a:r>
            <a:r>
              <a:rPr lang="en-US" sz="2800" b="1" dirty="0"/>
              <a:t>timely</a:t>
            </a:r>
            <a:r>
              <a:rPr lang="en-US" sz="2800" dirty="0"/>
              <a:t> </a:t>
            </a:r>
            <a:r>
              <a:rPr lang="en-US" sz="2800" dirty="0" smtClean="0"/>
              <a:t>information</a:t>
            </a:r>
          </a:p>
          <a:p>
            <a:pPr>
              <a:spcAft>
                <a:spcPts val="600"/>
              </a:spcAft>
            </a:pPr>
            <a:r>
              <a:rPr lang="en-US" sz="2800" dirty="0" smtClean="0"/>
              <a:t>Give and s</a:t>
            </a:r>
            <a:r>
              <a:rPr lang="en-US" sz="2800" dirty="0" smtClean="0"/>
              <a:t>eek </a:t>
            </a:r>
            <a:r>
              <a:rPr lang="en-US" sz="2800" b="1" dirty="0" smtClean="0"/>
              <a:t>feedback</a:t>
            </a:r>
          </a:p>
          <a:p>
            <a:pPr>
              <a:spcAft>
                <a:spcPts val="600"/>
              </a:spcAft>
            </a:pPr>
            <a:r>
              <a:rPr lang="en-US" sz="2800" dirty="0" smtClean="0"/>
              <a:t>Provide </a:t>
            </a:r>
            <a:r>
              <a:rPr lang="en-US" sz="2800" b="1" dirty="0"/>
              <a:t>upward</a:t>
            </a:r>
            <a:r>
              <a:rPr lang="en-US" sz="2800" dirty="0"/>
              <a:t> communication channels and </a:t>
            </a:r>
            <a:r>
              <a:rPr lang="en-US" sz="2800" b="1" dirty="0" smtClean="0"/>
              <a:t>motivate</a:t>
            </a:r>
            <a:r>
              <a:rPr lang="en-US" sz="2800" dirty="0" smtClean="0"/>
              <a:t> </a:t>
            </a:r>
            <a:r>
              <a:rPr lang="en-US" sz="2800" dirty="0"/>
              <a:t>people to use </a:t>
            </a:r>
            <a:r>
              <a:rPr lang="en-US" sz="2800" dirty="0" smtClean="0"/>
              <a:t>them</a:t>
            </a:r>
          </a:p>
          <a:p>
            <a:pPr>
              <a:spcAft>
                <a:spcPts val="600"/>
              </a:spcAft>
            </a:pPr>
            <a:r>
              <a:rPr lang="en-US" sz="2800" dirty="0" smtClean="0"/>
              <a:t>Systems for </a:t>
            </a:r>
            <a:r>
              <a:rPr lang="en-US" sz="2800" b="1" dirty="0" smtClean="0"/>
              <a:t>proposals</a:t>
            </a:r>
            <a:r>
              <a:rPr lang="en-US" sz="2800" dirty="0" smtClean="0"/>
              <a:t> collection</a:t>
            </a:r>
          </a:p>
          <a:p>
            <a:pPr>
              <a:spcAft>
                <a:spcPts val="600"/>
              </a:spcAft>
            </a:pPr>
            <a:r>
              <a:rPr lang="en-US" sz="2800" dirty="0" smtClean="0"/>
              <a:t>About </a:t>
            </a:r>
            <a:r>
              <a:rPr lang="en-US" sz="2800" b="1" dirty="0"/>
              <a:t>15%</a:t>
            </a:r>
            <a:r>
              <a:rPr lang="en-US" sz="2800" dirty="0"/>
              <a:t> of employees </a:t>
            </a:r>
            <a:r>
              <a:rPr lang="en-US" sz="2800" b="1" dirty="0"/>
              <a:t>use</a:t>
            </a:r>
            <a:r>
              <a:rPr lang="en-US" sz="2800" dirty="0"/>
              <a:t> the suggestion </a:t>
            </a:r>
            <a:r>
              <a:rPr lang="en-US" sz="2800" dirty="0" smtClean="0"/>
              <a:t>boxes, </a:t>
            </a:r>
            <a:r>
              <a:rPr lang="en-US" sz="2800" dirty="0"/>
              <a:t>and about </a:t>
            </a:r>
            <a:r>
              <a:rPr lang="en-US" sz="2800" b="1" dirty="0"/>
              <a:t>25%</a:t>
            </a:r>
            <a:r>
              <a:rPr lang="en-US" sz="2800" dirty="0"/>
              <a:t> of the proposals are </a:t>
            </a:r>
            <a:r>
              <a:rPr lang="en-US" sz="2800" b="1" dirty="0"/>
              <a:t>implemented</a:t>
            </a:r>
            <a:r>
              <a:rPr lang="en-US" sz="2800" dirty="0"/>
              <a:t>.</a:t>
            </a:r>
          </a:p>
          <a:p>
            <a:pPr>
              <a:spcAft>
                <a:spcPts val="600"/>
              </a:spcAft>
            </a:pPr>
            <a:endParaRPr lang="bg-BG" sz="2800" dirty="0" smtClean="0"/>
          </a:p>
        </p:txBody>
      </p:sp>
    </p:spTree>
    <p:extLst>
      <p:ext uri="{BB962C8B-B14F-4D97-AF65-F5344CB8AC3E}">
        <p14:creationId xmlns:p14="http://schemas.microsoft.com/office/powerpoint/2010/main" val="1952302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828800" y="1371600"/>
            <a:ext cx="5715000" cy="4953000"/>
          </a:xfrm>
        </p:spPr>
        <p:txBody>
          <a:bodyPr>
            <a:normAutofit/>
          </a:bodyPr>
          <a:lstStyle/>
          <a:p>
            <a:pPr>
              <a:spcAft>
                <a:spcPts val="1200"/>
              </a:spcAft>
            </a:pPr>
            <a:r>
              <a:rPr lang="en-US" sz="3200" b="1" i="1" dirty="0" smtClean="0"/>
              <a:t>Coding</a:t>
            </a:r>
            <a:r>
              <a:rPr lang="bg-BG" sz="3200" dirty="0" smtClean="0"/>
              <a:t> </a:t>
            </a:r>
            <a:endParaRPr lang="en-US" sz="3200" dirty="0"/>
          </a:p>
          <a:p>
            <a:pPr>
              <a:spcAft>
                <a:spcPts val="1200"/>
              </a:spcAft>
            </a:pPr>
            <a:r>
              <a:rPr lang="en-US" sz="3200" b="1" i="1" dirty="0" smtClean="0"/>
              <a:t>Communication channels</a:t>
            </a:r>
          </a:p>
          <a:p>
            <a:pPr>
              <a:spcAft>
                <a:spcPts val="1200"/>
              </a:spcAft>
            </a:pPr>
            <a:r>
              <a:rPr lang="en-US" sz="3200" b="1" i="1" dirty="0" smtClean="0"/>
              <a:t>Decoding</a:t>
            </a:r>
          </a:p>
          <a:p>
            <a:pPr>
              <a:spcAft>
                <a:spcPts val="1200"/>
              </a:spcAft>
            </a:pPr>
            <a:r>
              <a:rPr lang="en-US" sz="3200" b="1" i="1" dirty="0" smtClean="0"/>
              <a:t>Feedback</a:t>
            </a:r>
          </a:p>
          <a:p>
            <a:pPr>
              <a:spcAft>
                <a:spcPts val="1200"/>
              </a:spcAft>
            </a:pPr>
            <a:r>
              <a:rPr lang="en-US" sz="3200" b="1" i="1" dirty="0" smtClean="0"/>
              <a:t>Noise</a:t>
            </a:r>
          </a:p>
          <a:p>
            <a:pPr>
              <a:spcAft>
                <a:spcPts val="1200"/>
              </a:spcAft>
            </a:pPr>
            <a:endParaRPr lang="en-US" sz="3200" b="1" dirty="0"/>
          </a:p>
        </p:txBody>
      </p:sp>
    </p:spTree>
    <p:extLst>
      <p:ext uri="{BB962C8B-B14F-4D97-AF65-F5344CB8AC3E}">
        <p14:creationId xmlns:p14="http://schemas.microsoft.com/office/powerpoint/2010/main" val="2925212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62963" cy="5410200"/>
          </a:xfrm>
        </p:spPr>
        <p:txBody>
          <a:bodyPr>
            <a:noAutofit/>
          </a:bodyPr>
          <a:lstStyle/>
          <a:p>
            <a:pPr>
              <a:spcAft>
                <a:spcPts val="1200"/>
              </a:spcAft>
            </a:pPr>
            <a:r>
              <a:rPr lang="en-US" sz="3200" b="1" dirty="0" smtClean="0"/>
              <a:t>Informal</a:t>
            </a:r>
            <a:r>
              <a:rPr lang="en-US" sz="3200" dirty="0" smtClean="0"/>
              <a:t> </a:t>
            </a:r>
            <a:r>
              <a:rPr lang="en-US" sz="3200" dirty="0"/>
              <a:t>meetings </a:t>
            </a:r>
            <a:r>
              <a:rPr lang="en-US" sz="3200" dirty="0" smtClean="0"/>
              <a:t>, “brown bag” lunches</a:t>
            </a:r>
          </a:p>
          <a:p>
            <a:pPr lvl="1">
              <a:spcAft>
                <a:spcPts val="1200"/>
              </a:spcAft>
            </a:pPr>
            <a:r>
              <a:rPr lang="en-US" sz="3000" b="1" dirty="0" smtClean="0"/>
              <a:t>Open</a:t>
            </a:r>
            <a:r>
              <a:rPr lang="en-US" sz="3000" dirty="0" smtClean="0"/>
              <a:t> </a:t>
            </a:r>
            <a:r>
              <a:rPr lang="en-US" sz="3000" dirty="0"/>
              <a:t>sharing of </a:t>
            </a:r>
            <a:r>
              <a:rPr lang="en-US" sz="3000" dirty="0" smtClean="0"/>
              <a:t>ideas</a:t>
            </a:r>
          </a:p>
          <a:p>
            <a:pPr lvl="1">
              <a:spcAft>
                <a:spcPts val="1200"/>
              </a:spcAft>
            </a:pPr>
            <a:r>
              <a:rPr lang="en-US" sz="3000" dirty="0" smtClean="0"/>
              <a:t>Employees </a:t>
            </a:r>
            <a:r>
              <a:rPr lang="en-US" sz="3000" dirty="0"/>
              <a:t>from </a:t>
            </a:r>
            <a:r>
              <a:rPr lang="en-US" sz="3000" b="1" dirty="0"/>
              <a:t>different</a:t>
            </a:r>
            <a:r>
              <a:rPr lang="en-US" sz="3000" dirty="0"/>
              <a:t> levels </a:t>
            </a:r>
            <a:r>
              <a:rPr lang="en-US" sz="3000" dirty="0" smtClean="0"/>
              <a:t>interact </a:t>
            </a:r>
            <a:r>
              <a:rPr lang="en-US" sz="3000" dirty="0"/>
              <a:t>with corporate executives from higher levels in the </a:t>
            </a:r>
            <a:r>
              <a:rPr lang="en-US" sz="3000" dirty="0" smtClean="0"/>
              <a:t>hierarchy</a:t>
            </a:r>
          </a:p>
          <a:p>
            <a:pPr>
              <a:spcAft>
                <a:spcPts val="1200"/>
              </a:spcAft>
            </a:pPr>
            <a:r>
              <a:rPr lang="en-US" sz="3200" b="1" dirty="0" smtClean="0"/>
              <a:t>Hotlines</a:t>
            </a:r>
            <a:r>
              <a:rPr lang="en-US" sz="3200" dirty="0" smtClean="0"/>
              <a:t> </a:t>
            </a:r>
            <a:r>
              <a:rPr lang="en-US" sz="3200" dirty="0"/>
              <a:t>for </a:t>
            </a:r>
            <a:r>
              <a:rPr lang="en-US" sz="3200" dirty="0" smtClean="0"/>
              <a:t>employees</a:t>
            </a:r>
          </a:p>
          <a:p>
            <a:pPr>
              <a:spcAft>
                <a:spcPts val="1200"/>
              </a:spcAft>
            </a:pPr>
            <a:r>
              <a:rPr lang="en-US" sz="3200" b="1" dirty="0" smtClean="0"/>
              <a:t>Polls</a:t>
            </a:r>
            <a:r>
              <a:rPr lang="en-US" sz="3200" dirty="0" smtClean="0"/>
              <a:t> when discussing key </a:t>
            </a:r>
            <a:r>
              <a:rPr lang="en-US" sz="3200" dirty="0"/>
              <a:t>issues of the organization</a:t>
            </a:r>
            <a:endParaRPr lang="bg-BG" sz="3200" dirty="0"/>
          </a:p>
        </p:txBody>
      </p:sp>
    </p:spTree>
    <p:extLst>
      <p:ext uri="{BB962C8B-B14F-4D97-AF65-F5344CB8AC3E}">
        <p14:creationId xmlns:p14="http://schemas.microsoft.com/office/powerpoint/2010/main" val="22243682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85800"/>
          </a:xfrm>
        </p:spPr>
        <p:txBody>
          <a:bodyPr>
            <a:normAutofit/>
          </a:bodyPr>
          <a:lstStyle/>
          <a:p>
            <a:r>
              <a:rPr lang="en-US" sz="4000" dirty="0"/>
              <a:t>Improve </a:t>
            </a:r>
            <a:r>
              <a:rPr lang="en-US" sz="4000" dirty="0" smtClean="0"/>
              <a:t>Relationships</a:t>
            </a:r>
            <a:endParaRPr lang="bg-BG" sz="4000" dirty="0"/>
          </a:p>
        </p:txBody>
      </p:sp>
      <p:sp>
        <p:nvSpPr>
          <p:cNvPr id="3" name="Content Placeholder 2"/>
          <p:cNvSpPr>
            <a:spLocks noGrp="1"/>
          </p:cNvSpPr>
          <p:nvPr>
            <p:ph idx="1"/>
          </p:nvPr>
        </p:nvSpPr>
        <p:spPr>
          <a:xfrm>
            <a:off x="533400" y="2133600"/>
            <a:ext cx="8248650" cy="4267200"/>
          </a:xfrm>
        </p:spPr>
        <p:txBody>
          <a:bodyPr>
            <a:normAutofit/>
          </a:bodyPr>
          <a:lstStyle/>
          <a:p>
            <a:r>
              <a:rPr lang="en-US" sz="3600" dirty="0" smtClean="0"/>
              <a:t>The </a:t>
            </a:r>
            <a:r>
              <a:rPr lang="en-US" sz="3600" b="1" dirty="0" smtClean="0"/>
              <a:t>supportive</a:t>
            </a:r>
            <a:r>
              <a:rPr lang="en-US" sz="3600" dirty="0" smtClean="0"/>
              <a:t> </a:t>
            </a:r>
            <a:r>
              <a:rPr lang="en-US" sz="3600" dirty="0"/>
              <a:t>communication helps </a:t>
            </a:r>
            <a:r>
              <a:rPr lang="en-US" sz="3600" dirty="0" smtClean="0"/>
              <a:t>the effective </a:t>
            </a:r>
            <a:r>
              <a:rPr lang="en-US" sz="3600" dirty="0"/>
              <a:t>communication</a:t>
            </a:r>
            <a:r>
              <a:rPr lang="en-US" sz="3600" dirty="0" smtClean="0"/>
              <a:t>.</a:t>
            </a:r>
          </a:p>
          <a:p>
            <a:r>
              <a:rPr lang="en-US" sz="3600" dirty="0" smtClean="0"/>
              <a:t>The </a:t>
            </a:r>
            <a:r>
              <a:rPr lang="en-US" sz="3600" b="1" dirty="0" smtClean="0"/>
              <a:t>supportive</a:t>
            </a:r>
            <a:r>
              <a:rPr lang="en-US" sz="3600" dirty="0" smtClean="0"/>
              <a:t> communication is:</a:t>
            </a:r>
          </a:p>
          <a:p>
            <a:pPr lvl="1"/>
            <a:r>
              <a:rPr lang="en-US" sz="3400" b="1" dirty="0" smtClean="0"/>
              <a:t>Exact</a:t>
            </a:r>
          </a:p>
          <a:p>
            <a:pPr lvl="1"/>
            <a:r>
              <a:rPr lang="en-US" sz="3400" b="1" dirty="0" smtClean="0"/>
              <a:t>Fair</a:t>
            </a:r>
          </a:p>
          <a:p>
            <a:pPr lvl="1"/>
            <a:r>
              <a:rPr lang="en-US" sz="3400" b="1" dirty="0" smtClean="0"/>
              <a:t>Builds</a:t>
            </a:r>
            <a:r>
              <a:rPr lang="en-US" sz="3400" dirty="0" smtClean="0"/>
              <a:t> </a:t>
            </a:r>
            <a:r>
              <a:rPr lang="en-US" sz="3400" dirty="0"/>
              <a:t>and </a:t>
            </a:r>
            <a:r>
              <a:rPr lang="en-US" sz="3400" b="1" dirty="0"/>
              <a:t>improves</a:t>
            </a:r>
            <a:r>
              <a:rPr lang="en-US" sz="3400" dirty="0"/>
              <a:t> relationships</a:t>
            </a:r>
          </a:p>
          <a:p>
            <a:endParaRPr lang="en-US" sz="3400" b="1" i="1" dirty="0"/>
          </a:p>
          <a:p>
            <a:endParaRPr lang="bg-BG" sz="3400" dirty="0" smtClean="0"/>
          </a:p>
        </p:txBody>
      </p:sp>
    </p:spTree>
    <p:extLst>
      <p:ext uri="{BB962C8B-B14F-4D97-AF65-F5344CB8AC3E}">
        <p14:creationId xmlns:p14="http://schemas.microsoft.com/office/powerpoint/2010/main" val="29913520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lstStyle/>
          <a:p>
            <a:r>
              <a:rPr lang="en-US" dirty="0"/>
              <a:t>Tactics for supporting communication</a:t>
            </a:r>
          </a:p>
        </p:txBody>
      </p:sp>
      <p:sp>
        <p:nvSpPr>
          <p:cNvPr id="3" name="Content Placeholder 2"/>
          <p:cNvSpPr>
            <a:spLocks noGrp="1"/>
          </p:cNvSpPr>
          <p:nvPr>
            <p:ph idx="1"/>
          </p:nvPr>
        </p:nvSpPr>
        <p:spPr>
          <a:xfrm>
            <a:off x="0" y="1371600"/>
            <a:ext cx="9144000" cy="5638800"/>
          </a:xfrm>
        </p:spPr>
        <p:txBody>
          <a:bodyPr>
            <a:normAutofit/>
          </a:bodyPr>
          <a:lstStyle/>
          <a:p>
            <a:r>
              <a:rPr lang="en-US" sz="3200" b="1" dirty="0" smtClean="0"/>
              <a:t>Focus</a:t>
            </a:r>
            <a:r>
              <a:rPr lang="en-US" sz="3200" dirty="0" smtClean="0"/>
              <a:t> </a:t>
            </a:r>
            <a:r>
              <a:rPr lang="en-US" sz="3200" dirty="0"/>
              <a:t>on the problem, not on </a:t>
            </a:r>
            <a:r>
              <a:rPr lang="en-US" sz="3200" dirty="0" smtClean="0"/>
              <a:t>the person</a:t>
            </a:r>
          </a:p>
          <a:p>
            <a:r>
              <a:rPr lang="en-US" sz="3200" dirty="0" smtClean="0"/>
              <a:t>Say </a:t>
            </a:r>
            <a:r>
              <a:rPr lang="en-US" sz="3200" b="1" dirty="0"/>
              <a:t>honestly</a:t>
            </a:r>
            <a:r>
              <a:rPr lang="en-US" sz="3200" dirty="0"/>
              <a:t> what you mean. People avoid difficult questions that mask their true thoughts</a:t>
            </a:r>
            <a:r>
              <a:rPr lang="en-US" sz="3200" dirty="0" smtClean="0"/>
              <a:t>.</a:t>
            </a:r>
          </a:p>
          <a:p>
            <a:r>
              <a:rPr lang="en-US" sz="3200" b="1" dirty="0" smtClean="0"/>
              <a:t>Take </a:t>
            </a:r>
            <a:r>
              <a:rPr lang="en-US" sz="3200" b="1" dirty="0"/>
              <a:t>responsibility </a:t>
            </a:r>
            <a:r>
              <a:rPr lang="en-US" sz="3200" dirty="0"/>
              <a:t>for </a:t>
            </a:r>
            <a:r>
              <a:rPr lang="en-US" sz="3200" dirty="0" smtClean="0"/>
              <a:t>your </a:t>
            </a:r>
            <a:r>
              <a:rPr lang="en-US" sz="3200" dirty="0"/>
              <a:t>decisions. </a:t>
            </a:r>
            <a:r>
              <a:rPr lang="en-US" sz="3200" b="1" dirty="0" smtClean="0"/>
              <a:t>Clarify</a:t>
            </a:r>
            <a:r>
              <a:rPr lang="en-US" sz="3200" dirty="0" smtClean="0"/>
              <a:t> </a:t>
            </a:r>
            <a:r>
              <a:rPr lang="en-US" sz="3200" dirty="0"/>
              <a:t>of what you have done and how you feel</a:t>
            </a:r>
            <a:r>
              <a:rPr lang="en-US" sz="3200" dirty="0" smtClean="0"/>
              <a:t>.</a:t>
            </a:r>
          </a:p>
          <a:p>
            <a:r>
              <a:rPr lang="en-US" sz="3200" dirty="0" smtClean="0"/>
              <a:t>Use </a:t>
            </a:r>
            <a:r>
              <a:rPr lang="en-US" sz="3200" b="1" dirty="0"/>
              <a:t>positive</a:t>
            </a:r>
            <a:r>
              <a:rPr lang="en-US" sz="3200" dirty="0"/>
              <a:t> tone. </a:t>
            </a:r>
            <a:r>
              <a:rPr lang="en-US" sz="3200" b="1" dirty="0"/>
              <a:t>Avoid</a:t>
            </a:r>
            <a:r>
              <a:rPr lang="en-US" sz="3200" dirty="0"/>
              <a:t> language and tone that </a:t>
            </a:r>
            <a:r>
              <a:rPr lang="en-US" sz="3200" b="1" dirty="0"/>
              <a:t>could hurt</a:t>
            </a:r>
            <a:r>
              <a:rPr lang="en-US" sz="3200" dirty="0"/>
              <a:t> interlocutor</a:t>
            </a:r>
            <a:r>
              <a:rPr lang="en-US" sz="3200" dirty="0" smtClean="0"/>
              <a:t>.</a:t>
            </a:r>
          </a:p>
          <a:p>
            <a:r>
              <a:rPr lang="en-US" sz="3200" b="1" dirty="0" smtClean="0"/>
              <a:t>Keep on </a:t>
            </a:r>
            <a:r>
              <a:rPr lang="en-US" sz="3200" dirty="0" smtClean="0"/>
              <a:t>the </a:t>
            </a:r>
            <a:r>
              <a:rPr lang="en-US" sz="3200" dirty="0"/>
              <a:t>conversation. So you can get additional information or confirmation of what was said by the interlocutor.</a:t>
            </a:r>
            <a:endParaRPr lang="bg-BG" sz="3200" dirty="0"/>
          </a:p>
        </p:txBody>
      </p:sp>
    </p:spTree>
    <p:extLst>
      <p:ext uri="{BB962C8B-B14F-4D97-AF65-F5344CB8AC3E}">
        <p14:creationId xmlns:p14="http://schemas.microsoft.com/office/powerpoint/2010/main" val="19049807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533400"/>
          </a:xfrm>
        </p:spPr>
        <p:txBody>
          <a:bodyPr>
            <a:noAutofit/>
          </a:bodyPr>
          <a:lstStyle/>
          <a:p>
            <a:r>
              <a:rPr lang="en-US" sz="4000" dirty="0"/>
              <a:t>Tips for effective communication</a:t>
            </a:r>
            <a:endParaRPr lang="bg-BG" sz="4000" dirty="0"/>
          </a:p>
        </p:txBody>
      </p:sp>
      <p:sp>
        <p:nvSpPr>
          <p:cNvPr id="3" name="Content Placeholder 2"/>
          <p:cNvSpPr>
            <a:spLocks noGrp="1"/>
          </p:cNvSpPr>
          <p:nvPr>
            <p:ph idx="1"/>
          </p:nvPr>
        </p:nvSpPr>
        <p:spPr>
          <a:xfrm>
            <a:off x="221566" y="1676400"/>
            <a:ext cx="8915400" cy="5029200"/>
          </a:xfrm>
        </p:spPr>
        <p:txBody>
          <a:bodyPr>
            <a:normAutofit fontScale="92500" lnSpcReduction="10000"/>
          </a:bodyPr>
          <a:lstStyle/>
          <a:p>
            <a:r>
              <a:rPr lang="en-US" sz="3200" dirty="0" smtClean="0"/>
              <a:t>Inspire </a:t>
            </a:r>
            <a:r>
              <a:rPr lang="en-US" sz="3200" dirty="0"/>
              <a:t>confidence and power by </a:t>
            </a:r>
            <a:r>
              <a:rPr lang="en-US" sz="3200" b="1" dirty="0"/>
              <a:t>emotionally</a:t>
            </a:r>
            <a:r>
              <a:rPr lang="en-US" sz="3200" dirty="0"/>
              <a:t> charged words</a:t>
            </a:r>
            <a:r>
              <a:rPr lang="en-US" sz="3200" dirty="0" smtClean="0"/>
              <a:t>.</a:t>
            </a:r>
          </a:p>
          <a:p>
            <a:r>
              <a:rPr lang="en-US" sz="3200" dirty="0" smtClean="0"/>
              <a:t>Instill </a:t>
            </a:r>
            <a:r>
              <a:rPr lang="en-US" sz="3200" b="1" dirty="0"/>
              <a:t>credibility</a:t>
            </a:r>
            <a:r>
              <a:rPr lang="en-US" sz="3200" dirty="0" smtClean="0"/>
              <a:t>. </a:t>
            </a:r>
            <a:r>
              <a:rPr lang="en-US" sz="3200" dirty="0"/>
              <a:t>Support </a:t>
            </a:r>
            <a:r>
              <a:rPr lang="en-US" sz="3200" dirty="0" smtClean="0"/>
              <a:t>your claims </a:t>
            </a:r>
            <a:r>
              <a:rPr lang="en-US" sz="3200" dirty="0"/>
              <a:t>with </a:t>
            </a:r>
            <a:r>
              <a:rPr lang="en-US" sz="3200" b="1" dirty="0"/>
              <a:t>irrefutable</a:t>
            </a:r>
            <a:r>
              <a:rPr lang="en-US" sz="3200" dirty="0"/>
              <a:t> data</a:t>
            </a:r>
            <a:r>
              <a:rPr lang="en-US" sz="3200" dirty="0" smtClean="0"/>
              <a:t>.</a:t>
            </a:r>
          </a:p>
          <a:p>
            <a:r>
              <a:rPr lang="en-US" sz="3200" dirty="0" smtClean="0"/>
              <a:t>Challenge </a:t>
            </a:r>
            <a:r>
              <a:rPr lang="en-US" sz="3200" b="1" dirty="0" smtClean="0"/>
              <a:t>interest</a:t>
            </a:r>
            <a:r>
              <a:rPr lang="en-US" sz="3200" dirty="0" smtClean="0"/>
              <a:t> in the listener</a:t>
            </a:r>
            <a:r>
              <a:rPr lang="en-US" sz="3200" dirty="0"/>
              <a:t> </a:t>
            </a:r>
            <a:r>
              <a:rPr lang="en-US" sz="3200" dirty="0" smtClean="0"/>
              <a:t>with you </a:t>
            </a:r>
            <a:r>
              <a:rPr lang="en-US" sz="3200" dirty="0"/>
              <a:t>message </a:t>
            </a:r>
            <a:r>
              <a:rPr lang="en-US" sz="3200" dirty="0" smtClean="0"/>
              <a:t> </a:t>
            </a:r>
            <a:r>
              <a:rPr lang="en-US" sz="3200" dirty="0"/>
              <a:t>Make it particularly interesting and important</a:t>
            </a:r>
            <a:r>
              <a:rPr lang="en-US" sz="3200" dirty="0" smtClean="0"/>
              <a:t>.</a:t>
            </a:r>
          </a:p>
          <a:p>
            <a:r>
              <a:rPr lang="en-US" sz="3200" b="1" dirty="0" smtClean="0"/>
              <a:t>Avoid</a:t>
            </a:r>
            <a:r>
              <a:rPr lang="en-US" sz="3200" dirty="0" smtClean="0"/>
              <a:t> </a:t>
            </a:r>
            <a:r>
              <a:rPr lang="en-US" sz="3200" dirty="0"/>
              <a:t>parasitic words such as </a:t>
            </a:r>
            <a:r>
              <a:rPr lang="en-US" sz="3200" dirty="0" smtClean="0"/>
              <a:t>“look" </a:t>
            </a:r>
            <a:r>
              <a:rPr lang="en-US" sz="3200" dirty="0"/>
              <a:t>and </a:t>
            </a:r>
            <a:r>
              <a:rPr lang="en-US" sz="3200" dirty="0" smtClean="0"/>
              <a:t>“well". </a:t>
            </a:r>
            <a:r>
              <a:rPr lang="en-US" sz="3200" dirty="0"/>
              <a:t>Practice using a tape recorder</a:t>
            </a:r>
            <a:r>
              <a:rPr lang="en-US" sz="3200" dirty="0" smtClean="0"/>
              <a:t>.</a:t>
            </a:r>
          </a:p>
          <a:p>
            <a:r>
              <a:rPr lang="en-US" sz="3200" dirty="0" smtClean="0"/>
              <a:t>Use </a:t>
            </a:r>
            <a:r>
              <a:rPr lang="en-US" sz="3200" b="1" dirty="0"/>
              <a:t>direct</a:t>
            </a:r>
            <a:r>
              <a:rPr lang="en-US" sz="3200" dirty="0"/>
              <a:t> messages. Start with the basic idea and use the rest of the message to illustrate and </a:t>
            </a:r>
            <a:r>
              <a:rPr lang="en-US" sz="3200" dirty="0" smtClean="0"/>
              <a:t>justify it.</a:t>
            </a:r>
            <a:endParaRPr lang="en-US" sz="3200" dirty="0"/>
          </a:p>
          <a:p>
            <a:endParaRPr lang="bg-BG" dirty="0"/>
          </a:p>
        </p:txBody>
      </p:sp>
    </p:spTree>
    <p:extLst>
      <p:ext uri="{BB962C8B-B14F-4D97-AF65-F5344CB8AC3E}">
        <p14:creationId xmlns:p14="http://schemas.microsoft.com/office/powerpoint/2010/main" val="959941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8600" y="-1"/>
            <a:ext cx="9372600" cy="7029451"/>
          </a:xfrm>
          <a:prstGeom prst="rect">
            <a:avLst/>
          </a:prstGeom>
        </p:spPr>
      </p:pic>
    </p:spTree>
    <p:extLst>
      <p:ext uri="{BB962C8B-B14F-4D97-AF65-F5344CB8AC3E}">
        <p14:creationId xmlns:p14="http://schemas.microsoft.com/office/powerpoint/2010/main" val="291108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lstStyle/>
          <a:p>
            <a:r>
              <a:rPr lang="en-US" dirty="0" smtClean="0"/>
              <a:t>Alexander Graham Bell Quotes:</a:t>
            </a:r>
            <a:endParaRPr lang="bg-BG" dirty="0"/>
          </a:p>
        </p:txBody>
      </p:sp>
      <p:sp>
        <p:nvSpPr>
          <p:cNvPr id="3" name="Content Placeholder 2"/>
          <p:cNvSpPr>
            <a:spLocks noGrp="1"/>
          </p:cNvSpPr>
          <p:nvPr>
            <p:ph idx="1"/>
          </p:nvPr>
        </p:nvSpPr>
        <p:spPr>
          <a:xfrm>
            <a:off x="0" y="1524000"/>
            <a:ext cx="9144000" cy="5334000"/>
          </a:xfrm>
        </p:spPr>
        <p:txBody>
          <a:bodyPr>
            <a:normAutofit fontScale="92500" lnSpcReduction="10000"/>
          </a:bodyPr>
          <a:lstStyle/>
          <a:p>
            <a:r>
              <a:rPr lang="en-US" b="1" dirty="0" smtClean="0"/>
              <a:t>Character: </a:t>
            </a:r>
            <a:r>
              <a:rPr lang="en-US" dirty="0" smtClean="0"/>
              <a:t/>
            </a:r>
            <a:br>
              <a:rPr lang="en-US" dirty="0" smtClean="0"/>
            </a:br>
            <a:r>
              <a:rPr lang="en-US" i="1" dirty="0" smtClean="0"/>
              <a:t>A man, as a general rule, owes very little to what he </a:t>
            </a:r>
            <a:r>
              <a:rPr lang="en-US" b="1" i="1" dirty="0" smtClean="0"/>
              <a:t>is born with </a:t>
            </a:r>
            <a:r>
              <a:rPr lang="en-US" i="1" dirty="0" smtClean="0"/>
              <a:t>- a man is what he </a:t>
            </a:r>
            <a:r>
              <a:rPr lang="en-US" b="1" i="1" dirty="0" smtClean="0"/>
              <a:t>makes of himself</a:t>
            </a:r>
            <a:r>
              <a:rPr lang="en-US" i="1" dirty="0" smtClean="0"/>
              <a:t>. </a:t>
            </a:r>
          </a:p>
          <a:p>
            <a:r>
              <a:rPr lang="en-US" b="1" dirty="0" smtClean="0"/>
              <a:t>Focus: </a:t>
            </a:r>
            <a:r>
              <a:rPr lang="en-US" dirty="0" smtClean="0"/>
              <a:t/>
            </a:r>
            <a:br>
              <a:rPr lang="en-US" dirty="0" smtClean="0"/>
            </a:br>
            <a:r>
              <a:rPr lang="en-US" i="1" dirty="0" smtClean="0"/>
              <a:t>Concentrate all your thoughts upon the </a:t>
            </a:r>
            <a:r>
              <a:rPr lang="en-US" b="1" i="1" dirty="0" smtClean="0"/>
              <a:t>work at hand</a:t>
            </a:r>
            <a:r>
              <a:rPr lang="en-US" i="1" dirty="0" smtClean="0"/>
              <a:t>. The sun's rays do not burn until brought to a </a:t>
            </a:r>
            <a:r>
              <a:rPr lang="en-US" b="1" i="1" dirty="0" smtClean="0"/>
              <a:t>focus</a:t>
            </a:r>
            <a:r>
              <a:rPr lang="en-US" i="1" dirty="0" smtClean="0"/>
              <a:t>. </a:t>
            </a:r>
          </a:p>
          <a:p>
            <a:r>
              <a:rPr lang="en-US" b="1" dirty="0" smtClean="0"/>
              <a:t>Achievements: </a:t>
            </a:r>
            <a:r>
              <a:rPr lang="en-US" dirty="0" smtClean="0"/>
              <a:t/>
            </a:r>
            <a:br>
              <a:rPr lang="en-US" dirty="0" smtClean="0"/>
            </a:br>
            <a:r>
              <a:rPr lang="en-US" i="1" dirty="0" smtClean="0"/>
              <a:t>What this </a:t>
            </a:r>
            <a:r>
              <a:rPr lang="en-US" b="1" i="1" dirty="0" smtClean="0"/>
              <a:t>power</a:t>
            </a:r>
            <a:r>
              <a:rPr lang="en-US" i="1" dirty="0" smtClean="0"/>
              <a:t> is, I cannot say. All I know is that it </a:t>
            </a:r>
            <a:r>
              <a:rPr lang="en-US" b="1" i="1" dirty="0" smtClean="0"/>
              <a:t>exists</a:t>
            </a:r>
            <a:r>
              <a:rPr lang="en-US" i="1" dirty="0" smtClean="0"/>
              <a:t>...and it becomes available only when you are in that state of mind in which you </a:t>
            </a:r>
            <a:r>
              <a:rPr lang="en-US" b="1" i="1" dirty="0" smtClean="0"/>
              <a:t>know exactly what you want</a:t>
            </a:r>
            <a:r>
              <a:rPr lang="en-US" i="1" dirty="0" smtClean="0"/>
              <a:t>...and are </a:t>
            </a:r>
            <a:r>
              <a:rPr lang="en-US" b="1" i="1" dirty="0" smtClean="0"/>
              <a:t>fully determined</a:t>
            </a:r>
            <a:r>
              <a:rPr lang="en-US" i="1" dirty="0" smtClean="0"/>
              <a:t> not to quit until you get it. </a:t>
            </a:r>
          </a:p>
          <a:p>
            <a:r>
              <a:rPr lang="en-US" b="1" dirty="0" smtClean="0"/>
              <a:t>Overcoming Failure: </a:t>
            </a:r>
            <a:r>
              <a:rPr lang="en-US" dirty="0" smtClean="0"/>
              <a:t/>
            </a:r>
            <a:br>
              <a:rPr lang="en-US" dirty="0" smtClean="0"/>
            </a:br>
            <a:r>
              <a:rPr lang="en-US" i="1" dirty="0" smtClean="0"/>
              <a:t>When one door </a:t>
            </a:r>
            <a:r>
              <a:rPr lang="en-US" b="1" i="1" dirty="0" smtClean="0"/>
              <a:t>closes</a:t>
            </a:r>
            <a:r>
              <a:rPr lang="en-US" i="1" dirty="0" smtClean="0"/>
              <a:t> another door </a:t>
            </a:r>
            <a:r>
              <a:rPr lang="en-US" b="1" i="1" dirty="0" smtClean="0"/>
              <a:t>opens</a:t>
            </a:r>
            <a:r>
              <a:rPr lang="en-US" i="1" dirty="0" smtClean="0"/>
              <a:t>; but we often look </a:t>
            </a:r>
            <a:r>
              <a:rPr lang="en-US" b="1" i="1" dirty="0" smtClean="0"/>
              <a:t>so long and so regretfully </a:t>
            </a:r>
            <a:r>
              <a:rPr lang="en-US" i="1" dirty="0" smtClean="0"/>
              <a:t>upon the closed door, that we </a:t>
            </a:r>
            <a:r>
              <a:rPr lang="en-US" b="1" i="1" dirty="0" smtClean="0"/>
              <a:t>do not see the ones which open</a:t>
            </a:r>
            <a:r>
              <a:rPr lang="en-US" i="1" dirty="0" smtClean="0"/>
              <a:t> for us.</a:t>
            </a:r>
            <a:endParaRPr lang="bg-B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Picture by Alexander Bell</a:t>
            </a:r>
            <a:endParaRPr lang="bg-BG" dirty="0"/>
          </a:p>
        </p:txBody>
      </p:sp>
      <p:pic>
        <p:nvPicPr>
          <p:cNvPr id="4" name="Content Placeholder 3" descr="BellsDrawing.gif"/>
          <p:cNvPicPr>
            <a:picLocks noGrp="1" noChangeAspect="1"/>
          </p:cNvPicPr>
          <p:nvPr>
            <p:ph idx="1"/>
          </p:nvPr>
        </p:nvPicPr>
        <p:blipFill>
          <a:blip r:embed="rId2" cstate="print"/>
          <a:stretch>
            <a:fillRect/>
          </a:stretch>
        </p:blipFill>
        <p:spPr>
          <a:xfrm>
            <a:off x="533400" y="1752600"/>
            <a:ext cx="8149947" cy="47244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hannon-Weaver Model.gif"/>
          <p:cNvPicPr>
            <a:picLocks noGrp="1" noChangeAspect="1"/>
          </p:cNvPicPr>
          <p:nvPr>
            <p:ph idx="1"/>
          </p:nvPr>
        </p:nvPicPr>
        <p:blipFill>
          <a:blip r:embed="rId3" cstate="print"/>
          <a:stretch>
            <a:fillRect/>
          </a:stretch>
        </p:blipFill>
        <p:spPr>
          <a:xfrm>
            <a:off x="304800" y="1524000"/>
            <a:ext cx="8682754" cy="40386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erlo's Model.gif"/>
          <p:cNvPicPr>
            <a:picLocks noGrp="1" noChangeAspect="1"/>
          </p:cNvPicPr>
          <p:nvPr>
            <p:ph idx="1"/>
          </p:nvPr>
        </p:nvPicPr>
        <p:blipFill>
          <a:blip r:embed="rId2" cstate="print"/>
          <a:stretch>
            <a:fillRect/>
          </a:stretch>
        </p:blipFill>
        <p:spPr>
          <a:xfrm>
            <a:off x="0" y="0"/>
            <a:ext cx="9144000" cy="690737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363" y="457200"/>
            <a:ext cx="8229600" cy="685800"/>
          </a:xfrm>
        </p:spPr>
        <p:txBody>
          <a:bodyPr/>
          <a:lstStyle/>
          <a:p>
            <a:r>
              <a:rPr lang="en-US" dirty="0" smtClean="0"/>
              <a:t>Interactive Model</a:t>
            </a:r>
            <a:endParaRPr lang="bg-BG" dirty="0"/>
          </a:p>
        </p:txBody>
      </p:sp>
      <p:pic>
        <p:nvPicPr>
          <p:cNvPr id="4" name="Content Placeholder 3" descr="AnInteractiveModel.gif"/>
          <p:cNvPicPr>
            <a:picLocks noGrp="1" noChangeAspect="1"/>
          </p:cNvPicPr>
          <p:nvPr>
            <p:ph idx="1"/>
          </p:nvPr>
        </p:nvPicPr>
        <p:blipFill>
          <a:blip r:embed="rId2" cstate="print"/>
          <a:stretch>
            <a:fillRect/>
          </a:stretch>
        </p:blipFill>
        <p:spPr>
          <a:xfrm>
            <a:off x="58326" y="1447800"/>
            <a:ext cx="9085674" cy="54102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dirty="0" smtClean="0"/>
              <a:t>Transactional Model</a:t>
            </a:r>
            <a:endParaRPr lang="bg-BG" dirty="0"/>
          </a:p>
        </p:txBody>
      </p:sp>
      <p:pic>
        <p:nvPicPr>
          <p:cNvPr id="4" name="Content Placeholder 3" descr="TransactionalModel.gif"/>
          <p:cNvPicPr>
            <a:picLocks noGrp="1" noChangeAspect="1"/>
          </p:cNvPicPr>
          <p:nvPr>
            <p:ph idx="1"/>
          </p:nvPr>
        </p:nvPicPr>
        <p:blipFill>
          <a:blip r:embed="rId2" cstate="print"/>
          <a:stretch>
            <a:fillRect/>
          </a:stretch>
        </p:blipFill>
        <p:spPr>
          <a:xfrm>
            <a:off x="685800" y="1371600"/>
            <a:ext cx="7239000" cy="5203568"/>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3414</TotalTime>
  <Words>958</Words>
  <Application>Microsoft Office PowerPoint</Application>
  <PresentationFormat>On-screen Show (4:3)</PresentationFormat>
  <Paragraphs>140</Paragraphs>
  <Slides>34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Constantia</vt:lpstr>
      <vt:lpstr>Wingdings 2</vt:lpstr>
      <vt:lpstr>Flow</vt:lpstr>
      <vt:lpstr>Communications in Organizations </vt:lpstr>
      <vt:lpstr>Definition</vt:lpstr>
      <vt:lpstr>PowerPoint Presentation</vt:lpstr>
      <vt:lpstr>Alexander Graham Bell Quotes:</vt:lpstr>
      <vt:lpstr>Picture by Alexander Bell</vt:lpstr>
      <vt:lpstr>PowerPoint Presentation</vt:lpstr>
      <vt:lpstr>PowerPoint Presentation</vt:lpstr>
      <vt:lpstr>Interactive Model</vt:lpstr>
      <vt:lpstr>Transactional Model</vt:lpstr>
      <vt:lpstr>The Role of Communication</vt:lpstr>
      <vt:lpstr>Verbal and Non-verbal communication</vt:lpstr>
      <vt:lpstr>How rich is a media?</vt:lpstr>
      <vt:lpstr>Traditional Verbal Media </vt:lpstr>
      <vt:lpstr>PowerPoint Presentation</vt:lpstr>
      <vt:lpstr>Electronic Communication</vt:lpstr>
      <vt:lpstr>Combining different means of communication</vt:lpstr>
      <vt:lpstr>Nonverbal Communication</vt:lpstr>
      <vt:lpstr>PowerPoint Presentation</vt:lpstr>
      <vt:lpstr>The men and the women communicate differently</vt:lpstr>
      <vt:lpstr>Cultural differences and communication</vt:lpstr>
      <vt:lpstr>Formal and informal communication in organizations</vt:lpstr>
      <vt:lpstr>Organizational structure and communication</vt:lpstr>
      <vt:lpstr>Informal Networks</vt:lpstr>
      <vt:lpstr>PowerPoint Presentation</vt:lpstr>
      <vt:lpstr>Improving Communication Skills</vt:lpstr>
      <vt:lpstr> To be active, careful listeners</vt:lpstr>
      <vt:lpstr>Identifying the elements </vt:lpstr>
      <vt:lpstr>The Good Listeners</vt:lpstr>
      <vt:lpstr>Effective communication with employees</vt:lpstr>
      <vt:lpstr>PowerPoint Presentation</vt:lpstr>
      <vt:lpstr>Improve Relationships</vt:lpstr>
      <vt:lpstr>Tactics for supporting communication</vt:lpstr>
      <vt:lpstr>Tips for effective communication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Комуникация в организациите</dc:title>
  <dc:creator>CIST</dc:creator>
  <cp:lastModifiedBy>ladm</cp:lastModifiedBy>
  <cp:revision>329</cp:revision>
  <dcterms:created xsi:type="dcterms:W3CDTF">2009-12-13T16:54:52Z</dcterms:created>
  <dcterms:modified xsi:type="dcterms:W3CDTF">2019-11-28T14:19:02Z</dcterms:modified>
</cp:coreProperties>
</file>