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57" r:id="rId4"/>
    <p:sldId id="317" r:id="rId5"/>
    <p:sldId id="258" r:id="rId6"/>
    <p:sldId id="315" r:id="rId7"/>
    <p:sldId id="303" r:id="rId8"/>
    <p:sldId id="304" r:id="rId9"/>
    <p:sldId id="298" r:id="rId10"/>
    <p:sldId id="264" r:id="rId11"/>
    <p:sldId id="260" r:id="rId12"/>
    <p:sldId id="261" r:id="rId13"/>
    <p:sldId id="265" r:id="rId14"/>
    <p:sldId id="306" r:id="rId15"/>
    <p:sldId id="307" r:id="rId16"/>
    <p:sldId id="316" r:id="rId17"/>
    <p:sldId id="269" r:id="rId18"/>
    <p:sldId id="309" r:id="rId19"/>
    <p:sldId id="271" r:id="rId20"/>
    <p:sldId id="308" r:id="rId21"/>
    <p:sldId id="272" r:id="rId22"/>
    <p:sldId id="262" r:id="rId23"/>
    <p:sldId id="263" r:id="rId24"/>
    <p:sldId id="276" r:id="rId25"/>
    <p:sldId id="277" r:id="rId26"/>
    <p:sldId id="278" r:id="rId27"/>
    <p:sldId id="279" r:id="rId28"/>
    <p:sldId id="280" r:id="rId29"/>
    <p:sldId id="281" r:id="rId30"/>
    <p:sldId id="311" r:id="rId31"/>
    <p:sldId id="284" r:id="rId32"/>
    <p:sldId id="286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10" autoAdjust="0"/>
  </p:normalViewPr>
  <p:slideViewPr>
    <p:cSldViewPr>
      <p:cViewPr varScale="1">
        <p:scale>
          <a:sx n="67" d="100"/>
          <a:sy n="67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D394-AF12-4E92-A4DE-165AD5096626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21C0D-D96F-4E56-9E02-7590DCA66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472B0-7FD0-486F-A517-6D5448A8F40B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4F014-B7D1-4839-A374-697D13962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32655-2ECF-4798-8C01-A0CBBDA65FFE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A85AA-46AE-4354-B80A-7A0898DCD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F16F9-1B54-44DB-9666-1DDA8E083ADE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F417-A61E-47CF-8E0F-12FC7824D2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AB16D-05D0-4AB4-BD15-3C2D004E1794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5ADAF-0484-4E00-9A38-BA9EF41759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02034-1BF4-48BE-89F8-2769F7B87E39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8BC14-93B0-46C1-A1A3-6E9EC142E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D8AA-6240-495C-A6DC-C21E23C8EAFC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9184-BBC0-4275-A1C5-E32EEFE920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A136A-27DD-49FD-801A-0D8DA25188C5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019AA-A4D6-49BE-B9DE-85DB448A9A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3302-A621-4310-8683-EADDBFBB70B4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0F28D-6051-416C-BD41-368FA968A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66FBF-0DE6-4595-9ED0-71DD334AD60E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89F81-D73C-4328-96EF-30461E05A0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0880D-594B-40D5-844F-2DC434B46882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9DFA5-D7E5-4D99-BA7F-2592103294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C4818-649D-49E2-A701-E8D359548645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62856-EE6F-43FD-9DE5-8CB6FAE1C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3F0C83-5CFB-4EB5-85D5-900910007669}" type="datetimeFigureOut">
              <a:rPr lang="en-US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664DB0-5472-4874-8EC0-B6BE70A6D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4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5" r:id="rId9"/>
    <p:sldLayoutId id="2147483665" r:id="rId10"/>
    <p:sldLayoutId id="2147483664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209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5200" dirty="0" smtClean="0"/>
              <a:t>Групово ниво на организационното поведение</a:t>
            </a:r>
            <a:r>
              <a:rPr lang="bg-BG" sz="4800" dirty="0" smtClean="0"/>
              <a:t/>
            </a:r>
            <a:br>
              <a:rPr lang="bg-BG" sz="4800" dirty="0" smtClean="0"/>
            </a:b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153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b="1" i="1" dirty="0" smtClean="0"/>
              <a:t>Формални </a:t>
            </a:r>
            <a:r>
              <a:rPr lang="bg-BG" dirty="0" smtClean="0"/>
              <a:t>и</a:t>
            </a:r>
            <a:r>
              <a:rPr lang="bg-BG" b="1" i="1" dirty="0" smtClean="0"/>
              <a:t> неформални</a:t>
            </a:r>
            <a:endParaRPr lang="bg-BG" dirty="0" smtClean="0"/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b="1" i="1" dirty="0" smtClean="0"/>
              <a:t>Командни </a:t>
            </a:r>
            <a:r>
              <a:rPr lang="bg-BG" dirty="0" smtClean="0"/>
              <a:t>- </a:t>
            </a:r>
            <a:r>
              <a:rPr lang="bg-BG" dirty="0" smtClean="0"/>
              <a:t>мениджър и подчинени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b="1" i="1" dirty="0" smtClean="0"/>
              <a:t>Групи, създадени за решаване на определена задача</a:t>
            </a:r>
            <a:r>
              <a:rPr lang="bg-BG" i="1" dirty="0" smtClean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b="1" i="1" dirty="0" smtClean="0"/>
              <a:t>Групи по интереси </a:t>
            </a:r>
            <a:r>
              <a:rPr lang="bg-BG" dirty="0" smtClean="0"/>
              <a:t>– хора, обединени от желанието да постигнат специфична обща цел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b="1" i="1" dirty="0" smtClean="0"/>
              <a:t>Приятелски</a:t>
            </a:r>
            <a:r>
              <a:rPr lang="bg-BG" dirty="0" smtClean="0"/>
              <a:t>–хора </a:t>
            </a:r>
            <a:r>
              <a:rPr lang="bg-BG" dirty="0" smtClean="0"/>
              <a:t>с общи характеристики (възраст, хоби, политически пристрастия) и интереси и </a:t>
            </a:r>
            <a:r>
              <a:rPr lang="bg-BG" dirty="0"/>
              <a:t>занимания </a:t>
            </a:r>
            <a:r>
              <a:rPr lang="bg-BG" b="1" i="1" dirty="0" smtClean="0"/>
              <a:t>извън</a:t>
            </a:r>
            <a:r>
              <a:rPr lang="bg-BG" dirty="0" smtClean="0"/>
              <a:t> работата </a:t>
            </a:r>
            <a:r>
              <a:rPr lang="bg-BG" dirty="0"/>
              <a:t>.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435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bg-BG" sz="3600" b="1" dirty="0" smtClean="0"/>
              <a:t>Видове групи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21370" y="685800"/>
            <a:ext cx="8229600" cy="6096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Защо хората се включват в групи?</a:t>
            </a:r>
            <a:endParaRPr lang="en-US" sz="3600" b="1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21370" y="1600200"/>
            <a:ext cx="8274627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bg-BG" sz="2800" b="1" i="1" dirty="0" smtClean="0"/>
              <a:t>Сигурност</a:t>
            </a:r>
            <a:r>
              <a:rPr lang="bg-BG" sz="2400" b="1" i="1" dirty="0" smtClean="0"/>
              <a:t> –</a:t>
            </a:r>
            <a:r>
              <a:rPr lang="bg-BG" sz="2400" i="1" dirty="0" smtClean="0"/>
              <a:t> </a:t>
            </a:r>
            <a:r>
              <a:rPr lang="bg-BG" sz="2400" dirty="0"/>
              <a:t>г</a:t>
            </a:r>
            <a:r>
              <a:rPr lang="bg-BG" sz="2400" dirty="0" smtClean="0"/>
              <a:t>рупата е по-силна, осигурява защита. 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bg-BG" sz="2800" b="1" i="1" dirty="0" smtClean="0"/>
              <a:t>Статус</a:t>
            </a:r>
            <a:r>
              <a:rPr lang="bg-BG" sz="2400" b="1" i="1" dirty="0" smtClean="0"/>
              <a:t> –</a:t>
            </a:r>
            <a:r>
              <a:rPr lang="bg-BG" sz="2400" i="1" dirty="0" smtClean="0"/>
              <a:t> п</a:t>
            </a:r>
            <a:r>
              <a:rPr lang="bg-BG" sz="2400" dirty="0" smtClean="0"/>
              <a:t>рестиж и признание от хората в организацията.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bg-BG" sz="2800" b="1" i="1" dirty="0" smtClean="0"/>
              <a:t>Самоуважение</a:t>
            </a:r>
            <a:r>
              <a:rPr lang="bg-BG" sz="2400" i="1" dirty="0"/>
              <a:t> </a:t>
            </a:r>
            <a:r>
              <a:rPr lang="bg-BG" sz="2400" i="1" dirty="0" smtClean="0"/>
              <a:t>– </a:t>
            </a:r>
            <a:r>
              <a:rPr lang="bg-BG" sz="2400" dirty="0"/>
              <a:t>д</a:t>
            </a:r>
            <a:r>
              <a:rPr lang="bg-BG" sz="2400" dirty="0" smtClean="0"/>
              <a:t>ава самочувствие и повишава нивото на самооценка.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bg-BG" sz="2400" dirty="0" smtClean="0"/>
              <a:t>Потребност от </a:t>
            </a:r>
            <a:r>
              <a:rPr lang="bg-BG" sz="2800" b="1" i="1" dirty="0" smtClean="0"/>
              <a:t>принадлежност</a:t>
            </a:r>
            <a:r>
              <a:rPr lang="bg-BG" sz="2400" dirty="0" smtClean="0"/>
              <a:t>, приятелство и социални контакти.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bg-BG" sz="2800" b="1" i="1" dirty="0" smtClean="0"/>
              <a:t>Власт</a:t>
            </a:r>
            <a:r>
              <a:rPr lang="bg-BG" sz="2400" b="1" i="1" dirty="0" smtClean="0"/>
              <a:t> –</a:t>
            </a:r>
            <a:r>
              <a:rPr lang="bg-BG" sz="2400" dirty="0" smtClean="0"/>
              <a:t>постигане на влияние, непостижимо за членовете</a:t>
            </a:r>
            <a:r>
              <a:rPr lang="bg-BG" sz="2400" dirty="0"/>
              <a:t>. 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bg-BG" sz="2800" b="1" i="1" dirty="0" smtClean="0"/>
              <a:t>Постигане на цели</a:t>
            </a:r>
            <a:r>
              <a:rPr lang="bg-BG" sz="2400" b="1" i="1" dirty="0" smtClean="0"/>
              <a:t>, </a:t>
            </a:r>
            <a:r>
              <a:rPr lang="bg-BG" sz="2400" dirty="0" smtClean="0"/>
              <a:t>неосъществими</a:t>
            </a:r>
            <a:r>
              <a:rPr lang="bg-BG" sz="2400" b="1" i="1" dirty="0" smtClean="0"/>
              <a:t> </a:t>
            </a:r>
            <a:r>
              <a:rPr lang="bg-BG" sz="2400" dirty="0" smtClean="0"/>
              <a:t>за един човек.</a:t>
            </a:r>
            <a:endParaRPr lang="en-US" sz="2400" dirty="0" smtClean="0"/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096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Развитие на групите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09800"/>
            <a:ext cx="6781800" cy="400396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sz="3200" b="1" i="1" dirty="0" smtClean="0"/>
              <a:t>Формиране</a:t>
            </a:r>
            <a:endParaRPr lang="en-US" sz="3200" dirty="0" smtClean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b="1" i="1" dirty="0" smtClean="0"/>
              <a:t>Бушуване</a:t>
            </a:r>
            <a:endParaRPr lang="bg-BG" sz="3200" i="1" dirty="0" smtClean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b="1" i="1" dirty="0" smtClean="0"/>
              <a:t>Нормализация</a:t>
            </a:r>
            <a:endParaRPr lang="bg-BG" sz="3200" i="1" dirty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b="1" i="1" dirty="0" smtClean="0"/>
              <a:t>Изпълнение на работата</a:t>
            </a:r>
            <a:endParaRPr lang="en-US" sz="3200" dirty="0" smtClean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b="1" i="1" dirty="0" smtClean="0"/>
              <a:t>Разформироване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2"/>
          <p:cNvSpPr>
            <a:spLocks noGrp="1"/>
          </p:cNvSpPr>
          <p:nvPr>
            <p:ph idx="1"/>
          </p:nvPr>
        </p:nvSpPr>
        <p:spPr>
          <a:xfrm>
            <a:off x="723900" y="2362200"/>
            <a:ext cx="7696200" cy="3810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sz="2800" b="1" i="1" dirty="0" smtClean="0"/>
              <a:t>Времето</a:t>
            </a:r>
            <a:r>
              <a:rPr lang="bg-BG" sz="2800" dirty="0" smtClean="0"/>
              <a:t>, необходимо за преминаване през определен етап, може да е </a:t>
            </a:r>
            <a:r>
              <a:rPr lang="bg-BG" sz="2800" b="1" i="1" dirty="0" smtClean="0"/>
              <a:t>различно 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dirty="0" smtClean="0"/>
              <a:t>Границите между етапите може да </a:t>
            </a:r>
            <a:r>
              <a:rPr lang="bg-BG" sz="2800" b="1" i="1" dirty="0" smtClean="0"/>
              <a:t>не са ясно различими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dirty="0" smtClean="0"/>
              <a:t>Няколко етапа, може да се </a:t>
            </a:r>
            <a:r>
              <a:rPr lang="bg-BG" sz="2800" b="1" i="1" dirty="0" smtClean="0"/>
              <a:t>комбинират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dirty="0" smtClean="0"/>
              <a:t>Последователността е </a:t>
            </a:r>
            <a:r>
              <a:rPr lang="bg-BG" sz="2800" b="1" i="1" dirty="0" smtClean="0"/>
              <a:t>непредвидима</a:t>
            </a:r>
            <a:endParaRPr lang="en-US" sz="2800" dirty="0" smtClean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Особености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Роли: шапките, които носим 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Членовете на групата обикновено играят специфични </a:t>
            </a:r>
            <a:r>
              <a:rPr lang="bg-BG" sz="2800" b="1" i="1" dirty="0" smtClean="0"/>
              <a:t>роли</a:t>
            </a:r>
            <a:r>
              <a:rPr lang="bg-BG" sz="2800" dirty="0" smtClean="0"/>
              <a:t>. 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Роля – </a:t>
            </a:r>
            <a:r>
              <a:rPr lang="bg-BG" sz="2800" b="1" i="1" dirty="0"/>
              <a:t>т</a:t>
            </a:r>
            <a:r>
              <a:rPr lang="bg-BG" sz="2800" b="1" i="1" dirty="0" smtClean="0"/>
              <a:t>ипично поведение</a:t>
            </a:r>
            <a:r>
              <a:rPr lang="bg-BG" sz="2800" dirty="0" smtClean="0"/>
              <a:t>, характеризираща лицето в социален контекст. 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Основа за ролята е </a:t>
            </a:r>
            <a:r>
              <a:rPr lang="bg-BG" sz="2800" b="1" i="1" dirty="0"/>
              <a:t>п</a:t>
            </a:r>
            <a:r>
              <a:rPr lang="bg-BG" sz="2800" b="1" i="1" dirty="0" smtClean="0"/>
              <a:t>озицията</a:t>
            </a:r>
            <a:r>
              <a:rPr lang="bg-BG" sz="2800" dirty="0" smtClean="0"/>
              <a:t> в организацията.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Възложената роля формира </a:t>
            </a:r>
            <a:r>
              <a:rPr lang="bg-BG" sz="2800" b="1" i="1" dirty="0" smtClean="0"/>
              <a:t>очакванията</a:t>
            </a:r>
            <a:r>
              <a:rPr lang="bg-BG" sz="2800" dirty="0" smtClean="0"/>
              <a:t> от изпълнителя. </a:t>
            </a:r>
          </a:p>
        </p:txBody>
      </p:sp>
    </p:spTree>
    <p:extLst>
      <p:ext uri="{BB962C8B-B14F-4D97-AF65-F5344CB8AC3E}">
        <p14:creationId xmlns:p14="http://schemas.microsoft.com/office/powerpoint/2010/main" val="23434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334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Хората трябва да знаят точно своите </a:t>
            </a:r>
            <a:r>
              <a:rPr lang="bg-BG" sz="2800" b="1" i="1" dirty="0" smtClean="0"/>
              <a:t>пълномощия</a:t>
            </a:r>
            <a:r>
              <a:rPr lang="bg-BG" sz="2800" dirty="0" smtClean="0"/>
              <a:t> и </a:t>
            </a:r>
            <a:r>
              <a:rPr lang="bg-BG" sz="2800" b="1" i="1" dirty="0" smtClean="0"/>
              <a:t>отговорности</a:t>
            </a:r>
            <a:r>
              <a:rPr lang="bg-BG" sz="28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Особено важно за </a:t>
            </a:r>
            <a:r>
              <a:rPr lang="bg-BG" sz="2800" b="1" i="1" dirty="0" smtClean="0"/>
              <a:t>новите</a:t>
            </a:r>
            <a:r>
              <a:rPr lang="bg-BG" sz="2800" dirty="0" smtClean="0"/>
              <a:t> сътрудници.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Негативи: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неудовлетворение</a:t>
            </a:r>
            <a:r>
              <a:rPr lang="bg-BG" sz="2600" dirty="0" smtClean="0"/>
              <a:t> от работата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липса на ангажираност </a:t>
            </a:r>
            <a:r>
              <a:rPr lang="bg-BG" sz="2600" dirty="0" smtClean="0"/>
              <a:t>към организацията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текучество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С развитието на групите се получава </a:t>
            </a:r>
            <a:r>
              <a:rPr lang="bg-BG" sz="2800" b="1" i="1" dirty="0" smtClean="0"/>
              <a:t>диференциация</a:t>
            </a:r>
            <a:r>
              <a:rPr lang="bg-BG" sz="2800" dirty="0" smtClean="0"/>
              <a:t> на ролите.</a:t>
            </a:r>
          </a:p>
        </p:txBody>
      </p:sp>
    </p:spTree>
    <p:extLst>
      <p:ext uri="{BB962C8B-B14F-4D97-AF65-F5344CB8AC3E}">
        <p14:creationId xmlns:p14="http://schemas.microsoft.com/office/powerpoint/2010/main" val="4207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399" y="0"/>
            <a:ext cx="944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38807" y="533400"/>
            <a:ext cx="8229600" cy="6096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Норми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7" y="1524000"/>
            <a:ext cx="8458200" cy="53340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b="1" i="1" dirty="0" smtClean="0"/>
              <a:t>Негласни</a:t>
            </a:r>
            <a:r>
              <a:rPr lang="bg-BG" sz="3000" dirty="0" smtClean="0"/>
              <a:t>, </a:t>
            </a:r>
            <a:r>
              <a:rPr lang="bg-BG" sz="3000" b="1" i="1" dirty="0" smtClean="0"/>
              <a:t>неформални правила</a:t>
            </a:r>
            <a:r>
              <a:rPr lang="bg-BG" b="1" i="1" dirty="0" smtClean="0"/>
              <a:t>,</a:t>
            </a:r>
            <a:r>
              <a:rPr lang="bg-BG" dirty="0" smtClean="0"/>
              <a:t> </a:t>
            </a:r>
            <a:r>
              <a:rPr lang="bg-BG" sz="2800" dirty="0" smtClean="0"/>
              <a:t>определящи поведението в групата.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b="1" i="1" dirty="0" smtClean="0"/>
              <a:t>Споделени възгледи</a:t>
            </a:r>
            <a:r>
              <a:rPr lang="bg-BG" dirty="0" smtClean="0"/>
              <a:t>. 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b="1" i="1" dirty="0" smtClean="0"/>
              <a:t>Неофициални </a:t>
            </a:r>
            <a:r>
              <a:rPr lang="bg-BG" sz="3000" dirty="0" smtClean="0"/>
              <a:t>и</a:t>
            </a:r>
            <a:r>
              <a:rPr lang="bg-BG" sz="3000" b="1" i="1" dirty="0" smtClean="0"/>
              <a:t> неписани </a:t>
            </a:r>
            <a:r>
              <a:rPr lang="bg-BG" sz="2800" dirty="0" smtClean="0"/>
              <a:t>и могат да са различни от официалните правила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Възможно е хората да </a:t>
            </a:r>
            <a:r>
              <a:rPr lang="bg-BG" sz="3000" b="1" i="1" dirty="0" smtClean="0"/>
              <a:t>не са наясно </a:t>
            </a:r>
            <a:r>
              <a:rPr lang="bg-BG" sz="2800" dirty="0" smtClean="0"/>
              <a:t>с детайлите на нормите. 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Могат да бъдат:</a:t>
            </a:r>
          </a:p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b="1" i="1" dirty="0" smtClean="0"/>
              <a:t>препоръчителни</a:t>
            </a:r>
            <a:r>
              <a:rPr lang="bg-BG" dirty="0" smtClean="0"/>
              <a:t>, </a:t>
            </a:r>
            <a:r>
              <a:rPr lang="bg-BG" sz="2800" dirty="0" smtClean="0"/>
              <a:t>за </a:t>
            </a:r>
            <a:r>
              <a:rPr lang="bg-BG" sz="2800" dirty="0" smtClean="0"/>
              <a:t>поведение, което </a:t>
            </a:r>
            <a:r>
              <a:rPr lang="bg-BG" sz="2800" dirty="0" smtClean="0"/>
              <a:t>да </a:t>
            </a:r>
            <a:r>
              <a:rPr lang="bg-BG" sz="2800" dirty="0" smtClean="0"/>
              <a:t>се следва.</a:t>
            </a:r>
          </a:p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b="1" i="1" dirty="0" smtClean="0"/>
              <a:t>забранителни</a:t>
            </a:r>
            <a:r>
              <a:rPr lang="bg-BG" dirty="0" smtClean="0"/>
              <a:t>, </a:t>
            </a:r>
            <a:r>
              <a:rPr lang="bg-BG" sz="2800" dirty="0" smtClean="0"/>
              <a:t>за поведение</a:t>
            </a:r>
            <a:r>
              <a:rPr lang="bg-BG" sz="2800" dirty="0" smtClean="0"/>
              <a:t>, което </a:t>
            </a:r>
            <a:r>
              <a:rPr lang="bg-BG" sz="2800" dirty="0" smtClean="0"/>
              <a:t>да </a:t>
            </a:r>
            <a:r>
              <a:rPr lang="bg-BG" sz="2800" dirty="0" smtClean="0"/>
              <a:t>се избягва.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95300" y="9906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200" b="1" dirty="0" smtClean="0"/>
              <a:t>Статус – престиж</a:t>
            </a:r>
            <a:r>
              <a:rPr lang="bg-BG" sz="3200" b="1" dirty="0"/>
              <a:t>, осигурен от членството в групата</a:t>
            </a:r>
            <a:endParaRPr lang="en-US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458200" cy="39624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bg-BG" dirty="0" smtClean="0"/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Формален - </a:t>
            </a:r>
            <a:r>
              <a:rPr lang="bg-BG" sz="2800" dirty="0" smtClean="0"/>
              <a:t>определя се от </a:t>
            </a:r>
            <a:r>
              <a:rPr lang="bg-BG" sz="2800" b="1" i="1" dirty="0" smtClean="0"/>
              <a:t>властта, дадена на служителите от организацията</a:t>
            </a:r>
            <a:r>
              <a:rPr lang="bg-BG" sz="2800" dirty="0" smtClean="0"/>
              <a:t>.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sz="1000" dirty="0" smtClean="0"/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Неформален - </a:t>
            </a:r>
            <a:r>
              <a:rPr lang="bg-BG" sz="2800" b="1" i="1" dirty="0" smtClean="0"/>
              <a:t>не е официално признат от организацията.</a:t>
            </a:r>
            <a:r>
              <a:rPr lang="bg-BG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80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4925" y="6096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Сплотеност</a:t>
            </a:r>
            <a:r>
              <a:rPr lang="en-US" sz="3600" b="1" dirty="0" smtClean="0"/>
              <a:t> – </a:t>
            </a:r>
            <a:r>
              <a:rPr lang="bg-BG" sz="3600" b="1" dirty="0" smtClean="0"/>
              <a:t>дух на колективизъм </a:t>
            </a:r>
            <a:endParaRPr lang="en-US" sz="3600" b="1" dirty="0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305800" cy="47244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bg-BG" sz="3200" b="1" i="1" dirty="0" smtClean="0"/>
              <a:t>Силата на желанието на членовете </a:t>
            </a:r>
            <a:r>
              <a:rPr lang="bg-BG" sz="3200" dirty="0" smtClean="0"/>
              <a:t>да са в групата </a:t>
            </a:r>
            <a:r>
              <a:rPr lang="bg-BG" sz="3200" dirty="0"/>
              <a:t>– </a:t>
            </a:r>
            <a:r>
              <a:rPr lang="bg-BG" sz="3200" dirty="0" smtClean="0"/>
              <a:t>определящ </a:t>
            </a:r>
            <a:r>
              <a:rPr lang="bg-BG" sz="3200" dirty="0"/>
              <a:t>фактор за структурата на </a:t>
            </a:r>
            <a:r>
              <a:rPr lang="bg-BG" sz="3200" dirty="0" smtClean="0"/>
              <a:t>групата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bg-BG" sz="3200" dirty="0" smtClean="0"/>
              <a:t>Силно сплотени са групи, в които членовете:</a:t>
            </a:r>
          </a:p>
          <a:p>
            <a:pPr lvl="1" eaLnBrk="1" hangingPunct="1">
              <a:lnSpc>
                <a:spcPts val="2638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3000" b="1" i="1" dirty="0" smtClean="0"/>
              <a:t>се</a:t>
            </a:r>
            <a:r>
              <a:rPr lang="bg-BG" sz="3000" dirty="0" smtClean="0"/>
              <a:t> </a:t>
            </a:r>
            <a:r>
              <a:rPr lang="bg-BG" sz="3000" b="1" i="1" dirty="0" smtClean="0"/>
              <a:t>привличат взаимно</a:t>
            </a:r>
          </a:p>
          <a:p>
            <a:pPr lvl="1" eaLnBrk="1" hangingPunct="1">
              <a:lnSpc>
                <a:spcPts val="2638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3000" b="1" i="1" dirty="0" smtClean="0"/>
              <a:t>приемат целите на групата</a:t>
            </a:r>
          </a:p>
          <a:p>
            <a:pPr lvl="1" eaLnBrk="1" hangingPunct="1">
              <a:lnSpc>
                <a:spcPts val="2638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3000" b="1" i="1" dirty="0" smtClean="0"/>
              <a:t>помагат за достигането им</a:t>
            </a:r>
            <a:endParaRPr lang="bg-BG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09800"/>
            <a:ext cx="8156448" cy="2286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5400" dirty="0" smtClean="0"/>
              <a:t>Групова динамика </a:t>
            </a:r>
            <a:br>
              <a:rPr lang="bg-BG" sz="5400" dirty="0" smtClean="0"/>
            </a:br>
            <a:r>
              <a:rPr lang="bg-BG" sz="5400" dirty="0" smtClean="0"/>
              <a:t>и</a:t>
            </a:r>
            <a:br>
              <a:rPr lang="bg-BG" sz="5400" dirty="0" smtClean="0"/>
            </a:br>
            <a:r>
              <a:rPr lang="bg-BG" sz="5400" dirty="0" smtClean="0"/>
              <a:t> работни екипи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2651" y="9144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Фактори </a:t>
            </a:r>
            <a:r>
              <a:rPr lang="bg-BG" sz="3600" b="1" dirty="0"/>
              <a:t>на сплотеността</a:t>
            </a:r>
            <a:endParaRPr lang="en-US" sz="3600" b="1" dirty="0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610600" cy="3962400"/>
          </a:xfrm>
        </p:spPr>
        <p:txBody>
          <a:bodyPr/>
          <a:lstStyle/>
          <a:p>
            <a:pPr eaLnBrk="1" hangingPunct="1">
              <a:lnSpc>
                <a:spcPts val="2638"/>
              </a:lnSpc>
              <a:spcBef>
                <a:spcPts val="1200"/>
              </a:spcBef>
              <a:spcAft>
                <a:spcPts val="1200"/>
              </a:spcAft>
            </a:pPr>
            <a:r>
              <a:rPr lang="bg-BG" sz="3000" b="1" i="1" dirty="0" smtClean="0"/>
              <a:t>Трудностите</a:t>
            </a:r>
            <a:r>
              <a:rPr lang="bg-BG" sz="3000" dirty="0" smtClean="0"/>
              <a:t> при създаването на групата </a:t>
            </a:r>
          </a:p>
          <a:p>
            <a:pPr eaLnBrk="1" hangingPunct="1">
              <a:lnSpc>
                <a:spcPts val="2638"/>
              </a:lnSpc>
              <a:spcBef>
                <a:spcPts val="1200"/>
              </a:spcBef>
              <a:spcAft>
                <a:spcPts val="1200"/>
              </a:spcAft>
            </a:pPr>
            <a:r>
              <a:rPr lang="bg-BG" sz="3000" b="1" i="1" dirty="0" smtClean="0"/>
              <a:t>Външна заплаха </a:t>
            </a:r>
            <a:r>
              <a:rPr lang="bg-BG" sz="3000" dirty="0" smtClean="0"/>
              <a:t>или </a:t>
            </a:r>
            <a:r>
              <a:rPr lang="bg-BG" sz="3000" b="1" i="1" dirty="0" smtClean="0"/>
              <a:t>изострена конкуренция</a:t>
            </a:r>
            <a:endParaRPr lang="bg-BG" sz="3000" dirty="0" smtClean="0"/>
          </a:p>
          <a:p>
            <a:pPr eaLnBrk="1" hangingPunct="1">
              <a:lnSpc>
                <a:spcPts val="2638"/>
              </a:lnSpc>
              <a:spcBef>
                <a:spcPts val="1200"/>
              </a:spcBef>
              <a:spcAft>
                <a:spcPts val="1200"/>
              </a:spcAft>
            </a:pPr>
            <a:r>
              <a:rPr lang="bg-BG" sz="3000" b="1" i="1" dirty="0" smtClean="0"/>
              <a:t>Предишни успехи</a:t>
            </a:r>
            <a:endParaRPr lang="bg-BG" sz="3000" dirty="0" smtClean="0"/>
          </a:p>
          <a:p>
            <a:pPr eaLnBrk="1" hangingPunct="1">
              <a:lnSpc>
                <a:spcPts val="2638"/>
              </a:lnSpc>
              <a:spcBef>
                <a:spcPts val="1200"/>
              </a:spcBef>
              <a:spcAft>
                <a:spcPts val="1200"/>
              </a:spcAft>
            </a:pPr>
            <a:r>
              <a:rPr lang="bg-BG" sz="3000" b="1" i="1" dirty="0" smtClean="0"/>
              <a:t>Размер на групата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0057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391400" cy="3124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bg-BG" sz="3200" dirty="0" smtClean="0"/>
              <a:t>Силно сплотените групи могат да създадат </a:t>
            </a:r>
            <a:r>
              <a:rPr lang="bg-BG" sz="3200" b="1" i="1" dirty="0" smtClean="0"/>
              <a:t>проблеми</a:t>
            </a:r>
            <a:r>
              <a:rPr lang="bg-BG" sz="3200" dirty="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bg-BG" sz="3200" dirty="0" smtClean="0"/>
              <a:t>Цели на </a:t>
            </a:r>
            <a:r>
              <a:rPr lang="bg-BG" sz="3200" b="1" dirty="0" smtClean="0"/>
              <a:t>групата</a:t>
            </a:r>
            <a:r>
              <a:rPr lang="bg-BG" sz="3200" dirty="0" smtClean="0"/>
              <a:t> и цели на </a:t>
            </a:r>
            <a:r>
              <a:rPr lang="bg-BG" sz="3200" b="1" dirty="0" smtClean="0"/>
              <a:t>организацията</a:t>
            </a:r>
            <a:endParaRPr lang="en-US" sz="3200" b="1" dirty="0" smtClean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191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Проблем ли е сплотеността? 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95300" y="394138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Влияние на средата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715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sz="2800" b="1" dirty="0" smtClean="0"/>
              <a:t>Стратегия</a:t>
            </a:r>
            <a:r>
              <a:rPr lang="bg-BG" sz="2800" dirty="0" smtClean="0"/>
              <a:t> на организацията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dirty="0" smtClean="0"/>
              <a:t>Структурата на властта</a:t>
            </a:r>
            <a:r>
              <a:rPr lang="bg-BG" sz="2800" dirty="0" smtClean="0"/>
              <a:t>, </a:t>
            </a:r>
            <a:r>
              <a:rPr lang="bg-BG" sz="2800" b="1" i="1" dirty="0" smtClean="0"/>
              <a:t>формален лидер – шеф</a:t>
            </a:r>
            <a:r>
              <a:rPr lang="bg-BG" sz="2800" dirty="0" smtClean="0"/>
              <a:t>, 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dirty="0" smtClean="0"/>
              <a:t>Формалното регулиране </a:t>
            </a:r>
            <a:r>
              <a:rPr lang="bg-BG" sz="2800" dirty="0" smtClean="0"/>
              <a:t> - </a:t>
            </a:r>
            <a:r>
              <a:rPr lang="bg-BG" sz="2800" b="1" i="1" dirty="0" smtClean="0"/>
              <a:t>организационни правила, процедури, политики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dirty="0" err="1" smtClean="0"/>
              <a:t>Организационние</a:t>
            </a:r>
            <a:r>
              <a:rPr lang="bg-BG" sz="2800" b="1" dirty="0" smtClean="0"/>
              <a:t> </a:t>
            </a:r>
            <a:r>
              <a:rPr lang="bg-BG" sz="2800" b="1" dirty="0" smtClean="0"/>
              <a:t>ресурси</a:t>
            </a:r>
            <a:endParaRPr lang="bg-BG" sz="2800" dirty="0" smtClean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dirty="0" smtClean="0"/>
              <a:t>Процесът на селекция</a:t>
            </a:r>
            <a:endParaRPr lang="bg-BG" sz="2800" dirty="0" smtClean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dirty="0" smtClean="0"/>
              <a:t>Оценката на труда </a:t>
            </a:r>
            <a:r>
              <a:rPr lang="bg-BG" sz="2800" dirty="0" smtClean="0"/>
              <a:t>и системата за възнаграждения; 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dirty="0" smtClean="0"/>
              <a:t>Организационната култура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dirty="0" smtClean="0"/>
              <a:t>Физическите условия на труд</a:t>
            </a:r>
            <a:r>
              <a:rPr lang="bg-BG" sz="2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algn="ctr" eaLnBrk="1" hangingPunct="1"/>
            <a:r>
              <a:rPr lang="bg-BG" sz="3600" b="1" dirty="0"/>
              <a:t>Социално усилване 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91600" cy="4495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Присъствие</a:t>
            </a:r>
            <a:r>
              <a:rPr lang="ru-RU" sz="2800" dirty="0" smtClean="0"/>
              <a:t> на </a:t>
            </a:r>
            <a:r>
              <a:rPr lang="bg-BG" sz="2800" b="1" i="1" dirty="0" smtClean="0"/>
              <a:t>други</a:t>
            </a:r>
            <a:r>
              <a:rPr lang="bg-BG" sz="2800" dirty="0" smtClean="0"/>
              <a:t> хора </a:t>
            </a:r>
            <a:r>
              <a:rPr lang="bg-BG" sz="2800" dirty="0" smtClean="0">
                <a:sym typeface="Wingdings" panose="05000000000000000000" pitchFamily="2" charset="2"/>
              </a:rPr>
              <a:t></a:t>
            </a:r>
            <a:r>
              <a:rPr lang="bg-BG" sz="2800" dirty="0" smtClean="0"/>
              <a:t> </a:t>
            </a:r>
            <a:r>
              <a:rPr lang="bg-BG" sz="2800" b="1" i="1" dirty="0" smtClean="0"/>
              <a:t>повишена емоционална възбуда </a:t>
            </a:r>
            <a:r>
              <a:rPr lang="bg-BG" sz="2800" b="1" dirty="0" smtClean="0">
                <a:sym typeface="Wingdings" panose="05000000000000000000" pitchFamily="2" charset="2"/>
              </a:rPr>
              <a:t> </a:t>
            </a:r>
            <a:r>
              <a:rPr lang="bg-BG" sz="2800" b="1" i="1" dirty="0" smtClean="0"/>
              <a:t>доминиращо </a:t>
            </a:r>
            <a:r>
              <a:rPr lang="bg-BG" sz="2800" b="1" i="1" dirty="0"/>
              <a:t>поведение </a:t>
            </a:r>
            <a:endParaRPr lang="bg-BG" sz="2800" dirty="0" smtClean="0"/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Добре заучено </a:t>
            </a:r>
            <a:r>
              <a:rPr lang="bg-BG" sz="2800" dirty="0" smtClean="0"/>
              <a:t>действие </a:t>
            </a:r>
            <a:r>
              <a:rPr lang="bg-BG" sz="2800" dirty="0" smtClean="0">
                <a:sym typeface="Wingdings" panose="05000000000000000000" pitchFamily="2" charset="2"/>
              </a:rPr>
              <a:t> </a:t>
            </a:r>
            <a:r>
              <a:rPr lang="bg-BG" sz="2800" b="1" i="1" dirty="0" smtClean="0"/>
              <a:t>правилно</a:t>
            </a:r>
            <a:r>
              <a:rPr lang="bg-BG" sz="2800" dirty="0" smtClean="0"/>
              <a:t> </a:t>
            </a:r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Ново </a:t>
            </a:r>
            <a:r>
              <a:rPr lang="bg-BG" sz="2800" dirty="0" smtClean="0"/>
              <a:t>или</a:t>
            </a:r>
            <a:r>
              <a:rPr lang="bg-BG" sz="2800" b="1" i="1" dirty="0" smtClean="0"/>
              <a:t> </a:t>
            </a:r>
            <a:r>
              <a:rPr lang="bg-BG" sz="2800" b="1" i="1" dirty="0"/>
              <a:t>наскоро научено </a:t>
            </a:r>
            <a:r>
              <a:rPr lang="bg-BG" sz="2800" b="1" dirty="0" smtClean="0">
                <a:sym typeface="Wingdings" panose="05000000000000000000" pitchFamily="2" charset="2"/>
              </a:rPr>
              <a:t></a:t>
            </a:r>
            <a:r>
              <a:rPr lang="bg-BG" sz="2800" b="1" i="1" dirty="0" smtClean="0">
                <a:sym typeface="Wingdings" panose="05000000000000000000" pitchFamily="2" charset="2"/>
              </a:rPr>
              <a:t>  </a:t>
            </a:r>
            <a:r>
              <a:rPr lang="bg-BG" sz="2800" b="1" i="1" dirty="0" smtClean="0"/>
              <a:t>неправилно</a:t>
            </a:r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Сложна задача под наблюдение </a:t>
            </a:r>
            <a:r>
              <a:rPr lang="bg-BG" sz="2800" b="1" dirty="0" smtClean="0">
                <a:sym typeface="Wingdings" panose="05000000000000000000" pitchFamily="2" charset="2"/>
              </a:rPr>
              <a:t></a:t>
            </a:r>
            <a:r>
              <a:rPr lang="bg-BG" sz="2800" b="1" i="1" dirty="0" smtClean="0">
                <a:sym typeface="Wingdings" panose="05000000000000000000" pitchFamily="2" charset="2"/>
              </a:rPr>
              <a:t> намалена производителност</a:t>
            </a:r>
            <a:r>
              <a:rPr lang="bg-BG" sz="2800" b="1" i="1" dirty="0" smtClean="0"/>
              <a:t> </a:t>
            </a:r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Как да го обясним?</a:t>
            </a:r>
            <a:endParaRPr lang="en-US" sz="2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Използване на ресурсите в групата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6482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Колективни задачи</a:t>
            </a:r>
            <a:r>
              <a:rPr lang="bg-BG" dirty="0"/>
              <a:t> </a:t>
            </a:r>
            <a:r>
              <a:rPr lang="bg-BG" dirty="0" smtClean="0"/>
              <a:t>– </a:t>
            </a:r>
            <a:r>
              <a:rPr lang="bg-BG" dirty="0"/>
              <a:t>необходими са </a:t>
            </a:r>
            <a:r>
              <a:rPr lang="bg-BG" b="1" i="1" dirty="0" smtClean="0"/>
              <a:t>координираните усилия на няколко души</a:t>
            </a:r>
            <a:r>
              <a:rPr lang="bg-BG" dirty="0" smtClean="0"/>
              <a:t>.</a:t>
            </a:r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Ресурси за осъществяване на </a:t>
            </a:r>
            <a:r>
              <a:rPr lang="bg-BG" b="1" i="1" dirty="0" smtClean="0"/>
              <a:t>координацията</a:t>
            </a:r>
            <a:r>
              <a:rPr lang="bg-BG" dirty="0" smtClean="0"/>
              <a:t>.</a:t>
            </a:r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/>
              <a:t>Тенденция към </a:t>
            </a:r>
            <a:r>
              <a:rPr lang="bg-BG" b="1" i="1" dirty="0"/>
              <a:t>намаляване</a:t>
            </a:r>
            <a:r>
              <a:rPr lang="bg-BG" dirty="0"/>
              <a:t> на </a:t>
            </a:r>
            <a:r>
              <a:rPr lang="bg-BG" b="1" i="1" dirty="0"/>
              <a:t>индивидуалния</a:t>
            </a:r>
            <a:r>
              <a:rPr lang="bg-BG" dirty="0"/>
              <a:t> принос на участниците</a:t>
            </a:r>
            <a:r>
              <a:rPr lang="bg-BG" dirty="0" smtClean="0"/>
              <a:t>. Засилва се с увеличаването на техния брой.</a:t>
            </a:r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/>
              <a:t>Получава се </a:t>
            </a:r>
            <a:r>
              <a:rPr lang="bg-BG" b="1" i="1" dirty="0"/>
              <a:t>разхищение на ресурси </a:t>
            </a:r>
            <a:r>
              <a:rPr lang="bg-BG" dirty="0" smtClean="0"/>
              <a:t>(</a:t>
            </a:r>
            <a:r>
              <a:rPr lang="en-US" b="1" i="1" dirty="0"/>
              <a:t>social loafing</a:t>
            </a:r>
            <a:r>
              <a:rPr lang="en-US" dirty="0"/>
              <a:t>)</a:t>
            </a:r>
            <a:endParaRPr lang="bg-BG" dirty="0"/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Теория за социалното въздействие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495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Ефектът на всяка </a:t>
            </a:r>
            <a:r>
              <a:rPr lang="bg-BG" b="1" i="1" dirty="0" smtClean="0"/>
              <a:t>социална сила</a:t>
            </a:r>
            <a:r>
              <a:rPr lang="bg-BG" dirty="0" smtClean="0"/>
              <a:t>, действаща върху група, се разпределя </a:t>
            </a:r>
            <a:r>
              <a:rPr lang="bg-BG" b="1" i="1" dirty="0" smtClean="0"/>
              <a:t>поравно</a:t>
            </a:r>
            <a:r>
              <a:rPr lang="bg-BG" dirty="0" smtClean="0"/>
              <a:t> между членовете й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По-голяма</a:t>
            </a:r>
            <a:r>
              <a:rPr lang="bg-BG" dirty="0" smtClean="0"/>
              <a:t> група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b="1" i="1" dirty="0" smtClean="0"/>
              <a:t>по-слабо</a:t>
            </a:r>
            <a:r>
              <a:rPr lang="bg-BG" dirty="0" smtClean="0"/>
              <a:t> въздействие върху </a:t>
            </a:r>
            <a:r>
              <a:rPr lang="bg-BG" b="1" i="1" dirty="0" smtClean="0"/>
              <a:t>всеки неин член</a:t>
            </a:r>
            <a:r>
              <a:rPr lang="bg-BG" dirty="0"/>
              <a:t>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bg-BG" b="1" i="1" dirty="0" smtClean="0"/>
              <a:t>по-слаб стимул</a:t>
            </a:r>
            <a:r>
              <a:rPr lang="bg-BG" dirty="0" smtClean="0"/>
              <a:t> за добро представяне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Следователно, всеки се чувства </a:t>
            </a:r>
            <a:r>
              <a:rPr lang="bg-BG" b="1" i="1" dirty="0" smtClean="0"/>
              <a:t>по-малко отговорен </a:t>
            </a:r>
            <a:r>
              <a:rPr lang="bg-BG" dirty="0" smtClean="0"/>
              <a:t>за правилността на своето поведение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bg-BG" dirty="0" smtClean="0"/>
              <a:t>нерационално използване на ресурсите – 							“</a:t>
            </a:r>
            <a:r>
              <a:rPr lang="bg-BG" b="1" i="1" dirty="0" smtClean="0"/>
              <a:t>социално разхищение</a:t>
            </a:r>
            <a:r>
              <a:rPr lang="bg-BG" dirty="0" smtClean="0"/>
              <a:t>”.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430802" cy="31242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dirty="0" smtClean="0"/>
              <a:t>Една </a:t>
            </a:r>
            <a:r>
              <a:rPr lang="bg-BG" sz="3200" dirty="0" smtClean="0"/>
              <a:t>причина </a:t>
            </a:r>
            <a:r>
              <a:rPr lang="bg-BG" sz="3200" dirty="0" smtClean="0"/>
              <a:t>– хората се интересуват </a:t>
            </a:r>
            <a:r>
              <a:rPr lang="bg-BG" sz="3200" b="1" i="1" dirty="0" smtClean="0"/>
              <a:t>повече от себе си</a:t>
            </a:r>
            <a:r>
              <a:rPr lang="bg-BG" sz="3200" dirty="0" smtClean="0"/>
              <a:t>, отколкото от другите.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dirty="0" smtClean="0"/>
              <a:t>Какво ценят хората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 </a:t>
            </a:r>
            <a:r>
              <a:rPr lang="bg-BG" sz="2800" b="1" i="1" dirty="0" smtClean="0"/>
              <a:t>индивидуалистичните</a:t>
            </a:r>
            <a:r>
              <a:rPr lang="bg-BG" sz="2800" dirty="0" smtClean="0"/>
              <a:t> култури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 страни с </a:t>
            </a:r>
            <a:r>
              <a:rPr lang="bg-BG" sz="2800" b="1" i="1" dirty="0" smtClean="0"/>
              <a:t>колективистична</a:t>
            </a:r>
            <a:r>
              <a:rPr lang="bg-BG" sz="2800" dirty="0" smtClean="0"/>
              <a:t> култура</a:t>
            </a:r>
            <a:endParaRPr lang="bg-BG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610600" cy="5905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400" b="1" dirty="0" smtClean="0"/>
              <a:t>Теория за социалното въздействие и култура</a:t>
            </a:r>
            <a:endParaRPr lang="bg-BG"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458200" cy="4495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Задача се изпълнява </a:t>
            </a:r>
            <a:r>
              <a:rPr lang="bg-BG" b="1" i="1" dirty="0" smtClean="0"/>
              <a:t>индивидуално</a:t>
            </a:r>
            <a:r>
              <a:rPr lang="bg-BG" dirty="0" smtClean="0"/>
              <a:t> и </a:t>
            </a:r>
            <a:r>
              <a:rPr lang="bg-BG" b="1" i="1" dirty="0" smtClean="0"/>
              <a:t>колективно</a:t>
            </a:r>
            <a:r>
              <a:rPr lang="bg-BG" dirty="0" smtClean="0"/>
              <a:t>.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групата от </a:t>
            </a:r>
            <a:r>
              <a:rPr lang="bg-BG" b="1" dirty="0" smtClean="0"/>
              <a:t>САЩ</a:t>
            </a:r>
            <a:r>
              <a:rPr lang="bg-BG" dirty="0" smtClean="0"/>
              <a:t> било </a:t>
            </a:r>
            <a:r>
              <a:rPr lang="bg-BG" b="1" i="1" dirty="0" smtClean="0"/>
              <a:t>наблюдавано</a:t>
            </a:r>
            <a:r>
              <a:rPr lang="bg-BG" dirty="0" smtClean="0"/>
              <a:t> социално разхищение.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групите от </a:t>
            </a:r>
            <a:r>
              <a:rPr lang="bg-BG" b="1" dirty="0" smtClean="0"/>
              <a:t>Китай</a:t>
            </a:r>
            <a:r>
              <a:rPr lang="bg-BG" dirty="0" smtClean="0"/>
              <a:t> и </a:t>
            </a:r>
            <a:r>
              <a:rPr lang="bg-BG" b="1" dirty="0" smtClean="0"/>
              <a:t>Израел</a:t>
            </a:r>
            <a:r>
              <a:rPr lang="bg-BG" dirty="0" smtClean="0"/>
              <a:t> обратно, хората работили </a:t>
            </a:r>
            <a:r>
              <a:rPr lang="bg-BG" b="1" i="1" dirty="0" smtClean="0"/>
              <a:t>по-всеотдайно</a:t>
            </a:r>
            <a:r>
              <a:rPr lang="bg-BG" dirty="0" smtClean="0"/>
              <a:t> в групи, отколкото самостоятелно.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Как би се представила групата от България?</a:t>
            </a:r>
            <a:endParaRPr lang="bg-BG" dirty="0"/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762000"/>
          </a:xfrm>
        </p:spPr>
        <p:txBody>
          <a:bodyPr/>
          <a:lstStyle/>
          <a:p>
            <a:pPr algn="ctr" eaLnBrk="1" hangingPunct="1"/>
            <a:r>
              <a:rPr lang="bg-BG" sz="3200" b="1" dirty="0" smtClean="0"/>
              <a:t>Експеримент </a:t>
            </a:r>
            <a:r>
              <a:rPr lang="bg-BG" sz="3200" b="1" dirty="0"/>
              <a:t>с мениджъри от </a:t>
            </a:r>
            <a:r>
              <a:rPr lang="bg-BG" sz="3200" b="1" dirty="0" smtClean="0"/>
              <a:t/>
            </a:r>
            <a:br>
              <a:rPr lang="bg-BG" sz="3200" b="1" dirty="0" smtClean="0"/>
            </a:br>
            <a:r>
              <a:rPr lang="bg-BG" sz="3200" b="1" dirty="0" smtClean="0"/>
              <a:t>САЩ</a:t>
            </a:r>
            <a:r>
              <a:rPr lang="bg-BG" sz="3200" b="1" dirty="0"/>
              <a:t>, Израел и Китай</a:t>
            </a:r>
            <a:endParaRPr lang="bg-BG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6868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600" b="1" dirty="0" smtClean="0"/>
              <a:t>Преодоляване на социалното разхищение</a:t>
            </a:r>
            <a:endParaRPr lang="bg-B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7924800" cy="4495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Осигурете яснота за приноса на всеки изпълнител</a:t>
            </a:r>
            <a:endParaRPr lang="bg-BG" sz="2800" dirty="0" smtClean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Направете задачите по-важни и интересни</a:t>
            </a:r>
            <a:endParaRPr lang="bg-BG" sz="2800" b="1" dirty="0" smtClean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sz="2800" b="1" i="1" dirty="0" smtClean="0"/>
              <a:t>Ръководителите могат да награждават</a:t>
            </a:r>
            <a:endParaRPr lang="bg-BG" sz="2800" dirty="0" smtClean="0"/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b="1" i="1" dirty="0" smtClean="0"/>
              <a:t>Ръководителите могат да предупреждават и наказват</a:t>
            </a:r>
            <a:endParaRPr lang="bg-BG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Работен екип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8991600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</a:t>
            </a:r>
            <a:r>
              <a:rPr lang="bg-BG" sz="3200" b="1" i="1" dirty="0" smtClean="0"/>
              <a:t>Група</a:t>
            </a:r>
            <a:r>
              <a:rPr lang="bg-BG" sz="3200" dirty="0" smtClean="0"/>
              <a:t>, чиито членове имат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bg-BG" sz="3200" b="1" i="1" dirty="0" smtClean="0"/>
              <a:t>допълващи се умения, </a:t>
            </a:r>
            <a:r>
              <a:rPr lang="bg-BG" sz="3200" dirty="0" smtClean="0"/>
              <a:t>ангажирани с една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bg-BG" sz="3200" b="1" i="1" dirty="0" smtClean="0"/>
              <a:t>обща цел или набор от цели</a:t>
            </a:r>
            <a:r>
              <a:rPr lang="bg-BG" sz="3200" dirty="0" smtClean="0"/>
              <a:t>, за изпълнението на които те считат себе си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bg-BG" sz="3200" b="1" i="1" dirty="0" smtClean="0"/>
              <a:t>взаимно отговорни</a:t>
            </a:r>
            <a:r>
              <a:rPr lang="bg-BG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Защо трябва да изучаваме групите</a:t>
            </a:r>
            <a:endParaRPr lang="en-US" sz="3600" b="1" smtClean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9530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bg-BG" sz="2800" dirty="0"/>
              <a:t> </a:t>
            </a:r>
            <a:r>
              <a:rPr lang="bg-BG" sz="2800" dirty="0" smtClean="0"/>
              <a:t>Поведението на човека е </a:t>
            </a:r>
            <a:r>
              <a:rPr lang="bg-BG" sz="2800" b="1" dirty="0" smtClean="0"/>
              <a:t>различно</a:t>
            </a:r>
            <a:r>
              <a:rPr lang="bg-BG" sz="2800" dirty="0" smtClean="0"/>
              <a:t>, когато е сам и когато е сред други хора.</a:t>
            </a:r>
          </a:p>
          <a:p>
            <a:pPr eaLnBrk="1" hangingPunct="1">
              <a:spcAft>
                <a:spcPts val="1200"/>
              </a:spcAft>
            </a:pPr>
            <a:r>
              <a:rPr lang="bg-BG" sz="2800" dirty="0" smtClean="0"/>
              <a:t>Групите от хора имат свой особен </a:t>
            </a:r>
            <a:r>
              <a:rPr lang="bg-BG" sz="2800" b="1" dirty="0" smtClean="0"/>
              <a:t>“живот”</a:t>
            </a:r>
            <a:r>
              <a:rPr lang="bg-BG" sz="2800" dirty="0" smtClean="0"/>
              <a:t>,</a:t>
            </a:r>
            <a:r>
              <a:rPr lang="bg-BG" sz="2800" b="1" dirty="0" smtClean="0"/>
              <a:t> </a:t>
            </a:r>
            <a:r>
              <a:rPr lang="bg-BG" sz="2800" dirty="0" smtClean="0"/>
              <a:t>свое </a:t>
            </a:r>
            <a:r>
              <a:rPr lang="bg-BG" sz="2800" b="1" dirty="0" smtClean="0"/>
              <a:t>поведение</a:t>
            </a:r>
            <a:r>
              <a:rPr lang="bg-BG" sz="2800" dirty="0" smtClean="0"/>
              <a:t>, което не е просто сума от поведението на съставящите ги личности. </a:t>
            </a:r>
          </a:p>
          <a:p>
            <a:pPr eaLnBrk="1" hangingPunct="1">
              <a:spcAft>
                <a:spcPts val="1200"/>
              </a:spcAft>
            </a:pPr>
            <a:r>
              <a:rPr lang="bg-BG" sz="2800" dirty="0" smtClean="0"/>
              <a:t>Всеки човек </a:t>
            </a:r>
            <a:r>
              <a:rPr lang="bg-BG" sz="2800" b="1" dirty="0" smtClean="0"/>
              <a:t>членува</a:t>
            </a:r>
            <a:r>
              <a:rPr lang="bg-BG" sz="2800" dirty="0" smtClean="0"/>
              <a:t> в поне една група.</a:t>
            </a:r>
          </a:p>
          <a:p>
            <a:pPr eaLnBrk="1" hangingPunct="1">
              <a:spcAft>
                <a:spcPts val="1200"/>
              </a:spcAft>
            </a:pPr>
            <a:r>
              <a:rPr lang="bg-BG" sz="2800" dirty="0" smtClean="0"/>
              <a:t>Организацията </a:t>
            </a:r>
            <a:r>
              <a:rPr lang="bg-BG" sz="2800" b="1" dirty="0" smtClean="0"/>
              <a:t>включва</a:t>
            </a:r>
            <a:r>
              <a:rPr lang="bg-BG" sz="2800" dirty="0" smtClean="0"/>
              <a:t> различни групи от хора.</a:t>
            </a:r>
            <a:endParaRPr lang="en-US" sz="28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533400" y="667058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Различия между екипи и групи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1" y="2286000"/>
            <a:ext cx="8839199" cy="4038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bg-BG" sz="3200" b="1" i="1" dirty="0" smtClean="0"/>
              <a:t>Производителност</a:t>
            </a:r>
          </a:p>
          <a:p>
            <a:pPr>
              <a:spcAft>
                <a:spcPts val="1200"/>
              </a:spcAft>
            </a:pPr>
            <a:r>
              <a:rPr lang="bg-BG" sz="3200" b="1" i="1" dirty="0"/>
              <a:t>Отговорност за </a:t>
            </a:r>
            <a:r>
              <a:rPr lang="bg-BG" sz="3200" b="1" i="1" dirty="0" smtClean="0"/>
              <a:t>изпълнението</a:t>
            </a:r>
          </a:p>
          <a:p>
            <a:pPr>
              <a:spcAft>
                <a:spcPts val="1200"/>
              </a:spcAft>
            </a:pPr>
            <a:r>
              <a:rPr lang="bg-BG" sz="3200" b="1" i="1" dirty="0"/>
              <a:t>Ангажираност към достигане на </a:t>
            </a:r>
            <a:r>
              <a:rPr lang="bg-BG" sz="3200" b="1" i="1" dirty="0" smtClean="0"/>
              <a:t>целта</a:t>
            </a:r>
          </a:p>
          <a:p>
            <a:pPr>
              <a:spcAft>
                <a:spcPts val="1200"/>
              </a:spcAft>
            </a:pPr>
            <a:r>
              <a:rPr lang="bg-BG" sz="3200" b="1" i="1" dirty="0"/>
              <a:t>Отношения с ръководството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3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6703" y="1752600"/>
            <a:ext cx="9144000" cy="4876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sz="2800" dirty="0"/>
              <a:t>Според</a:t>
            </a:r>
            <a:r>
              <a:rPr lang="bg-BG" sz="2800" b="1" i="1" dirty="0"/>
              <a:t> целта и мисията</a:t>
            </a:r>
            <a:r>
              <a:rPr lang="bg-BG" sz="2800" b="1" i="1" dirty="0" smtClean="0"/>
              <a:t>: работни/специализирани </a:t>
            </a:r>
            <a:endParaRPr lang="bg-BG" sz="2700" b="1" i="1" dirty="0" smtClean="0"/>
          </a:p>
          <a:p>
            <a:pPr eaLnBrk="1" hangingPunct="1">
              <a:spcAft>
                <a:spcPts val="600"/>
              </a:spcAft>
            </a:pPr>
            <a:r>
              <a:rPr lang="bg-BG" sz="2800" dirty="0" smtClean="0"/>
              <a:t>Според</a:t>
            </a:r>
            <a:r>
              <a:rPr lang="bg-BG" sz="2800" b="1" i="1" dirty="0" smtClean="0"/>
              <a:t> </a:t>
            </a:r>
            <a:r>
              <a:rPr lang="bg-BG" sz="2800" b="1" i="1" dirty="0"/>
              <a:t>продължителността на </a:t>
            </a:r>
            <a:r>
              <a:rPr lang="bg-BG" sz="2800" b="1" i="1" dirty="0" smtClean="0"/>
              <a:t>съществуването: временни/постоянни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dirty="0"/>
              <a:t>Според</a:t>
            </a:r>
            <a:r>
              <a:rPr lang="bg-BG" sz="2800" b="1" i="1" dirty="0"/>
              <a:t> степента на </a:t>
            </a:r>
            <a:r>
              <a:rPr lang="bg-BG" sz="2800" b="1" i="1" dirty="0" smtClean="0"/>
              <a:t>автономност: висока/ниска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dirty="0"/>
              <a:t>Според</a:t>
            </a:r>
            <a:r>
              <a:rPr lang="bg-BG" sz="2800" b="1" i="1" dirty="0"/>
              <a:t>  начина на </a:t>
            </a:r>
            <a:r>
              <a:rPr lang="bg-BG" sz="2800" b="1" i="1" dirty="0" smtClean="0"/>
              <a:t>общуване: реални/виртуални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dirty="0"/>
              <a:t>Според</a:t>
            </a:r>
            <a:r>
              <a:rPr lang="bg-BG" sz="2800" b="1" i="1" dirty="0"/>
              <a:t> структурата на </a:t>
            </a:r>
            <a:r>
              <a:rPr lang="bg-BG" sz="2800" b="1" i="1" dirty="0" smtClean="0"/>
              <a:t>пълномощията: специализирани</a:t>
            </a:r>
            <a:r>
              <a:rPr lang="bg-BG" sz="2800" dirty="0" smtClean="0"/>
              <a:t>/</a:t>
            </a:r>
            <a:r>
              <a:rPr lang="bg-BG" sz="2800" b="1" i="1" dirty="0" smtClean="0"/>
              <a:t>крос-функционални</a:t>
            </a:r>
            <a:endParaRPr lang="bg-BG" sz="2800" dirty="0"/>
          </a:p>
          <a:p>
            <a:pPr eaLnBrk="1" hangingPunct="1">
              <a:spcAft>
                <a:spcPts val="600"/>
              </a:spcAft>
            </a:pPr>
            <a:endParaRPr lang="bg-BG" b="1" i="1" dirty="0" smtClean="0"/>
          </a:p>
          <a:p>
            <a:pPr eaLnBrk="1" hangingPunct="1">
              <a:spcAft>
                <a:spcPts val="600"/>
              </a:spcAft>
            </a:pPr>
            <a:endParaRPr lang="bg-BG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03903" y="8382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600" b="1" dirty="0" smtClean="0"/>
              <a:t>Видове екипи</a:t>
            </a:r>
            <a:endParaRPr lang="bg-BG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Създаване на екип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7187"/>
            <a:ext cx="8610600" cy="54864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b="1" dirty="0" smtClean="0"/>
              <a:t>Изискване към състава</a:t>
            </a:r>
            <a:r>
              <a:rPr lang="bg-BG" dirty="0" smtClean="0"/>
              <a:t>: </a:t>
            </a:r>
            <a:r>
              <a:rPr lang="bg-BG" b="1" i="1" dirty="0" smtClean="0"/>
              <a:t>Квалифицирани, мотивирани да работят заедно</a:t>
            </a:r>
            <a:r>
              <a:rPr lang="bg-BG" dirty="0" smtClean="0"/>
              <a:t> сътрудници. </a:t>
            </a:r>
          </a:p>
          <a:p>
            <a:pPr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b="1" dirty="0" smtClean="0"/>
              <a:t>Етапи:</a:t>
            </a:r>
          </a:p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Подготовка – </a:t>
            </a:r>
            <a:r>
              <a:rPr lang="bg-BG" dirty="0" smtClean="0"/>
              <a:t>анализ и вземане на решение</a:t>
            </a:r>
          </a:p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Определяне на условията на работа – </a:t>
            </a:r>
            <a:r>
              <a:rPr lang="bg-BG" dirty="0" smtClean="0"/>
              <a:t>ресурси: материални, човешки, подкрепа от организацията.</a:t>
            </a:r>
          </a:p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Формиране и изграждане на екипа</a:t>
            </a:r>
            <a:endParaRPr lang="bg-BG" i="1" dirty="0" smtClean="0"/>
          </a:p>
          <a:p>
            <a:pPr marL="914717" lvl="2" indent="-246888" eaLnBrk="1" fontAlgn="auto" hangingPunct="1">
              <a:spcAft>
                <a:spcPts val="600"/>
              </a:spcAft>
              <a:buFont typeface="Wingdings 2"/>
              <a:buChar char=""/>
              <a:defRPr/>
            </a:pPr>
            <a:r>
              <a:rPr lang="bg-BG" dirty="0" smtClean="0"/>
              <a:t>Ръководството </a:t>
            </a:r>
            <a:r>
              <a:rPr lang="bg-BG" b="1" i="1" dirty="0" smtClean="0"/>
              <a:t>определя рамката</a:t>
            </a:r>
            <a:r>
              <a:rPr lang="bg-BG" dirty="0" smtClean="0"/>
              <a:t> </a:t>
            </a:r>
          </a:p>
          <a:p>
            <a:pPr marL="914717" lvl="2" indent="-246888" eaLnBrk="1" fontAlgn="auto" hangingPunct="1">
              <a:spcAft>
                <a:spcPts val="600"/>
              </a:spcAft>
              <a:buFont typeface="Wingdings 2"/>
              <a:buChar char=""/>
              <a:defRPr/>
            </a:pPr>
            <a:r>
              <a:rPr lang="bg-BG" dirty="0" smtClean="0"/>
              <a:t>Членовете приемат </a:t>
            </a:r>
            <a:r>
              <a:rPr lang="bg-BG" b="1" i="1" dirty="0" smtClean="0"/>
              <a:t>обща мисия и цел</a:t>
            </a:r>
            <a:r>
              <a:rPr lang="bg-BG" dirty="0" smtClean="0"/>
              <a:t> </a:t>
            </a:r>
          </a:p>
          <a:p>
            <a:pPr marL="914717" lvl="2" indent="-246888" eaLnBrk="1" fontAlgn="auto" hangingPunct="1">
              <a:spcAft>
                <a:spcPts val="600"/>
              </a:spcAft>
              <a:buFont typeface="Wingdings 2"/>
              <a:buChar char=""/>
              <a:defRPr/>
            </a:pPr>
            <a:r>
              <a:rPr lang="bg-BG" dirty="0"/>
              <a:t>Ръководството </a:t>
            </a:r>
            <a:r>
              <a:rPr lang="bg-BG" b="1" i="1" dirty="0" smtClean="0"/>
              <a:t>утвърждава мисията и отговорностите</a:t>
            </a:r>
            <a:r>
              <a:rPr lang="bg-BG" dirty="0" smtClean="0"/>
              <a:t> </a:t>
            </a:r>
          </a:p>
          <a:p>
            <a:pPr marL="640080" lvl="1" indent="-246888" eaLnBrk="1" fontAlgn="auto" hangingPunct="1">
              <a:spcAft>
                <a:spcPts val="600"/>
              </a:spcAft>
              <a:buFont typeface="Wingdings 2"/>
              <a:buChar char=""/>
              <a:defRPr/>
            </a:pPr>
            <a:r>
              <a:rPr lang="bg-BG" b="1" i="1" dirty="0" smtClean="0"/>
              <a:t>Осигуряване на текуща помощ</a:t>
            </a:r>
            <a:r>
              <a:rPr lang="bg-BG" i="1" dirty="0" smtClean="0"/>
              <a:t> с</a:t>
            </a:r>
            <a:r>
              <a:rPr lang="bg-BG" dirty="0" smtClean="0"/>
              <a:t>лед като екипът заработи.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382000" cy="3733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dirty="0" smtClean="0"/>
              <a:t>Посрещат се добре</a:t>
            </a:r>
          </a:p>
          <a:p>
            <a:pPr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dirty="0"/>
              <a:t>Х</a:t>
            </a:r>
            <a:r>
              <a:rPr lang="bg-BG" dirty="0" smtClean="0"/>
              <a:t>ората  харесват да работят в тях </a:t>
            </a:r>
          </a:p>
          <a:p>
            <a:pPr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dirty="0" smtClean="0"/>
              <a:t>Намаляването на нивата на управление спомага за увеличаване на ефективността</a:t>
            </a:r>
          </a:p>
          <a:p>
            <a:pPr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b="1" i="1" dirty="0" smtClean="0"/>
              <a:t>Не винаги </a:t>
            </a:r>
            <a:r>
              <a:rPr lang="bg-BG" dirty="0" smtClean="0"/>
              <a:t>допринасят за повишаване на продуктивността на организациите.</a:t>
            </a:r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dirty="0"/>
              <a:t>Ефективни ли са </a:t>
            </a:r>
            <a:r>
              <a:rPr lang="bg-BG" sz="3600" b="1" dirty="0" smtClean="0"/>
              <a:t>екипите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Потенциални пречки за успех 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647700" y="1905000"/>
            <a:ext cx="7848600" cy="4724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dirty="0" smtClean="0"/>
              <a:t>Работата в екип налага изисквания, за които </a:t>
            </a:r>
            <a:r>
              <a:rPr lang="bg-BG" b="1" i="1" dirty="0" smtClean="0"/>
              <a:t>не всеки е готов</a:t>
            </a:r>
            <a:r>
              <a:rPr lang="bg-BG" dirty="0" smtClean="0"/>
              <a:t>. 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Членове на екипа </a:t>
            </a:r>
            <a:r>
              <a:rPr lang="bg-BG" b="1" i="1" dirty="0" smtClean="0"/>
              <a:t>не са склонни да си сътрудничат</a:t>
            </a:r>
            <a:r>
              <a:rPr lang="bg-BG" dirty="0" smtClean="0"/>
              <a:t>. 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Недостатъчна </a:t>
            </a:r>
            <a:r>
              <a:rPr lang="bg-BG" b="1" i="1" dirty="0" smtClean="0"/>
              <a:t>подкрепа от ръководството</a:t>
            </a:r>
            <a:r>
              <a:rPr lang="bg-BG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Някои </a:t>
            </a:r>
            <a:r>
              <a:rPr lang="bg-BG" b="1" i="1" dirty="0" smtClean="0"/>
              <a:t>ръководители не са склонни да отстъпят контрола</a:t>
            </a:r>
            <a:r>
              <a:rPr lang="bg-BG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Екипът може да се провали, ако не успее да </a:t>
            </a:r>
            <a:r>
              <a:rPr lang="bg-BG" b="1" i="1" dirty="0" smtClean="0"/>
              <a:t>сътрудничи с другите екипи</a:t>
            </a:r>
            <a:r>
              <a:rPr lang="bg-BG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Как да развием успешен екип</a:t>
            </a:r>
            <a:endParaRPr lang="en-US" sz="3600" b="1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4038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dirty="0" smtClean="0"/>
              <a:t>Изграждане на  подходяща </a:t>
            </a:r>
            <a:r>
              <a:rPr lang="bg-BG" b="1" i="1" dirty="0" smtClean="0"/>
              <a:t>комбинация от умения</a:t>
            </a:r>
            <a:r>
              <a:rPr lang="bg-BG" dirty="0" smtClean="0"/>
              <a:t>, необходими за изпълнение на неговата мисия. </a:t>
            </a:r>
          </a:p>
          <a:p>
            <a:pPr eaLnBrk="1" hangingPunct="1">
              <a:spcAft>
                <a:spcPts val="600"/>
              </a:spcAft>
            </a:pPr>
            <a:r>
              <a:rPr lang="en-US" b="1" i="1" dirty="0" smtClean="0"/>
              <a:t>Team building</a:t>
            </a:r>
            <a:r>
              <a:rPr lang="bg-BG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Обучението на екипа трябва да включва теми като “Да бъдеш </a:t>
            </a:r>
            <a:r>
              <a:rPr lang="bg-BG" b="1" i="1" dirty="0" smtClean="0"/>
              <a:t>ефективен</a:t>
            </a:r>
            <a:r>
              <a:rPr lang="bg-BG" dirty="0" smtClean="0"/>
              <a:t> член на екипа" и “Ефективно </a:t>
            </a:r>
            <a:r>
              <a:rPr lang="bg-BG" b="1" i="1" dirty="0" smtClean="0"/>
              <a:t>самоуправление</a:t>
            </a:r>
            <a:r>
              <a:rPr lang="bg-BG" dirty="0" smtClean="0"/>
              <a:t>“, както и теми </a:t>
            </a:r>
            <a:r>
              <a:rPr lang="bg-BG" b="1" i="1" dirty="0" smtClean="0"/>
              <a:t>по умения за комуникация</a:t>
            </a:r>
            <a:r>
              <a:rPr lang="bg-BG" dirty="0" smtClean="0"/>
              <a:t> и </a:t>
            </a:r>
            <a:r>
              <a:rPr lang="bg-BG" b="1" i="1" dirty="0" smtClean="0"/>
              <a:t>наблюдение на собственото  поведение</a:t>
            </a:r>
            <a:r>
              <a:rPr lang="bg-BG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905000"/>
            <a:ext cx="8801100" cy="4191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Определяне на ролята –</a:t>
            </a:r>
            <a:r>
              <a:rPr lang="bg-BG" dirty="0" smtClean="0"/>
              <a:t> </a:t>
            </a:r>
            <a:r>
              <a:rPr lang="bg-BG" dirty="0"/>
              <a:t>правилно </a:t>
            </a:r>
            <a:r>
              <a:rPr lang="bg-BG" dirty="0" smtClean="0"/>
              <a:t>разбиране на това, което се очаква от тях.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Поставяне на цели – </a:t>
            </a:r>
            <a:r>
              <a:rPr lang="bg-BG" dirty="0" smtClean="0"/>
              <a:t>хората от екипа изясняват целите и разработват стратегиите за изпълнението им.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Решаване на проблеми – </a:t>
            </a:r>
            <a:r>
              <a:rPr lang="bg-BG" dirty="0" smtClean="0"/>
              <a:t>систематично обучение за идентифициране на проблеми и ефективното им решаване.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Междуличностни умения – </a:t>
            </a:r>
            <a:r>
              <a:rPr lang="bg-BG" dirty="0" smtClean="0"/>
              <a:t>изграждане на доверие и улесняване на комуникацията</a:t>
            </a:r>
            <a:endParaRPr lang="en-US" dirty="0"/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Практически упражнения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Насърчаване на сътрудничеството в екипа и между екипите</a:t>
            </a:r>
            <a:endParaRPr lang="en-US" sz="3200" b="1" smtClean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2296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dirty="0" smtClean="0"/>
              <a:t>Членовете на екипа се обединяват около </a:t>
            </a:r>
            <a:r>
              <a:rPr lang="bg-BG" b="1" i="1" dirty="0" smtClean="0"/>
              <a:t>предизвикателства</a:t>
            </a:r>
            <a:r>
              <a:rPr lang="bg-BG" dirty="0" smtClean="0"/>
              <a:t>, които ги принуждават да отговарят с </a:t>
            </a:r>
            <a:r>
              <a:rPr lang="bg-BG" b="1" i="1" dirty="0" smtClean="0"/>
              <a:t>високи стандарти на изпълнение</a:t>
            </a:r>
            <a:r>
              <a:rPr lang="bg-BG" dirty="0" smtClean="0"/>
              <a:t>.</a:t>
            </a:r>
            <a:endParaRPr lang="en-US" dirty="0" smtClean="0"/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Успехът на екипа изисква сътрудничество както  в рамките на екипа, така и </a:t>
            </a:r>
            <a:r>
              <a:rPr lang="bg-BG" b="1" dirty="0" smtClean="0"/>
              <a:t>между екипите</a:t>
            </a:r>
            <a:r>
              <a:rPr lang="bg-BG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Жизненоважни са </a:t>
            </a:r>
            <a:r>
              <a:rPr lang="bg-BG" b="1" i="1" dirty="0" smtClean="0"/>
              <a:t>редовните срещи и обмен на информация</a:t>
            </a:r>
            <a:r>
              <a:rPr lang="bg-BG" dirty="0" smtClean="0"/>
              <a:t> между екипите.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Избиране на хората за формиране на екип</a:t>
            </a:r>
            <a:endParaRPr lang="en-US" sz="3200" b="1" smtClean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9658" y="1981200"/>
            <a:ext cx="82296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dirty="0" smtClean="0"/>
              <a:t>Изберете  хората съобразно техните </a:t>
            </a:r>
            <a:r>
              <a:rPr lang="bg-BG" b="1" i="1" dirty="0" smtClean="0"/>
              <a:t>реални </a:t>
            </a:r>
            <a:r>
              <a:rPr lang="bg-BG" dirty="0" smtClean="0"/>
              <a:t>или</a:t>
            </a:r>
            <a:r>
              <a:rPr lang="bg-BG" b="1" i="1" dirty="0" smtClean="0"/>
              <a:t> потенциални умения</a:t>
            </a:r>
            <a:r>
              <a:rPr lang="bg-BG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Хората от екипа трябва да имат </a:t>
            </a:r>
            <a:r>
              <a:rPr lang="bg-BG" b="1" i="1" dirty="0" smtClean="0"/>
              <a:t>допълващи се </a:t>
            </a:r>
            <a:r>
              <a:rPr lang="bg-BG" dirty="0" smtClean="0"/>
              <a:t>умения, за да изпълняват разнообразни задачи.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Това включва </a:t>
            </a:r>
            <a:r>
              <a:rPr lang="bg-BG" b="1" i="1" dirty="0" smtClean="0"/>
              <a:t>междуличностни</a:t>
            </a:r>
            <a:r>
              <a:rPr lang="bg-BG" dirty="0" smtClean="0"/>
              <a:t>, </a:t>
            </a:r>
            <a:r>
              <a:rPr lang="bg-BG" dirty="0" smtClean="0"/>
              <a:t>и </a:t>
            </a:r>
            <a:r>
              <a:rPr lang="bg-BG" b="1" i="1" dirty="0" smtClean="0"/>
              <a:t>професионални</a:t>
            </a:r>
            <a:r>
              <a:rPr lang="bg-BG" dirty="0" smtClean="0"/>
              <a:t> умения.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Уменията на хората от екипа трябва постоянно да се </a:t>
            </a:r>
            <a:r>
              <a:rPr lang="bg-BG" b="1" i="1" dirty="0" smtClean="0"/>
              <a:t>развиват и обогатяват</a:t>
            </a:r>
            <a:r>
              <a:rPr lang="bg-BG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Предупреждение</a:t>
            </a:r>
            <a:endParaRPr lang="en-US" sz="3600" b="1" smtClean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dirty="0" smtClean="0"/>
              <a:t>Изграждането на успешни екипи изисква </a:t>
            </a:r>
            <a:r>
              <a:rPr lang="bg-BG" b="1" i="1" dirty="0" smtClean="0"/>
              <a:t>търпение</a:t>
            </a:r>
            <a:r>
              <a:rPr lang="bg-BG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Изброените препоръки </a:t>
            </a:r>
            <a:r>
              <a:rPr lang="bg-BG" b="1" i="1" dirty="0" smtClean="0"/>
              <a:t>не гарантират </a:t>
            </a:r>
            <a:r>
              <a:rPr lang="bg-BG" dirty="0" smtClean="0"/>
              <a:t>успеха на екипа. Други фактори, като </a:t>
            </a:r>
            <a:r>
              <a:rPr lang="bg-BG" b="1" i="1" dirty="0" smtClean="0"/>
              <a:t>икономиката, конкуренцията и финансовото състояние на компанията</a:t>
            </a:r>
            <a:r>
              <a:rPr lang="bg-BG" dirty="0" smtClean="0"/>
              <a:t>, имат влияние върху успеха на екипа.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Разработването на ефективни екипи </a:t>
            </a:r>
            <a:r>
              <a:rPr lang="bg-BG" b="1" i="1" dirty="0" smtClean="0"/>
              <a:t>отнема време</a:t>
            </a:r>
            <a:r>
              <a:rPr lang="bg-BG" dirty="0" smtClean="0"/>
              <a:t>. Според </a:t>
            </a:r>
            <a:r>
              <a:rPr lang="bg-BG" b="1" i="1" dirty="0" smtClean="0"/>
              <a:t>Питър </a:t>
            </a:r>
            <a:r>
              <a:rPr lang="bg-BG" b="1" i="1" dirty="0" err="1" smtClean="0"/>
              <a:t>Дракър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b="1" i="1" dirty="0" smtClean="0"/>
              <a:t>Peter </a:t>
            </a:r>
            <a:r>
              <a:rPr lang="en-US" b="1" i="1" dirty="0" err="1" smtClean="0"/>
              <a:t>Drucker</a:t>
            </a:r>
            <a:r>
              <a:rPr lang="en-US" dirty="0" smtClean="0"/>
              <a:t>)</a:t>
            </a:r>
            <a:r>
              <a:rPr lang="bg-BG" dirty="0" smtClean="0"/>
              <a:t> необходимото време за изграждане на екип е </a:t>
            </a:r>
            <a:r>
              <a:rPr lang="bg-BG" b="1" i="1" dirty="0" smtClean="0"/>
              <a:t>5 години </a:t>
            </a:r>
            <a:r>
              <a:rPr lang="bg-BG" dirty="0" smtClean="0"/>
              <a:t>. Някои автори посочват срок от </a:t>
            </a:r>
            <a:r>
              <a:rPr lang="bg-BG" b="1" i="1" dirty="0" smtClean="0"/>
              <a:t>10 години</a:t>
            </a:r>
            <a:r>
              <a:rPr lang="bg-BG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bg-BG" b="1" i="1" dirty="0" smtClean="0"/>
              <a:t>Търпението</a:t>
            </a:r>
            <a:r>
              <a:rPr lang="bg-BG" dirty="0" smtClean="0"/>
              <a:t> и </a:t>
            </a:r>
            <a:r>
              <a:rPr lang="bg-BG" b="1" i="1" dirty="0" smtClean="0"/>
              <a:t>вниманието</a:t>
            </a:r>
            <a:r>
              <a:rPr lang="bg-BG" dirty="0" smtClean="0"/>
              <a:t> са задължителни.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905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600" b="1" dirty="0" smtClean="0"/>
              <a:t>Група</a:t>
            </a:r>
            <a:endParaRPr lang="en-US" sz="3600" b="1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47368" y="2362200"/>
            <a:ext cx="84582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sz="3200" dirty="0"/>
              <a:t>о</a:t>
            </a:r>
            <a:r>
              <a:rPr lang="bg-BG" sz="3200" dirty="0" smtClean="0"/>
              <a:t>бщност от </a:t>
            </a:r>
            <a:r>
              <a:rPr lang="bg-BG" sz="3200" b="1" dirty="0" smtClean="0"/>
              <a:t>две или повече</a:t>
            </a:r>
            <a:r>
              <a:rPr lang="bg-BG" sz="3200" dirty="0" smtClean="0"/>
              <a:t> лица, които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sz="3200" b="1" dirty="0" smtClean="0"/>
              <a:t>взаимодействат</a:t>
            </a:r>
            <a:r>
              <a:rPr lang="bg-BG" sz="3200" dirty="0" smtClean="0"/>
              <a:t> посредством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sz="3200" b="1" dirty="0" smtClean="0"/>
              <a:t>стабилен модел </a:t>
            </a:r>
            <a:r>
              <a:rPr lang="bg-BG" sz="3200" dirty="0" smtClean="0"/>
              <a:t>на отношения между тях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sz="3200" dirty="0" smtClean="0"/>
              <a:t>споделят </a:t>
            </a:r>
            <a:r>
              <a:rPr lang="bg-BG" sz="3200" b="1" dirty="0" smtClean="0"/>
              <a:t>общи интереси </a:t>
            </a:r>
            <a:r>
              <a:rPr lang="bg-BG" sz="3200" dirty="0" smtClean="0"/>
              <a:t>или</a:t>
            </a:r>
            <a:r>
              <a:rPr lang="bg-BG" sz="3200" b="1" dirty="0" smtClean="0"/>
              <a:t> цели</a:t>
            </a:r>
            <a:r>
              <a:rPr lang="bg-BG" sz="3200" dirty="0" smtClean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bg-BG" sz="3200" b="1" dirty="0" smtClean="0"/>
              <a:t>възприемат</a:t>
            </a:r>
            <a:r>
              <a:rPr lang="bg-BG" sz="3200" dirty="0" smtClean="0"/>
              <a:t> себе си като група.</a:t>
            </a:r>
          </a:p>
        </p:txBody>
      </p:sp>
    </p:spTree>
    <p:extLst>
      <p:ext uri="{BB962C8B-B14F-4D97-AF65-F5344CB8AC3E}">
        <p14:creationId xmlns:p14="http://schemas.microsoft.com/office/powerpoint/2010/main" val="3978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851648" cy="990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6000" dirty="0" smtClean="0"/>
              <a:t>Въпроси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Основи на груповото поведение</a:t>
            </a:r>
            <a:endParaRPr lang="en-US" sz="3600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3962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dirty="0" smtClean="0"/>
              <a:t>Груповото поведение на човека е изцяло </a:t>
            </a:r>
            <a:r>
              <a:rPr lang="bg-BG" b="1" dirty="0" smtClean="0"/>
              <a:t>социално</a:t>
            </a:r>
            <a:r>
              <a:rPr lang="bg-BG" dirty="0" smtClean="0"/>
              <a:t>. </a:t>
            </a:r>
          </a:p>
          <a:p>
            <a:pPr eaLnBrk="1" hangingPunct="1">
              <a:spcAft>
                <a:spcPts val="600"/>
              </a:spcAft>
            </a:pPr>
            <a:r>
              <a:rPr lang="bg-BG" b="1" dirty="0" smtClean="0"/>
              <a:t>Няма</a:t>
            </a:r>
            <a:r>
              <a:rPr lang="bg-BG" dirty="0" smtClean="0"/>
              <a:t> биологически или физиологически детерминанти. 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Групите са резултат от </a:t>
            </a:r>
            <a:r>
              <a:rPr lang="bg-BG" b="1" dirty="0" smtClean="0"/>
              <a:t>взаимоотношения</a:t>
            </a:r>
            <a:r>
              <a:rPr lang="bg-BG" dirty="0" smtClean="0"/>
              <a:t> и </a:t>
            </a:r>
            <a:r>
              <a:rPr lang="bg-BG" b="1" dirty="0" smtClean="0"/>
              <a:t>взаимодействия</a:t>
            </a:r>
            <a:r>
              <a:rPr lang="bg-BG" dirty="0" smtClean="0"/>
              <a:t> на хората в живота и в частност, в трудовия процес.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685800"/>
          </a:xfrm>
        </p:spPr>
        <p:txBody>
          <a:bodyPr/>
          <a:lstStyle/>
          <a:p>
            <a:pPr algn="ctr" eaLnBrk="1" hangingPunct="1">
              <a:spcAft>
                <a:spcPts val="600"/>
              </a:spcAft>
            </a:pPr>
            <a:r>
              <a:rPr lang="bg-BG" sz="3600" b="1" dirty="0"/>
              <a:t>Взаимоотношенията могат да са: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686800" cy="3505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sz="3200" b="1" dirty="0" smtClean="0"/>
              <a:t>формални</a:t>
            </a:r>
            <a:r>
              <a:rPr lang="bg-BG" sz="3200" dirty="0" smtClean="0"/>
              <a:t> - официално регламентирани </a:t>
            </a:r>
          </a:p>
          <a:p>
            <a:pPr eaLnBrk="1" hangingPunct="1">
              <a:spcAft>
                <a:spcPts val="600"/>
              </a:spcAft>
            </a:pPr>
            <a:r>
              <a:rPr lang="bg-BG" sz="3200" b="1" dirty="0" smtClean="0"/>
              <a:t>неформални  - </a:t>
            </a:r>
            <a:r>
              <a:rPr lang="bg-BG" sz="3200" dirty="0" smtClean="0"/>
              <a:t>възникнали спонтанно на емоционална основа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454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143000"/>
            <a:ext cx="8229600" cy="819150"/>
          </a:xfrm>
        </p:spPr>
        <p:txBody>
          <a:bodyPr/>
          <a:lstStyle/>
          <a:p>
            <a:pPr algn="ctr"/>
            <a:r>
              <a:rPr lang="bg-BG" sz="3600" b="1" dirty="0" smtClean="0">
                <a:latin typeface="Calibri" panose="020F0502020204030204" pitchFamily="34" charset="0"/>
              </a:rPr>
              <a:t>Взаимоотношенията могат </a:t>
            </a:r>
            <a:r>
              <a:rPr lang="bg-BG" sz="3600" b="1" dirty="0">
                <a:latin typeface="Calibri" panose="020F0502020204030204" pitchFamily="34" charset="0"/>
              </a:rPr>
              <a:t>да бъдат</a:t>
            </a:r>
            <a:r>
              <a:rPr lang="bg-BG" sz="3600" b="1" dirty="0" smtClean="0">
                <a:latin typeface="Calibri" panose="020F0502020204030204" pitchFamily="34" charset="0"/>
              </a:rPr>
              <a:t>: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895600"/>
            <a:ext cx="7620000" cy="3429000"/>
          </a:xfrm>
        </p:spPr>
        <p:txBody>
          <a:bodyPr/>
          <a:lstStyle/>
          <a:p>
            <a:r>
              <a:rPr lang="bg-BG" sz="3200" b="1" dirty="0" smtClean="0"/>
              <a:t>Конфликтни</a:t>
            </a:r>
          </a:p>
          <a:p>
            <a:r>
              <a:rPr lang="bg-BG" sz="3200" dirty="0" smtClean="0"/>
              <a:t>Отношения на </a:t>
            </a:r>
            <a:r>
              <a:rPr lang="bg-BG" sz="3200" b="1" dirty="0" smtClean="0"/>
              <a:t>сътрудничество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82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19150"/>
          </a:xfrm>
        </p:spPr>
        <p:txBody>
          <a:bodyPr/>
          <a:lstStyle/>
          <a:p>
            <a:pPr algn="ctr"/>
            <a:r>
              <a:rPr lang="bg-BG" sz="3600" b="1" dirty="0" smtClean="0">
                <a:latin typeface="Calibri" panose="020F0502020204030204" pitchFamily="34" charset="0"/>
              </a:rPr>
              <a:t>Взаимоотношенията определят: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839200" cy="4114800"/>
          </a:xfrm>
        </p:spPr>
        <p:txBody>
          <a:bodyPr/>
          <a:lstStyle/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sz="3200" b="1" dirty="0"/>
              <a:t>Вида</a:t>
            </a:r>
            <a:r>
              <a:rPr lang="bg-BG" sz="3200" dirty="0"/>
              <a:t> на различните </a:t>
            </a:r>
            <a:r>
              <a:rPr lang="bg-BG" sz="3200" dirty="0" smtClean="0"/>
              <a:t>групи</a:t>
            </a:r>
          </a:p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defRPr/>
            </a:pPr>
            <a:r>
              <a:rPr lang="bg-BG" sz="3200" b="1" dirty="0" smtClean="0"/>
              <a:t>Начина</a:t>
            </a:r>
            <a:r>
              <a:rPr lang="bg-BG" sz="3200" dirty="0"/>
              <a:t>, по който </a:t>
            </a:r>
            <a:r>
              <a:rPr lang="bg-BG" sz="3200" dirty="0" smtClean="0"/>
              <a:t>функционират</a:t>
            </a:r>
            <a:endParaRPr lang="bg-BG" sz="3200" dirty="0"/>
          </a:p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dirty="0"/>
              <a:t>Ролята им </a:t>
            </a:r>
            <a:r>
              <a:rPr lang="bg-BG" sz="3200" dirty="0" smtClean="0"/>
              <a:t>в </a:t>
            </a:r>
            <a:r>
              <a:rPr lang="bg-BG" sz="3200" dirty="0"/>
              <a:t>живота на отделната </a:t>
            </a:r>
            <a:r>
              <a:rPr lang="bg-BG" sz="3200" b="1" dirty="0" smtClean="0"/>
              <a:t>личност</a:t>
            </a:r>
          </a:p>
          <a:p>
            <a:pPr marL="641033" lvl="1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dirty="0"/>
              <a:t>Ролята им в живота </a:t>
            </a:r>
            <a:r>
              <a:rPr lang="bg-BG" sz="3200" dirty="0" smtClean="0"/>
              <a:t>на </a:t>
            </a:r>
            <a:r>
              <a:rPr lang="bg-BG" sz="3200" b="1" dirty="0" smtClean="0"/>
              <a:t>организацията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20263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Социални </a:t>
            </a:r>
            <a:r>
              <a:rPr lang="bg-BG" sz="3600" b="1" dirty="0"/>
              <a:t>мрежи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534400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dirty="0"/>
              <a:t>В</a:t>
            </a:r>
            <a:r>
              <a:rPr lang="bg-BG" sz="3200" dirty="0" smtClean="0"/>
              <a:t>ключват отношенията между хората и групите в организацията</a:t>
            </a:r>
          </a:p>
          <a:p>
            <a:pPr marL="274320" indent="-274320" eaLnBrk="1" fontAlgn="auto" hangingPunct="1"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dirty="0" smtClean="0"/>
              <a:t>Анализът им помага да се </a:t>
            </a:r>
            <a:r>
              <a:rPr lang="bg-BG" sz="3200" dirty="0"/>
              <a:t>разбере </a:t>
            </a:r>
            <a:r>
              <a:rPr lang="bg-BG" sz="3200" dirty="0" smtClean="0"/>
              <a:t>организацията:</a:t>
            </a:r>
            <a:endParaRPr lang="bg-BG" sz="3200" dirty="0" smtClean="0"/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като </a:t>
            </a:r>
            <a:r>
              <a:rPr lang="bg-BG" sz="2800" b="1" dirty="0" smtClean="0"/>
              <a:t>социално</a:t>
            </a:r>
            <a:r>
              <a:rPr lang="bg-BG" sz="2800" dirty="0" smtClean="0"/>
              <a:t> и </a:t>
            </a:r>
            <a:r>
              <a:rPr lang="bg-BG" sz="2800" b="1" dirty="0" smtClean="0"/>
              <a:t>функционално</a:t>
            </a:r>
            <a:r>
              <a:rPr lang="bg-BG" sz="2800" dirty="0" smtClean="0"/>
              <a:t> образувание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нейното цялостно </a:t>
            </a:r>
            <a:r>
              <a:rPr lang="bg-BG" sz="2800" b="1" dirty="0" smtClean="0"/>
              <a:t>поведение</a:t>
            </a:r>
            <a:r>
              <a:rPr lang="bg-BG" sz="2800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2659</TotalTime>
  <Words>1404</Words>
  <Application>Microsoft Office PowerPoint</Application>
  <PresentationFormat>On-screen Show (4:3)</PresentationFormat>
  <Paragraphs>196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Constantia</vt:lpstr>
      <vt:lpstr>Wingdings</vt:lpstr>
      <vt:lpstr>Wingdings 2</vt:lpstr>
      <vt:lpstr>Flow</vt:lpstr>
      <vt:lpstr>Групово ниво на организационното поведение </vt:lpstr>
      <vt:lpstr>Групова динамика  и  работни екипи</vt:lpstr>
      <vt:lpstr>Защо трябва да изучаваме групите</vt:lpstr>
      <vt:lpstr>Група</vt:lpstr>
      <vt:lpstr>Основи на груповото поведение</vt:lpstr>
      <vt:lpstr>Взаимоотношенията могат да са:</vt:lpstr>
      <vt:lpstr>Взаимоотношенията могат да бъдат:</vt:lpstr>
      <vt:lpstr>Взаимоотношенията определят:</vt:lpstr>
      <vt:lpstr>Социални мрежи</vt:lpstr>
      <vt:lpstr>Видове групи</vt:lpstr>
      <vt:lpstr>Защо хората се включват в групи?</vt:lpstr>
      <vt:lpstr>Развитие на групите</vt:lpstr>
      <vt:lpstr>Особености</vt:lpstr>
      <vt:lpstr>Роли: шапките, които носим </vt:lpstr>
      <vt:lpstr>PowerPoint Presentation</vt:lpstr>
      <vt:lpstr>PowerPoint Presentation</vt:lpstr>
      <vt:lpstr>Норми</vt:lpstr>
      <vt:lpstr>Статус – престиж, осигурен от членството в групата</vt:lpstr>
      <vt:lpstr>Сплотеност – дух на колективизъм </vt:lpstr>
      <vt:lpstr>Фактори на сплотеността</vt:lpstr>
      <vt:lpstr>Проблем ли е сплотеността? </vt:lpstr>
      <vt:lpstr>Влияние на средата</vt:lpstr>
      <vt:lpstr>Социално усилване </vt:lpstr>
      <vt:lpstr>Използване на ресурсите в групата</vt:lpstr>
      <vt:lpstr>Теория за социалното въздействие</vt:lpstr>
      <vt:lpstr>Теория за социалното въздействие и култура</vt:lpstr>
      <vt:lpstr>Експеримент с мениджъри от  САЩ, Израел и Китай</vt:lpstr>
      <vt:lpstr>Преодоляване на социалното разхищение</vt:lpstr>
      <vt:lpstr>Работен екип</vt:lpstr>
      <vt:lpstr>Различия между екипи и групи</vt:lpstr>
      <vt:lpstr>PowerPoint Presentation</vt:lpstr>
      <vt:lpstr>Създаване на екип</vt:lpstr>
      <vt:lpstr>Ефективни ли са екипите</vt:lpstr>
      <vt:lpstr>Потенциални пречки за успех </vt:lpstr>
      <vt:lpstr>Как да развием успешен екип</vt:lpstr>
      <vt:lpstr>Практически упражнения</vt:lpstr>
      <vt:lpstr>Насърчаване на сътрудничеството в екипа и между екипите</vt:lpstr>
      <vt:lpstr>Избиране на хората за формиране на екип</vt:lpstr>
      <vt:lpstr>Предупреждение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Груповото ниво на организационното поведение</dc:title>
  <dc:creator>CIST</dc:creator>
  <cp:lastModifiedBy>ladm</cp:lastModifiedBy>
  <cp:revision>314</cp:revision>
  <dcterms:created xsi:type="dcterms:W3CDTF">2009-12-06T08:40:38Z</dcterms:created>
  <dcterms:modified xsi:type="dcterms:W3CDTF">2019-12-06T10:06:34Z</dcterms:modified>
</cp:coreProperties>
</file>