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3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23" autoAdjust="0"/>
    <p:restoredTop sz="94660"/>
  </p:normalViewPr>
  <p:slideViewPr>
    <p:cSldViewPr>
      <p:cViewPr varScale="1">
        <p:scale>
          <a:sx n="86" d="100"/>
          <a:sy n="86" d="100"/>
        </p:scale>
        <p:origin x="-133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2BF5-8227-4651-98BE-8B7D02AB67BF}" type="datetimeFigureOut">
              <a:rPr lang="bg-BG" smtClean="0"/>
              <a:pPr/>
              <a:t>18.12.2012 г.</a:t>
            </a:fld>
            <a:endParaRPr lang="bg-BG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FEA1-F7CA-4293-B69A-7FE6E67A7EDE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2BF5-8227-4651-98BE-8B7D02AB67BF}" type="datetimeFigureOut">
              <a:rPr lang="bg-BG" smtClean="0"/>
              <a:pPr/>
              <a:t>18.12.2012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FEA1-F7CA-4293-B69A-7FE6E67A7EDE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2BF5-8227-4651-98BE-8B7D02AB67BF}" type="datetimeFigureOut">
              <a:rPr lang="bg-BG" smtClean="0"/>
              <a:pPr/>
              <a:t>18.12.2012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FEA1-F7CA-4293-B69A-7FE6E67A7EDE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2BF5-8227-4651-98BE-8B7D02AB67BF}" type="datetimeFigureOut">
              <a:rPr lang="bg-BG" smtClean="0"/>
              <a:pPr/>
              <a:t>18.12.2012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FEA1-F7CA-4293-B69A-7FE6E67A7EDE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2BF5-8227-4651-98BE-8B7D02AB67BF}" type="datetimeFigureOut">
              <a:rPr lang="bg-BG" smtClean="0"/>
              <a:pPr/>
              <a:t>18.12.2012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FEA1-F7CA-4293-B69A-7FE6E67A7EDE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2BF5-8227-4651-98BE-8B7D02AB67BF}" type="datetimeFigureOut">
              <a:rPr lang="bg-BG" smtClean="0"/>
              <a:pPr/>
              <a:t>18.12.2012 г.</a:t>
            </a:fld>
            <a:endParaRPr lang="bg-B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FEA1-F7CA-4293-B69A-7FE6E67A7EDE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2BF5-8227-4651-98BE-8B7D02AB67BF}" type="datetimeFigureOut">
              <a:rPr lang="bg-BG" smtClean="0"/>
              <a:pPr/>
              <a:t>18.12.2012 г.</a:t>
            </a:fld>
            <a:endParaRPr lang="bg-B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FEA1-F7CA-4293-B69A-7FE6E67A7EDE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2BF5-8227-4651-98BE-8B7D02AB67BF}" type="datetimeFigureOut">
              <a:rPr lang="bg-BG" smtClean="0"/>
              <a:pPr/>
              <a:t>18.12.2012 г.</a:t>
            </a:fld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FEA1-F7CA-4293-B69A-7FE6E67A7EDE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2BF5-8227-4651-98BE-8B7D02AB67BF}" type="datetimeFigureOut">
              <a:rPr lang="bg-BG" smtClean="0"/>
              <a:pPr/>
              <a:t>18.12.2012 г.</a:t>
            </a:fld>
            <a:endParaRPr lang="bg-B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FEA1-F7CA-4293-B69A-7FE6E67A7EDE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2BF5-8227-4651-98BE-8B7D02AB67BF}" type="datetimeFigureOut">
              <a:rPr lang="bg-BG" smtClean="0"/>
              <a:pPr/>
              <a:t>18.12.2012 г.</a:t>
            </a:fld>
            <a:endParaRPr lang="bg-B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FEA1-F7CA-4293-B69A-7FE6E67A7EDE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2BF5-8227-4651-98BE-8B7D02AB67BF}" type="datetimeFigureOut">
              <a:rPr lang="bg-BG" smtClean="0"/>
              <a:pPr/>
              <a:t>18.12.2012 г.</a:t>
            </a:fld>
            <a:endParaRPr lang="bg-B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CB5FEA1-F7CA-4293-B69A-7FE6E67A7EDE}" type="slidenum">
              <a:rPr lang="bg-BG" smtClean="0"/>
              <a:pPr/>
              <a:t>‹#›</a:t>
            </a:fld>
            <a:endParaRPr lang="bg-BG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500034" y="642918"/>
            <a:ext cx="8229600" cy="65321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28736"/>
            <a:ext cx="8229600" cy="489586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EB22BF5-8227-4651-98BE-8B7D02AB67BF}" type="datetimeFigureOut">
              <a:rPr lang="bg-BG" smtClean="0"/>
              <a:pPr/>
              <a:t>18.12.2012 г.</a:t>
            </a:fld>
            <a:endParaRPr lang="bg-BG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bg-BG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CB5FEA1-F7CA-4293-B69A-7FE6E67A7EDE}" type="slidenum">
              <a:rPr lang="bg-BG" smtClean="0"/>
              <a:pPr/>
              <a:t>‹#›</a:t>
            </a:fld>
            <a:endParaRPr lang="bg-BG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600" b="1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158" y="2285992"/>
            <a:ext cx="8358246" cy="842970"/>
          </a:xfrm>
        </p:spPr>
        <p:txBody>
          <a:bodyPr>
            <a:noAutofit/>
          </a:bodyPr>
          <a:lstStyle/>
          <a:p>
            <a:pPr algn="ctr"/>
            <a:r>
              <a:rPr lang="bg-BG" sz="5400" i="1" dirty="0" smtClean="0"/>
              <a:t>Как да стигнем до “Да”</a:t>
            </a:r>
            <a:r>
              <a:rPr lang="bg-BG" sz="5400" dirty="0" smtClean="0"/>
              <a:t> </a:t>
            </a:r>
            <a:endParaRPr lang="bg-BG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34" y="4143380"/>
            <a:ext cx="7854696" cy="1229836"/>
          </a:xfrm>
        </p:spPr>
        <p:txBody>
          <a:bodyPr>
            <a:normAutofit/>
          </a:bodyPr>
          <a:lstStyle/>
          <a:p>
            <a:pPr algn="ctr"/>
            <a:r>
              <a:rPr lang="bg-BG" sz="2800" dirty="0" smtClean="0"/>
              <a:t>Ръководство, разработено в Харвард по проект</a:t>
            </a:r>
            <a:r>
              <a:rPr lang="en-US" sz="2800" dirty="0" smtClean="0"/>
              <a:t>a</a:t>
            </a:r>
            <a:r>
              <a:rPr lang="bg-BG" sz="2800" dirty="0" smtClean="0"/>
              <a:t> “Принципен метод за водене на преговори”</a:t>
            </a:r>
            <a:endParaRPr lang="bg-BG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Търсене и използване на обективни критерии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643050"/>
            <a:ext cx="8229600" cy="4895864"/>
          </a:xfrm>
        </p:spPr>
        <p:txBody>
          <a:bodyPr>
            <a:normAutofit fontScale="92500"/>
          </a:bodyPr>
          <a:lstStyle/>
          <a:p>
            <a:r>
              <a:rPr lang="bg-BG" dirty="0" smtClean="0"/>
              <a:t>Принципните преговори </a:t>
            </a:r>
            <a:r>
              <a:rPr lang="bg-BG" b="1" i="1" dirty="0" smtClean="0"/>
              <a:t>не са битка </a:t>
            </a:r>
            <a:r>
              <a:rPr lang="bg-BG" dirty="0" smtClean="0"/>
              <a:t>за надмощие. Целта е да се постигне </a:t>
            </a:r>
            <a:r>
              <a:rPr lang="bg-BG" b="1" i="1" dirty="0" smtClean="0"/>
              <a:t>разумно</a:t>
            </a:r>
            <a:r>
              <a:rPr lang="bg-BG" dirty="0" smtClean="0"/>
              <a:t> споразумение </a:t>
            </a:r>
            <a:r>
              <a:rPr lang="bg-BG" b="1" i="1" dirty="0" smtClean="0"/>
              <a:t>ефикасно</a:t>
            </a:r>
            <a:r>
              <a:rPr lang="bg-BG" dirty="0" smtClean="0"/>
              <a:t> и по </a:t>
            </a:r>
            <a:r>
              <a:rPr lang="bg-BG" b="1" i="1" dirty="0" smtClean="0"/>
              <a:t>взаимно съгласие</a:t>
            </a:r>
            <a:r>
              <a:rPr lang="bg-BG" dirty="0" smtClean="0"/>
              <a:t>. </a:t>
            </a:r>
          </a:p>
          <a:p>
            <a:r>
              <a:rPr lang="bg-BG" dirty="0" smtClean="0"/>
              <a:t>Използването на обективни критерии, помага за </a:t>
            </a:r>
            <a:r>
              <a:rPr lang="bg-BG" b="1" i="1" dirty="0" smtClean="0"/>
              <a:t>изключване на емоциите </a:t>
            </a:r>
            <a:r>
              <a:rPr lang="bg-BG" dirty="0" smtClean="0"/>
              <a:t>от дискусията и позволява на двете страни да използват </a:t>
            </a:r>
            <a:r>
              <a:rPr lang="bg-BG" b="1" i="1" dirty="0" smtClean="0"/>
              <a:t>разум</a:t>
            </a:r>
            <a:r>
              <a:rPr lang="bg-BG" dirty="0" smtClean="0"/>
              <a:t> и </a:t>
            </a:r>
            <a:r>
              <a:rPr lang="bg-BG" b="1" i="1" dirty="0" smtClean="0"/>
              <a:t>логика</a:t>
            </a:r>
            <a:r>
              <a:rPr lang="bg-BG" dirty="0" smtClean="0"/>
              <a:t>. </a:t>
            </a:r>
          </a:p>
          <a:p>
            <a:r>
              <a:rPr lang="bg-BG" dirty="0" smtClean="0"/>
              <a:t>Разработване на </a:t>
            </a:r>
            <a:r>
              <a:rPr lang="bg-BG" b="1" dirty="0" smtClean="0"/>
              <a:t>обективни</a:t>
            </a:r>
            <a:r>
              <a:rPr lang="bg-BG" dirty="0" smtClean="0"/>
              <a:t> критерии може да се направи по различни начини: от “</a:t>
            </a:r>
            <a:r>
              <a:rPr lang="bg-BG" b="1" i="1" dirty="0" smtClean="0"/>
              <a:t>общоприетото</a:t>
            </a:r>
            <a:r>
              <a:rPr lang="bg-BG" dirty="0" smtClean="0"/>
              <a:t>", през "</a:t>
            </a:r>
            <a:r>
              <a:rPr lang="bg-BG" b="1" i="1" dirty="0" smtClean="0"/>
              <a:t>пазарна стойност</a:t>
            </a:r>
            <a:r>
              <a:rPr lang="bg-BG" dirty="0" smtClean="0"/>
              <a:t>" до "</a:t>
            </a:r>
            <a:r>
              <a:rPr lang="bg-BG" b="1" i="1" dirty="0" smtClean="0"/>
              <a:t>това, което съдът ще реши</a:t>
            </a:r>
            <a:r>
              <a:rPr lang="bg-BG" dirty="0" smtClean="0"/>
              <a:t>". </a:t>
            </a:r>
          </a:p>
          <a:p>
            <a:r>
              <a:rPr lang="bg-BG" dirty="0" smtClean="0"/>
              <a:t>Обективните критерии не трябва да зависят от </a:t>
            </a:r>
            <a:r>
              <a:rPr lang="bg-BG" b="1" i="1" dirty="0" smtClean="0"/>
              <a:t>никоя страна</a:t>
            </a:r>
            <a:r>
              <a:rPr lang="bg-BG" dirty="0" smtClean="0"/>
              <a:t>, участваща в преговорите.</a:t>
            </a:r>
          </a:p>
          <a:p>
            <a:endParaRPr lang="bg-BG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След като са разработени, обективните критерии трябва да бъдат </a:t>
            </a:r>
            <a:r>
              <a:rPr lang="bg-BG" b="1" i="1" dirty="0" smtClean="0"/>
              <a:t>обсъдени</a:t>
            </a:r>
            <a:r>
              <a:rPr lang="bg-BG" dirty="0" smtClean="0"/>
              <a:t>. Насоки: </a:t>
            </a:r>
          </a:p>
          <a:p>
            <a:pPr>
              <a:buNone/>
            </a:pPr>
            <a:r>
              <a:rPr lang="bg-BG" dirty="0" smtClean="0"/>
              <a:t>	1. Дефинираме всеки въпрос като </a:t>
            </a:r>
            <a:r>
              <a:rPr lang="bg-BG" b="1" i="1" dirty="0" smtClean="0"/>
              <a:t>съвместно търсене на обективни критерии</a:t>
            </a:r>
            <a:r>
              <a:rPr lang="bg-BG" dirty="0" smtClean="0"/>
              <a:t>.</a:t>
            </a:r>
          </a:p>
          <a:p>
            <a:pPr>
              <a:buNone/>
            </a:pPr>
            <a:r>
              <a:rPr lang="bg-BG" dirty="0" smtClean="0"/>
              <a:t>	2. Разумно определяме най-подходящите </a:t>
            </a:r>
            <a:r>
              <a:rPr lang="bg-BG" b="1" i="1" dirty="0" smtClean="0"/>
              <a:t>стандарти</a:t>
            </a:r>
            <a:r>
              <a:rPr lang="bg-BG" dirty="0" smtClean="0"/>
              <a:t> и начините за тяхното </a:t>
            </a:r>
            <a:r>
              <a:rPr lang="bg-BG" b="1" i="1" dirty="0" smtClean="0"/>
              <a:t>прилагане</a:t>
            </a:r>
            <a:r>
              <a:rPr lang="bg-BG" dirty="0" smtClean="0"/>
              <a:t>. </a:t>
            </a:r>
          </a:p>
          <a:p>
            <a:pPr>
              <a:buNone/>
            </a:pPr>
            <a:r>
              <a:rPr lang="bg-BG" dirty="0" smtClean="0"/>
              <a:t>	3. Никога не търсим </a:t>
            </a:r>
            <a:r>
              <a:rPr lang="bg-BG" b="1" i="1" dirty="0" smtClean="0"/>
              <a:t>изгодата</a:t>
            </a:r>
            <a:r>
              <a:rPr lang="bg-BG" dirty="0" smtClean="0"/>
              <a:t>, а настояваме  само за </a:t>
            </a:r>
            <a:r>
              <a:rPr lang="bg-BG" b="1" i="1" dirty="0" smtClean="0"/>
              <a:t>спазване на приетите принципи</a:t>
            </a:r>
            <a:r>
              <a:rPr lang="bg-BG" dirty="0" smtClean="0"/>
              <a:t>. </a:t>
            </a:r>
          </a:p>
          <a:p>
            <a:r>
              <a:rPr lang="bg-BG" dirty="0" smtClean="0"/>
              <a:t>Следвайки тези стъпки трябва да достигнем до </a:t>
            </a:r>
            <a:r>
              <a:rPr lang="bg-BG" b="1" i="1" dirty="0" smtClean="0"/>
              <a:t>успех</a:t>
            </a:r>
            <a:r>
              <a:rPr lang="bg-BG" dirty="0" smtClean="0"/>
              <a:t>, но не винаги е лесно.  </a:t>
            </a:r>
          </a:p>
          <a:p>
            <a:endParaRPr lang="bg-BG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Търсене и използване на обективни критерии</a:t>
            </a:r>
            <a:endParaRPr lang="bg-BG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653210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Предизвикателства пред преговарящите</a:t>
            </a:r>
            <a:endParaRPr lang="bg-B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2276872"/>
            <a:ext cx="7200800" cy="4407768"/>
          </a:xfrm>
        </p:spPr>
        <p:txBody>
          <a:bodyPr/>
          <a:lstStyle/>
          <a:p>
            <a:r>
              <a:rPr lang="bg-BG" sz="2800" dirty="0" smtClean="0"/>
              <a:t>Доколко да отстъпят в преговорите</a:t>
            </a:r>
          </a:p>
          <a:p>
            <a:r>
              <a:rPr lang="bg-BG" sz="2800" dirty="0" smtClean="0"/>
              <a:t>Другата страна не играе по правилата</a:t>
            </a:r>
          </a:p>
          <a:p>
            <a:r>
              <a:rPr lang="bg-BG" sz="2800" dirty="0" smtClean="0"/>
              <a:t>Некоректен партньор</a:t>
            </a:r>
          </a:p>
          <a:p>
            <a:endParaRPr lang="bg-BG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653210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Доколко да отстъпят в преговорите</a:t>
            </a:r>
            <a:endParaRPr lang="bg-B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401080" cy="5374950"/>
          </a:xfrm>
        </p:spPr>
        <p:txBody>
          <a:bodyPr>
            <a:normAutofit fontScale="92500" lnSpcReduction="20000"/>
          </a:bodyPr>
          <a:lstStyle/>
          <a:p>
            <a:r>
              <a:rPr lang="bg-BG" dirty="0" smtClean="0"/>
              <a:t>Понякога другата страна е </a:t>
            </a:r>
            <a:r>
              <a:rPr lang="bg-BG" b="1" i="1" dirty="0" smtClean="0"/>
              <a:t>по-силна от нас</a:t>
            </a:r>
            <a:r>
              <a:rPr lang="bg-BG" dirty="0" smtClean="0"/>
              <a:t>: </a:t>
            </a:r>
          </a:p>
          <a:p>
            <a:r>
              <a:rPr lang="bg-BG" dirty="0" smtClean="0"/>
              <a:t>Най-доброто, което всеки метод за водене на преговори може да постигне, е да изпълни  две цели: </a:t>
            </a:r>
          </a:p>
          <a:p>
            <a:pPr lvl="1"/>
            <a:r>
              <a:rPr lang="bg-BG" dirty="0" smtClean="0"/>
              <a:t>Да ни </a:t>
            </a:r>
            <a:r>
              <a:rPr lang="bg-BG" b="1" i="1" dirty="0" smtClean="0"/>
              <a:t>предпази</a:t>
            </a:r>
            <a:r>
              <a:rPr lang="bg-BG" dirty="0" smtClean="0"/>
              <a:t> от постигане на споразумение, което </a:t>
            </a:r>
            <a:r>
              <a:rPr lang="bg-BG" b="1" i="1" dirty="0" smtClean="0"/>
              <a:t>трябва да отхвърлим</a:t>
            </a:r>
            <a:r>
              <a:rPr lang="bg-BG" dirty="0" smtClean="0"/>
              <a:t>.</a:t>
            </a:r>
          </a:p>
          <a:p>
            <a:pPr lvl="1"/>
            <a:r>
              <a:rPr lang="bg-BG" dirty="0" smtClean="0"/>
              <a:t>Да ни помогне да извлечем </a:t>
            </a:r>
            <a:r>
              <a:rPr lang="bg-BG" b="1" i="1" dirty="0" smtClean="0"/>
              <a:t>максимума от предимствата</a:t>
            </a:r>
            <a:r>
              <a:rPr lang="bg-BG" dirty="0" smtClean="0"/>
              <a:t>, които имаме, така че споразумението, до к0ето достигнем да задоволи нашите </a:t>
            </a:r>
            <a:r>
              <a:rPr lang="bg-BG" b="1" i="1" dirty="0" smtClean="0"/>
              <a:t>интереси</a:t>
            </a:r>
            <a:r>
              <a:rPr lang="bg-BG" dirty="0" smtClean="0"/>
              <a:t> във възможно най-висока степен." </a:t>
            </a:r>
          </a:p>
          <a:p>
            <a:r>
              <a:rPr lang="bg-BG" dirty="0" smtClean="0"/>
              <a:t>За да се защитим, разработваме най-добра алтернатива на договаряното споразумение (</a:t>
            </a:r>
            <a:r>
              <a:rPr lang="en-US" b="1" dirty="0" smtClean="0"/>
              <a:t>BATNA</a:t>
            </a:r>
            <a:r>
              <a:rPr lang="bg-BG" dirty="0" smtClean="0"/>
              <a:t> - </a:t>
            </a:r>
            <a:r>
              <a:rPr lang="en-US" b="1" dirty="0" smtClean="0"/>
              <a:t>B</a:t>
            </a:r>
            <a:r>
              <a:rPr lang="en-US" dirty="0" smtClean="0"/>
              <a:t>est </a:t>
            </a:r>
            <a:r>
              <a:rPr lang="en-US" b="1" dirty="0" smtClean="0"/>
              <a:t>A</a:t>
            </a:r>
            <a:r>
              <a:rPr lang="en-US" dirty="0" smtClean="0"/>
              <a:t>lternative </a:t>
            </a:r>
            <a:r>
              <a:rPr lang="en-US" b="1" dirty="0" smtClean="0"/>
              <a:t>T</a:t>
            </a:r>
            <a:r>
              <a:rPr lang="en-US" dirty="0" smtClean="0"/>
              <a:t>o the </a:t>
            </a:r>
            <a:r>
              <a:rPr lang="en-US" b="1" dirty="0" smtClean="0"/>
              <a:t>N</a:t>
            </a:r>
            <a:r>
              <a:rPr lang="en-US" dirty="0" smtClean="0"/>
              <a:t>egotiated </a:t>
            </a:r>
            <a:r>
              <a:rPr lang="en-US" b="1" dirty="0" smtClean="0"/>
              <a:t>A</a:t>
            </a:r>
            <a:r>
              <a:rPr lang="en-US" dirty="0" smtClean="0"/>
              <a:t>greement).</a:t>
            </a:r>
            <a:r>
              <a:rPr lang="bg-BG" dirty="0" smtClean="0"/>
              <a:t> </a:t>
            </a:r>
          </a:p>
          <a:p>
            <a:r>
              <a:rPr lang="bg-BG" dirty="0" smtClean="0"/>
              <a:t>Причината да преговаряме е да получим нещо, </a:t>
            </a:r>
            <a:r>
              <a:rPr lang="bg-BG" b="1" i="1" dirty="0" smtClean="0"/>
              <a:t>по-добро</a:t>
            </a:r>
            <a:r>
              <a:rPr lang="bg-BG" dirty="0" smtClean="0"/>
              <a:t> от това, което можем да постигнем </a:t>
            </a:r>
            <a:r>
              <a:rPr lang="bg-BG" b="1" i="1" dirty="0" smtClean="0"/>
              <a:t>без преговори</a:t>
            </a:r>
            <a:r>
              <a:rPr lang="bg-BG" dirty="0" smtClean="0"/>
              <a:t>.</a:t>
            </a:r>
          </a:p>
          <a:p>
            <a:r>
              <a:rPr lang="bg-BG" dirty="0" smtClean="0"/>
              <a:t>Резултатът, който можем да получим без преговори е една възможност за </a:t>
            </a:r>
            <a:r>
              <a:rPr lang="en-US" dirty="0" smtClean="0"/>
              <a:t>BATNA</a:t>
            </a:r>
            <a:r>
              <a:rPr lang="bg-BG" dirty="0" smtClean="0"/>
              <a:t>. </a:t>
            </a:r>
          </a:p>
          <a:p>
            <a:endParaRPr lang="bg-BG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BATNA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428736"/>
            <a:ext cx="8572560" cy="5168616"/>
          </a:xfrm>
        </p:spPr>
        <p:txBody>
          <a:bodyPr>
            <a:normAutofit lnSpcReduction="10000"/>
          </a:bodyPr>
          <a:lstStyle/>
          <a:p>
            <a:r>
              <a:rPr lang="bg-BG" dirty="0" smtClean="0"/>
              <a:t>Колкото по-добър е нашият BATNA, толкова по-силни сме, така че е важно да намерим най-добрият BATNA. </a:t>
            </a:r>
          </a:p>
          <a:p>
            <a:r>
              <a:rPr lang="bg-BG" dirty="0" smtClean="0"/>
              <a:t>Същото важи за другата страна. </a:t>
            </a:r>
          </a:p>
          <a:p>
            <a:r>
              <a:rPr lang="bg-BG" dirty="0" smtClean="0"/>
              <a:t>Стъпки при разработването на BATNA : </a:t>
            </a:r>
          </a:p>
          <a:p>
            <a:pPr>
              <a:buNone/>
            </a:pPr>
            <a:r>
              <a:rPr lang="bg-BG" dirty="0" smtClean="0"/>
              <a:t>	1. Разработваме списък от </a:t>
            </a:r>
            <a:r>
              <a:rPr lang="bg-BG" b="1" i="1" dirty="0" smtClean="0"/>
              <a:t>действия</a:t>
            </a:r>
            <a:r>
              <a:rPr lang="bg-BG" dirty="0" smtClean="0"/>
              <a:t>, които  можем да предприемем, ако </a:t>
            </a:r>
            <a:r>
              <a:rPr lang="bg-BG" b="1" i="1" dirty="0" smtClean="0"/>
              <a:t>не бъде постигнато</a:t>
            </a:r>
            <a:r>
              <a:rPr lang="bg-BG" dirty="0" smtClean="0"/>
              <a:t> споразумение.</a:t>
            </a:r>
          </a:p>
          <a:p>
            <a:pPr>
              <a:buNone/>
            </a:pPr>
            <a:r>
              <a:rPr lang="bg-BG" dirty="0" smtClean="0"/>
              <a:t>	2. Подобряваме някои от </a:t>
            </a:r>
            <a:r>
              <a:rPr lang="bg-BG" b="1" i="1" dirty="0" smtClean="0"/>
              <a:t>най-обещаващите идеи</a:t>
            </a:r>
            <a:r>
              <a:rPr lang="bg-BG" dirty="0" smtClean="0"/>
              <a:t> и ги трансформираме в практически </a:t>
            </a:r>
            <a:r>
              <a:rPr lang="bg-BG" b="1" i="1" dirty="0" smtClean="0"/>
              <a:t>приложими</a:t>
            </a:r>
            <a:r>
              <a:rPr lang="bg-BG" dirty="0" smtClean="0"/>
              <a:t> алтернативи.</a:t>
            </a:r>
          </a:p>
          <a:p>
            <a:pPr>
              <a:buNone/>
            </a:pPr>
            <a:r>
              <a:rPr lang="bg-BG" dirty="0" smtClean="0"/>
              <a:t>	3. Избираме алтернативата, която ни изглежда </a:t>
            </a:r>
            <a:r>
              <a:rPr lang="bg-BG" b="1" i="1" dirty="0" smtClean="0"/>
              <a:t>най-перспективна</a:t>
            </a:r>
            <a:r>
              <a:rPr lang="bg-BG" dirty="0" smtClean="0"/>
              <a:t>, ако бъде приложена. </a:t>
            </a:r>
          </a:p>
          <a:p>
            <a:endParaRPr lang="bg-BG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8229600" cy="653210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Другата страна не играе по правилата</a:t>
            </a:r>
            <a:endParaRPr lang="bg-B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340768"/>
            <a:ext cx="8496944" cy="5256584"/>
          </a:xfrm>
        </p:spPr>
        <p:txBody>
          <a:bodyPr>
            <a:normAutofit/>
          </a:bodyPr>
          <a:lstStyle/>
          <a:p>
            <a:r>
              <a:rPr lang="bg-BG" dirty="0" smtClean="0"/>
              <a:t>При принципни преговори искаме да се спазват правилата от </a:t>
            </a:r>
            <a:r>
              <a:rPr lang="bg-BG" b="1" i="1" dirty="0" smtClean="0"/>
              <a:t>всички</a:t>
            </a:r>
            <a:r>
              <a:rPr lang="bg-BG" dirty="0" smtClean="0"/>
              <a:t> участници.</a:t>
            </a:r>
          </a:p>
          <a:p>
            <a:r>
              <a:rPr lang="bg-BG" dirty="0" smtClean="0"/>
              <a:t>Подход за насочване на нещата в </a:t>
            </a:r>
            <a:r>
              <a:rPr lang="bg-BG" b="1" i="1" dirty="0" smtClean="0"/>
              <a:t>правилна</a:t>
            </a:r>
            <a:r>
              <a:rPr lang="bg-BG" dirty="0" smtClean="0"/>
              <a:t> посока: </a:t>
            </a:r>
          </a:p>
          <a:p>
            <a:pPr>
              <a:buNone/>
            </a:pPr>
            <a:r>
              <a:rPr lang="bg-BG" dirty="0" smtClean="0"/>
              <a:t>	1. Концентрираме се върху същността: говорим за </a:t>
            </a:r>
            <a:r>
              <a:rPr lang="bg-BG" b="1" i="1" dirty="0" smtClean="0"/>
              <a:t>интереси</a:t>
            </a:r>
            <a:r>
              <a:rPr lang="bg-BG" dirty="0" smtClean="0"/>
              <a:t>, </a:t>
            </a:r>
            <a:r>
              <a:rPr lang="bg-BG" b="1" i="1" dirty="0" smtClean="0"/>
              <a:t>възможности</a:t>
            </a:r>
            <a:r>
              <a:rPr lang="bg-BG" dirty="0" smtClean="0"/>
              <a:t> и </a:t>
            </a:r>
            <a:r>
              <a:rPr lang="bg-BG" b="1" i="1" dirty="0" smtClean="0"/>
              <a:t>критерии </a:t>
            </a:r>
          </a:p>
          <a:p>
            <a:pPr>
              <a:buNone/>
            </a:pPr>
            <a:r>
              <a:rPr lang="bg-BG" dirty="0" smtClean="0"/>
              <a:t>	2. Фокусираме се върху това, което другата страна може да направи: Опитаме се да </a:t>
            </a:r>
            <a:r>
              <a:rPr lang="bg-BG" b="1" i="1" dirty="0" smtClean="0"/>
              <a:t>идентифицираме</a:t>
            </a:r>
            <a:r>
              <a:rPr lang="bg-BG" dirty="0" smtClean="0"/>
              <a:t> интересите и принципите на </a:t>
            </a:r>
            <a:r>
              <a:rPr lang="bg-BG" b="1" i="1" dirty="0" smtClean="0"/>
              <a:t>другата</a:t>
            </a:r>
            <a:r>
              <a:rPr lang="bg-BG" dirty="0" smtClean="0"/>
              <a:t> страна, залегнали в позицията й. </a:t>
            </a:r>
          </a:p>
          <a:p>
            <a:pPr>
              <a:buNone/>
            </a:pPr>
            <a:r>
              <a:rPr lang="bg-BG" dirty="0" smtClean="0"/>
              <a:t>	3. Съсредоточаваме се върху това, което </a:t>
            </a:r>
            <a:r>
              <a:rPr lang="bg-BG" b="1" i="1" dirty="0" smtClean="0"/>
              <a:t>трето</a:t>
            </a:r>
            <a:r>
              <a:rPr lang="bg-BG" dirty="0" smtClean="0"/>
              <a:t> лице може да направи: търсим съдействие на трета страна, ако стъпки 1 и 2 не са успешни.</a:t>
            </a:r>
          </a:p>
          <a:p>
            <a:endParaRPr lang="bg-BG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Некоректен партньор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643050"/>
            <a:ext cx="8229600" cy="48958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bg-BG" dirty="0" smtClean="0"/>
              <a:t>	</a:t>
            </a:r>
            <a:r>
              <a:rPr lang="bg-BG" sz="2800" dirty="0" smtClean="0"/>
              <a:t>Може да попаднем на партньор, който не се свени да използва мръсни трикове. Следваме процеса на принципни преговори: </a:t>
            </a:r>
          </a:p>
          <a:p>
            <a:pPr marL="880110" lvl="1" indent="-514350">
              <a:buFont typeface="+mj-lt"/>
              <a:buAutoNum type="arabicPeriod"/>
            </a:pPr>
            <a:r>
              <a:rPr lang="bg-BG" sz="2600" dirty="0" smtClean="0"/>
              <a:t>Разделяне на хората от проблема</a:t>
            </a:r>
          </a:p>
          <a:p>
            <a:pPr marL="880110" lvl="1" indent="-514350">
              <a:buFont typeface="+mj-lt"/>
              <a:buAutoNum type="arabicPeriod"/>
            </a:pPr>
            <a:r>
              <a:rPr lang="bg-BG" sz="2600" dirty="0" smtClean="0"/>
              <a:t>Фокусиране върху интересите, не позициите</a:t>
            </a:r>
          </a:p>
          <a:p>
            <a:pPr marL="880110" lvl="1" indent="-514350">
              <a:buFont typeface="+mj-lt"/>
              <a:buAutoNum type="arabicPeriod"/>
            </a:pPr>
            <a:r>
              <a:rPr lang="bg-BG" sz="2600" dirty="0" smtClean="0"/>
              <a:t>Разработване на взаимно приемливи варианти</a:t>
            </a:r>
          </a:p>
          <a:p>
            <a:pPr marL="880110" lvl="1" indent="-514350">
              <a:buFont typeface="+mj-lt"/>
              <a:buAutoNum type="arabicPeriod"/>
            </a:pPr>
            <a:r>
              <a:rPr lang="bg-BG" sz="2600" dirty="0" smtClean="0"/>
              <a:t>Търсене и използване на обективни критерии</a:t>
            </a:r>
          </a:p>
          <a:p>
            <a:pPr marL="880110" lvl="1" indent="-514350">
              <a:buFont typeface="+mj-lt"/>
              <a:buAutoNum type="arabicPeriod"/>
            </a:pPr>
            <a:r>
              <a:rPr lang="bg-BG" sz="2600" dirty="0" smtClean="0"/>
              <a:t>Ако всичко това не помогне, прилагаме BATNA и напускаме преговорите.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653210"/>
          </a:xfrm>
        </p:spPr>
        <p:txBody>
          <a:bodyPr/>
          <a:lstStyle/>
          <a:p>
            <a:r>
              <a:rPr lang="bg-BG" dirty="0" smtClean="0"/>
              <a:t>Заключение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28736"/>
            <a:ext cx="8496944" cy="5096608"/>
          </a:xfrm>
        </p:spPr>
        <p:txBody>
          <a:bodyPr>
            <a:normAutofit/>
          </a:bodyPr>
          <a:lstStyle/>
          <a:p>
            <a:r>
              <a:rPr lang="bg-BG" dirty="0" smtClean="0"/>
              <a:t>Голяма част от метода за принципни преговори е </a:t>
            </a:r>
            <a:r>
              <a:rPr lang="bg-BG" b="1" i="1" dirty="0" smtClean="0"/>
              <a:t>здрав разум</a:t>
            </a:r>
            <a:r>
              <a:rPr lang="bg-BG" dirty="0" smtClean="0"/>
              <a:t>. Разработена е разбираема рамка за споделяне на подхода. </a:t>
            </a:r>
          </a:p>
          <a:p>
            <a:r>
              <a:rPr lang="bg-BG" dirty="0" smtClean="0"/>
              <a:t>Трябва да се учим чрез </a:t>
            </a:r>
            <a:r>
              <a:rPr lang="bg-BG" b="1" i="1" dirty="0" smtClean="0"/>
              <a:t>действие</a:t>
            </a:r>
            <a:r>
              <a:rPr lang="bg-BG" dirty="0" smtClean="0"/>
              <a:t>. Няма да станем по-добри преговарящи, ако не </a:t>
            </a:r>
            <a:r>
              <a:rPr lang="bg-BG" b="1" i="1" dirty="0" smtClean="0"/>
              <a:t>практикуваме</a:t>
            </a:r>
            <a:r>
              <a:rPr lang="bg-BG" dirty="0" smtClean="0"/>
              <a:t>.</a:t>
            </a:r>
          </a:p>
          <a:p>
            <a:r>
              <a:rPr lang="bg-BG" dirty="0" smtClean="0"/>
              <a:t>Печалбата: Първото нещо, което трябва да се опитваме да спечелим, е по-добър начин да водим преговори, начин, при който не се налага да избираме между нашето </a:t>
            </a:r>
            <a:r>
              <a:rPr lang="bg-BG" b="1" i="1" dirty="0" smtClean="0"/>
              <a:t>достойнство</a:t>
            </a:r>
            <a:r>
              <a:rPr lang="bg-BG" dirty="0" smtClean="0"/>
              <a:t> и удовлетворението от получаването на това, което </a:t>
            </a:r>
            <a:r>
              <a:rPr lang="bg-BG" b="1" i="1" dirty="0" smtClean="0"/>
              <a:t>заслужаваме</a:t>
            </a:r>
            <a:r>
              <a:rPr lang="bg-BG" dirty="0" smtClean="0"/>
              <a:t>. Можем да имаме и </a:t>
            </a:r>
            <a:r>
              <a:rPr lang="bg-BG" b="1" i="1" dirty="0" smtClean="0"/>
              <a:t>двете</a:t>
            </a:r>
            <a:r>
              <a:rPr lang="bg-BG" dirty="0" smtClean="0"/>
              <a:t>.</a:t>
            </a:r>
          </a:p>
          <a:p>
            <a:endParaRPr lang="bg-BG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2343152"/>
          </a:xfrm>
        </p:spPr>
        <p:txBody>
          <a:bodyPr/>
          <a:lstStyle/>
          <a:p>
            <a:pPr algn="ctr"/>
            <a:r>
              <a:rPr lang="bg-BG" dirty="0" smtClean="0"/>
              <a:t>Въпроси?</a:t>
            </a:r>
            <a:endParaRPr lang="bg-BG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Основи на метода и приложение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4610112"/>
          </a:xfrm>
        </p:spPr>
        <p:txBody>
          <a:bodyPr/>
          <a:lstStyle/>
          <a:p>
            <a:r>
              <a:rPr lang="bg-BG" dirty="0" smtClean="0"/>
              <a:t>Проблемите се решават според тяхната </a:t>
            </a:r>
            <a:r>
              <a:rPr lang="bg-BG" b="1" i="1" dirty="0" smtClean="0"/>
              <a:t>важност</a:t>
            </a:r>
            <a:r>
              <a:rPr lang="bg-BG" dirty="0" smtClean="0"/>
              <a:t> и целта е да се постигне ситуация, приемлива и за двете страни (</a:t>
            </a:r>
            <a:r>
              <a:rPr lang="en-US" b="1" i="1" dirty="0" smtClean="0"/>
              <a:t>“win-win</a:t>
            </a:r>
            <a:r>
              <a:rPr lang="en-US" dirty="0" smtClean="0"/>
              <a:t>”)</a:t>
            </a:r>
            <a:r>
              <a:rPr lang="bg-BG" dirty="0" smtClean="0"/>
              <a:t>.</a:t>
            </a:r>
          </a:p>
          <a:p>
            <a:r>
              <a:rPr lang="bg-BG" dirty="0" smtClean="0"/>
              <a:t>Участниците в преговорите </a:t>
            </a:r>
            <a:r>
              <a:rPr lang="bg-BG" b="1" i="1" dirty="0" smtClean="0"/>
              <a:t>не са врагове</a:t>
            </a:r>
            <a:r>
              <a:rPr lang="bg-BG" dirty="0" smtClean="0"/>
              <a:t>, а решават </a:t>
            </a:r>
            <a:r>
              <a:rPr lang="bg-BG" b="1" i="1" dirty="0" smtClean="0"/>
              <a:t>заедно</a:t>
            </a:r>
            <a:r>
              <a:rPr lang="bg-BG" dirty="0" smtClean="0"/>
              <a:t> проблемите.</a:t>
            </a:r>
          </a:p>
          <a:p>
            <a:r>
              <a:rPr lang="bg-BG" dirty="0" smtClean="0"/>
              <a:t>Целта е постигане на желания резултат </a:t>
            </a:r>
            <a:r>
              <a:rPr lang="bg-BG" b="1" i="1" dirty="0" smtClean="0"/>
              <a:t>ефективно</a:t>
            </a:r>
            <a:r>
              <a:rPr lang="bg-BG" dirty="0" smtClean="0"/>
              <a:t> и по </a:t>
            </a:r>
            <a:r>
              <a:rPr lang="bg-BG" b="1" i="1" dirty="0" smtClean="0"/>
              <a:t>взаимно съгласие</a:t>
            </a:r>
            <a:r>
              <a:rPr lang="bg-BG" dirty="0" smtClean="0"/>
              <a:t>. </a:t>
            </a:r>
            <a:endParaRPr lang="en-US" dirty="0" smtClean="0"/>
          </a:p>
          <a:p>
            <a:r>
              <a:rPr lang="bg-BG" dirty="0" smtClean="0"/>
              <a:t>Принципният метод за водене преговори може да се използва в почти </a:t>
            </a:r>
            <a:r>
              <a:rPr lang="bg-BG" b="1" i="1" dirty="0" smtClean="0"/>
              <a:t>всички</a:t>
            </a:r>
            <a:r>
              <a:rPr lang="bg-BG" dirty="0" smtClean="0"/>
              <a:t> видове преговори.</a:t>
            </a:r>
            <a:endParaRPr lang="bg-BG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Основни моменти на метода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7364"/>
            <a:ext cx="8229600" cy="4467236"/>
          </a:xfrm>
        </p:spPr>
        <p:txBody>
          <a:bodyPr>
            <a:normAutofit/>
          </a:bodyPr>
          <a:lstStyle/>
          <a:p>
            <a:r>
              <a:rPr lang="bg-BG" sz="3200" b="1" i="1" dirty="0" smtClean="0"/>
              <a:t>Разделяне</a:t>
            </a:r>
            <a:r>
              <a:rPr lang="bg-BG" sz="3200" dirty="0" smtClean="0"/>
              <a:t> на хората от проблема</a:t>
            </a:r>
          </a:p>
          <a:p>
            <a:r>
              <a:rPr lang="bg-BG" sz="3200" dirty="0" smtClean="0"/>
              <a:t>Фокусиране върху </a:t>
            </a:r>
            <a:r>
              <a:rPr lang="bg-BG" sz="3200" b="1" i="1" dirty="0" smtClean="0"/>
              <a:t>интересите</a:t>
            </a:r>
            <a:r>
              <a:rPr lang="bg-BG" sz="3200" dirty="0" smtClean="0"/>
              <a:t>, не позициите</a:t>
            </a:r>
          </a:p>
          <a:p>
            <a:r>
              <a:rPr lang="bg-BG" sz="3200" dirty="0" smtClean="0"/>
              <a:t>Разработване на </a:t>
            </a:r>
            <a:r>
              <a:rPr lang="bg-BG" sz="3200" b="1" i="1" dirty="0" smtClean="0"/>
              <a:t>взаимно</a:t>
            </a:r>
            <a:r>
              <a:rPr lang="bg-BG" sz="3200" dirty="0" smtClean="0"/>
              <a:t> приемливи варианти</a:t>
            </a:r>
          </a:p>
          <a:p>
            <a:r>
              <a:rPr lang="bg-BG" sz="3200" dirty="0" smtClean="0"/>
              <a:t>Търсене и използване на </a:t>
            </a:r>
            <a:r>
              <a:rPr lang="bg-BG" sz="3200" b="1" i="1" dirty="0" smtClean="0"/>
              <a:t>обективни</a:t>
            </a:r>
            <a:r>
              <a:rPr lang="bg-BG" sz="3200" dirty="0" smtClean="0"/>
              <a:t> критерии</a:t>
            </a:r>
            <a:endParaRPr lang="bg-BG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571480"/>
            <a:ext cx="8229600" cy="653210"/>
          </a:xfrm>
        </p:spPr>
        <p:txBody>
          <a:bodyPr>
            <a:normAutofit/>
          </a:bodyPr>
          <a:lstStyle/>
          <a:p>
            <a:r>
              <a:rPr lang="bg-BG" dirty="0" smtClean="0"/>
              <a:t>Разделяне на хората от проблема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643050"/>
            <a:ext cx="8229600" cy="4895864"/>
          </a:xfrm>
        </p:spPr>
        <p:txBody>
          <a:bodyPr/>
          <a:lstStyle/>
          <a:p>
            <a:r>
              <a:rPr lang="bg-BG" dirty="0" smtClean="0"/>
              <a:t>Всички преговори включват </a:t>
            </a:r>
            <a:r>
              <a:rPr lang="bg-BG" b="1" i="1" dirty="0" smtClean="0"/>
              <a:t>хора</a:t>
            </a:r>
            <a:r>
              <a:rPr lang="bg-BG" dirty="0" smtClean="0"/>
              <a:t>.</a:t>
            </a:r>
          </a:p>
          <a:p>
            <a:r>
              <a:rPr lang="bg-BG" dirty="0" smtClean="0"/>
              <a:t>Хората </a:t>
            </a:r>
            <a:r>
              <a:rPr lang="bg-BG" b="1" i="1" dirty="0" smtClean="0"/>
              <a:t>не са съвършени</a:t>
            </a:r>
            <a:r>
              <a:rPr lang="bg-BG" dirty="0" smtClean="0"/>
              <a:t>. </a:t>
            </a:r>
          </a:p>
          <a:p>
            <a:r>
              <a:rPr lang="bg-BG" dirty="0" smtClean="0"/>
              <a:t>Подвластни са на своите </a:t>
            </a:r>
            <a:r>
              <a:rPr lang="bg-BG" b="1" i="1" dirty="0" smtClean="0"/>
              <a:t>емоции</a:t>
            </a:r>
            <a:r>
              <a:rPr lang="bg-BG" dirty="0" smtClean="0"/>
              <a:t>, </a:t>
            </a:r>
            <a:r>
              <a:rPr lang="bg-BG" b="1" i="1" dirty="0" smtClean="0"/>
              <a:t>интереси</a:t>
            </a:r>
            <a:r>
              <a:rPr lang="bg-BG" dirty="0" smtClean="0"/>
              <a:t> и </a:t>
            </a:r>
            <a:r>
              <a:rPr lang="bg-BG" b="1" i="1" dirty="0" smtClean="0"/>
              <a:t>цели</a:t>
            </a:r>
            <a:r>
              <a:rPr lang="bg-BG" dirty="0" smtClean="0"/>
              <a:t>.</a:t>
            </a:r>
          </a:p>
          <a:p>
            <a:r>
              <a:rPr lang="bg-BG" dirty="0" smtClean="0"/>
              <a:t>Виждаме света от </a:t>
            </a:r>
            <a:r>
              <a:rPr lang="bg-BG" b="1" i="1" dirty="0" smtClean="0"/>
              <a:t>своята</a:t>
            </a:r>
            <a:r>
              <a:rPr lang="bg-BG" dirty="0" smtClean="0"/>
              <a:t> гледна точка.</a:t>
            </a:r>
          </a:p>
          <a:p>
            <a:r>
              <a:rPr lang="bg-BG" dirty="0" smtClean="0"/>
              <a:t>Някои не са добри </a:t>
            </a:r>
            <a:r>
              <a:rPr lang="bg-BG" b="1" i="1" dirty="0" smtClean="0"/>
              <a:t>слушатели</a:t>
            </a:r>
          </a:p>
          <a:p>
            <a:r>
              <a:rPr lang="bg-BG" dirty="0" smtClean="0"/>
              <a:t>Ключът е:</a:t>
            </a:r>
          </a:p>
          <a:p>
            <a:pPr lvl="1"/>
            <a:r>
              <a:rPr lang="bg-BG" dirty="0" smtClean="0"/>
              <a:t>Изграждане на </a:t>
            </a:r>
            <a:r>
              <a:rPr lang="bg-BG" b="1" i="1" dirty="0" smtClean="0"/>
              <a:t>работни</a:t>
            </a:r>
            <a:r>
              <a:rPr lang="bg-BG" dirty="0" smtClean="0"/>
              <a:t> взаимоотношения.</a:t>
            </a:r>
          </a:p>
          <a:p>
            <a:pPr lvl="1"/>
            <a:r>
              <a:rPr lang="bg-BG" dirty="0" smtClean="0"/>
              <a:t>С лице към </a:t>
            </a:r>
            <a:r>
              <a:rPr lang="bg-BG" b="1" i="1" dirty="0" smtClean="0"/>
              <a:t>проблема</a:t>
            </a:r>
            <a:r>
              <a:rPr lang="bg-BG" dirty="0" smtClean="0"/>
              <a:t>, а не към хората. </a:t>
            </a:r>
          </a:p>
          <a:p>
            <a:endParaRPr lang="bg-BG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642918"/>
            <a:ext cx="8229600" cy="653210"/>
          </a:xfrm>
        </p:spPr>
        <p:txBody>
          <a:bodyPr/>
          <a:lstStyle/>
          <a:p>
            <a:r>
              <a:rPr lang="bg-BG" dirty="0" smtClean="0"/>
              <a:t>Разделяне на хората от проблема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785926"/>
            <a:ext cx="8229600" cy="4752988"/>
          </a:xfrm>
        </p:spPr>
        <p:txBody>
          <a:bodyPr>
            <a:normAutofit fontScale="92500" lnSpcReduction="20000"/>
          </a:bodyPr>
          <a:lstStyle/>
          <a:p>
            <a:r>
              <a:rPr lang="bg-BG" dirty="0" smtClean="0"/>
              <a:t>Помислете за хората, с които преговаряте  редовно. </a:t>
            </a:r>
          </a:p>
          <a:p>
            <a:r>
              <a:rPr lang="bg-BG" dirty="0" smtClean="0"/>
              <a:t>В общия случай, колкото по-добре </a:t>
            </a:r>
            <a:r>
              <a:rPr lang="bg-BG" b="1" i="1" dirty="0" smtClean="0"/>
              <a:t>познавате</a:t>
            </a:r>
            <a:r>
              <a:rPr lang="bg-BG" dirty="0" smtClean="0"/>
              <a:t> някого, толкова </a:t>
            </a:r>
            <a:r>
              <a:rPr lang="bg-BG" b="1" i="1" dirty="0" smtClean="0"/>
              <a:t>по-лесно</a:t>
            </a:r>
            <a:r>
              <a:rPr lang="bg-BG" dirty="0" smtClean="0"/>
              <a:t> ще преговаряте заедно. </a:t>
            </a:r>
          </a:p>
          <a:p>
            <a:r>
              <a:rPr lang="bg-BG" dirty="0" smtClean="0"/>
              <a:t>Склонни сме да гледаме с </a:t>
            </a:r>
            <a:r>
              <a:rPr lang="bg-BG" b="1" i="1" dirty="0" smtClean="0"/>
              <a:t>подозрение</a:t>
            </a:r>
            <a:r>
              <a:rPr lang="bg-BG" dirty="0" smtClean="0"/>
              <a:t> на хората, които </a:t>
            </a:r>
            <a:r>
              <a:rPr lang="bg-BG" b="1" i="1" dirty="0" smtClean="0"/>
              <a:t>не познаваме</a:t>
            </a:r>
            <a:r>
              <a:rPr lang="bg-BG" dirty="0" smtClean="0"/>
              <a:t>. </a:t>
            </a:r>
          </a:p>
          <a:p>
            <a:r>
              <a:rPr lang="bg-BG" dirty="0" smtClean="0"/>
              <a:t>Отделете време за опознаване на партньорите </a:t>
            </a:r>
            <a:r>
              <a:rPr lang="bg-BG" b="1" i="1" dirty="0" smtClean="0"/>
              <a:t>преди</a:t>
            </a:r>
            <a:r>
              <a:rPr lang="bg-BG" dirty="0" smtClean="0"/>
              <a:t> започване на преговорите . </a:t>
            </a:r>
          </a:p>
          <a:p>
            <a:r>
              <a:rPr lang="bg-BG" dirty="0" smtClean="0"/>
              <a:t>Мислете за преговорите като средство за </a:t>
            </a:r>
            <a:r>
              <a:rPr lang="bg-BG" b="1" i="1" dirty="0" smtClean="0"/>
              <a:t>решаване на проблемите</a:t>
            </a:r>
            <a:r>
              <a:rPr lang="bg-BG" dirty="0" smtClean="0"/>
              <a:t> и за хората от другата страна като </a:t>
            </a:r>
            <a:r>
              <a:rPr lang="bg-BG" b="1" i="1" dirty="0" smtClean="0"/>
              <a:t>партньори</a:t>
            </a:r>
            <a:r>
              <a:rPr lang="bg-BG" dirty="0" smtClean="0"/>
              <a:t> помагащи в търсенето на решение. </a:t>
            </a:r>
          </a:p>
          <a:p>
            <a:r>
              <a:rPr lang="bg-BG" dirty="0" smtClean="0"/>
              <a:t>В </a:t>
            </a:r>
            <a:r>
              <a:rPr lang="bg-BG" b="1" i="1" dirty="0" smtClean="0"/>
              <a:t>идеалния</a:t>
            </a:r>
            <a:r>
              <a:rPr lang="bg-BG" dirty="0" smtClean="0"/>
              <a:t> случай двете страни ще приключат преговорите с чувството, че са постигнали </a:t>
            </a:r>
            <a:r>
              <a:rPr lang="bg-BG" b="1" i="1" dirty="0" smtClean="0"/>
              <a:t>справедливо</a:t>
            </a:r>
            <a:r>
              <a:rPr lang="bg-BG" dirty="0" smtClean="0"/>
              <a:t> споразумение, от което и двете страни могат да се възползват. </a:t>
            </a:r>
          </a:p>
          <a:p>
            <a:endParaRPr lang="bg-BG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Разделяне на хората от проблема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500174"/>
            <a:ext cx="8229600" cy="4895864"/>
          </a:xfrm>
        </p:spPr>
        <p:txBody>
          <a:bodyPr>
            <a:normAutofit lnSpcReduction="10000"/>
          </a:bodyPr>
          <a:lstStyle/>
          <a:p>
            <a:r>
              <a:rPr lang="bg-BG" dirty="0" smtClean="0"/>
              <a:t>Ако в преговорите се стигне до ситуацията на </a:t>
            </a:r>
            <a:r>
              <a:rPr lang="bg-BG" b="1" i="1" dirty="0" smtClean="0"/>
              <a:t>противопоставяне</a:t>
            </a:r>
            <a:r>
              <a:rPr lang="bg-BG" dirty="0" smtClean="0"/>
              <a:t>, могат да се използват следните възможности: </a:t>
            </a:r>
          </a:p>
          <a:p>
            <a:pPr>
              <a:buNone/>
            </a:pPr>
            <a:r>
              <a:rPr lang="bg-BG" dirty="0" smtClean="0"/>
              <a:t>	1. Заявяваме открито: " Нека разгледаме </a:t>
            </a:r>
            <a:r>
              <a:rPr lang="bg-BG" b="1" i="1" dirty="0" smtClean="0"/>
              <a:t>заедно</a:t>
            </a:r>
            <a:r>
              <a:rPr lang="bg-BG" dirty="0" smtClean="0"/>
              <a:t> проблема и се опитаме да удовлетворим интереси те и на </a:t>
            </a:r>
            <a:r>
              <a:rPr lang="bg-BG" b="1" i="1" dirty="0" smtClean="0"/>
              <a:t>двете страни</a:t>
            </a:r>
            <a:r>
              <a:rPr lang="bg-BG" dirty="0" smtClean="0"/>
              <a:t>“.</a:t>
            </a:r>
          </a:p>
          <a:p>
            <a:pPr>
              <a:buNone/>
            </a:pPr>
            <a:r>
              <a:rPr lang="bg-BG" dirty="0" smtClean="0"/>
              <a:t>	2. Сядаме от </a:t>
            </a:r>
            <a:r>
              <a:rPr lang="bg-BG" b="1" i="1" dirty="0" smtClean="0"/>
              <a:t>една и съща</a:t>
            </a:r>
            <a:r>
              <a:rPr lang="bg-BG" dirty="0" smtClean="0"/>
              <a:t> страна на масата .... Опитваме се да се структурираме преговорите като </a:t>
            </a:r>
            <a:r>
              <a:rPr lang="bg-BG" b="1" i="1" dirty="0" smtClean="0"/>
              <a:t>съвместна дейност</a:t>
            </a:r>
            <a:r>
              <a:rPr lang="bg-BG" dirty="0" smtClean="0"/>
              <a:t>, в която двете страни - с различните си  интереси и нагласи, както и свои емоционални пристрастия - са изправени </a:t>
            </a:r>
            <a:r>
              <a:rPr lang="bg-BG" b="1" i="1" dirty="0" smtClean="0"/>
              <a:t>заедно пред обща задача</a:t>
            </a:r>
            <a:r>
              <a:rPr lang="bg-BG" dirty="0" smtClean="0"/>
              <a:t>. </a:t>
            </a:r>
          </a:p>
          <a:p>
            <a:endParaRPr lang="bg-BG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500042"/>
            <a:ext cx="8229600" cy="653210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Фокусиране върху интересите, не позициите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500174"/>
            <a:ext cx="8568952" cy="5097178"/>
          </a:xfrm>
        </p:spPr>
        <p:txBody>
          <a:bodyPr>
            <a:normAutofit fontScale="92500"/>
          </a:bodyPr>
          <a:lstStyle/>
          <a:p>
            <a:r>
              <a:rPr lang="bg-BG" dirty="0" smtClean="0"/>
              <a:t>В </a:t>
            </a:r>
            <a:r>
              <a:rPr lang="bg-BG" dirty="0" smtClean="0"/>
              <a:t>повечето случаи, когато се наблегне на </a:t>
            </a:r>
            <a:r>
              <a:rPr lang="bg-BG" b="1" i="1" dirty="0" smtClean="0"/>
              <a:t>интересите</a:t>
            </a:r>
            <a:r>
              <a:rPr lang="bg-BG" dirty="0" smtClean="0"/>
              <a:t>, може да се намери </a:t>
            </a:r>
            <a:r>
              <a:rPr lang="bg-BG" b="1" i="1" dirty="0" smtClean="0"/>
              <a:t>творческо решение</a:t>
            </a:r>
            <a:r>
              <a:rPr lang="bg-BG" dirty="0" smtClean="0"/>
              <a:t>. </a:t>
            </a:r>
          </a:p>
          <a:p>
            <a:r>
              <a:rPr lang="bg-BG" dirty="0" smtClean="0"/>
              <a:t>В повечето преговори, всяка страна има много </a:t>
            </a:r>
            <a:r>
              <a:rPr lang="bg-BG" b="1" i="1" dirty="0" smtClean="0"/>
              <a:t>интереси</a:t>
            </a:r>
            <a:r>
              <a:rPr lang="bg-BG" dirty="0" smtClean="0"/>
              <a:t> и тези интереси най-вероятно ще бъдат </a:t>
            </a:r>
            <a:r>
              <a:rPr lang="bg-BG" b="1" i="1" dirty="0" smtClean="0"/>
              <a:t>различни</a:t>
            </a:r>
            <a:r>
              <a:rPr lang="bg-BG" dirty="0" smtClean="0"/>
              <a:t> от нашите. </a:t>
            </a:r>
          </a:p>
          <a:p>
            <a:r>
              <a:rPr lang="bg-BG" dirty="0" smtClean="0"/>
              <a:t>Важно е да </a:t>
            </a:r>
            <a:r>
              <a:rPr lang="bg-BG" b="1" i="1" dirty="0" smtClean="0"/>
              <a:t>споделим</a:t>
            </a:r>
            <a:r>
              <a:rPr lang="bg-BG" dirty="0" smtClean="0"/>
              <a:t> нашите интереси с другата страна. </a:t>
            </a:r>
          </a:p>
          <a:p>
            <a:r>
              <a:rPr lang="bg-BG" dirty="0" smtClean="0"/>
              <a:t>Не трябва да приемаме, че те имат </a:t>
            </a:r>
            <a:r>
              <a:rPr lang="bg-BG" b="1" i="1" dirty="0" smtClean="0"/>
              <a:t>същите</a:t>
            </a:r>
            <a:r>
              <a:rPr lang="bg-BG" dirty="0" smtClean="0"/>
              <a:t> интереси като вас, или че </a:t>
            </a:r>
            <a:r>
              <a:rPr lang="bg-BG" b="1" i="1" dirty="0" smtClean="0"/>
              <a:t>знаят</a:t>
            </a:r>
            <a:r>
              <a:rPr lang="bg-BG" dirty="0" smtClean="0"/>
              <a:t> какви са нашите интереси. </a:t>
            </a:r>
          </a:p>
          <a:p>
            <a:r>
              <a:rPr lang="bg-BG" dirty="0" smtClean="0"/>
              <a:t>Не трябва да приемаме, че </a:t>
            </a:r>
            <a:r>
              <a:rPr lang="bg-BG" b="1" i="1" dirty="0" smtClean="0"/>
              <a:t>знаем</a:t>
            </a:r>
            <a:r>
              <a:rPr lang="bg-BG" dirty="0" smtClean="0"/>
              <a:t> какви са интересите на </a:t>
            </a:r>
            <a:r>
              <a:rPr lang="bg-BG" b="1" i="1" dirty="0" smtClean="0"/>
              <a:t>другата страна</a:t>
            </a:r>
            <a:r>
              <a:rPr lang="bg-BG" dirty="0" smtClean="0"/>
              <a:t>. </a:t>
            </a:r>
          </a:p>
          <a:p>
            <a:r>
              <a:rPr lang="bg-BG" dirty="0" smtClean="0"/>
              <a:t>Обсъждането и точното </a:t>
            </a:r>
            <a:r>
              <a:rPr lang="bg-BG" b="1" i="1" dirty="0" smtClean="0"/>
              <a:t>идентифициране</a:t>
            </a:r>
            <a:r>
              <a:rPr lang="bg-BG" dirty="0" smtClean="0"/>
              <a:t> на всички интереси е важна стъпка в процеса на преговорите. </a:t>
            </a:r>
          </a:p>
          <a:p>
            <a:endParaRPr lang="bg-BG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908720"/>
            <a:ext cx="8572560" cy="653210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Разработване на взаимно приемливи варианти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132856"/>
            <a:ext cx="8136904" cy="4176464"/>
          </a:xfrm>
        </p:spPr>
        <p:txBody>
          <a:bodyPr>
            <a:normAutofit/>
          </a:bodyPr>
          <a:lstStyle/>
          <a:p>
            <a:r>
              <a:rPr lang="bg-BG" dirty="0" smtClean="0"/>
              <a:t>Често срещан проблем при много преговори е, че има твърде </a:t>
            </a:r>
            <a:r>
              <a:rPr lang="bg-BG" b="1" i="1" dirty="0" smtClean="0"/>
              <a:t>малко опции </a:t>
            </a:r>
            <a:r>
              <a:rPr lang="bg-BG" dirty="0" smtClean="0"/>
              <a:t>(възможности за избор).</a:t>
            </a:r>
          </a:p>
          <a:p>
            <a:r>
              <a:rPr lang="bg-BG" dirty="0" smtClean="0"/>
              <a:t>Малко време се отделя на </a:t>
            </a:r>
            <a:r>
              <a:rPr lang="bg-BG" b="1" i="1" dirty="0" smtClean="0"/>
              <a:t>генерирането</a:t>
            </a:r>
            <a:r>
              <a:rPr lang="bg-BG" dirty="0" smtClean="0"/>
              <a:t> на опции.</a:t>
            </a:r>
          </a:p>
          <a:p>
            <a:r>
              <a:rPr lang="bg-BG" dirty="0" smtClean="0"/>
              <a:t>Това е </a:t>
            </a:r>
            <a:r>
              <a:rPr lang="bg-BG" b="1" i="1" dirty="0" smtClean="0"/>
              <a:t>погрешно</a:t>
            </a:r>
            <a:r>
              <a:rPr lang="bg-BG" dirty="0" smtClean="0"/>
              <a:t>.</a:t>
            </a:r>
          </a:p>
          <a:p>
            <a:pPr>
              <a:buNone/>
            </a:pPr>
            <a:endParaRPr lang="bg-BG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428604"/>
            <a:ext cx="8572560" cy="653210"/>
          </a:xfrm>
        </p:spPr>
        <p:txBody>
          <a:bodyPr>
            <a:normAutofit/>
          </a:bodyPr>
          <a:lstStyle/>
          <a:p>
            <a:r>
              <a:rPr lang="bg-BG" dirty="0" smtClean="0"/>
              <a:t>Стъпки за генериране на възможности: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285860"/>
            <a:ext cx="8643998" cy="535785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bg-BG" dirty="0" smtClean="0"/>
              <a:t>	1. </a:t>
            </a:r>
            <a:r>
              <a:rPr lang="bg-BG" b="1" i="1" dirty="0" smtClean="0"/>
              <a:t>Разделяме</a:t>
            </a:r>
            <a:r>
              <a:rPr lang="bg-BG" dirty="0" smtClean="0"/>
              <a:t> на процеса на </a:t>
            </a:r>
            <a:r>
              <a:rPr lang="bg-BG" b="1" i="1" dirty="0" smtClean="0"/>
              <a:t>търсене на опции </a:t>
            </a:r>
            <a:r>
              <a:rPr lang="bg-BG" dirty="0" smtClean="0"/>
              <a:t>от процеса на </a:t>
            </a:r>
            <a:r>
              <a:rPr lang="bg-BG" b="1" i="1" dirty="0" smtClean="0"/>
              <a:t>вземане на решение</a:t>
            </a:r>
            <a:r>
              <a:rPr lang="bg-BG" dirty="0" smtClean="0"/>
              <a:t>. Мозъчна атака.</a:t>
            </a:r>
          </a:p>
          <a:p>
            <a:pPr>
              <a:buNone/>
            </a:pPr>
            <a:r>
              <a:rPr lang="bg-BG" dirty="0" smtClean="0"/>
              <a:t>	2. </a:t>
            </a:r>
            <a:r>
              <a:rPr lang="bg-BG" b="1" i="1" dirty="0" smtClean="0"/>
              <a:t>Разширяваме</a:t>
            </a:r>
            <a:r>
              <a:rPr lang="bg-BG" dirty="0" smtClean="0"/>
              <a:t> </a:t>
            </a:r>
            <a:r>
              <a:rPr lang="bg-BG" dirty="0" smtClean="0"/>
              <a:t>разглежданите </a:t>
            </a:r>
            <a:r>
              <a:rPr lang="bg-BG" dirty="0" smtClean="0"/>
              <a:t>възможности, а не търсим еднозначен отговор. </a:t>
            </a:r>
          </a:p>
          <a:p>
            <a:pPr>
              <a:buNone/>
            </a:pPr>
            <a:r>
              <a:rPr lang="bg-BG" dirty="0" smtClean="0"/>
              <a:t>	3. Търсим </a:t>
            </a:r>
            <a:r>
              <a:rPr lang="bg-BG" b="1" i="1" dirty="0" smtClean="0"/>
              <a:t>взаимна</a:t>
            </a:r>
            <a:r>
              <a:rPr lang="bg-BG" dirty="0" smtClean="0"/>
              <a:t> изгода. В преговорите двете страни могат както да </a:t>
            </a:r>
            <a:r>
              <a:rPr lang="bg-BG" b="1" i="1" dirty="0" smtClean="0"/>
              <a:t>загубят</a:t>
            </a:r>
            <a:r>
              <a:rPr lang="bg-BG" dirty="0" smtClean="0"/>
              <a:t>, така и </a:t>
            </a:r>
            <a:r>
              <a:rPr lang="bg-BG" b="1" i="1" dirty="0" smtClean="0"/>
              <a:t>спечелят</a:t>
            </a:r>
            <a:r>
              <a:rPr lang="bg-BG" dirty="0" smtClean="0"/>
              <a:t>. Принципните преговори не водят до резултат “аз печеля -  ти губиш". </a:t>
            </a:r>
          </a:p>
          <a:p>
            <a:pPr>
              <a:buNone/>
            </a:pPr>
            <a:r>
              <a:rPr lang="bg-BG" dirty="0" smtClean="0"/>
              <a:t>	4. Тъй като успешното договаряне изисква и </a:t>
            </a:r>
            <a:r>
              <a:rPr lang="bg-BG" b="1" i="1" dirty="0" smtClean="0"/>
              <a:t>двете страни</a:t>
            </a:r>
            <a:r>
              <a:rPr lang="bg-BG" dirty="0" smtClean="0"/>
              <a:t> да се споразумеят,  трябва да </a:t>
            </a:r>
            <a:r>
              <a:rPr lang="bg-BG" b="1" i="1" dirty="0" smtClean="0"/>
              <a:t>помогнем</a:t>
            </a:r>
            <a:r>
              <a:rPr lang="bg-BG" dirty="0" smtClean="0"/>
              <a:t> на партньорите при вземането на  решения. Това е моментът, когато погледът </a:t>
            </a:r>
            <a:r>
              <a:rPr lang="bg-BG" b="1" i="1" dirty="0" smtClean="0"/>
              <a:t>от позициите на партньора </a:t>
            </a:r>
            <a:r>
              <a:rPr lang="bg-BG" dirty="0" smtClean="0"/>
              <a:t>може да бъде много ценен. Можем да се запитаме:</a:t>
            </a:r>
          </a:p>
          <a:p>
            <a:pPr lvl="1"/>
            <a:r>
              <a:rPr lang="bg-BG" sz="2600" dirty="0" smtClean="0"/>
              <a:t>Какво ги </a:t>
            </a:r>
            <a:r>
              <a:rPr lang="bg-BG" sz="2600" b="1" i="1" dirty="0" smtClean="0"/>
              <a:t>възпира</a:t>
            </a:r>
            <a:r>
              <a:rPr lang="bg-BG" sz="2600" dirty="0" smtClean="0"/>
              <a:t> да се споразумеят? </a:t>
            </a:r>
          </a:p>
          <a:p>
            <a:pPr lvl="1"/>
            <a:r>
              <a:rPr lang="bg-BG" sz="2600" dirty="0" smtClean="0"/>
              <a:t>Можем ли да направим нещо, за да ги </a:t>
            </a:r>
            <a:r>
              <a:rPr lang="bg-BG" sz="2600" b="1" i="1" dirty="0" smtClean="0"/>
              <a:t>подтикнем</a:t>
            </a:r>
            <a:r>
              <a:rPr lang="bg-BG" sz="2600" dirty="0" smtClean="0"/>
              <a:t>?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502</TotalTime>
  <Words>847</Words>
  <Application>Microsoft Office PowerPoint</Application>
  <PresentationFormat>On-screen Show (4:3)</PresentationFormat>
  <Paragraphs>98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Flow</vt:lpstr>
      <vt:lpstr>Как да стигнем до “Да” </vt:lpstr>
      <vt:lpstr>Основи на метода и приложение</vt:lpstr>
      <vt:lpstr>Основни моменти на метода</vt:lpstr>
      <vt:lpstr>Разделяне на хората от проблема</vt:lpstr>
      <vt:lpstr>Разделяне на хората от проблема</vt:lpstr>
      <vt:lpstr>Разделяне на хората от проблема</vt:lpstr>
      <vt:lpstr>Фокусиране върху интересите, не позициите</vt:lpstr>
      <vt:lpstr>Разработване на взаимно приемливи варианти</vt:lpstr>
      <vt:lpstr>Стъпки за генериране на възможности:</vt:lpstr>
      <vt:lpstr>Търсене и използване на обективни критерии</vt:lpstr>
      <vt:lpstr>Търсене и използване на обективни критерии</vt:lpstr>
      <vt:lpstr>Предизвикателства пред преговарящите</vt:lpstr>
      <vt:lpstr>Доколко да отстъпят в преговорите</vt:lpstr>
      <vt:lpstr>BATNA</vt:lpstr>
      <vt:lpstr>Другата страна не играе по правилата</vt:lpstr>
      <vt:lpstr>Некоректен партньор</vt:lpstr>
      <vt:lpstr>Заключение</vt:lpstr>
      <vt:lpstr>Въпроси?</vt:lpstr>
    </vt:vector>
  </TitlesOfParts>
  <Company>KIT-402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Как да стигнем до “Да”</dc:title>
  <dc:creator>kdimitrov</dc:creator>
  <cp:lastModifiedBy>kdimitrov</cp:lastModifiedBy>
  <cp:revision>54</cp:revision>
  <dcterms:created xsi:type="dcterms:W3CDTF">2010-04-13T15:03:52Z</dcterms:created>
  <dcterms:modified xsi:type="dcterms:W3CDTF">2012-12-18T16:08:44Z</dcterms:modified>
</cp:coreProperties>
</file>