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6" r:id="rId42"/>
    <p:sldId id="295" r:id="rId43"/>
    <p:sldId id="297" r:id="rId44"/>
    <p:sldId id="298" r:id="rId45"/>
    <p:sldId id="300" r:id="rId4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8" autoAdjust="0"/>
    <p:restoredTop sz="94614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3A3F-6FEB-44FC-B008-8E1C520626F3}" type="datetimeFigureOut">
              <a:rPr lang="bg-BG" smtClean="0"/>
              <a:pPr/>
              <a:t>11.12.2017 г.</a:t>
            </a:fld>
            <a:endParaRPr lang="bg-BG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311A-8FA7-43EA-A1D8-045ACECF2610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3A3F-6FEB-44FC-B008-8E1C520626F3}" type="datetimeFigureOut">
              <a:rPr lang="bg-BG" smtClean="0"/>
              <a:pPr/>
              <a:t>11.12.2017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311A-8FA7-43EA-A1D8-045ACECF2610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3A3F-6FEB-44FC-B008-8E1C520626F3}" type="datetimeFigureOut">
              <a:rPr lang="bg-BG" smtClean="0"/>
              <a:pPr/>
              <a:t>11.12.2017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311A-8FA7-43EA-A1D8-045ACECF2610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581772"/>
          </a:xfrm>
        </p:spPr>
        <p:txBody>
          <a:bodyPr>
            <a:noAutofit/>
          </a:bodyPr>
          <a:lstStyle>
            <a:lvl1pPr algn="ctr">
              <a:defRPr sz="3600" b="1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3874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3A3F-6FEB-44FC-B008-8E1C520626F3}" type="datetimeFigureOut">
              <a:rPr lang="bg-BG" smtClean="0"/>
              <a:pPr/>
              <a:t>11.12.2017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311A-8FA7-43EA-A1D8-045ACECF2610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3A3F-6FEB-44FC-B008-8E1C520626F3}" type="datetimeFigureOut">
              <a:rPr lang="bg-BG" smtClean="0"/>
              <a:pPr/>
              <a:t>11.12.2017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311A-8FA7-43EA-A1D8-045ACECF2610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3A3F-6FEB-44FC-B008-8E1C520626F3}" type="datetimeFigureOut">
              <a:rPr lang="bg-BG" smtClean="0"/>
              <a:pPr/>
              <a:t>11.12.2017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311A-8FA7-43EA-A1D8-045ACECF2610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3A3F-6FEB-44FC-B008-8E1C520626F3}" type="datetimeFigureOut">
              <a:rPr lang="bg-BG" smtClean="0"/>
              <a:pPr/>
              <a:t>11.12.2017 г.</a:t>
            </a:fld>
            <a:endParaRPr lang="bg-B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311A-8FA7-43EA-A1D8-045ACECF2610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3A3F-6FEB-44FC-B008-8E1C520626F3}" type="datetimeFigureOut">
              <a:rPr lang="bg-BG" smtClean="0"/>
              <a:pPr/>
              <a:t>11.12.2017 г.</a:t>
            </a:fld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311A-8FA7-43EA-A1D8-045ACECF2610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3A3F-6FEB-44FC-B008-8E1C520626F3}" type="datetimeFigureOut">
              <a:rPr lang="bg-BG" smtClean="0"/>
              <a:pPr/>
              <a:t>11.12.2017 г.</a:t>
            </a:fld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311A-8FA7-43EA-A1D8-045ACECF2610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3A3F-6FEB-44FC-B008-8E1C520626F3}" type="datetimeFigureOut">
              <a:rPr lang="bg-BG" smtClean="0"/>
              <a:pPr/>
              <a:t>11.12.2017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311A-8FA7-43EA-A1D8-045ACECF2610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3A3F-6FEB-44FC-B008-8E1C520626F3}" type="datetimeFigureOut">
              <a:rPr lang="bg-BG" smtClean="0"/>
              <a:pPr/>
              <a:t>11.12.2017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562311A-8FA7-43EA-A1D8-045ACECF2610}" type="slidenum">
              <a:rPr lang="bg-BG" smtClean="0"/>
              <a:pPr/>
              <a:t>‹#›</a:t>
            </a:fld>
            <a:endParaRPr lang="bg-B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EC33A3F-6FEB-44FC-B008-8E1C520626F3}" type="datetimeFigureOut">
              <a:rPr lang="bg-BG" smtClean="0"/>
              <a:pPr/>
              <a:t>11.12.2017 г.</a:t>
            </a:fld>
            <a:endParaRPr lang="bg-BG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562311A-8FA7-43EA-A1D8-045ACECF2610}" type="slidenum">
              <a:rPr lang="bg-BG" smtClean="0"/>
              <a:pPr/>
              <a:t>‹#›</a:t>
            </a:fld>
            <a:endParaRPr lang="bg-BG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800" dirty="0" smtClean="0"/>
              <a:t>Умения за водене на успешни преговори</a:t>
            </a:r>
            <a:endParaRPr lang="bg-BG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214818"/>
            <a:ext cx="7854696" cy="766318"/>
          </a:xfrm>
        </p:spPr>
        <p:txBody>
          <a:bodyPr/>
          <a:lstStyle/>
          <a:p>
            <a:pPr algn="ctr"/>
            <a:r>
              <a:rPr lang="bg-BG" dirty="0" smtClean="0"/>
              <a:t>По Доминик Мисино</a:t>
            </a:r>
            <a:endParaRPr lang="bg-B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81616"/>
          </a:xfrm>
        </p:spPr>
        <p:txBody>
          <a:bodyPr>
            <a:normAutofit/>
          </a:bodyPr>
          <a:lstStyle/>
          <a:p>
            <a:r>
              <a:rPr lang="bg-BG" dirty="0" smtClean="0"/>
              <a:t>Хората са по-спокойни, когато са в </a:t>
            </a:r>
            <a:r>
              <a:rPr lang="bg-BG" b="1" i="1" dirty="0" smtClean="0"/>
              <a:t>позната</a:t>
            </a:r>
            <a:r>
              <a:rPr lang="bg-BG" dirty="0" smtClean="0"/>
              <a:t> обстановка.</a:t>
            </a:r>
          </a:p>
          <a:p>
            <a:r>
              <a:rPr lang="bg-BG" dirty="0" smtClean="0"/>
              <a:t>Когато обстановката е непозната, те са </a:t>
            </a:r>
            <a:r>
              <a:rPr lang="bg-BG" b="1" i="1" dirty="0" smtClean="0"/>
              <a:t>нащрек</a:t>
            </a:r>
            <a:r>
              <a:rPr lang="bg-BG" dirty="0" smtClean="0"/>
              <a:t>.</a:t>
            </a:r>
          </a:p>
          <a:p>
            <a:r>
              <a:rPr lang="bg-BG" dirty="0" smtClean="0"/>
              <a:t>Когато се чувстват комфортно, хората обикновено са много </a:t>
            </a:r>
            <a:r>
              <a:rPr lang="bg-BG" b="1" i="1" dirty="0" smtClean="0"/>
              <a:t>по-разумни</a:t>
            </a:r>
            <a:r>
              <a:rPr lang="bg-BG" dirty="0" smtClean="0"/>
              <a:t> и </a:t>
            </a:r>
            <a:r>
              <a:rPr lang="bg-BG" b="1" i="1" dirty="0" smtClean="0"/>
              <a:t>по-съсредоточени</a:t>
            </a:r>
            <a:r>
              <a:rPr lang="bg-BG" dirty="0" smtClean="0"/>
              <a:t>, а това помага за успеха на преговорите.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5357850"/>
          </a:xfrm>
        </p:spPr>
        <p:txBody>
          <a:bodyPr>
            <a:normAutofit lnSpcReduction="10000"/>
          </a:bodyPr>
          <a:lstStyle/>
          <a:p>
            <a:r>
              <a:rPr lang="bg-BG" sz="2800" dirty="0" smtClean="0"/>
              <a:t>С костюм и вратовръзка в автокъща? Човекът има пари, може би е бизнесмен. . . . Може би има твърде много пари, може би е самонадеян, трудно ще е да се преговаря с него. . . не разполага с много време, бърза, интересува се от крайния резултат. </a:t>
            </a:r>
          </a:p>
          <a:p>
            <a:r>
              <a:rPr lang="bg-BG" sz="2800" dirty="0" smtClean="0"/>
              <a:t>С тениска и сако на обяд? Творчески тип, неофициален. . . . .. Може да не обръща внимание на детайлите. . . . .  самоуверен . . . . самовлюбен, арогантен, мисли, че е звезда. . . . </a:t>
            </a:r>
          </a:p>
          <a:p>
            <a:r>
              <a:rPr lang="bg-BG" sz="2800" dirty="0" smtClean="0"/>
              <a:t>С много къса пола? Сами можете да си представите.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581772"/>
          </a:xfrm>
        </p:spPr>
        <p:txBody>
          <a:bodyPr/>
          <a:lstStyle/>
          <a:p>
            <a:r>
              <a:rPr lang="bg-BG" sz="3200" dirty="0" smtClean="0"/>
              <a:t>Ролята на облеклото</a:t>
            </a:r>
            <a:endParaRPr lang="bg-BG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5324492"/>
          </a:xfrm>
        </p:spPr>
        <p:txBody>
          <a:bodyPr>
            <a:normAutofit fontScale="92500"/>
          </a:bodyPr>
          <a:lstStyle/>
          <a:p>
            <a:r>
              <a:rPr lang="bg-BG" dirty="0" smtClean="0"/>
              <a:t>Някои смятат, че тъй като е невъзможно напълно да се контролират възприятията на другите, преговарящите трябва да имат </a:t>
            </a:r>
            <a:r>
              <a:rPr lang="bg-BG" b="1" i="1" dirty="0" smtClean="0"/>
              <a:t>сравнително неутрален външен вид</a:t>
            </a:r>
            <a:r>
              <a:rPr lang="bg-BG" b="1" dirty="0" smtClean="0"/>
              <a:t>. </a:t>
            </a:r>
          </a:p>
          <a:p>
            <a:r>
              <a:rPr lang="bg-BG" dirty="0" smtClean="0"/>
              <a:t>Предпочитат да изглеждат </a:t>
            </a:r>
            <a:r>
              <a:rPr lang="bg-BG" b="1" i="1" dirty="0" smtClean="0"/>
              <a:t>скучни</a:t>
            </a:r>
            <a:r>
              <a:rPr lang="bg-BG" dirty="0" smtClean="0"/>
              <a:t>, но да не оказват негативно влияние върху ситуацията. </a:t>
            </a:r>
          </a:p>
          <a:p>
            <a:r>
              <a:rPr lang="bg-BG" dirty="0" smtClean="0"/>
              <a:t>Това, разбира се, е </a:t>
            </a:r>
            <a:r>
              <a:rPr lang="bg-BG" b="1" i="1" dirty="0" smtClean="0"/>
              <a:t>сигурен</a:t>
            </a:r>
            <a:r>
              <a:rPr lang="bg-BG" dirty="0" smtClean="0"/>
              <a:t> ход</a:t>
            </a:r>
            <a:r>
              <a:rPr lang="bg-BG" b="1" dirty="0" smtClean="0"/>
              <a:t>.</a:t>
            </a:r>
            <a:r>
              <a:rPr lang="bg-BG" dirty="0" smtClean="0"/>
              <a:t> 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bg-BG" sz="2600" dirty="0" smtClean="0"/>
              <a:t>Трябва да сте наясно, че можете да изпращате съобщения по различни начини. </a:t>
            </a:r>
          </a:p>
          <a:p>
            <a:r>
              <a:rPr lang="bg-BG" dirty="0" smtClean="0"/>
              <a:t>Не изпращайте </a:t>
            </a:r>
            <a:r>
              <a:rPr lang="bg-BG" b="1" i="1" dirty="0" smtClean="0"/>
              <a:t>съобщения</a:t>
            </a:r>
            <a:r>
              <a:rPr lang="bg-BG" dirty="0" smtClean="0"/>
              <a:t>, които са </a:t>
            </a:r>
            <a:r>
              <a:rPr lang="bg-BG" b="1" i="1" dirty="0" smtClean="0"/>
              <a:t>противоречиви</a:t>
            </a:r>
            <a:r>
              <a:rPr lang="bg-BG" dirty="0" smtClean="0"/>
              <a:t>. </a:t>
            </a:r>
          </a:p>
          <a:p>
            <a:r>
              <a:rPr lang="bg-BG" dirty="0" smtClean="0"/>
              <a:t>Изпращайте съобщения, които отговарят на вашия личен </a:t>
            </a:r>
            <a:r>
              <a:rPr lang="bg-BG" b="1" i="1" dirty="0" smtClean="0"/>
              <a:t>стил</a:t>
            </a:r>
            <a:r>
              <a:rPr lang="bg-BG" dirty="0" smtClean="0"/>
              <a:t> и ниво на </a:t>
            </a:r>
            <a:r>
              <a:rPr lang="bg-BG" b="1" i="1" dirty="0" smtClean="0"/>
              <a:t>комфорт</a:t>
            </a:r>
            <a:r>
              <a:rPr lang="bg-BG" dirty="0" smtClean="0"/>
              <a:t>. </a:t>
            </a:r>
          </a:p>
          <a:p>
            <a:r>
              <a:rPr lang="bg-BG" dirty="0" smtClean="0"/>
              <a:t>Такива, които могат да помогнат за установяване на </a:t>
            </a:r>
            <a:r>
              <a:rPr lang="bg-BG" b="1" i="1" dirty="0" smtClean="0"/>
              <a:t>рапорт</a:t>
            </a:r>
            <a:r>
              <a:rPr lang="bg-BG" dirty="0" smtClean="0"/>
              <a:t>.</a:t>
            </a:r>
          </a:p>
          <a:p>
            <a:endParaRPr lang="bg-B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581772"/>
          </a:xfrm>
        </p:spPr>
        <p:txBody>
          <a:bodyPr/>
          <a:lstStyle/>
          <a:p>
            <a:r>
              <a:rPr lang="bg-BG" sz="3200" dirty="0" smtClean="0"/>
              <a:t>Ролята на облеклото</a:t>
            </a:r>
            <a:endParaRPr lang="bg-BG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5715016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Работен обяд, вечеря или закуска, коктейл, голф или други спортни игри. Напоследък зачестиха, даже се очаква да бъдат среда за делови преговори.</a:t>
            </a:r>
          </a:p>
          <a:p>
            <a:r>
              <a:rPr lang="bg-BG" dirty="0" smtClean="0"/>
              <a:t>За някои хора подобна обстановка може да е </a:t>
            </a:r>
            <a:r>
              <a:rPr lang="bg-BG" b="1" i="1" dirty="0" smtClean="0"/>
              <a:t>разсейваща</a:t>
            </a:r>
            <a:r>
              <a:rPr lang="bg-BG" dirty="0" smtClean="0"/>
              <a:t> за провеждане на реална преговори.</a:t>
            </a:r>
          </a:p>
          <a:p>
            <a:r>
              <a:rPr lang="bg-BG" dirty="0" smtClean="0"/>
              <a:t>Въпреки това тя може да се използва успешно за изграждане на разбирателство (</a:t>
            </a:r>
            <a:r>
              <a:rPr lang="en-US" dirty="0" smtClean="0"/>
              <a:t>rapport)</a:t>
            </a:r>
            <a:r>
              <a:rPr lang="bg-BG" dirty="0" smtClean="0"/>
              <a:t>. </a:t>
            </a:r>
            <a:endParaRPr lang="en-US" dirty="0" smtClean="0"/>
          </a:p>
          <a:p>
            <a:r>
              <a:rPr lang="bg-BG" dirty="0" smtClean="0"/>
              <a:t>Неофициалната, приятелска обстановка може да позволи и на двете страни да се </a:t>
            </a:r>
            <a:r>
              <a:rPr lang="bg-BG" b="1" i="1" dirty="0" smtClean="0"/>
              <a:t>отпуснат</a:t>
            </a:r>
            <a:r>
              <a:rPr lang="bg-BG" dirty="0" smtClean="0"/>
              <a:t>, да се засили </a:t>
            </a:r>
            <a:r>
              <a:rPr lang="bg-BG" b="1" i="1" dirty="0" smtClean="0"/>
              <a:t>човешкия</a:t>
            </a:r>
            <a:r>
              <a:rPr lang="bg-BG" dirty="0" smtClean="0"/>
              <a:t> елемент, което да спомогне за изграждане на </a:t>
            </a:r>
            <a:r>
              <a:rPr lang="bg-BG" b="1" i="1" dirty="0" smtClean="0"/>
              <a:t>разбирателство</a:t>
            </a:r>
            <a:r>
              <a:rPr lang="bg-BG" dirty="0" smtClean="0"/>
              <a:t>.</a:t>
            </a:r>
          </a:p>
          <a:p>
            <a:r>
              <a:rPr lang="bg-BG" dirty="0" smtClean="0"/>
              <a:t>Алкохолът определено </a:t>
            </a:r>
            <a:r>
              <a:rPr lang="bg-BG" b="1" i="1" dirty="0" smtClean="0"/>
              <a:t>притъпява</a:t>
            </a:r>
            <a:r>
              <a:rPr lang="bg-BG" dirty="0" smtClean="0"/>
              <a:t> сетивата.</a:t>
            </a:r>
          </a:p>
          <a:p>
            <a:r>
              <a:rPr lang="bg-BG" dirty="0" smtClean="0"/>
              <a:t>Ако не се чувствате добре, не започвайте преговорите.</a:t>
            </a:r>
          </a:p>
          <a:p>
            <a:r>
              <a:rPr lang="bg-BG" dirty="0" smtClean="0"/>
              <a:t>Важно е да се знае, че </a:t>
            </a:r>
            <a:r>
              <a:rPr lang="bg-BG" b="1" i="1" dirty="0" smtClean="0"/>
              <a:t>психическата</a:t>
            </a:r>
            <a:r>
              <a:rPr lang="bg-BG" i="1" dirty="0" smtClean="0"/>
              <a:t> </a:t>
            </a:r>
            <a:r>
              <a:rPr lang="bg-BG" dirty="0" smtClean="0"/>
              <a:t>среда се изгражда </a:t>
            </a:r>
            <a:r>
              <a:rPr lang="bg-BG" b="1" i="1" dirty="0" smtClean="0"/>
              <a:t>паралелно</a:t>
            </a:r>
            <a:r>
              <a:rPr lang="bg-BG" dirty="0" smtClean="0"/>
              <a:t> с </a:t>
            </a:r>
            <a:r>
              <a:rPr lang="bg-BG" b="1" i="1" dirty="0" smtClean="0"/>
              <a:t>физическата</a:t>
            </a:r>
            <a:r>
              <a:rPr lang="bg-BG" dirty="0" smtClean="0"/>
              <a:t>.</a:t>
            </a:r>
            <a:endParaRPr lang="bg-B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581772"/>
          </a:xfrm>
        </p:spPr>
        <p:txBody>
          <a:bodyPr/>
          <a:lstStyle/>
          <a:p>
            <a:r>
              <a:rPr lang="bg-BG" sz="3200" dirty="0" smtClean="0"/>
              <a:t>Място на работната среща</a:t>
            </a:r>
            <a:endParaRPr lang="bg-BG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571612"/>
            <a:ext cx="8429684" cy="4929222"/>
          </a:xfrm>
        </p:spPr>
        <p:txBody>
          <a:bodyPr>
            <a:normAutofit/>
          </a:bodyPr>
          <a:lstStyle/>
          <a:p>
            <a:r>
              <a:rPr lang="bg-BG" dirty="0" smtClean="0"/>
              <a:t>На обяд сме, обсъдили сме неофициално някои от подробностите на договора. Как да сменим обстановката? Какво да направим, ако това е единствената ни реална възможност да ги фиксираме официално. </a:t>
            </a:r>
          </a:p>
          <a:p>
            <a:r>
              <a:rPr lang="bg-BG" dirty="0" smtClean="0"/>
              <a:t>Продавачите постоянно променят психичното пространство като се подготвят за сключване на сделката. </a:t>
            </a:r>
          </a:p>
          <a:p>
            <a:r>
              <a:rPr lang="bg-BG" dirty="0" smtClean="0"/>
              <a:t>Тази промяна не бележи края на преговорите, тя е тяхното начало.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581772"/>
          </a:xfrm>
        </p:spPr>
        <p:txBody>
          <a:bodyPr/>
          <a:lstStyle/>
          <a:p>
            <a:r>
              <a:rPr lang="bg-BG" sz="3200" dirty="0" smtClean="0"/>
              <a:t>Сигнал за начало на преговорите</a:t>
            </a:r>
            <a:endParaRPr lang="bg-BG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142984"/>
            <a:ext cx="8429684" cy="5500726"/>
          </a:xfrm>
        </p:spPr>
        <p:txBody>
          <a:bodyPr>
            <a:normAutofit fontScale="92500" lnSpcReduction="20000"/>
          </a:bodyPr>
          <a:lstStyle/>
          <a:p>
            <a:r>
              <a:rPr lang="bg-BG" i="1" dirty="0" smtClean="0"/>
              <a:t>Уверете се, че сте в състояние да преговаряте, преди да започнете преговорите. </a:t>
            </a:r>
            <a:r>
              <a:rPr lang="bg-BG" dirty="0" smtClean="0"/>
              <a:t>Колкото по-ясно съзнавате това, което искате (</a:t>
            </a:r>
            <a:r>
              <a:rPr lang="bg-BG" b="1" i="1" dirty="0" smtClean="0"/>
              <a:t>целта</a:t>
            </a:r>
            <a:r>
              <a:rPr lang="bg-BG" dirty="0" smtClean="0"/>
              <a:t>), толкова по-добри за шансовете да го получите.</a:t>
            </a:r>
          </a:p>
          <a:p>
            <a:r>
              <a:rPr lang="bg-BG" i="1" dirty="0" smtClean="0"/>
              <a:t>Уверете се, че имате </a:t>
            </a:r>
            <a:r>
              <a:rPr lang="bg-BG" b="1" i="1" dirty="0" smtClean="0"/>
              <a:t>план</a:t>
            </a:r>
            <a:r>
              <a:rPr lang="bg-BG" i="1" dirty="0" smtClean="0"/>
              <a:t> за цялостния процес на преговорите, преди да започнат. </a:t>
            </a:r>
            <a:r>
              <a:rPr lang="bg-BG" dirty="0" smtClean="0"/>
              <a:t>Например</a:t>
            </a:r>
            <a:r>
              <a:rPr lang="bg-BG" i="1" dirty="0" smtClean="0"/>
              <a:t>:</a:t>
            </a:r>
          </a:p>
          <a:p>
            <a:pPr lvl="1"/>
            <a:r>
              <a:rPr lang="bg-BG" dirty="0" smtClean="0"/>
              <a:t>Започваме с неофициален обяд, на който споменаваме  два – три важни пункта, след което прекъсваме.</a:t>
            </a:r>
          </a:p>
          <a:p>
            <a:pPr lvl="1"/>
            <a:r>
              <a:rPr lang="bg-BG" dirty="0" smtClean="0"/>
              <a:t>Два дни по-късно на заседание обсъждаме всички сериозни въпроси. </a:t>
            </a:r>
          </a:p>
          <a:p>
            <a:pPr lvl="1"/>
            <a:r>
              <a:rPr lang="bg-BG" dirty="0" smtClean="0"/>
              <a:t>На друга неофициална среща, ако е необходимо, съгласуваме с вземащия решение, след което сключваме сделката.</a:t>
            </a:r>
          </a:p>
          <a:p>
            <a:r>
              <a:rPr lang="bg-BG" dirty="0" smtClean="0"/>
              <a:t>Преди да започнем преговорите, трябва да знаем от какво няма да се откажем.</a:t>
            </a:r>
          </a:p>
          <a:p>
            <a:r>
              <a:rPr lang="bg-BG" dirty="0" smtClean="0"/>
              <a:t>План Б. Изход от преговорите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581772"/>
          </a:xfrm>
        </p:spPr>
        <p:txBody>
          <a:bodyPr/>
          <a:lstStyle/>
          <a:p>
            <a:r>
              <a:rPr lang="bg-BG" sz="3200" dirty="0" smtClean="0"/>
              <a:t>Преди да започнем преговорите</a:t>
            </a:r>
            <a:endParaRPr lang="bg-BG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14422"/>
            <a:ext cx="8429684" cy="5286412"/>
          </a:xfrm>
        </p:spPr>
        <p:txBody>
          <a:bodyPr>
            <a:normAutofit/>
          </a:bodyPr>
          <a:lstStyle/>
          <a:p>
            <a:r>
              <a:rPr lang="bg-BG" dirty="0" smtClean="0"/>
              <a:t>Вземащият решение поставя конкретната </a:t>
            </a:r>
            <a:r>
              <a:rPr lang="bg-BG" b="1" i="1" dirty="0" smtClean="0"/>
              <a:t>цел</a:t>
            </a:r>
            <a:r>
              <a:rPr lang="bg-BG" dirty="0" smtClean="0"/>
              <a:t>, и определя какво подлежи на договаряне и какво не.</a:t>
            </a:r>
          </a:p>
          <a:p>
            <a:r>
              <a:rPr lang="bg-BG" dirty="0" smtClean="0"/>
              <a:t>Задайте параметрите за преговори: Определете “изхода” и начина за </a:t>
            </a:r>
            <a:r>
              <a:rPr lang="bg-BG" b="1" i="1" dirty="0" smtClean="0"/>
              <a:t>адаптиране</a:t>
            </a:r>
            <a:r>
              <a:rPr lang="bg-BG" dirty="0" smtClean="0"/>
              <a:t> на собствения си </a:t>
            </a:r>
            <a:r>
              <a:rPr lang="bg-BG" b="1" i="1" dirty="0" smtClean="0"/>
              <a:t>стил</a:t>
            </a:r>
            <a:r>
              <a:rPr lang="bg-BG" dirty="0" smtClean="0"/>
              <a:t> за водене на преговори.</a:t>
            </a:r>
          </a:p>
          <a:p>
            <a:r>
              <a:rPr lang="bg-BG" dirty="0" smtClean="0"/>
              <a:t>Много проблеми възникват, когато хората започват преговори, когато все още </a:t>
            </a:r>
            <a:r>
              <a:rPr lang="bg-BG" b="1" i="1" dirty="0" smtClean="0"/>
              <a:t>събират информация</a:t>
            </a:r>
            <a:r>
              <a:rPr lang="bg-BG" dirty="0" smtClean="0"/>
              <a:t>.</a:t>
            </a:r>
          </a:p>
          <a:p>
            <a:r>
              <a:rPr lang="bg-BG" dirty="0" smtClean="0"/>
              <a:t>Те дори не са решили какво искат, а говорят сериозно за цена и гаранционно обслужване.</a:t>
            </a:r>
          </a:p>
          <a:p>
            <a:r>
              <a:rPr lang="bg-BG" dirty="0" smtClean="0"/>
              <a:t>Метод на разделената страница</a:t>
            </a:r>
          </a:p>
          <a:p>
            <a:pPr lvl="1"/>
            <a:r>
              <a:rPr lang="bg-BG" dirty="0" smtClean="0"/>
              <a:t>Задължителни изисквания</a:t>
            </a:r>
          </a:p>
          <a:p>
            <a:pPr lvl="1"/>
            <a:r>
              <a:rPr lang="bg-BG" dirty="0" smtClean="0"/>
              <a:t>Опционални</a:t>
            </a:r>
          </a:p>
          <a:p>
            <a:endParaRPr lang="bg-B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581772"/>
          </a:xfrm>
        </p:spPr>
        <p:txBody>
          <a:bodyPr/>
          <a:lstStyle/>
          <a:p>
            <a:r>
              <a:rPr lang="bg-BG" sz="3200" dirty="0" smtClean="0"/>
              <a:t>Предварително проучване</a:t>
            </a:r>
            <a:endParaRPr lang="bg-BG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500174"/>
            <a:ext cx="8429684" cy="5143536"/>
          </a:xfrm>
        </p:spPr>
        <p:txBody>
          <a:bodyPr>
            <a:normAutofit/>
          </a:bodyPr>
          <a:lstStyle/>
          <a:p>
            <a:r>
              <a:rPr lang="bg-BG" dirty="0" smtClean="0"/>
              <a:t>Доколкото конкретният стил ще се различава в зависимост от личността на преговарящия, има общ формат, който всички преговори следват: </a:t>
            </a:r>
          </a:p>
          <a:p>
            <a:pPr lvl="1"/>
            <a:r>
              <a:rPr lang="bg-BG" b="1" i="1" dirty="0" smtClean="0"/>
              <a:t>Установяване на разбирателство</a:t>
            </a:r>
          </a:p>
          <a:p>
            <a:pPr lvl="1"/>
            <a:r>
              <a:rPr lang="bg-BG" b="1" i="1" dirty="0" smtClean="0"/>
              <a:t>Получаване на информация</a:t>
            </a:r>
          </a:p>
          <a:p>
            <a:pPr lvl="1"/>
            <a:r>
              <a:rPr lang="bg-BG" b="1" i="1" dirty="0" smtClean="0"/>
              <a:t>Изработване на сделката</a:t>
            </a:r>
          </a:p>
          <a:p>
            <a:r>
              <a:rPr lang="bg-BG" dirty="0" smtClean="0"/>
              <a:t>В началния момент, трябва да се мисли </a:t>
            </a:r>
            <a:r>
              <a:rPr lang="bg-BG" b="1" i="1" dirty="0" smtClean="0"/>
              <a:t>как</a:t>
            </a:r>
            <a:r>
              <a:rPr lang="bg-BG" dirty="0" smtClean="0"/>
              <a:t> и </a:t>
            </a:r>
            <a:r>
              <a:rPr lang="bg-BG" b="1" i="1" dirty="0" smtClean="0"/>
              <a:t>къде </a:t>
            </a:r>
            <a:r>
              <a:rPr lang="bg-BG" dirty="0" smtClean="0"/>
              <a:t>ще се осъществят. </a:t>
            </a:r>
          </a:p>
          <a:p>
            <a:endParaRPr lang="bg-B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581772"/>
          </a:xfrm>
        </p:spPr>
        <p:txBody>
          <a:bodyPr/>
          <a:lstStyle/>
          <a:p>
            <a:r>
              <a:rPr lang="bg-BG" sz="3200" dirty="0" smtClean="0"/>
              <a:t>Начало на преговорите</a:t>
            </a:r>
            <a:endParaRPr lang="bg-BG"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357298"/>
            <a:ext cx="8249570" cy="5143536"/>
          </a:xfrm>
        </p:spPr>
        <p:txBody>
          <a:bodyPr>
            <a:normAutofit/>
          </a:bodyPr>
          <a:lstStyle/>
          <a:p>
            <a:pPr lvl="0"/>
            <a:r>
              <a:rPr lang="bg-BG" dirty="0" smtClean="0"/>
              <a:t>Никога </a:t>
            </a:r>
            <a:r>
              <a:rPr lang="bg-BG" b="1" i="1" dirty="0" smtClean="0"/>
              <a:t>не лъжете</a:t>
            </a:r>
            <a:r>
              <a:rPr lang="bg-BG" dirty="0" smtClean="0"/>
              <a:t>. </a:t>
            </a:r>
          </a:p>
          <a:p>
            <a:pPr lvl="0"/>
            <a:r>
              <a:rPr lang="bg-BG" dirty="0" smtClean="0"/>
              <a:t>Ако поемете ангажимент или обещаете нещо, </a:t>
            </a:r>
            <a:r>
              <a:rPr lang="bg-BG" b="1" i="1" dirty="0" smtClean="0"/>
              <a:t>изпълнете</a:t>
            </a:r>
            <a:r>
              <a:rPr lang="bg-BG" dirty="0" smtClean="0"/>
              <a:t> го. </a:t>
            </a:r>
          </a:p>
          <a:p>
            <a:r>
              <a:rPr lang="bg-BG" dirty="0" smtClean="0"/>
              <a:t>Питайте за всичко, което не ви е ясно. Ако не попитате, отговорът по подразбиране е "</a:t>
            </a:r>
            <a:r>
              <a:rPr lang="bg-BG" b="1" i="1" dirty="0" smtClean="0"/>
              <a:t>Не</a:t>
            </a:r>
            <a:r>
              <a:rPr lang="bg-BG" dirty="0" smtClean="0"/>
              <a:t>." </a:t>
            </a:r>
          </a:p>
          <a:p>
            <a:pPr lvl="0"/>
            <a:r>
              <a:rPr lang="bg-BG" dirty="0" smtClean="0"/>
              <a:t>Бъдете </a:t>
            </a:r>
            <a:r>
              <a:rPr lang="bg-BG" b="1" i="1" dirty="0" smtClean="0"/>
              <a:t>учтиви</a:t>
            </a:r>
            <a:r>
              <a:rPr lang="bg-BG" dirty="0" smtClean="0"/>
              <a:t> и проявявайте </a:t>
            </a:r>
            <a:r>
              <a:rPr lang="bg-BG" b="1" i="1" dirty="0" smtClean="0"/>
              <a:t>уважение</a:t>
            </a:r>
            <a:r>
              <a:rPr lang="bg-BG" dirty="0" smtClean="0"/>
              <a:t>. </a:t>
            </a:r>
            <a:endParaRPr lang="en-US" dirty="0" smtClean="0"/>
          </a:p>
          <a:p>
            <a:pPr lvl="0"/>
            <a:endParaRPr lang="bg-BG" dirty="0" smtClean="0"/>
          </a:p>
          <a:p>
            <a:pPr lvl="0"/>
            <a:r>
              <a:rPr lang="bg-BG" dirty="0" smtClean="0"/>
              <a:t>Тези принципи помагат за изграждане на </a:t>
            </a:r>
            <a:r>
              <a:rPr lang="bg-BG" b="1" i="1" dirty="0" smtClean="0"/>
              <a:t>доверие</a:t>
            </a:r>
            <a:r>
              <a:rPr lang="bg-BG" dirty="0" smtClean="0"/>
              <a:t>.</a:t>
            </a:r>
          </a:p>
          <a:p>
            <a:pPr lvl="0"/>
            <a:r>
              <a:rPr lang="bg-BG" dirty="0" smtClean="0"/>
              <a:t>Как да постъпим, когато другата страна </a:t>
            </a:r>
            <a:r>
              <a:rPr lang="bg-BG" b="1" i="1" dirty="0" smtClean="0"/>
              <a:t>не знае </a:t>
            </a:r>
            <a:r>
              <a:rPr lang="bg-BG" dirty="0" smtClean="0"/>
              <a:t>какво точно иска?</a:t>
            </a:r>
          </a:p>
          <a:p>
            <a:endParaRPr lang="bg-B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581772"/>
          </a:xfrm>
        </p:spPr>
        <p:txBody>
          <a:bodyPr/>
          <a:lstStyle/>
          <a:p>
            <a:r>
              <a:rPr lang="bg-BG" sz="3200" dirty="0" smtClean="0"/>
              <a:t>Основни принципи</a:t>
            </a:r>
            <a:endParaRPr lang="bg-BG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428736"/>
            <a:ext cx="7500990" cy="5072098"/>
          </a:xfrm>
        </p:spPr>
        <p:txBody>
          <a:bodyPr>
            <a:normAutofit/>
          </a:bodyPr>
          <a:lstStyle/>
          <a:p>
            <a:pPr lvl="0"/>
            <a:r>
              <a:rPr lang="bg-BG" b="1" dirty="0" smtClean="0"/>
              <a:t>Начало</a:t>
            </a:r>
          </a:p>
          <a:p>
            <a:pPr lvl="0"/>
            <a:r>
              <a:rPr lang="bg-BG" b="1" dirty="0" smtClean="0"/>
              <a:t>Договаряне</a:t>
            </a:r>
          </a:p>
          <a:p>
            <a:pPr lvl="0"/>
            <a:r>
              <a:rPr lang="bg-BG" b="1" dirty="0" smtClean="0"/>
              <a:t>Приключване</a:t>
            </a:r>
          </a:p>
          <a:p>
            <a:pPr lvl="0"/>
            <a:endParaRPr lang="bg-BG" b="1" dirty="0" smtClean="0"/>
          </a:p>
          <a:p>
            <a:pPr lvl="0"/>
            <a:r>
              <a:rPr lang="bg-BG" dirty="0" smtClean="0"/>
              <a:t>Приключете конкретният етап, преди да преминете към следващия.</a:t>
            </a:r>
          </a:p>
          <a:p>
            <a:pPr lvl="0"/>
            <a:endParaRPr lang="bg-B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581772"/>
          </a:xfrm>
        </p:spPr>
        <p:txBody>
          <a:bodyPr/>
          <a:lstStyle/>
          <a:p>
            <a:r>
              <a:rPr lang="bg-BG" sz="3200" dirty="0" smtClean="0"/>
              <a:t>Фази на преговорите</a:t>
            </a:r>
            <a:endParaRPr lang="bg-BG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договаряне?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5038740"/>
          </a:xfrm>
        </p:spPr>
        <p:txBody>
          <a:bodyPr/>
          <a:lstStyle/>
          <a:p>
            <a:r>
              <a:rPr lang="bg-BG" dirty="0" smtClean="0"/>
              <a:t>Когато хората искат да направят нещо </a:t>
            </a:r>
            <a:r>
              <a:rPr lang="bg-BG" b="1" dirty="0" smtClean="0"/>
              <a:t>заедно</a:t>
            </a:r>
            <a:r>
              <a:rPr lang="bg-BG" dirty="0" smtClean="0"/>
              <a:t> – да </a:t>
            </a:r>
            <a:r>
              <a:rPr lang="bg-BG" b="1" dirty="0" smtClean="0"/>
              <a:t>купят</a:t>
            </a:r>
            <a:r>
              <a:rPr lang="bg-BG" dirty="0" smtClean="0"/>
              <a:t> или </a:t>
            </a:r>
            <a:r>
              <a:rPr lang="bg-BG" b="1" dirty="0" smtClean="0"/>
              <a:t>продадат</a:t>
            </a:r>
            <a:r>
              <a:rPr lang="bg-BG" dirty="0" smtClean="0"/>
              <a:t> дадена стока, да сключат бизнес </a:t>
            </a:r>
            <a:r>
              <a:rPr lang="bg-BG" b="1" dirty="0" smtClean="0"/>
              <a:t>сделка</a:t>
            </a:r>
            <a:r>
              <a:rPr lang="bg-BG" dirty="0" smtClean="0"/>
              <a:t>, да решат къде да отидат на вечеря - трябва да използват някакъв механизъм за постигане на </a:t>
            </a:r>
            <a:r>
              <a:rPr lang="bg-BG" b="1" dirty="0" smtClean="0"/>
              <a:t>споразумение</a:t>
            </a:r>
            <a:r>
              <a:rPr lang="bg-BG" dirty="0" smtClean="0"/>
              <a:t>.</a:t>
            </a:r>
          </a:p>
          <a:p>
            <a:r>
              <a:rPr lang="bg-BG" dirty="0" smtClean="0"/>
              <a:t>Освен ако не са съгласни предварително с всеки елемент от </a:t>
            </a:r>
            <a:r>
              <a:rPr lang="bg-BG" b="1" dirty="0" smtClean="0"/>
              <a:t>избора</a:t>
            </a:r>
            <a:r>
              <a:rPr lang="bg-BG" dirty="0" smtClean="0"/>
              <a:t>, който трябва да направят, те трябва да използват взаимно приемлив </a:t>
            </a:r>
            <a:r>
              <a:rPr lang="bg-BG" b="1" dirty="0" smtClean="0"/>
              <a:t>процес за вземане на решения</a:t>
            </a:r>
            <a:r>
              <a:rPr lang="bg-BG" dirty="0" smtClean="0"/>
              <a:t>. Договарянето (преговорите) е общ термин за дейностите, свързани със </a:t>
            </a:r>
            <a:r>
              <a:rPr lang="bg-BG" b="1" dirty="0" smtClean="0"/>
              <a:t>съвместно вземане на решения</a:t>
            </a:r>
            <a:r>
              <a:rPr lang="en-US" b="1" dirty="0" smtClean="0"/>
              <a:t>.</a:t>
            </a:r>
            <a:r>
              <a:rPr lang="bg-BG" dirty="0" smtClean="0"/>
              <a:t>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142984"/>
            <a:ext cx="8429684" cy="5357850"/>
          </a:xfrm>
        </p:spPr>
        <p:txBody>
          <a:bodyPr>
            <a:normAutofit lnSpcReduction="10000"/>
          </a:bodyPr>
          <a:lstStyle/>
          <a:p>
            <a:pPr lvl="0"/>
            <a:r>
              <a:rPr lang="bg-BG" dirty="0" smtClean="0"/>
              <a:t>Какво да направим, когато партньорът направи завой и по някаква причина напълно </a:t>
            </a:r>
            <a:r>
              <a:rPr lang="bg-BG" b="1" i="1" dirty="0" smtClean="0"/>
              <a:t>промени</a:t>
            </a:r>
            <a:r>
              <a:rPr lang="bg-BG" dirty="0" smtClean="0"/>
              <a:t> параметрите на сделката? </a:t>
            </a:r>
          </a:p>
          <a:p>
            <a:pPr lvl="1"/>
            <a:r>
              <a:rPr lang="bg-BG" dirty="0" smtClean="0"/>
              <a:t>Важно е да се върнем </a:t>
            </a:r>
            <a:r>
              <a:rPr lang="bg-BG" b="1" i="1" dirty="0" smtClean="0"/>
              <a:t>назад</a:t>
            </a:r>
            <a:r>
              <a:rPr lang="bg-BG" dirty="0" smtClean="0"/>
              <a:t> и да проверим къде се намираме. </a:t>
            </a:r>
          </a:p>
          <a:p>
            <a:pPr lvl="1"/>
            <a:r>
              <a:rPr lang="bg-BG" dirty="0" smtClean="0"/>
              <a:t>Не трябва да забравяме, че процесът </a:t>
            </a:r>
            <a:r>
              <a:rPr lang="bg-BG" b="1" i="1" dirty="0" smtClean="0"/>
              <a:t>започва отначало</a:t>
            </a:r>
            <a:r>
              <a:rPr lang="bg-BG" dirty="0" smtClean="0"/>
              <a:t>. </a:t>
            </a:r>
          </a:p>
          <a:p>
            <a:pPr lvl="1"/>
            <a:r>
              <a:rPr lang="bg-BG" dirty="0" smtClean="0"/>
              <a:t>Не сме </a:t>
            </a:r>
            <a:r>
              <a:rPr lang="bg-BG" b="1" i="1" dirty="0" smtClean="0"/>
              <a:t>пропилели</a:t>
            </a:r>
            <a:r>
              <a:rPr lang="bg-BG" dirty="0" smtClean="0"/>
              <a:t> времето, инвестирано до момента. </a:t>
            </a:r>
          </a:p>
          <a:p>
            <a:pPr lvl="1"/>
            <a:r>
              <a:rPr lang="bg-BG" dirty="0" smtClean="0"/>
              <a:t>Налага се, обаче, да </a:t>
            </a:r>
            <a:r>
              <a:rPr lang="bg-BG" b="1" i="1" dirty="0" smtClean="0"/>
              <a:t>преоценим</a:t>
            </a:r>
            <a:r>
              <a:rPr lang="bg-BG" dirty="0" smtClean="0"/>
              <a:t> позициите си. </a:t>
            </a:r>
          </a:p>
          <a:p>
            <a:pPr lvl="0"/>
            <a:r>
              <a:rPr lang="bg-BG" b="1" i="1" dirty="0" smtClean="0"/>
              <a:t>Прекъсванията</a:t>
            </a:r>
            <a:r>
              <a:rPr lang="bg-BG" dirty="0" smtClean="0"/>
              <a:t> и </a:t>
            </a:r>
            <a:r>
              <a:rPr lang="bg-BG" b="1" i="1" dirty="0" smtClean="0"/>
              <a:t>почивките</a:t>
            </a:r>
            <a:r>
              <a:rPr lang="bg-BG" dirty="0" smtClean="0"/>
              <a:t> са също част от арсенала на преговарящите. Прекъсване за няколко минути или дни може да извърши чудеса за процеса като цяло.</a:t>
            </a:r>
            <a:endParaRPr lang="bg-B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581772"/>
          </a:xfrm>
        </p:spPr>
        <p:txBody>
          <a:bodyPr/>
          <a:lstStyle/>
          <a:p>
            <a:r>
              <a:rPr lang="bg-BG" sz="3200" dirty="0" smtClean="0"/>
              <a:t>Ход на преговорите</a:t>
            </a:r>
            <a:endParaRPr lang="bg-BG" sz="3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8429684" cy="5214974"/>
          </a:xfrm>
        </p:spPr>
        <p:txBody>
          <a:bodyPr>
            <a:normAutofit/>
          </a:bodyPr>
          <a:lstStyle/>
          <a:p>
            <a:pPr lvl="0"/>
            <a:r>
              <a:rPr lang="bg-BG" dirty="0" smtClean="0"/>
              <a:t>Това е целта на всички преговарящи. </a:t>
            </a:r>
          </a:p>
          <a:p>
            <a:pPr lvl="0"/>
            <a:r>
              <a:rPr lang="bg-BG" dirty="0" smtClean="0"/>
              <a:t>Важно е да избегнем неприятни изненади </a:t>
            </a:r>
            <a:r>
              <a:rPr lang="bg-BG" b="1" i="1" dirty="0" smtClean="0"/>
              <a:t>накрая</a:t>
            </a:r>
            <a:r>
              <a:rPr lang="bg-BG" dirty="0" smtClean="0"/>
              <a:t>.</a:t>
            </a:r>
          </a:p>
          <a:p>
            <a:pPr lvl="0"/>
            <a:r>
              <a:rPr lang="bg-BG" dirty="0" smtClean="0"/>
              <a:t>Трябва да прегледаме отново какви </a:t>
            </a:r>
            <a:r>
              <a:rPr lang="bg-BG" b="1" i="1" dirty="0" smtClean="0"/>
              <a:t>са</a:t>
            </a:r>
            <a:r>
              <a:rPr lang="bg-BG" dirty="0" smtClean="0"/>
              <a:t> условията-не само важните, а </a:t>
            </a:r>
            <a:r>
              <a:rPr lang="bg-BG" b="1" i="1" dirty="0" smtClean="0"/>
              <a:t>всички</a:t>
            </a:r>
            <a:r>
              <a:rPr lang="bg-BG" dirty="0" smtClean="0"/>
              <a:t> условия. </a:t>
            </a:r>
          </a:p>
          <a:p>
            <a:pPr lvl="0"/>
            <a:r>
              <a:rPr lang="bg-BG" dirty="0" smtClean="0"/>
              <a:t>Преговорите не са завършили, докато и </a:t>
            </a:r>
            <a:r>
              <a:rPr lang="bg-BG" b="1" i="1" dirty="0" smtClean="0"/>
              <a:t>последните детайли</a:t>
            </a:r>
            <a:r>
              <a:rPr lang="bg-BG" dirty="0" smtClean="0"/>
              <a:t> не бъдат уточнени. </a:t>
            </a:r>
          </a:p>
          <a:p>
            <a:pPr lvl="0"/>
            <a:r>
              <a:rPr lang="bg-BG" dirty="0" smtClean="0"/>
              <a:t>Спънки в последния момент:</a:t>
            </a:r>
          </a:p>
          <a:p>
            <a:pPr lvl="1"/>
            <a:r>
              <a:rPr lang="bg-BG" dirty="0" smtClean="0"/>
              <a:t>Промяна на параметри в последния момент с цел коригиране на предишни недоглеждания. (Пример: сухо строителство).</a:t>
            </a:r>
          </a:p>
          <a:p>
            <a:pPr lvl="1"/>
            <a:r>
              <a:rPr lang="bg-BG" dirty="0" smtClean="0"/>
              <a:t>Страхът от “</a:t>
            </a:r>
            <a:r>
              <a:rPr lang="bg-BG" b="1" i="1" dirty="0" smtClean="0"/>
              <a:t>съжаление следващо сделката</a:t>
            </a:r>
            <a:r>
              <a:rPr lang="bg-BG" dirty="0" smtClean="0"/>
              <a:t>”.</a:t>
            </a:r>
            <a:endParaRPr lang="bg-B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581772"/>
          </a:xfrm>
        </p:spPr>
        <p:txBody>
          <a:bodyPr/>
          <a:lstStyle/>
          <a:p>
            <a:r>
              <a:rPr lang="bg-BG" sz="3200" dirty="0" smtClean="0"/>
              <a:t>Приключване на преговорите</a:t>
            </a:r>
            <a:endParaRPr lang="bg-BG" sz="3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143536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Преговарящият трябва да изложи виждането си внимателно, преди приключването на сделката.</a:t>
            </a:r>
          </a:p>
          <a:p>
            <a:r>
              <a:rPr lang="bg-BG" dirty="0" smtClean="0"/>
              <a:t>Повтарят  се важните точки. </a:t>
            </a:r>
          </a:p>
          <a:p>
            <a:r>
              <a:rPr lang="bg-BG" dirty="0" smtClean="0"/>
              <a:t>Не </a:t>
            </a:r>
            <a:r>
              <a:rPr lang="bg-BG" i="1" dirty="0" smtClean="0"/>
              <a:t>забравяйте,</a:t>
            </a:r>
            <a:r>
              <a:rPr lang="bg-BG" dirty="0" smtClean="0"/>
              <a:t> няма преки пътища в преговорите. </a:t>
            </a:r>
          </a:p>
          <a:p>
            <a:r>
              <a:rPr lang="bg-BG" dirty="0" smtClean="0"/>
              <a:t>Сключването на сделката може да бъде опасно за преговарящия екип. Те са емоционално свързани с постигане то на споразумение, след като са излезли на сцената. </a:t>
            </a:r>
          </a:p>
          <a:p>
            <a:r>
              <a:rPr lang="bg-BG" dirty="0" smtClean="0"/>
              <a:t>Ролята на вземащия решение.</a:t>
            </a:r>
          </a:p>
          <a:p>
            <a:r>
              <a:rPr lang="bg-BG" dirty="0" smtClean="0"/>
              <a:t>Пример: Покупка на къща.  Отстъпката за посредничката. Триъгълник на взаимоотношенията.</a:t>
            </a:r>
          </a:p>
          <a:p>
            <a:r>
              <a:rPr lang="bg-BG" dirty="0" smtClean="0"/>
              <a:t>Фокусът трябва да е върху постигане на </a:t>
            </a:r>
            <a:r>
              <a:rPr lang="bg-BG" b="1" dirty="0" smtClean="0"/>
              <a:t>целта</a:t>
            </a:r>
            <a:r>
              <a:rPr lang="bg-BG" dirty="0" smtClean="0"/>
              <a:t>, не върху </a:t>
            </a:r>
            <a:r>
              <a:rPr lang="bg-BG" b="1" dirty="0" smtClean="0"/>
              <a:t>сключване на сделката</a:t>
            </a:r>
            <a:r>
              <a:rPr lang="bg-BG" dirty="0" smtClean="0"/>
              <a:t>. </a:t>
            </a:r>
            <a:endParaRPr lang="bg-B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581772"/>
          </a:xfrm>
        </p:spPr>
        <p:txBody>
          <a:bodyPr/>
          <a:lstStyle/>
          <a:p>
            <a:r>
              <a:rPr lang="bg-BG" sz="3200" dirty="0" smtClean="0"/>
              <a:t>Емоционална уязвимост</a:t>
            </a:r>
            <a:endParaRPr lang="bg-BG"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14422"/>
            <a:ext cx="8501122" cy="5286412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Внимателното </a:t>
            </a:r>
            <a:r>
              <a:rPr lang="bg-BG" b="1" i="1" dirty="0" smtClean="0"/>
              <a:t>слушане</a:t>
            </a:r>
            <a:r>
              <a:rPr lang="bg-BG" dirty="0" smtClean="0"/>
              <a:t> е важно за успеха на преговорите.</a:t>
            </a:r>
          </a:p>
          <a:p>
            <a:r>
              <a:rPr lang="bg-BG" dirty="0" smtClean="0"/>
              <a:t>Ако не можете да чувате, няма да можете да преговаряте.</a:t>
            </a:r>
          </a:p>
          <a:p>
            <a:r>
              <a:rPr lang="bg-BG" i="1" dirty="0" smtClean="0"/>
              <a:t>Говори ми,</a:t>
            </a:r>
            <a:r>
              <a:rPr lang="bg-BG" dirty="0" smtClean="0"/>
              <a:t> не </a:t>
            </a:r>
            <a:r>
              <a:rPr lang="bg-BG" i="1" dirty="0" smtClean="0"/>
              <a:t>ме слушай.</a:t>
            </a:r>
          </a:p>
          <a:p>
            <a:r>
              <a:rPr lang="bg-BG" dirty="0" smtClean="0"/>
              <a:t>Слушане за емоциите</a:t>
            </a:r>
          </a:p>
          <a:p>
            <a:r>
              <a:rPr lang="bg-BG" dirty="0" smtClean="0"/>
              <a:t>Успешният преговарящи “</a:t>
            </a:r>
            <a:r>
              <a:rPr lang="bg-BG" b="1" i="1" dirty="0" smtClean="0"/>
              <a:t>слуша</a:t>
            </a:r>
            <a:r>
              <a:rPr lang="bg-BG" dirty="0" smtClean="0"/>
              <a:t>” няколко неща паралелно:</a:t>
            </a:r>
          </a:p>
          <a:p>
            <a:pPr lvl="1"/>
            <a:r>
              <a:rPr lang="bg-BG" dirty="0" smtClean="0"/>
              <a:t>Вербалното съдържание </a:t>
            </a:r>
            <a:endParaRPr lang="bg-BG" sz="2200" dirty="0" smtClean="0"/>
          </a:p>
          <a:p>
            <a:pPr lvl="1"/>
            <a:r>
              <a:rPr lang="bg-BG" dirty="0" smtClean="0"/>
              <a:t>Емоциите </a:t>
            </a:r>
            <a:endParaRPr lang="bg-BG" sz="2200" dirty="0" smtClean="0"/>
          </a:p>
          <a:p>
            <a:pPr lvl="1"/>
            <a:r>
              <a:rPr lang="bg-BG" dirty="0" smtClean="0"/>
              <a:t>Ценностите</a:t>
            </a:r>
          </a:p>
          <a:p>
            <a:r>
              <a:rPr lang="bg-BG" b="1" i="1" dirty="0" smtClean="0"/>
              <a:t>Начинът</a:t>
            </a:r>
            <a:r>
              <a:rPr lang="bg-BG" dirty="0" smtClean="0"/>
              <a:t>, по който някой ни казва за това, което иска, позволява да узнаем </a:t>
            </a:r>
            <a:r>
              <a:rPr lang="bg-BG" b="1" i="1" dirty="0" smtClean="0"/>
              <a:t>колко</a:t>
            </a:r>
            <a:r>
              <a:rPr lang="bg-BG" dirty="0" smtClean="0"/>
              <a:t> наистина го иска.</a:t>
            </a:r>
          </a:p>
          <a:p>
            <a:pPr lvl="1"/>
            <a:endParaRPr lang="bg-B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581772"/>
          </a:xfrm>
        </p:spPr>
        <p:txBody>
          <a:bodyPr/>
          <a:lstStyle/>
          <a:p>
            <a:r>
              <a:rPr lang="bg-BG" sz="3200" dirty="0" smtClean="0"/>
              <a:t>Слушането – ключово умение</a:t>
            </a:r>
            <a:endParaRPr lang="bg-BG" sz="3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14422"/>
            <a:ext cx="8501122" cy="5286412"/>
          </a:xfrm>
        </p:spPr>
        <p:txBody>
          <a:bodyPr>
            <a:normAutofit/>
          </a:bodyPr>
          <a:lstStyle/>
          <a:p>
            <a:r>
              <a:rPr lang="bg-BG" dirty="0" smtClean="0"/>
              <a:t>Изпускане на нервите.</a:t>
            </a:r>
          </a:p>
          <a:p>
            <a:r>
              <a:rPr lang="bg-BG" dirty="0" smtClean="0"/>
              <a:t>Някои хора не са добри преговарящи, защото не могат да скрият емоциите си в случаите, когато мислят, че могат.</a:t>
            </a:r>
          </a:p>
          <a:p>
            <a:r>
              <a:rPr lang="bg-BG" dirty="0" smtClean="0"/>
              <a:t>Понякога показването на емоции може да помогне.</a:t>
            </a:r>
            <a:endParaRPr lang="bg-B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581772"/>
          </a:xfrm>
        </p:spPr>
        <p:txBody>
          <a:bodyPr/>
          <a:lstStyle/>
          <a:p>
            <a:r>
              <a:rPr lang="bg-BG" sz="3200" dirty="0" smtClean="0"/>
              <a:t>Влиянието на емоциите</a:t>
            </a:r>
            <a:endParaRPr lang="bg-BG" sz="3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4422"/>
            <a:ext cx="8715436" cy="5286412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Повтарянето на това, което чуваме, показва, че слушаме.</a:t>
            </a:r>
          </a:p>
          <a:p>
            <a:r>
              <a:rPr lang="bg-BG" dirty="0" smtClean="0"/>
              <a:t>Когато замълчим стилно, позволяваме на другите да говорят. </a:t>
            </a:r>
          </a:p>
          <a:p>
            <a:r>
              <a:rPr lang="bg-BG" dirty="0" smtClean="0"/>
              <a:t>Използване на въпроси: </a:t>
            </a:r>
          </a:p>
          <a:p>
            <a:pPr lvl="1"/>
            <a:r>
              <a:rPr lang="bg-BG" sz="2600" dirty="0" smtClean="0"/>
              <a:t>“И така, това ли имате предвид? " </a:t>
            </a:r>
          </a:p>
          <a:p>
            <a:pPr lvl="1"/>
            <a:r>
              <a:rPr lang="bg-BG" sz="2600" dirty="0" smtClean="0"/>
              <a:t>“Казвате, че. . ..?” </a:t>
            </a:r>
          </a:p>
          <a:p>
            <a:pPr lvl="1"/>
            <a:r>
              <a:rPr lang="bg-BG" sz="2600" dirty="0" smtClean="0"/>
              <a:t>“Искате да кажете. . . .?” </a:t>
            </a:r>
          </a:p>
          <a:p>
            <a:pPr lvl="1"/>
            <a:r>
              <a:rPr lang="bg-BG" sz="2600" dirty="0" smtClean="0"/>
              <a:t>“Дали съм разбрал, че. . . ?</a:t>
            </a:r>
          </a:p>
          <a:p>
            <a:r>
              <a:rPr lang="bg-BG" dirty="0" smtClean="0"/>
              <a:t>Желанията, изразени във </a:t>
            </a:r>
            <a:r>
              <a:rPr lang="bg-BG" b="1" i="1" dirty="0" smtClean="0"/>
              <a:t>въпросителна</a:t>
            </a:r>
            <a:r>
              <a:rPr lang="bg-BG" dirty="0" smtClean="0"/>
              <a:t> форма  изглеждат по-малко заплашителни.</a:t>
            </a:r>
          </a:p>
          <a:p>
            <a:r>
              <a:rPr lang="bg-BG" dirty="0" smtClean="0"/>
              <a:t>Използваме </a:t>
            </a:r>
            <a:r>
              <a:rPr lang="bg-BG" b="1" dirty="0" smtClean="0"/>
              <a:t>паузи</a:t>
            </a:r>
            <a:r>
              <a:rPr lang="bg-BG" dirty="0" smtClean="0"/>
              <a:t> или дори </a:t>
            </a:r>
            <a:r>
              <a:rPr lang="bg-BG" b="1" dirty="0" smtClean="0"/>
              <a:t>прекъсване</a:t>
            </a:r>
            <a:r>
              <a:rPr lang="bg-BG" dirty="0" smtClean="0"/>
              <a:t> на изречението за подчертаем нещо.  “Дори и да изглеждат … по-елегантни”.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581772"/>
          </a:xfrm>
        </p:spPr>
        <p:txBody>
          <a:bodyPr/>
          <a:lstStyle/>
          <a:p>
            <a:r>
              <a:rPr lang="bg-BG" sz="3200" dirty="0" smtClean="0"/>
              <a:t>Активно слушане</a:t>
            </a:r>
            <a:endParaRPr lang="bg-BG" sz="3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412776"/>
            <a:ext cx="8715436" cy="5088058"/>
          </a:xfrm>
        </p:spPr>
        <p:txBody>
          <a:bodyPr>
            <a:normAutofit/>
          </a:bodyPr>
          <a:lstStyle/>
          <a:p>
            <a:r>
              <a:rPr lang="bg-BG" sz="2800" dirty="0" smtClean="0"/>
              <a:t>Най-важните думи във всички преговори: </a:t>
            </a:r>
          </a:p>
          <a:p>
            <a:pPr>
              <a:buNone/>
            </a:pPr>
            <a:r>
              <a:rPr lang="bg-BG" sz="2800" dirty="0" smtClean="0"/>
              <a:t>	“</a:t>
            </a:r>
            <a:r>
              <a:rPr lang="bg-BG" sz="2800" b="1" dirty="0" smtClean="0"/>
              <a:t>Кажете ми</a:t>
            </a:r>
            <a:r>
              <a:rPr lang="bg-BG" sz="2800" dirty="0" smtClean="0"/>
              <a:t>…”</a:t>
            </a:r>
          </a:p>
          <a:p>
            <a:r>
              <a:rPr lang="bg-BG" sz="2800" b="1" i="1" dirty="0" smtClean="0"/>
              <a:t>Емоциите</a:t>
            </a:r>
            <a:r>
              <a:rPr lang="bg-BG" sz="2800" dirty="0" smtClean="0"/>
              <a:t> са важна част от комуникацията. </a:t>
            </a:r>
          </a:p>
          <a:p>
            <a:r>
              <a:rPr lang="bg-BG" sz="2800" dirty="0" smtClean="0"/>
              <a:t>Ако слушаме само словесното съдържание, не сме чули цялото съобщение. </a:t>
            </a:r>
          </a:p>
          <a:p>
            <a:r>
              <a:rPr lang="bg-BG" sz="2800" dirty="0" smtClean="0"/>
              <a:t>Активното слушане означава насърчаване на другите да говорят.</a:t>
            </a:r>
          </a:p>
          <a:p>
            <a:r>
              <a:rPr lang="bg-BG" sz="2800" dirty="0" smtClean="0"/>
              <a:t>Трябва да проявяваме </a:t>
            </a:r>
            <a:r>
              <a:rPr lang="bg-BG" sz="2800" b="1" i="1" dirty="0" smtClean="0"/>
              <a:t>съпричастност</a:t>
            </a:r>
            <a:r>
              <a:rPr lang="bg-BG" sz="2800" dirty="0" smtClean="0"/>
              <a:t>, а </a:t>
            </a:r>
            <a:r>
              <a:rPr lang="bg-BG" sz="2800" b="1" i="1" dirty="0" smtClean="0"/>
              <a:t>не съжаление</a:t>
            </a:r>
            <a:r>
              <a:rPr lang="bg-BG" sz="2800" dirty="0" smtClean="0"/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581772"/>
          </a:xfrm>
        </p:spPr>
        <p:txBody>
          <a:bodyPr/>
          <a:lstStyle/>
          <a:p>
            <a:r>
              <a:rPr lang="bg-BG" dirty="0" smtClean="0"/>
              <a:t>Активно слушане</a:t>
            </a:r>
            <a:endParaRPr lang="bg-BG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Първото “да” в преговорите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Установяването на </a:t>
            </a:r>
            <a:r>
              <a:rPr lang="bg-BG" dirty="0" smtClean="0"/>
              <a:t>разбирателство </a:t>
            </a:r>
            <a:r>
              <a:rPr lang="bg-BG" dirty="0" smtClean="0"/>
              <a:t>дава възможност да се </a:t>
            </a:r>
            <a:r>
              <a:rPr lang="bg-BG" dirty="0" smtClean="0"/>
              <a:t>преговаря</a:t>
            </a:r>
            <a:r>
              <a:rPr lang="bg-BG" dirty="0" smtClean="0"/>
              <a:t>.</a:t>
            </a:r>
          </a:p>
          <a:p>
            <a:r>
              <a:rPr lang="bg-BG" dirty="0" smtClean="0"/>
              <a:t>Попитайте за </a:t>
            </a:r>
            <a:r>
              <a:rPr lang="bg-BG" b="1" i="1" dirty="0" smtClean="0"/>
              <a:t>името</a:t>
            </a:r>
            <a:r>
              <a:rPr lang="bg-BG" dirty="0" smtClean="0"/>
              <a:t>.</a:t>
            </a:r>
          </a:p>
          <a:p>
            <a:r>
              <a:rPr lang="bg-BG" b="1" i="1" dirty="0" smtClean="0"/>
              <a:t>“Искате ли да бъда честен“? </a:t>
            </a:r>
            <a:r>
              <a:rPr lang="bg-BG" dirty="0" smtClean="0"/>
              <a:t>– Отговорът винаги е “да”.</a:t>
            </a:r>
          </a:p>
          <a:p>
            <a:r>
              <a:rPr lang="bg-BG" dirty="0" smtClean="0"/>
              <a:t>Всички искат да бъдем честни с тях.</a:t>
            </a:r>
          </a:p>
          <a:p>
            <a:r>
              <a:rPr lang="bg-BG" dirty="0" smtClean="0"/>
              <a:t>По същество въпросът е: "Готови ли сте да преговаряме, или не?“, или: “Можем ли да разрешим възникналия проблем?”</a:t>
            </a:r>
          </a:p>
          <a:p>
            <a:r>
              <a:rPr lang="bg-BG" dirty="0" smtClean="0"/>
              <a:t>Целта на първото “да” е да се създаде хармония, основа за преговорите. </a:t>
            </a:r>
            <a:endParaRPr lang="bg-BG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581772"/>
          </a:xfrm>
        </p:spPr>
        <p:txBody>
          <a:bodyPr/>
          <a:lstStyle/>
          <a:p>
            <a:r>
              <a:rPr lang="bg-BG" dirty="0" smtClean="0"/>
              <a:t>“Печеля-печелиш” не съществува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877272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Подходът давам-получавам, идеята за изход “печеля-печелиш”, когато хората работят заедно, детайлното разглеждане на проблема – всичко това може да се случи само след като е установено разбирателство.</a:t>
            </a:r>
          </a:p>
          <a:p>
            <a:r>
              <a:rPr lang="bg-BG" dirty="0" smtClean="0"/>
              <a:t>Освен това трябва да:</a:t>
            </a:r>
          </a:p>
          <a:p>
            <a:pPr lvl="1"/>
            <a:r>
              <a:rPr lang="bg-BG" sz="2600" dirty="0" smtClean="0"/>
              <a:t>знаем точно какво </a:t>
            </a:r>
            <a:r>
              <a:rPr lang="bg-BG" sz="2600" b="1" dirty="0" smtClean="0"/>
              <a:t>искаме ние</a:t>
            </a:r>
            <a:r>
              <a:rPr lang="bg-BG" sz="2600" dirty="0" smtClean="0"/>
              <a:t>.</a:t>
            </a:r>
          </a:p>
          <a:p>
            <a:pPr lvl="1"/>
            <a:r>
              <a:rPr lang="bg-BG" sz="2600" dirty="0" smtClean="0"/>
              <a:t>знаем точно какво </a:t>
            </a:r>
            <a:r>
              <a:rPr lang="bg-BG" sz="2600" b="1" dirty="0" smtClean="0"/>
              <a:t>иска другата страна</a:t>
            </a:r>
            <a:r>
              <a:rPr lang="bg-BG" sz="2600" dirty="0" smtClean="0"/>
              <a:t>.</a:t>
            </a:r>
          </a:p>
          <a:p>
            <a:pPr lvl="1"/>
            <a:r>
              <a:rPr lang="bg-BG" sz="2600" dirty="0" smtClean="0"/>
              <a:t>съществува </a:t>
            </a:r>
            <a:r>
              <a:rPr lang="bg-BG" sz="2600" b="1" dirty="0" smtClean="0"/>
              <a:t>взаимно доверие и разбиране</a:t>
            </a:r>
            <a:r>
              <a:rPr lang="bg-BG" sz="2600" dirty="0" smtClean="0"/>
              <a:t>.</a:t>
            </a:r>
          </a:p>
          <a:p>
            <a:r>
              <a:rPr lang="bg-BG" dirty="0" smtClean="0"/>
              <a:t>В такъв случай можем да се чувстваме достатъчно комфортно, за да поемаме малки рискове, които трябва да доведат до взаимни отстъпки и напредък в преговорите. </a:t>
            </a:r>
          </a:p>
          <a:p>
            <a:r>
              <a:rPr lang="bg-BG" dirty="0" smtClean="0"/>
              <a:t>Изходът “</a:t>
            </a:r>
            <a:r>
              <a:rPr lang="bg-BG" b="1" dirty="0" smtClean="0"/>
              <a:t>печеля-печелиш</a:t>
            </a:r>
            <a:r>
              <a:rPr lang="bg-BG" dirty="0" smtClean="0"/>
              <a:t>” не се случва в реалния свят. </a:t>
            </a:r>
          </a:p>
          <a:p>
            <a:r>
              <a:rPr lang="bg-BG" dirty="0" smtClean="0"/>
              <a:t>Обикновено това е по-скоро: ”</a:t>
            </a:r>
            <a:r>
              <a:rPr lang="bg-BG" b="1" dirty="0" smtClean="0"/>
              <a:t>нещо като печеля-не губиш</a:t>
            </a:r>
            <a:r>
              <a:rPr lang="bg-BG" dirty="0" smtClean="0"/>
              <a:t>” , ”</a:t>
            </a:r>
            <a:r>
              <a:rPr lang="bg-BG" b="1" dirty="0" smtClean="0"/>
              <a:t>нещо като</a:t>
            </a:r>
            <a:r>
              <a:rPr lang="bg-BG" dirty="0" smtClean="0"/>
              <a:t> </a:t>
            </a:r>
            <a:r>
              <a:rPr lang="bg-BG" b="1" dirty="0" smtClean="0"/>
              <a:t>печеля- нещо като печелиш</a:t>
            </a:r>
            <a:r>
              <a:rPr lang="bg-BG" dirty="0" smtClean="0"/>
              <a:t>” или “</a:t>
            </a:r>
            <a:r>
              <a:rPr lang="bg-BG" b="1" dirty="0" smtClean="0"/>
              <a:t>не съвсем губя-не съвсем губиш</a:t>
            </a:r>
            <a:r>
              <a:rPr lang="bg-BG" dirty="0" smtClean="0"/>
              <a:t>”. </a:t>
            </a:r>
          </a:p>
          <a:p>
            <a:pPr lvl="1"/>
            <a:endParaRPr lang="bg-BG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581772"/>
          </a:xfrm>
        </p:spPr>
        <p:txBody>
          <a:bodyPr/>
          <a:lstStyle/>
          <a:p>
            <a:r>
              <a:rPr lang="bg-BG" dirty="0" smtClean="0"/>
              <a:t>Трябва да не забравяме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712968" cy="5400600"/>
          </a:xfrm>
        </p:spPr>
        <p:txBody>
          <a:bodyPr>
            <a:normAutofit/>
          </a:bodyPr>
          <a:lstStyle/>
          <a:p>
            <a:r>
              <a:rPr lang="bg-BG" sz="2800" dirty="0" smtClean="0"/>
              <a:t>Да се </a:t>
            </a:r>
            <a:r>
              <a:rPr lang="bg-BG" sz="2800" b="1" i="1" dirty="0" smtClean="0"/>
              <a:t>откажем</a:t>
            </a:r>
            <a:r>
              <a:rPr lang="bg-BG" sz="2800" dirty="0" smtClean="0"/>
              <a:t> от нещо, което искаме, или поне мислим, че искаме, обикновено е важна стъпка за постигане на целта на преговорите. Това е и </a:t>
            </a:r>
            <a:r>
              <a:rPr lang="bg-BG" sz="2800" b="1" i="1" dirty="0" smtClean="0"/>
              <a:t>риск</a:t>
            </a:r>
            <a:r>
              <a:rPr lang="bg-BG" sz="2800" dirty="0" smtClean="0"/>
              <a:t>.</a:t>
            </a:r>
          </a:p>
          <a:p>
            <a:r>
              <a:rPr lang="bg-BG" sz="2800" dirty="0" smtClean="0"/>
              <a:t>Имаме план Б. </a:t>
            </a:r>
          </a:p>
          <a:p>
            <a:r>
              <a:rPr lang="bg-BG" sz="2800" dirty="0" smtClean="0"/>
              <a:t>Преговорите отнемат време.</a:t>
            </a:r>
          </a:p>
          <a:p>
            <a:r>
              <a:rPr lang="bg-BG" sz="2800" dirty="0" smtClean="0"/>
              <a:t>Понякога странни </a:t>
            </a:r>
            <a:r>
              <a:rPr lang="bg-BG" sz="2800" b="1" i="1" dirty="0" smtClean="0"/>
              <a:t>превратности</a:t>
            </a:r>
            <a:r>
              <a:rPr lang="bg-BG" sz="2800" dirty="0" smtClean="0"/>
              <a:t> могат да доведат до </a:t>
            </a:r>
            <a:r>
              <a:rPr lang="bg-BG" sz="2800" b="1" i="1" dirty="0" smtClean="0"/>
              <a:t>добри</a:t>
            </a:r>
            <a:r>
              <a:rPr lang="bg-BG" sz="2800" dirty="0" smtClean="0"/>
              <a:t> резултати.</a:t>
            </a:r>
          </a:p>
          <a:p>
            <a:r>
              <a:rPr lang="bg-BG" sz="2800" dirty="0" smtClean="0"/>
              <a:t>Да </a:t>
            </a:r>
            <a:r>
              <a:rPr lang="bg-BG" sz="2800" b="1" i="1" dirty="0" smtClean="0"/>
              <a:t>загубим малко</a:t>
            </a:r>
            <a:r>
              <a:rPr lang="bg-BG" sz="2800" dirty="0" smtClean="0"/>
              <a:t>, за да </a:t>
            </a:r>
            <a:r>
              <a:rPr lang="bg-BG" sz="2800" b="1" i="1" dirty="0" smtClean="0"/>
              <a:t>спечелим много</a:t>
            </a:r>
            <a:r>
              <a:rPr lang="bg-BG" sz="2800" dirty="0" smtClean="0"/>
              <a:t> е напълно приемливо.</a:t>
            </a:r>
          </a:p>
          <a:p>
            <a:r>
              <a:rPr lang="bg-BG" sz="2800" dirty="0" smtClean="0"/>
              <a:t>Да отчитаме личностните и културни различия</a:t>
            </a:r>
            <a:endParaRPr lang="bg-BG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rmAutofit/>
          </a:bodyPr>
          <a:lstStyle/>
          <a:p>
            <a:pPr algn="ctr"/>
            <a:r>
              <a:rPr lang="bg-BG" sz="3600" b="1" dirty="0" smtClean="0"/>
              <a:t>Цел на преговорите</a:t>
            </a:r>
            <a:endParaRPr lang="bg-BG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681550"/>
          </a:xfrm>
        </p:spPr>
        <p:txBody>
          <a:bodyPr/>
          <a:lstStyle/>
          <a:p>
            <a:r>
              <a:rPr lang="bg-BG" dirty="0" smtClean="0"/>
              <a:t>В повечето случаи хората, с които преговаряме, искат да получат добра </a:t>
            </a:r>
            <a:r>
              <a:rPr lang="bg-BG" b="1" i="1" dirty="0" smtClean="0"/>
              <a:t>сделка за себе си</a:t>
            </a:r>
            <a:r>
              <a:rPr lang="bg-BG" dirty="0" smtClean="0"/>
              <a:t>, да решат </a:t>
            </a:r>
            <a:r>
              <a:rPr lang="bg-BG" b="1" i="1" dirty="0" smtClean="0"/>
              <a:t>свой проблем</a:t>
            </a:r>
            <a:r>
              <a:rPr lang="bg-BG" dirty="0" smtClean="0"/>
              <a:t>.</a:t>
            </a:r>
            <a:endParaRPr lang="bg-BG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581772"/>
          </a:xfrm>
        </p:spPr>
        <p:txBody>
          <a:bodyPr/>
          <a:lstStyle/>
          <a:p>
            <a:r>
              <a:rPr lang="bg-BG" dirty="0" smtClean="0"/>
              <a:t>Преодоляване на трудностите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877272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При непредвидима или много сложна ситуация на договаряне понякога е по-лесно да се </a:t>
            </a:r>
            <a:r>
              <a:rPr lang="bg-BG" b="1" i="1" dirty="0" smtClean="0"/>
              <a:t>раздроби</a:t>
            </a:r>
            <a:r>
              <a:rPr lang="bg-BG" dirty="0" smtClean="0"/>
              <a:t> целта  на части или стъпки и договарянето да се извърши  стъпка по стъпка</a:t>
            </a:r>
          </a:p>
          <a:p>
            <a:r>
              <a:rPr lang="bg-BG" dirty="0" smtClean="0"/>
              <a:t>Важно е да се разпознае потенциално </a:t>
            </a:r>
            <a:r>
              <a:rPr lang="bg-BG" b="1" i="1" dirty="0" smtClean="0"/>
              <a:t>сложната</a:t>
            </a:r>
            <a:r>
              <a:rPr lang="bg-BG" dirty="0" smtClean="0"/>
              <a:t> ситуация още от самото </a:t>
            </a:r>
            <a:r>
              <a:rPr lang="bg-BG" b="1" i="1" dirty="0" smtClean="0"/>
              <a:t>начало</a:t>
            </a:r>
            <a:r>
              <a:rPr lang="bg-BG" dirty="0" smtClean="0"/>
              <a:t> и да възприеме подходящата тактика.</a:t>
            </a:r>
          </a:p>
          <a:p>
            <a:r>
              <a:rPr lang="bg-BG" dirty="0" smtClean="0"/>
              <a:t>Личностни особености, проблемът </a:t>
            </a:r>
            <a:r>
              <a:rPr lang="bg-BG" b="1" i="1" dirty="0" smtClean="0"/>
              <a:t>его</a:t>
            </a:r>
            <a:r>
              <a:rPr lang="bg-BG" b="1" dirty="0" smtClean="0"/>
              <a:t>:</a:t>
            </a:r>
          </a:p>
          <a:p>
            <a:pPr lvl="1"/>
            <a:r>
              <a:rPr lang="bg-BG" dirty="0" smtClean="0"/>
              <a:t>Някои хора не играят по правилата, те са </a:t>
            </a:r>
            <a:r>
              <a:rPr lang="bg-BG" b="1" i="1" dirty="0" smtClean="0"/>
              <a:t>егоистични</a:t>
            </a:r>
            <a:r>
              <a:rPr lang="bg-BG" dirty="0" smtClean="0"/>
              <a:t>, </a:t>
            </a:r>
            <a:r>
              <a:rPr lang="bg-BG" b="1" i="1" dirty="0" smtClean="0"/>
              <a:t>безотговорни</a:t>
            </a:r>
            <a:r>
              <a:rPr lang="bg-BG" dirty="0" smtClean="0"/>
              <a:t> и рядко чувстват вина.</a:t>
            </a:r>
          </a:p>
          <a:p>
            <a:pPr lvl="1"/>
            <a:r>
              <a:rPr lang="bg-BG" dirty="0" smtClean="0"/>
              <a:t>Ако нещо се обърка, те </a:t>
            </a:r>
            <a:r>
              <a:rPr lang="bg-BG" b="1" i="1" dirty="0" smtClean="0"/>
              <a:t>обвиняват другите,</a:t>
            </a:r>
            <a:r>
              <a:rPr lang="bg-BG" dirty="0" smtClean="0"/>
              <a:t> никога себе си. </a:t>
            </a:r>
          </a:p>
          <a:p>
            <a:pPr lvl="1"/>
            <a:r>
              <a:rPr lang="bg-BG" dirty="0" smtClean="0"/>
              <a:t>Някои са </a:t>
            </a:r>
            <a:r>
              <a:rPr lang="bg-BG" b="1" i="1" dirty="0" smtClean="0"/>
              <a:t>враждебни</a:t>
            </a:r>
            <a:r>
              <a:rPr lang="bg-BG" dirty="0" smtClean="0"/>
              <a:t> или </a:t>
            </a:r>
            <a:r>
              <a:rPr lang="bg-BG" b="1" i="1" dirty="0" smtClean="0"/>
              <a:t>ненадеждни</a:t>
            </a:r>
            <a:r>
              <a:rPr lang="bg-BG" dirty="0" smtClean="0"/>
              <a:t>. </a:t>
            </a:r>
          </a:p>
          <a:p>
            <a:pPr lvl="1"/>
            <a:r>
              <a:rPr lang="bg-BG" dirty="0" smtClean="0"/>
              <a:t>Други са </a:t>
            </a:r>
            <a:r>
              <a:rPr lang="bg-BG" b="1" i="1" dirty="0" smtClean="0"/>
              <a:t>неотстъпчиви</a:t>
            </a:r>
            <a:r>
              <a:rPr lang="bg-BG" dirty="0" smtClean="0"/>
              <a:t> и </a:t>
            </a:r>
            <a:r>
              <a:rPr lang="bg-BG" b="1" i="1" dirty="0" smtClean="0"/>
              <a:t>инатливи</a:t>
            </a:r>
            <a:r>
              <a:rPr lang="bg-BG" dirty="0" smtClean="0"/>
              <a:t>. </a:t>
            </a:r>
            <a:endParaRPr lang="bg-BG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581772"/>
          </a:xfrm>
        </p:spPr>
        <p:txBody>
          <a:bodyPr/>
          <a:lstStyle/>
          <a:p>
            <a:r>
              <a:rPr lang="bg-BG" dirty="0" smtClean="0"/>
              <a:t>Преодоляване на трудностите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606760" cy="5805264"/>
          </a:xfrm>
        </p:spPr>
        <p:txBody>
          <a:bodyPr>
            <a:normAutofit fontScale="92500"/>
          </a:bodyPr>
          <a:lstStyle/>
          <a:p>
            <a:r>
              <a:rPr lang="bg-BG" dirty="0" smtClean="0"/>
              <a:t>Не им се връзвайте. Това е възможно ако надмогнете </a:t>
            </a:r>
            <a:r>
              <a:rPr lang="bg-BG" b="1" i="1" dirty="0" smtClean="0"/>
              <a:t>собственото си его</a:t>
            </a:r>
            <a:r>
              <a:rPr lang="bg-BG" dirty="0" smtClean="0"/>
              <a:t>, ако не гледате на договарянето като на състезание.</a:t>
            </a:r>
          </a:p>
          <a:p>
            <a:r>
              <a:rPr lang="bg-BG" dirty="0" smtClean="0"/>
              <a:t>Разбира се, няма да се съгласяваме с неща, които не са в наш </a:t>
            </a:r>
            <a:r>
              <a:rPr lang="bg-BG" b="1" i="1" dirty="0" smtClean="0"/>
              <a:t>интерес</a:t>
            </a:r>
            <a:r>
              <a:rPr lang="bg-BG" dirty="0" smtClean="0"/>
              <a:t>.</a:t>
            </a:r>
          </a:p>
          <a:p>
            <a:r>
              <a:rPr lang="bg-BG" dirty="0" smtClean="0"/>
              <a:t>Не трябва да позволяваме да ни </a:t>
            </a:r>
            <a:r>
              <a:rPr lang="bg-BG" b="1" i="1" dirty="0" smtClean="0"/>
              <a:t>подведат</a:t>
            </a:r>
            <a:r>
              <a:rPr lang="bg-BG" dirty="0" smtClean="0"/>
              <a:t>.</a:t>
            </a:r>
          </a:p>
          <a:p>
            <a:r>
              <a:rPr lang="bg-BG" dirty="0" smtClean="0"/>
              <a:t>Не трябва да го приемаме </a:t>
            </a:r>
            <a:r>
              <a:rPr lang="bg-BG" b="1" i="1" dirty="0" smtClean="0"/>
              <a:t>лично</a:t>
            </a:r>
            <a:r>
              <a:rPr lang="bg-BG" dirty="0" smtClean="0"/>
              <a:t>.</a:t>
            </a:r>
          </a:p>
          <a:p>
            <a:r>
              <a:rPr lang="bg-BG" dirty="0" smtClean="0"/>
              <a:t>Можем да убедим другата страна, че не живеем в пещера чрез </a:t>
            </a:r>
            <a:r>
              <a:rPr lang="bg-BG" b="1" i="1" dirty="0" smtClean="0"/>
              <a:t>езика на тялото </a:t>
            </a:r>
            <a:r>
              <a:rPr lang="bg-BG" dirty="0" smtClean="0"/>
              <a:t>и </a:t>
            </a:r>
            <a:r>
              <a:rPr lang="bg-BG" b="1" i="1" dirty="0" smtClean="0"/>
              <a:t>тона</a:t>
            </a:r>
            <a:r>
              <a:rPr lang="bg-BG" dirty="0" smtClean="0"/>
              <a:t> на говорене.</a:t>
            </a:r>
          </a:p>
          <a:p>
            <a:r>
              <a:rPr lang="bg-BG" dirty="0" smtClean="0"/>
              <a:t>Трябва винаги да сме </a:t>
            </a:r>
            <a:r>
              <a:rPr lang="bg-BG" b="1" i="1" dirty="0" smtClean="0"/>
              <a:t>уверени</a:t>
            </a:r>
            <a:r>
              <a:rPr lang="bg-BG" dirty="0" smtClean="0"/>
              <a:t> и </a:t>
            </a:r>
            <a:r>
              <a:rPr lang="bg-BG" b="1" i="1" dirty="0" smtClean="0"/>
              <a:t>компетентни</a:t>
            </a:r>
            <a:r>
              <a:rPr lang="bg-BG" dirty="0" smtClean="0"/>
              <a:t> по време на преговорите, но това е особено важно в такива случаи.</a:t>
            </a:r>
          </a:p>
          <a:p>
            <a:r>
              <a:rPr lang="bg-BG" dirty="0" smtClean="0"/>
              <a:t>Не е слабост да признаем, че не знаем нещо или, че ще трябва да го проверим.</a:t>
            </a:r>
          </a:p>
          <a:p>
            <a:r>
              <a:rPr lang="bg-BG" dirty="0" smtClean="0"/>
              <a:t>Важен е </a:t>
            </a:r>
            <a:r>
              <a:rPr lang="bg-BG" b="1" i="1" dirty="0" smtClean="0"/>
              <a:t>начинът</a:t>
            </a:r>
            <a:r>
              <a:rPr lang="bg-BG" dirty="0" smtClean="0"/>
              <a:t>, по който го направим.</a:t>
            </a:r>
          </a:p>
          <a:p>
            <a:endParaRPr lang="bg-BG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581772"/>
          </a:xfrm>
        </p:spPr>
        <p:txBody>
          <a:bodyPr/>
          <a:lstStyle/>
          <a:p>
            <a:r>
              <a:rPr lang="bg-BG" dirty="0" smtClean="0"/>
              <a:t>Диктуване на условията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14422"/>
            <a:ext cx="8712968" cy="5429288"/>
          </a:xfrm>
        </p:spPr>
        <p:txBody>
          <a:bodyPr>
            <a:normAutofit/>
          </a:bodyPr>
          <a:lstStyle/>
          <a:p>
            <a:r>
              <a:rPr lang="bg-BG" dirty="0" smtClean="0"/>
              <a:t>Какво да правим, ако другата страна наистина </a:t>
            </a:r>
            <a:r>
              <a:rPr lang="bg-BG" b="1" i="1" dirty="0" smtClean="0"/>
              <a:t>не знае</a:t>
            </a:r>
            <a:r>
              <a:rPr lang="bg-BG" dirty="0" smtClean="0"/>
              <a:t> какво иска?</a:t>
            </a:r>
          </a:p>
          <a:p>
            <a:r>
              <a:rPr lang="bg-BG" dirty="0" smtClean="0"/>
              <a:t>Можем да се изкушим да:</a:t>
            </a:r>
          </a:p>
          <a:p>
            <a:pPr lvl="1"/>
            <a:r>
              <a:rPr lang="bg-BG" b="1" i="1" dirty="0" smtClean="0"/>
              <a:t>Диктуваме</a:t>
            </a:r>
            <a:r>
              <a:rPr lang="bg-BG" dirty="0" smtClean="0"/>
              <a:t> условията.</a:t>
            </a:r>
          </a:p>
          <a:p>
            <a:pPr lvl="1"/>
            <a:r>
              <a:rPr lang="bg-BG" dirty="0" smtClean="0"/>
              <a:t>Да сключим </a:t>
            </a:r>
            <a:r>
              <a:rPr lang="bg-BG" b="1" i="1" dirty="0" smtClean="0"/>
              <a:t>набързо</a:t>
            </a:r>
            <a:r>
              <a:rPr lang="bg-BG" dirty="0" smtClean="0"/>
              <a:t> сделката.</a:t>
            </a:r>
          </a:p>
          <a:p>
            <a:r>
              <a:rPr lang="bg-BG" b="1" i="1" dirty="0" smtClean="0"/>
              <a:t>Не трябва </a:t>
            </a:r>
            <a:r>
              <a:rPr lang="bg-BG" dirty="0" smtClean="0"/>
              <a:t>да го правим.</a:t>
            </a:r>
          </a:p>
          <a:p>
            <a:r>
              <a:rPr lang="bg-BG" dirty="0" smtClean="0"/>
              <a:t>Влизайки в преговори, преговарящите трябва да имат ясно определени цели.</a:t>
            </a:r>
          </a:p>
          <a:p>
            <a:r>
              <a:rPr lang="bg-BG" b="1" i="1" dirty="0" smtClean="0"/>
              <a:t>Пропускането</a:t>
            </a:r>
            <a:r>
              <a:rPr lang="bg-BG" dirty="0" smtClean="0"/>
              <a:t> на някои детайли ни прави </a:t>
            </a:r>
            <a:r>
              <a:rPr lang="bg-BG" b="1" i="1" dirty="0" smtClean="0"/>
              <a:t>уязвими</a:t>
            </a:r>
            <a:r>
              <a:rPr lang="bg-BG" dirty="0" smtClean="0"/>
              <a:t> при приключване на преговорите.</a:t>
            </a:r>
          </a:p>
          <a:p>
            <a:r>
              <a:rPr lang="bg-BG" dirty="0" smtClean="0"/>
              <a:t>Дължим на </a:t>
            </a:r>
            <a:r>
              <a:rPr lang="bg-BG" b="1" dirty="0" smtClean="0"/>
              <a:t>себе си </a:t>
            </a:r>
            <a:r>
              <a:rPr lang="bg-BG" dirty="0" smtClean="0"/>
              <a:t>да осъществим честна и справедлива сделка. Защо?</a:t>
            </a:r>
            <a:endParaRPr lang="bg-BG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8229600" cy="581772"/>
          </a:xfrm>
        </p:spPr>
        <p:txBody>
          <a:bodyPr/>
          <a:lstStyle/>
          <a:p>
            <a:r>
              <a:rPr lang="bg-BG" dirty="0" smtClean="0"/>
              <a:t>Диктуване на условията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14422"/>
            <a:ext cx="8712968" cy="5429288"/>
          </a:xfrm>
        </p:spPr>
        <p:txBody>
          <a:bodyPr>
            <a:normAutofit fontScale="92500" lnSpcReduction="10000"/>
          </a:bodyPr>
          <a:lstStyle/>
          <a:p>
            <a:r>
              <a:rPr lang="bg-BG" b="1" i="1" dirty="0" smtClean="0"/>
              <a:t>Разумните</a:t>
            </a:r>
            <a:r>
              <a:rPr lang="bg-BG" dirty="0" smtClean="0"/>
              <a:t> хора, които използват </a:t>
            </a:r>
            <a:r>
              <a:rPr lang="bg-BG" b="1" i="1" dirty="0" smtClean="0"/>
              <a:t>неразумни тактики</a:t>
            </a:r>
            <a:r>
              <a:rPr lang="bg-BG" dirty="0" smtClean="0"/>
              <a:t>, обикновено ще ги </a:t>
            </a:r>
            <a:r>
              <a:rPr lang="bg-BG" b="1" i="1" dirty="0" smtClean="0"/>
              <a:t>изоставят</a:t>
            </a:r>
            <a:r>
              <a:rPr lang="bg-BG" dirty="0" smtClean="0"/>
              <a:t>, когато осъзнаят, че не се получава.</a:t>
            </a:r>
          </a:p>
          <a:p>
            <a:r>
              <a:rPr lang="bg-BG" dirty="0" smtClean="0"/>
              <a:t>Всеки е малко </a:t>
            </a:r>
            <a:r>
              <a:rPr lang="bg-BG" b="1" i="1" dirty="0" smtClean="0"/>
              <a:t>заядлив</a:t>
            </a:r>
            <a:r>
              <a:rPr lang="bg-BG" dirty="0" smtClean="0"/>
              <a:t>, когато се стигне до преговори. Трябва да бъдем готови да се справим с различните типове личности като </a:t>
            </a:r>
            <a:r>
              <a:rPr lang="bg-BG" b="1" i="1" dirty="0" smtClean="0"/>
              <a:t>променяме тактиката</a:t>
            </a:r>
            <a:r>
              <a:rPr lang="bg-BG" dirty="0" smtClean="0"/>
              <a:t>, а </a:t>
            </a:r>
            <a:r>
              <a:rPr lang="bg-BG" b="1" i="1" dirty="0" smtClean="0"/>
              <a:t>не целите </a:t>
            </a:r>
            <a:r>
              <a:rPr lang="bg-BG" dirty="0" smtClean="0"/>
              <a:t>си.</a:t>
            </a:r>
          </a:p>
          <a:p>
            <a:r>
              <a:rPr lang="bg-BG" dirty="0" smtClean="0"/>
              <a:t>Не трябва да се страхуваме от преговори с </a:t>
            </a:r>
            <a:r>
              <a:rPr lang="bg-BG" b="1" dirty="0" smtClean="0"/>
              <a:t>професионалисти</a:t>
            </a:r>
            <a:r>
              <a:rPr lang="bg-BG" dirty="0" smtClean="0"/>
              <a:t>. Ако сме се подготвили добре, с професионалисти се работи най-лесно.</a:t>
            </a:r>
          </a:p>
          <a:p>
            <a:r>
              <a:rPr lang="bg-BG" dirty="0" smtClean="0"/>
              <a:t>Главното е да </a:t>
            </a:r>
            <a:r>
              <a:rPr lang="bg-BG" b="1" i="1" dirty="0" smtClean="0"/>
              <a:t>не се объркаме </a:t>
            </a:r>
            <a:r>
              <a:rPr lang="bg-BG" dirty="0" smtClean="0"/>
              <a:t>– да не забравяме </a:t>
            </a:r>
            <a:r>
              <a:rPr lang="bg-BG" b="1" i="1" dirty="0" smtClean="0"/>
              <a:t>целта</a:t>
            </a:r>
            <a:r>
              <a:rPr lang="bg-BG" dirty="0" smtClean="0"/>
              <a:t> си и да </a:t>
            </a:r>
            <a:r>
              <a:rPr lang="bg-BG" b="1" i="1" dirty="0" smtClean="0"/>
              <a:t>не се отклоняваме </a:t>
            </a:r>
            <a:r>
              <a:rPr lang="bg-BG" dirty="0" smtClean="0"/>
              <a:t>от нея.</a:t>
            </a:r>
          </a:p>
          <a:p>
            <a:r>
              <a:rPr lang="bg-BG" b="1" i="1" dirty="0" smtClean="0"/>
              <a:t>Разделението на ролите</a:t>
            </a:r>
            <a:r>
              <a:rPr lang="bg-BG" dirty="0" smtClean="0"/>
              <a:t> е важно и тук – ако преговарящият се обърка, вземащият решение няма да позволи неблагоприятен изход.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581772"/>
          </a:xfrm>
        </p:spPr>
        <p:txBody>
          <a:bodyPr/>
          <a:lstStyle/>
          <a:p>
            <a:r>
              <a:rPr lang="bg-BG" dirty="0" smtClean="0"/>
              <a:t>Диктуване на условията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5733256"/>
          </a:xfrm>
        </p:spPr>
        <p:txBody>
          <a:bodyPr>
            <a:normAutofit/>
          </a:bodyPr>
          <a:lstStyle/>
          <a:p>
            <a:r>
              <a:rPr lang="bg-BG" dirty="0" smtClean="0"/>
              <a:t>Обхващаме </a:t>
            </a:r>
            <a:r>
              <a:rPr lang="bg-BG" b="1" i="1" dirty="0" smtClean="0"/>
              <a:t>всички</a:t>
            </a:r>
            <a:r>
              <a:rPr lang="bg-BG" dirty="0" smtClean="0"/>
              <a:t> важни точки в преговорите, дори и ако другата страна не е склонна.</a:t>
            </a:r>
          </a:p>
          <a:p>
            <a:r>
              <a:rPr lang="bg-BG" dirty="0" smtClean="0"/>
              <a:t>Поставянето на </a:t>
            </a:r>
            <a:r>
              <a:rPr lang="bg-BG" b="1" i="1" dirty="0" smtClean="0"/>
              <a:t>ултимативни</a:t>
            </a:r>
            <a:r>
              <a:rPr lang="bg-BG" dirty="0" smtClean="0"/>
              <a:t> искания е </a:t>
            </a:r>
            <a:r>
              <a:rPr lang="bg-BG" b="1" i="1" dirty="0" smtClean="0"/>
              <a:t>неподходящо</a:t>
            </a:r>
            <a:r>
              <a:rPr lang="bg-BG" dirty="0" smtClean="0"/>
              <a:t>. То кара разумните хора се държат неразумно. </a:t>
            </a:r>
          </a:p>
          <a:p>
            <a:r>
              <a:rPr lang="bg-BG" dirty="0" smtClean="0"/>
              <a:t>Удовлетворяването на исканията на другата страна е основа за изпълнение на нашата цел. Това е същността на процеса.</a:t>
            </a:r>
          </a:p>
          <a:p>
            <a:r>
              <a:rPr lang="bg-BG" dirty="0" smtClean="0"/>
              <a:t>Проблем ли е да дадем </a:t>
            </a:r>
            <a:r>
              <a:rPr lang="bg-BG" b="1" i="1" dirty="0" smtClean="0"/>
              <a:t>първото</a:t>
            </a:r>
            <a:r>
              <a:rPr lang="bg-BG" dirty="0" smtClean="0"/>
              <a:t> предложение? Не е проблем, ако сме направили подробно </a:t>
            </a:r>
            <a:r>
              <a:rPr lang="bg-BG" b="1" i="1" dirty="0" smtClean="0"/>
              <a:t>проучване</a:t>
            </a:r>
            <a:r>
              <a:rPr lang="bg-BG" dirty="0" smtClean="0"/>
              <a:t>. </a:t>
            </a:r>
          </a:p>
          <a:p>
            <a:r>
              <a:rPr lang="bg-BG" dirty="0" smtClean="0"/>
              <a:t>Когато има екстремни условия за сделката, те могат да се поставят в </a:t>
            </a:r>
            <a:r>
              <a:rPr lang="bg-BG" b="1" i="1" dirty="0" smtClean="0"/>
              <a:t>началото</a:t>
            </a:r>
            <a:r>
              <a:rPr lang="bg-BG" dirty="0" smtClean="0"/>
              <a:t> или в </a:t>
            </a:r>
            <a:r>
              <a:rPr lang="bg-BG" b="1" i="1" dirty="0" smtClean="0"/>
              <a:t>края</a:t>
            </a:r>
            <a:r>
              <a:rPr lang="bg-BG" dirty="0" smtClean="0"/>
              <a:t> на преговорите - преимущества и недостатъци.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581772"/>
          </a:xfrm>
        </p:spPr>
        <p:txBody>
          <a:bodyPr/>
          <a:lstStyle/>
          <a:p>
            <a:r>
              <a:rPr lang="bg-BG" dirty="0" smtClean="0"/>
              <a:t>Факторът време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964488" cy="5805264"/>
          </a:xfrm>
        </p:spPr>
        <p:txBody>
          <a:bodyPr>
            <a:normAutofit fontScale="85000" lnSpcReduction="20000"/>
          </a:bodyPr>
          <a:lstStyle/>
          <a:p>
            <a:r>
              <a:rPr lang="bg-BG" b="1" i="1" dirty="0" smtClean="0"/>
              <a:t>Крайният срок</a:t>
            </a:r>
            <a:r>
              <a:rPr lang="bg-BG" dirty="0" smtClean="0"/>
              <a:t> на преговорите е най-добрият </a:t>
            </a:r>
            <a:r>
              <a:rPr lang="bg-BG" b="1" i="1" dirty="0" smtClean="0"/>
              <a:t>приятел</a:t>
            </a:r>
            <a:r>
              <a:rPr lang="bg-BG" dirty="0" smtClean="0"/>
              <a:t> на преговарящите.</a:t>
            </a:r>
          </a:p>
          <a:p>
            <a:r>
              <a:rPr lang="bg-BG" dirty="0" smtClean="0"/>
              <a:t>Той (за разлика от нещата, които са в процес на договаряне) може да създаде </a:t>
            </a:r>
            <a:r>
              <a:rPr lang="bg-BG" b="1" i="1" dirty="0" smtClean="0"/>
              <a:t>хармония</a:t>
            </a:r>
            <a:r>
              <a:rPr lang="bg-BG" dirty="0" smtClean="0"/>
              <a:t>.</a:t>
            </a:r>
          </a:p>
          <a:p>
            <a:r>
              <a:rPr lang="bg-BG" dirty="0" smtClean="0"/>
              <a:t>И двете страни работят заедно, за да победят един </a:t>
            </a:r>
            <a:r>
              <a:rPr lang="bg-BG" b="1" i="1" dirty="0" smtClean="0"/>
              <a:t>общ враг </a:t>
            </a:r>
            <a:r>
              <a:rPr lang="bg-BG" dirty="0" smtClean="0"/>
              <a:t>– часовника.</a:t>
            </a:r>
          </a:p>
          <a:p>
            <a:r>
              <a:rPr lang="bg-BG" dirty="0" smtClean="0"/>
              <a:t>Истината, обаче, е: В повечето случаи времето въобще </a:t>
            </a:r>
            <a:r>
              <a:rPr lang="bg-BG" b="1" i="1" dirty="0" smtClean="0"/>
              <a:t>не е важно</a:t>
            </a:r>
            <a:r>
              <a:rPr lang="bg-BG" dirty="0" smtClean="0"/>
              <a:t>.</a:t>
            </a:r>
          </a:p>
          <a:p>
            <a:r>
              <a:rPr lang="bg-BG" dirty="0" smtClean="0"/>
              <a:t>Как да се избегне </a:t>
            </a:r>
            <a:r>
              <a:rPr lang="bg-BG" b="1" i="1" dirty="0" smtClean="0"/>
              <a:t>напрежението</a:t>
            </a:r>
            <a:r>
              <a:rPr lang="bg-BG" dirty="0" smtClean="0"/>
              <a:t> при наближаване на крайния срок?</a:t>
            </a:r>
          </a:p>
          <a:p>
            <a:r>
              <a:rPr lang="bg-BG" dirty="0" smtClean="0"/>
              <a:t>Правилната </a:t>
            </a:r>
            <a:r>
              <a:rPr lang="bg-BG" b="1" i="1" dirty="0" smtClean="0"/>
              <a:t>визуализация</a:t>
            </a:r>
            <a:r>
              <a:rPr lang="bg-BG" dirty="0" smtClean="0"/>
              <a:t> е един полезен подход</a:t>
            </a:r>
          </a:p>
          <a:p>
            <a:r>
              <a:rPr lang="bg-BG" dirty="0" smtClean="0"/>
              <a:t>Вместо да си представяме тотално </a:t>
            </a:r>
            <a:r>
              <a:rPr lang="bg-BG" b="1" i="1" dirty="0" smtClean="0"/>
              <a:t>бедствие</a:t>
            </a:r>
            <a:r>
              <a:rPr lang="bg-BG" dirty="0" smtClean="0"/>
              <a:t>, обичайният мисловен образ, който възниква от самото споменаване на думата </a:t>
            </a:r>
            <a:r>
              <a:rPr lang="bg-BG" b="1" i="1" dirty="0" smtClean="0"/>
              <a:t>срок</a:t>
            </a:r>
            <a:r>
              <a:rPr lang="bg-BG" dirty="0" smtClean="0"/>
              <a:t>, да се съсредоточим върху нещо друго. Можем да си мислим за нашия план Б, ако се наложи . . . или може би за бирата, която ни очаква в края на деня. </a:t>
            </a:r>
          </a:p>
          <a:p>
            <a:r>
              <a:rPr lang="bg-BG" dirty="0" smtClean="0"/>
              <a:t>Не трябва да позволяваме на другите да превърнат своя срок в наш. Той не е.</a:t>
            </a:r>
            <a:endParaRPr lang="bg-BG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581772"/>
          </a:xfrm>
        </p:spPr>
        <p:txBody>
          <a:bodyPr/>
          <a:lstStyle/>
          <a:p>
            <a:r>
              <a:rPr lang="bg-BG" dirty="0" smtClean="0"/>
              <a:t>Приключване на преговорите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68760"/>
            <a:ext cx="8712968" cy="5589240"/>
          </a:xfrm>
        </p:spPr>
        <p:txBody>
          <a:bodyPr>
            <a:normAutofit/>
          </a:bodyPr>
          <a:lstStyle/>
          <a:p>
            <a:r>
              <a:rPr lang="bg-BG" dirty="0" smtClean="0"/>
              <a:t>Това е времето, когато търсим разбирателство по последните един-два основни въпроса, които ни пречат да се споразумеем. В условия на договаряне, </a:t>
            </a:r>
            <a:r>
              <a:rPr lang="bg-BG" b="1" i="1" dirty="0" smtClean="0"/>
              <a:t>последната</a:t>
            </a:r>
            <a:r>
              <a:rPr lang="bg-BG" dirty="0" smtClean="0"/>
              <a:t> дума може да означава нещо различно.</a:t>
            </a:r>
          </a:p>
          <a:p>
            <a:r>
              <a:rPr lang="bg-BG" b="1" i="1" dirty="0" smtClean="0"/>
              <a:t>Егото</a:t>
            </a:r>
            <a:r>
              <a:rPr lang="bg-BG" dirty="0" smtClean="0"/>
              <a:t> е най-опасно в края на преговорите.</a:t>
            </a:r>
          </a:p>
          <a:p>
            <a:r>
              <a:rPr lang="bg-BG" dirty="0" smtClean="0"/>
              <a:t>Можем да използваме егото на другите.</a:t>
            </a:r>
          </a:p>
          <a:p>
            <a:r>
              <a:rPr lang="bg-BG" dirty="0" smtClean="0"/>
              <a:t>Не им казваме, че са виртуози в договарянето, а им позволяваме да го </a:t>
            </a:r>
            <a:r>
              <a:rPr lang="bg-BG" b="1" i="1" dirty="0" smtClean="0"/>
              <a:t>докажат</a:t>
            </a:r>
            <a:r>
              <a:rPr lang="bg-BG" dirty="0" smtClean="0"/>
              <a:t> като получат нещо от нас в замяна на това, което искаме от тях.</a:t>
            </a:r>
          </a:p>
          <a:p>
            <a:r>
              <a:rPr lang="bg-BG" dirty="0" smtClean="0"/>
              <a:t>Не става дума за </a:t>
            </a:r>
            <a:r>
              <a:rPr lang="bg-BG" b="1" i="1" dirty="0" smtClean="0"/>
              <a:t>замяна</a:t>
            </a:r>
            <a:r>
              <a:rPr lang="bg-BG" dirty="0" smtClean="0"/>
              <a:t> едно към едно, а за </a:t>
            </a:r>
            <a:r>
              <a:rPr lang="bg-BG" b="1" i="1" dirty="0" smtClean="0"/>
              <a:t>взаимни отстъпки</a:t>
            </a:r>
            <a:r>
              <a:rPr lang="bg-BG" dirty="0" smtClean="0"/>
              <a:t>.</a:t>
            </a:r>
            <a:endParaRPr lang="bg-BG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Приключване на преговорите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500174"/>
            <a:ext cx="8429684" cy="5038740"/>
          </a:xfrm>
        </p:spPr>
        <p:txBody>
          <a:bodyPr/>
          <a:lstStyle/>
          <a:p>
            <a:r>
              <a:rPr lang="bg-BG" dirty="0" smtClean="0"/>
              <a:t>Трябва да сме хладнокръвни, </a:t>
            </a:r>
            <a:r>
              <a:rPr lang="bg-BG" b="1" dirty="0" smtClean="0"/>
              <a:t>наистина </a:t>
            </a:r>
            <a:r>
              <a:rPr lang="bg-BG" dirty="0" smtClean="0"/>
              <a:t>хладнокръвни.</a:t>
            </a:r>
          </a:p>
          <a:p>
            <a:r>
              <a:rPr lang="bg-BG" dirty="0" smtClean="0"/>
              <a:t>Не трябва да допускаме емоциите да ни завладеят.</a:t>
            </a:r>
          </a:p>
          <a:p>
            <a:r>
              <a:rPr lang="bg-BG" dirty="0" smtClean="0"/>
              <a:t>Това не е нещо различно от концентриране върху </a:t>
            </a:r>
            <a:r>
              <a:rPr lang="bg-BG" b="1" dirty="0" smtClean="0"/>
              <a:t>целта</a:t>
            </a:r>
            <a:r>
              <a:rPr lang="bg-BG" dirty="0" smtClean="0"/>
              <a:t>, а не върху хората от другата страна на масата.</a:t>
            </a:r>
          </a:p>
          <a:p>
            <a:r>
              <a:rPr lang="bg-BG" dirty="0" smtClean="0"/>
              <a:t>Не трябва да допускаме събеседникът да бъде </a:t>
            </a:r>
            <a:r>
              <a:rPr lang="bg-BG" b="1" i="1" dirty="0" smtClean="0"/>
              <a:t>изненадан</a:t>
            </a:r>
            <a:r>
              <a:rPr lang="bg-BG" dirty="0" smtClean="0"/>
              <a:t>. </a:t>
            </a:r>
          </a:p>
          <a:p>
            <a:r>
              <a:rPr lang="bg-BG" dirty="0" smtClean="0"/>
              <a:t>Понякога </a:t>
            </a:r>
            <a:r>
              <a:rPr lang="bg-BG" b="1" i="1" dirty="0" smtClean="0"/>
              <a:t>емоциите</a:t>
            </a:r>
            <a:r>
              <a:rPr lang="bg-BG" dirty="0" smtClean="0"/>
              <a:t> могат да </a:t>
            </a:r>
            <a:r>
              <a:rPr lang="bg-BG" b="1" i="1" dirty="0" smtClean="0"/>
              <a:t>помогнат</a:t>
            </a:r>
            <a:r>
              <a:rPr lang="bg-BG" dirty="0" smtClean="0"/>
              <a:t>. Пример - операцията. 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581772"/>
          </a:xfrm>
        </p:spPr>
        <p:txBody>
          <a:bodyPr/>
          <a:lstStyle/>
          <a:p>
            <a:r>
              <a:rPr lang="bg-BG" dirty="0" smtClean="0"/>
              <a:t>Манипулацията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14398"/>
            <a:ext cx="8643998" cy="5643602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"Не е ли манипулацията просто един вид лъжа?“ – </a:t>
            </a:r>
          </a:p>
          <a:p>
            <a:pPr>
              <a:buNone/>
            </a:pPr>
            <a:r>
              <a:rPr lang="bg-BG" dirty="0" smtClean="0"/>
              <a:t>	Не е.</a:t>
            </a:r>
          </a:p>
          <a:p>
            <a:r>
              <a:rPr lang="bg-BG" dirty="0" smtClean="0"/>
              <a:t>Фактът, че трябва да подхождаме честно, като </a:t>
            </a:r>
            <a:r>
              <a:rPr lang="bg-BG" b="1" i="1" dirty="0" smtClean="0"/>
              <a:t>не</a:t>
            </a:r>
            <a:r>
              <a:rPr lang="bg-BG" dirty="0" smtClean="0"/>
              <a:t> </a:t>
            </a:r>
            <a:r>
              <a:rPr lang="bg-BG" b="1" i="1" dirty="0" smtClean="0"/>
              <a:t>лъжем</a:t>
            </a:r>
            <a:r>
              <a:rPr lang="bg-BG" dirty="0" smtClean="0"/>
              <a:t> и </a:t>
            </a:r>
            <a:r>
              <a:rPr lang="bg-BG" b="1" i="1" dirty="0" smtClean="0"/>
              <a:t>не шмекеруваме </a:t>
            </a:r>
            <a:r>
              <a:rPr lang="bg-BG" dirty="0" smtClean="0"/>
              <a:t>не означава, че не можем да:</a:t>
            </a:r>
          </a:p>
          <a:p>
            <a:pPr lvl="1"/>
            <a:r>
              <a:rPr lang="bg-BG" sz="2600" dirty="0" smtClean="0"/>
              <a:t>Представим най-добрите доводи в </a:t>
            </a:r>
            <a:r>
              <a:rPr lang="bg-BG" sz="2600" b="1" i="1" dirty="0" smtClean="0"/>
              <a:t>наша</a:t>
            </a:r>
            <a:r>
              <a:rPr lang="bg-BG" sz="2600" i="1" dirty="0" smtClean="0"/>
              <a:t> </a:t>
            </a:r>
            <a:r>
              <a:rPr lang="bg-BG" sz="2600" dirty="0" smtClean="0"/>
              <a:t>полза.</a:t>
            </a:r>
          </a:p>
          <a:p>
            <a:pPr lvl="1"/>
            <a:r>
              <a:rPr lang="bg-BG" sz="2600" dirty="0" smtClean="0"/>
              <a:t>Направим всичко възможно, за да поставим партньорите си в такова </a:t>
            </a:r>
            <a:r>
              <a:rPr lang="bg-BG" sz="2600" b="1" i="1" dirty="0" smtClean="0"/>
              <a:t>разположение на духа</a:t>
            </a:r>
            <a:r>
              <a:rPr lang="bg-BG" sz="2600" dirty="0" smtClean="0"/>
              <a:t>, в което ще приемат тези доводи.</a:t>
            </a:r>
          </a:p>
          <a:p>
            <a:r>
              <a:rPr lang="bg-BG" dirty="0" smtClean="0"/>
              <a:t>Не става дума за измама, а за </a:t>
            </a:r>
            <a:r>
              <a:rPr lang="bg-BG" b="1" i="1" dirty="0" smtClean="0"/>
              <a:t>убеждаване</a:t>
            </a:r>
            <a:r>
              <a:rPr lang="bg-BG" dirty="0" smtClean="0"/>
              <a:t>. </a:t>
            </a:r>
          </a:p>
          <a:p>
            <a:r>
              <a:rPr lang="bg-BG" dirty="0" smtClean="0"/>
              <a:t>Повечето хора могат да направят разлика.</a:t>
            </a:r>
          </a:p>
          <a:p>
            <a:r>
              <a:rPr lang="bg-BG" dirty="0" smtClean="0"/>
              <a:t>Манипулативно ли е да бъдем </a:t>
            </a:r>
            <a:r>
              <a:rPr lang="bg-BG" b="1" i="1" dirty="0" smtClean="0"/>
              <a:t>мили</a:t>
            </a:r>
            <a:r>
              <a:rPr lang="bg-BG" dirty="0" smtClean="0"/>
              <a:t> и </a:t>
            </a:r>
            <a:r>
              <a:rPr lang="bg-BG" b="1" i="1" dirty="0" smtClean="0"/>
              <a:t>учтиви</a:t>
            </a:r>
            <a:r>
              <a:rPr lang="bg-BG" dirty="0" smtClean="0"/>
              <a:t>? Да и не.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581772"/>
          </a:xfrm>
        </p:spPr>
        <p:txBody>
          <a:bodyPr/>
          <a:lstStyle/>
          <a:p>
            <a:r>
              <a:rPr lang="bg-BG" dirty="0" smtClean="0"/>
              <a:t>Манипулацията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643998" cy="5500726"/>
          </a:xfrm>
        </p:spPr>
        <p:txBody>
          <a:bodyPr>
            <a:normAutofit/>
          </a:bodyPr>
          <a:lstStyle/>
          <a:p>
            <a:r>
              <a:rPr lang="bg-BG" dirty="0" smtClean="0"/>
              <a:t>Определено ще хванем повече мухи с </a:t>
            </a:r>
            <a:r>
              <a:rPr lang="bg-BG" b="1" i="1" dirty="0" smtClean="0"/>
              <a:t>мед</a:t>
            </a:r>
            <a:r>
              <a:rPr lang="bg-BG" b="1" dirty="0" smtClean="0"/>
              <a:t>,</a:t>
            </a:r>
            <a:r>
              <a:rPr lang="bg-BG" dirty="0" smtClean="0"/>
              <a:t> отколкото с оцет, както ще извършим много повече сделки чрез </a:t>
            </a:r>
            <a:r>
              <a:rPr lang="bg-BG" b="1" i="1" dirty="0" smtClean="0"/>
              <a:t>сътрудничество</a:t>
            </a:r>
            <a:r>
              <a:rPr lang="bg-BG" dirty="0" smtClean="0"/>
              <a:t> и приятелство отколкото с </a:t>
            </a:r>
            <a:r>
              <a:rPr lang="bg-BG" b="1" i="1" dirty="0" smtClean="0"/>
              <a:t>недоброжелателност</a:t>
            </a:r>
            <a:r>
              <a:rPr lang="bg-BG" dirty="0" smtClean="0"/>
              <a:t>.</a:t>
            </a:r>
          </a:p>
          <a:p>
            <a:r>
              <a:rPr lang="bg-BG" dirty="0" smtClean="0"/>
              <a:t>Известна </a:t>
            </a:r>
            <a:r>
              <a:rPr lang="bg-BG" b="1" i="1" dirty="0" smtClean="0"/>
              <a:t>ограничена</a:t>
            </a:r>
            <a:r>
              <a:rPr lang="bg-BG" dirty="0" smtClean="0"/>
              <a:t> манипулация в този смисъл е добра. Увличането е опасно.</a:t>
            </a:r>
          </a:p>
          <a:p>
            <a:r>
              <a:rPr lang="bg-BG" dirty="0" smtClean="0"/>
              <a:t>Да бъдем приятелски настроени, ако това е нашия </a:t>
            </a:r>
            <a:r>
              <a:rPr lang="bg-BG" b="1" i="1" dirty="0" smtClean="0"/>
              <a:t>стил</a:t>
            </a:r>
            <a:r>
              <a:rPr lang="bg-BG" dirty="0" smtClean="0"/>
              <a:t>, е много добре.</a:t>
            </a:r>
          </a:p>
          <a:p>
            <a:r>
              <a:rPr lang="bg-BG" dirty="0" smtClean="0"/>
              <a:t>Не трябва да изпускаме от фокуса </a:t>
            </a:r>
            <a:r>
              <a:rPr lang="bg-BG" b="1" i="1" dirty="0" smtClean="0"/>
              <a:t>целта</a:t>
            </a:r>
            <a:r>
              <a:rPr lang="bg-BG" b="1" dirty="0" smtClean="0"/>
              <a:t>.</a:t>
            </a:r>
          </a:p>
          <a:p>
            <a:r>
              <a:rPr lang="bg-BG" dirty="0" smtClean="0"/>
              <a:t>На преговори сме, а не на по едно питие.</a:t>
            </a:r>
          </a:p>
          <a:p>
            <a:r>
              <a:rPr lang="bg-BG" dirty="0" smtClean="0"/>
              <a:t>Е, може да бъде и на по едно питие, но това е тактика и начин да се сложи край, а не причината, да сме там.</a:t>
            </a:r>
          </a:p>
          <a:p>
            <a:pPr>
              <a:buNone/>
            </a:pPr>
            <a:endParaRPr lang="bg-BG" dirty="0" smtClean="0"/>
          </a:p>
          <a:p>
            <a:pPr>
              <a:buNone/>
            </a:pPr>
            <a:endParaRPr lang="bg-BG" b="1" dirty="0" smtClean="0"/>
          </a:p>
          <a:p>
            <a:pPr>
              <a:buNone/>
            </a:pPr>
            <a:endParaRPr lang="bg-BG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363272" cy="5487888"/>
          </a:xfrm>
        </p:spPr>
        <p:txBody>
          <a:bodyPr/>
          <a:lstStyle/>
          <a:p>
            <a:r>
              <a:rPr lang="bg-BG" sz="2800" b="1" dirty="0" smtClean="0"/>
              <a:t>Погрешни схващания за преговорите</a:t>
            </a:r>
          </a:p>
          <a:p>
            <a:pPr lvl="1"/>
            <a:r>
              <a:rPr lang="bg-BG" sz="2600" dirty="0" smtClean="0"/>
              <a:t>Това е някакво екзотично, загадъчно изкуство</a:t>
            </a:r>
          </a:p>
          <a:p>
            <a:pPr lvl="1"/>
            <a:r>
              <a:rPr lang="bg-BG" sz="2600" dirty="0" smtClean="0"/>
              <a:t>Договарянето е с цел да заблудиш някого.  </a:t>
            </a:r>
          </a:p>
          <a:p>
            <a:endParaRPr lang="bg-BG" dirty="0" smtClean="0"/>
          </a:p>
          <a:p>
            <a:r>
              <a:rPr lang="bg-BG" sz="2800" b="1" dirty="0" smtClean="0"/>
              <a:t>Пример: Какво си мислят двете страни при покупко-продажба?</a:t>
            </a:r>
          </a:p>
          <a:p>
            <a:pPr lvl="1"/>
            <a:r>
              <a:rPr lang="bg-BG" sz="2600" dirty="0" smtClean="0"/>
              <a:t>Купувач </a:t>
            </a:r>
          </a:p>
          <a:p>
            <a:pPr lvl="1"/>
            <a:r>
              <a:rPr lang="bg-BG" sz="2600" dirty="0" smtClean="0"/>
              <a:t>Продавач </a:t>
            </a:r>
          </a:p>
          <a:p>
            <a:pPr lvl="1"/>
            <a:endParaRPr lang="bg-BG" dirty="0" smtClean="0"/>
          </a:p>
          <a:p>
            <a:r>
              <a:rPr lang="bg-BG" sz="2800" b="1" dirty="0" smtClean="0"/>
              <a:t>Винаги бъдете подготвени </a:t>
            </a:r>
            <a:r>
              <a:rPr lang="bg-BG" dirty="0" smtClean="0"/>
              <a:t>(фенерчето)</a:t>
            </a:r>
            <a:endParaRPr lang="bg-BG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581772"/>
          </a:xfrm>
        </p:spPr>
        <p:txBody>
          <a:bodyPr/>
          <a:lstStyle/>
          <a:p>
            <a:r>
              <a:rPr lang="bg-BG" dirty="0" smtClean="0"/>
              <a:t>Манипулацията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643998" cy="5500726"/>
          </a:xfrm>
        </p:spPr>
        <p:txBody>
          <a:bodyPr>
            <a:normAutofit/>
          </a:bodyPr>
          <a:lstStyle/>
          <a:p>
            <a:r>
              <a:rPr lang="bg-BG" dirty="0" smtClean="0"/>
              <a:t>При преговорите може да се прилага различна тактика, но </a:t>
            </a:r>
            <a:r>
              <a:rPr lang="bg-BG" b="1" i="1" dirty="0" smtClean="0"/>
              <a:t>общият подход </a:t>
            </a:r>
            <a:r>
              <a:rPr lang="bg-BG" dirty="0" smtClean="0"/>
              <a:t>е един и същ. Разделяне на екипа, вземане на решение относно целта и тактиката, провеждане на проучване, провеждане на преговори, когато сме готови. </a:t>
            </a:r>
          </a:p>
          <a:p>
            <a:r>
              <a:rPr lang="bg-BG" dirty="0" smtClean="0"/>
              <a:t>Не трябва да се смесва процесът на вземане на решение със събирането на информация за сделката.</a:t>
            </a:r>
          </a:p>
          <a:p>
            <a:r>
              <a:rPr lang="bg-BG" dirty="0" smtClean="0"/>
              <a:t>Маменето на някого не е начинът да се осъществи сделка.</a:t>
            </a:r>
          </a:p>
          <a:p>
            <a:r>
              <a:rPr lang="bg-BG" dirty="0" smtClean="0"/>
              <a:t>Можем да използвате истината в наша полза и да спечелим предимство.</a:t>
            </a:r>
          </a:p>
          <a:p>
            <a:pPr>
              <a:buNone/>
            </a:pPr>
            <a:endParaRPr lang="bg-BG" b="1" dirty="0" smtClean="0"/>
          </a:p>
          <a:p>
            <a:pPr>
              <a:buNone/>
            </a:pPr>
            <a:endParaRPr lang="bg-BG" b="1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581772"/>
          </a:xfrm>
        </p:spPr>
        <p:txBody>
          <a:bodyPr/>
          <a:lstStyle/>
          <a:p>
            <a:r>
              <a:rPr lang="bg-BG" dirty="0" smtClean="0"/>
              <a:t>Да избегнем неприятностите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8" cy="5544616"/>
          </a:xfrm>
        </p:spPr>
        <p:txBody>
          <a:bodyPr>
            <a:normAutofit/>
          </a:bodyPr>
          <a:lstStyle/>
          <a:p>
            <a:r>
              <a:rPr lang="bg-BG" dirty="0" smtClean="0"/>
              <a:t>Трябва да вградим времето в своите бизнес и лични ситуации така, че </a:t>
            </a:r>
            <a:r>
              <a:rPr lang="bg-BG" b="1" i="1" dirty="0" smtClean="0"/>
              <a:t>сроковете</a:t>
            </a:r>
            <a:r>
              <a:rPr lang="bg-BG" dirty="0" smtClean="0"/>
              <a:t> да са винаги </a:t>
            </a:r>
            <a:r>
              <a:rPr lang="bg-BG" b="1" i="1" dirty="0" smtClean="0"/>
              <a:t>грижа на другите</a:t>
            </a:r>
            <a:r>
              <a:rPr lang="bg-BG" dirty="0" smtClean="0"/>
              <a:t>, а не наши.</a:t>
            </a:r>
          </a:p>
          <a:p>
            <a:r>
              <a:rPr lang="bg-BG" dirty="0" smtClean="0"/>
              <a:t>Независимо дали говорим за бизнес, продажба на кола или среща с приятел/ка, ако сделката изглежда прекалено атрактивна, трябва да подходим с </a:t>
            </a:r>
            <a:r>
              <a:rPr lang="bg-BG" b="1" i="1" dirty="0" smtClean="0"/>
              <a:t>подозрение</a:t>
            </a:r>
            <a:r>
              <a:rPr lang="bg-BG" dirty="0" smtClean="0"/>
              <a:t>. Не можем да получим нещо, ако не ни коства нищо.</a:t>
            </a:r>
          </a:p>
          <a:p>
            <a:r>
              <a:rPr lang="bg-BG" dirty="0" smtClean="0"/>
              <a:t>Това не означава, че трябва да приемем </a:t>
            </a:r>
            <a:r>
              <a:rPr lang="bg-BG" b="1" dirty="0" smtClean="0"/>
              <a:t>всяка</a:t>
            </a:r>
            <a:r>
              <a:rPr lang="bg-BG" dirty="0" smtClean="0"/>
              <a:t> предложена сделка – приемаме само сделката, която изпълнява </a:t>
            </a:r>
            <a:r>
              <a:rPr lang="bg-BG" b="1" dirty="0" smtClean="0"/>
              <a:t>целта</a:t>
            </a:r>
            <a:r>
              <a:rPr lang="bg-BG" dirty="0" smtClean="0"/>
              <a:t> ни.</a:t>
            </a:r>
          </a:p>
          <a:p>
            <a:r>
              <a:rPr lang="bg-BG" dirty="0" smtClean="0"/>
              <a:t>Все още има честни хора по света, много повече, отколкото болшинството от нас си мислят.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581772"/>
          </a:xfrm>
        </p:spPr>
        <p:txBody>
          <a:bodyPr/>
          <a:lstStyle/>
          <a:p>
            <a:r>
              <a:rPr lang="bg-BG" dirty="0" smtClean="0"/>
              <a:t>Как да избегнем напрежението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97360"/>
            <a:ext cx="8712968" cy="5760640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Колкото повече знаем за ситуацията преди да започнем преговорите, толкова по-добър може да бъде резултатът.</a:t>
            </a:r>
          </a:p>
          <a:p>
            <a:r>
              <a:rPr lang="bg-BG" dirty="0" smtClean="0"/>
              <a:t>Както преговаряме, не трябва да забравяме следното:</a:t>
            </a:r>
          </a:p>
          <a:p>
            <a:pPr lvl="1"/>
            <a:r>
              <a:rPr lang="bg-BG" dirty="0" smtClean="0"/>
              <a:t>Водим </a:t>
            </a:r>
            <a:r>
              <a:rPr lang="bg-BG" b="1" i="1" dirty="0" smtClean="0"/>
              <a:t>преговори</a:t>
            </a:r>
            <a:r>
              <a:rPr lang="bg-BG" dirty="0" smtClean="0"/>
              <a:t>, а не вземаме </a:t>
            </a:r>
            <a:r>
              <a:rPr lang="bg-BG" b="1" i="1" dirty="0" smtClean="0"/>
              <a:t>окончателното решение</a:t>
            </a:r>
            <a:r>
              <a:rPr lang="bg-BG" dirty="0" smtClean="0"/>
              <a:t>. </a:t>
            </a:r>
          </a:p>
          <a:p>
            <a:pPr lvl="1"/>
            <a:r>
              <a:rPr lang="bg-BG" dirty="0" smtClean="0"/>
              <a:t>Тъй като окончателното решение </a:t>
            </a:r>
            <a:r>
              <a:rPr lang="bg-BG" b="1" dirty="0" smtClean="0"/>
              <a:t>не </a:t>
            </a:r>
            <a:r>
              <a:rPr lang="bg-BG" b="1" i="1" dirty="0" smtClean="0"/>
              <a:t>е</a:t>
            </a:r>
            <a:r>
              <a:rPr lang="bg-BG" dirty="0" smtClean="0"/>
              <a:t> наша работа, не можем да бъдем принудени да правим нещо, което не искаме да правим.</a:t>
            </a:r>
          </a:p>
          <a:p>
            <a:pPr lvl="1"/>
            <a:r>
              <a:rPr lang="bg-BG" dirty="0" smtClean="0"/>
              <a:t>Договарянето е </a:t>
            </a:r>
            <a:r>
              <a:rPr lang="bg-BG" b="1" i="1" dirty="0" smtClean="0"/>
              <a:t>индивидуално</a:t>
            </a:r>
            <a:r>
              <a:rPr lang="bg-BG" dirty="0" smtClean="0"/>
              <a:t> </a:t>
            </a:r>
            <a:r>
              <a:rPr lang="bg-BG" b="1" i="1" dirty="0" smtClean="0"/>
              <a:t>изкуство</a:t>
            </a:r>
            <a:r>
              <a:rPr lang="bg-BG" dirty="0" smtClean="0"/>
              <a:t>. Бъдете себе си.</a:t>
            </a:r>
          </a:p>
          <a:p>
            <a:pPr lvl="1"/>
            <a:r>
              <a:rPr lang="bg-BG" dirty="0" smtClean="0"/>
              <a:t>Най-лесното нещо, което винаги можем да направим , е да напуснем преговорите. Винаги можем да си тръгнем. </a:t>
            </a:r>
          </a:p>
          <a:p>
            <a:r>
              <a:rPr lang="bg-BG" i="1" dirty="0" smtClean="0"/>
              <a:t>"Всичко може да се постигне, стига да го правим заедно."</a:t>
            </a:r>
            <a:endParaRPr lang="bg-BG" dirty="0" smtClean="0"/>
          </a:p>
          <a:p>
            <a:pPr lvl="0"/>
            <a:endParaRPr lang="bg-BG" dirty="0" smtClean="0"/>
          </a:p>
          <a:p>
            <a:endParaRPr lang="bg-BG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407768"/>
          </a:xfrm>
        </p:spPr>
        <p:txBody>
          <a:bodyPr/>
          <a:lstStyle/>
          <a:p>
            <a:r>
              <a:rPr lang="bg-BG" dirty="0" smtClean="0"/>
              <a:t>Договарянето е изкуство, не наука. </a:t>
            </a:r>
          </a:p>
          <a:p>
            <a:r>
              <a:rPr lang="bg-BG" dirty="0" smtClean="0"/>
              <a:t>За да успее преговарящият, неговата схема на мислене трябва да отразява неговата индивидуалност. </a:t>
            </a:r>
          </a:p>
          <a:p>
            <a:r>
              <a:rPr lang="bg-BG" dirty="0" smtClean="0"/>
              <a:t>Дори и за професионалистите договарянето е проява на вътрешно чувство, инстинкт. 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581772"/>
          </a:xfrm>
        </p:spPr>
        <p:txBody>
          <a:bodyPr/>
          <a:lstStyle/>
          <a:p>
            <a:r>
              <a:rPr lang="bg-BG" dirty="0" smtClean="0"/>
              <a:t>Най-трудните преговори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363272" cy="5518966"/>
          </a:xfrm>
        </p:spPr>
        <p:txBody>
          <a:bodyPr>
            <a:normAutofit fontScale="92500"/>
          </a:bodyPr>
          <a:lstStyle/>
          <a:p>
            <a:r>
              <a:rPr lang="bg-BG" dirty="0" smtClean="0"/>
              <a:t>Поемаме риск винаги, когато преговаряме, без значение дали преговорите са на </a:t>
            </a:r>
            <a:r>
              <a:rPr lang="bg-BG" b="1" i="1" dirty="0" smtClean="0"/>
              <a:t>живот и смърт </a:t>
            </a:r>
            <a:r>
              <a:rPr lang="bg-BG" dirty="0" smtClean="0"/>
              <a:t>или за няколко допълнителни минути свободно време.</a:t>
            </a:r>
          </a:p>
          <a:p>
            <a:r>
              <a:rPr lang="bg-BG" dirty="0" smtClean="0"/>
              <a:t>Не трябва да допускаме да ни смрази </a:t>
            </a:r>
            <a:r>
              <a:rPr lang="bg-BG" b="1" i="1" dirty="0" smtClean="0"/>
              <a:t>страхът</a:t>
            </a:r>
            <a:r>
              <a:rPr lang="bg-BG" dirty="0" smtClean="0"/>
              <a:t>.</a:t>
            </a:r>
          </a:p>
          <a:p>
            <a:r>
              <a:rPr lang="bg-BG" dirty="0" smtClean="0"/>
              <a:t>Всички го </a:t>
            </a:r>
            <a:r>
              <a:rPr lang="bg-BG" b="1" i="1" dirty="0" smtClean="0"/>
              <a:t>чувстваме</a:t>
            </a:r>
            <a:r>
              <a:rPr lang="bg-BG" dirty="0" smtClean="0"/>
              <a:t> понякога, защото сме хора.</a:t>
            </a:r>
          </a:p>
          <a:p>
            <a:r>
              <a:rPr lang="bg-BG" dirty="0" smtClean="0"/>
              <a:t>Важно е </a:t>
            </a:r>
            <a:r>
              <a:rPr lang="bg-BG" b="1" i="1" dirty="0" smtClean="0"/>
              <a:t>да не се парализираме </a:t>
            </a:r>
            <a:r>
              <a:rPr lang="bg-BG" dirty="0" smtClean="0"/>
              <a:t>от него.</a:t>
            </a:r>
          </a:p>
          <a:p>
            <a:r>
              <a:rPr lang="bg-BG" dirty="0" smtClean="0"/>
              <a:t>Ако ни се случи, ако поради това не направим опит за преговори, тогава има точно </a:t>
            </a:r>
            <a:r>
              <a:rPr lang="bg-BG" b="1" i="1" dirty="0" smtClean="0"/>
              <a:t>нулев</a:t>
            </a:r>
            <a:r>
              <a:rPr lang="bg-BG" dirty="0" smtClean="0"/>
              <a:t> шанс за постигане на </a:t>
            </a:r>
            <a:r>
              <a:rPr lang="bg-BG" b="1" i="1" dirty="0" smtClean="0"/>
              <a:t>целта</a:t>
            </a:r>
            <a:r>
              <a:rPr lang="bg-BG" dirty="0" smtClean="0"/>
              <a:t>, която преследваме.</a:t>
            </a:r>
          </a:p>
          <a:p>
            <a:r>
              <a:rPr lang="bg-BG" b="1" i="1" dirty="0" smtClean="0"/>
              <a:t>Най-важните</a:t>
            </a:r>
            <a:r>
              <a:rPr lang="bg-BG" dirty="0" smtClean="0"/>
              <a:t> преговори, които ще проведем, са тези, които предстоят.</a:t>
            </a:r>
          </a:p>
          <a:p>
            <a:r>
              <a:rPr lang="bg-BG" dirty="0" smtClean="0"/>
              <a:t>Те също така ще бъдат и </a:t>
            </a:r>
            <a:r>
              <a:rPr lang="bg-BG" b="1" i="1" dirty="0" smtClean="0"/>
              <a:t>най-трудните</a:t>
            </a:r>
            <a:r>
              <a:rPr lang="bg-BG" dirty="0" smtClean="0"/>
              <a:t>.</a:t>
            </a:r>
          </a:p>
          <a:p>
            <a:r>
              <a:rPr lang="bg-BG" dirty="0" smtClean="0"/>
              <a:t>Да си пожелаем успех!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2201416"/>
          </a:xfrm>
        </p:spPr>
        <p:txBody>
          <a:bodyPr/>
          <a:lstStyle/>
          <a:p>
            <a:pPr algn="ctr"/>
            <a:r>
              <a:rPr lang="bg-BG" dirty="0" smtClean="0"/>
              <a:t>Въпроси?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32656"/>
            <a:ext cx="8496944" cy="6669360"/>
          </a:xfrm>
        </p:spPr>
        <p:txBody>
          <a:bodyPr>
            <a:normAutofit fontScale="92500" lnSpcReduction="20000"/>
          </a:bodyPr>
          <a:lstStyle/>
          <a:p>
            <a:r>
              <a:rPr lang="bg-BG" sz="3000" b="1" dirty="0" smtClean="0"/>
              <a:t>Етапи в преговорите</a:t>
            </a:r>
          </a:p>
          <a:p>
            <a:pPr lvl="1"/>
            <a:r>
              <a:rPr lang="bg-BG" sz="2600" dirty="0" smtClean="0"/>
              <a:t>Подготовка</a:t>
            </a:r>
            <a:endParaRPr lang="en-US" sz="2600" dirty="0" smtClean="0"/>
          </a:p>
          <a:p>
            <a:pPr lvl="1"/>
            <a:r>
              <a:rPr lang="bg-BG" sz="2600" dirty="0" smtClean="0"/>
              <a:t>Преговаряне</a:t>
            </a:r>
          </a:p>
          <a:p>
            <a:pPr lvl="1"/>
            <a:r>
              <a:rPr lang="bg-BG" sz="2600" dirty="0" smtClean="0"/>
              <a:t>Следене на процеса</a:t>
            </a:r>
          </a:p>
          <a:p>
            <a:pPr lvl="1"/>
            <a:r>
              <a:rPr lang="bg-BG" sz="2600" dirty="0" smtClean="0"/>
              <a:t>Вземане на решение</a:t>
            </a:r>
          </a:p>
          <a:p>
            <a:r>
              <a:rPr lang="bg-BG" sz="3000" b="1" dirty="0" smtClean="0"/>
              <a:t>Роли при преговори</a:t>
            </a:r>
            <a:r>
              <a:rPr lang="bg-BG" sz="3000" dirty="0" smtClean="0"/>
              <a:t>: </a:t>
            </a:r>
          </a:p>
          <a:p>
            <a:pPr lvl="1"/>
            <a:r>
              <a:rPr lang="bg-BG" sz="2600" dirty="0" smtClean="0"/>
              <a:t>Преговарящ </a:t>
            </a:r>
          </a:p>
          <a:p>
            <a:pPr lvl="1"/>
            <a:r>
              <a:rPr lang="bg-BG" sz="2600" dirty="0" smtClean="0"/>
              <a:t>Вземащ решение </a:t>
            </a:r>
          </a:p>
          <a:p>
            <a:pPr lvl="1"/>
            <a:r>
              <a:rPr lang="bg-BG" sz="2600" dirty="0" smtClean="0"/>
              <a:t>Протоколчик</a:t>
            </a:r>
          </a:p>
          <a:p>
            <a:r>
              <a:rPr lang="bg-BG" sz="3000" b="1" dirty="0" smtClean="0"/>
              <a:t>Идеалният екип при преговори за освобождаване на заложници се състои от петима души: </a:t>
            </a:r>
          </a:p>
          <a:p>
            <a:pPr lvl="1"/>
            <a:r>
              <a:rPr lang="bg-BG" sz="2600" dirty="0" smtClean="0"/>
              <a:t>Вземащ решение </a:t>
            </a:r>
          </a:p>
          <a:p>
            <a:pPr lvl="1"/>
            <a:r>
              <a:rPr lang="bg-BG" sz="2600" dirty="0" smtClean="0"/>
              <a:t>Основен преговарящ</a:t>
            </a:r>
          </a:p>
          <a:p>
            <a:pPr lvl="1"/>
            <a:r>
              <a:rPr lang="bg-BG" sz="2600" dirty="0" smtClean="0"/>
              <a:t>Резервен преговарящ</a:t>
            </a:r>
          </a:p>
          <a:p>
            <a:pPr lvl="1"/>
            <a:r>
              <a:rPr lang="bg-BG" sz="2600" dirty="0" smtClean="0"/>
              <a:t>Протоколчик</a:t>
            </a:r>
          </a:p>
          <a:p>
            <a:pPr lvl="1"/>
            <a:r>
              <a:rPr lang="bg-BG" sz="2600" dirty="0" smtClean="0"/>
              <a:t>Помощник</a:t>
            </a:r>
            <a:endParaRPr lang="bg-BG" sz="2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181616"/>
          </a:xfrm>
        </p:spPr>
        <p:txBody>
          <a:bodyPr/>
          <a:lstStyle/>
          <a:p>
            <a:r>
              <a:rPr lang="bg-BG" dirty="0" smtClean="0"/>
              <a:t>Разделението на ролите не е просто тактически ход.</a:t>
            </a:r>
          </a:p>
          <a:p>
            <a:r>
              <a:rPr lang="bg-BG" dirty="0" smtClean="0"/>
              <a:t>То </a:t>
            </a:r>
            <a:r>
              <a:rPr lang="bg-BG" b="1" i="1" dirty="0" smtClean="0"/>
              <a:t>предпазва</a:t>
            </a:r>
            <a:r>
              <a:rPr lang="bg-BG" dirty="0" smtClean="0"/>
              <a:t> преговарящия от вземане на </a:t>
            </a:r>
            <a:r>
              <a:rPr lang="bg-BG" b="1" i="1" dirty="0" smtClean="0"/>
              <a:t>лошо решение, </a:t>
            </a:r>
            <a:r>
              <a:rPr lang="bg-BG" dirty="0" smtClean="0"/>
              <a:t>или осъществяване на неблагоприятна сделка. </a:t>
            </a:r>
          </a:p>
          <a:p>
            <a:r>
              <a:rPr lang="bg-BG" dirty="0" smtClean="0"/>
              <a:t>Налице е тенденция по време на някои преговори, дори и с престъпници, да се получи ситуация, в която </a:t>
            </a:r>
            <a:r>
              <a:rPr lang="bg-BG" b="1" i="1" dirty="0" smtClean="0"/>
              <a:t>искаме да угодим </a:t>
            </a:r>
            <a:r>
              <a:rPr lang="bg-BG" dirty="0" smtClean="0"/>
              <a:t>на другата страна.</a:t>
            </a:r>
          </a:p>
          <a:p>
            <a:r>
              <a:rPr lang="bg-BG" dirty="0" smtClean="0"/>
              <a:t>Ако екипът е от един човек, той трябва да приеме стратегия, която да осигури </a:t>
            </a:r>
            <a:r>
              <a:rPr lang="bg-BG" b="1" i="1" dirty="0" smtClean="0"/>
              <a:t>разделението</a:t>
            </a:r>
            <a:r>
              <a:rPr lang="bg-BG" dirty="0" smtClean="0"/>
              <a:t> на ролите.</a:t>
            </a:r>
            <a:endParaRPr lang="bg-B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538806"/>
          </a:xfrm>
        </p:spPr>
        <p:txBody>
          <a:bodyPr/>
          <a:lstStyle/>
          <a:p>
            <a:r>
              <a:rPr lang="bg-BG" dirty="0" smtClean="0"/>
              <a:t>Тактически ходове:</a:t>
            </a:r>
          </a:p>
          <a:p>
            <a:pPr lvl="1"/>
            <a:r>
              <a:rPr lang="bg-BG" dirty="0" smtClean="0"/>
              <a:t>“Нека преспя над идеята“</a:t>
            </a:r>
          </a:p>
          <a:p>
            <a:pPr lvl="1"/>
            <a:r>
              <a:rPr lang="bg-BG" dirty="0" smtClean="0"/>
              <a:t>“Сякаш почти сме се договорили, но нека размисля още един ден “. </a:t>
            </a:r>
          </a:p>
          <a:p>
            <a:pPr lvl="1"/>
            <a:r>
              <a:rPr lang="bg-BG" dirty="0" smtClean="0"/>
              <a:t>“Трябва да го обсъдя с моя(та) съпруг(а) /бизнес  партньор(ка).</a:t>
            </a:r>
          </a:p>
          <a:p>
            <a:pPr lvl="1"/>
            <a:r>
              <a:rPr lang="bg-BG" dirty="0" smtClean="0"/>
              <a:t>“Имам още една среща, но мисля, че почти сме стигнали до съглашение”.</a:t>
            </a:r>
          </a:p>
          <a:p>
            <a:r>
              <a:rPr lang="bg-BG" dirty="0" smtClean="0"/>
              <a:t>Започнете, като мислите за ролите по </a:t>
            </a:r>
            <a:r>
              <a:rPr lang="bg-BG" b="1" i="1" dirty="0" smtClean="0"/>
              <a:t>различен</a:t>
            </a:r>
            <a:r>
              <a:rPr lang="bg-BG" dirty="0" smtClean="0"/>
              <a:t> начин. </a:t>
            </a:r>
          </a:p>
          <a:p>
            <a:r>
              <a:rPr lang="bg-BG" dirty="0" smtClean="0"/>
              <a:t>Усвоете стратегии за </a:t>
            </a:r>
            <a:r>
              <a:rPr lang="bg-BG" b="1" i="1" dirty="0" smtClean="0"/>
              <a:t>отделяне</a:t>
            </a:r>
            <a:r>
              <a:rPr lang="bg-BG" dirty="0" smtClean="0"/>
              <a:t> на различните процеси доколкото можете.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28670"/>
            <a:ext cx="8435280" cy="5395930"/>
          </a:xfrm>
        </p:spPr>
        <p:txBody>
          <a:bodyPr/>
          <a:lstStyle/>
          <a:p>
            <a:r>
              <a:rPr lang="bg-BG" sz="2800" b="1" dirty="0" smtClean="0"/>
              <a:t>Краен срок за сделката</a:t>
            </a:r>
          </a:p>
          <a:p>
            <a:pPr lvl="1"/>
            <a:r>
              <a:rPr lang="bg-BG" sz="2600" dirty="0" smtClean="0"/>
              <a:t>В повечето случаи крайният  срок </a:t>
            </a:r>
            <a:r>
              <a:rPr lang="bg-BG" sz="2600" b="1" i="1" dirty="0" smtClean="0"/>
              <a:t>може да се договори</a:t>
            </a:r>
            <a:r>
              <a:rPr lang="bg-BG" sz="2600" dirty="0" smtClean="0"/>
              <a:t>.</a:t>
            </a:r>
          </a:p>
          <a:p>
            <a:pPr lvl="1"/>
            <a:r>
              <a:rPr lang="bg-BG" sz="2600" dirty="0" smtClean="0"/>
              <a:t>Когато  не може да се договори, срокът </a:t>
            </a:r>
            <a:r>
              <a:rPr lang="bg-BG" sz="2600" b="1" i="1" dirty="0" smtClean="0"/>
              <a:t>няма значение</a:t>
            </a:r>
            <a:r>
              <a:rPr lang="bg-BG" sz="2600" dirty="0" smtClean="0"/>
              <a:t>.</a:t>
            </a:r>
          </a:p>
          <a:p>
            <a:r>
              <a:rPr lang="bg-BG" sz="2800" dirty="0" smtClean="0"/>
              <a:t>Само не забравяйте, има разлика между изчакването като </a:t>
            </a:r>
            <a:r>
              <a:rPr lang="bg-BG" sz="2800" b="1" i="1" dirty="0" smtClean="0"/>
              <a:t>тактика</a:t>
            </a:r>
            <a:r>
              <a:rPr lang="bg-BG" sz="2800" dirty="0" smtClean="0"/>
              <a:t> и изчакването като </a:t>
            </a:r>
            <a:r>
              <a:rPr lang="bg-BG" sz="2800" b="1" i="1" dirty="0" smtClean="0"/>
              <a:t>цел</a:t>
            </a:r>
            <a:r>
              <a:rPr lang="bg-BG" sz="2800" dirty="0" smtClean="0"/>
              <a:t>.</a:t>
            </a:r>
          </a:p>
          <a:p>
            <a:r>
              <a:rPr lang="bg-BG" dirty="0" smtClean="0"/>
              <a:t>Използвайте всякакви тактики, които желаете, но не забравяйте, че вашата цел трябва да е </a:t>
            </a:r>
            <a:r>
              <a:rPr lang="bg-BG" b="1" i="1" dirty="0" smtClean="0"/>
              <a:t>реалистична</a:t>
            </a:r>
            <a:r>
              <a:rPr lang="bg-BG" dirty="0" smtClean="0"/>
              <a:t>. В противен случай няма да я постигнете.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581772"/>
          </a:xfrm>
        </p:spPr>
        <p:txBody>
          <a:bodyPr/>
          <a:lstStyle/>
          <a:p>
            <a:r>
              <a:rPr lang="bg-BG" dirty="0" smtClean="0"/>
              <a:t>Преди да започнете преговорите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357850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Трябва да се чувствате </a:t>
            </a:r>
            <a:r>
              <a:rPr lang="bg-BG" b="1" i="1" dirty="0" smtClean="0"/>
              <a:t>удобно</a:t>
            </a:r>
            <a:r>
              <a:rPr lang="bg-BG" dirty="0" smtClean="0"/>
              <a:t>, за да преговаряте. Както </a:t>
            </a:r>
            <a:r>
              <a:rPr lang="bg-BG" b="1" i="1" dirty="0" smtClean="0"/>
              <a:t>физически</a:t>
            </a:r>
            <a:r>
              <a:rPr lang="bg-BG" dirty="0" smtClean="0"/>
              <a:t>, така и </a:t>
            </a:r>
            <a:r>
              <a:rPr lang="bg-BG" b="1" i="1" dirty="0" smtClean="0"/>
              <a:t>психически</a:t>
            </a:r>
            <a:r>
              <a:rPr lang="bg-BG" dirty="0" smtClean="0"/>
              <a:t>.</a:t>
            </a:r>
          </a:p>
          <a:p>
            <a:r>
              <a:rPr lang="en-US" dirty="0" smtClean="0"/>
              <a:t> </a:t>
            </a:r>
            <a:r>
              <a:rPr lang="bg-BG" dirty="0" smtClean="0"/>
              <a:t>Стратегията за физически и психически комфорт по време на преговорите често се </a:t>
            </a:r>
            <a:r>
              <a:rPr lang="bg-BG" b="1" i="1" dirty="0" smtClean="0"/>
              <a:t>подценява</a:t>
            </a:r>
            <a:r>
              <a:rPr lang="bg-BG" dirty="0" smtClean="0"/>
              <a:t>.</a:t>
            </a:r>
          </a:p>
          <a:p>
            <a:r>
              <a:rPr lang="bg-BG" dirty="0" smtClean="0"/>
              <a:t>Няма да можете да водите успешни преговори, ако не се чувствате комфортно и ако не сте </a:t>
            </a:r>
            <a:r>
              <a:rPr lang="bg-BG" b="1" i="1" dirty="0" smtClean="0"/>
              <a:t>подготвени</a:t>
            </a:r>
            <a:r>
              <a:rPr lang="bg-BG" dirty="0" smtClean="0"/>
              <a:t>.</a:t>
            </a:r>
          </a:p>
          <a:p>
            <a:r>
              <a:rPr lang="bg-BG" dirty="0" smtClean="0"/>
              <a:t> Не започвайте преговори, докато не сте готови за това.</a:t>
            </a:r>
          </a:p>
          <a:p>
            <a:r>
              <a:rPr lang="bg-BG" dirty="0" smtClean="0"/>
              <a:t> Преговорите не са война, а </a:t>
            </a:r>
            <a:r>
              <a:rPr lang="bg-BG" b="1" i="1" dirty="0" smtClean="0"/>
              <a:t>взаимодействие</a:t>
            </a:r>
            <a:r>
              <a:rPr lang="bg-BG" dirty="0" smtClean="0"/>
              <a:t>.</a:t>
            </a:r>
          </a:p>
          <a:p>
            <a:r>
              <a:rPr lang="bg-BG" dirty="0" smtClean="0"/>
              <a:t>Ако за вас е важно да се чувствате удобно, то това също е важно и за </a:t>
            </a:r>
            <a:r>
              <a:rPr lang="bg-BG" b="1" i="1" dirty="0" smtClean="0"/>
              <a:t>другите</a:t>
            </a:r>
            <a:r>
              <a:rPr lang="bg-BG" dirty="0" smtClean="0"/>
              <a:t> участници.</a:t>
            </a:r>
          </a:p>
          <a:p>
            <a:r>
              <a:rPr lang="bg-BG" dirty="0" smtClean="0"/>
              <a:t>Пример: Как да поискаме увеличение на заплатата?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867</TotalTime>
  <Words>3084</Words>
  <Application>Microsoft Office PowerPoint</Application>
  <PresentationFormat>On-screen Show (4:3)</PresentationFormat>
  <Paragraphs>302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Calibri</vt:lpstr>
      <vt:lpstr>Constantia</vt:lpstr>
      <vt:lpstr>Wingdings 2</vt:lpstr>
      <vt:lpstr>Flow</vt:lpstr>
      <vt:lpstr>Умения за водене на успешни преговори</vt:lpstr>
      <vt:lpstr>Какво е договаряне?</vt:lpstr>
      <vt:lpstr>Цел на преговорите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Преди да започнете преговорите</vt:lpstr>
      <vt:lpstr>PowerPoint Presentation</vt:lpstr>
      <vt:lpstr>Ролята на облеклото</vt:lpstr>
      <vt:lpstr>Ролята на облеклото</vt:lpstr>
      <vt:lpstr>Място на работната среща</vt:lpstr>
      <vt:lpstr>Сигнал за начало на преговорите</vt:lpstr>
      <vt:lpstr>Преди да започнем преговорите</vt:lpstr>
      <vt:lpstr>Предварително проучване</vt:lpstr>
      <vt:lpstr>Начало на преговорите</vt:lpstr>
      <vt:lpstr>Основни принципи</vt:lpstr>
      <vt:lpstr>Фази на преговорите</vt:lpstr>
      <vt:lpstr>Ход на преговорите</vt:lpstr>
      <vt:lpstr>Приключване на преговорите</vt:lpstr>
      <vt:lpstr>Емоционална уязвимост</vt:lpstr>
      <vt:lpstr>Слушането – ключово умение</vt:lpstr>
      <vt:lpstr>Влиянието на емоциите</vt:lpstr>
      <vt:lpstr>Активно слушане</vt:lpstr>
      <vt:lpstr>Активно слушане</vt:lpstr>
      <vt:lpstr>Първото “да” в преговорите</vt:lpstr>
      <vt:lpstr>“Печеля-печелиш” не съществува</vt:lpstr>
      <vt:lpstr>Трябва да не забравяме</vt:lpstr>
      <vt:lpstr>Преодоляване на трудностите</vt:lpstr>
      <vt:lpstr>Преодоляване на трудностите</vt:lpstr>
      <vt:lpstr>Диктуване на условията</vt:lpstr>
      <vt:lpstr>Диктуване на условията</vt:lpstr>
      <vt:lpstr>Диктуване на условията</vt:lpstr>
      <vt:lpstr>Факторът време</vt:lpstr>
      <vt:lpstr>Приключване на преговорите</vt:lpstr>
      <vt:lpstr>Приключване на преговорите</vt:lpstr>
      <vt:lpstr>Манипулацията</vt:lpstr>
      <vt:lpstr>Манипулацията</vt:lpstr>
      <vt:lpstr>Манипулацията</vt:lpstr>
      <vt:lpstr>Да избегнем неприятностите</vt:lpstr>
      <vt:lpstr>Как да избегнем напрежението</vt:lpstr>
      <vt:lpstr>PowerPoint Presentation</vt:lpstr>
      <vt:lpstr>Най-трудните преговори</vt:lpstr>
      <vt:lpstr>Въпроси?</vt:lpstr>
    </vt:vector>
  </TitlesOfParts>
  <Company>KIT-402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Умения за водене на успешни преговори</dc:title>
  <dc:creator>kdimitrov</dc:creator>
  <cp:lastModifiedBy>ladm</cp:lastModifiedBy>
  <cp:revision>153</cp:revision>
  <dcterms:created xsi:type="dcterms:W3CDTF">2010-04-08T16:02:55Z</dcterms:created>
  <dcterms:modified xsi:type="dcterms:W3CDTF">2017-12-11T13:26:49Z</dcterms:modified>
</cp:coreProperties>
</file>