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318" r:id="rId21"/>
    <p:sldId id="275" r:id="rId22"/>
    <p:sldId id="276" r:id="rId23"/>
    <p:sldId id="277" r:id="rId24"/>
    <p:sldId id="278" r:id="rId25"/>
    <p:sldId id="279" r:id="rId26"/>
    <p:sldId id="280" r:id="rId27"/>
    <p:sldId id="281" r:id="rId28"/>
    <p:sldId id="282" r:id="rId29"/>
    <p:sldId id="284" r:id="rId30"/>
    <p:sldId id="283"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4" r:id="rId49"/>
    <p:sldId id="305" r:id="rId50"/>
    <p:sldId id="307" r:id="rId51"/>
    <p:sldId id="308" r:id="rId52"/>
    <p:sldId id="309" r:id="rId53"/>
    <p:sldId id="310" r:id="rId54"/>
    <p:sldId id="311" r:id="rId55"/>
    <p:sldId id="312" r:id="rId56"/>
    <p:sldId id="313" r:id="rId57"/>
    <p:sldId id="314" r:id="rId58"/>
    <p:sldId id="315" r:id="rId59"/>
    <p:sldId id="316" r:id="rId60"/>
    <p:sldId id="317" r:id="rId6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6" autoAdjust="0"/>
    <p:restoredTop sz="94032" autoAdjust="0"/>
  </p:normalViewPr>
  <p:slideViewPr>
    <p:cSldViewPr>
      <p:cViewPr varScale="1">
        <p:scale>
          <a:sx n="57" d="100"/>
          <a:sy n="57" d="100"/>
        </p:scale>
        <p:origin x="-96" y="-6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3E502-AED6-4A2D-B4BF-833A681FB372}" type="datetimeFigureOut">
              <a:rPr lang="bg-BG" smtClean="0"/>
              <a:pPr/>
              <a:t>14.1.2010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F4F17-EA77-41D0-A2CB-EEBBDF20883F}" type="slidenum">
              <a:rPr lang="bg-BG" smtClean="0"/>
              <a:pPr/>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04CF4F17-EA77-41D0-A2CB-EEBBDF20883F}" type="slidenum">
              <a:rPr lang="bg-BG" smtClean="0"/>
              <a:pPr/>
              <a:t>15</a:t>
            </a:fld>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8FB25EC7-24DE-480A-BB68-459F84B9F436}"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FB25EC7-24DE-480A-BB68-459F84B9F436}"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FB25EC7-24DE-480A-BB68-459F84B9F436}"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B05A9B-E12D-4414-8D65-F629907696DB}" type="datetimeFigureOut">
              <a:rPr lang="bg-BG" smtClean="0"/>
              <a:pPr/>
              <a:t>14.1.2010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8FB25EC7-24DE-480A-BB68-459F84B9F436}" type="slidenum">
              <a:rPr lang="bg-BG" smtClean="0"/>
              <a:pPr/>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B05A9B-E12D-4414-8D65-F629907696DB}" type="datetimeFigureOut">
              <a:rPr lang="bg-BG" smtClean="0"/>
              <a:pPr/>
              <a:t>14.1.2010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B25EC7-24DE-480A-BB68-459F84B9F436}" type="slidenum">
              <a:rPr lang="bg-BG" smtClean="0"/>
              <a:pPr/>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357430"/>
            <a:ext cx="7851648" cy="1828800"/>
          </a:xfrm>
        </p:spPr>
        <p:txBody>
          <a:bodyPr/>
          <a:lstStyle/>
          <a:p>
            <a:pPr algn="ctr"/>
            <a:r>
              <a:rPr lang="bg-BG" dirty="0" smtClean="0"/>
              <a:t>Вземане на решения в организациите</a:t>
            </a:r>
            <a:endParaRPr lang="bg-B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229600" cy="5000660"/>
          </a:xfrm>
        </p:spPr>
        <p:txBody>
          <a:bodyPr>
            <a:normAutofit fontScale="92500"/>
          </a:bodyPr>
          <a:lstStyle/>
          <a:p>
            <a:r>
              <a:rPr lang="bg-BG" dirty="0" smtClean="0"/>
              <a:t>Несигурността на решението може да бъде намалена чрез установяване на връзки с други организации. Колкото повече една организация знае за това какво правят другите, толкова по-голяма сигурност ще има при вземането на решенията</a:t>
            </a:r>
            <a:r>
              <a:rPr lang="bg-BG" b="1" i="1" dirty="0" smtClean="0">
                <a:solidFill>
                  <a:srgbClr val="0070C0"/>
                </a:solidFill>
              </a:rPr>
              <a:t>. Дали наистина е така?</a:t>
            </a:r>
          </a:p>
          <a:p>
            <a:r>
              <a:rPr lang="bg-BG" dirty="0" smtClean="0"/>
              <a:t>Информацията намалява несигурността при вземането на решения. Знанията за миналото и настоящето могат да помогнат при прогнозирането на бъдещето. </a:t>
            </a:r>
          </a:p>
          <a:p>
            <a:r>
              <a:rPr lang="bg-BG" dirty="0" smtClean="0"/>
              <a:t>В наши дни са достъпни различни </a:t>
            </a:r>
            <a:r>
              <a:rPr lang="en-US" dirty="0" smtClean="0"/>
              <a:t>online </a:t>
            </a:r>
            <a:r>
              <a:rPr lang="bg-BG" dirty="0" smtClean="0"/>
              <a:t>информационни услуги, които снабдяват вземащите решения в организациите с най-новата информация, необходима за вземането на техните решения.</a:t>
            </a:r>
            <a:endParaRPr lang="bg-BG" dirty="0"/>
          </a:p>
        </p:txBody>
      </p:sp>
      <p:sp>
        <p:nvSpPr>
          <p:cNvPr id="4" name="Title 1"/>
          <p:cNvSpPr txBox="1">
            <a:spLocks/>
          </p:cNvSpPr>
          <p:nvPr/>
        </p:nvSpPr>
        <p:spPr>
          <a:xfrm>
            <a:off x="428596" y="642918"/>
            <a:ext cx="8229600" cy="642942"/>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g-BG" sz="3200" b="1" i="0" u="none" strike="noStrike" kern="1200" cap="none" spc="0" normalizeH="0" baseline="0" noProof="0" dirty="0" smtClean="0">
                <a:ln>
                  <a:noFill/>
                </a:ln>
                <a:solidFill>
                  <a:schemeClr val="tx2"/>
                </a:solidFill>
                <a:effectLst/>
                <a:uLnTx/>
                <a:uFillTx/>
                <a:latin typeface="+mj-lt"/>
                <a:ea typeface="+mj-ea"/>
                <a:cs typeface="+mj-cs"/>
              </a:rPr>
              <a:t>Широкият спектър от организационни решения</a:t>
            </a: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929222"/>
          </a:xfrm>
        </p:spPr>
        <p:txBody>
          <a:bodyPr>
            <a:normAutofit lnSpcReduction="10000"/>
          </a:bodyPr>
          <a:lstStyle/>
          <a:p>
            <a:r>
              <a:rPr lang="bg-BG" dirty="0" smtClean="0"/>
              <a:t>Много управленски решения се базират на </a:t>
            </a:r>
            <a:r>
              <a:rPr lang="bg-BG" b="1" i="1" dirty="0" smtClean="0">
                <a:solidFill>
                  <a:srgbClr val="0070C0"/>
                </a:solidFill>
              </a:rPr>
              <a:t>предишния опит</a:t>
            </a:r>
            <a:r>
              <a:rPr lang="bg-BG" b="1" i="1" dirty="0" smtClean="0"/>
              <a:t> </a:t>
            </a:r>
            <a:r>
              <a:rPr lang="bg-BG" dirty="0" smtClean="0"/>
              <a:t>и </a:t>
            </a:r>
            <a:r>
              <a:rPr lang="bg-BG" b="1" i="1" dirty="0" smtClean="0">
                <a:solidFill>
                  <a:srgbClr val="0070C0"/>
                </a:solidFill>
              </a:rPr>
              <a:t>интуицията</a:t>
            </a:r>
            <a:r>
              <a:rPr lang="bg-BG" dirty="0" smtClean="0"/>
              <a:t> на отговорния за решението. При вземането на решения, хората често разчитат на това, което е проработило за тях в миналото. </a:t>
            </a:r>
          </a:p>
          <a:p>
            <a:r>
              <a:rPr lang="bg-BG" dirty="0" smtClean="0"/>
              <a:t>Това е правилно, защото опитните вземащи решения </a:t>
            </a:r>
            <a:r>
              <a:rPr lang="bg-BG" b="1" i="1" dirty="0" smtClean="0">
                <a:solidFill>
                  <a:srgbClr val="0070C0"/>
                </a:solidFill>
              </a:rPr>
              <a:t>обикновено използват по-ефективно </a:t>
            </a:r>
            <a:r>
              <a:rPr lang="bg-BG" dirty="0" smtClean="0"/>
              <a:t>информацията, свързана с решенията, които вземат.</a:t>
            </a:r>
          </a:p>
          <a:p>
            <a:r>
              <a:rPr lang="bg-BG" dirty="0" smtClean="0"/>
              <a:t>Хора с опит в определени области, знаят к</a:t>
            </a:r>
            <a:r>
              <a:rPr lang="bg-BG" b="1" i="1" dirty="0" smtClean="0">
                <a:solidFill>
                  <a:srgbClr val="0070C0"/>
                </a:solidFill>
              </a:rPr>
              <a:t>аква информация е най-важна</a:t>
            </a:r>
            <a:r>
              <a:rPr lang="bg-BG" dirty="0" smtClean="0"/>
              <a:t>, както и </a:t>
            </a:r>
            <a:r>
              <a:rPr lang="bg-BG" b="1" i="1" dirty="0" smtClean="0">
                <a:solidFill>
                  <a:srgbClr val="0070C0"/>
                </a:solidFill>
              </a:rPr>
              <a:t>как да се интерпретира тази информация</a:t>
            </a:r>
            <a:r>
              <a:rPr lang="bg-BG" dirty="0" smtClean="0"/>
              <a:t>, за да се вземат най-добрите решения</a:t>
            </a:r>
            <a:endParaRPr lang="bg-BG" dirty="0"/>
          </a:p>
        </p:txBody>
      </p:sp>
      <p:sp>
        <p:nvSpPr>
          <p:cNvPr id="4" name="Title 1"/>
          <p:cNvSpPr txBox="1">
            <a:spLocks/>
          </p:cNvSpPr>
          <p:nvPr/>
        </p:nvSpPr>
        <p:spPr>
          <a:xfrm>
            <a:off x="500034" y="642918"/>
            <a:ext cx="8229600" cy="642942"/>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g-BG" sz="3200" b="1" i="0" u="none" strike="noStrike" kern="1200" cap="none" spc="0" normalizeH="0" baseline="0" noProof="0" dirty="0" smtClean="0">
                <a:ln>
                  <a:noFill/>
                </a:ln>
                <a:solidFill>
                  <a:schemeClr val="tx2"/>
                </a:solidFill>
                <a:effectLst/>
                <a:uLnTx/>
                <a:uFillTx/>
                <a:latin typeface="+mj-lt"/>
                <a:ea typeface="+mj-ea"/>
                <a:cs typeface="+mj-cs"/>
              </a:rPr>
              <a:t>Широкият спектър от организационни решения</a:t>
            </a: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5286412"/>
          </a:xfrm>
        </p:spPr>
        <p:txBody>
          <a:bodyPr>
            <a:normAutofit fontScale="92500" lnSpcReduction="20000"/>
          </a:bodyPr>
          <a:lstStyle/>
          <a:p>
            <a:r>
              <a:rPr lang="bg-BG" b="1" i="1" dirty="0" smtClean="0"/>
              <a:t>Низходящи и делегирани решения.</a:t>
            </a:r>
          </a:p>
          <a:p>
            <a:pPr lvl="1"/>
            <a:r>
              <a:rPr lang="bg-BG" dirty="0" smtClean="0"/>
              <a:t>Традиционно вземането на решения в организациите е било работа на ръководителя.</a:t>
            </a:r>
          </a:p>
          <a:p>
            <a:pPr lvl="1"/>
            <a:r>
              <a:rPr lang="bg-BG" dirty="0" smtClean="0"/>
              <a:t>Подчинените събират информацията и я предоставят на своите началници, които я използват за вземане на решения. </a:t>
            </a:r>
          </a:p>
          <a:p>
            <a:pPr lvl="1"/>
            <a:r>
              <a:rPr lang="bg-BG" dirty="0" smtClean="0"/>
              <a:t>Известен като "низходящо” вземане на решения, този подход дава властта за вземат решения в ръцете на мениджърите. </a:t>
            </a:r>
          </a:p>
          <a:p>
            <a:pPr lvl="1"/>
            <a:r>
              <a:rPr lang="bg-BG" dirty="0" smtClean="0"/>
              <a:t>Днес идеята за делегирано вземане на решения позволява на служителите да вземат необходимите за тяхната работа решения без да искат одобрението на мениджърите.</a:t>
            </a:r>
          </a:p>
          <a:p>
            <a:pPr lvl="1"/>
            <a:r>
              <a:rPr lang="bg-BG" dirty="0" smtClean="0"/>
              <a:t>Логиката е, че хората, които вършат дадена работа, са тези, които я познават най-добре и могат да вземат най-подходящите решения.</a:t>
            </a:r>
          </a:p>
          <a:p>
            <a:pPr lvl="1"/>
            <a:r>
              <a:rPr lang="bg-BG" dirty="0" smtClean="0"/>
              <a:t>Когато хората имат право да вземат собствени решения, те са по-склонни да приемат последствията от тях.</a:t>
            </a:r>
            <a:endParaRPr lang="bg-BG" b="1" dirty="0"/>
          </a:p>
        </p:txBody>
      </p:sp>
      <p:sp>
        <p:nvSpPr>
          <p:cNvPr id="4" name="Title 1"/>
          <p:cNvSpPr txBox="1">
            <a:spLocks/>
          </p:cNvSpPr>
          <p:nvPr/>
        </p:nvSpPr>
        <p:spPr>
          <a:xfrm>
            <a:off x="428596" y="571480"/>
            <a:ext cx="8229600" cy="642942"/>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g-BG" sz="3200" b="1" i="0" u="none" strike="noStrike" kern="1200" cap="none" spc="0" normalizeH="0" baseline="0" noProof="0" dirty="0" smtClean="0">
                <a:ln>
                  <a:noFill/>
                </a:ln>
                <a:solidFill>
                  <a:schemeClr val="tx2"/>
                </a:solidFill>
                <a:effectLst/>
                <a:uLnTx/>
                <a:uFillTx/>
                <a:latin typeface="+mj-lt"/>
                <a:ea typeface="+mj-ea"/>
                <a:cs typeface="+mj-cs"/>
              </a:rPr>
              <a:t>Широкият спектър от организационни решения</a:t>
            </a: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3092"/>
            <a:ext cx="8229600" cy="3714800"/>
          </a:xfrm>
        </p:spPr>
        <p:txBody>
          <a:bodyPr/>
          <a:lstStyle/>
          <a:p>
            <a:r>
              <a:rPr lang="bg-BG" dirty="0" smtClean="0"/>
              <a:t>Индивидуални различия при вземането на решения</a:t>
            </a:r>
          </a:p>
          <a:p>
            <a:pPr lvl="0"/>
            <a:r>
              <a:rPr lang="bg-BG" dirty="0" smtClean="0"/>
              <a:t>Влияние на групата</a:t>
            </a:r>
          </a:p>
          <a:p>
            <a:pPr lvl="0"/>
            <a:r>
              <a:rPr lang="bg-BG" dirty="0" smtClean="0"/>
              <a:t>Организационни бариери пред ефективните решения</a:t>
            </a:r>
          </a:p>
          <a:p>
            <a:pPr lvl="0"/>
            <a:r>
              <a:rPr lang="bg-BG" dirty="0" smtClean="0"/>
              <a:t>Културни различия при вземането на решения</a:t>
            </a:r>
          </a:p>
          <a:p>
            <a:r>
              <a:rPr lang="bg-BG" dirty="0" smtClean="0"/>
              <a:t>Спешност на решенията</a:t>
            </a:r>
            <a:endParaRPr lang="bg-BG" dirty="0"/>
          </a:p>
        </p:txBody>
      </p:sp>
      <p:sp>
        <p:nvSpPr>
          <p:cNvPr id="4" name="Title 1"/>
          <p:cNvSpPr txBox="1">
            <a:spLocks/>
          </p:cNvSpPr>
          <p:nvPr/>
        </p:nvSpPr>
        <p:spPr>
          <a:xfrm>
            <a:off x="428596" y="714356"/>
            <a:ext cx="8229600" cy="857256"/>
          </a:xfrm>
          <a:prstGeom prst="rect">
            <a:avLst/>
          </a:prstGeom>
        </p:spPr>
        <p:txBody>
          <a:bodyPr vert="horz" lIns="0" rIns="0" bIns="0" anchor="b">
            <a:noAutofit/>
          </a:bodyPr>
          <a:lstStyle/>
          <a:p>
            <a:pPr lvl="0" algn="ctr">
              <a:spcBef>
                <a:spcPct val="0"/>
              </a:spcBef>
            </a:pPr>
            <a:r>
              <a:rPr lang="bg-BG" sz="3200" b="1" dirty="0" smtClean="0">
                <a:solidFill>
                  <a:schemeClr val="tx2"/>
                </a:solidFill>
                <a:latin typeface="+mj-lt"/>
                <a:ea typeface="+mj-ea"/>
                <a:cs typeface="+mj-cs"/>
              </a:rPr>
              <a:t>Фактори, влияещи върху решенията в организацията</a:t>
            </a:r>
            <a:endParaRPr kumimoji="0" lang="bg-BG" sz="3200" b="1" i="0" u="none" strike="noStrike" kern="1200" cap="none" spc="0" normalizeH="0" baseline="0" dirty="0">
              <a:ln>
                <a:noFill/>
              </a:ln>
              <a:solidFill>
                <a:schemeClr val="tx2"/>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857256"/>
          </a:xfrm>
        </p:spPr>
        <p:txBody>
          <a:bodyPr>
            <a:normAutofit fontScale="90000"/>
          </a:bodyPr>
          <a:lstStyle/>
          <a:p>
            <a:pPr algn="ctr"/>
            <a:r>
              <a:rPr lang="bg-BG" sz="3200" b="1" dirty="0" smtClean="0"/>
              <a:t>Индивидуални различия при вземането на решения</a:t>
            </a:r>
            <a:endParaRPr lang="bg-BG" sz="3200" b="1" dirty="0"/>
          </a:p>
        </p:txBody>
      </p:sp>
      <p:sp>
        <p:nvSpPr>
          <p:cNvPr id="3" name="Content Placeholder 2"/>
          <p:cNvSpPr>
            <a:spLocks noGrp="1"/>
          </p:cNvSpPr>
          <p:nvPr>
            <p:ph idx="1"/>
          </p:nvPr>
        </p:nvSpPr>
        <p:spPr>
          <a:xfrm>
            <a:off x="285720" y="1500174"/>
            <a:ext cx="8572560" cy="5072098"/>
          </a:xfrm>
        </p:spPr>
        <p:txBody>
          <a:bodyPr>
            <a:normAutofit fontScale="92500" lnSpcReduction="20000"/>
          </a:bodyPr>
          <a:lstStyle/>
          <a:p>
            <a:pPr>
              <a:buNone/>
            </a:pPr>
            <a:r>
              <a:rPr lang="bg-BG" dirty="0" smtClean="0"/>
              <a:t>	Съществуват значителни различия между хората при вземането на решения. Могат да се разграничат четири основни стила:</a:t>
            </a:r>
          </a:p>
          <a:p>
            <a:r>
              <a:rPr lang="bg-BG" b="1" i="1" dirty="0" smtClean="0"/>
              <a:t>Директивният стил</a:t>
            </a:r>
            <a:r>
              <a:rPr lang="bg-BG" b="1" dirty="0" smtClean="0"/>
              <a:t> </a:t>
            </a:r>
            <a:r>
              <a:rPr lang="bg-BG" dirty="0" smtClean="0"/>
              <a:t>е характерен за хора, които </a:t>
            </a:r>
            <a:r>
              <a:rPr lang="bg-BG" b="1" i="1" dirty="0" smtClean="0">
                <a:solidFill>
                  <a:srgbClr val="0070C0"/>
                </a:solidFill>
              </a:rPr>
              <a:t>предпочитат прости, ясни решения</a:t>
            </a:r>
            <a:r>
              <a:rPr lang="bg-BG" dirty="0" smtClean="0"/>
              <a:t>. Хората с този стил са склонни да вземат решения бързо, като използват малко информация, позовавайки се на съществуващите правила и за постигане на резултати агресивно използват своя статут.</a:t>
            </a:r>
          </a:p>
          <a:p>
            <a:r>
              <a:rPr lang="bg-BG" dirty="0" smtClean="0"/>
              <a:t>Хората с </a:t>
            </a:r>
            <a:r>
              <a:rPr lang="bg-BG" b="1" i="1" dirty="0" smtClean="0"/>
              <a:t>аналитичен стил</a:t>
            </a:r>
            <a:r>
              <a:rPr lang="bg-BG" b="1" dirty="0" smtClean="0"/>
              <a:t> </a:t>
            </a:r>
            <a:r>
              <a:rPr lang="bg-BG" dirty="0" smtClean="0"/>
              <a:t>са по-склонни да разглеждат </a:t>
            </a:r>
            <a:r>
              <a:rPr lang="bg-BG" b="1" i="1" dirty="0" smtClean="0">
                <a:solidFill>
                  <a:srgbClr val="0070C0"/>
                </a:solidFill>
              </a:rPr>
              <a:t>комплексни решения въз основа на неясна информация</a:t>
            </a:r>
            <a:r>
              <a:rPr lang="bg-BG" dirty="0" smtClean="0"/>
              <a:t>. Те предпочитат да анализират внимателно решенията си, да използват колкото е възможно повече данни, харесва им решаването на проблемите и търсят възможно най-добрите отговори.</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857256"/>
          </a:xfrm>
        </p:spPr>
        <p:txBody>
          <a:bodyPr>
            <a:normAutofit fontScale="90000"/>
          </a:bodyPr>
          <a:lstStyle/>
          <a:p>
            <a:pPr algn="ctr"/>
            <a:r>
              <a:rPr lang="bg-BG" sz="3200" b="1" dirty="0" smtClean="0"/>
              <a:t>Индивидуални различия при вземането на решения</a:t>
            </a:r>
            <a:endParaRPr lang="bg-BG" sz="3200" b="1" dirty="0"/>
          </a:p>
        </p:txBody>
      </p:sp>
      <p:sp>
        <p:nvSpPr>
          <p:cNvPr id="3" name="Content Placeholder 2"/>
          <p:cNvSpPr>
            <a:spLocks noGrp="1"/>
          </p:cNvSpPr>
          <p:nvPr>
            <p:ph idx="1"/>
          </p:nvPr>
        </p:nvSpPr>
        <p:spPr>
          <a:xfrm>
            <a:off x="285720" y="1500174"/>
            <a:ext cx="8572560" cy="5072098"/>
          </a:xfrm>
        </p:spPr>
        <p:txBody>
          <a:bodyPr>
            <a:normAutofit fontScale="92500"/>
          </a:bodyPr>
          <a:lstStyle/>
          <a:p>
            <a:r>
              <a:rPr lang="bg-BG" dirty="0" smtClean="0"/>
              <a:t>Хората с </a:t>
            </a:r>
            <a:r>
              <a:rPr lang="bg-BG" b="1" i="1" dirty="0" smtClean="0"/>
              <a:t>концептуален стил</a:t>
            </a:r>
            <a:r>
              <a:rPr lang="bg-BG" b="1" dirty="0" smtClean="0"/>
              <a:t> </a:t>
            </a:r>
            <a:r>
              <a:rPr lang="bg-BG" dirty="0" smtClean="0"/>
              <a:t>са склонни да бъдат </a:t>
            </a:r>
            <a:r>
              <a:rPr lang="bg-BG" b="1" i="1" dirty="0" smtClean="0">
                <a:solidFill>
                  <a:srgbClr val="0070C0"/>
                </a:solidFill>
              </a:rPr>
              <a:t>социално ориентирани </a:t>
            </a:r>
            <a:r>
              <a:rPr lang="bg-BG" dirty="0" smtClean="0"/>
              <a:t>в подхода си към проблемите. Техният подход е </a:t>
            </a:r>
            <a:r>
              <a:rPr lang="bg-BG" b="1" i="1" dirty="0" smtClean="0">
                <a:solidFill>
                  <a:srgbClr val="0070C0"/>
                </a:solidFill>
              </a:rPr>
              <a:t>хуманен и артистичен</a:t>
            </a:r>
            <a:r>
              <a:rPr lang="bg-BG" dirty="0" smtClean="0"/>
              <a:t>, разглеждат широк кръг алтернативи за творческо решаване на проблемите и имат силна ориентация към бъдещето.</a:t>
            </a:r>
          </a:p>
          <a:p>
            <a:r>
              <a:rPr lang="bg-BG" dirty="0" smtClean="0"/>
              <a:t>Хората с </a:t>
            </a:r>
            <a:r>
              <a:rPr lang="bg-BG" b="1" i="1" dirty="0" smtClean="0"/>
              <a:t>поведенчески стил</a:t>
            </a:r>
            <a:r>
              <a:rPr lang="bg-BG" dirty="0" smtClean="0"/>
              <a:t> са загрижени за </a:t>
            </a:r>
            <a:r>
              <a:rPr lang="bg-BG" b="1" i="1" dirty="0" smtClean="0">
                <a:solidFill>
                  <a:srgbClr val="0070C0"/>
                </a:solidFill>
              </a:rPr>
              <a:t>личностното развитие на своите колеги </a:t>
            </a:r>
            <a:r>
              <a:rPr lang="bg-BG" dirty="0" smtClean="0"/>
              <a:t>и за организациите, в които работят. Те силно подкрепят другите, ангажирани са с постиженията им и често им помагат да осъществят техните цели. С готовност приемат предложения от страна на другите и обикновено разчитат на колективен метод за вземане на решение.</a:t>
            </a:r>
            <a:endParaRPr lang="bg-B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857256"/>
          </a:xfrm>
        </p:spPr>
        <p:txBody>
          <a:bodyPr>
            <a:normAutofit fontScale="90000"/>
          </a:bodyPr>
          <a:lstStyle/>
          <a:p>
            <a:pPr algn="ctr"/>
            <a:r>
              <a:rPr lang="bg-BG" sz="3200" b="1" dirty="0" smtClean="0"/>
              <a:t>Индивидуални различия при вземането на решения</a:t>
            </a:r>
            <a:endParaRPr lang="bg-BG" sz="3200" b="1" dirty="0"/>
          </a:p>
        </p:txBody>
      </p:sp>
      <p:sp>
        <p:nvSpPr>
          <p:cNvPr id="3" name="Content Placeholder 2"/>
          <p:cNvSpPr>
            <a:spLocks noGrp="1"/>
          </p:cNvSpPr>
          <p:nvPr>
            <p:ph idx="1"/>
          </p:nvPr>
        </p:nvSpPr>
        <p:spPr>
          <a:xfrm>
            <a:off x="285720" y="1500174"/>
            <a:ext cx="8572560" cy="5072098"/>
          </a:xfrm>
        </p:spPr>
        <p:txBody>
          <a:bodyPr>
            <a:normAutofit fontScale="85000" lnSpcReduction="20000"/>
          </a:bodyPr>
          <a:lstStyle/>
          <a:p>
            <a:r>
              <a:rPr lang="bg-BG" dirty="0" smtClean="0"/>
              <a:t>Въпреки, че повечето мениджъри могат да имат един </a:t>
            </a:r>
            <a:r>
              <a:rPr lang="bg-BG" b="1" i="1" dirty="0" smtClean="0">
                <a:solidFill>
                  <a:srgbClr val="0070C0"/>
                </a:solidFill>
              </a:rPr>
              <a:t>преобладаващ</a:t>
            </a:r>
            <a:r>
              <a:rPr lang="bg-BG" dirty="0" smtClean="0"/>
              <a:t> стил, те често използват </a:t>
            </a:r>
            <a:r>
              <a:rPr lang="bg-BG" b="1" i="1" dirty="0" smtClean="0">
                <a:solidFill>
                  <a:srgbClr val="0070C0"/>
                </a:solidFill>
              </a:rPr>
              <a:t>различни</a:t>
            </a:r>
            <a:r>
              <a:rPr lang="bg-BG" dirty="0" smtClean="0"/>
              <a:t> стилове. Тези, които могат да променят стила си, т.е. са гъвкави в своя подход за вземане на решения - имат много сложен, характерен за тях самите стил.</a:t>
            </a:r>
          </a:p>
          <a:p>
            <a:r>
              <a:rPr lang="bg-BG" dirty="0" smtClean="0"/>
              <a:t>Различията в стила могат да бъдат </a:t>
            </a:r>
            <a:r>
              <a:rPr lang="bg-BG" b="1" i="1" dirty="0" smtClean="0">
                <a:solidFill>
                  <a:srgbClr val="0070C0"/>
                </a:solidFill>
              </a:rPr>
              <a:t>източник на конфликти</a:t>
            </a:r>
            <a:r>
              <a:rPr lang="bg-BG" dirty="0" smtClean="0"/>
              <a:t>. Осъзнаването на този проблем е полезен подход към разбирането на социалните взаимодействия в организациите. </a:t>
            </a:r>
          </a:p>
          <a:p>
            <a:r>
              <a:rPr lang="bg-BG" dirty="0" smtClean="0"/>
              <a:t>С цел да разкрият относителната сила на стила за вземане на качествени решения, учените са разработили въпросници. Проучванията са показали, че четирите стила са </a:t>
            </a:r>
            <a:r>
              <a:rPr lang="bg-BG" b="1" i="1" dirty="0" smtClean="0">
                <a:solidFill>
                  <a:srgbClr val="0070C0"/>
                </a:solidFill>
              </a:rPr>
              <a:t>сравнително равномерно разпределени </a:t>
            </a:r>
            <a:r>
              <a:rPr lang="bg-BG" dirty="0" smtClean="0"/>
              <a:t>в изследваната извадка от корпоративни президенти.</a:t>
            </a:r>
          </a:p>
          <a:p>
            <a:r>
              <a:rPr lang="bg-BG" dirty="0" smtClean="0"/>
              <a:t>Хората, прилагат много различни подходи към решенията, които вземат. Те се определят от съчетаването на техните </a:t>
            </a:r>
            <a:r>
              <a:rPr lang="bg-BG" b="1" i="1" dirty="0" smtClean="0">
                <a:solidFill>
                  <a:srgbClr val="0070C0"/>
                </a:solidFill>
              </a:rPr>
              <a:t>личностни качества и на междуличностните им умения</a:t>
            </a:r>
            <a:r>
              <a:rPr lang="bg-BG" dirty="0" smtClean="0"/>
              <a:t>.</a:t>
            </a:r>
            <a:endParaRPr lang="bg-B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8"/>
          </a:xfrm>
        </p:spPr>
        <p:txBody>
          <a:bodyPr>
            <a:normAutofit/>
          </a:bodyPr>
          <a:lstStyle/>
          <a:p>
            <a:pPr algn="ctr"/>
            <a:r>
              <a:rPr lang="bg-BG" sz="3200" b="1" dirty="0" smtClean="0"/>
              <a:t>Влиянието на групата – въпрос на компромиси</a:t>
            </a:r>
            <a:endParaRPr lang="bg-BG" sz="3200" b="1" dirty="0"/>
          </a:p>
        </p:txBody>
      </p:sp>
      <p:sp>
        <p:nvSpPr>
          <p:cNvPr id="3" name="Content Placeholder 2"/>
          <p:cNvSpPr>
            <a:spLocks noGrp="1"/>
          </p:cNvSpPr>
          <p:nvPr>
            <p:ph idx="1"/>
          </p:nvPr>
        </p:nvSpPr>
        <p:spPr>
          <a:xfrm>
            <a:off x="457200" y="1785926"/>
            <a:ext cx="7972452" cy="4538674"/>
          </a:xfrm>
        </p:spPr>
        <p:txBody>
          <a:bodyPr/>
          <a:lstStyle/>
          <a:p>
            <a:pPr>
              <a:buNone/>
            </a:pPr>
            <a:r>
              <a:rPr lang="bg-BG" dirty="0" smtClean="0"/>
              <a:t>	Потенциални </a:t>
            </a:r>
            <a:r>
              <a:rPr lang="bg-BG" b="1" i="1" dirty="0" smtClean="0">
                <a:solidFill>
                  <a:srgbClr val="0070C0"/>
                </a:solidFill>
              </a:rPr>
              <a:t>предимства</a:t>
            </a:r>
            <a:r>
              <a:rPr lang="bg-BG" dirty="0" smtClean="0"/>
              <a:t> при вземане на решения в група:</a:t>
            </a:r>
          </a:p>
          <a:p>
            <a:r>
              <a:rPr lang="bg-BG" dirty="0" smtClean="0"/>
              <a:t>Хората могат да разполагат с </a:t>
            </a:r>
            <a:r>
              <a:rPr lang="bg-BG" b="1" i="1" dirty="0" smtClean="0">
                <a:solidFill>
                  <a:srgbClr val="0070C0"/>
                </a:solidFill>
              </a:rPr>
              <a:t>повече знания и информация </a:t>
            </a:r>
            <a:r>
              <a:rPr lang="bg-BG" dirty="0" smtClean="0"/>
              <a:t>за вземане на добри решения, особено ако групата разполага със специалисти от различни области.</a:t>
            </a:r>
          </a:p>
          <a:p>
            <a:r>
              <a:rPr lang="bg-BG" dirty="0" smtClean="0"/>
              <a:t>Груповите решения могат да разчитат на            </a:t>
            </a:r>
            <a:r>
              <a:rPr lang="bg-BG" b="1" i="1" dirty="0" smtClean="0">
                <a:solidFill>
                  <a:srgbClr val="0070C0"/>
                </a:solidFill>
              </a:rPr>
              <a:t>по-голямо доверие</a:t>
            </a:r>
            <a:r>
              <a:rPr lang="bg-BG" dirty="0" smtClean="0"/>
              <a:t> в сравнение с индивидуалните решения.</a:t>
            </a:r>
            <a:endParaRPr lang="bg-B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8"/>
          </a:xfrm>
        </p:spPr>
        <p:txBody>
          <a:bodyPr>
            <a:normAutofit/>
          </a:bodyPr>
          <a:lstStyle/>
          <a:p>
            <a:pPr algn="ctr"/>
            <a:r>
              <a:rPr lang="bg-BG" sz="3200" b="1" dirty="0" smtClean="0"/>
              <a:t>Влиянието на групата – въпрос на компромиси</a:t>
            </a:r>
            <a:endParaRPr lang="bg-BG" sz="3200" b="1" dirty="0"/>
          </a:p>
        </p:txBody>
      </p:sp>
      <p:sp>
        <p:nvSpPr>
          <p:cNvPr id="3" name="Content Placeholder 2"/>
          <p:cNvSpPr>
            <a:spLocks noGrp="1"/>
          </p:cNvSpPr>
          <p:nvPr>
            <p:ph idx="1"/>
          </p:nvPr>
        </p:nvSpPr>
        <p:spPr>
          <a:xfrm>
            <a:off x="457200" y="1785926"/>
            <a:ext cx="8229600" cy="4538674"/>
          </a:xfrm>
        </p:spPr>
        <p:txBody>
          <a:bodyPr/>
          <a:lstStyle/>
          <a:p>
            <a:pPr>
              <a:buNone/>
            </a:pPr>
            <a:r>
              <a:rPr lang="bg-BG" dirty="0" smtClean="0"/>
              <a:t>	Потенциални </a:t>
            </a:r>
            <a:r>
              <a:rPr lang="bg-BG" b="1" i="1" dirty="0" smtClean="0">
                <a:solidFill>
                  <a:srgbClr val="0070C0"/>
                </a:solidFill>
              </a:rPr>
              <a:t>проблеми</a:t>
            </a:r>
            <a:r>
              <a:rPr lang="bg-BG" dirty="0" smtClean="0"/>
              <a:t> при вземане на решения в група:</a:t>
            </a:r>
          </a:p>
          <a:p>
            <a:r>
              <a:rPr lang="bg-BG" dirty="0" smtClean="0"/>
              <a:t>Групите вероятно ще </a:t>
            </a:r>
            <a:r>
              <a:rPr lang="bg-BG" b="1" i="1" dirty="0" smtClean="0">
                <a:solidFill>
                  <a:srgbClr val="0070C0"/>
                </a:solidFill>
              </a:rPr>
              <a:t>разхищават време</a:t>
            </a:r>
            <a:r>
              <a:rPr lang="bg-BG" dirty="0" smtClean="0"/>
              <a:t>.</a:t>
            </a:r>
          </a:p>
          <a:p>
            <a:r>
              <a:rPr lang="bg-BG" dirty="0" smtClean="0"/>
              <a:t>Потенциалните различия по отношение на важни въпроси могат да породят </a:t>
            </a:r>
            <a:r>
              <a:rPr lang="bg-BG" b="1" i="1" dirty="0" smtClean="0">
                <a:solidFill>
                  <a:srgbClr val="0070C0"/>
                </a:solidFill>
              </a:rPr>
              <a:t>противоречия и конфликти</a:t>
            </a:r>
            <a:r>
              <a:rPr lang="bg-BG" dirty="0" smtClean="0"/>
              <a:t> в групата.</a:t>
            </a:r>
          </a:p>
          <a:p>
            <a:r>
              <a:rPr lang="bg-BG" dirty="0" smtClean="0"/>
              <a:t>Групите могат да бъдат </a:t>
            </a:r>
            <a:r>
              <a:rPr lang="bg-BG" b="1" i="1" dirty="0" smtClean="0">
                <a:solidFill>
                  <a:srgbClr val="0070C0"/>
                </a:solidFill>
              </a:rPr>
              <a:t>неефективни</a:t>
            </a:r>
            <a:r>
              <a:rPr lang="bg-BG" dirty="0" smtClean="0"/>
              <a:t>, когато членовете им се чувстват </a:t>
            </a:r>
            <a:r>
              <a:rPr lang="bg-BG" b="1" i="1" dirty="0" smtClean="0">
                <a:solidFill>
                  <a:srgbClr val="0070C0"/>
                </a:solidFill>
              </a:rPr>
              <a:t>застрашени</a:t>
            </a:r>
            <a:r>
              <a:rPr lang="bg-BG" dirty="0" smtClean="0"/>
              <a:t> от водача на групата.</a:t>
            </a:r>
            <a:endParaRPr lang="bg-B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8"/>
          </a:xfrm>
        </p:spPr>
        <p:txBody>
          <a:bodyPr>
            <a:normAutofit/>
          </a:bodyPr>
          <a:lstStyle/>
          <a:p>
            <a:pPr algn="ctr"/>
            <a:r>
              <a:rPr lang="bg-BG" sz="3200" b="1" dirty="0" smtClean="0"/>
              <a:t>Влиянието на групата – въпрос на компромиси</a:t>
            </a:r>
            <a:endParaRPr lang="bg-BG" sz="3200" b="1" dirty="0"/>
          </a:p>
        </p:txBody>
      </p:sp>
      <p:sp>
        <p:nvSpPr>
          <p:cNvPr id="3" name="Content Placeholder 2"/>
          <p:cNvSpPr>
            <a:spLocks noGrp="1"/>
          </p:cNvSpPr>
          <p:nvPr>
            <p:ph idx="1"/>
          </p:nvPr>
        </p:nvSpPr>
        <p:spPr>
          <a:xfrm>
            <a:off x="457200" y="1785926"/>
            <a:ext cx="8229600" cy="4786346"/>
          </a:xfrm>
        </p:spPr>
        <p:txBody>
          <a:bodyPr>
            <a:normAutofit fontScale="92500" lnSpcReduction="10000"/>
          </a:bodyPr>
          <a:lstStyle/>
          <a:p>
            <a:pPr>
              <a:buNone/>
            </a:pPr>
            <a:r>
              <a:rPr lang="bg-BG" dirty="0" smtClean="0"/>
              <a:t>	</a:t>
            </a:r>
            <a:r>
              <a:rPr lang="bg-BG" b="1" i="1" dirty="0" smtClean="0"/>
              <a:t>Груповото мислене </a:t>
            </a:r>
            <a:r>
              <a:rPr lang="bg-BG" dirty="0" smtClean="0"/>
              <a:t>- прекалената сплотеност може да бъде опасна.</a:t>
            </a:r>
          </a:p>
          <a:p>
            <a:r>
              <a:rPr lang="bg-BG" dirty="0" smtClean="0"/>
              <a:t>Понякога членовете на групата са толкова загрижени от нарушаването на единомислието, че са склонни да не оспорват решенията на групата.</a:t>
            </a:r>
          </a:p>
          <a:p>
            <a:r>
              <a:rPr lang="bg-BG" dirty="0" smtClean="0"/>
              <a:t>Пример – правителствените решения</a:t>
            </a:r>
          </a:p>
          <a:p>
            <a:r>
              <a:rPr lang="bg-BG" b="1" dirty="0" smtClean="0"/>
              <a:t>Мит</a:t>
            </a:r>
            <a:r>
              <a:rPr lang="bg-BG" dirty="0" smtClean="0"/>
              <a:t>: Трагедията с космическата совалка "Чалънджър" през януари 1986 година е пример за последствията от груповото мислене.???? </a:t>
            </a:r>
          </a:p>
          <a:p>
            <a:r>
              <a:rPr lang="bg-BG" dirty="0" smtClean="0"/>
              <a:t>Групово мислене се случва не само при вземане на решения от </a:t>
            </a:r>
            <a:r>
              <a:rPr lang="bg-BG" b="1" dirty="0" smtClean="0"/>
              <a:t>правителствата</a:t>
            </a:r>
            <a:r>
              <a:rPr lang="bg-BG" dirty="0" smtClean="0"/>
              <a:t>, но и в </a:t>
            </a:r>
            <a:r>
              <a:rPr lang="bg-BG" b="1" dirty="0" smtClean="0"/>
              <a:t>частния сектор</a:t>
            </a:r>
            <a:r>
              <a:rPr lang="bg-BG" dirty="0" smtClean="0"/>
              <a:t>, въпреки че в такива случаи, неефективността може да остане неразкрита.</a:t>
            </a:r>
            <a:endParaRPr lang="bg-B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928694"/>
          </a:xfrm>
        </p:spPr>
        <p:txBody>
          <a:bodyPr>
            <a:noAutofit/>
          </a:bodyPr>
          <a:lstStyle/>
          <a:p>
            <a:pPr algn="ctr"/>
            <a:r>
              <a:rPr lang="bg-BG" sz="3200" b="1" dirty="0" smtClean="0"/>
              <a:t>Общ аналитичен модел на процеса на вземане на решения</a:t>
            </a:r>
            <a:endParaRPr lang="bg-BG" sz="3200" b="1" dirty="0"/>
          </a:p>
        </p:txBody>
      </p:sp>
      <p:sp>
        <p:nvSpPr>
          <p:cNvPr id="3" name="Content Placeholder 2"/>
          <p:cNvSpPr>
            <a:spLocks noGrp="1"/>
          </p:cNvSpPr>
          <p:nvPr>
            <p:ph idx="1"/>
          </p:nvPr>
        </p:nvSpPr>
        <p:spPr>
          <a:xfrm>
            <a:off x="457200" y="1571612"/>
            <a:ext cx="8229600" cy="4929222"/>
          </a:xfrm>
        </p:spPr>
        <p:txBody>
          <a:bodyPr>
            <a:normAutofit lnSpcReduction="10000"/>
          </a:bodyPr>
          <a:lstStyle/>
          <a:p>
            <a:r>
              <a:rPr lang="bg-BG" dirty="0" smtClean="0"/>
              <a:t>По традиция процесът на вземане на решения се разглежда като поредица от стъпки, които лица или аналитични групи предприемат при решаването на проблеми.</a:t>
            </a:r>
          </a:p>
          <a:p>
            <a:r>
              <a:rPr lang="bg-BG" dirty="0" smtClean="0"/>
              <a:t>Общият модел на този процес - аналитичен модел на вземане на решения</a:t>
            </a:r>
            <a:r>
              <a:rPr lang="en-US" dirty="0" smtClean="0"/>
              <a:t>,</a:t>
            </a:r>
            <a:r>
              <a:rPr lang="bg-BG" dirty="0" smtClean="0"/>
              <a:t> може да ни помогне да разберем комплексния характер на вземането на решения в организацията.</a:t>
            </a:r>
          </a:p>
          <a:p>
            <a:r>
              <a:rPr lang="bg-BG" dirty="0" smtClean="0"/>
              <a:t>Двата основни аспект</a:t>
            </a:r>
            <a:r>
              <a:rPr lang="en-US" dirty="0" smtClean="0"/>
              <a:t>a</a:t>
            </a:r>
            <a:r>
              <a:rPr lang="bg-BG" dirty="0" smtClean="0"/>
              <a:t> на вземането на решения са</a:t>
            </a:r>
            <a:r>
              <a:rPr lang="en-US" dirty="0" smtClean="0"/>
              <a:t>:</a:t>
            </a:r>
            <a:endParaRPr lang="bg-BG" dirty="0" smtClean="0"/>
          </a:p>
          <a:p>
            <a:pPr lvl="1"/>
            <a:r>
              <a:rPr lang="bg-BG" b="1" i="1" dirty="0" smtClean="0"/>
              <a:t>формулиране</a:t>
            </a:r>
            <a:r>
              <a:rPr lang="bg-BG" dirty="0" smtClean="0"/>
              <a:t> - процеса на разбиране и определяне на проблема </a:t>
            </a:r>
          </a:p>
          <a:p>
            <a:pPr lvl="1"/>
            <a:r>
              <a:rPr lang="bg-BG" b="1" i="1" dirty="0" smtClean="0"/>
              <a:t>изпълнение</a:t>
            </a:r>
            <a:r>
              <a:rPr lang="bg-BG" dirty="0" smtClean="0"/>
              <a:t> - процеса на формиране на решението.</a:t>
            </a:r>
            <a:endParaRPr lang="bg-B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llenger"/>
          <p:cNvPicPr>
            <a:picLocks noGrp="1"/>
          </p:cNvPicPr>
          <p:nvPr>
            <p:ph idx="1"/>
          </p:nvPr>
        </p:nvPicPr>
        <p:blipFill>
          <a:blip r:embed="rId2" cstate="print"/>
          <a:srcRect/>
          <a:stretch>
            <a:fillRect/>
          </a:stretch>
        </p:blipFill>
        <p:spPr bwMode="auto">
          <a:xfrm>
            <a:off x="714348" y="4572008"/>
            <a:ext cx="2071702" cy="1857388"/>
          </a:xfrm>
          <a:prstGeom prst="rect">
            <a:avLst/>
          </a:prstGeom>
          <a:noFill/>
          <a:ln w="9525">
            <a:noFill/>
            <a:miter lim="800000"/>
            <a:headEnd/>
            <a:tailEnd/>
          </a:ln>
        </p:spPr>
      </p:pic>
      <p:pic>
        <p:nvPicPr>
          <p:cNvPr id="5" name="Picture 4" descr="Pearl Harbor"/>
          <p:cNvPicPr/>
          <p:nvPr/>
        </p:nvPicPr>
        <p:blipFill>
          <a:blip r:embed="rId3" cstate="print"/>
          <a:srcRect/>
          <a:stretch>
            <a:fillRect/>
          </a:stretch>
        </p:blipFill>
        <p:spPr bwMode="auto">
          <a:xfrm>
            <a:off x="714348" y="642918"/>
            <a:ext cx="2071702" cy="1714512"/>
          </a:xfrm>
          <a:prstGeom prst="rect">
            <a:avLst/>
          </a:prstGeom>
          <a:noFill/>
          <a:ln w="9525">
            <a:noFill/>
            <a:miter lim="800000"/>
            <a:headEnd/>
            <a:tailEnd/>
          </a:ln>
        </p:spPr>
      </p:pic>
      <p:pic>
        <p:nvPicPr>
          <p:cNvPr id="6" name="Picture 5" descr="Bay of Pigs"/>
          <p:cNvPicPr/>
          <p:nvPr/>
        </p:nvPicPr>
        <p:blipFill>
          <a:blip r:embed="rId4" cstate="print"/>
          <a:srcRect/>
          <a:stretch>
            <a:fillRect/>
          </a:stretch>
        </p:blipFill>
        <p:spPr bwMode="auto">
          <a:xfrm>
            <a:off x="714348" y="2500306"/>
            <a:ext cx="2071702" cy="1785950"/>
          </a:xfrm>
          <a:prstGeom prst="rect">
            <a:avLst/>
          </a:prstGeom>
          <a:noFill/>
          <a:ln w="9525">
            <a:noFill/>
            <a:miter lim="800000"/>
            <a:headEnd/>
            <a:tailEnd/>
          </a:ln>
        </p:spPr>
      </p:pic>
      <p:sp>
        <p:nvSpPr>
          <p:cNvPr id="7" name="TextBox 6"/>
          <p:cNvSpPr txBox="1"/>
          <p:nvPr/>
        </p:nvSpPr>
        <p:spPr>
          <a:xfrm>
            <a:off x="3071802" y="857232"/>
            <a:ext cx="5143536" cy="1200329"/>
          </a:xfrm>
          <a:prstGeom prst="rect">
            <a:avLst/>
          </a:prstGeom>
          <a:noFill/>
        </p:spPr>
        <p:txBody>
          <a:bodyPr wrap="square" rtlCol="0">
            <a:spAutoFit/>
          </a:bodyPr>
          <a:lstStyle/>
          <a:p>
            <a:r>
              <a:rPr lang="en-US" sz="2400" b="1" dirty="0" smtClean="0"/>
              <a:t>December 7, 1941</a:t>
            </a:r>
            <a:r>
              <a:rPr lang="en-US" sz="2400" dirty="0" smtClean="0"/>
              <a:t> </a:t>
            </a:r>
            <a:br>
              <a:rPr lang="en-US" sz="2400" dirty="0" smtClean="0"/>
            </a:br>
            <a:r>
              <a:rPr lang="en-US" sz="2400" dirty="0" smtClean="0"/>
              <a:t>The Japanese attack on Pearl Harbor kills more than 2,300 Americans.</a:t>
            </a:r>
            <a:endParaRPr lang="bg-BG" sz="2400" dirty="0"/>
          </a:p>
        </p:txBody>
      </p:sp>
      <p:sp>
        <p:nvSpPr>
          <p:cNvPr id="9" name="Title 1"/>
          <p:cNvSpPr>
            <a:spLocks noGrp="1"/>
          </p:cNvSpPr>
          <p:nvPr>
            <p:ph type="title"/>
          </p:nvPr>
        </p:nvSpPr>
        <p:spPr>
          <a:xfrm>
            <a:off x="3143240" y="2786058"/>
            <a:ext cx="5429288" cy="1143008"/>
          </a:xfrm>
        </p:spPr>
        <p:txBody>
          <a:bodyPr>
            <a:normAutofit/>
          </a:bodyPr>
          <a:lstStyle/>
          <a:p>
            <a:r>
              <a:rPr lang="en-US" sz="2400" b="1" dirty="0" smtClean="0">
                <a:solidFill>
                  <a:schemeClr val="tx1"/>
                </a:solidFill>
                <a:latin typeface="+mn-lt"/>
              </a:rPr>
              <a:t>April 17, 1961</a:t>
            </a:r>
            <a:r>
              <a:rPr lang="en-US" sz="2400" dirty="0" smtClean="0">
                <a:solidFill>
                  <a:schemeClr val="tx1"/>
                </a:solidFill>
                <a:latin typeface="+mn-lt"/>
              </a:rPr>
              <a:t> </a:t>
            </a:r>
            <a:br>
              <a:rPr lang="en-US" sz="2400" dirty="0" smtClean="0">
                <a:solidFill>
                  <a:schemeClr val="tx1"/>
                </a:solidFill>
                <a:latin typeface="+mn-lt"/>
              </a:rPr>
            </a:br>
            <a:r>
              <a:rPr lang="en-US" sz="2400" dirty="0" smtClean="0">
                <a:solidFill>
                  <a:schemeClr val="tx1"/>
                </a:solidFill>
                <a:latin typeface="+mn-lt"/>
              </a:rPr>
              <a:t>1,300 members of a CIA-supported force storms the beaches of Cuba. </a:t>
            </a:r>
            <a:endParaRPr lang="bg-BG" sz="2400" b="1" dirty="0">
              <a:solidFill>
                <a:schemeClr val="tx1"/>
              </a:solidFill>
              <a:latin typeface="+mn-lt"/>
            </a:endParaRPr>
          </a:p>
        </p:txBody>
      </p:sp>
      <p:sp>
        <p:nvSpPr>
          <p:cNvPr id="10" name="Title 1"/>
          <p:cNvSpPr txBox="1">
            <a:spLocks/>
          </p:cNvSpPr>
          <p:nvPr/>
        </p:nvSpPr>
        <p:spPr>
          <a:xfrm>
            <a:off x="914400" y="2786058"/>
            <a:ext cx="8229600" cy="114300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
        <p:nvSpPr>
          <p:cNvPr id="11" name="Title 1"/>
          <p:cNvSpPr txBox="1">
            <a:spLocks/>
          </p:cNvSpPr>
          <p:nvPr/>
        </p:nvSpPr>
        <p:spPr>
          <a:xfrm>
            <a:off x="914400" y="785794"/>
            <a:ext cx="8229600" cy="114300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
        <p:nvSpPr>
          <p:cNvPr id="12" name="Title 1"/>
          <p:cNvSpPr txBox="1">
            <a:spLocks/>
          </p:cNvSpPr>
          <p:nvPr/>
        </p:nvSpPr>
        <p:spPr>
          <a:xfrm>
            <a:off x="1285852" y="4857760"/>
            <a:ext cx="8229600" cy="114300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
        <p:nvSpPr>
          <p:cNvPr id="14" name="Title 1"/>
          <p:cNvSpPr txBox="1">
            <a:spLocks/>
          </p:cNvSpPr>
          <p:nvPr/>
        </p:nvSpPr>
        <p:spPr>
          <a:xfrm>
            <a:off x="3143240" y="4857760"/>
            <a:ext cx="5429288" cy="1143008"/>
          </a:xfrm>
          <a:prstGeom prst="rect">
            <a:avLst/>
          </a:prstGeom>
        </p:spPr>
        <p:txBody>
          <a:bodyPr vert="horz" lIns="0" rIns="0" bIns="0" anchor="b">
            <a:normAutofit/>
          </a:bodyPr>
          <a:lstStyle/>
          <a:p>
            <a:pPr lvl="0">
              <a:spcBef>
                <a:spcPct val="0"/>
              </a:spcBef>
            </a:pPr>
            <a:r>
              <a:rPr lang="en-US" sz="2400" b="1" dirty="0" smtClean="0"/>
              <a:t>January 28, 1986</a:t>
            </a:r>
            <a:r>
              <a:rPr lang="en-US" sz="2400" dirty="0" smtClean="0"/>
              <a:t> </a:t>
            </a:r>
            <a:br>
              <a:rPr lang="en-US" sz="2400" dirty="0" smtClean="0"/>
            </a:br>
            <a:r>
              <a:rPr lang="en-US" sz="2400" dirty="0" smtClean="0"/>
              <a:t>The Challenger explosion claims the lives of all seven members of its crew.</a:t>
            </a:r>
            <a:endParaRPr kumimoji="0" lang="bg-BG" sz="2400" b="1"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pPr algn="ctr"/>
            <a:r>
              <a:rPr lang="bg-BG" sz="3200" b="1" dirty="0" smtClean="0"/>
              <a:t>Организационни бариери пред ефективните решения</a:t>
            </a:r>
            <a:endParaRPr lang="bg-BG" sz="3200" b="1" dirty="0"/>
          </a:p>
        </p:txBody>
      </p:sp>
      <p:sp>
        <p:nvSpPr>
          <p:cNvPr id="3" name="Content Placeholder 2"/>
          <p:cNvSpPr>
            <a:spLocks noGrp="1"/>
          </p:cNvSpPr>
          <p:nvPr>
            <p:ph idx="1"/>
          </p:nvPr>
        </p:nvSpPr>
        <p:spPr>
          <a:xfrm>
            <a:off x="457200" y="1785926"/>
            <a:ext cx="8329642" cy="4786346"/>
          </a:xfrm>
        </p:spPr>
        <p:txBody>
          <a:bodyPr>
            <a:normAutofit/>
          </a:bodyPr>
          <a:lstStyle/>
          <a:p>
            <a:r>
              <a:rPr lang="bg-BG" dirty="0" smtClean="0"/>
              <a:t>Има няколко фактора в организацията, които възпрепятстват вземането на рационални решения. </a:t>
            </a:r>
          </a:p>
          <a:p>
            <a:r>
              <a:rPr lang="bg-BG" dirty="0" smtClean="0"/>
              <a:t>Много важни организационни решения се вземат в </a:t>
            </a:r>
            <a:r>
              <a:rPr lang="bg-BG" b="1" i="1" dirty="0" smtClean="0"/>
              <a:t>ограничено време </a:t>
            </a:r>
            <a:r>
              <a:rPr lang="bg-BG" dirty="0" smtClean="0"/>
              <a:t>и затова често е невъзможно да се изследват достатъчен брой варианти.</a:t>
            </a:r>
          </a:p>
          <a:p>
            <a:r>
              <a:rPr lang="bg-BG" dirty="0" smtClean="0"/>
              <a:t>Качеството на много организационни решения също може да бъде застрашено от политическия стремеж на хората да не загубят своя </a:t>
            </a:r>
            <a:r>
              <a:rPr lang="bg-BG" b="1" i="1" dirty="0" smtClean="0"/>
              <a:t>авторитет</a:t>
            </a:r>
            <a:r>
              <a:rPr lang="bg-BG" dirty="0" smtClean="0"/>
              <a:t>. Те могат да вземат решения, които ще им спечелят </a:t>
            </a:r>
            <a:r>
              <a:rPr lang="bg-BG" b="1" i="1" dirty="0" smtClean="0"/>
              <a:t>влияние</a:t>
            </a:r>
            <a:r>
              <a:rPr lang="bg-BG" dirty="0" smtClean="0"/>
              <a:t>, макар и да не са оптимални за организацията.</a:t>
            </a:r>
            <a:endParaRPr lang="bg-B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bg-BG" sz="3200" b="1" dirty="0" smtClean="0"/>
              <a:t>Културните различия при вземането на решения</a:t>
            </a:r>
            <a:endParaRPr lang="bg-BG" sz="3200" b="1" dirty="0"/>
          </a:p>
        </p:txBody>
      </p:sp>
      <p:sp>
        <p:nvSpPr>
          <p:cNvPr id="3" name="Content Placeholder 2"/>
          <p:cNvSpPr>
            <a:spLocks noGrp="1"/>
          </p:cNvSpPr>
          <p:nvPr>
            <p:ph idx="1"/>
          </p:nvPr>
        </p:nvSpPr>
        <p:spPr>
          <a:xfrm>
            <a:off x="457200" y="1643050"/>
            <a:ext cx="8229600" cy="5000660"/>
          </a:xfrm>
        </p:spPr>
        <p:txBody>
          <a:bodyPr>
            <a:normAutofit lnSpcReduction="10000"/>
          </a:bodyPr>
          <a:lstStyle/>
          <a:p>
            <a:r>
              <a:rPr lang="bg-BG" dirty="0" smtClean="0"/>
              <a:t>Дори да следват едни и същи основни стъпки при вземане на решения, в </a:t>
            </a:r>
            <a:r>
              <a:rPr lang="bg-BG" b="1" i="1" dirty="0" smtClean="0">
                <a:solidFill>
                  <a:srgbClr val="0070C0"/>
                </a:solidFill>
              </a:rPr>
              <a:t>различните култури начините</a:t>
            </a:r>
            <a:r>
              <a:rPr lang="bg-BG" dirty="0" smtClean="0"/>
              <a:t>, по които хората вземат решения, могат да бъдат </a:t>
            </a:r>
            <a:r>
              <a:rPr lang="bg-BG" b="1" i="1" dirty="0" smtClean="0">
                <a:solidFill>
                  <a:srgbClr val="0070C0"/>
                </a:solidFill>
              </a:rPr>
              <a:t>много различни</a:t>
            </a:r>
            <a:r>
              <a:rPr lang="bg-BG" dirty="0" smtClean="0"/>
              <a:t>. </a:t>
            </a:r>
          </a:p>
          <a:p>
            <a:r>
              <a:rPr lang="bg-BG" dirty="0" smtClean="0"/>
              <a:t>Мениджърите в Тайланд, Индонезия и Малайзия често приемат </a:t>
            </a:r>
            <a:r>
              <a:rPr lang="bg-BG" b="1" i="1" dirty="0" smtClean="0">
                <a:solidFill>
                  <a:srgbClr val="0070C0"/>
                </a:solidFill>
              </a:rPr>
              <a:t>неизпълнението на сроковете или качеството</a:t>
            </a:r>
            <a:r>
              <a:rPr lang="bg-BG" dirty="0" smtClean="0"/>
              <a:t>, осигурено от доставчиците, като предопределени от съдбата и допускат изпълнението на проектите да се забавя.</a:t>
            </a:r>
          </a:p>
          <a:p>
            <a:r>
              <a:rPr lang="bg-BG" dirty="0" smtClean="0"/>
              <a:t>За американския, канадския, или западноевропейския мениджър </a:t>
            </a:r>
            <a:r>
              <a:rPr lang="bg-BG" b="1" i="1" dirty="0" smtClean="0">
                <a:solidFill>
                  <a:srgbClr val="0070C0"/>
                </a:solidFill>
              </a:rPr>
              <a:t>такава ситуация е проблем</a:t>
            </a:r>
            <a:r>
              <a:rPr lang="bg-BG" dirty="0" smtClean="0"/>
              <a:t>, който се нуждае от решение.</a:t>
            </a:r>
            <a:endParaRPr lang="bg-B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pPr algn="ctr"/>
            <a:r>
              <a:rPr lang="bg-BG" sz="3200" b="1" dirty="0" smtClean="0"/>
              <a:t>Културите се различават и по отношение на това, кой обикновено взема решенията.</a:t>
            </a:r>
            <a:endParaRPr lang="bg-BG" sz="3200" b="1" dirty="0"/>
          </a:p>
        </p:txBody>
      </p:sp>
      <p:sp>
        <p:nvSpPr>
          <p:cNvPr id="3" name="Content Placeholder 2"/>
          <p:cNvSpPr>
            <a:spLocks noGrp="1"/>
          </p:cNvSpPr>
          <p:nvPr>
            <p:ph idx="1"/>
          </p:nvPr>
        </p:nvSpPr>
        <p:spPr>
          <a:xfrm>
            <a:off x="457200" y="1785926"/>
            <a:ext cx="8329642" cy="4538674"/>
          </a:xfrm>
        </p:spPr>
        <p:txBody>
          <a:bodyPr>
            <a:normAutofit fontScale="85000" lnSpcReduction="10000"/>
          </a:bodyPr>
          <a:lstStyle/>
          <a:p>
            <a:r>
              <a:rPr lang="bg-BG" dirty="0" smtClean="0"/>
              <a:t>В Съединените щати, където преобладава индивидуалистичната култура, са чести </a:t>
            </a:r>
            <a:r>
              <a:rPr lang="bg-BG" b="1" i="1" dirty="0" smtClean="0">
                <a:solidFill>
                  <a:srgbClr val="0070C0"/>
                </a:solidFill>
              </a:rPr>
              <a:t>индивидуалните</a:t>
            </a:r>
            <a:r>
              <a:rPr lang="bg-BG" dirty="0" smtClean="0"/>
              <a:t> решения.</a:t>
            </a:r>
          </a:p>
          <a:p>
            <a:r>
              <a:rPr lang="bg-BG" dirty="0" smtClean="0"/>
              <a:t>В колективистичните култури, като например Япония, е немислимо някой да вземе решение, без първо да провери </a:t>
            </a:r>
            <a:r>
              <a:rPr lang="bg-BG" b="1" i="1" dirty="0" smtClean="0">
                <a:solidFill>
                  <a:srgbClr val="0070C0"/>
                </a:solidFill>
              </a:rPr>
              <a:t>как то ще бъде прието</a:t>
            </a:r>
            <a:r>
              <a:rPr lang="bg-BG" dirty="0" smtClean="0"/>
              <a:t> от най-близките колеги. </a:t>
            </a:r>
          </a:p>
          <a:p>
            <a:r>
              <a:rPr lang="bg-BG" dirty="0" smtClean="0"/>
              <a:t>Шведите могат напълно да </a:t>
            </a:r>
            <a:r>
              <a:rPr lang="bg-BG" b="1" i="1" dirty="0" smtClean="0">
                <a:solidFill>
                  <a:srgbClr val="0070C0"/>
                </a:solidFill>
              </a:rPr>
              <a:t>игнорират организационната йерархия</a:t>
            </a:r>
            <a:r>
              <a:rPr lang="bg-BG" dirty="0" smtClean="0"/>
              <a:t> и да се обърнат към когото е необходимо, независимо колко високопоставено е лицето.</a:t>
            </a:r>
          </a:p>
          <a:p>
            <a:r>
              <a:rPr lang="bg-BG" dirty="0" smtClean="0"/>
              <a:t>В Индия, където е преобладаващ </a:t>
            </a:r>
            <a:r>
              <a:rPr lang="bg-BG" b="1" i="1" dirty="0" smtClean="0">
                <a:solidFill>
                  <a:srgbClr val="0070C0"/>
                </a:solidFill>
              </a:rPr>
              <a:t>автократичния</a:t>
            </a:r>
            <a:r>
              <a:rPr lang="bg-BG" dirty="0" smtClean="0"/>
              <a:t> стил на вземане на решения, ще се смята за признак на слабост, ако мениджър се консултира с подчинените си при вземане на решение.</a:t>
            </a:r>
            <a:endParaRPr lang="bg-B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1071570"/>
          </a:xfrm>
        </p:spPr>
        <p:txBody>
          <a:bodyPr>
            <a:normAutofit/>
          </a:bodyPr>
          <a:lstStyle/>
          <a:p>
            <a:pPr algn="ctr"/>
            <a:r>
              <a:rPr lang="bg-BG" sz="3200" b="1" dirty="0" smtClean="0"/>
              <a:t>Културни различия, свързани с  времето за вземане на решение</a:t>
            </a:r>
            <a:endParaRPr lang="bg-BG" sz="3200" b="1" dirty="0"/>
          </a:p>
        </p:txBody>
      </p:sp>
      <p:sp>
        <p:nvSpPr>
          <p:cNvPr id="3" name="Content Placeholder 2"/>
          <p:cNvSpPr>
            <a:spLocks noGrp="1"/>
          </p:cNvSpPr>
          <p:nvPr>
            <p:ph idx="1"/>
          </p:nvPr>
        </p:nvSpPr>
        <p:spPr>
          <a:xfrm>
            <a:off x="357158" y="2643182"/>
            <a:ext cx="8229600" cy="3610004"/>
          </a:xfrm>
        </p:spPr>
        <p:txBody>
          <a:bodyPr/>
          <a:lstStyle/>
          <a:p>
            <a:r>
              <a:rPr lang="bg-BG" dirty="0" smtClean="0"/>
              <a:t>В Съединените щати – добрият мениджър не се колебае, готов е да вземе решението </a:t>
            </a:r>
            <a:r>
              <a:rPr lang="bg-BG" b="1" i="1" dirty="0" smtClean="0">
                <a:solidFill>
                  <a:srgbClr val="0070C0"/>
                </a:solidFill>
              </a:rPr>
              <a:t>бързо</a:t>
            </a:r>
            <a:r>
              <a:rPr lang="bg-BG" dirty="0" smtClean="0"/>
              <a:t>.</a:t>
            </a:r>
          </a:p>
          <a:p>
            <a:r>
              <a:rPr lang="bg-BG" dirty="0" smtClean="0"/>
              <a:t>В Египет – колкото </a:t>
            </a:r>
            <a:r>
              <a:rPr lang="bg-BG" b="1" i="1" dirty="0" smtClean="0">
                <a:solidFill>
                  <a:srgbClr val="0070C0"/>
                </a:solidFill>
              </a:rPr>
              <a:t>по-важен е въпросът</a:t>
            </a:r>
            <a:r>
              <a:rPr lang="bg-BG" dirty="0" smtClean="0"/>
              <a:t>, толкова </a:t>
            </a:r>
            <a:r>
              <a:rPr lang="bg-BG" b="1" i="1" dirty="0" smtClean="0">
                <a:solidFill>
                  <a:srgbClr val="0070C0"/>
                </a:solidFill>
              </a:rPr>
              <a:t>повече време отнема</a:t>
            </a:r>
            <a:r>
              <a:rPr lang="bg-BG" dirty="0" smtClean="0"/>
              <a:t> вземането на решение. </a:t>
            </a:r>
            <a:endParaRPr lang="bg-B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pPr algn="ctr"/>
            <a:r>
              <a:rPr lang="bg-BG" sz="3200" b="1" dirty="0" smtClean="0"/>
              <a:t>Вземане на решения в спешни ситуации</a:t>
            </a:r>
            <a:endParaRPr lang="bg-BG" sz="3200" b="1" dirty="0"/>
          </a:p>
        </p:txBody>
      </p:sp>
      <p:sp>
        <p:nvSpPr>
          <p:cNvPr id="3" name="Content Placeholder 2"/>
          <p:cNvSpPr>
            <a:spLocks noGrp="1"/>
          </p:cNvSpPr>
          <p:nvPr>
            <p:ph idx="1"/>
          </p:nvPr>
        </p:nvSpPr>
        <p:spPr>
          <a:xfrm>
            <a:off x="428596" y="1962136"/>
            <a:ext cx="8229600" cy="3967194"/>
          </a:xfrm>
        </p:spPr>
        <p:txBody>
          <a:bodyPr/>
          <a:lstStyle/>
          <a:p>
            <a:r>
              <a:rPr lang="bg-BG" dirty="0" smtClean="0"/>
              <a:t>Бързите темпове на бизнеса и характера на професиите на полицаи, пожарникари и спасители често налагат силни </a:t>
            </a:r>
            <a:r>
              <a:rPr lang="bg-BG" b="1" i="1" dirty="0" smtClean="0">
                <a:solidFill>
                  <a:srgbClr val="0070C0"/>
                </a:solidFill>
              </a:rPr>
              <a:t>ограничения върху времето </a:t>
            </a:r>
            <a:r>
              <a:rPr lang="bg-BG" dirty="0" smtClean="0"/>
              <a:t>за вземане на решения. </a:t>
            </a:r>
          </a:p>
          <a:p>
            <a:r>
              <a:rPr lang="bg-BG" dirty="0" smtClean="0"/>
              <a:t>Опитните експерти са в състояние да вземат добри решения, защото имат </a:t>
            </a:r>
            <a:r>
              <a:rPr lang="bg-BG" b="1" i="1" dirty="0" smtClean="0">
                <a:solidFill>
                  <a:srgbClr val="0070C0"/>
                </a:solidFill>
              </a:rPr>
              <a:t>богат опит</a:t>
            </a:r>
            <a:r>
              <a:rPr lang="bg-BG" dirty="0" smtClean="0"/>
              <a:t>, придобит през годините- </a:t>
            </a:r>
            <a:r>
              <a:rPr lang="bg-BG" b="1" i="1" dirty="0" smtClean="0">
                <a:solidFill>
                  <a:srgbClr val="0070C0"/>
                </a:solidFill>
              </a:rPr>
              <a:t>„вътрешен инстинкт”</a:t>
            </a:r>
            <a:r>
              <a:rPr lang="bg-BG" b="1" i="1" dirty="0" smtClean="0"/>
              <a:t>.</a:t>
            </a:r>
            <a:r>
              <a:rPr lang="bg-BG" b="1" i="1" dirty="0" smtClean="0">
                <a:solidFill>
                  <a:srgbClr val="0070C0"/>
                </a:solidFill>
              </a:rPr>
              <a:t> </a:t>
            </a:r>
            <a:endParaRPr lang="bg-BG" b="1" i="1"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pPr algn="ctr"/>
            <a:r>
              <a:rPr lang="bg-BG" sz="3200" b="1" dirty="0" smtClean="0"/>
              <a:t>Вземане на решения в спешни ситуации</a:t>
            </a:r>
            <a:endParaRPr lang="bg-BG" sz="3200" b="1" dirty="0"/>
          </a:p>
        </p:txBody>
      </p:sp>
      <p:sp>
        <p:nvSpPr>
          <p:cNvPr id="3" name="Content Placeholder 2"/>
          <p:cNvSpPr>
            <a:spLocks noGrp="1"/>
          </p:cNvSpPr>
          <p:nvPr>
            <p:ph idx="1"/>
          </p:nvPr>
        </p:nvSpPr>
        <p:spPr>
          <a:xfrm>
            <a:off x="428596" y="1500174"/>
            <a:ext cx="8429684" cy="4857784"/>
          </a:xfrm>
        </p:spPr>
        <p:txBody>
          <a:bodyPr>
            <a:normAutofit lnSpcReduction="10000"/>
          </a:bodyPr>
          <a:lstStyle/>
          <a:p>
            <a:pPr>
              <a:buNone/>
            </a:pPr>
            <a:r>
              <a:rPr lang="bg-BG" dirty="0" smtClean="0"/>
              <a:t>	Съвети за тези, които все още не са експерти:</a:t>
            </a:r>
          </a:p>
          <a:p>
            <a:r>
              <a:rPr lang="bg-BG" b="1" i="1" dirty="0" smtClean="0"/>
              <a:t>Определете вашите основни цели</a:t>
            </a:r>
            <a:r>
              <a:rPr lang="bg-BG" i="1" dirty="0" smtClean="0"/>
              <a:t>:</a:t>
            </a:r>
            <a:r>
              <a:rPr lang="bg-BG" dirty="0" smtClean="0"/>
              <a:t> Запознайте се с правилата на вашата организация и се облегнете на тях при вземането на решения.</a:t>
            </a:r>
          </a:p>
          <a:p>
            <a:r>
              <a:rPr lang="bg-BG" b="1" i="1" dirty="0" smtClean="0"/>
              <a:t>Доверете се на експерти</a:t>
            </a:r>
            <a:r>
              <a:rPr lang="bg-BG" i="1" dirty="0" smtClean="0"/>
              <a:t>:</a:t>
            </a:r>
            <a:r>
              <a:rPr lang="bg-BG" dirty="0" smtClean="0"/>
              <a:t> Потърсете съдействие в рамките на организацията.</a:t>
            </a:r>
          </a:p>
          <a:p>
            <a:r>
              <a:rPr lang="bg-BG" b="1" i="1" dirty="0" smtClean="0"/>
              <a:t>Предвидете кризисните ситуации</a:t>
            </a:r>
            <a:r>
              <a:rPr lang="bg-BG" i="1" dirty="0" smtClean="0"/>
              <a:t>:</a:t>
            </a:r>
            <a:r>
              <a:rPr lang="bg-BG" dirty="0" smtClean="0"/>
              <a:t> Подгответе се за такива ситуации, като се упражнявате предварително.</a:t>
            </a:r>
            <a:r>
              <a:rPr lang="bg-BG" i="1" dirty="0" smtClean="0"/>
              <a:t> </a:t>
            </a:r>
          </a:p>
          <a:p>
            <a:r>
              <a:rPr lang="bg-BG" b="1" i="1" dirty="0" smtClean="0"/>
              <a:t>Учете се от грешките</a:t>
            </a:r>
            <a:r>
              <a:rPr lang="bg-BG" i="1" dirty="0" smtClean="0"/>
              <a:t>:</a:t>
            </a:r>
            <a:r>
              <a:rPr lang="bg-BG" dirty="0" smtClean="0"/>
              <a:t> Мислете за всяко решение като подготовка за следващото, което трябва да бъде взето.</a:t>
            </a:r>
          </a:p>
          <a:p>
            <a:pPr>
              <a:buNone/>
            </a:pPr>
            <a:endParaRPr lang="bg-B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724648"/>
          </a:xfrm>
        </p:spPr>
        <p:txBody>
          <a:bodyPr>
            <a:normAutofit fontScale="90000"/>
          </a:bodyPr>
          <a:lstStyle/>
          <a:p>
            <a:pPr algn="ctr"/>
            <a:r>
              <a:rPr lang="bg-BG" sz="3200" b="1" dirty="0" smtClean="0"/>
              <a:t>Рационално-икономически модел: в търсене на идеалното решение</a:t>
            </a:r>
            <a:endParaRPr lang="bg-BG" sz="3200" b="1" dirty="0"/>
          </a:p>
        </p:txBody>
      </p:sp>
      <p:sp>
        <p:nvSpPr>
          <p:cNvPr id="3" name="Content Placeholder 2"/>
          <p:cNvSpPr>
            <a:spLocks noGrp="1"/>
          </p:cNvSpPr>
          <p:nvPr>
            <p:ph idx="1"/>
          </p:nvPr>
        </p:nvSpPr>
        <p:spPr>
          <a:xfrm>
            <a:off x="285720" y="1571612"/>
            <a:ext cx="8858280" cy="5286388"/>
          </a:xfrm>
        </p:spPr>
        <p:txBody>
          <a:bodyPr>
            <a:normAutofit fontScale="92500" lnSpcReduction="20000"/>
          </a:bodyPr>
          <a:lstStyle/>
          <a:p>
            <a:r>
              <a:rPr lang="bg-BG" dirty="0" smtClean="0"/>
              <a:t>Учените приемат за рационални решенията, които </a:t>
            </a:r>
            <a:r>
              <a:rPr lang="bg-BG" b="1" i="1" dirty="0" smtClean="0">
                <a:solidFill>
                  <a:srgbClr val="0070C0"/>
                </a:solidFill>
              </a:rPr>
              <a:t>максимизират</a:t>
            </a:r>
            <a:r>
              <a:rPr lang="bg-BG" dirty="0" smtClean="0"/>
              <a:t> постигането на целите.</a:t>
            </a:r>
          </a:p>
          <a:p>
            <a:r>
              <a:rPr lang="bg-BG" dirty="0" smtClean="0"/>
              <a:t>Икономистите, заинтересовани от прогнозирането на пазарните условия и цените, са разчитали </a:t>
            </a:r>
            <a:r>
              <a:rPr lang="bg-BG" b="1" i="1" dirty="0" smtClean="0">
                <a:solidFill>
                  <a:srgbClr val="0070C0"/>
                </a:solidFill>
              </a:rPr>
              <a:t>на рационално-икономическия модел</a:t>
            </a:r>
            <a:r>
              <a:rPr lang="bg-BG" dirty="0" smtClean="0"/>
              <a:t> за вземане на решения, който предлага </a:t>
            </a:r>
            <a:r>
              <a:rPr lang="bg-BG" b="1" i="1" dirty="0" smtClean="0">
                <a:solidFill>
                  <a:srgbClr val="0070C0"/>
                </a:solidFill>
              </a:rPr>
              <a:t>оптимални</a:t>
            </a:r>
            <a:r>
              <a:rPr lang="bg-BG" dirty="0" smtClean="0"/>
              <a:t> решения.</a:t>
            </a:r>
          </a:p>
          <a:p>
            <a:r>
              <a:rPr lang="bg-BG" dirty="0" smtClean="0"/>
              <a:t>В много отношения, рационално-икономическите решения следват същите стъпки, описани в аналитичния модел за вземане на решения.</a:t>
            </a:r>
          </a:p>
          <a:p>
            <a:r>
              <a:rPr lang="bg-BG" dirty="0" smtClean="0"/>
              <a:t>Особеното при икономическия подход е, че той предполага разглеждане на </a:t>
            </a:r>
            <a:r>
              <a:rPr lang="bg-BG" b="1" i="1" dirty="0" smtClean="0">
                <a:solidFill>
                  <a:srgbClr val="0070C0"/>
                </a:solidFill>
              </a:rPr>
              <a:t>всички</a:t>
            </a:r>
            <a:r>
              <a:rPr lang="bg-BG" dirty="0" smtClean="0"/>
              <a:t> алтернативни начини за действие и точно и пълно оценяване на всяка от тях.</a:t>
            </a:r>
          </a:p>
          <a:p>
            <a:r>
              <a:rPr lang="bg-BG" dirty="0" smtClean="0"/>
              <a:t>Рационално-икономическият подход не разчита на </a:t>
            </a:r>
            <a:r>
              <a:rPr lang="bg-BG" b="1" i="1" dirty="0" smtClean="0">
                <a:solidFill>
                  <a:srgbClr val="0070C0"/>
                </a:solidFill>
              </a:rPr>
              <a:t>човешката непогрешимост</a:t>
            </a:r>
            <a:r>
              <a:rPr lang="bg-BG" dirty="0" smtClean="0"/>
              <a:t>. Той може да се счита за препоръчителен, описващ поведението за вземане на възможно най-добрите решения.</a:t>
            </a:r>
            <a:endParaRPr lang="bg-B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938962"/>
          </a:xfrm>
        </p:spPr>
        <p:txBody>
          <a:bodyPr>
            <a:normAutofit fontScale="90000"/>
          </a:bodyPr>
          <a:lstStyle/>
          <a:p>
            <a:pPr algn="ctr"/>
            <a:r>
              <a:rPr lang="bg-BG" sz="3200" b="1" dirty="0" smtClean="0"/>
              <a:t>Административният модел: границите на човешката рационалност</a:t>
            </a:r>
            <a:endParaRPr lang="bg-BG" sz="3200" b="1" dirty="0"/>
          </a:p>
        </p:txBody>
      </p:sp>
      <p:sp>
        <p:nvSpPr>
          <p:cNvPr id="3" name="Content Placeholder 2"/>
          <p:cNvSpPr>
            <a:spLocks noGrp="1"/>
          </p:cNvSpPr>
          <p:nvPr>
            <p:ph idx="1"/>
          </p:nvPr>
        </p:nvSpPr>
        <p:spPr>
          <a:xfrm>
            <a:off x="457200" y="1643050"/>
            <a:ext cx="8229600" cy="5214950"/>
          </a:xfrm>
        </p:spPr>
        <p:txBody>
          <a:bodyPr>
            <a:normAutofit fontScale="85000" lnSpcReduction="20000"/>
          </a:bodyPr>
          <a:lstStyle/>
          <a:p>
            <a:r>
              <a:rPr lang="bg-BG" dirty="0" smtClean="0"/>
              <a:t>Хората </a:t>
            </a:r>
            <a:r>
              <a:rPr lang="bg-BG" b="1" i="1" dirty="0" smtClean="0">
                <a:solidFill>
                  <a:srgbClr val="0070C0"/>
                </a:solidFill>
              </a:rPr>
              <a:t>обикновено не следват </a:t>
            </a:r>
            <a:r>
              <a:rPr lang="bg-BG" dirty="0" smtClean="0"/>
              <a:t>рационално-икономическия подход. </a:t>
            </a:r>
          </a:p>
          <a:p>
            <a:r>
              <a:rPr lang="bg-BG" dirty="0" smtClean="0"/>
              <a:t>Административният модел признава, че вземащите решения </a:t>
            </a:r>
            <a:r>
              <a:rPr lang="bg-BG" b="1" i="1" dirty="0" smtClean="0">
                <a:solidFill>
                  <a:srgbClr val="0070C0"/>
                </a:solidFill>
              </a:rPr>
              <a:t>могат да имат ограничен поглед </a:t>
            </a:r>
            <a:r>
              <a:rPr lang="bg-BG" dirty="0" smtClean="0"/>
              <a:t>върху проблемите, които стоят пред тях.</a:t>
            </a:r>
          </a:p>
          <a:p>
            <a:r>
              <a:rPr lang="bg-BG" dirty="0" smtClean="0"/>
              <a:t>Броят на алтернативите, които могат да се разглеждат и изпълняват е </a:t>
            </a:r>
            <a:r>
              <a:rPr lang="bg-BG" b="1" i="1" dirty="0" smtClean="0">
                <a:solidFill>
                  <a:srgbClr val="0070C0"/>
                </a:solidFill>
              </a:rPr>
              <a:t>ограничен </a:t>
            </a:r>
            <a:r>
              <a:rPr lang="bg-BG" dirty="0" smtClean="0"/>
              <a:t>от:</a:t>
            </a:r>
          </a:p>
          <a:p>
            <a:pPr lvl="1"/>
            <a:r>
              <a:rPr lang="bg-BG" dirty="0" smtClean="0"/>
              <a:t>Възможностите на вземащия решението;</a:t>
            </a:r>
          </a:p>
          <a:p>
            <a:pPr lvl="1"/>
            <a:r>
              <a:rPr lang="bg-BG" dirty="0" smtClean="0"/>
              <a:t>Наличните ресурси;</a:t>
            </a:r>
          </a:p>
          <a:p>
            <a:pPr lvl="1"/>
            <a:r>
              <a:rPr lang="bg-BG" dirty="0" smtClean="0"/>
              <a:t>Липсата на добра информация за последиците тях.</a:t>
            </a:r>
          </a:p>
          <a:p>
            <a:r>
              <a:rPr lang="bg-BG" dirty="0" smtClean="0"/>
              <a:t>Вместо да се разглеждат всички възможни решения, вземащите решения, разглеждат възможностите по реда на тяхната поява, и избират </a:t>
            </a:r>
            <a:r>
              <a:rPr lang="bg-BG" b="1" i="1" dirty="0" smtClean="0">
                <a:solidFill>
                  <a:srgbClr val="0070C0"/>
                </a:solidFill>
              </a:rPr>
              <a:t>първата алтернатива</a:t>
            </a:r>
            <a:r>
              <a:rPr lang="bg-BG" dirty="0" smtClean="0"/>
              <a:t>, която отговаря на техните критерии.</a:t>
            </a:r>
          </a:p>
          <a:p>
            <a:pPr lvl="1"/>
            <a:r>
              <a:rPr lang="bg-BG" dirty="0" smtClean="0"/>
              <a:t>По този начин, се избира решение, което е </a:t>
            </a:r>
            <a:r>
              <a:rPr lang="bg-BG" b="1" i="1" dirty="0" smtClean="0">
                <a:solidFill>
                  <a:srgbClr val="0070C0"/>
                </a:solidFill>
              </a:rPr>
              <a:t>достатъчно добро</a:t>
            </a:r>
            <a:r>
              <a:rPr lang="bg-BG" dirty="0" smtClean="0"/>
              <a:t>, но може да не е оптимално. </a:t>
            </a:r>
          </a:p>
          <a:p>
            <a:pPr lvl="1"/>
            <a:r>
              <a:rPr lang="bg-BG" dirty="0" smtClean="0"/>
              <a:t>Тези решения се наричат </a:t>
            </a:r>
            <a:r>
              <a:rPr lang="bg-BG" b="1" i="1" dirty="0" smtClean="0">
                <a:solidFill>
                  <a:srgbClr val="0070C0"/>
                </a:solidFill>
              </a:rPr>
              <a:t>удовлетворителни</a:t>
            </a:r>
            <a:r>
              <a:rPr lang="bg-BG" dirty="0" smtClean="0"/>
              <a:t> решения.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938962"/>
          </a:xfrm>
        </p:spPr>
        <p:txBody>
          <a:bodyPr>
            <a:normAutofit fontScale="90000"/>
          </a:bodyPr>
          <a:lstStyle/>
          <a:p>
            <a:pPr algn="ctr"/>
            <a:r>
              <a:rPr lang="bg-BG" sz="3200" b="1" dirty="0" smtClean="0"/>
              <a:t>Административният модел: границите на човешката рационалност</a:t>
            </a:r>
            <a:endParaRPr lang="bg-BG" sz="3200" b="1" dirty="0"/>
          </a:p>
        </p:txBody>
      </p:sp>
      <p:sp>
        <p:nvSpPr>
          <p:cNvPr id="3" name="Content Placeholder 2"/>
          <p:cNvSpPr>
            <a:spLocks noGrp="1"/>
          </p:cNvSpPr>
          <p:nvPr>
            <p:ph idx="1"/>
          </p:nvPr>
        </p:nvSpPr>
        <p:spPr>
          <a:xfrm>
            <a:off x="457200" y="1643050"/>
            <a:ext cx="8229600" cy="5000660"/>
          </a:xfrm>
        </p:spPr>
        <p:txBody>
          <a:bodyPr>
            <a:normAutofit fontScale="92500" lnSpcReduction="10000"/>
          </a:bodyPr>
          <a:lstStyle/>
          <a:p>
            <a:r>
              <a:rPr lang="bg-BG" dirty="0" smtClean="0"/>
              <a:t>В повечето случаи удовлетворителните решения са </a:t>
            </a:r>
            <a:r>
              <a:rPr lang="bg-BG" b="1" i="1" dirty="0" smtClean="0">
                <a:solidFill>
                  <a:srgbClr val="0070C0"/>
                </a:solidFill>
              </a:rPr>
              <a:t>приемливи</a:t>
            </a:r>
            <a:r>
              <a:rPr lang="bg-BG" dirty="0" smtClean="0"/>
              <a:t>. Моделът признава </a:t>
            </a:r>
            <a:r>
              <a:rPr lang="bg-BG" b="1" i="1" dirty="0" smtClean="0">
                <a:solidFill>
                  <a:srgbClr val="0070C0"/>
                </a:solidFill>
              </a:rPr>
              <a:t>ограничената рационалност</a:t>
            </a:r>
            <a:r>
              <a:rPr lang="bg-BG" dirty="0" smtClean="0"/>
              <a:t>, при която повечето вземащи решения работят. </a:t>
            </a:r>
          </a:p>
          <a:p>
            <a:r>
              <a:rPr lang="bg-BG" dirty="0" smtClean="0"/>
              <a:t>Хората не притежават достатъчно познавателни умения, необходими за формулиране и решаване на много сложни бизнес проблеми по </a:t>
            </a:r>
            <a:r>
              <a:rPr lang="bg-BG" b="1" i="1" dirty="0" smtClean="0">
                <a:solidFill>
                  <a:srgbClr val="0070C0"/>
                </a:solidFill>
              </a:rPr>
              <a:t>напълно обективен и рационален</a:t>
            </a:r>
            <a:r>
              <a:rPr lang="bg-BG" dirty="0" smtClean="0"/>
              <a:t> начин. </a:t>
            </a:r>
          </a:p>
          <a:p>
            <a:r>
              <a:rPr lang="bg-BG" dirty="0" smtClean="0"/>
              <a:t>Вземащите решения ограничават действията си в рамките на </a:t>
            </a:r>
            <a:r>
              <a:rPr lang="bg-BG" b="1" i="1" dirty="0" smtClean="0">
                <a:solidFill>
                  <a:srgbClr val="0070C0"/>
                </a:solidFill>
              </a:rPr>
              <a:t>валидните морални и етични норми</a:t>
            </a:r>
            <a:r>
              <a:rPr lang="bg-BG" dirty="0" smtClean="0"/>
              <a:t>. </a:t>
            </a:r>
          </a:p>
          <a:p>
            <a:r>
              <a:rPr lang="bg-BG" dirty="0" smtClean="0"/>
              <a:t>Административният модел е по природа </a:t>
            </a:r>
            <a:r>
              <a:rPr lang="bg-BG" b="1" i="1" dirty="0" smtClean="0">
                <a:solidFill>
                  <a:srgbClr val="0070C0"/>
                </a:solidFill>
              </a:rPr>
              <a:t>описателен</a:t>
            </a:r>
            <a:r>
              <a:rPr lang="bg-BG" dirty="0" smtClean="0"/>
              <a:t> (или предписателен). Описва по-скоро начинът на поведение на вземащите решения, отколкото да посочва идеален подход.</a:t>
            </a:r>
            <a:endParaRPr lang="bg-B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488"/>
            <a:ext cx="8229600" cy="4929222"/>
          </a:xfrm>
        </p:spPr>
        <p:txBody>
          <a:bodyPr>
            <a:normAutofit/>
          </a:bodyPr>
          <a:lstStyle/>
          <a:p>
            <a:r>
              <a:rPr lang="bg-BG" dirty="0" smtClean="0"/>
              <a:t>Първа стъпка -идентифициране на проблема. </a:t>
            </a:r>
          </a:p>
          <a:p>
            <a:pPr lvl="1"/>
            <a:r>
              <a:rPr lang="bg-BG" dirty="0" smtClean="0"/>
              <a:t>Какво е това, което се опитваме да разрешим? </a:t>
            </a:r>
          </a:p>
          <a:p>
            <a:pPr lvl="1"/>
            <a:r>
              <a:rPr lang="bg-BG" dirty="0" smtClean="0"/>
              <a:t>Хората не винаги възприемат точно социалните ситуации. </a:t>
            </a:r>
          </a:p>
          <a:p>
            <a:pPr lvl="1"/>
            <a:r>
              <a:rPr lang="bg-BG" dirty="0" smtClean="0"/>
              <a:t>Начинът, по който виждаме проблема определя и начина, по който ще се опитаме да го решим.</a:t>
            </a:r>
          </a:p>
          <a:p>
            <a:r>
              <a:rPr lang="bg-BG" dirty="0" smtClean="0"/>
              <a:t>Втора стъпка – определяне на целите, които ще бъдат постигнати при решаването на проблема.</a:t>
            </a:r>
          </a:p>
          <a:p>
            <a:pPr lvl="1"/>
            <a:r>
              <a:rPr lang="bg-BG" dirty="0" smtClean="0"/>
              <a:t>Важно е да се мисли за проблемите по начин, който позволява да бъдат идентифицирани възможните решения.</a:t>
            </a:r>
            <a:endParaRPr lang="bg-BG" dirty="0"/>
          </a:p>
        </p:txBody>
      </p:sp>
      <p:sp>
        <p:nvSpPr>
          <p:cNvPr id="4" name="Title 1"/>
          <p:cNvSpPr>
            <a:spLocks noGrp="1"/>
          </p:cNvSpPr>
          <p:nvPr>
            <p:ph type="title"/>
          </p:nvPr>
        </p:nvSpPr>
        <p:spPr>
          <a:xfrm>
            <a:off x="428596" y="500042"/>
            <a:ext cx="8229600" cy="1071570"/>
          </a:xfrm>
        </p:spPr>
        <p:txBody>
          <a:bodyPr>
            <a:noAutofit/>
          </a:bodyPr>
          <a:lstStyle/>
          <a:p>
            <a:pPr algn="ctr"/>
            <a:r>
              <a:rPr lang="bg-BG" sz="3200" b="1" dirty="0" smtClean="0"/>
              <a:t>Общ аналитичен модел на процеса на вземане на решения</a:t>
            </a:r>
            <a:endParaRPr lang="bg-BG" sz="32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pPr algn="ctr"/>
            <a:r>
              <a:rPr lang="bg-BG" sz="3200" b="1" dirty="0" smtClean="0"/>
              <a:t>Теория на отражението: Интуитивен подход за вземане на решение</a:t>
            </a:r>
            <a:endParaRPr lang="bg-BG" sz="3200" b="1" dirty="0"/>
          </a:p>
        </p:txBody>
      </p:sp>
      <p:sp>
        <p:nvSpPr>
          <p:cNvPr id="3" name="Content Placeholder 2"/>
          <p:cNvSpPr>
            <a:spLocks noGrp="1"/>
          </p:cNvSpPr>
          <p:nvPr>
            <p:ph idx="1"/>
          </p:nvPr>
        </p:nvSpPr>
        <p:spPr>
          <a:xfrm>
            <a:off x="457200" y="1785926"/>
            <a:ext cx="8229600" cy="4786346"/>
          </a:xfrm>
        </p:spPr>
        <p:txBody>
          <a:bodyPr>
            <a:normAutofit fontScale="92500" lnSpcReduction="10000"/>
          </a:bodyPr>
          <a:lstStyle/>
          <a:p>
            <a:r>
              <a:rPr lang="bg-BG" dirty="0" smtClean="0"/>
              <a:t>Изборът на най-добрата алтернатива чрез претегляне на всички опции, не винаги е основен проблем при вземане на решение. Хората отчитат също и как различните </a:t>
            </a:r>
            <a:r>
              <a:rPr lang="bg-BG" b="1" i="1" dirty="0" smtClean="0">
                <a:solidFill>
                  <a:srgbClr val="0070C0"/>
                </a:solidFill>
              </a:rPr>
              <a:t>алтернативи</a:t>
            </a:r>
            <a:r>
              <a:rPr lang="bg-BG" dirty="0" smtClean="0"/>
              <a:t> </a:t>
            </a:r>
            <a:r>
              <a:rPr lang="bg-BG" b="1" i="1" dirty="0" smtClean="0">
                <a:solidFill>
                  <a:srgbClr val="0070C0"/>
                </a:solidFill>
              </a:rPr>
              <a:t>се съгласуват с техните индивидуални стандарти, цели и планове</a:t>
            </a:r>
            <a:r>
              <a:rPr lang="bg-BG" dirty="0" smtClean="0"/>
              <a:t>. </a:t>
            </a:r>
          </a:p>
          <a:p>
            <a:r>
              <a:rPr lang="bg-BG" dirty="0" smtClean="0"/>
              <a:t>Хората могат да вземат решения и автоматично, </a:t>
            </a:r>
            <a:r>
              <a:rPr lang="bg-BG" b="1" i="1" dirty="0" smtClean="0">
                <a:solidFill>
                  <a:srgbClr val="0070C0"/>
                </a:solidFill>
              </a:rPr>
              <a:t>интуитивно</a:t>
            </a:r>
            <a:r>
              <a:rPr lang="bg-BG" dirty="0" smtClean="0"/>
              <a:t>. Представител на този подход е теорията на отражението. </a:t>
            </a:r>
          </a:p>
          <a:p>
            <a:r>
              <a:rPr lang="bg-BG" b="1" i="1" dirty="0" smtClean="0"/>
              <a:t>Теорията на отражението </a:t>
            </a:r>
            <a:r>
              <a:rPr lang="bg-BG" dirty="0" smtClean="0"/>
              <a:t>се занимава предимно с решения за вземане на определен курс на действие или промяна на настоящия курс на действие.</a:t>
            </a:r>
          </a:p>
          <a:p>
            <a:r>
              <a:rPr lang="bg-BG" dirty="0" smtClean="0"/>
              <a:t>Според нея хората вземат решения въз основа на прост, </a:t>
            </a:r>
            <a:r>
              <a:rPr lang="bg-BG" b="1" i="1" dirty="0" smtClean="0">
                <a:solidFill>
                  <a:srgbClr val="0070C0"/>
                </a:solidFill>
              </a:rPr>
              <a:t>двустепенен процес</a:t>
            </a:r>
            <a:r>
              <a:rPr lang="bg-BG" dirty="0" smtClean="0"/>
              <a:t>.</a:t>
            </a:r>
            <a:endParaRPr lang="bg-B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pPr algn="ctr"/>
            <a:r>
              <a:rPr lang="bg-BG" sz="3200" b="1" dirty="0" smtClean="0"/>
              <a:t>Теория на отражението: Интуитивен подход за вземане на решение</a:t>
            </a:r>
            <a:endParaRPr lang="bg-BG" sz="3200" b="1" dirty="0"/>
          </a:p>
        </p:txBody>
      </p:sp>
      <p:sp>
        <p:nvSpPr>
          <p:cNvPr id="3" name="Content Placeholder 2"/>
          <p:cNvSpPr>
            <a:spLocks noGrp="1"/>
          </p:cNvSpPr>
          <p:nvPr>
            <p:ph idx="1"/>
          </p:nvPr>
        </p:nvSpPr>
        <p:spPr>
          <a:xfrm>
            <a:off x="457200" y="1785926"/>
            <a:ext cx="8229600" cy="4786346"/>
          </a:xfrm>
        </p:spPr>
        <p:txBody>
          <a:bodyPr>
            <a:normAutofit fontScale="92500" lnSpcReduction="10000"/>
          </a:bodyPr>
          <a:lstStyle/>
          <a:p>
            <a:r>
              <a:rPr lang="bg-BG" dirty="0" smtClean="0"/>
              <a:t>Първата стъпка е </a:t>
            </a:r>
            <a:r>
              <a:rPr lang="bg-BG" b="1" i="1" dirty="0" smtClean="0">
                <a:solidFill>
                  <a:srgbClr val="0070C0"/>
                </a:solidFill>
              </a:rPr>
              <a:t>тест за съвместимост</a:t>
            </a:r>
            <a:r>
              <a:rPr lang="bg-BG" dirty="0" smtClean="0"/>
              <a:t>. Сравнява се степента, до която определен курс на действие е в съответствие с различни представи, особено </a:t>
            </a:r>
            <a:r>
              <a:rPr lang="bg-BG" b="1" i="1" dirty="0" smtClean="0">
                <a:solidFill>
                  <a:srgbClr val="0070C0"/>
                </a:solidFill>
              </a:rPr>
              <a:t>индивидуални принципи, настоящи цели и бъдещи планове</a:t>
            </a:r>
            <a:r>
              <a:rPr lang="bg-BG" dirty="0" smtClean="0"/>
              <a:t>.</a:t>
            </a:r>
          </a:p>
          <a:p>
            <a:pPr lvl="1"/>
            <a:r>
              <a:rPr lang="bg-BG" dirty="0" smtClean="0"/>
              <a:t>Ако липсва съвместимост, курсът на действие се отхвърля.</a:t>
            </a:r>
          </a:p>
          <a:p>
            <a:pPr lvl="1"/>
            <a:r>
              <a:rPr lang="bg-BG" dirty="0" smtClean="0"/>
              <a:t>След това се взема решение, като се избере алтернативата, която най-добре се съгласува с ценностите, целите и плановете.</a:t>
            </a:r>
          </a:p>
          <a:p>
            <a:r>
              <a:rPr lang="bg-BG" dirty="0" smtClean="0"/>
              <a:t>Тестовете се прилагат в определена рамка на решението, с разглеждане на смислена информация за контекста на решението.</a:t>
            </a:r>
            <a:endParaRPr lang="bg-B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pPr algn="ctr"/>
            <a:r>
              <a:rPr lang="bg-BG" sz="3200" b="1" dirty="0" smtClean="0"/>
              <a:t>Теория на отражението: Интуитивен подход за вземане на решение</a:t>
            </a:r>
            <a:endParaRPr lang="bg-BG" sz="3200" b="1" dirty="0"/>
          </a:p>
        </p:txBody>
      </p:sp>
      <p:sp>
        <p:nvSpPr>
          <p:cNvPr id="3" name="Content Placeholder 2"/>
          <p:cNvSpPr>
            <a:spLocks noGrp="1"/>
          </p:cNvSpPr>
          <p:nvPr>
            <p:ph idx="1"/>
          </p:nvPr>
        </p:nvSpPr>
        <p:spPr>
          <a:xfrm>
            <a:off x="457200" y="1785926"/>
            <a:ext cx="8229600" cy="4786346"/>
          </a:xfrm>
        </p:spPr>
        <p:txBody>
          <a:bodyPr>
            <a:normAutofit/>
          </a:bodyPr>
          <a:lstStyle/>
          <a:p>
            <a:r>
              <a:rPr lang="bg-BG" dirty="0" smtClean="0"/>
              <a:t>Според теорията на отражението, процесът на вземане на решения е бърз и лесен. Хората не обмислят решенията, а </a:t>
            </a:r>
            <a:r>
              <a:rPr lang="bg-BG" b="1" i="1" dirty="0" smtClean="0">
                <a:solidFill>
                  <a:srgbClr val="0070C0"/>
                </a:solidFill>
              </a:rPr>
              <a:t>използват плавен интуитивен процес</a:t>
            </a:r>
            <a:r>
              <a:rPr lang="bg-BG" dirty="0" smtClean="0"/>
              <a:t> с минимална когнитивна преработка.</a:t>
            </a:r>
          </a:p>
          <a:p>
            <a:r>
              <a:rPr lang="bg-BG" dirty="0" smtClean="0"/>
              <a:t>Неотдавнашни проучвания показват, че при вземане на </a:t>
            </a:r>
            <a:r>
              <a:rPr lang="bg-BG" b="1" i="1" dirty="0" smtClean="0">
                <a:solidFill>
                  <a:srgbClr val="0070C0"/>
                </a:solidFill>
              </a:rPr>
              <a:t>сравнително прости решения </a:t>
            </a:r>
            <a:r>
              <a:rPr lang="bg-BG" dirty="0" smtClean="0"/>
              <a:t>хората са склонни да се държат съгласно теорията на отражението.</a:t>
            </a:r>
            <a:endParaRPr lang="bg-B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214446"/>
          </a:xfrm>
        </p:spPr>
        <p:txBody>
          <a:bodyPr>
            <a:normAutofit/>
          </a:bodyPr>
          <a:lstStyle/>
          <a:p>
            <a:pPr algn="ctr"/>
            <a:r>
              <a:rPr lang="bg-BG" sz="3200" b="1" dirty="0" smtClean="0"/>
              <a:t>Несъвършенства на индивидуалните решения</a:t>
            </a:r>
            <a:endParaRPr lang="bg-BG" sz="3200" b="1" dirty="0"/>
          </a:p>
        </p:txBody>
      </p:sp>
      <p:sp>
        <p:nvSpPr>
          <p:cNvPr id="3" name="Content Placeholder 2"/>
          <p:cNvSpPr>
            <a:spLocks noGrp="1"/>
          </p:cNvSpPr>
          <p:nvPr>
            <p:ph idx="1"/>
          </p:nvPr>
        </p:nvSpPr>
        <p:spPr>
          <a:xfrm>
            <a:off x="457200" y="1714488"/>
            <a:ext cx="8229600" cy="4714908"/>
          </a:xfrm>
        </p:spPr>
        <p:txBody>
          <a:bodyPr>
            <a:normAutofit fontScale="92500"/>
          </a:bodyPr>
          <a:lstStyle/>
          <a:p>
            <a:r>
              <a:rPr lang="bg-BG" b="1" i="1" dirty="0" smtClean="0"/>
              <a:t>Ефектът на рамката </a:t>
            </a:r>
            <a:r>
              <a:rPr lang="bg-BG" dirty="0" smtClean="0"/>
              <a:t>се проявява, когато хората вземат различни решения, в зависимост от начина, по който се представя проблема.</a:t>
            </a:r>
          </a:p>
          <a:p>
            <a:r>
              <a:rPr lang="bg-BG" dirty="0" smtClean="0"/>
              <a:t>Проявления на ефекта на рамката:</a:t>
            </a:r>
          </a:p>
          <a:p>
            <a:r>
              <a:rPr lang="bg-BG" b="1" i="1" dirty="0" smtClean="0"/>
              <a:t>Поемане на риск</a:t>
            </a:r>
            <a:r>
              <a:rPr lang="bg-BG" i="1" dirty="0" smtClean="0"/>
              <a:t>. </a:t>
            </a:r>
          </a:p>
          <a:p>
            <a:pPr lvl="1"/>
            <a:r>
              <a:rPr lang="bg-BG" dirty="0" smtClean="0"/>
              <a:t>Когато проблемите са формулирани по начин, който подчертава получаването на </a:t>
            </a:r>
            <a:r>
              <a:rPr lang="bg-BG" b="1" i="1" dirty="0" smtClean="0">
                <a:solidFill>
                  <a:srgbClr val="0070C0"/>
                </a:solidFill>
              </a:rPr>
              <a:t>положителен резултат</a:t>
            </a:r>
            <a:r>
              <a:rPr lang="bg-BG" dirty="0" smtClean="0"/>
              <a:t>, хората обикновено </a:t>
            </a:r>
            <a:r>
              <a:rPr lang="bg-BG" b="1" i="1" dirty="0" smtClean="0">
                <a:solidFill>
                  <a:srgbClr val="0070C0"/>
                </a:solidFill>
              </a:rPr>
              <a:t>се боят от поемане на риск </a:t>
            </a:r>
            <a:r>
              <a:rPr lang="bg-BG" dirty="0" smtClean="0"/>
              <a:t>и преминават към нещо сигурно. </a:t>
            </a:r>
          </a:p>
          <a:p>
            <a:pPr lvl="1"/>
            <a:r>
              <a:rPr lang="bg-BG" dirty="0" smtClean="0"/>
              <a:t>Когато проблемите са формулирани по начин, който набляга на </a:t>
            </a:r>
            <a:r>
              <a:rPr lang="bg-BG" b="1" i="1" dirty="0" smtClean="0">
                <a:solidFill>
                  <a:srgbClr val="0070C0"/>
                </a:solidFill>
              </a:rPr>
              <a:t>потенциалните загуби</a:t>
            </a:r>
            <a:r>
              <a:rPr lang="bg-BG" dirty="0" smtClean="0"/>
              <a:t>, хората са по-склонни да </a:t>
            </a:r>
            <a:r>
              <a:rPr lang="bg-BG" b="1" i="1" dirty="0" smtClean="0">
                <a:solidFill>
                  <a:srgbClr val="0070C0"/>
                </a:solidFill>
              </a:rPr>
              <a:t>поемат риск</a:t>
            </a:r>
            <a:r>
              <a:rPr lang="bg-BG" dirty="0" smtClean="0"/>
              <a:t>, за да се избегнат тези загуби.</a:t>
            </a:r>
            <a:endParaRPr lang="bg-B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214446"/>
          </a:xfrm>
        </p:spPr>
        <p:txBody>
          <a:bodyPr>
            <a:normAutofit/>
          </a:bodyPr>
          <a:lstStyle/>
          <a:p>
            <a:pPr algn="ctr"/>
            <a:r>
              <a:rPr lang="bg-BG" sz="3200" b="1" dirty="0" smtClean="0"/>
              <a:t>Несъвършенства на индивидуалните решения</a:t>
            </a:r>
            <a:endParaRPr lang="bg-BG" sz="3200" b="1" dirty="0"/>
          </a:p>
        </p:txBody>
      </p:sp>
      <p:sp>
        <p:nvSpPr>
          <p:cNvPr id="3" name="Content Placeholder 2"/>
          <p:cNvSpPr>
            <a:spLocks noGrp="1"/>
          </p:cNvSpPr>
          <p:nvPr>
            <p:ph idx="1"/>
          </p:nvPr>
        </p:nvSpPr>
        <p:spPr>
          <a:xfrm>
            <a:off x="457200" y="1714488"/>
            <a:ext cx="8472518" cy="4610112"/>
          </a:xfrm>
        </p:spPr>
        <p:txBody>
          <a:bodyPr>
            <a:normAutofit/>
          </a:bodyPr>
          <a:lstStyle/>
          <a:p>
            <a:r>
              <a:rPr lang="bg-BG" b="1" i="1" dirty="0" smtClean="0"/>
              <a:t>Приписване</a:t>
            </a:r>
            <a:r>
              <a:rPr lang="bg-BG" i="1" dirty="0" smtClean="0"/>
              <a:t>. </a:t>
            </a:r>
            <a:r>
              <a:rPr lang="bg-BG" dirty="0" smtClean="0"/>
              <a:t>Ефектът на приписване се наблюдава когато една и съща характеристика, описана в </a:t>
            </a:r>
            <a:r>
              <a:rPr lang="bg-BG" b="1" i="1" dirty="0" smtClean="0">
                <a:solidFill>
                  <a:srgbClr val="0070C0"/>
                </a:solidFill>
              </a:rPr>
              <a:t>позитивна </a:t>
            </a:r>
            <a:r>
              <a:rPr lang="bg-BG" dirty="0" smtClean="0"/>
              <a:t>светлина, може да доведе до </a:t>
            </a:r>
            <a:r>
              <a:rPr lang="bg-BG" b="1" i="1" dirty="0" smtClean="0">
                <a:solidFill>
                  <a:srgbClr val="0070C0"/>
                </a:solidFill>
              </a:rPr>
              <a:t>позитивно решение </a:t>
            </a:r>
            <a:r>
              <a:rPr lang="bg-BG" dirty="0" smtClean="0"/>
              <a:t>и обратно, описана в </a:t>
            </a:r>
            <a:r>
              <a:rPr lang="bg-BG" b="1" i="1" dirty="0" smtClean="0">
                <a:solidFill>
                  <a:srgbClr val="0070C0"/>
                </a:solidFill>
              </a:rPr>
              <a:t>негативна</a:t>
            </a:r>
            <a:r>
              <a:rPr lang="bg-BG" dirty="0" smtClean="0"/>
              <a:t> светлина – до </a:t>
            </a:r>
            <a:r>
              <a:rPr lang="bg-BG" b="1" i="1" dirty="0" smtClean="0">
                <a:solidFill>
                  <a:srgbClr val="0070C0"/>
                </a:solidFill>
              </a:rPr>
              <a:t>негативно решение</a:t>
            </a:r>
            <a:r>
              <a:rPr lang="bg-BG" dirty="0" smtClean="0"/>
              <a:t>.</a:t>
            </a:r>
            <a:endParaRPr lang="bg-BG" i="1" dirty="0" smtClean="0"/>
          </a:p>
          <a:p>
            <a:r>
              <a:rPr lang="bg-BG" b="1" i="1" dirty="0" smtClean="0"/>
              <a:t>Целта като рамка</a:t>
            </a:r>
            <a:r>
              <a:rPr lang="bg-BG" i="1" dirty="0" smtClean="0"/>
              <a:t>.</a:t>
            </a:r>
            <a:r>
              <a:rPr lang="bg-BG" dirty="0" smtClean="0"/>
              <a:t> Когато убеждаваме някого да направи нещо, по-ефективно е да се фокусираме върху </a:t>
            </a:r>
            <a:r>
              <a:rPr lang="bg-BG" b="1" i="1" dirty="0" smtClean="0">
                <a:solidFill>
                  <a:srgbClr val="0070C0"/>
                </a:solidFill>
              </a:rPr>
              <a:t>положителните последствия от извършване </a:t>
            </a:r>
            <a:r>
              <a:rPr lang="bg-BG" dirty="0" smtClean="0"/>
              <a:t>на действието или върху </a:t>
            </a:r>
            <a:r>
              <a:rPr lang="bg-BG" b="1" i="1" dirty="0" smtClean="0">
                <a:solidFill>
                  <a:srgbClr val="0070C0"/>
                </a:solidFill>
              </a:rPr>
              <a:t>отрицателните последствия</a:t>
            </a:r>
            <a:r>
              <a:rPr lang="bg-BG" dirty="0" smtClean="0"/>
              <a:t>, ако действието </a:t>
            </a:r>
            <a:r>
              <a:rPr lang="bg-BG" b="1" i="1" dirty="0" smtClean="0">
                <a:solidFill>
                  <a:srgbClr val="0070C0"/>
                </a:solidFill>
              </a:rPr>
              <a:t>не се извърши.</a:t>
            </a:r>
            <a:endParaRPr lang="bg-BG" b="1" i="1" dirty="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653210"/>
          </a:xfrm>
        </p:spPr>
        <p:txBody>
          <a:bodyPr>
            <a:normAutofit/>
          </a:bodyPr>
          <a:lstStyle/>
          <a:p>
            <a:pPr algn="ctr"/>
            <a:r>
              <a:rPr lang="bg-BG" sz="3200" b="1" dirty="0" smtClean="0"/>
              <a:t>Ролята на евристиките</a:t>
            </a:r>
            <a:endParaRPr lang="bg-BG" sz="3200" b="1" dirty="0"/>
          </a:p>
        </p:txBody>
      </p:sp>
      <p:sp>
        <p:nvSpPr>
          <p:cNvPr id="3" name="Content Placeholder 2"/>
          <p:cNvSpPr>
            <a:spLocks noGrp="1"/>
          </p:cNvSpPr>
          <p:nvPr>
            <p:ph idx="1"/>
          </p:nvPr>
        </p:nvSpPr>
        <p:spPr>
          <a:xfrm>
            <a:off x="457200" y="1285860"/>
            <a:ext cx="8229600" cy="5038740"/>
          </a:xfrm>
        </p:spPr>
        <p:txBody>
          <a:bodyPr>
            <a:normAutofit/>
          </a:bodyPr>
          <a:lstStyle/>
          <a:p>
            <a:r>
              <a:rPr lang="bg-BG" dirty="0" smtClean="0"/>
              <a:t>Евристиките са елементарни правила, използвани за бързи решения на сложни проблеми.</a:t>
            </a:r>
          </a:p>
          <a:p>
            <a:r>
              <a:rPr lang="bg-BG" b="1" i="1" dirty="0" smtClean="0">
                <a:solidFill>
                  <a:srgbClr val="0070C0"/>
                </a:solidFill>
              </a:rPr>
              <a:t>Използването на евристики </a:t>
            </a:r>
            <a:r>
              <a:rPr lang="bg-BG" dirty="0" smtClean="0"/>
              <a:t>е свързано със склонността на хората да основават своите решения на базата на леснодостъпна информация - въпреки че тази информация може да не е съвсем точна.</a:t>
            </a:r>
          </a:p>
          <a:p>
            <a:r>
              <a:rPr lang="bg-BG" dirty="0" smtClean="0"/>
              <a:t>Основавайки решенията </a:t>
            </a:r>
            <a:r>
              <a:rPr lang="bg-BG" b="1" i="1" dirty="0" smtClean="0">
                <a:solidFill>
                  <a:srgbClr val="0070C0"/>
                </a:solidFill>
              </a:rPr>
              <a:t>единствено на леснодостъпна информация</a:t>
            </a:r>
            <a:r>
              <a:rPr lang="bg-BG" i="1" dirty="0" smtClean="0"/>
              <a:t> </a:t>
            </a:r>
            <a:r>
              <a:rPr lang="bg-BG" dirty="0" smtClean="0"/>
              <a:t>увеличава възможността за вземане на </a:t>
            </a:r>
            <a:r>
              <a:rPr lang="bg-BG" b="1" i="1" dirty="0" smtClean="0">
                <a:solidFill>
                  <a:srgbClr val="0070C0"/>
                </a:solidFill>
              </a:rPr>
              <a:t>неточни</a:t>
            </a:r>
            <a:r>
              <a:rPr lang="bg-BG" dirty="0" smtClean="0"/>
              <a:t> решения, но въпреки това евристичния подход често се използва.</a:t>
            </a:r>
            <a:endParaRPr lang="bg-B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653210"/>
          </a:xfrm>
        </p:spPr>
        <p:txBody>
          <a:bodyPr>
            <a:normAutofit/>
          </a:bodyPr>
          <a:lstStyle/>
          <a:p>
            <a:pPr algn="ctr"/>
            <a:r>
              <a:rPr lang="bg-BG" sz="3200" b="1" dirty="0" smtClean="0"/>
              <a:t>Ролята на евристиките</a:t>
            </a:r>
            <a:endParaRPr lang="bg-BG" sz="3200" b="1" dirty="0"/>
          </a:p>
        </p:txBody>
      </p:sp>
      <p:sp>
        <p:nvSpPr>
          <p:cNvPr id="3" name="Content Placeholder 2"/>
          <p:cNvSpPr>
            <a:spLocks noGrp="1"/>
          </p:cNvSpPr>
          <p:nvPr>
            <p:ph idx="1"/>
          </p:nvPr>
        </p:nvSpPr>
        <p:spPr>
          <a:xfrm>
            <a:off x="457200" y="1142984"/>
            <a:ext cx="8229600" cy="5500726"/>
          </a:xfrm>
        </p:spPr>
        <p:txBody>
          <a:bodyPr>
            <a:normAutofit fontScale="92500"/>
          </a:bodyPr>
          <a:lstStyle/>
          <a:p>
            <a:r>
              <a:rPr lang="bg-BG" b="1" i="1" dirty="0" smtClean="0">
                <a:solidFill>
                  <a:srgbClr val="0070C0"/>
                </a:solidFill>
              </a:rPr>
              <a:t>Разпространението на евристиката </a:t>
            </a:r>
            <a:r>
              <a:rPr lang="bg-BG" dirty="0" smtClean="0"/>
              <a:t>се отнася до склонността към прилагане на </a:t>
            </a:r>
            <a:r>
              <a:rPr lang="bg-BG" b="1" i="1" dirty="0" smtClean="0">
                <a:solidFill>
                  <a:srgbClr val="0070C0"/>
                </a:solidFill>
              </a:rPr>
              <a:t>стереотипни начини </a:t>
            </a:r>
            <a:r>
              <a:rPr lang="bg-BG" dirty="0" smtClean="0"/>
              <a:t>за възприемане на другите, ако те се явяват "</a:t>
            </a:r>
            <a:r>
              <a:rPr lang="bg-BG" b="1" i="1" dirty="0" smtClean="0">
                <a:solidFill>
                  <a:srgbClr val="0070C0"/>
                </a:solidFill>
              </a:rPr>
              <a:t>типични</a:t>
            </a:r>
            <a:r>
              <a:rPr lang="bg-BG" dirty="0" smtClean="0"/>
              <a:t>" представители на определена група. Изследвания са установили, че хората са склонни да допускат такива грешки.</a:t>
            </a:r>
          </a:p>
          <a:p>
            <a:r>
              <a:rPr lang="bg-BG" dirty="0" smtClean="0"/>
              <a:t>Евристиките </a:t>
            </a:r>
            <a:r>
              <a:rPr lang="bg-BG" b="1" i="1" dirty="0" smtClean="0">
                <a:solidFill>
                  <a:srgbClr val="0070C0"/>
                </a:solidFill>
              </a:rPr>
              <a:t>не винаги  влошават качеството</a:t>
            </a:r>
            <a:r>
              <a:rPr lang="bg-BG" i="1" dirty="0" smtClean="0"/>
              <a:t> </a:t>
            </a:r>
            <a:r>
              <a:rPr lang="bg-BG" dirty="0" smtClean="0"/>
              <a:t>на решенията. Хората често ги използват за </a:t>
            </a:r>
            <a:r>
              <a:rPr lang="bg-BG" b="1" i="1" dirty="0" smtClean="0">
                <a:solidFill>
                  <a:srgbClr val="0070C0"/>
                </a:solidFill>
              </a:rPr>
              <a:t>опростяване</a:t>
            </a:r>
            <a:r>
              <a:rPr lang="bg-BG" dirty="0" smtClean="0"/>
              <a:t> на сложните решения, с които се сблъскват.</a:t>
            </a:r>
          </a:p>
          <a:p>
            <a:r>
              <a:rPr lang="bg-BG" dirty="0" smtClean="0"/>
              <a:t>Въпреки разпространението, евристиките могат да се смятат за </a:t>
            </a:r>
            <a:r>
              <a:rPr lang="bg-BG" b="1" i="1" dirty="0" smtClean="0">
                <a:solidFill>
                  <a:srgbClr val="0070C0"/>
                </a:solidFill>
              </a:rPr>
              <a:t>възпрепятстващи вземането на добри решения</a:t>
            </a:r>
            <a:r>
              <a:rPr lang="bg-BG" dirty="0" smtClean="0"/>
              <a:t>, защото не мотивират хората да събират и обработват необходимата за такива решения информация</a:t>
            </a:r>
            <a:endParaRPr lang="bg-B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714380"/>
          </a:xfrm>
        </p:spPr>
        <p:txBody>
          <a:bodyPr>
            <a:normAutofit fontScale="90000"/>
          </a:bodyPr>
          <a:lstStyle/>
          <a:p>
            <a:pPr algn="ctr"/>
            <a:r>
              <a:rPr lang="bg-BG" sz="3200" b="1" dirty="0" smtClean="0"/>
              <a:t>Субективен характер на индивидуалните решения</a:t>
            </a:r>
            <a:endParaRPr lang="bg-BG" sz="3200" b="1" dirty="0"/>
          </a:p>
        </p:txBody>
      </p:sp>
      <p:sp>
        <p:nvSpPr>
          <p:cNvPr id="3" name="Content Placeholder 2"/>
          <p:cNvSpPr>
            <a:spLocks noGrp="1"/>
          </p:cNvSpPr>
          <p:nvPr>
            <p:ph idx="1"/>
          </p:nvPr>
        </p:nvSpPr>
        <p:spPr>
          <a:xfrm>
            <a:off x="457200" y="1285860"/>
            <a:ext cx="8229600" cy="5357850"/>
          </a:xfrm>
        </p:spPr>
        <p:txBody>
          <a:bodyPr>
            <a:normAutofit fontScale="92500" lnSpcReduction="10000"/>
          </a:bodyPr>
          <a:lstStyle/>
          <a:p>
            <a:r>
              <a:rPr lang="bg-BG" sz="2800" b="1" i="1" dirty="0" smtClean="0"/>
              <a:t>Пристрастност</a:t>
            </a:r>
            <a:r>
              <a:rPr lang="bg-BG" sz="2800" dirty="0" smtClean="0"/>
              <a:t>. </a:t>
            </a:r>
          </a:p>
          <a:p>
            <a:pPr lvl="1"/>
            <a:r>
              <a:rPr lang="bg-BG" dirty="0" smtClean="0"/>
              <a:t>Предпочитаната алтернатива за решение се избира преди всички възможности да са разгледани. </a:t>
            </a:r>
          </a:p>
          <a:p>
            <a:pPr lvl="1"/>
            <a:r>
              <a:rPr lang="bg-BG" dirty="0" smtClean="0"/>
              <a:t>Проучванията показват, че човек е склонен да избира негласно предпочитан вариант в началото на процеса на вземане на решения. На другите варианти не се обръща сериозно внимание. Те се използват само, за да убеди себе си, че вече предпочетеният е наистина най-добрият избор. </a:t>
            </a:r>
          </a:p>
          <a:p>
            <a:pPr lvl="1"/>
            <a:r>
              <a:rPr lang="bg-BG" dirty="0" smtClean="0"/>
              <a:t>В едно изследване на процеса на набиране на персонал, е установено, че могат да се предвидят 87% от работните места, които ще заемат студентите още 2 месеца преди те действително да са взели решение.</a:t>
            </a:r>
          </a:p>
          <a:p>
            <a:pPr lvl="1"/>
            <a:r>
              <a:rPr lang="bg-BG" dirty="0" smtClean="0"/>
              <a:t>Решенията на хората са пристрастни поради склонността им да не разглеждат цялата налична информация по въпроса. </a:t>
            </a:r>
            <a:endParaRPr lang="bg-BG"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72560" cy="857256"/>
          </a:xfrm>
        </p:spPr>
        <p:txBody>
          <a:bodyPr>
            <a:normAutofit fontScale="90000"/>
          </a:bodyPr>
          <a:lstStyle/>
          <a:p>
            <a:pPr algn="ctr"/>
            <a:r>
              <a:rPr lang="bg-BG" sz="3200" b="1" dirty="0" smtClean="0"/>
              <a:t>Субективен характер на индивидуалните решения</a:t>
            </a:r>
            <a:endParaRPr lang="bg-BG" sz="3200" b="1" dirty="0"/>
          </a:p>
        </p:txBody>
      </p:sp>
      <p:sp>
        <p:nvSpPr>
          <p:cNvPr id="3" name="Content Placeholder 2"/>
          <p:cNvSpPr>
            <a:spLocks noGrp="1"/>
          </p:cNvSpPr>
          <p:nvPr>
            <p:ph idx="1"/>
          </p:nvPr>
        </p:nvSpPr>
        <p:spPr>
          <a:xfrm>
            <a:off x="457200" y="1285860"/>
            <a:ext cx="8229600" cy="5572140"/>
          </a:xfrm>
        </p:spPr>
        <p:txBody>
          <a:bodyPr>
            <a:normAutofit fontScale="92500"/>
          </a:bodyPr>
          <a:lstStyle/>
          <a:p>
            <a:r>
              <a:rPr lang="bg-BG" sz="2800" b="1" i="1" dirty="0" smtClean="0"/>
              <a:t>Пристрастност при равносметката.</a:t>
            </a:r>
          </a:p>
          <a:p>
            <a:pPr lvl="1"/>
            <a:r>
              <a:rPr lang="bg-BG" dirty="0" smtClean="0"/>
              <a:t>Тенденцията хората да възприемат резултатите, като неизбежни, след като са настъпили.</a:t>
            </a:r>
          </a:p>
          <a:p>
            <a:pPr lvl="1"/>
            <a:r>
              <a:rPr lang="bg-BG" dirty="0" smtClean="0"/>
              <a:t>Възниква, защото хората се чувстват добре когато могат  да преценяват нещата точно. Иска им се да твърдят, че са очаквали положителни, а не отрицателни събития</a:t>
            </a:r>
          </a:p>
          <a:p>
            <a:r>
              <a:rPr lang="bg-BG" sz="2800" b="1" i="1" dirty="0" smtClean="0"/>
              <a:t>Субективизъм по отношение на хората</a:t>
            </a:r>
            <a:r>
              <a:rPr lang="bg-BG" sz="2800" dirty="0" smtClean="0"/>
              <a:t>.</a:t>
            </a:r>
          </a:p>
          <a:p>
            <a:pPr lvl="1"/>
            <a:r>
              <a:rPr lang="bg-BG" dirty="0" smtClean="0"/>
              <a:t>Тенденцията да се отдават твърде </a:t>
            </a:r>
            <a:r>
              <a:rPr lang="bg-BG" b="1" i="1" dirty="0" smtClean="0">
                <a:solidFill>
                  <a:srgbClr val="0070C0"/>
                </a:solidFill>
              </a:rPr>
              <a:t>малко заслуги</a:t>
            </a:r>
            <a:r>
              <a:rPr lang="bg-BG" dirty="0" smtClean="0"/>
              <a:t>, когато нещата</a:t>
            </a:r>
            <a:r>
              <a:rPr lang="bg-BG" b="1" i="1" dirty="0" smtClean="0">
                <a:solidFill>
                  <a:srgbClr val="0070C0"/>
                </a:solidFill>
              </a:rPr>
              <a:t> вървят зле</a:t>
            </a:r>
            <a:r>
              <a:rPr lang="bg-BG" dirty="0" smtClean="0"/>
              <a:t> и да се </a:t>
            </a:r>
            <a:r>
              <a:rPr lang="bg-BG" b="1" i="1" dirty="0" smtClean="0">
                <a:solidFill>
                  <a:srgbClr val="0070C0"/>
                </a:solidFill>
              </a:rPr>
              <a:t>преувеличават заслугите</a:t>
            </a:r>
            <a:r>
              <a:rPr lang="bg-BG" dirty="0" smtClean="0"/>
              <a:t>, когато нещата </a:t>
            </a:r>
            <a:r>
              <a:rPr lang="bg-BG" b="1" i="1" dirty="0" smtClean="0">
                <a:solidFill>
                  <a:srgbClr val="0070C0"/>
                </a:solidFill>
              </a:rPr>
              <a:t>вървят добре</a:t>
            </a:r>
            <a:r>
              <a:rPr lang="bg-BG" dirty="0" smtClean="0"/>
              <a:t>.</a:t>
            </a:r>
          </a:p>
          <a:p>
            <a:pPr lvl="1"/>
            <a:r>
              <a:rPr lang="bg-BG" dirty="0" smtClean="0"/>
              <a:t>Осъзнаването на това пристрастие е важно дотолкова, доколкото ефективните решения разчитат на </a:t>
            </a:r>
            <a:r>
              <a:rPr lang="bg-BG" b="1" i="1" dirty="0" smtClean="0">
                <a:solidFill>
                  <a:srgbClr val="0070C0"/>
                </a:solidFill>
              </a:rPr>
              <a:t>точна информация</a:t>
            </a:r>
            <a:r>
              <a:rPr lang="bg-BG" dirty="0" smtClean="0"/>
              <a:t>, а то може да ни предразположи към </a:t>
            </a:r>
            <a:r>
              <a:rPr lang="bg-BG" b="1" i="1" dirty="0" smtClean="0">
                <a:solidFill>
                  <a:srgbClr val="0070C0"/>
                </a:solidFill>
              </a:rPr>
              <a:t>необективно възприемане на другите</a:t>
            </a:r>
            <a:r>
              <a:rPr lang="bg-BG" dirty="0" smtClean="0"/>
              <a:t>.</a:t>
            </a:r>
            <a:endParaRPr lang="bg-BG"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72560" cy="857256"/>
          </a:xfrm>
        </p:spPr>
        <p:txBody>
          <a:bodyPr>
            <a:normAutofit fontScale="90000"/>
          </a:bodyPr>
          <a:lstStyle/>
          <a:p>
            <a:pPr algn="ctr"/>
            <a:r>
              <a:rPr lang="bg-BG" sz="3200" b="1" dirty="0" smtClean="0"/>
              <a:t>Субективен характер на индивидуалните решения</a:t>
            </a:r>
            <a:endParaRPr lang="bg-BG" sz="3200" b="1" dirty="0"/>
          </a:p>
        </p:txBody>
      </p:sp>
      <p:sp>
        <p:nvSpPr>
          <p:cNvPr id="3" name="Content Placeholder 2"/>
          <p:cNvSpPr>
            <a:spLocks noGrp="1"/>
          </p:cNvSpPr>
          <p:nvPr>
            <p:ph idx="1"/>
          </p:nvPr>
        </p:nvSpPr>
        <p:spPr>
          <a:xfrm>
            <a:off x="285720" y="1214422"/>
            <a:ext cx="8643998" cy="5643578"/>
          </a:xfrm>
        </p:spPr>
        <p:txBody>
          <a:bodyPr>
            <a:normAutofit lnSpcReduction="10000"/>
          </a:bodyPr>
          <a:lstStyle/>
          <a:p>
            <a:r>
              <a:rPr lang="bg-BG" sz="2800" b="1" i="1" dirty="0" smtClean="0"/>
              <a:t>Ескалацията на ангажираността.</a:t>
            </a:r>
          </a:p>
          <a:p>
            <a:pPr lvl="1"/>
            <a:r>
              <a:rPr lang="bg-BG" b="1" i="1" dirty="0" smtClean="0">
                <a:solidFill>
                  <a:srgbClr val="0070C0"/>
                </a:solidFill>
              </a:rPr>
              <a:t>Неефективното</a:t>
            </a:r>
            <a:r>
              <a:rPr lang="bg-BG" dirty="0" smtClean="0"/>
              <a:t> решение понякога се следва от още </a:t>
            </a:r>
            <a:r>
              <a:rPr lang="bg-BG" b="1" i="1" dirty="0" smtClean="0">
                <a:solidFill>
                  <a:srgbClr val="0070C0"/>
                </a:solidFill>
              </a:rPr>
              <a:t>по-неефективни</a:t>
            </a:r>
            <a:r>
              <a:rPr lang="bg-BG" dirty="0" smtClean="0"/>
              <a:t> решения.</a:t>
            </a:r>
          </a:p>
          <a:p>
            <a:pPr lvl="1"/>
            <a:r>
              <a:rPr lang="bg-BG" dirty="0" smtClean="0"/>
              <a:t>Ескалацията на ангажираността е склонност на хората да продължат да подкрепят предишни неуспешни действия, защото са направили </a:t>
            </a:r>
            <a:r>
              <a:rPr lang="bg-BG" b="1" i="1" dirty="0" smtClean="0">
                <a:solidFill>
                  <a:srgbClr val="0070C0"/>
                </a:solidFill>
              </a:rPr>
              <a:t>сериозна инвестиция </a:t>
            </a:r>
            <a:r>
              <a:rPr lang="bg-BG" dirty="0" smtClean="0"/>
              <a:t>в тях.</a:t>
            </a:r>
          </a:p>
          <a:p>
            <a:pPr lvl="1"/>
            <a:r>
              <a:rPr lang="bg-BG" dirty="0" smtClean="0"/>
              <a:t>В някои организации невъзможността да защитите предишните си действия, понякога може да се разглежда като </a:t>
            </a:r>
            <a:r>
              <a:rPr lang="bg-BG" b="1" i="1" dirty="0" smtClean="0">
                <a:solidFill>
                  <a:srgbClr val="0070C0"/>
                </a:solidFill>
              </a:rPr>
              <a:t>провал</a:t>
            </a:r>
            <a:r>
              <a:rPr lang="bg-BG" dirty="0" smtClean="0"/>
              <a:t>, политически трудно признание.</a:t>
            </a:r>
          </a:p>
          <a:p>
            <a:pPr lvl="1"/>
            <a:r>
              <a:rPr lang="bg-BG" dirty="0" smtClean="0"/>
              <a:t>Хората се безпокоят за своя </a:t>
            </a:r>
            <a:r>
              <a:rPr lang="bg-BG" b="1" i="1" dirty="0" smtClean="0">
                <a:solidFill>
                  <a:srgbClr val="0070C0"/>
                </a:solidFill>
              </a:rPr>
              <a:t>авторитет</a:t>
            </a:r>
            <a:r>
              <a:rPr lang="bg-BG" dirty="0" smtClean="0"/>
              <a:t>, за това дали изглеждат добре в своите очи и в очите на другите. </a:t>
            </a:r>
          </a:p>
          <a:p>
            <a:pPr lvl="1"/>
            <a:r>
              <a:rPr lang="bg-BG" dirty="0" smtClean="0"/>
              <a:t>Феноменът ескалация на ангажираността представлява форма на </a:t>
            </a:r>
            <a:r>
              <a:rPr lang="bg-BG" b="1" i="1" dirty="0" smtClean="0">
                <a:solidFill>
                  <a:srgbClr val="0070C0"/>
                </a:solidFill>
              </a:rPr>
              <a:t>ирационално вземане на решения</a:t>
            </a:r>
            <a:r>
              <a:rPr lang="bg-BG" dirty="0" smtClean="0"/>
              <a:t>.</a:t>
            </a:r>
            <a:endParaRPr lang="bg-B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fontScale="92500" lnSpcReduction="10000"/>
          </a:bodyPr>
          <a:lstStyle/>
          <a:p>
            <a:r>
              <a:rPr lang="bg-BG" dirty="0" smtClean="0"/>
              <a:t>Трета стъпка –определяне на начина, по който ще бъде взето решението.</a:t>
            </a:r>
          </a:p>
          <a:p>
            <a:pPr lvl="1"/>
            <a:r>
              <a:rPr lang="bg-BG" dirty="0" smtClean="0"/>
              <a:t>Като прецени вида на възникналия проблем, както и различните аспекти на ситуацията, мениджърът може да предпочете да </a:t>
            </a:r>
            <a:r>
              <a:rPr lang="bg-BG" dirty="0" smtClean="0">
                <a:solidFill>
                  <a:srgbClr val="0070C0"/>
                </a:solidFill>
              </a:rPr>
              <a:t>вземе решение сам</a:t>
            </a:r>
            <a:r>
              <a:rPr lang="bg-BG" dirty="0" smtClean="0"/>
              <a:t>, да </a:t>
            </a:r>
            <a:r>
              <a:rPr lang="bg-BG" dirty="0" smtClean="0">
                <a:solidFill>
                  <a:srgbClr val="0070C0"/>
                </a:solidFill>
              </a:rPr>
              <a:t>делегира решението на друг</a:t>
            </a:r>
            <a:r>
              <a:rPr lang="bg-BG" dirty="0" smtClean="0"/>
              <a:t>, или да </a:t>
            </a:r>
            <a:r>
              <a:rPr lang="bg-BG" dirty="0" smtClean="0">
                <a:solidFill>
                  <a:srgbClr val="0070C0"/>
                </a:solidFill>
              </a:rPr>
              <a:t>формира група </a:t>
            </a:r>
            <a:r>
              <a:rPr lang="bg-BG" dirty="0" smtClean="0"/>
              <a:t>за вземане на решение.</a:t>
            </a:r>
          </a:p>
          <a:p>
            <a:pPr lvl="1"/>
            <a:r>
              <a:rPr lang="bg-BG" dirty="0" smtClean="0"/>
              <a:t>Разработени са компютърни програми, които обобщават голяма част от информацията, така че мениджърите да разполагат с богата социална информация, която може да помогне при вземането на предварително решение.</a:t>
            </a:r>
          </a:p>
          <a:p>
            <a:pPr lvl="1"/>
            <a:r>
              <a:rPr lang="bg-BG" dirty="0" smtClean="0"/>
              <a:t>Такива системи за подпомагане на вземането на решения (DSS), са добри дотолкова, доколкото добра е социалната информация, на базата на която са създадени, но DSS техниките са ефективни – помагат на хората за решаване на проблемите.</a:t>
            </a:r>
            <a:endParaRPr lang="bg-BG" dirty="0"/>
          </a:p>
        </p:txBody>
      </p:sp>
      <p:sp>
        <p:nvSpPr>
          <p:cNvPr id="4" name="Title 1"/>
          <p:cNvSpPr>
            <a:spLocks noGrp="1"/>
          </p:cNvSpPr>
          <p:nvPr>
            <p:ph type="title"/>
          </p:nvPr>
        </p:nvSpPr>
        <p:spPr>
          <a:xfrm>
            <a:off x="428596" y="500042"/>
            <a:ext cx="8229600" cy="938962"/>
          </a:xfrm>
        </p:spPr>
        <p:txBody>
          <a:bodyPr>
            <a:noAutofit/>
          </a:bodyPr>
          <a:lstStyle/>
          <a:p>
            <a:pPr algn="ctr"/>
            <a:r>
              <a:rPr lang="bg-BG" sz="3200" b="1" dirty="0" smtClean="0"/>
              <a:t>Общ аналитичен модел на процеса на вземане на решения</a:t>
            </a:r>
            <a:endParaRPr lang="bg-BG" sz="32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72560" cy="785818"/>
          </a:xfrm>
        </p:spPr>
        <p:txBody>
          <a:bodyPr>
            <a:normAutofit fontScale="90000"/>
          </a:bodyPr>
          <a:lstStyle/>
          <a:p>
            <a:pPr algn="ctr"/>
            <a:r>
              <a:rPr lang="bg-BG" sz="3200" b="1" dirty="0" smtClean="0"/>
              <a:t>Субективен характер на индивидуалните решения</a:t>
            </a:r>
            <a:endParaRPr lang="bg-BG" sz="3200" b="1" dirty="0"/>
          </a:p>
        </p:txBody>
      </p:sp>
      <p:sp>
        <p:nvSpPr>
          <p:cNvPr id="3" name="Content Placeholder 2"/>
          <p:cNvSpPr>
            <a:spLocks noGrp="1"/>
          </p:cNvSpPr>
          <p:nvPr>
            <p:ph idx="1"/>
          </p:nvPr>
        </p:nvSpPr>
        <p:spPr>
          <a:xfrm>
            <a:off x="0" y="1142984"/>
            <a:ext cx="8786842" cy="5715016"/>
          </a:xfrm>
        </p:spPr>
        <p:txBody>
          <a:bodyPr>
            <a:normAutofit fontScale="92500"/>
          </a:bodyPr>
          <a:lstStyle/>
          <a:p>
            <a:pPr lvl="1"/>
            <a:r>
              <a:rPr lang="bg-BG" dirty="0" smtClean="0"/>
              <a:t>Основната причина за тази тенденция е склонността на хората да изграждат своето мнение си за себе си като </a:t>
            </a:r>
            <a:r>
              <a:rPr lang="bg-BG" b="1" i="1" dirty="0" smtClean="0">
                <a:solidFill>
                  <a:srgbClr val="0070C0"/>
                </a:solidFill>
              </a:rPr>
              <a:t>рационални и компетентни </a:t>
            </a:r>
            <a:r>
              <a:rPr lang="bg-BG" dirty="0" smtClean="0"/>
              <a:t>при вземането на решения, убеждавайки както себе си, така и другите, че са вземали </a:t>
            </a:r>
            <a:r>
              <a:rPr lang="bg-BG" b="1" i="1" dirty="0" smtClean="0">
                <a:solidFill>
                  <a:srgbClr val="0070C0"/>
                </a:solidFill>
              </a:rPr>
              <a:t>правилни решения</a:t>
            </a:r>
            <a:r>
              <a:rPr lang="bg-BG" dirty="0" smtClean="0"/>
              <a:t> и са готови да ги защитават.</a:t>
            </a:r>
          </a:p>
          <a:p>
            <a:pPr lvl="1"/>
            <a:r>
              <a:rPr lang="bg-BG" dirty="0" smtClean="0"/>
              <a:t>Хората се въздържат от ескалация на поетите задължения когато :</a:t>
            </a:r>
          </a:p>
          <a:p>
            <a:pPr lvl="2"/>
            <a:r>
              <a:rPr lang="bg-BG" sz="2400" dirty="0" smtClean="0"/>
              <a:t>Наличните </a:t>
            </a:r>
            <a:r>
              <a:rPr lang="bg-BG" sz="2400" b="1" i="1" dirty="0" smtClean="0">
                <a:solidFill>
                  <a:srgbClr val="0070C0"/>
                </a:solidFill>
              </a:rPr>
              <a:t>средства са ограничени </a:t>
            </a:r>
            <a:r>
              <a:rPr lang="bg-BG" sz="2400" dirty="0" smtClean="0"/>
              <a:t>и заплахата от неуспех е сериозна.</a:t>
            </a:r>
          </a:p>
          <a:p>
            <a:pPr lvl="2"/>
            <a:r>
              <a:rPr lang="bg-BG" sz="2400" dirty="0" smtClean="0"/>
              <a:t>Могат да </a:t>
            </a:r>
            <a:r>
              <a:rPr lang="bg-BG" sz="2400" b="1" i="1" dirty="0" smtClean="0">
                <a:solidFill>
                  <a:srgbClr val="0070C0"/>
                </a:solidFill>
              </a:rPr>
              <a:t>размият своята отговорност </a:t>
            </a:r>
            <a:r>
              <a:rPr lang="bg-BG" sz="2400" dirty="0" smtClean="0"/>
              <a:t>за предишни погрешни действия.</a:t>
            </a:r>
          </a:p>
          <a:p>
            <a:pPr lvl="2"/>
            <a:r>
              <a:rPr lang="bg-BG" sz="2400" dirty="0" smtClean="0"/>
              <a:t>Хората, взели неефективни решения са н</a:t>
            </a:r>
            <a:r>
              <a:rPr lang="bg-BG" sz="2400" b="1" i="1" dirty="0" smtClean="0">
                <a:solidFill>
                  <a:srgbClr val="0070C0"/>
                </a:solidFill>
              </a:rPr>
              <a:t>апуснали и са били заменени</a:t>
            </a:r>
            <a:r>
              <a:rPr lang="bg-BG" sz="2400" dirty="0" smtClean="0"/>
              <a:t> с други, които не са свързани с тези решения.</a:t>
            </a:r>
          </a:p>
          <a:p>
            <a:pPr lvl="2"/>
            <a:r>
              <a:rPr lang="bg-BG" sz="2400" dirty="0" smtClean="0"/>
              <a:t>Общата инвестирана сума </a:t>
            </a:r>
            <a:r>
              <a:rPr lang="bg-BG" sz="2400" b="1" i="1" dirty="0" smtClean="0">
                <a:solidFill>
                  <a:srgbClr val="0070C0"/>
                </a:solidFill>
              </a:rPr>
              <a:t>надхвърля</a:t>
            </a:r>
            <a:r>
              <a:rPr lang="bg-BG" sz="2400" dirty="0" smtClean="0"/>
              <a:t> очакваната печалба.</a:t>
            </a:r>
            <a:endParaRPr lang="bg-BG"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pPr algn="ctr"/>
            <a:r>
              <a:rPr lang="bg-BG" sz="3200" b="1" dirty="0" smtClean="0"/>
              <a:t>Кога груповите решения превъзхождат индивидуалните</a:t>
            </a:r>
            <a:r>
              <a:rPr lang="en-US" sz="3200" b="1" dirty="0" smtClean="0"/>
              <a:t>?</a:t>
            </a:r>
            <a:endParaRPr lang="bg-BG" sz="3200" b="1" dirty="0"/>
          </a:p>
        </p:txBody>
      </p:sp>
      <p:sp>
        <p:nvSpPr>
          <p:cNvPr id="3" name="Content Placeholder 2"/>
          <p:cNvSpPr>
            <a:spLocks noGrp="1"/>
          </p:cNvSpPr>
          <p:nvPr>
            <p:ph idx="1"/>
          </p:nvPr>
        </p:nvSpPr>
        <p:spPr>
          <a:xfrm>
            <a:off x="457200" y="1500174"/>
            <a:ext cx="8472518" cy="5143536"/>
          </a:xfrm>
        </p:spPr>
        <p:txBody>
          <a:bodyPr>
            <a:normAutofit fontScale="92500" lnSpcReduction="20000"/>
          </a:bodyPr>
          <a:lstStyle/>
          <a:p>
            <a:pPr>
              <a:buNone/>
            </a:pPr>
            <a:r>
              <a:rPr lang="bg-BG" dirty="0" smtClean="0"/>
              <a:t>	Дали групите се справят, по-добре или по-зле от отделните личности зависи от </a:t>
            </a:r>
            <a:r>
              <a:rPr lang="bg-BG" b="1" i="1" dirty="0" smtClean="0">
                <a:solidFill>
                  <a:srgbClr val="0070C0"/>
                </a:solidFill>
              </a:rPr>
              <a:t>сложността на задачата</a:t>
            </a:r>
            <a:r>
              <a:rPr lang="bg-BG" dirty="0" smtClean="0"/>
              <a:t>.</a:t>
            </a:r>
          </a:p>
          <a:p>
            <a:pPr>
              <a:buNone/>
            </a:pPr>
            <a:r>
              <a:rPr lang="bg-BG" b="1" i="1" dirty="0" smtClean="0"/>
              <a:t>	Сложни задачи, за вземане на решение:</a:t>
            </a:r>
          </a:p>
          <a:p>
            <a:r>
              <a:rPr lang="bg-BG" dirty="0" smtClean="0"/>
              <a:t>Трябва да се вземе важно решение за сложен проблем. Комплексният характер на тази ситуация може да затрудни дори и опитен професионалист. Трябва да се формира група, която да свърши работата. Естествено, групите могат да изпъкнат в такива ситуации.</a:t>
            </a:r>
          </a:p>
          <a:p>
            <a:r>
              <a:rPr lang="bg-BG" dirty="0" smtClean="0"/>
              <a:t>Това не става автоматично. Трябва да са налични условията:</a:t>
            </a:r>
          </a:p>
          <a:p>
            <a:pPr lvl="1"/>
            <a:r>
              <a:rPr lang="bg-BG" dirty="0" smtClean="0"/>
              <a:t>Групата да е съставена от хора с </a:t>
            </a:r>
            <a:r>
              <a:rPr lang="bg-BG" b="1" i="1" dirty="0" smtClean="0">
                <a:solidFill>
                  <a:srgbClr val="0070C0"/>
                </a:solidFill>
              </a:rPr>
              <a:t>разнообразни, допълващи се умения</a:t>
            </a:r>
            <a:r>
              <a:rPr lang="bg-BG" dirty="0" smtClean="0"/>
              <a:t>. Много полезно е разнообразието на мненията, предлагани от членовете.</a:t>
            </a:r>
          </a:p>
          <a:p>
            <a:pPr lvl="1"/>
            <a:r>
              <a:rPr lang="bg-BG" dirty="0" smtClean="0"/>
              <a:t>Членовете на групата трябва да могат да споделят своите идеи в </a:t>
            </a:r>
            <a:r>
              <a:rPr lang="bg-BG" b="1" i="1" dirty="0" smtClean="0">
                <a:solidFill>
                  <a:srgbClr val="0070C0"/>
                </a:solidFill>
              </a:rPr>
              <a:t>отворена, невраждебна обстановка</a:t>
            </a:r>
            <a:r>
              <a:rPr lang="bg-BG" dirty="0" smtClean="0"/>
              <a:t>.</a:t>
            </a:r>
            <a:endParaRPr lang="bg-B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pPr algn="ctr"/>
            <a:r>
              <a:rPr lang="bg-BG" sz="3200" b="1" dirty="0" smtClean="0"/>
              <a:t>Кога груповите решения превъзхождат индивидуалните</a:t>
            </a:r>
            <a:r>
              <a:rPr lang="en-US" sz="3200" b="1" dirty="0" smtClean="0"/>
              <a:t>?</a:t>
            </a:r>
            <a:endParaRPr lang="bg-BG" sz="3200" b="1" dirty="0"/>
          </a:p>
        </p:txBody>
      </p:sp>
      <p:sp>
        <p:nvSpPr>
          <p:cNvPr id="3" name="Content Placeholder 2"/>
          <p:cNvSpPr>
            <a:spLocks noGrp="1"/>
          </p:cNvSpPr>
          <p:nvPr>
            <p:ph idx="1"/>
          </p:nvPr>
        </p:nvSpPr>
        <p:spPr>
          <a:xfrm>
            <a:off x="457200" y="1643050"/>
            <a:ext cx="8472518" cy="5000660"/>
          </a:xfrm>
        </p:spPr>
        <p:txBody>
          <a:bodyPr>
            <a:normAutofit/>
          </a:bodyPr>
          <a:lstStyle/>
          <a:p>
            <a:pPr>
              <a:buNone/>
            </a:pPr>
            <a:r>
              <a:rPr lang="bg-BG" dirty="0" smtClean="0"/>
              <a:t>	</a:t>
            </a:r>
            <a:r>
              <a:rPr lang="bg-BG" i="1" dirty="0" smtClean="0"/>
              <a:t> </a:t>
            </a:r>
            <a:r>
              <a:rPr lang="bg-BG" b="1" i="1" dirty="0" smtClean="0"/>
              <a:t>Прости задачи за вземане на решение</a:t>
            </a:r>
            <a:r>
              <a:rPr lang="bg-BG" i="1" dirty="0" smtClean="0"/>
              <a:t>:</a:t>
            </a:r>
          </a:p>
          <a:p>
            <a:r>
              <a:rPr lang="bg-BG" dirty="0" smtClean="0"/>
              <a:t>Ситуация, при която се изисква решение на прост проблем с </a:t>
            </a:r>
            <a:r>
              <a:rPr lang="bg-BG" b="1" i="1" dirty="0" smtClean="0">
                <a:solidFill>
                  <a:srgbClr val="0070C0"/>
                </a:solidFill>
              </a:rPr>
              <a:t>лесно проверими отговори</a:t>
            </a:r>
            <a:r>
              <a:rPr lang="bg-BG" dirty="0" smtClean="0"/>
              <a:t>.</a:t>
            </a:r>
          </a:p>
          <a:p>
            <a:r>
              <a:rPr lang="bg-BG" b="1" i="1" dirty="0" smtClean="0">
                <a:solidFill>
                  <a:srgbClr val="0070C0"/>
                </a:solidFill>
              </a:rPr>
              <a:t>Експерт</a:t>
            </a:r>
            <a:r>
              <a:rPr lang="bg-BG" dirty="0" smtClean="0"/>
              <a:t>, работещ сам, може да се справи </a:t>
            </a:r>
            <a:r>
              <a:rPr lang="bg-BG" b="1" i="1" dirty="0" smtClean="0">
                <a:solidFill>
                  <a:srgbClr val="0070C0"/>
                </a:solidFill>
              </a:rPr>
              <a:t>по-добре</a:t>
            </a:r>
            <a:r>
              <a:rPr lang="bg-BG" dirty="0" smtClean="0"/>
              <a:t> от група, когато изпълнява </a:t>
            </a:r>
            <a:r>
              <a:rPr lang="bg-BG" b="1" i="1" dirty="0" smtClean="0">
                <a:solidFill>
                  <a:srgbClr val="0070C0"/>
                </a:solidFill>
              </a:rPr>
              <a:t>прости задачи</a:t>
            </a:r>
            <a:r>
              <a:rPr lang="bg-BG" dirty="0" smtClean="0"/>
              <a:t>, за които не се налага да координира с други лица, или да ги убеждава в правилността на своето решение.</a:t>
            </a:r>
          </a:p>
          <a:p>
            <a:r>
              <a:rPr lang="bg-BG" dirty="0" smtClean="0"/>
              <a:t>Дали групите работят по-добре от хората, зависи освен от естеството на задачата и от </a:t>
            </a:r>
            <a:r>
              <a:rPr lang="bg-BG" b="1" i="1" dirty="0" smtClean="0">
                <a:solidFill>
                  <a:srgbClr val="0070C0"/>
                </a:solidFill>
              </a:rPr>
              <a:t>опита</a:t>
            </a:r>
            <a:r>
              <a:rPr lang="bg-BG" dirty="0" smtClean="0"/>
              <a:t> на членовете – както </a:t>
            </a:r>
            <a:r>
              <a:rPr lang="bg-BG" b="1" i="1" dirty="0" smtClean="0">
                <a:solidFill>
                  <a:srgbClr val="0070C0"/>
                </a:solidFill>
              </a:rPr>
              <a:t>професионален</a:t>
            </a:r>
            <a:r>
              <a:rPr lang="bg-BG" dirty="0" smtClean="0"/>
              <a:t>, така и </a:t>
            </a:r>
            <a:r>
              <a:rPr lang="bg-BG" b="1" i="1" dirty="0" smtClean="0">
                <a:solidFill>
                  <a:srgbClr val="0070C0"/>
                </a:solidFill>
              </a:rPr>
              <a:t>поведенчески</a:t>
            </a:r>
            <a:r>
              <a:rPr lang="bg-BG" dirty="0" smtClean="0"/>
              <a:t>.</a:t>
            </a:r>
            <a:endParaRPr lang="bg-B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pPr algn="ctr"/>
            <a:r>
              <a:rPr lang="bg-BG" sz="3200" b="1" dirty="0" smtClean="0"/>
              <a:t>Кога индивидуалните експерти превъзхождат групите</a:t>
            </a:r>
            <a:r>
              <a:rPr lang="en-US" sz="3200" b="1" dirty="0" smtClean="0"/>
              <a:t>?</a:t>
            </a:r>
            <a:endParaRPr lang="bg-BG" sz="3200" b="1" dirty="0"/>
          </a:p>
        </p:txBody>
      </p:sp>
      <p:sp>
        <p:nvSpPr>
          <p:cNvPr id="3" name="Content Placeholder 2"/>
          <p:cNvSpPr>
            <a:spLocks noGrp="1"/>
          </p:cNvSpPr>
          <p:nvPr>
            <p:ph idx="1"/>
          </p:nvPr>
        </p:nvSpPr>
        <p:spPr>
          <a:xfrm>
            <a:off x="285720" y="1428736"/>
            <a:ext cx="8643998" cy="5429264"/>
          </a:xfrm>
        </p:spPr>
        <p:txBody>
          <a:bodyPr>
            <a:normAutofit fontScale="92500" lnSpcReduction="20000"/>
          </a:bodyPr>
          <a:lstStyle/>
          <a:p>
            <a:r>
              <a:rPr lang="bg-BG" dirty="0" smtClean="0"/>
              <a:t>Повечето от проблемите, пред които са изправени организациите изискват </a:t>
            </a:r>
            <a:r>
              <a:rPr lang="bg-BG" b="1" i="1" dirty="0" smtClean="0">
                <a:solidFill>
                  <a:srgbClr val="0070C0"/>
                </a:solidFill>
              </a:rPr>
              <a:t>сериозно, творческо мислене</a:t>
            </a:r>
            <a:r>
              <a:rPr lang="bg-BG" dirty="0" smtClean="0"/>
              <a:t>. Може да се очаква, че групите ще имат естествено предимство. В действителност, </a:t>
            </a:r>
            <a:r>
              <a:rPr lang="bg-BG" b="1" i="1" dirty="0" smtClean="0">
                <a:solidFill>
                  <a:srgbClr val="0070C0"/>
                </a:solidFill>
              </a:rPr>
              <a:t>при лошо структурирани, творчески задачи, индивидуалните експерти се представят по-добре от групите</a:t>
            </a:r>
            <a:r>
              <a:rPr lang="bg-BG" dirty="0" smtClean="0"/>
              <a:t>.</a:t>
            </a:r>
          </a:p>
          <a:p>
            <a:r>
              <a:rPr lang="bg-BG" dirty="0" smtClean="0"/>
              <a:t>Един от подходите за решаване на творчески проблеми, който често се използва от групите е </a:t>
            </a:r>
            <a:r>
              <a:rPr lang="bg-BG" b="1" i="1" dirty="0" smtClean="0">
                <a:solidFill>
                  <a:srgbClr val="0070C0"/>
                </a:solidFill>
              </a:rPr>
              <a:t>мозъчната атака</a:t>
            </a:r>
            <a:r>
              <a:rPr lang="bg-BG" dirty="0" smtClean="0"/>
              <a:t>.</a:t>
            </a:r>
          </a:p>
          <a:p>
            <a:r>
              <a:rPr lang="bg-BG" dirty="0" smtClean="0"/>
              <a:t>Членовете се насърчават да представят своите идеи в </a:t>
            </a:r>
            <a:r>
              <a:rPr lang="bg-BG" b="1" i="1" dirty="0" smtClean="0">
                <a:solidFill>
                  <a:srgbClr val="0070C0"/>
                </a:solidFill>
              </a:rPr>
              <a:t>свободна и открита дискусия</a:t>
            </a:r>
            <a:r>
              <a:rPr lang="bg-BG" dirty="0" smtClean="0"/>
              <a:t>, като се следват правилата:</a:t>
            </a:r>
          </a:p>
          <a:p>
            <a:pPr lvl="1"/>
            <a:r>
              <a:rPr lang="bg-BG" b="1" i="1" dirty="0" smtClean="0">
                <a:solidFill>
                  <a:srgbClr val="0070C0"/>
                </a:solidFill>
              </a:rPr>
              <a:t>Не критикувайте </a:t>
            </a:r>
            <a:r>
              <a:rPr lang="bg-BG" dirty="0" smtClean="0"/>
              <a:t>идеите на другите.</a:t>
            </a:r>
          </a:p>
          <a:p>
            <a:pPr lvl="1"/>
            <a:r>
              <a:rPr lang="bg-BG" dirty="0" smtClean="0"/>
              <a:t>Споделете дори и </a:t>
            </a:r>
            <a:r>
              <a:rPr lang="bg-BG" b="1" i="1" dirty="0" smtClean="0">
                <a:solidFill>
                  <a:srgbClr val="0070C0"/>
                </a:solidFill>
              </a:rPr>
              <a:t>най-невероятните</a:t>
            </a:r>
            <a:r>
              <a:rPr lang="bg-BG" dirty="0" smtClean="0"/>
              <a:t> предложения.</a:t>
            </a:r>
          </a:p>
          <a:p>
            <a:pPr lvl="1"/>
            <a:r>
              <a:rPr lang="bg-BG" dirty="0" smtClean="0"/>
              <a:t>Дайте възможно </a:t>
            </a:r>
            <a:r>
              <a:rPr lang="bg-BG" b="1" i="1" dirty="0" smtClean="0">
                <a:solidFill>
                  <a:srgbClr val="0070C0"/>
                </a:solidFill>
              </a:rPr>
              <a:t>най-много коментари</a:t>
            </a:r>
            <a:r>
              <a:rPr lang="bg-BG" dirty="0" smtClean="0"/>
              <a:t>.</a:t>
            </a:r>
          </a:p>
          <a:p>
            <a:pPr lvl="1"/>
            <a:r>
              <a:rPr lang="bg-BG" b="1" i="1" dirty="0" smtClean="0">
                <a:solidFill>
                  <a:srgbClr val="0070C0"/>
                </a:solidFill>
              </a:rPr>
              <a:t>Използвайте идеите на другите </a:t>
            </a:r>
            <a:r>
              <a:rPr lang="bg-BG" dirty="0" smtClean="0"/>
              <a:t>за изграждане на собствени идеи.</a:t>
            </a:r>
            <a:endParaRPr lang="bg-BG"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1143000"/>
          </a:xfrm>
        </p:spPr>
        <p:txBody>
          <a:bodyPr>
            <a:normAutofit/>
          </a:bodyPr>
          <a:lstStyle/>
          <a:p>
            <a:pPr algn="ctr"/>
            <a:r>
              <a:rPr lang="bg-BG" sz="3200" b="1" dirty="0" smtClean="0"/>
              <a:t>Кога индивидуалните експерти превъзхождат групите</a:t>
            </a:r>
            <a:r>
              <a:rPr lang="en-US" sz="3200" b="1" dirty="0" smtClean="0"/>
              <a:t>?</a:t>
            </a:r>
            <a:endParaRPr lang="bg-BG" sz="3200" b="1" dirty="0"/>
          </a:p>
        </p:txBody>
      </p:sp>
      <p:sp>
        <p:nvSpPr>
          <p:cNvPr id="3" name="Content Placeholder 2"/>
          <p:cNvSpPr>
            <a:spLocks noGrp="1"/>
          </p:cNvSpPr>
          <p:nvPr>
            <p:ph idx="1"/>
          </p:nvPr>
        </p:nvSpPr>
        <p:spPr>
          <a:xfrm>
            <a:off x="285720" y="1714464"/>
            <a:ext cx="8643998" cy="5143536"/>
          </a:xfrm>
        </p:spPr>
        <p:txBody>
          <a:bodyPr>
            <a:normAutofit lnSpcReduction="10000"/>
          </a:bodyPr>
          <a:lstStyle/>
          <a:p>
            <a:r>
              <a:rPr lang="bg-BG" dirty="0" smtClean="0"/>
              <a:t>Подобрява ли мозъчната атака </a:t>
            </a:r>
            <a:r>
              <a:rPr lang="bg-BG" b="1" i="1" dirty="0" smtClean="0">
                <a:solidFill>
                  <a:srgbClr val="0070C0"/>
                </a:solidFill>
              </a:rPr>
              <a:t>качеството</a:t>
            </a:r>
            <a:r>
              <a:rPr lang="bg-BG" dirty="0" smtClean="0"/>
              <a:t> на творческите решения?</a:t>
            </a:r>
          </a:p>
          <a:p>
            <a:pPr lvl="1"/>
            <a:r>
              <a:rPr lang="bg-BG" sz="2600" dirty="0" smtClean="0"/>
              <a:t>Резултатите от едно изследване показват, че </a:t>
            </a:r>
            <a:r>
              <a:rPr lang="bg-BG" sz="2600" b="1" i="1" dirty="0" smtClean="0">
                <a:solidFill>
                  <a:srgbClr val="0070C0"/>
                </a:solidFill>
              </a:rPr>
              <a:t>индивидуалните експерти </a:t>
            </a:r>
            <a:r>
              <a:rPr lang="bg-BG" sz="2600" dirty="0" smtClean="0"/>
              <a:t>са били значително </a:t>
            </a:r>
            <a:r>
              <a:rPr lang="bg-BG" sz="2600" b="1" i="1" dirty="0" smtClean="0">
                <a:solidFill>
                  <a:srgbClr val="0070C0"/>
                </a:solidFill>
              </a:rPr>
              <a:t>по-продуктивни</a:t>
            </a:r>
            <a:r>
              <a:rPr lang="bg-BG" sz="2600" dirty="0" smtClean="0"/>
              <a:t> от групите.</a:t>
            </a:r>
          </a:p>
          <a:p>
            <a:pPr lvl="1"/>
            <a:r>
              <a:rPr lang="bg-BG" sz="2600" dirty="0" smtClean="0"/>
              <a:t>Групите са по-слаби от хората при решаване на творчески задачи.</a:t>
            </a:r>
          </a:p>
          <a:p>
            <a:pPr lvl="1"/>
            <a:r>
              <a:rPr lang="bg-BG" sz="2600" dirty="0" smtClean="0"/>
              <a:t>Някои хора се чувстват </a:t>
            </a:r>
            <a:r>
              <a:rPr lang="bg-BG" sz="2600" b="1" i="1" dirty="0" smtClean="0">
                <a:solidFill>
                  <a:srgbClr val="0070C0"/>
                </a:solidFill>
              </a:rPr>
              <a:t>потиснати</a:t>
            </a:r>
            <a:r>
              <a:rPr lang="bg-BG" sz="2600" dirty="0" smtClean="0"/>
              <a:t> в присъствието на други лица.</a:t>
            </a:r>
          </a:p>
          <a:p>
            <a:pPr lvl="1"/>
            <a:r>
              <a:rPr lang="bg-BG" sz="2600" dirty="0" smtClean="0"/>
              <a:t>Групите могат да потискат творчеството чрез </a:t>
            </a:r>
            <a:r>
              <a:rPr lang="bg-BG" sz="2600" b="1" i="1" dirty="0" smtClean="0">
                <a:solidFill>
                  <a:srgbClr val="0070C0"/>
                </a:solidFill>
              </a:rPr>
              <a:t>забавяне на процеса</a:t>
            </a:r>
            <a:r>
              <a:rPr lang="bg-BG" sz="2600" dirty="0" smtClean="0"/>
              <a:t> на създаване на плодотворни идеи.</a:t>
            </a:r>
            <a:endParaRPr lang="bg-BG" sz="2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bg-BG" sz="3200" b="1" dirty="0" smtClean="0"/>
              <a:t>Техники за подобряване на индивидуалните решения </a:t>
            </a:r>
            <a:endParaRPr lang="en-US" sz="3200" b="1" dirty="0"/>
          </a:p>
        </p:txBody>
      </p:sp>
      <p:sp>
        <p:nvSpPr>
          <p:cNvPr id="3" name="Content Placeholder 2"/>
          <p:cNvSpPr>
            <a:spLocks noGrp="1"/>
          </p:cNvSpPr>
          <p:nvPr>
            <p:ph idx="1"/>
          </p:nvPr>
        </p:nvSpPr>
        <p:spPr>
          <a:xfrm>
            <a:off x="457200" y="1785926"/>
            <a:ext cx="8229600" cy="4538674"/>
          </a:xfrm>
        </p:spPr>
        <p:txBody>
          <a:bodyPr/>
          <a:lstStyle/>
          <a:p>
            <a:r>
              <a:rPr lang="bg-BG" dirty="0" smtClean="0"/>
              <a:t>Могат да бъдат предприети някои</a:t>
            </a:r>
            <a:r>
              <a:rPr lang="en-US" dirty="0" smtClean="0"/>
              <a:t> </a:t>
            </a:r>
            <a:r>
              <a:rPr lang="bg-BG" dirty="0" smtClean="0"/>
              <a:t>стъпки за подобряване на качеството на решенията. Те включват обучение на хората за подобряване на ефективността на групата и правилата на етично поведение.</a:t>
            </a:r>
          </a:p>
          <a:p>
            <a:r>
              <a:rPr lang="bg-BG" dirty="0" smtClean="0"/>
              <a:t>Ако поне един член може да изготви решение, групата може да се възползва от неговия опит. По този начин следва, че колкото по-квалифицирани са решенията на отделните членове на групата, толкова по-добри са резултатите на групата като цяло.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000132"/>
          </a:xfrm>
        </p:spPr>
        <p:txBody>
          <a:bodyPr>
            <a:normAutofit fontScale="90000"/>
          </a:bodyPr>
          <a:lstStyle/>
          <a:p>
            <a:pPr algn="ctr"/>
            <a:r>
              <a:rPr lang="bg-BG" sz="3200" b="1" dirty="0" smtClean="0"/>
              <a:t>Грешки, допускани при вземането на творчески решения</a:t>
            </a:r>
            <a:endParaRPr lang="en-US" sz="3200" b="1" dirty="0"/>
          </a:p>
        </p:txBody>
      </p:sp>
      <p:sp>
        <p:nvSpPr>
          <p:cNvPr id="3" name="Content Placeholder 2"/>
          <p:cNvSpPr>
            <a:spLocks noGrp="1"/>
          </p:cNvSpPr>
          <p:nvPr>
            <p:ph idx="1"/>
          </p:nvPr>
        </p:nvSpPr>
        <p:spPr>
          <a:xfrm>
            <a:off x="457200" y="1571612"/>
            <a:ext cx="8229600" cy="4752988"/>
          </a:xfrm>
        </p:spPr>
        <p:txBody>
          <a:bodyPr>
            <a:normAutofit lnSpcReduction="10000"/>
          </a:bodyPr>
          <a:lstStyle/>
          <a:p>
            <a:r>
              <a:rPr lang="bg-BG" b="1" i="1" dirty="0" smtClean="0"/>
              <a:t>Прибързаност</a:t>
            </a:r>
            <a:r>
              <a:rPr lang="bg-BG" dirty="0" smtClean="0"/>
              <a:t> - трескаво търсене на </a:t>
            </a:r>
            <a:r>
              <a:rPr lang="bg-BG" b="1" i="1" dirty="0" smtClean="0">
                <a:solidFill>
                  <a:srgbClr val="0070C0"/>
                </a:solidFill>
              </a:rPr>
              <a:t>бързи решения</a:t>
            </a:r>
            <a:r>
              <a:rPr lang="bg-BG" dirty="0" smtClean="0"/>
              <a:t> на проблеми, или </a:t>
            </a:r>
            <a:r>
              <a:rPr lang="bg-BG" b="1" i="1" dirty="0" smtClean="0">
                <a:solidFill>
                  <a:srgbClr val="0070C0"/>
                </a:solidFill>
              </a:rPr>
              <a:t>преминаване от една идея към друга</a:t>
            </a:r>
            <a:r>
              <a:rPr lang="bg-BG" dirty="0" smtClean="0"/>
              <a:t>, в отчаяние, че опредена идея не може да се приложи, а друга трябва да се обмисли преди да е дошъл </a:t>
            </a:r>
            <a:r>
              <a:rPr lang="bg-BG" b="1" i="1" dirty="0" smtClean="0">
                <a:solidFill>
                  <a:srgbClr val="0070C0"/>
                </a:solidFill>
              </a:rPr>
              <a:t>крайният срок</a:t>
            </a:r>
            <a:r>
              <a:rPr lang="bg-BG" dirty="0" smtClean="0"/>
              <a:t>.</a:t>
            </a:r>
          </a:p>
          <a:p>
            <a:pPr>
              <a:buNone/>
            </a:pPr>
            <a:r>
              <a:rPr lang="bg-BG" dirty="0" smtClean="0"/>
              <a:t>	Този проблем може да се избегне, като не се забравя, че е най-добре е да се избере </a:t>
            </a:r>
            <a:r>
              <a:rPr lang="bg-BG" b="1" i="1" dirty="0" smtClean="0">
                <a:solidFill>
                  <a:srgbClr val="0070C0"/>
                </a:solidFill>
              </a:rPr>
              <a:t>едно предложение, което да се разработи старателно</a:t>
            </a:r>
            <a:r>
              <a:rPr lang="bg-BG" dirty="0" smtClean="0"/>
              <a:t>. Известно </a:t>
            </a:r>
            <a:r>
              <a:rPr lang="bg-BG" b="1" i="1" dirty="0" smtClean="0">
                <a:solidFill>
                  <a:srgbClr val="0070C0"/>
                </a:solidFill>
              </a:rPr>
              <a:t>успокоение</a:t>
            </a:r>
            <a:r>
              <a:rPr lang="bg-BG" dirty="0" smtClean="0"/>
              <a:t> би помогнало в голяма степен за насочване на хората в правилна посока и би ги предпазило от прибързаността.</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000132"/>
          </a:xfrm>
        </p:spPr>
        <p:txBody>
          <a:bodyPr>
            <a:normAutofit fontScale="90000"/>
          </a:bodyPr>
          <a:lstStyle/>
          <a:p>
            <a:pPr algn="ctr"/>
            <a:r>
              <a:rPr lang="bg-BG" sz="3200" b="1" dirty="0" smtClean="0"/>
              <a:t>Грешки, допускани при вземането на творчески решения</a:t>
            </a:r>
            <a:endParaRPr lang="en-US" sz="3200" b="1" dirty="0"/>
          </a:p>
        </p:txBody>
      </p:sp>
      <p:sp>
        <p:nvSpPr>
          <p:cNvPr id="3" name="Content Placeholder 2"/>
          <p:cNvSpPr>
            <a:spLocks noGrp="1"/>
          </p:cNvSpPr>
          <p:nvPr>
            <p:ph idx="1"/>
          </p:nvPr>
        </p:nvSpPr>
        <p:spPr>
          <a:xfrm>
            <a:off x="457200" y="1571612"/>
            <a:ext cx="8229600" cy="4752988"/>
          </a:xfrm>
        </p:spPr>
        <p:txBody>
          <a:bodyPr/>
          <a:lstStyle/>
          <a:p>
            <a:r>
              <a:rPr lang="bg-BG" b="1" i="1" dirty="0" smtClean="0"/>
              <a:t>Необосновано придържане</a:t>
            </a:r>
            <a:r>
              <a:rPr lang="bg-BG" b="1" dirty="0" smtClean="0"/>
              <a:t> </a:t>
            </a:r>
            <a:r>
              <a:rPr lang="bg-BG" dirty="0" smtClean="0"/>
              <a:t>към първоначално възникналата идея, без да се оценяват последствията. В резултат на това малко вероятно е хората да са наясно с всички проблеми около идеята, както и да разгледат алтернативни възможности.</a:t>
            </a:r>
          </a:p>
          <a:p>
            <a:pPr>
              <a:buNone/>
            </a:pPr>
            <a:r>
              <a:rPr lang="bg-BG" dirty="0" smtClean="0"/>
              <a:t>	За да се избегне такава ситуация, хората, които вземат решение, трябва да се насърчават да мислят за </a:t>
            </a:r>
            <a:r>
              <a:rPr lang="bg-BG" b="1" i="1" dirty="0" smtClean="0">
                <a:solidFill>
                  <a:srgbClr val="0070C0"/>
                </a:solidFill>
              </a:rPr>
              <a:t>трудностите</a:t>
            </a:r>
            <a:r>
              <a:rPr lang="bg-BG" dirty="0" smtClean="0"/>
              <a:t>, които биха породили техните идеи, да обмислят </a:t>
            </a:r>
            <a:r>
              <a:rPr lang="bg-BG" b="1" i="1" dirty="0" smtClean="0">
                <a:solidFill>
                  <a:srgbClr val="0070C0"/>
                </a:solidFill>
              </a:rPr>
              <a:t>различни варианти</a:t>
            </a:r>
            <a:r>
              <a:rPr lang="bg-BG" dirty="0" smtClean="0"/>
              <a:t>, и т.н.</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000132"/>
          </a:xfrm>
        </p:spPr>
        <p:txBody>
          <a:bodyPr>
            <a:normAutofit fontScale="90000"/>
          </a:bodyPr>
          <a:lstStyle/>
          <a:p>
            <a:pPr algn="ctr"/>
            <a:r>
              <a:rPr lang="bg-BG" sz="3200" b="1" dirty="0" smtClean="0"/>
              <a:t>Грешки, допускани при вземането на творчески решения</a:t>
            </a:r>
            <a:endParaRPr lang="en-US" sz="3200" b="1" dirty="0"/>
          </a:p>
        </p:txBody>
      </p:sp>
      <p:sp>
        <p:nvSpPr>
          <p:cNvPr id="3" name="Content Placeholder 2"/>
          <p:cNvSpPr>
            <a:spLocks noGrp="1"/>
          </p:cNvSpPr>
          <p:nvPr>
            <p:ph idx="1"/>
          </p:nvPr>
        </p:nvSpPr>
        <p:spPr>
          <a:xfrm>
            <a:off x="457200" y="1428736"/>
            <a:ext cx="8401080" cy="5214974"/>
          </a:xfrm>
        </p:spPr>
        <p:txBody>
          <a:bodyPr>
            <a:normAutofit fontScale="92500"/>
          </a:bodyPr>
          <a:lstStyle/>
          <a:p>
            <a:r>
              <a:rPr lang="bg-BG" b="1" i="1" dirty="0" smtClean="0"/>
              <a:t>Необоснована промяна</a:t>
            </a:r>
            <a:r>
              <a:rPr lang="bg-BG" b="1" dirty="0" smtClean="0"/>
              <a:t> </a:t>
            </a:r>
            <a:r>
              <a:rPr lang="bg-BG" dirty="0" smtClean="0"/>
              <a:t>- бърза промяна на мнението и приемане на първата новопоявила се идея.</a:t>
            </a:r>
          </a:p>
          <a:p>
            <a:pPr>
              <a:buNone/>
            </a:pPr>
            <a:r>
              <a:rPr lang="bg-BG" dirty="0" smtClean="0"/>
              <a:t>	За да избегнат това вземащите решения трябва да си зададат въпроса </a:t>
            </a:r>
            <a:r>
              <a:rPr lang="bg-BG" b="1" i="1" dirty="0" smtClean="0">
                <a:solidFill>
                  <a:srgbClr val="0070C0"/>
                </a:solidFill>
              </a:rPr>
              <a:t>за рисковете и проблемите</a:t>
            </a:r>
            <a:r>
              <a:rPr lang="bg-BG" dirty="0" smtClean="0"/>
              <a:t>, свързани с приемането на това решение.</a:t>
            </a:r>
          </a:p>
          <a:p>
            <a:r>
              <a:rPr lang="bg-BG" b="1" i="1" dirty="0" smtClean="0"/>
              <a:t>Защитно отклоняване</a:t>
            </a:r>
            <a:r>
              <a:rPr lang="bg-BG" b="1" dirty="0" smtClean="0"/>
              <a:t> </a:t>
            </a:r>
            <a:r>
              <a:rPr lang="bg-BG" dirty="0" smtClean="0"/>
              <a:t>– заети с работата, която са започнали, вземащите решения се отклоняват от правилния път за ефективно решаване на проблемите. Подходи за минимизиране на този проблем:</a:t>
            </a:r>
          </a:p>
          <a:p>
            <a:pPr lvl="1"/>
            <a:r>
              <a:rPr lang="bg-BG" dirty="0" smtClean="0"/>
              <a:t>Избягване на </a:t>
            </a:r>
            <a:r>
              <a:rPr lang="bg-BG" b="1" i="1" dirty="0" smtClean="0">
                <a:solidFill>
                  <a:srgbClr val="0070C0"/>
                </a:solidFill>
              </a:rPr>
              <a:t>протакането</a:t>
            </a:r>
            <a:r>
              <a:rPr lang="bg-BG" dirty="0" smtClean="0"/>
              <a:t>.</a:t>
            </a:r>
          </a:p>
          <a:p>
            <a:pPr lvl="1"/>
            <a:r>
              <a:rPr lang="bg-BG" dirty="0" smtClean="0"/>
              <a:t>Елиминиране на </a:t>
            </a:r>
            <a:r>
              <a:rPr lang="bg-BG" b="1" i="1" dirty="0" smtClean="0">
                <a:solidFill>
                  <a:srgbClr val="0070C0"/>
                </a:solidFill>
              </a:rPr>
              <a:t>бягството от отговорност</a:t>
            </a:r>
          </a:p>
          <a:p>
            <a:pPr lvl="1"/>
            <a:r>
              <a:rPr lang="bg-BG" dirty="0" smtClean="0"/>
              <a:t>Своевременно отчитане на евентуалната </a:t>
            </a:r>
            <a:r>
              <a:rPr lang="bg-BG" b="1" i="1" dirty="0" smtClean="0">
                <a:solidFill>
                  <a:srgbClr val="0070C0"/>
                </a:solidFill>
              </a:rPr>
              <a:t>коригираща информация</a:t>
            </a:r>
            <a:r>
              <a:rPr lang="bg-BG" dirty="0" smtClean="0"/>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643998" cy="571504"/>
          </a:xfrm>
        </p:spPr>
        <p:txBody>
          <a:bodyPr>
            <a:normAutofit/>
          </a:bodyPr>
          <a:lstStyle/>
          <a:p>
            <a:pPr algn="ctr"/>
            <a:r>
              <a:rPr lang="bg-BG" sz="2700" b="1" dirty="0" smtClean="0"/>
              <a:t>Грешки, допускани при вземането на творчески решения</a:t>
            </a:r>
            <a:endParaRPr lang="en-US" sz="2700" b="1" dirty="0"/>
          </a:p>
        </p:txBody>
      </p:sp>
      <p:sp>
        <p:nvSpPr>
          <p:cNvPr id="3" name="Content Placeholder 2"/>
          <p:cNvSpPr>
            <a:spLocks noGrp="1"/>
          </p:cNvSpPr>
          <p:nvPr>
            <p:ph idx="1"/>
          </p:nvPr>
        </p:nvSpPr>
        <p:spPr>
          <a:xfrm>
            <a:off x="285720" y="1071546"/>
            <a:ext cx="8572560" cy="5786454"/>
          </a:xfrm>
        </p:spPr>
        <p:txBody>
          <a:bodyPr>
            <a:normAutofit fontScale="92500" lnSpcReduction="10000"/>
          </a:bodyPr>
          <a:lstStyle/>
          <a:p>
            <a:r>
              <a:rPr lang="bg-BG" dirty="0" smtClean="0"/>
              <a:t>Важна е </a:t>
            </a:r>
            <a:r>
              <a:rPr lang="bg-BG" b="1" i="1" dirty="0" smtClean="0"/>
              <a:t>етиката</a:t>
            </a:r>
            <a:r>
              <a:rPr lang="bg-BG" dirty="0" smtClean="0"/>
              <a:t> при вземането на решения. Постигането на качество в организациите изисква високи морални норми. Проблемът е, че и хората с високи морални ценности понякога се изкушават от </a:t>
            </a:r>
            <a:r>
              <a:rPr lang="bg-BG" b="1" i="1" dirty="0" smtClean="0">
                <a:solidFill>
                  <a:srgbClr val="0070C0"/>
                </a:solidFill>
              </a:rPr>
              <a:t>неетично поведение</a:t>
            </a:r>
            <a:r>
              <a:rPr lang="bg-BG" dirty="0" smtClean="0"/>
              <a:t>.</a:t>
            </a:r>
          </a:p>
          <a:p>
            <a:r>
              <a:rPr lang="bg-BG" dirty="0" smtClean="0"/>
              <a:t>За да се подобри етиката при предстоящите решения, би било полезно те да се подложат на проверка:</a:t>
            </a:r>
          </a:p>
          <a:p>
            <a:pPr lvl="1"/>
            <a:r>
              <a:rPr lang="bg-BG" sz="2600" dirty="0" smtClean="0"/>
              <a:t>Има ли </a:t>
            </a:r>
            <a:r>
              <a:rPr lang="bg-BG" sz="2600" b="1" i="1" dirty="0" smtClean="0">
                <a:solidFill>
                  <a:srgbClr val="0070C0"/>
                </a:solidFill>
              </a:rPr>
              <a:t>нарушение</a:t>
            </a:r>
            <a:r>
              <a:rPr lang="bg-BG" sz="2600" dirty="0" smtClean="0"/>
              <a:t> на очевидните правила и забрани?</a:t>
            </a:r>
          </a:p>
          <a:p>
            <a:pPr lvl="1"/>
            <a:r>
              <a:rPr lang="bg-BG" sz="2600" dirty="0" smtClean="0"/>
              <a:t>Ще бъде ли </a:t>
            </a:r>
            <a:r>
              <a:rPr lang="bg-BG" sz="2600" b="1" i="1" dirty="0" smtClean="0">
                <a:solidFill>
                  <a:srgbClr val="0070C0"/>
                </a:solidFill>
              </a:rPr>
              <a:t>наранен</a:t>
            </a:r>
            <a:r>
              <a:rPr lang="bg-BG" sz="2600" dirty="0" smtClean="0"/>
              <a:t> някой?</a:t>
            </a:r>
          </a:p>
          <a:p>
            <a:pPr lvl="1"/>
            <a:r>
              <a:rPr lang="bg-BG" sz="2600" dirty="0" smtClean="0"/>
              <a:t>Как бихме се </a:t>
            </a:r>
            <a:r>
              <a:rPr lang="bg-BG" sz="2600" b="1" i="1" dirty="0" smtClean="0">
                <a:solidFill>
                  <a:srgbClr val="0070C0"/>
                </a:solidFill>
              </a:rPr>
              <a:t>почувствали</a:t>
            </a:r>
            <a:r>
              <a:rPr lang="bg-BG" sz="2600" dirty="0" smtClean="0"/>
              <a:t>, ако:</a:t>
            </a:r>
          </a:p>
          <a:p>
            <a:pPr lvl="2"/>
            <a:r>
              <a:rPr lang="bg-BG" sz="2400" dirty="0" smtClean="0"/>
              <a:t>Решението ни е </a:t>
            </a:r>
            <a:r>
              <a:rPr lang="bg-BG" sz="2400" b="1" i="1" dirty="0" smtClean="0">
                <a:solidFill>
                  <a:srgbClr val="0070C0"/>
                </a:solidFill>
              </a:rPr>
              <a:t>обявено</a:t>
            </a:r>
            <a:r>
              <a:rPr lang="bg-BG" sz="2400" dirty="0" smtClean="0"/>
              <a:t> на първата страница на вестника?</a:t>
            </a:r>
          </a:p>
          <a:p>
            <a:pPr lvl="2"/>
            <a:r>
              <a:rPr lang="bg-BG" sz="2400" dirty="0" smtClean="0"/>
              <a:t>Някой го извърши </a:t>
            </a:r>
            <a:r>
              <a:rPr lang="bg-BG" sz="2400" b="1" i="1" dirty="0" smtClean="0">
                <a:solidFill>
                  <a:srgbClr val="0070C0"/>
                </a:solidFill>
              </a:rPr>
              <a:t>спрямо нас</a:t>
            </a:r>
            <a:r>
              <a:rPr lang="bg-BG" sz="2400" dirty="0" smtClean="0"/>
              <a:t>?</a:t>
            </a:r>
          </a:p>
          <a:p>
            <a:pPr lvl="1"/>
            <a:r>
              <a:rPr lang="bg-BG" sz="2600" dirty="0" smtClean="0"/>
              <a:t>Ако действието се извърши </a:t>
            </a:r>
            <a:r>
              <a:rPr lang="bg-BG" sz="2600" b="1" i="1" dirty="0" smtClean="0">
                <a:solidFill>
                  <a:srgbClr val="0070C0"/>
                </a:solidFill>
              </a:rPr>
              <a:t>100 пъти</a:t>
            </a:r>
            <a:r>
              <a:rPr lang="bg-BG" sz="2600" dirty="0" smtClean="0"/>
              <a:t>?</a:t>
            </a:r>
          </a:p>
          <a:p>
            <a:pPr lvl="1"/>
            <a:r>
              <a:rPr lang="bg-BG" sz="2600" dirty="0" smtClean="0"/>
              <a:t>Какво е </a:t>
            </a:r>
            <a:r>
              <a:rPr lang="bg-BG" sz="2600" b="1" i="1" dirty="0" smtClean="0">
                <a:solidFill>
                  <a:srgbClr val="0070C0"/>
                </a:solidFill>
              </a:rPr>
              <a:t>вътрешното ни чувство</a:t>
            </a:r>
            <a:r>
              <a:rPr lang="bg-BG" sz="2600" dirty="0" smtClean="0"/>
              <a:t>?</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714488"/>
            <a:ext cx="8229600" cy="4929222"/>
          </a:xfrm>
        </p:spPr>
        <p:txBody>
          <a:bodyPr>
            <a:normAutofit lnSpcReduction="10000"/>
          </a:bodyPr>
          <a:lstStyle/>
          <a:p>
            <a:r>
              <a:rPr lang="bg-BG" dirty="0" smtClean="0"/>
              <a:t>Четвърта стъпка - генериране на възможни алтернативи, които могат доведат решаването на проблема. Когато трябва да вземат решения, хората са склонни да разчитат на подходи, които вече са били използвани и биха могли да предоставят готови отговори.</a:t>
            </a:r>
          </a:p>
          <a:p>
            <a:r>
              <a:rPr lang="bg-BG" dirty="0" smtClean="0"/>
              <a:t>Пета стъпка - оценка на алтернативните решения. Някои алтернативи могат да бъдат </a:t>
            </a:r>
            <a:r>
              <a:rPr lang="bg-BG" dirty="0" smtClean="0">
                <a:solidFill>
                  <a:srgbClr val="0070C0"/>
                </a:solidFill>
              </a:rPr>
              <a:t>по-ефективни</a:t>
            </a:r>
            <a:r>
              <a:rPr lang="bg-BG" dirty="0" smtClean="0"/>
              <a:t> от други, някои могат да бъдат </a:t>
            </a:r>
            <a:r>
              <a:rPr lang="bg-BG" dirty="0" smtClean="0">
                <a:solidFill>
                  <a:srgbClr val="0070C0"/>
                </a:solidFill>
              </a:rPr>
              <a:t>по-трудни за изпълнение</a:t>
            </a:r>
            <a:r>
              <a:rPr lang="bg-BG" dirty="0" smtClean="0"/>
              <a:t>.</a:t>
            </a:r>
          </a:p>
          <a:p>
            <a:r>
              <a:rPr lang="bg-BG" dirty="0" smtClean="0"/>
              <a:t>Шеста стъпка - избор. Изборът на начин на действие е стъпка, която най-често идва на ум, когато си мислим за вземане на решения. </a:t>
            </a:r>
            <a:endParaRPr lang="bg-BG" dirty="0"/>
          </a:p>
        </p:txBody>
      </p:sp>
      <p:sp>
        <p:nvSpPr>
          <p:cNvPr id="4" name="Title 1"/>
          <p:cNvSpPr>
            <a:spLocks noGrp="1"/>
          </p:cNvSpPr>
          <p:nvPr>
            <p:ph type="title"/>
          </p:nvPr>
        </p:nvSpPr>
        <p:spPr>
          <a:xfrm>
            <a:off x="428596" y="642918"/>
            <a:ext cx="8229600" cy="928694"/>
          </a:xfrm>
        </p:spPr>
        <p:txBody>
          <a:bodyPr>
            <a:noAutofit/>
          </a:bodyPr>
          <a:lstStyle/>
          <a:p>
            <a:pPr algn="ctr"/>
            <a:r>
              <a:rPr lang="bg-BG" sz="3200" b="1" dirty="0" smtClean="0"/>
              <a:t>Общ аналитичен модел на процеса на вземане на решения</a:t>
            </a:r>
            <a:endParaRPr lang="bg-BG" sz="32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000132"/>
          </a:xfrm>
        </p:spPr>
        <p:txBody>
          <a:bodyPr>
            <a:normAutofit fontScale="90000"/>
          </a:bodyPr>
          <a:lstStyle/>
          <a:p>
            <a:pPr algn="ctr"/>
            <a:r>
              <a:rPr lang="bg-BG" sz="3200" b="1" dirty="0" smtClean="0"/>
              <a:t>Грешки, допускани при вземането на творчески решения</a:t>
            </a:r>
            <a:endParaRPr lang="en-US" sz="3200" b="1" dirty="0"/>
          </a:p>
        </p:txBody>
      </p:sp>
      <p:sp>
        <p:nvSpPr>
          <p:cNvPr id="3" name="Content Placeholder 2"/>
          <p:cNvSpPr>
            <a:spLocks noGrp="1"/>
          </p:cNvSpPr>
          <p:nvPr>
            <p:ph idx="1"/>
          </p:nvPr>
        </p:nvSpPr>
        <p:spPr>
          <a:xfrm>
            <a:off x="428596" y="1857364"/>
            <a:ext cx="8401080" cy="4786370"/>
          </a:xfrm>
        </p:spPr>
        <p:txBody>
          <a:bodyPr>
            <a:normAutofit/>
          </a:bodyPr>
          <a:lstStyle/>
          <a:p>
            <a:r>
              <a:rPr lang="bg-BG" dirty="0" smtClean="0"/>
              <a:t>Вярно е, че разглеждането на тези въпроси няма да превърне дяволът в ангел. Въпреки това, те могат да бъдат полезни при намиране на практически начини за планиране на етични решения. </a:t>
            </a:r>
          </a:p>
          <a:p>
            <a:r>
              <a:rPr lang="bg-BG" dirty="0" smtClean="0"/>
              <a:t>Националната култура също могат да повлияе на представите на хората за етична целесъобразност на решенията. Хора от различни държави могат да имат различни възгледи за етичността или неетичността на определени бизнес решения.</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57200" y="1500174"/>
            <a:ext cx="8229600" cy="4824426"/>
          </a:xfrm>
        </p:spPr>
        <p:txBody>
          <a:bodyPr/>
          <a:lstStyle/>
          <a:p>
            <a:r>
              <a:rPr lang="bg-BG" dirty="0" smtClean="0"/>
              <a:t>Отговорните за решенията в организациите понякога се консултират с експерти, които им помагат да вземат най-добрите решения.</a:t>
            </a:r>
          </a:p>
          <a:p>
            <a:r>
              <a:rPr lang="bg-BG" dirty="0" smtClean="0"/>
              <a:t>Разработена от корпорацията Ранд (</a:t>
            </a:r>
            <a:r>
              <a:rPr lang="en-US" dirty="0" smtClean="0"/>
              <a:t>Rand)</a:t>
            </a:r>
            <a:r>
              <a:rPr lang="bg-BG" dirty="0" smtClean="0"/>
              <a:t>, </a:t>
            </a:r>
            <a:r>
              <a:rPr lang="bg-BG" b="1" i="1" dirty="0" smtClean="0"/>
              <a:t>техниката Делфи </a:t>
            </a:r>
            <a:r>
              <a:rPr lang="bg-BG" dirty="0" smtClean="0"/>
              <a:t>(</a:t>
            </a:r>
            <a:r>
              <a:rPr lang="en-US" dirty="0" smtClean="0"/>
              <a:t>Delphi</a:t>
            </a:r>
            <a:r>
              <a:rPr lang="bg-BG" dirty="0" smtClean="0"/>
              <a:t>) е систематичен начин за събиране и координиране на становищата на няколко експерти относно вземането на решение по определен проблем. </a:t>
            </a:r>
          </a:p>
          <a:p>
            <a:r>
              <a:rPr lang="bg-BG" dirty="0" smtClean="0"/>
              <a:t>Процесът Делфи започва с привличане на експерти и представяне на проблема, обикновено чрез писмо.</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57200" y="1500174"/>
            <a:ext cx="8229600" cy="5143536"/>
          </a:xfrm>
        </p:spPr>
        <p:txBody>
          <a:bodyPr>
            <a:normAutofit lnSpcReduction="10000"/>
          </a:bodyPr>
          <a:lstStyle/>
          <a:p>
            <a:r>
              <a:rPr lang="bg-BG" dirty="0" smtClean="0"/>
              <a:t>Всеки експерт предлага решението, което той (тя) счита за най-подходящо.</a:t>
            </a:r>
          </a:p>
          <a:p>
            <a:r>
              <a:rPr lang="bg-BG" dirty="0" smtClean="0"/>
              <a:t>Лидерът на групата събира отговорите и ги разпространява сред всички експерти.</a:t>
            </a:r>
          </a:p>
          <a:p>
            <a:r>
              <a:rPr lang="bg-BG" dirty="0" smtClean="0"/>
              <a:t>Всеки експерт коментира идеите на другите участници и предлага ново решение.</a:t>
            </a:r>
          </a:p>
          <a:p>
            <a:r>
              <a:rPr lang="bg-BG" dirty="0" smtClean="0"/>
              <a:t>Индивидуалните решения се изпращат на лидера, който, след като ги обобщи, отново търси консенсус на мненията.</a:t>
            </a:r>
          </a:p>
          <a:p>
            <a:r>
              <a:rPr lang="bg-BG" dirty="0" smtClean="0"/>
              <a:t>Решението се взема, когато се постигне сближаване на мненията на всички.</a:t>
            </a:r>
          </a:p>
          <a:p>
            <a:r>
              <a:rPr lang="bg-BG" dirty="0" smtClean="0"/>
              <a:t>Ако не, процесът на обмен се повтаря, докато в крайна сметка се получи консенсус.</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57200" y="1500174"/>
            <a:ext cx="8229600" cy="5143536"/>
          </a:xfrm>
        </p:spPr>
        <p:txBody>
          <a:bodyPr>
            <a:normAutofit/>
          </a:bodyPr>
          <a:lstStyle/>
          <a:p>
            <a:r>
              <a:rPr lang="bg-BG" dirty="0" smtClean="0"/>
              <a:t>Преимущество - Методът Делфи, позволява събиране на експертни решения без да се налага организиране на срещи лице в лице.</a:t>
            </a:r>
          </a:p>
          <a:p>
            <a:r>
              <a:rPr lang="bg-BG" dirty="0" smtClean="0"/>
              <a:t>Ограничение - Процесът може да отнеме много време. Времето, необходимо за техниката Делфи се очаква да бъде не по-малко от 44 дни.</a:t>
            </a:r>
          </a:p>
          <a:p>
            <a:r>
              <a:rPr lang="bg-BG" dirty="0" smtClean="0"/>
              <a:t>Когато разполагаме с ограничено време за вземане на решение, може да се проведе групова дискусия в която участниците взаимодействат пряко, фокусирани върху проблема.</a:t>
            </a:r>
            <a:endParaRPr 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28596" y="1142984"/>
            <a:ext cx="8229600" cy="5500702"/>
          </a:xfrm>
        </p:spPr>
        <p:txBody>
          <a:bodyPr>
            <a:normAutofit fontScale="92500"/>
          </a:bodyPr>
          <a:lstStyle/>
          <a:p>
            <a:r>
              <a:rPr lang="bg-BG" dirty="0" smtClean="0"/>
              <a:t>Техниката на </a:t>
            </a:r>
            <a:r>
              <a:rPr lang="bg-BG" b="1" i="1" dirty="0" smtClean="0"/>
              <a:t>номиналната група (N</a:t>
            </a:r>
            <a:r>
              <a:rPr lang="en-US" b="1" i="1" dirty="0" smtClean="0"/>
              <a:t>GT</a:t>
            </a:r>
            <a:r>
              <a:rPr lang="bg-BG" b="1" i="1" dirty="0" smtClean="0"/>
              <a:t>) </a:t>
            </a:r>
            <a:r>
              <a:rPr lang="bg-BG" dirty="0" smtClean="0"/>
              <a:t>обединява малко на брой лица (обикновено от 7 до 10), събрани за решаването на определен проблем. Те систематично предлагат решения и споделят своето отношение към предложенията на колегите си.</a:t>
            </a:r>
          </a:p>
          <a:p>
            <a:r>
              <a:rPr lang="bg-BG" dirty="0" smtClean="0"/>
              <a:t>Особености на метода</a:t>
            </a:r>
          </a:p>
          <a:p>
            <a:pPr lvl="1"/>
            <a:r>
              <a:rPr lang="bg-BG" dirty="0" smtClean="0"/>
              <a:t>Може да се стигне до решение само за няколко часа.</a:t>
            </a:r>
          </a:p>
          <a:p>
            <a:pPr lvl="1"/>
            <a:r>
              <a:rPr lang="bg-BG" dirty="0" smtClean="0"/>
              <a:t>Не създава условия за конформизъм. </a:t>
            </a:r>
          </a:p>
          <a:p>
            <a:pPr lvl="1"/>
            <a:r>
              <a:rPr lang="bg-BG" dirty="0" smtClean="0"/>
              <a:t>Изисква обучен лидер на групата.</a:t>
            </a:r>
          </a:p>
          <a:p>
            <a:pPr lvl="1"/>
            <a:r>
              <a:rPr lang="bg-BG" dirty="0" smtClean="0"/>
              <a:t>Ограничава обсъждането само на един тясно дефиниран проблем. </a:t>
            </a:r>
          </a:p>
          <a:p>
            <a:r>
              <a:rPr lang="bg-BG" dirty="0" smtClean="0"/>
              <a:t>Традиционно, номиналните групи се срещат лице в лице. Технологията позволява групите да се срещат дори когато членовете са далече един от друг.</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285720" y="1714488"/>
            <a:ext cx="8572560" cy="4929198"/>
          </a:xfrm>
        </p:spPr>
        <p:txBody>
          <a:bodyPr>
            <a:normAutofit/>
          </a:bodyPr>
          <a:lstStyle/>
          <a:p>
            <a:r>
              <a:rPr lang="bg-BG" dirty="0" smtClean="0"/>
              <a:t>И номиналните и Делфи групите са по-продуктивни, от традиционните, постоянно взаимодействащи лице в лице групи.</a:t>
            </a:r>
          </a:p>
          <a:p>
            <a:r>
              <a:rPr lang="bg-BG" dirty="0" smtClean="0"/>
              <a:t>Групите могат да се </a:t>
            </a:r>
            <a:r>
              <a:rPr lang="bg-BG" b="1" i="1" dirty="0" smtClean="0">
                <a:solidFill>
                  <a:srgbClr val="0070C0"/>
                </a:solidFill>
              </a:rPr>
              <a:t>ангажират</a:t>
            </a:r>
            <a:r>
              <a:rPr lang="bg-BG" dirty="0" smtClean="0"/>
              <a:t> </a:t>
            </a:r>
            <a:r>
              <a:rPr lang="bg-BG" b="1" i="1" dirty="0" smtClean="0">
                <a:solidFill>
                  <a:srgbClr val="0070C0"/>
                </a:solidFill>
              </a:rPr>
              <a:t>с решенията</a:t>
            </a:r>
            <a:r>
              <a:rPr lang="bg-BG" dirty="0" smtClean="0"/>
              <a:t>, ако членовете </a:t>
            </a:r>
            <a:r>
              <a:rPr lang="bg-BG" b="1" i="1" dirty="0" smtClean="0">
                <a:solidFill>
                  <a:srgbClr val="0070C0"/>
                </a:solidFill>
              </a:rPr>
              <a:t>се включват активно </a:t>
            </a:r>
            <a:r>
              <a:rPr lang="bg-BG" dirty="0" smtClean="0"/>
              <a:t>във вземането им. По този начин, отдалечеността и безличната обстановка при номиналните и Делфи групите понякога не създава условия техните членове да се ангажират с решенията.</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28596" y="1142984"/>
            <a:ext cx="8229600" cy="5500702"/>
          </a:xfrm>
        </p:spPr>
        <p:txBody>
          <a:bodyPr>
            <a:normAutofit fontScale="92500" lnSpcReduction="20000"/>
          </a:bodyPr>
          <a:lstStyle/>
          <a:p>
            <a:r>
              <a:rPr lang="bg-BG" b="1" i="1" dirty="0" smtClean="0"/>
              <a:t>Стъпаловидната техника </a:t>
            </a:r>
            <a:r>
              <a:rPr lang="bg-BG" dirty="0" smtClean="0"/>
              <a:t>е друг начин за структуриране на взаимодействието в група. Този подход стимулира членовете на групата да представят свободно своите идеи. </a:t>
            </a:r>
          </a:p>
          <a:p>
            <a:r>
              <a:rPr lang="bg-BG" dirty="0" smtClean="0"/>
              <a:t>Това се постига чрез </a:t>
            </a:r>
            <a:r>
              <a:rPr lang="bg-BG" b="1" dirty="0" smtClean="0"/>
              <a:t>последователно</a:t>
            </a:r>
            <a:r>
              <a:rPr lang="bg-BG" dirty="0" smtClean="0"/>
              <a:t> включване в дискусията на нови членове, като всеки представя идеите си пред групата, която вече е обсъждала проблема. </a:t>
            </a:r>
          </a:p>
          <a:p>
            <a:r>
              <a:rPr lang="bg-BG" dirty="0" smtClean="0"/>
              <a:t>Двама души работят по проблема </a:t>
            </a:r>
            <a:r>
              <a:rPr lang="bg-BG" b="1" dirty="0" smtClean="0"/>
              <a:t>самостоятелно</a:t>
            </a:r>
            <a:r>
              <a:rPr lang="bg-BG" dirty="0" smtClean="0"/>
              <a:t>. След това се събират, за да представят своите идеи и да обсъдят </a:t>
            </a:r>
            <a:r>
              <a:rPr lang="bg-BG" b="1" dirty="0" smtClean="0"/>
              <a:t>съвместно</a:t>
            </a:r>
            <a:r>
              <a:rPr lang="bg-BG" dirty="0" smtClean="0"/>
              <a:t> решенията. </a:t>
            </a:r>
          </a:p>
          <a:p>
            <a:r>
              <a:rPr lang="bg-BG" dirty="0" smtClean="0"/>
              <a:t>Докато двамата работят заедно, трето лице разглежда проблема.</a:t>
            </a:r>
          </a:p>
          <a:p>
            <a:r>
              <a:rPr lang="bg-BG" dirty="0" smtClean="0"/>
              <a:t>Той (тя) излага своите идеи пред двамата и се </a:t>
            </a:r>
            <a:r>
              <a:rPr lang="bg-BG" b="1" dirty="0" smtClean="0"/>
              <a:t>присъединява</a:t>
            </a:r>
            <a:r>
              <a:rPr lang="bg-BG" dirty="0" smtClean="0"/>
              <a:t> към групата (вече в състав от трима души) в обсъждането на възможно решение.</a:t>
            </a:r>
          </a:p>
          <a:p>
            <a:r>
              <a:rPr lang="bg-BG" dirty="0" smtClean="0"/>
              <a:t>Четвърти човек работи по проблема, представя и т.н.</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581772"/>
          </a:xfrm>
        </p:spPr>
        <p:txBody>
          <a:bodyPr>
            <a:normAutofit/>
          </a:bodyPr>
          <a:lstStyle/>
          <a:p>
            <a:pPr algn="ctr"/>
            <a:r>
              <a:rPr lang="bg-BG" sz="3100" b="1" dirty="0" smtClean="0"/>
              <a:t>Техники за подобряване на груповите решения</a:t>
            </a:r>
            <a:endParaRPr lang="en-US" sz="3100" b="1" dirty="0"/>
          </a:p>
        </p:txBody>
      </p:sp>
      <p:sp>
        <p:nvSpPr>
          <p:cNvPr id="3" name="Content Placeholder 2"/>
          <p:cNvSpPr>
            <a:spLocks noGrp="1"/>
          </p:cNvSpPr>
          <p:nvPr>
            <p:ph idx="1"/>
          </p:nvPr>
        </p:nvSpPr>
        <p:spPr>
          <a:xfrm>
            <a:off x="428596" y="1142984"/>
            <a:ext cx="8229600" cy="5500702"/>
          </a:xfrm>
        </p:spPr>
        <p:txBody>
          <a:bodyPr>
            <a:normAutofit/>
          </a:bodyPr>
          <a:lstStyle/>
          <a:p>
            <a:r>
              <a:rPr lang="bg-BG" dirty="0" smtClean="0"/>
              <a:t>Всеки участник трябва да разполага с </a:t>
            </a:r>
            <a:r>
              <a:rPr lang="bg-BG" b="1" i="1" dirty="0" smtClean="0"/>
              <a:t>достатъчно време</a:t>
            </a:r>
            <a:r>
              <a:rPr lang="bg-BG" dirty="0" smtClean="0"/>
              <a:t>, за да работи по проблема, да представи своите идеи, както и </a:t>
            </a:r>
            <a:r>
              <a:rPr lang="bg-BG" b="1" i="1" dirty="0" smtClean="0"/>
              <a:t>да участва в обсъждането </a:t>
            </a:r>
            <a:r>
              <a:rPr lang="bg-BG" dirty="0" smtClean="0"/>
              <a:t>на предварителното решение, преди да се включи следващият участник. Окончателното решение се взема след като всички са се присъединили към групата.</a:t>
            </a:r>
          </a:p>
          <a:p>
            <a:r>
              <a:rPr lang="bg-BG" dirty="0" smtClean="0"/>
              <a:t>Целта е всеки да представи идеите си </a:t>
            </a:r>
            <a:r>
              <a:rPr lang="bg-BG" b="1" i="1" dirty="0" smtClean="0"/>
              <a:t>без да се влияе от групата</a:t>
            </a:r>
            <a:r>
              <a:rPr lang="bg-BG" dirty="0" smtClean="0"/>
              <a:t>, като същевременно групата разглежда </a:t>
            </a:r>
            <a:r>
              <a:rPr lang="bg-BG" b="1" i="1" dirty="0" smtClean="0"/>
              <a:t>всички новопостъпили идеи</a:t>
            </a:r>
            <a:r>
              <a:rPr lang="bg-BG" dirty="0" smtClean="0"/>
              <a:t>. </a:t>
            </a:r>
          </a:p>
          <a:p>
            <a:r>
              <a:rPr lang="bg-BG" dirty="0" smtClean="0"/>
              <a:t>Членовете на стъпаловидни групи споделят </a:t>
            </a:r>
            <a:r>
              <a:rPr lang="bg-BG" b="1" i="1" dirty="0" smtClean="0"/>
              <a:t>по-високо удовлетворение</a:t>
            </a:r>
            <a:r>
              <a:rPr lang="bg-BG" dirty="0" smtClean="0"/>
              <a:t> в сравнение с тези на конвенционалните групи.</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714380"/>
          </a:xfrm>
        </p:spPr>
        <p:txBody>
          <a:bodyPr>
            <a:normAutofit/>
          </a:bodyPr>
          <a:lstStyle/>
          <a:p>
            <a:pPr algn="ctr"/>
            <a:r>
              <a:rPr lang="bg-BG" sz="3200" b="1" dirty="0" smtClean="0"/>
              <a:t>Комуникация с помощта на компютри</a:t>
            </a:r>
            <a:endParaRPr lang="en-US" sz="3200" b="1" dirty="0"/>
          </a:p>
        </p:txBody>
      </p:sp>
      <p:sp>
        <p:nvSpPr>
          <p:cNvPr id="3" name="Content Placeholder 2"/>
          <p:cNvSpPr>
            <a:spLocks noGrp="1"/>
          </p:cNvSpPr>
          <p:nvPr>
            <p:ph idx="1"/>
          </p:nvPr>
        </p:nvSpPr>
        <p:spPr>
          <a:xfrm>
            <a:off x="357158" y="1500174"/>
            <a:ext cx="8572560" cy="5143536"/>
          </a:xfrm>
        </p:spPr>
        <p:txBody>
          <a:bodyPr>
            <a:normAutofit lnSpcReduction="10000"/>
          </a:bodyPr>
          <a:lstStyle/>
          <a:p>
            <a:r>
              <a:rPr lang="bg-BG" dirty="0" smtClean="0"/>
              <a:t>Под комуникация с помощта на компютри разбираме обмен чрез компютърни мрежи на информация (данни и текстови съобщения), свързана с вземането на решения.</a:t>
            </a:r>
          </a:p>
          <a:p>
            <a:r>
              <a:rPr lang="bg-BG" dirty="0" smtClean="0"/>
              <a:t>Тя може да бъде полезно средство за обмен на информация, като не гарантира вземането на ефективни решения. </a:t>
            </a:r>
          </a:p>
          <a:p>
            <a:r>
              <a:rPr lang="bg-BG" dirty="0" smtClean="0"/>
              <a:t>Проучване е установило, че "откритостта към технологиите", е важна променлива, влияеща на ефективността на решенията.</a:t>
            </a:r>
          </a:p>
          <a:p>
            <a:r>
              <a:rPr lang="bg-BG" dirty="0" smtClean="0"/>
              <a:t>Обучението може да компенсира липсата на "откритост", като направи технологията по-полезна за вземането на решения.</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04088"/>
            <a:ext cx="8329642" cy="653210"/>
          </a:xfrm>
        </p:spPr>
        <p:txBody>
          <a:bodyPr>
            <a:normAutofit/>
          </a:bodyPr>
          <a:lstStyle/>
          <a:p>
            <a:pPr algn="ctr"/>
            <a:r>
              <a:rPr lang="bg-BG" sz="3200" b="1" dirty="0" smtClean="0"/>
              <a:t>Системи за подпомагане на решенията в група </a:t>
            </a:r>
            <a:endParaRPr lang="en-US" sz="3200" b="1" dirty="0"/>
          </a:p>
        </p:txBody>
      </p:sp>
      <p:sp>
        <p:nvSpPr>
          <p:cNvPr id="3" name="Content Placeholder 2"/>
          <p:cNvSpPr>
            <a:spLocks noGrp="1"/>
          </p:cNvSpPr>
          <p:nvPr>
            <p:ph idx="1"/>
          </p:nvPr>
        </p:nvSpPr>
        <p:spPr>
          <a:xfrm>
            <a:off x="428596" y="1571612"/>
            <a:ext cx="8229600" cy="4824426"/>
          </a:xfrm>
        </p:spPr>
        <p:txBody>
          <a:bodyPr/>
          <a:lstStyle/>
          <a:p>
            <a:r>
              <a:rPr lang="bg-BG" dirty="0" smtClean="0"/>
              <a:t>GDS</a:t>
            </a:r>
            <a:r>
              <a:rPr lang="en-US" dirty="0" smtClean="0"/>
              <a:t>S</a:t>
            </a:r>
            <a:r>
              <a:rPr lang="bg-BG" dirty="0" smtClean="0"/>
              <a:t> е интерактивна компютърна система за подобряване на ефективността на групата при срещи за решаване на проблеми.</a:t>
            </a:r>
            <a:endParaRPr lang="en-US" dirty="0" smtClean="0"/>
          </a:p>
          <a:p>
            <a:r>
              <a:rPr lang="bg-BG" dirty="0" smtClean="0"/>
              <a:t>Понякога групите не постигат ефективни решения, понеже членовете им не обменят информация. GDSS помага за избягването на този проблем, като  регистрира</a:t>
            </a:r>
            <a:r>
              <a:rPr lang="en-US" dirty="0" smtClean="0"/>
              <a:t> </a:t>
            </a:r>
            <a:r>
              <a:rPr lang="bg-BG" dirty="0" smtClean="0"/>
              <a:t>идеите анонимно.</a:t>
            </a:r>
          </a:p>
          <a:p>
            <a:r>
              <a:rPr lang="bg-BG" dirty="0" smtClean="0"/>
              <a:t>Изследователите установяват, че хората, които използват GDS</a:t>
            </a:r>
            <a:r>
              <a:rPr lang="en-US" dirty="0" smtClean="0"/>
              <a:t>S </a:t>
            </a:r>
            <a:r>
              <a:rPr lang="bg-BG" dirty="0" smtClean="0"/>
              <a:t>не само обменят повече информация, но и вземат по-качествени решения.</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857364"/>
            <a:ext cx="8229600" cy="4610112"/>
          </a:xfrm>
        </p:spPr>
        <p:txBody>
          <a:bodyPr/>
          <a:lstStyle/>
          <a:p>
            <a:r>
              <a:rPr lang="bg-BG" dirty="0" smtClean="0"/>
              <a:t>Седма стъпка –прилагане на избраната алтернатива.</a:t>
            </a:r>
          </a:p>
          <a:p>
            <a:r>
              <a:rPr lang="bg-BG" dirty="0" smtClean="0"/>
              <a:t>Последна стъпка -проследяване. Наблюдаването на ефективността на решенията, пуснати в действие е важно за успеха на организациите.</a:t>
            </a:r>
          </a:p>
          <a:p>
            <a:r>
              <a:rPr lang="bg-BG" dirty="0" smtClean="0"/>
              <a:t>Важно да се подчертае, че това е много общ модел на процеса на вземане на решения. При някои обстоятелства той може и да не се изпълнява точно, както е посочено тук.</a:t>
            </a:r>
            <a:endParaRPr lang="bg-BG" dirty="0"/>
          </a:p>
        </p:txBody>
      </p:sp>
      <p:sp>
        <p:nvSpPr>
          <p:cNvPr id="4" name="Title 1"/>
          <p:cNvSpPr>
            <a:spLocks noGrp="1"/>
          </p:cNvSpPr>
          <p:nvPr>
            <p:ph type="title"/>
          </p:nvPr>
        </p:nvSpPr>
        <p:spPr>
          <a:xfrm>
            <a:off x="457200" y="571480"/>
            <a:ext cx="8229600" cy="928694"/>
          </a:xfrm>
        </p:spPr>
        <p:txBody>
          <a:bodyPr>
            <a:noAutofit/>
          </a:bodyPr>
          <a:lstStyle/>
          <a:p>
            <a:pPr algn="ctr"/>
            <a:r>
              <a:rPr lang="bg-BG" sz="3200" b="1" dirty="0" smtClean="0"/>
              <a:t>Общ аналитичен модел на процеса на вземане на решения</a:t>
            </a:r>
            <a:endParaRPr lang="bg-BG" sz="32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0034" y="2500306"/>
            <a:ext cx="7851648" cy="1257296"/>
          </a:xfrm>
        </p:spPr>
        <p:txBody>
          <a:bodyPr>
            <a:normAutofit/>
          </a:bodyPr>
          <a:lstStyle/>
          <a:p>
            <a:pPr algn="ctr"/>
            <a:r>
              <a:rPr lang="bg-BG" sz="6600" dirty="0" smtClean="0"/>
              <a:t>Въпроси?</a:t>
            </a:r>
            <a:endParaRPr lang="en-US" sz="6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642942"/>
          </a:xfrm>
        </p:spPr>
        <p:txBody>
          <a:bodyPr>
            <a:normAutofit fontScale="90000"/>
          </a:bodyPr>
          <a:lstStyle/>
          <a:p>
            <a:pPr algn="ctr"/>
            <a:r>
              <a:rPr lang="bg-BG" sz="3200" b="1" dirty="0" smtClean="0"/>
              <a:t>Широкият спектър от организационни решения</a:t>
            </a:r>
            <a:endParaRPr lang="bg-BG" sz="3200" b="1" dirty="0"/>
          </a:p>
        </p:txBody>
      </p:sp>
      <p:sp>
        <p:nvSpPr>
          <p:cNvPr id="3" name="Content Placeholder 2"/>
          <p:cNvSpPr>
            <a:spLocks noGrp="1"/>
          </p:cNvSpPr>
          <p:nvPr>
            <p:ph idx="1"/>
          </p:nvPr>
        </p:nvSpPr>
        <p:spPr>
          <a:xfrm>
            <a:off x="457200" y="1428736"/>
            <a:ext cx="8229600" cy="5072098"/>
          </a:xfrm>
        </p:spPr>
        <p:txBody>
          <a:bodyPr>
            <a:normAutofit lnSpcReduction="10000"/>
          </a:bodyPr>
          <a:lstStyle/>
          <a:p>
            <a:pPr>
              <a:buNone/>
            </a:pPr>
            <a:r>
              <a:rPr lang="bg-BG" dirty="0" smtClean="0"/>
              <a:t>	Можем да разграничим решенията по три важни параметъра: доколко </a:t>
            </a:r>
            <a:r>
              <a:rPr lang="bg-BG" b="1" i="1" dirty="0" smtClean="0"/>
              <a:t>рутинни</a:t>
            </a:r>
            <a:r>
              <a:rPr lang="bg-BG" dirty="0" smtClean="0"/>
              <a:t> са те, с какъв </a:t>
            </a:r>
            <a:r>
              <a:rPr lang="bg-BG" b="1" i="1" dirty="0" smtClean="0"/>
              <a:t>риск</a:t>
            </a:r>
            <a:r>
              <a:rPr lang="bg-BG" dirty="0" smtClean="0"/>
              <a:t> са свързани и </a:t>
            </a:r>
            <a:r>
              <a:rPr lang="bg-BG" b="1" i="1" dirty="0" smtClean="0"/>
              <a:t>кой</a:t>
            </a:r>
            <a:r>
              <a:rPr lang="bg-BG" dirty="0" smtClean="0"/>
              <a:t> в организацията ги взема.</a:t>
            </a:r>
          </a:p>
          <a:p>
            <a:r>
              <a:rPr lang="bg-BG" b="1" i="1" dirty="0" smtClean="0"/>
              <a:t>Програмирани и непрограмирани решения</a:t>
            </a:r>
            <a:r>
              <a:rPr lang="bg-BG" i="1" dirty="0" smtClean="0"/>
              <a:t>.</a:t>
            </a:r>
          </a:p>
          <a:p>
            <a:pPr lvl="1"/>
            <a:r>
              <a:rPr lang="bg-BG" dirty="0" smtClean="0"/>
              <a:t>Решение, което се взема многократно и в съответствие с предварително установен набор от алтернативи е </a:t>
            </a:r>
            <a:r>
              <a:rPr lang="bg-BG" b="1" i="1" dirty="0" smtClean="0"/>
              <a:t>програмирано</a:t>
            </a:r>
            <a:r>
              <a:rPr lang="bg-BG" dirty="0" smtClean="0"/>
              <a:t> решение, рутинно решение на по-ниско ниво на персонала, който разчита на предварително определени начини на действие.</a:t>
            </a:r>
          </a:p>
          <a:p>
            <a:pPr lvl="1"/>
            <a:r>
              <a:rPr lang="bg-BG" b="1" i="1" dirty="0" smtClean="0"/>
              <a:t>Непрограмираните</a:t>
            </a:r>
            <a:r>
              <a:rPr lang="bg-BG" dirty="0" smtClean="0"/>
              <a:t> решения са тези, за които не съществуват  готови рецепти. В тези случаи, вземащите решението се изправят пред уникална ситуация, доколкото решението е ново.</a:t>
            </a:r>
            <a:endParaRPr lang="bg-B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bg-BG" dirty="0" smtClean="0"/>
              <a:t>Някои видове непрограмирани решения са известни като </a:t>
            </a:r>
            <a:r>
              <a:rPr lang="bg-BG" b="1" i="1" dirty="0" smtClean="0"/>
              <a:t>стратегически</a:t>
            </a:r>
            <a:r>
              <a:rPr lang="bg-BG" dirty="0" smtClean="0"/>
              <a:t> решения.</a:t>
            </a:r>
          </a:p>
          <a:p>
            <a:pPr lvl="1"/>
            <a:r>
              <a:rPr lang="bg-BG" dirty="0" smtClean="0"/>
              <a:t>Тези решения се вземат от групи, съставени от високопоставени служители, имат важно, дългосрочно значение за организацията.</a:t>
            </a:r>
          </a:p>
          <a:p>
            <a:pPr lvl="1"/>
            <a:r>
              <a:rPr lang="bg-BG" dirty="0" smtClean="0"/>
              <a:t>Стратегическите решения определят постоянен модел за развитие на организацията в определена насока, в съгласие с основополагащата философия или мисия на организацията.</a:t>
            </a:r>
            <a:endParaRPr lang="bg-BG" dirty="0"/>
          </a:p>
        </p:txBody>
      </p:sp>
      <p:sp>
        <p:nvSpPr>
          <p:cNvPr id="4" name="Title 1"/>
          <p:cNvSpPr>
            <a:spLocks noGrp="1"/>
          </p:cNvSpPr>
          <p:nvPr>
            <p:ph type="title"/>
          </p:nvPr>
        </p:nvSpPr>
        <p:spPr>
          <a:xfrm>
            <a:off x="428596" y="785794"/>
            <a:ext cx="8229600" cy="642942"/>
          </a:xfrm>
        </p:spPr>
        <p:txBody>
          <a:bodyPr>
            <a:normAutofit fontScale="90000"/>
          </a:bodyPr>
          <a:lstStyle/>
          <a:p>
            <a:pPr algn="ctr"/>
            <a:r>
              <a:rPr lang="bg-BG" sz="3200" b="1" dirty="0" smtClean="0"/>
              <a:t>Широкият спектър от организационни решения</a:t>
            </a:r>
            <a:endParaRPr lang="bg-BG"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329642" cy="5072098"/>
          </a:xfrm>
        </p:spPr>
        <p:txBody>
          <a:bodyPr>
            <a:normAutofit fontScale="92500" lnSpcReduction="10000"/>
          </a:bodyPr>
          <a:lstStyle/>
          <a:p>
            <a:r>
              <a:rPr lang="bg-BG" b="1" i="1" dirty="0" smtClean="0"/>
              <a:t>Сигурни и несигурни решения</a:t>
            </a:r>
          </a:p>
          <a:p>
            <a:pPr lvl="1"/>
            <a:r>
              <a:rPr lang="bg-BG" dirty="0" smtClean="0"/>
              <a:t>Степента на сигурност отразява нивото на </a:t>
            </a:r>
            <a:r>
              <a:rPr lang="bg-BG" b="1" i="1" dirty="0" smtClean="0"/>
              <a:t>риска</a:t>
            </a:r>
            <a:r>
              <a:rPr lang="bg-BG" dirty="0" smtClean="0"/>
              <a:t>.</a:t>
            </a:r>
          </a:p>
          <a:p>
            <a:pPr lvl="1"/>
            <a:r>
              <a:rPr lang="bg-BG" dirty="0" smtClean="0"/>
              <a:t>Всички организационни решения включват известна степен на риск, който варира от пълна сигурност (риск</a:t>
            </a:r>
            <a:r>
              <a:rPr lang="en-US" dirty="0" smtClean="0"/>
              <a:t> </a:t>
            </a:r>
            <a:r>
              <a:rPr lang="bg-BG" dirty="0" smtClean="0"/>
              <a:t>липсва) до несигурност или "удар опипом в мрака" .</a:t>
            </a:r>
          </a:p>
          <a:p>
            <a:pPr lvl="1"/>
            <a:r>
              <a:rPr lang="bg-BG" dirty="0" smtClean="0"/>
              <a:t>Това, което прави едно решение рисковано, е вероятността за получаване на желания резултат.</a:t>
            </a:r>
          </a:p>
          <a:p>
            <a:pPr lvl="1"/>
            <a:r>
              <a:rPr lang="bg-BG" dirty="0" smtClean="0"/>
              <a:t>Вземащите решения се опитват да получат информация за </a:t>
            </a:r>
            <a:r>
              <a:rPr lang="bg-BG" b="1" i="1" dirty="0" smtClean="0"/>
              <a:t>вероятността</a:t>
            </a:r>
            <a:r>
              <a:rPr lang="bg-BG" dirty="0" smtClean="0"/>
              <a:t> да настъпят определени събития, при положение че други събития са се случили. </a:t>
            </a:r>
          </a:p>
          <a:p>
            <a:pPr lvl="2"/>
            <a:r>
              <a:rPr lang="bg-BG" sz="2400" dirty="0" smtClean="0"/>
              <a:t>Те се опират на докладите за </a:t>
            </a:r>
            <a:r>
              <a:rPr lang="bg-BG" sz="2400" b="1" dirty="0" smtClean="0"/>
              <a:t>обективни</a:t>
            </a:r>
            <a:r>
              <a:rPr lang="bg-BG" sz="2400" dirty="0" smtClean="0"/>
              <a:t> </a:t>
            </a:r>
            <a:r>
              <a:rPr lang="bg-BG" sz="2400" b="1" dirty="0" smtClean="0"/>
              <a:t>вероятности</a:t>
            </a:r>
            <a:r>
              <a:rPr lang="bg-BG" sz="2400" dirty="0" smtClean="0"/>
              <a:t>, когато се основават на конкретни и проверими данни. </a:t>
            </a:r>
          </a:p>
          <a:p>
            <a:pPr lvl="2"/>
            <a:r>
              <a:rPr lang="bg-BG" sz="2400" dirty="0" smtClean="0"/>
              <a:t>Много решения се основават на </a:t>
            </a:r>
            <a:r>
              <a:rPr lang="bg-BG" sz="2400" b="1" dirty="0" smtClean="0"/>
              <a:t>субективни</a:t>
            </a:r>
            <a:r>
              <a:rPr lang="bg-BG" sz="2400" dirty="0" smtClean="0"/>
              <a:t> </a:t>
            </a:r>
            <a:r>
              <a:rPr lang="bg-BG" sz="2400" b="1" dirty="0" smtClean="0"/>
              <a:t>вероятности</a:t>
            </a:r>
            <a:r>
              <a:rPr lang="bg-BG" sz="2400" dirty="0" smtClean="0"/>
              <a:t> - лични убеждения или предчувствия за това какво ще се случи.</a:t>
            </a:r>
          </a:p>
          <a:p>
            <a:pPr lvl="1"/>
            <a:endParaRPr lang="bg-BG" dirty="0"/>
          </a:p>
        </p:txBody>
      </p:sp>
      <p:sp>
        <p:nvSpPr>
          <p:cNvPr id="4" name="Title 1"/>
          <p:cNvSpPr txBox="1">
            <a:spLocks/>
          </p:cNvSpPr>
          <p:nvPr/>
        </p:nvSpPr>
        <p:spPr>
          <a:xfrm>
            <a:off x="428596" y="642918"/>
            <a:ext cx="8229600" cy="642942"/>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g-BG" sz="3200" b="1" i="0" u="none" strike="noStrike" kern="1200" cap="none" spc="0" normalizeH="0" baseline="0" noProof="0" dirty="0" smtClean="0">
                <a:ln>
                  <a:noFill/>
                </a:ln>
                <a:solidFill>
                  <a:schemeClr val="tx2"/>
                </a:solidFill>
                <a:effectLst/>
                <a:uLnTx/>
                <a:uFillTx/>
                <a:latin typeface="+mj-lt"/>
                <a:ea typeface="+mj-ea"/>
                <a:cs typeface="+mj-cs"/>
              </a:rPr>
              <a:t>Широкият спектър от организационни решения</a:t>
            </a:r>
            <a:endParaRPr kumimoji="0" lang="bg-BG" sz="3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1242</TotalTime>
  <Words>4430</Words>
  <Application>Microsoft Office PowerPoint</Application>
  <PresentationFormat>On-screen Show (4:3)</PresentationFormat>
  <Paragraphs>302</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Flow</vt:lpstr>
      <vt:lpstr>Вземане на решения в организациите</vt:lpstr>
      <vt:lpstr>Общ аналитичен модел на процеса на вземане на решения</vt:lpstr>
      <vt:lpstr>Общ аналитичен модел на процеса на вземане на решения</vt:lpstr>
      <vt:lpstr>Общ аналитичен модел на процеса на вземане на решения</vt:lpstr>
      <vt:lpstr>Общ аналитичен модел на процеса на вземане на решения</vt:lpstr>
      <vt:lpstr>Общ аналитичен модел на процеса на вземане на решения</vt:lpstr>
      <vt:lpstr>Широкият спектър от организационни решения</vt:lpstr>
      <vt:lpstr>Широкият спектър от организационни решения</vt:lpstr>
      <vt:lpstr>Slide 9</vt:lpstr>
      <vt:lpstr>Slide 10</vt:lpstr>
      <vt:lpstr>Slide 11</vt:lpstr>
      <vt:lpstr>Slide 12</vt:lpstr>
      <vt:lpstr>Slide 13</vt:lpstr>
      <vt:lpstr>Индивидуални различия при вземането на решения</vt:lpstr>
      <vt:lpstr>Индивидуални различия при вземането на решения</vt:lpstr>
      <vt:lpstr>Индивидуални различия при вземането на решения</vt:lpstr>
      <vt:lpstr>Влиянието на групата – въпрос на компромиси</vt:lpstr>
      <vt:lpstr>Влиянието на групата – въпрос на компромиси</vt:lpstr>
      <vt:lpstr>Влиянието на групата – въпрос на компромиси</vt:lpstr>
      <vt:lpstr>April 17, 1961  1,300 members of a CIA-supported force storms the beaches of Cuba. </vt:lpstr>
      <vt:lpstr>Организационни бариери пред ефективните решения</vt:lpstr>
      <vt:lpstr>Културните различия при вземането на решения</vt:lpstr>
      <vt:lpstr>Културите се различават и по отношение на това, кой обикновено взема решенията.</vt:lpstr>
      <vt:lpstr>Културни различия, свързани с  времето за вземане на решение</vt:lpstr>
      <vt:lpstr>Вземане на решения в спешни ситуации</vt:lpstr>
      <vt:lpstr>Вземане на решения в спешни ситуации</vt:lpstr>
      <vt:lpstr>Рационално-икономически модел: в търсене на идеалното решение</vt:lpstr>
      <vt:lpstr>Административният модел: границите на човешката рационалност</vt:lpstr>
      <vt:lpstr>Административният модел: границите на човешката рационалност</vt:lpstr>
      <vt:lpstr>Теория на отражението: Интуитивен подход за вземане на решение</vt:lpstr>
      <vt:lpstr>Теория на отражението: Интуитивен подход за вземане на решение</vt:lpstr>
      <vt:lpstr>Теория на отражението: Интуитивен подход за вземане на решение</vt:lpstr>
      <vt:lpstr>Несъвършенства на индивидуалните решения</vt:lpstr>
      <vt:lpstr>Несъвършенства на индивидуалните решения</vt:lpstr>
      <vt:lpstr>Ролята на евристиките</vt:lpstr>
      <vt:lpstr>Ролята на евристиките</vt:lpstr>
      <vt:lpstr>Субективен характер на индивидуалните решения</vt:lpstr>
      <vt:lpstr>Субективен характер на индивидуалните решения</vt:lpstr>
      <vt:lpstr>Субективен характер на индивидуалните решения</vt:lpstr>
      <vt:lpstr>Субективен характер на индивидуалните решения</vt:lpstr>
      <vt:lpstr>Кога груповите решения превъзхождат индивидуалните?</vt:lpstr>
      <vt:lpstr>Кога груповите решения превъзхождат индивидуалните?</vt:lpstr>
      <vt:lpstr>Кога индивидуалните експерти превъзхождат групите?</vt:lpstr>
      <vt:lpstr>Кога индивидуалните експерти превъзхождат групите?</vt:lpstr>
      <vt:lpstr>Техники за подобряване на индивидуалните решения </vt:lpstr>
      <vt:lpstr>Грешки, допускани при вземането на творчески решения</vt:lpstr>
      <vt:lpstr>Грешки, допускани при вземането на творчески решения</vt:lpstr>
      <vt:lpstr>Грешки, допускани при вземането на творчески решения</vt:lpstr>
      <vt:lpstr>Грешки, допускани при вземането на творчески решения</vt:lpstr>
      <vt:lpstr>Грешки, допускани при вземането на творчески решения</vt:lpstr>
      <vt:lpstr>Техники за подобряване на груповите решения</vt:lpstr>
      <vt:lpstr>Техники за подобряване на груповите решения</vt:lpstr>
      <vt:lpstr>Техники за подобряване на груповите решения</vt:lpstr>
      <vt:lpstr>Техники за подобряване на груповите решения</vt:lpstr>
      <vt:lpstr>Техники за подобряване на груповите решения</vt:lpstr>
      <vt:lpstr>Техники за подобряване на груповите решения</vt:lpstr>
      <vt:lpstr>Техники за подобряване на груповите решения</vt:lpstr>
      <vt:lpstr>Комуникация с помощта на компютри</vt:lpstr>
      <vt:lpstr>Системи за подпомагане на решенията в група </vt:lpstr>
      <vt:lpstr>Въпроси?</vt:lpstr>
    </vt:vector>
  </TitlesOfParts>
  <Company>KIT-402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Вземане на решения в организациите</dc:title>
  <dc:creator>kdimitrov</dc:creator>
  <cp:lastModifiedBy>kdimitrov</cp:lastModifiedBy>
  <cp:revision>178</cp:revision>
  <dcterms:created xsi:type="dcterms:W3CDTF">2010-01-04T09:58:21Z</dcterms:created>
  <dcterms:modified xsi:type="dcterms:W3CDTF">2010-01-14T15:14:47Z</dcterms:modified>
</cp:coreProperties>
</file>