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B548-7039-4C49-8453-60C611E28A5A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7FDA-CD96-4082-8DD8-0EC1BE99C065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5</a:t>
            </a:fld>
            <a:endParaRPr lang="bg-B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14</a:t>
            </a:fld>
            <a:endParaRPr lang="bg-BG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15</a:t>
            </a:fld>
            <a:endParaRPr lang="bg-BG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16</a:t>
            </a:fld>
            <a:endParaRPr lang="bg-BG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17</a:t>
            </a:fld>
            <a:endParaRPr lang="bg-BG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18</a:t>
            </a:fld>
            <a:endParaRPr lang="bg-BG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19</a:t>
            </a:fld>
            <a:endParaRPr lang="bg-BG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20</a:t>
            </a:fld>
            <a:endParaRPr lang="bg-BG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21</a:t>
            </a:fld>
            <a:endParaRPr lang="bg-BG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22</a:t>
            </a:fld>
            <a:endParaRPr lang="bg-BG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23</a:t>
            </a:fld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6</a:t>
            </a:fld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24</a:t>
            </a:fld>
            <a:endParaRPr lang="bg-BG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25</a:t>
            </a:fld>
            <a:endParaRPr lang="bg-BG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26</a:t>
            </a:fld>
            <a:endParaRPr lang="bg-BG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27</a:t>
            </a:fld>
            <a:endParaRPr lang="bg-BG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28</a:t>
            </a:fld>
            <a:endParaRPr lang="bg-BG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29</a:t>
            </a:fld>
            <a:endParaRPr lang="bg-BG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30</a:t>
            </a:fld>
            <a:endParaRPr lang="bg-BG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31</a:t>
            </a:fld>
            <a:endParaRPr lang="bg-BG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32</a:t>
            </a:fld>
            <a:endParaRPr lang="bg-BG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33</a:t>
            </a:fld>
            <a:endParaRPr lang="bg-BG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7</a:t>
            </a:fld>
            <a:endParaRPr lang="bg-BG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34</a:t>
            </a:fld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8</a:t>
            </a:fld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9</a:t>
            </a:fld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10</a:t>
            </a:fld>
            <a:endParaRPr lang="bg-BG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11</a:t>
            </a:fld>
            <a:endParaRPr lang="bg-B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12</a:t>
            </a:fld>
            <a:endParaRPr lang="bg-B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77FDA-CD96-4082-8DD8-0EC1BE99C065}" type="slidenum">
              <a:rPr lang="bg-BG" smtClean="0"/>
              <a:pPr/>
              <a:t>13</a:t>
            </a:fld>
            <a:endParaRPr lang="bg-B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FBBE5D-F024-4446-B77F-7BBA80B026A3}" type="datetimeFigureOut">
              <a:rPr lang="bg-BG" smtClean="0"/>
              <a:pPr/>
              <a:t>21.1.2010 г.</a:t>
            </a:fld>
            <a:endParaRPr lang="bg-BG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2EC901-C283-4D7F-A9C8-4A874EDBAAF9}" type="slidenum">
              <a:rPr lang="bg-BG" smtClean="0"/>
              <a:pPr/>
              <a:t>‹#›</a:t>
            </a:fld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643182"/>
            <a:ext cx="8929718" cy="161448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Междуличностно поведение Работа с и срещу другите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Детерминанти на сътрудничеството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572560" cy="521495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Учените са открили, че хората могат да бъдат класифицирани в четири различни категории по отношение на </a:t>
            </a:r>
            <a:r>
              <a:rPr lang="bg-BG" b="1" dirty="0" smtClean="0"/>
              <a:t>естественото им предразположение </a:t>
            </a:r>
            <a:r>
              <a:rPr lang="bg-BG" dirty="0" smtClean="0"/>
              <a:t>към работа в сътрудничество или в противопоставяне срещу другите:</a:t>
            </a:r>
          </a:p>
          <a:p>
            <a:pPr lvl="1"/>
            <a:r>
              <a:rPr lang="bg-BG" b="1" i="1" dirty="0" smtClean="0"/>
              <a:t>Конкуренти – </a:t>
            </a:r>
            <a:r>
              <a:rPr lang="bg-BG" dirty="0" smtClean="0"/>
              <a:t>първичният мотив е да се справят по-добре от другите.</a:t>
            </a:r>
          </a:p>
          <a:p>
            <a:pPr lvl="1"/>
            <a:r>
              <a:rPr lang="bg-BG" b="1" i="1" dirty="0" smtClean="0"/>
              <a:t>Индивидуалисти</a:t>
            </a:r>
            <a:r>
              <a:rPr lang="bg-BG" dirty="0" smtClean="0"/>
              <a:t> – искат да увеличат собствената си изгода. </a:t>
            </a:r>
          </a:p>
          <a:p>
            <a:pPr lvl="1"/>
            <a:r>
              <a:rPr lang="bg-BG" b="1" i="1" dirty="0" smtClean="0"/>
              <a:t>Склонни към сътрудничество </a:t>
            </a:r>
            <a:r>
              <a:rPr lang="bg-BG" dirty="0" smtClean="0"/>
              <a:t>– ценят и преследват високи общи резултати за екипа.</a:t>
            </a:r>
          </a:p>
          <a:p>
            <a:pPr lvl="1"/>
            <a:r>
              <a:rPr lang="bg-BG" b="1" i="1" dirty="0" smtClean="0"/>
              <a:t>Балансьори</a:t>
            </a:r>
            <a:r>
              <a:rPr lang="bg-BG" dirty="0" smtClean="0"/>
              <a:t> – желаят да намалят разликата между себе си и другите. 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Детерминанти на сътрудничеството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500702"/>
          </a:xfrm>
        </p:spPr>
        <p:txBody>
          <a:bodyPr>
            <a:normAutofit lnSpcReduction="10000"/>
          </a:bodyPr>
          <a:lstStyle/>
          <a:p>
            <a:r>
              <a:rPr lang="bg-BG" b="1" i="1" dirty="0" smtClean="0"/>
              <a:t>Системите за възнаграждение </a:t>
            </a:r>
            <a:r>
              <a:rPr lang="bg-BG" dirty="0" smtClean="0"/>
              <a:t>в организациите са определящ фактор за сътрудничество.</a:t>
            </a:r>
          </a:p>
          <a:p>
            <a:pPr lvl="1"/>
            <a:r>
              <a:rPr lang="bg-BG" dirty="0" smtClean="0"/>
              <a:t>Фирмите неволно създават системи за възнаграждение, които </a:t>
            </a:r>
            <a:r>
              <a:rPr lang="bg-BG" b="1" i="1" dirty="0" smtClean="0"/>
              <a:t>пораждат конкуренция </a:t>
            </a:r>
            <a:r>
              <a:rPr lang="bg-BG" dirty="0" smtClean="0"/>
              <a:t>между служителите.</a:t>
            </a:r>
          </a:p>
          <a:p>
            <a:pPr lvl="1"/>
            <a:r>
              <a:rPr lang="bg-BG" dirty="0" smtClean="0"/>
              <a:t>Екипните системи са организационни системи за възнаграждение, в които поне част от компенсацията на хората се определя от производителността на тяхната </a:t>
            </a:r>
            <a:r>
              <a:rPr lang="bg-BG" b="1" i="1" dirty="0" smtClean="0"/>
              <a:t>работна група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Хората, които получават възнаграждение за принос в производителността на своята група ще съсредоточат усилията си за повишаване на </a:t>
            </a:r>
            <a:r>
              <a:rPr lang="bg-BG" b="1" i="1" dirty="0" smtClean="0"/>
              <a:t>постиженията на групата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Трябва да бъдат измерими и </a:t>
            </a:r>
            <a:r>
              <a:rPr lang="bg-BG" b="1" i="1" dirty="0" smtClean="0"/>
              <a:t>справедливо</a:t>
            </a:r>
            <a:r>
              <a:rPr lang="bg-BG" dirty="0" smtClean="0"/>
              <a:t> </a:t>
            </a:r>
            <a:r>
              <a:rPr lang="bg-BG" b="1" dirty="0" smtClean="0"/>
              <a:t>управлявани</a:t>
            </a:r>
            <a:r>
              <a:rPr lang="bg-BG" dirty="0" smtClean="0"/>
              <a:t>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Сътрудничество между организациите 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43536"/>
          </a:xfrm>
        </p:spPr>
        <p:txBody>
          <a:bodyPr>
            <a:normAutofit fontScale="92500" lnSpcReduction="20000"/>
          </a:bodyPr>
          <a:lstStyle/>
          <a:p>
            <a:r>
              <a:rPr lang="bg-BG" b="1" i="1" dirty="0" smtClean="0"/>
              <a:t>Партньорство с доставчиците</a:t>
            </a:r>
            <a:r>
              <a:rPr lang="bg-BG" dirty="0" smtClean="0"/>
              <a:t>. Преди години компаниите гледаха на своите доставчици като  на повече или по-малко </a:t>
            </a:r>
            <a:r>
              <a:rPr lang="bg-BG" b="1" i="1" dirty="0" smtClean="0"/>
              <a:t>временни</a:t>
            </a:r>
            <a:r>
              <a:rPr lang="bg-BG" dirty="0" smtClean="0"/>
              <a:t>. Днес е много по-вероятно компаниите да работят в </a:t>
            </a:r>
            <a:r>
              <a:rPr lang="bg-BG" b="1" i="1" dirty="0" smtClean="0"/>
              <a:t>тясно сътрудничество </a:t>
            </a:r>
            <a:r>
              <a:rPr lang="bg-BG" dirty="0" smtClean="0"/>
              <a:t>със своите доставчици, за да се гарантира осигуряването на високо качество на продукцията. </a:t>
            </a:r>
          </a:p>
          <a:p>
            <a:r>
              <a:rPr lang="bg-BG" b="1" i="1" dirty="0" smtClean="0"/>
              <a:t>Насърчаване на развитието на бизнеса</a:t>
            </a:r>
            <a:r>
              <a:rPr lang="bg-BG" dirty="0" smtClean="0"/>
              <a:t>. Когато компаниите се сливат, те обединяват активи, които осигуряват възможности за новата фирма да бъде още </a:t>
            </a:r>
            <a:r>
              <a:rPr lang="bg-BG" b="1" i="1" dirty="0" smtClean="0"/>
              <a:t>по-мощна и по-добра</a:t>
            </a:r>
            <a:r>
              <a:rPr lang="bg-BG" dirty="0" smtClean="0"/>
              <a:t> от фирмите, които я изграждат. Компания със силни позиции на определен пазар може да се слее с друга компания с присъствие на друг пазар, за да се разшири влиянието. </a:t>
            </a:r>
          </a:p>
          <a:p>
            <a:r>
              <a:rPr lang="bg-BG" b="1" i="1" dirty="0" smtClean="0"/>
              <a:t>В отговор на външни заплахи</a:t>
            </a:r>
            <a:r>
              <a:rPr lang="bg-BG" dirty="0" smtClean="0"/>
              <a:t>. Полезно е фирми, изправени пред заплахата от външни фактори да се </a:t>
            </a:r>
            <a:r>
              <a:rPr lang="bg-BG" b="1" i="1" dirty="0" smtClean="0"/>
              <a:t>обединят</a:t>
            </a:r>
            <a:r>
              <a:rPr lang="bg-BG" dirty="0" smtClean="0"/>
              <a:t>, като си сътрудничат.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928694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Конфликтът - неизбежен резултат при разнопосочни интереси 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3068"/>
            <a:ext cx="8572560" cy="4714932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Конфликтът</a:t>
            </a:r>
            <a:r>
              <a:rPr lang="bg-BG" dirty="0" smtClean="0"/>
              <a:t> може да се определи като процес, при който една от страните установява, че другата страна е предприела или ще предприеме </a:t>
            </a:r>
            <a:r>
              <a:rPr lang="bg-BG" b="1" i="1" dirty="0" smtClean="0"/>
              <a:t>действия</a:t>
            </a:r>
            <a:r>
              <a:rPr lang="bg-BG" dirty="0" smtClean="0"/>
              <a:t>, които са </a:t>
            </a:r>
            <a:r>
              <a:rPr lang="bg-BG" b="1" i="1" dirty="0" smtClean="0"/>
              <a:t>несъвместими със собствените й интереси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Конфликтите са доста </a:t>
            </a:r>
            <a:r>
              <a:rPr lang="bg-BG" b="1" i="1" dirty="0" smtClean="0"/>
              <a:t>често срещано явление </a:t>
            </a:r>
            <a:r>
              <a:rPr lang="bg-BG" dirty="0" smtClean="0"/>
              <a:t>в организациите.</a:t>
            </a:r>
          </a:p>
          <a:p>
            <a:r>
              <a:rPr lang="bg-BG" dirty="0" smtClean="0"/>
              <a:t>Около </a:t>
            </a:r>
            <a:r>
              <a:rPr lang="bg-BG" b="1" i="1" dirty="0" smtClean="0"/>
              <a:t>20% от времето </a:t>
            </a:r>
            <a:r>
              <a:rPr lang="bg-BG" dirty="0" smtClean="0"/>
              <a:t>на мениджърите е посветено на разрешаване на конфликти и справяне с последиците от тях.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Източници на конфликти в организациите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643578"/>
          </a:xfrm>
        </p:spPr>
        <p:txBody>
          <a:bodyPr>
            <a:normAutofit fontScale="92500" lnSpcReduction="20000"/>
          </a:bodyPr>
          <a:lstStyle/>
          <a:p>
            <a:r>
              <a:rPr lang="bg-BG" b="1" i="1" dirty="0" smtClean="0"/>
              <a:t>Погрешни възприятия</a:t>
            </a:r>
            <a:r>
              <a:rPr lang="bg-BG" i="1" dirty="0" smtClean="0"/>
              <a:t>.</a:t>
            </a:r>
            <a:r>
              <a:rPr lang="bg-BG" dirty="0" smtClean="0"/>
              <a:t> Хората проявяват </a:t>
            </a:r>
            <a:r>
              <a:rPr lang="bg-BG" b="1" i="1" dirty="0" smtClean="0"/>
              <a:t>пристрастия</a:t>
            </a:r>
            <a:r>
              <a:rPr lang="bg-BG" dirty="0" smtClean="0"/>
              <a:t> при  възприемането на света и са склонни да виждат ситуациите по благоприятен за тях начин.</a:t>
            </a:r>
            <a:r>
              <a:rPr lang="bg-BG" i="1" dirty="0" smtClean="0"/>
              <a:t> </a:t>
            </a:r>
          </a:p>
          <a:p>
            <a:r>
              <a:rPr lang="bg-BG" b="1" i="1" dirty="0" smtClean="0"/>
              <a:t>Недоволство.</a:t>
            </a:r>
            <a:r>
              <a:rPr lang="bg-BG" dirty="0" smtClean="0"/>
              <a:t> Често конфликтът се причинява от хора, които се чувстват ощетени от някого и се опитват да вземат </a:t>
            </a:r>
            <a:r>
              <a:rPr lang="bg-BG" b="1" i="1" dirty="0" smtClean="0"/>
              <a:t>реванш</a:t>
            </a:r>
            <a:r>
              <a:rPr lang="bg-BG" dirty="0" smtClean="0"/>
              <a:t>, като замислят някаква форма на </a:t>
            </a:r>
            <a:r>
              <a:rPr lang="bg-BG" b="1" i="1" dirty="0" smtClean="0"/>
              <a:t>отмъщение</a:t>
            </a:r>
            <a:r>
              <a:rPr lang="bg-BG" dirty="0" smtClean="0"/>
              <a:t>.</a:t>
            </a:r>
          </a:p>
          <a:p>
            <a:r>
              <a:rPr lang="bg-BG" b="1" i="1" dirty="0" smtClean="0"/>
              <a:t>Недоверие.</a:t>
            </a:r>
            <a:r>
              <a:rPr lang="bg-BG" i="1" dirty="0" smtClean="0"/>
              <a:t> </a:t>
            </a:r>
            <a:r>
              <a:rPr lang="bg-BG" dirty="0" smtClean="0"/>
              <a:t>Колкото по-силно хората подозират, че някой друг човек (или група) ги </a:t>
            </a:r>
            <a:r>
              <a:rPr lang="bg-BG" b="1" i="1" dirty="0" smtClean="0"/>
              <a:t>мами</a:t>
            </a:r>
            <a:r>
              <a:rPr lang="bg-BG" dirty="0" smtClean="0"/>
              <a:t>, толкова по-вероятно е те да влязат в конфликт с този човек (или група).</a:t>
            </a:r>
          </a:p>
          <a:p>
            <a:r>
              <a:rPr lang="bg-BG" b="1" i="1" dirty="0" smtClean="0"/>
              <a:t>Конкуренция за ограничени ресурси</a:t>
            </a:r>
            <a:r>
              <a:rPr lang="bg-BG" i="1" dirty="0" smtClean="0"/>
              <a:t>.</a:t>
            </a:r>
            <a:r>
              <a:rPr lang="bg-BG" dirty="0" smtClean="0"/>
              <a:t> Тъй като организациите винаги изпитват </a:t>
            </a:r>
            <a:r>
              <a:rPr lang="bg-BG" b="1" i="1" dirty="0" smtClean="0"/>
              <a:t>недостиг</a:t>
            </a:r>
            <a:r>
              <a:rPr lang="bg-BG" dirty="0" smtClean="0"/>
              <a:t> на ресурси (пространство, пари, оборудване, персонал). Неизбежно е възникването на конфликти при </a:t>
            </a:r>
            <a:r>
              <a:rPr lang="bg-BG" b="1" i="1" dirty="0" smtClean="0"/>
              <a:t>разпределението</a:t>
            </a:r>
            <a:r>
              <a:rPr lang="bg-BG" dirty="0" smtClean="0"/>
              <a:t> на тези ресурси.</a:t>
            </a:r>
          </a:p>
          <a:p>
            <a:r>
              <a:rPr lang="bg-BG" b="1" i="1" dirty="0" smtClean="0"/>
              <a:t>Деструктивна критика.</a:t>
            </a:r>
            <a:r>
              <a:rPr lang="bg-BG" dirty="0" smtClean="0"/>
              <a:t> Отрицателна обратна връзка, която </a:t>
            </a:r>
            <a:r>
              <a:rPr lang="bg-BG" b="1" i="1" dirty="0" smtClean="0"/>
              <a:t>дразни</a:t>
            </a:r>
            <a:r>
              <a:rPr lang="bg-BG" dirty="0" smtClean="0"/>
              <a:t> получателя, вместо да му (й) помага за подобряване на работата.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Положителни и отрицателни последствия от конфликтите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16"/>
            <a:ext cx="8572560" cy="4500618"/>
          </a:xfrm>
        </p:spPr>
        <p:txBody>
          <a:bodyPr>
            <a:normAutofit/>
          </a:bodyPr>
          <a:lstStyle/>
          <a:p>
            <a:r>
              <a:rPr lang="bg-BG" dirty="0" smtClean="0"/>
              <a:t>Не отричаме негативните последствия от конфликта, но това явление има и положителни страни.</a:t>
            </a:r>
          </a:p>
          <a:p>
            <a:r>
              <a:rPr lang="bg-BG" b="1" i="1" dirty="0" smtClean="0"/>
              <a:t>Отрицателни последствия от конфликтите:</a:t>
            </a:r>
            <a:r>
              <a:rPr lang="bg-BG" b="1" dirty="0" smtClean="0"/>
              <a:t> </a:t>
            </a:r>
          </a:p>
          <a:p>
            <a:pPr lvl="1"/>
            <a:r>
              <a:rPr lang="bg-BG" sz="2600" dirty="0" smtClean="0"/>
              <a:t>Пораждат силни отрицателни </a:t>
            </a:r>
            <a:r>
              <a:rPr lang="bg-BG" sz="2600" b="1" i="1" dirty="0" smtClean="0"/>
              <a:t>емоции</a:t>
            </a:r>
            <a:r>
              <a:rPr lang="bg-BG" sz="2600" dirty="0" smtClean="0"/>
              <a:t>. </a:t>
            </a:r>
          </a:p>
          <a:p>
            <a:pPr lvl="1"/>
            <a:r>
              <a:rPr lang="bg-BG" sz="2600" dirty="0" smtClean="0"/>
              <a:t>Могат да </a:t>
            </a:r>
            <a:r>
              <a:rPr lang="bg-BG" sz="2600" b="1" i="1" dirty="0" smtClean="0"/>
              <a:t>отклонят вниманието </a:t>
            </a:r>
            <a:r>
              <a:rPr lang="bg-BG" sz="2600" dirty="0" smtClean="0"/>
              <a:t>на хората от тяхната работа. </a:t>
            </a:r>
          </a:p>
          <a:p>
            <a:pPr lvl="1"/>
            <a:r>
              <a:rPr lang="bg-BG" sz="2600" dirty="0" smtClean="0"/>
              <a:t>Комуникацията между хората или екипите може да бъде </a:t>
            </a:r>
            <a:r>
              <a:rPr lang="bg-BG" sz="2600" b="1" i="1" dirty="0" smtClean="0"/>
              <a:t>нарушена</a:t>
            </a:r>
            <a:r>
              <a:rPr lang="bg-BG" sz="2600" dirty="0" smtClean="0"/>
              <a:t> и съгласуването на техните действия - изложено на риск.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Положителни и отрицателни последствия от конфликтите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71678"/>
            <a:ext cx="8572560" cy="4500618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Положителни последствия от конфликтите</a:t>
            </a:r>
            <a:r>
              <a:rPr lang="bg-BG" b="1" dirty="0" smtClean="0"/>
              <a:t>:</a:t>
            </a:r>
          </a:p>
          <a:p>
            <a:pPr lvl="1"/>
            <a:r>
              <a:rPr lang="bg-BG" sz="2600" b="1" i="1" dirty="0" smtClean="0"/>
              <a:t>Подобряване</a:t>
            </a:r>
            <a:r>
              <a:rPr lang="bg-BG" sz="2600" dirty="0" smtClean="0"/>
              <a:t> на качеството на решенията в организацията.</a:t>
            </a:r>
          </a:p>
          <a:p>
            <a:pPr lvl="1"/>
            <a:r>
              <a:rPr lang="bg-BG" sz="2600" dirty="0" smtClean="0"/>
              <a:t>Разкриване на </a:t>
            </a:r>
            <a:r>
              <a:rPr lang="bg-BG" sz="2600" b="1" i="1" dirty="0" smtClean="0"/>
              <a:t>проблемите</a:t>
            </a:r>
            <a:r>
              <a:rPr lang="bg-BG" sz="2600" dirty="0" smtClean="0"/>
              <a:t>, които са били пренебрегвани.</a:t>
            </a:r>
          </a:p>
          <a:p>
            <a:pPr lvl="1"/>
            <a:r>
              <a:rPr lang="bg-BG" sz="2600" b="1" i="1" dirty="0" smtClean="0"/>
              <a:t>Мотивиране</a:t>
            </a:r>
            <a:r>
              <a:rPr lang="bg-BG" sz="2600" dirty="0" smtClean="0"/>
              <a:t> на хората да ценят мненията и позициите на другите.</a:t>
            </a:r>
          </a:p>
          <a:p>
            <a:pPr lvl="1"/>
            <a:r>
              <a:rPr lang="bg-BG" sz="2600" dirty="0" smtClean="0"/>
              <a:t>Насърчаване на хората да мислят за </a:t>
            </a:r>
            <a:r>
              <a:rPr lang="bg-BG" sz="2600" b="1" i="1" dirty="0" smtClean="0"/>
              <a:t>нови идеи</a:t>
            </a:r>
            <a:r>
              <a:rPr lang="bg-BG" sz="2600" dirty="0" smtClean="0"/>
              <a:t>, като по този начин се </a:t>
            </a:r>
            <a:r>
              <a:rPr lang="bg-BG" sz="2600" b="1" i="1" dirty="0" smtClean="0"/>
              <a:t>улеснява промяната</a:t>
            </a:r>
            <a:r>
              <a:rPr lang="bg-BG" sz="2600" dirty="0" smtClean="0"/>
              <a:t>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Преговори с приемливи решения за всички участници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28754"/>
            <a:ext cx="8572560" cy="4929246"/>
          </a:xfrm>
        </p:spPr>
        <p:txBody>
          <a:bodyPr>
            <a:normAutofit/>
          </a:bodyPr>
          <a:lstStyle/>
          <a:p>
            <a:r>
              <a:rPr lang="bg-BG" dirty="0" smtClean="0"/>
              <a:t>За да бъде </a:t>
            </a:r>
            <a:r>
              <a:rPr lang="bg-BG" b="1" i="1" dirty="0" smtClean="0"/>
              <a:t>ефективно</a:t>
            </a:r>
            <a:r>
              <a:rPr lang="bg-BG" dirty="0" smtClean="0"/>
              <a:t> договарянето, участващите страни трябва да са склонни да коригират своите позиции по разглежданите въпроси. Те трябва да  са убедени, че са постигнали </a:t>
            </a:r>
            <a:r>
              <a:rPr lang="bg-BG" b="1" i="1" dirty="0" smtClean="0"/>
              <a:t>приемлив</a:t>
            </a:r>
            <a:r>
              <a:rPr lang="bg-BG" dirty="0" smtClean="0"/>
              <a:t> резултат.</a:t>
            </a:r>
          </a:p>
          <a:p>
            <a:r>
              <a:rPr lang="bg-BG" dirty="0" smtClean="0"/>
              <a:t>За да бъдат най-ефективни резултатите от договарянето за разрешаване на конфликта, трябва да се намери такова решение, което позволява на всички страни да смятат, че те са "спечелили“.</a:t>
            </a:r>
          </a:p>
          <a:p>
            <a:r>
              <a:rPr lang="bg-BG" dirty="0" smtClean="0"/>
              <a:t>При резултат </a:t>
            </a:r>
            <a:r>
              <a:rPr lang="bg-BG" b="1" i="1" dirty="0" smtClean="0"/>
              <a:t>„печеля-печелиш” (</a:t>
            </a:r>
            <a:r>
              <a:rPr lang="en-US" b="1" i="1" dirty="0" smtClean="0"/>
              <a:t>win-win) </a:t>
            </a:r>
            <a:r>
              <a:rPr lang="bg-BG" dirty="0" smtClean="0"/>
              <a:t>печелят и двете страни, като  получават това, което са искали.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Съвети за намиране на печеливши решения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786454"/>
          </a:xfrm>
        </p:spPr>
        <p:txBody>
          <a:bodyPr>
            <a:normAutofit fontScale="85000" lnSpcReduction="20000"/>
          </a:bodyPr>
          <a:lstStyle/>
          <a:p>
            <a:r>
              <a:rPr lang="bg-BG" b="1" i="1" dirty="0" smtClean="0"/>
              <a:t>Избягвайте неразумни предложения</a:t>
            </a:r>
            <a:r>
              <a:rPr lang="bg-BG" dirty="0" smtClean="0"/>
              <a:t>. Екстремните оферти могат да </a:t>
            </a:r>
            <a:r>
              <a:rPr lang="bg-BG" b="1" i="1" dirty="0" smtClean="0"/>
              <a:t>разгневят</a:t>
            </a:r>
            <a:r>
              <a:rPr lang="bg-BG" dirty="0" smtClean="0"/>
              <a:t> опонента, като понякога предизвикат край на преговорния процес, без никоя от страните да получи това, което желае.</a:t>
            </a:r>
          </a:p>
          <a:p>
            <a:r>
              <a:rPr lang="bg-BG" b="1" i="1" dirty="0" smtClean="0"/>
              <a:t>Търсете допирни точки</a:t>
            </a:r>
            <a:r>
              <a:rPr lang="bg-BG" i="1" dirty="0" smtClean="0"/>
              <a:t>.</a:t>
            </a:r>
            <a:r>
              <a:rPr lang="bg-BG" dirty="0" smtClean="0"/>
              <a:t> Хората в конфликт предполагат, че техните интереси и интересите на срещуположната страна, са напълно несъвместими. Ако спорещите се фокусират върху </a:t>
            </a:r>
            <a:r>
              <a:rPr lang="bg-BG" b="1" i="1" dirty="0" smtClean="0"/>
              <a:t>областите на съгласие </a:t>
            </a:r>
            <a:r>
              <a:rPr lang="bg-BG" dirty="0" smtClean="0"/>
              <a:t>между тях, това може да им помогне да сближат позициите си и там, където има несъгласие.</a:t>
            </a:r>
          </a:p>
          <a:p>
            <a:r>
              <a:rPr lang="bg-BG" b="1" i="1" dirty="0" smtClean="0"/>
              <a:t>Разкрийте "истинските" проблеми</a:t>
            </a:r>
            <a:r>
              <a:rPr lang="bg-BG" i="1" dirty="0" smtClean="0"/>
              <a:t>. </a:t>
            </a:r>
            <a:r>
              <a:rPr lang="bg-BG" dirty="0" smtClean="0"/>
              <a:t>Често хората се фокусират върху конфликтите си само в една област, въпреки че могат да имат множество различия, някои от които, </a:t>
            </a:r>
            <a:r>
              <a:rPr lang="bg-BG" b="1" i="1" dirty="0" smtClean="0"/>
              <a:t>скрити</a:t>
            </a:r>
            <a:r>
              <a:rPr lang="bg-BG" dirty="0" smtClean="0"/>
              <a:t>. Конфликтът между двама души може да има различни източници. Намирането на трайни решения изисква идентифициране и решаване на </a:t>
            </a:r>
            <a:r>
              <a:rPr lang="bg-BG" b="1" i="1" dirty="0" smtClean="0"/>
              <a:t>всички важни въпроси</a:t>
            </a:r>
            <a:r>
              <a:rPr lang="bg-BG" dirty="0" smtClean="0"/>
              <a:t>, дори на тези, които не са очевидни. </a:t>
            </a:r>
          </a:p>
          <a:p>
            <a:r>
              <a:rPr lang="bg-BG" b="1" i="1" dirty="0" smtClean="0"/>
              <a:t>Разширете обхвата на разглежданите въпроси</a:t>
            </a:r>
            <a:r>
              <a:rPr lang="bg-BG" i="1" dirty="0" smtClean="0"/>
              <a:t>.</a:t>
            </a:r>
            <a:r>
              <a:rPr lang="bg-BG" dirty="0" smtClean="0"/>
              <a:t> Понякога договарящите се страни имат </a:t>
            </a:r>
            <a:r>
              <a:rPr lang="bg-BG" b="1" i="1" dirty="0" smtClean="0"/>
              <a:t>няколко</a:t>
            </a:r>
            <a:r>
              <a:rPr lang="bg-BG" dirty="0" smtClean="0"/>
              <a:t> проблема за разрешаване. В тези случаи е полезно да се разгледат всички въпроси в </a:t>
            </a:r>
            <a:r>
              <a:rPr lang="bg-BG" b="1" i="1" dirty="0" smtClean="0"/>
              <a:t>общ пакет</a:t>
            </a:r>
            <a:r>
              <a:rPr lang="bg-BG" dirty="0" smtClean="0"/>
              <a:t>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Алтернативно разрешаване на спорове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572140"/>
          </a:xfrm>
        </p:spPr>
        <p:txBody>
          <a:bodyPr>
            <a:normAutofit fontScale="85000" lnSpcReduction="10000"/>
          </a:bodyPr>
          <a:lstStyle/>
          <a:p>
            <a:r>
              <a:rPr lang="bg-BG" dirty="0" smtClean="0"/>
              <a:t>Алтернативното разрешаване на спорове (АРС) се отнася до набор от процедури, в които спорещите страни работят заедно с </a:t>
            </a:r>
            <a:r>
              <a:rPr lang="bg-BG" b="1" i="1" dirty="0" smtClean="0"/>
              <a:t>неутрална</a:t>
            </a:r>
            <a:r>
              <a:rPr lang="bg-BG" dirty="0" smtClean="0"/>
              <a:t> страна, която им помага да уреждат своите спорове извън съда.</a:t>
            </a:r>
          </a:p>
          <a:p>
            <a:r>
              <a:rPr lang="bg-BG" dirty="0" smtClean="0"/>
              <a:t>Има две популярни форми на алтернативно разрешаване на спорове – </a:t>
            </a:r>
            <a:r>
              <a:rPr lang="bg-BG" b="1" i="1" dirty="0" smtClean="0"/>
              <a:t>посредничество</a:t>
            </a:r>
            <a:r>
              <a:rPr lang="bg-BG" dirty="0" smtClean="0"/>
              <a:t> (медиация) и </a:t>
            </a:r>
            <a:r>
              <a:rPr lang="bg-BG" b="1" i="1" dirty="0" smtClean="0"/>
              <a:t>арбитраж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Процесът на </a:t>
            </a:r>
            <a:r>
              <a:rPr lang="bg-BG" b="1" i="1" dirty="0" smtClean="0"/>
              <a:t>медиация</a:t>
            </a:r>
            <a:r>
              <a:rPr lang="bg-BG" dirty="0" smtClean="0"/>
              <a:t> включва неутрална страна (посредник), която работи заедно с двете спорещи страни за постигане на съгласие. Обикновено посредниците се събират както </a:t>
            </a:r>
            <a:r>
              <a:rPr lang="bg-BG" b="1" i="1" dirty="0" smtClean="0"/>
              <a:t>заедно</a:t>
            </a:r>
            <a:r>
              <a:rPr lang="bg-BG" dirty="0" smtClean="0"/>
              <a:t>, така и </a:t>
            </a:r>
            <a:r>
              <a:rPr lang="bg-BG" b="1" i="1" dirty="0" smtClean="0"/>
              <a:t>поотделно</a:t>
            </a:r>
            <a:r>
              <a:rPr lang="bg-BG" dirty="0" smtClean="0"/>
              <a:t> с всяка страна и се опитват да намерят обща основа, която е приемлива за всички.</a:t>
            </a:r>
          </a:p>
          <a:p>
            <a:r>
              <a:rPr lang="bg-BG" dirty="0" smtClean="0"/>
              <a:t>Медиаторите </a:t>
            </a:r>
            <a:r>
              <a:rPr lang="bg-BG" b="1" i="1" dirty="0" smtClean="0"/>
              <a:t>не оценяват </a:t>
            </a:r>
            <a:r>
              <a:rPr lang="bg-BG" dirty="0" smtClean="0"/>
              <a:t>кой е прав и кой - не, а създават условия за намиране на решение. Те нямат официални правомощия и </a:t>
            </a:r>
            <a:r>
              <a:rPr lang="bg-BG" b="1" i="1" dirty="0" smtClean="0"/>
              <a:t>не могат да налагат </a:t>
            </a:r>
            <a:r>
              <a:rPr lang="bg-BG" dirty="0" smtClean="0"/>
              <a:t>споразумения. Вместо това, те помагат да се изяснят съответните въпроси и да се </a:t>
            </a:r>
            <a:r>
              <a:rPr lang="bg-BG" b="1" i="1" dirty="0" smtClean="0"/>
              <a:t>подобри комуникацията </a:t>
            </a:r>
            <a:r>
              <a:rPr lang="bg-BG" dirty="0" smtClean="0"/>
              <a:t>между страните.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Динамика на междуличностните взаимоотношения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7529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bg-BG" dirty="0" smtClean="0"/>
              <a:t>	</a:t>
            </a:r>
            <a:r>
              <a:rPr lang="bg-BG" b="1" i="1" dirty="0" smtClean="0"/>
              <a:t>Психологически  контракти</a:t>
            </a:r>
            <a:r>
              <a:rPr lang="en-US" b="1" i="1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 нашите очаквания от другите.</a:t>
            </a:r>
          </a:p>
          <a:p>
            <a:r>
              <a:rPr lang="bg-BG" dirty="0" smtClean="0"/>
              <a:t>Психологическите </a:t>
            </a:r>
            <a:r>
              <a:rPr lang="bg-BG" dirty="0" smtClean="0"/>
              <a:t>контракти са </a:t>
            </a:r>
            <a:r>
              <a:rPr lang="bg-BG" dirty="0" smtClean="0"/>
              <a:t>свързани с разбирането ни за това </a:t>
            </a:r>
            <a:r>
              <a:rPr lang="bg-BG" b="1" i="1" dirty="0" smtClean="0"/>
              <a:t>какво да очакваме </a:t>
            </a:r>
            <a:r>
              <a:rPr lang="bg-BG" dirty="0" smtClean="0"/>
              <a:t>от хората, с които имаме взаимоотношения.</a:t>
            </a:r>
          </a:p>
          <a:p>
            <a:r>
              <a:rPr lang="bg-BG" dirty="0" smtClean="0"/>
              <a:t>Те ръководят поведението по начин, близък до начина, по който действа един правен договор, но на </a:t>
            </a:r>
            <a:r>
              <a:rPr lang="bg-BG" b="1" i="1" dirty="0" smtClean="0"/>
              <a:t>ниво възприятия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Психологическите контракти се различават съществено от договорите за сделки, които са добре дефинирани и с тесен обхват.</a:t>
            </a:r>
          </a:p>
          <a:p>
            <a:r>
              <a:rPr lang="bg-BG" dirty="0" smtClean="0"/>
              <a:t>Основното предизвикателство пред междуличностните отношения е че това, което очаква един човек </a:t>
            </a:r>
            <a:r>
              <a:rPr lang="bg-BG" b="1" i="1" dirty="0" smtClean="0"/>
              <a:t>може да не бъде</a:t>
            </a:r>
            <a:r>
              <a:rPr lang="bg-BG" dirty="0" smtClean="0"/>
              <a:t> това, което другите очакват.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Алтернативно разрешаване на спорове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000660"/>
          </a:xfrm>
        </p:spPr>
        <p:txBody>
          <a:bodyPr>
            <a:normAutofit/>
          </a:bodyPr>
          <a:lstStyle/>
          <a:p>
            <a:r>
              <a:rPr lang="bg-BG" dirty="0" smtClean="0"/>
              <a:t>Медиаторите понякога дават конкретни </a:t>
            </a:r>
            <a:r>
              <a:rPr lang="bg-BG" b="1" i="1" dirty="0" smtClean="0"/>
              <a:t>препоръки</a:t>
            </a:r>
            <a:r>
              <a:rPr lang="bg-BG" dirty="0" smtClean="0"/>
              <a:t> за компромис или интеграционни решения, в други случаи те просто </a:t>
            </a:r>
            <a:r>
              <a:rPr lang="bg-BG" b="1" i="1" dirty="0" smtClean="0"/>
              <a:t>насочват</a:t>
            </a:r>
            <a:r>
              <a:rPr lang="bg-BG" dirty="0" smtClean="0"/>
              <a:t>  страните към </a:t>
            </a:r>
            <a:r>
              <a:rPr lang="bg-BG" b="1" i="1" dirty="0" smtClean="0"/>
              <a:t>самостоятелно</a:t>
            </a:r>
            <a:r>
              <a:rPr lang="bg-BG" dirty="0" smtClean="0"/>
              <a:t> разработване на такива решения.</a:t>
            </a:r>
          </a:p>
          <a:p>
            <a:r>
              <a:rPr lang="bg-BG" dirty="0" smtClean="0"/>
              <a:t>Понеже процесът изисква </a:t>
            </a:r>
            <a:r>
              <a:rPr lang="bg-BG" b="1" i="1" dirty="0" smtClean="0"/>
              <a:t>доброволно</a:t>
            </a:r>
            <a:r>
              <a:rPr lang="bg-BG" dirty="0" smtClean="0"/>
              <a:t> спазване на указанията от страна на спорещите страни, посредничеството често се оказва </a:t>
            </a:r>
            <a:r>
              <a:rPr lang="bg-BG" b="1" i="1" dirty="0" smtClean="0"/>
              <a:t>неефективно</a:t>
            </a:r>
            <a:r>
              <a:rPr lang="bg-BG" dirty="0" smtClean="0"/>
              <a:t>.</a:t>
            </a:r>
          </a:p>
          <a:p>
            <a:r>
              <a:rPr lang="bg-BG" b="1" i="1" dirty="0" smtClean="0"/>
              <a:t>Арбитражът</a:t>
            </a:r>
            <a:r>
              <a:rPr lang="bg-BG" dirty="0" smtClean="0"/>
              <a:t> е процес, при който трета страна (арбитър) има правомощия да наложи, или поне да препоръча, условията за споразумение между двете страни.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Алтернативно разрешаване на спорове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572560" cy="4857784"/>
          </a:xfrm>
        </p:spPr>
        <p:txBody>
          <a:bodyPr>
            <a:normAutofit/>
          </a:bodyPr>
          <a:lstStyle/>
          <a:p>
            <a:r>
              <a:rPr lang="bg-BG" dirty="0" smtClean="0"/>
              <a:t>Видове арбитраж:</a:t>
            </a:r>
          </a:p>
          <a:p>
            <a:pPr lvl="1"/>
            <a:r>
              <a:rPr lang="bg-BG" b="1" i="1" dirty="0" smtClean="0"/>
              <a:t>Задължителен арбитраж</a:t>
            </a:r>
            <a:r>
              <a:rPr lang="bg-BG" i="1" dirty="0" smtClean="0"/>
              <a:t>.</a:t>
            </a:r>
            <a:r>
              <a:rPr lang="bg-BG" dirty="0" smtClean="0"/>
              <a:t> Двете страни се договарят предварително да приемат условията, определени от арбитъра, каквито и да са те.</a:t>
            </a:r>
          </a:p>
          <a:p>
            <a:pPr lvl="1"/>
            <a:r>
              <a:rPr lang="bg-BG" b="1" i="1" dirty="0" smtClean="0"/>
              <a:t>Доброволен арбитраж.</a:t>
            </a:r>
            <a:r>
              <a:rPr lang="bg-BG" b="1" dirty="0" smtClean="0"/>
              <a:t> </a:t>
            </a:r>
            <a:r>
              <a:rPr lang="bg-BG" dirty="0" smtClean="0"/>
              <a:t>Двете страни запазват правото си да отхвърлят препоръчаното споразумение.</a:t>
            </a:r>
          </a:p>
          <a:p>
            <a:pPr lvl="1"/>
            <a:r>
              <a:rPr lang="bg-BG" b="1" i="1" dirty="0" smtClean="0"/>
              <a:t>Конвенционален арбитраж</a:t>
            </a:r>
            <a:r>
              <a:rPr lang="bg-BG" i="1" dirty="0" smtClean="0"/>
              <a:t>.</a:t>
            </a:r>
            <a:r>
              <a:rPr lang="bg-BG" dirty="0" smtClean="0"/>
              <a:t> Арбитърът може да предложи пакет решения по свое усмотрение.</a:t>
            </a:r>
          </a:p>
          <a:p>
            <a:pPr lvl="1"/>
            <a:r>
              <a:rPr lang="bg-BG" b="1" i="1" dirty="0" smtClean="0"/>
              <a:t>Арбитраж на окончателните предложения.</a:t>
            </a:r>
            <a:r>
              <a:rPr lang="bg-BG" b="1" dirty="0" smtClean="0"/>
              <a:t> </a:t>
            </a:r>
            <a:r>
              <a:rPr lang="bg-BG" dirty="0" smtClean="0"/>
              <a:t>Арбитърът избира между окончателните оферти, направени от спорещите страни.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Алтернативно разрешаване на спорове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572560" cy="5143560"/>
          </a:xfrm>
        </p:spPr>
        <p:txBody>
          <a:bodyPr>
            <a:normAutofit/>
          </a:bodyPr>
          <a:lstStyle/>
          <a:p>
            <a:r>
              <a:rPr lang="bg-BG" dirty="0" smtClean="0"/>
              <a:t>Алтернативното разрешаване на спорове е много популярно в наши дни, защото помага за бързо и евтино постигне на споразумение. Предпазва хората от явяване в съда, което може да навреди на репутацията им, дори и да спечелят съдебния процес.</a:t>
            </a:r>
          </a:p>
          <a:p>
            <a:r>
              <a:rPr lang="bg-BG" dirty="0" smtClean="0"/>
              <a:t>Популярността на АРС тези дни е довела до появата на няколко фирми, които предлагат услугите посредничество и арбитраж. Най-голямата от тях – Американска Арбитражна Асоциация, притежава офиси в половината от американските щати. Разрешава около 80 000 случая годишно.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Неприемливо поведение в организацията 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000684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Неприемливото поведение </a:t>
            </a:r>
            <a:r>
              <a:rPr lang="bg-BG" dirty="0" smtClean="0"/>
              <a:t>в организацията се отнася до действия от страна на служителите, които </a:t>
            </a:r>
            <a:r>
              <a:rPr lang="bg-BG" b="1" i="1" dirty="0" smtClean="0"/>
              <a:t>нарушават </a:t>
            </a:r>
            <a:r>
              <a:rPr lang="bg-BG" dirty="0" smtClean="0"/>
              <a:t>нормите на организацията и/или официалните правила в обществото, което води до негативни последствия.</a:t>
            </a:r>
          </a:p>
          <a:p>
            <a:r>
              <a:rPr lang="bg-BG" b="1" i="1" dirty="0" smtClean="0"/>
              <a:t>Агресията</a:t>
            </a:r>
            <a:r>
              <a:rPr lang="bg-BG" dirty="0" smtClean="0"/>
              <a:t> на работното място е един </a:t>
            </a:r>
            <a:r>
              <a:rPr lang="bg-BG" b="1" i="1" dirty="0" smtClean="0"/>
              <a:t>краен</a:t>
            </a:r>
            <a:r>
              <a:rPr lang="bg-BG" dirty="0" smtClean="0"/>
              <a:t> пример за неприемливо поведение. Друга форма, която е по-малко крайна и по-често е известна като </a:t>
            </a:r>
            <a:r>
              <a:rPr lang="bg-BG" b="1" i="1" dirty="0" smtClean="0"/>
              <a:t>грубост</a:t>
            </a:r>
            <a:r>
              <a:rPr lang="bg-BG" dirty="0" smtClean="0"/>
              <a:t>, се отнася до неадекватно поведение и </a:t>
            </a:r>
            <a:r>
              <a:rPr lang="bg-BG" b="1" i="1" dirty="0" smtClean="0"/>
              <a:t>прояви на  неуважение към другите</a:t>
            </a:r>
            <a:r>
              <a:rPr lang="bg-BG" dirty="0" smtClean="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Прояви на неприемливо поведение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500702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Неприемливото поведение може да се разграничи по отношение на </a:t>
            </a:r>
            <a:r>
              <a:rPr lang="bg-BG" b="1" i="1" dirty="0" smtClean="0"/>
              <a:t>сериозността</a:t>
            </a:r>
            <a:r>
              <a:rPr lang="bg-BG" dirty="0" smtClean="0"/>
              <a:t> на последствията:</a:t>
            </a:r>
          </a:p>
          <a:p>
            <a:pPr lvl="1"/>
            <a:r>
              <a:rPr lang="bg-BG" dirty="0" smtClean="0"/>
              <a:t>Най-тежките прояви са свързани с </a:t>
            </a:r>
            <a:r>
              <a:rPr lang="bg-BG" b="1" i="1" dirty="0" smtClean="0"/>
              <a:t>физическа разправа </a:t>
            </a:r>
            <a:r>
              <a:rPr lang="bg-BG" dirty="0" smtClean="0"/>
              <a:t>на служителите и </a:t>
            </a:r>
            <a:r>
              <a:rPr lang="bg-BG" b="1" i="1" dirty="0" smtClean="0"/>
              <a:t>телесни повреди</a:t>
            </a:r>
            <a:r>
              <a:rPr lang="bg-BG" dirty="0" smtClean="0"/>
              <a:t>, нанесени на техни бивши или настоящи колеги.</a:t>
            </a:r>
          </a:p>
          <a:p>
            <a:pPr lvl="1"/>
            <a:r>
              <a:rPr lang="bg-BG" dirty="0" smtClean="0"/>
              <a:t>По-често срещани са действия като разпространяване на </a:t>
            </a:r>
            <a:r>
              <a:rPr lang="bg-BG" b="1" i="1" dirty="0" smtClean="0"/>
              <a:t>злонамерени клюки</a:t>
            </a:r>
            <a:r>
              <a:rPr lang="bg-BG" dirty="0" smtClean="0"/>
              <a:t> за колеги, </a:t>
            </a:r>
            <a:r>
              <a:rPr lang="bg-BG" b="1" i="1" dirty="0" smtClean="0"/>
              <a:t>мамене</a:t>
            </a:r>
            <a:r>
              <a:rPr lang="bg-BG" dirty="0" smtClean="0"/>
              <a:t>, свързано с работата, </a:t>
            </a:r>
            <a:r>
              <a:rPr lang="bg-BG" b="1" i="1" dirty="0" smtClean="0"/>
              <a:t>обвиняване на другите в лъжа </a:t>
            </a:r>
            <a:r>
              <a:rPr lang="bg-BG" dirty="0" smtClean="0"/>
              <a:t>и др.</a:t>
            </a:r>
          </a:p>
          <a:p>
            <a:r>
              <a:rPr lang="bg-BG" dirty="0" smtClean="0"/>
              <a:t>Неприемливото поведение в организацията се категоризира и по отношение на </a:t>
            </a:r>
            <a:r>
              <a:rPr lang="bg-BG" b="1" i="1" dirty="0" smtClean="0"/>
              <a:t>обекта – прицел</a:t>
            </a:r>
            <a:r>
              <a:rPr lang="bg-BG" dirty="0" smtClean="0"/>
              <a:t> на поведението: </a:t>
            </a:r>
            <a:r>
              <a:rPr lang="bg-BG" b="1" i="1" dirty="0" smtClean="0"/>
              <a:t>други лица </a:t>
            </a:r>
            <a:r>
              <a:rPr lang="bg-BG" dirty="0" smtClean="0"/>
              <a:t>или самата </a:t>
            </a:r>
            <a:r>
              <a:rPr lang="bg-BG" b="1" i="1" dirty="0" smtClean="0"/>
              <a:t>организация</a:t>
            </a:r>
            <a:r>
              <a:rPr lang="bg-BG" dirty="0" smtClean="0"/>
              <a:t>. То варира от ползване на </a:t>
            </a:r>
            <a:r>
              <a:rPr lang="bg-BG" b="1" i="1" dirty="0" smtClean="0"/>
              <a:t>неоснователно дълги почивки </a:t>
            </a:r>
            <a:r>
              <a:rPr lang="bg-BG" dirty="0" smtClean="0"/>
              <a:t>до </a:t>
            </a:r>
            <a:r>
              <a:rPr lang="bg-BG" b="1" i="1" dirty="0" smtClean="0"/>
              <a:t>физическо малтретиране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Неприемливо поведение, което е сравнително ново, станало възможно благодарение на наличието на съвременни информационни технологии е </a:t>
            </a:r>
            <a:r>
              <a:rPr lang="bg-BG" b="1" i="1" dirty="0" smtClean="0"/>
              <a:t>кибер-разхищението</a:t>
            </a:r>
            <a:r>
              <a:rPr lang="bg-BG" dirty="0" smtClean="0"/>
              <a:t>.</a:t>
            </a:r>
          </a:p>
          <a:p>
            <a:pPr lvl="1"/>
            <a:endParaRPr lang="bg-BG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Агресия на работното място - физическо и словесно малтретиране и тормоз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286388"/>
          </a:xfrm>
        </p:spPr>
        <p:txBody>
          <a:bodyPr>
            <a:normAutofit/>
          </a:bodyPr>
          <a:lstStyle/>
          <a:p>
            <a:r>
              <a:rPr lang="bg-BG" dirty="0" smtClean="0"/>
              <a:t>Добрата новина е, че крайните актове на насилие на работното място се случват </a:t>
            </a:r>
            <a:r>
              <a:rPr lang="bg-BG" b="1" i="1" dirty="0" smtClean="0"/>
              <a:t>сравнително рядко</a:t>
            </a:r>
            <a:r>
              <a:rPr lang="bg-BG" dirty="0" smtClean="0"/>
              <a:t>. Само около 800 души годишно биват убити по време на работа в Съединените щати, като повечето от тези престъпления са извършени от външни лица, например, клиенти.</a:t>
            </a:r>
          </a:p>
          <a:p>
            <a:r>
              <a:rPr lang="bg-BG" dirty="0" smtClean="0"/>
              <a:t>По-разпространени форми на физическа и вербална агресия са тези без оръжие, като например, </a:t>
            </a:r>
            <a:r>
              <a:rPr lang="bg-BG" b="1" i="1" dirty="0" smtClean="0"/>
              <a:t>юмручният бой </a:t>
            </a:r>
            <a:r>
              <a:rPr lang="bg-BG" dirty="0" smtClean="0"/>
              <a:t>в офиси и фабрики през почивките.</a:t>
            </a:r>
          </a:p>
          <a:p>
            <a:r>
              <a:rPr lang="bg-BG" dirty="0" smtClean="0"/>
              <a:t>Физическите форми на агресия се проявяват много по-рядко от словесните: </a:t>
            </a:r>
            <a:r>
              <a:rPr lang="bg-BG" b="1" i="1" dirty="0" smtClean="0"/>
              <a:t>заплахи за физическа разправа, нечовешко или унизяващо отношение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Агресия на работното място - физическо и словесно малтретиране и тормоз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286388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Проведено е проучване, при което служителите са помолени да определят </a:t>
            </a:r>
            <a:r>
              <a:rPr lang="bg-BG" b="1" i="1" dirty="0" smtClean="0"/>
              <a:t>степента на агресивност</a:t>
            </a:r>
            <a:r>
              <a:rPr lang="bg-BG" dirty="0" smtClean="0"/>
              <a:t>, която проявяват по време на работа. На анкетираните е извършена и оценка на </a:t>
            </a:r>
            <a:r>
              <a:rPr lang="bg-BG" b="1" i="1" dirty="0" smtClean="0"/>
              <a:t>личностните качества</a:t>
            </a:r>
            <a:r>
              <a:rPr lang="bg-BG" dirty="0" smtClean="0"/>
              <a:t>. Било установено, че лицата, които са били най-склонни да се държат агресивно, притежавали определени </a:t>
            </a:r>
            <a:r>
              <a:rPr lang="bg-BG" b="1" i="1" dirty="0" smtClean="0"/>
              <a:t>характеристики, свързани с агресия</a:t>
            </a:r>
            <a:r>
              <a:rPr lang="bg-BG" dirty="0" smtClean="0"/>
              <a:t>. Те са:</a:t>
            </a:r>
          </a:p>
          <a:p>
            <a:r>
              <a:rPr lang="bg-BG" b="1" i="1" dirty="0" smtClean="0"/>
              <a:t>Висока склонност към раздразнение </a:t>
            </a:r>
            <a:r>
              <a:rPr lang="bg-BG" i="1" dirty="0" smtClean="0"/>
              <a:t>- </a:t>
            </a:r>
            <a:r>
              <a:rPr lang="bg-BG" dirty="0" smtClean="0"/>
              <a:t>тенденцията да реагират на ситуациите предимно с </a:t>
            </a:r>
            <a:r>
              <a:rPr lang="bg-BG" b="1" i="1" dirty="0" smtClean="0"/>
              <a:t>гняв</a:t>
            </a:r>
            <a:r>
              <a:rPr lang="bg-BG" dirty="0" smtClean="0"/>
              <a:t>.</a:t>
            </a:r>
          </a:p>
          <a:p>
            <a:r>
              <a:rPr lang="bg-BG" b="1" i="1" dirty="0" smtClean="0"/>
              <a:t>Положително отношение към отмъщението </a:t>
            </a:r>
            <a:r>
              <a:rPr lang="bg-BG" i="1" dirty="0" smtClean="0"/>
              <a:t>- </a:t>
            </a:r>
            <a:r>
              <a:rPr lang="bg-BG" dirty="0" smtClean="0"/>
              <a:t> убеждението, че е </a:t>
            </a:r>
            <a:r>
              <a:rPr lang="bg-BG" b="1" i="1" dirty="0" smtClean="0"/>
              <a:t>оправдано</a:t>
            </a:r>
            <a:r>
              <a:rPr lang="bg-BG" dirty="0" smtClean="0"/>
              <a:t> да отмъсти на тези, които са </a:t>
            </a:r>
            <a:r>
              <a:rPr lang="bg-BG" dirty="0" smtClean="0"/>
              <a:t>му/й </a:t>
            </a:r>
            <a:r>
              <a:rPr lang="bg-BG" dirty="0" smtClean="0"/>
              <a:t>причинили зло.</a:t>
            </a:r>
          </a:p>
          <a:p>
            <a:r>
              <a:rPr lang="bg-BG" b="1" i="1" dirty="0" smtClean="0"/>
              <a:t>Предишни прояви на агресия </a:t>
            </a:r>
            <a:r>
              <a:rPr lang="bg-BG" i="1" dirty="0" smtClean="0"/>
              <a:t>- </a:t>
            </a:r>
            <a:r>
              <a:rPr lang="bg-BG" dirty="0" smtClean="0"/>
              <a:t>случай, който включва проява на агресивно поведение.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Агресия на работното място - физическо и словесно малтретиране и тормоз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572560" cy="5143512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През последните години особено разпространена  е формата на агресивно поведение, известна като </a:t>
            </a:r>
            <a:r>
              <a:rPr lang="bg-BG" b="1" i="1" dirty="0" smtClean="0"/>
              <a:t>тормоз на работното място</a:t>
            </a:r>
            <a:r>
              <a:rPr lang="bg-BG" b="1" dirty="0" smtClean="0"/>
              <a:t> </a:t>
            </a:r>
            <a:r>
              <a:rPr lang="bg-BG" dirty="0" smtClean="0"/>
              <a:t>- многократното малтретиране на хора по начин, който застрашава тяхното </a:t>
            </a:r>
            <a:r>
              <a:rPr lang="bg-BG" b="1" i="1" dirty="0" smtClean="0"/>
              <a:t>физическо</a:t>
            </a:r>
            <a:r>
              <a:rPr lang="bg-BG" dirty="0" smtClean="0"/>
              <a:t> или </a:t>
            </a:r>
            <a:r>
              <a:rPr lang="bg-BG" b="1" i="1" dirty="0" smtClean="0"/>
              <a:t>психическо</a:t>
            </a:r>
            <a:r>
              <a:rPr lang="bg-BG" dirty="0" smtClean="0"/>
              <a:t> здраве. </a:t>
            </a:r>
          </a:p>
          <a:p>
            <a:r>
              <a:rPr lang="bg-BG" dirty="0" smtClean="0"/>
              <a:t>Тормозът на работното място възниква вследствие на действия, които хората </a:t>
            </a:r>
            <a:r>
              <a:rPr lang="bg-BG" b="1" i="1" dirty="0" smtClean="0"/>
              <a:t>предприемат умишлено с цел причиняване на вреда</a:t>
            </a:r>
            <a:r>
              <a:rPr lang="bg-BG" dirty="0" smtClean="0"/>
              <a:t> (например, нанасяне на побой), както и на действия, които </a:t>
            </a:r>
            <a:r>
              <a:rPr lang="bg-BG" b="1" i="1" dirty="0" smtClean="0"/>
              <a:t>умишлено не предприемат </a:t>
            </a:r>
            <a:r>
              <a:rPr lang="bg-BG" dirty="0" smtClean="0"/>
              <a:t>(например, задържане на ценна информация и обучение). </a:t>
            </a:r>
          </a:p>
          <a:p>
            <a:r>
              <a:rPr lang="bg-BG" dirty="0" smtClean="0"/>
              <a:t>Насилниците са най-често </a:t>
            </a:r>
            <a:r>
              <a:rPr lang="bg-BG" b="1" i="1" dirty="0" smtClean="0"/>
              <a:t>шефове</a:t>
            </a:r>
            <a:r>
              <a:rPr lang="bg-BG" dirty="0" smtClean="0"/>
              <a:t> (81%), които злоупотребяват с власт, като вероятността да бъдат жени или мъже е </a:t>
            </a:r>
            <a:r>
              <a:rPr lang="bg-BG" b="1" i="1" dirty="0" smtClean="0"/>
              <a:t>еднаква</a:t>
            </a:r>
            <a:r>
              <a:rPr lang="bg-BG" dirty="0" smtClean="0"/>
              <a:t>. По-голямата част от обектите на тормоза са </a:t>
            </a:r>
            <a:r>
              <a:rPr lang="bg-BG" b="1" i="1" dirty="0" smtClean="0"/>
              <a:t>жени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bg-BG" sz="2800" b="1" dirty="0" smtClean="0"/>
              <a:t>Агресия на работното място - физическо и словесно малтретиране и тормоз</a:t>
            </a:r>
            <a:endParaRPr lang="bg-B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000240"/>
            <a:ext cx="8572560" cy="4429156"/>
          </a:xfrm>
        </p:spPr>
        <p:txBody>
          <a:bodyPr>
            <a:normAutofit/>
          </a:bodyPr>
          <a:lstStyle/>
          <a:p>
            <a:r>
              <a:rPr lang="bg-BG" dirty="0" smtClean="0"/>
              <a:t>Тенденцията е тормозът се повтаря, като по този начин последствията от него ескалират. Например, ако пострадал подаде жалба срещу побойника до длъжностно лице от по-висок ранг в организацията, вероятно най-висше ниво мениджъри ще вземат мерки под някаква форма (например, строга забележка и предупреждение към побойника), но все пак ще допуснат (в случай, че не го уволнят) побойникът да нанесе нов удар. Този път за отмъщение.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00132"/>
          </a:xfrm>
        </p:spPr>
        <p:txBody>
          <a:bodyPr>
            <a:noAutofit/>
          </a:bodyPr>
          <a:lstStyle/>
          <a:p>
            <a:pPr algn="ctr"/>
            <a:r>
              <a:rPr lang="bg-BG" sz="2800" b="1" dirty="0" smtClean="0"/>
              <a:t>Агресия на работното място - физическо и словесно малтретиране и тормоз</a:t>
            </a:r>
            <a:endParaRPr lang="bg-B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572560" cy="4929222"/>
          </a:xfrm>
        </p:spPr>
        <p:txBody>
          <a:bodyPr>
            <a:normAutofit/>
          </a:bodyPr>
          <a:lstStyle/>
          <a:p>
            <a:r>
              <a:rPr lang="bg-BG" dirty="0" smtClean="0"/>
              <a:t>Част от трудностите при справянето с този проблем произтичат от обстоятелството, че побойниците често са толкова </a:t>
            </a:r>
            <a:r>
              <a:rPr lang="bg-BG" b="1" i="1" dirty="0" smtClean="0"/>
              <a:t>ловки</a:t>
            </a:r>
            <a:r>
              <a:rPr lang="bg-BG" dirty="0" smtClean="0"/>
              <a:t>, че оплитат другите служители в своите мрежи, заставяйки хората да се </a:t>
            </a:r>
            <a:r>
              <a:rPr lang="bg-BG" b="1" i="1" dirty="0" smtClean="0"/>
              <a:t>присъединят</a:t>
            </a:r>
            <a:r>
              <a:rPr lang="bg-BG" dirty="0" smtClean="0"/>
              <a:t> към актовете на тормоз, или да се съгласят да не ги </a:t>
            </a:r>
            <a:r>
              <a:rPr lang="bg-BG" b="1" i="1" dirty="0" smtClean="0"/>
              <a:t>разкриват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Насилниците на работното място, подобно на тези, които упражняват домашно насилие, са лица, чиято </a:t>
            </a:r>
            <a:r>
              <a:rPr lang="bg-BG" b="1" i="1" dirty="0" smtClean="0"/>
              <a:t>потребност от контрол </a:t>
            </a:r>
            <a:r>
              <a:rPr lang="bg-BG" dirty="0" smtClean="0"/>
              <a:t>над другите е толкова екстремна, че трябва да им се оказва </a:t>
            </a:r>
            <a:r>
              <a:rPr lang="bg-BG" b="1" i="1" dirty="0" smtClean="0"/>
              <a:t>психологическа помощ</a:t>
            </a:r>
            <a:r>
              <a:rPr lang="bg-BG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Значение на </a:t>
            </a:r>
            <a:r>
              <a:rPr lang="bg-BG" sz="3200" b="1" dirty="0" smtClean="0"/>
              <a:t>доверието в отношенията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615394" cy="4895864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Доверието</a:t>
            </a:r>
            <a:r>
              <a:rPr lang="bg-BG" dirty="0" smtClean="0"/>
              <a:t> ни към някого е </a:t>
            </a:r>
            <a:r>
              <a:rPr lang="bg-BG" b="1" i="1" dirty="0" smtClean="0"/>
              <a:t>степента на увереност </a:t>
            </a:r>
            <a:r>
              <a:rPr lang="bg-BG" dirty="0" smtClean="0"/>
              <a:t>в </a:t>
            </a:r>
            <a:r>
              <a:rPr lang="bg-BG" dirty="0" smtClean="0"/>
              <a:t>неговите</a:t>
            </a:r>
            <a:r>
              <a:rPr lang="en-US" dirty="0" smtClean="0"/>
              <a:t>/</a:t>
            </a:r>
            <a:r>
              <a:rPr lang="bg-BG" dirty="0" smtClean="0"/>
              <a:t>нейните </a:t>
            </a:r>
            <a:r>
              <a:rPr lang="bg-BG" dirty="0" smtClean="0"/>
              <a:t>думи и действия.</a:t>
            </a:r>
          </a:p>
          <a:p>
            <a:r>
              <a:rPr lang="bg-BG" dirty="0" smtClean="0"/>
              <a:t>Два основни типа доверие:</a:t>
            </a:r>
          </a:p>
          <a:p>
            <a:pPr lvl="1"/>
            <a:r>
              <a:rPr lang="bg-BG" sz="2600" b="1" i="1" dirty="0" smtClean="0"/>
              <a:t>Пресметнато</a:t>
            </a:r>
            <a:r>
              <a:rPr lang="bg-BG" sz="2600" i="1" dirty="0" smtClean="0"/>
              <a:t> - </a:t>
            </a:r>
            <a:r>
              <a:rPr lang="bg-BG" sz="2600" dirty="0" smtClean="0"/>
              <a:t>доверие на базата на съществуващи мерки за </a:t>
            </a:r>
            <a:r>
              <a:rPr lang="bg-BG" sz="2600" b="1" i="1" dirty="0" smtClean="0"/>
              <a:t>възпиране</a:t>
            </a:r>
            <a:r>
              <a:rPr lang="bg-BG" sz="2600" dirty="0" smtClean="0"/>
              <a:t> или страх от получаване на наказание.</a:t>
            </a:r>
          </a:p>
          <a:p>
            <a:pPr lvl="1"/>
            <a:r>
              <a:rPr lang="bg-BG" sz="2600" b="1" i="1" dirty="0" smtClean="0"/>
              <a:t>Основано на отъждествяване</a:t>
            </a:r>
            <a:r>
              <a:rPr lang="bg-BG" sz="2600" i="1" dirty="0" smtClean="0"/>
              <a:t>:</a:t>
            </a:r>
            <a:r>
              <a:rPr lang="bg-BG" sz="2600" dirty="0" smtClean="0"/>
              <a:t> приемане и разбиране на желанията на другия човек. Мислено </a:t>
            </a:r>
            <a:r>
              <a:rPr lang="bg-BG" sz="2600" b="1" i="1" dirty="0" smtClean="0"/>
              <a:t>приемаме  </a:t>
            </a:r>
            <a:r>
              <a:rPr lang="bg-BG" sz="2600" b="1" i="1" dirty="0" smtClean="0"/>
              <a:t>неговата/нейната </a:t>
            </a:r>
            <a:r>
              <a:rPr lang="bg-BG" sz="2600" b="1" i="1" dirty="0" smtClean="0"/>
              <a:t>роля</a:t>
            </a:r>
            <a:r>
              <a:rPr lang="bg-BG" sz="2600" dirty="0" smtClean="0"/>
              <a:t>, защото </a:t>
            </a:r>
            <a:r>
              <a:rPr lang="bg-BG" sz="2600" dirty="0" smtClean="0"/>
              <a:t>го/я </a:t>
            </a:r>
            <a:r>
              <a:rPr lang="bg-BG" sz="2600" dirty="0" smtClean="0"/>
              <a:t>познаваме много добре.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Мерки срещу агресията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500726"/>
          </a:xfrm>
        </p:spPr>
        <p:txBody>
          <a:bodyPr>
            <a:normAutofit fontScale="85000" lnSpcReduction="20000"/>
          </a:bodyPr>
          <a:lstStyle/>
          <a:p>
            <a:r>
              <a:rPr lang="bg-BG" b="1" i="1" dirty="0" smtClean="0"/>
              <a:t>Установяване на ясни дисциплинарни процедури.</a:t>
            </a:r>
            <a:r>
              <a:rPr lang="bg-BG" b="1" dirty="0" smtClean="0"/>
              <a:t> </a:t>
            </a:r>
            <a:r>
              <a:rPr lang="bg-BG" dirty="0" smtClean="0"/>
              <a:t>Ясно определените дисциплинарни процедури не са необичайна практика за ограничаване на агресията в организации, които са застрашени  от това явление. Те изпращат недвусмислени съобщения, че неадекватното поведение няма да бъде толерирано и ще бъде строго наказвано.</a:t>
            </a:r>
          </a:p>
          <a:p>
            <a:r>
              <a:rPr lang="bg-BG" b="1" i="1" dirty="0" smtClean="0"/>
              <a:t>Уважение към достойнството на хората</a:t>
            </a:r>
            <a:r>
              <a:rPr lang="bg-BG" i="1" dirty="0" smtClean="0"/>
              <a:t>. </a:t>
            </a:r>
            <a:r>
              <a:rPr lang="bg-BG" dirty="0" smtClean="0"/>
              <a:t>Мениджъри, които пропускат</a:t>
            </a:r>
            <a:r>
              <a:rPr lang="bg-BG" i="1" dirty="0" smtClean="0"/>
              <a:t> </a:t>
            </a:r>
            <a:r>
              <a:rPr lang="bg-BG" dirty="0" smtClean="0"/>
              <a:t>да покажат заслуженото уважение към достойнството на своите подчинени, несъзнателно могат да насърчат прояви на агресивно поведение. </a:t>
            </a:r>
          </a:p>
          <a:p>
            <a:r>
              <a:rPr lang="bg-BG" b="1" i="1" dirty="0" smtClean="0"/>
              <a:t>Обучаване на мениджърите в техники за разпознаване и предотвратяване на агресията</a:t>
            </a:r>
            <a:r>
              <a:rPr lang="bg-BG" i="1" dirty="0" smtClean="0"/>
              <a:t>.</a:t>
            </a:r>
            <a:r>
              <a:rPr lang="bg-BG" dirty="0" smtClean="0"/>
              <a:t> Малко от нас знаят как да разпознаят потенциално опасните ситуации, преди те да станат сериозни. Вероятно най-важната препоръка в това отношение е </a:t>
            </a:r>
            <a:r>
              <a:rPr lang="bg-BG" b="1" i="1" dirty="0" smtClean="0"/>
              <a:t>да не се пренебрегват заплахите</a:t>
            </a:r>
            <a:r>
              <a:rPr lang="bg-BG" dirty="0" smtClean="0"/>
              <a:t>. Да не се  прави предположение, че някой просто се шегува. Спокойният и разумен разговор с потенциалния агресор, може да постави началото на трудния път, който трябва да се измине, за да се избегне евентуална взривоопасна ситуация.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Кражби в организациите 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572560" cy="5286412"/>
          </a:xfrm>
        </p:spPr>
        <p:txBody>
          <a:bodyPr>
            <a:normAutofit/>
          </a:bodyPr>
          <a:lstStyle/>
          <a:p>
            <a:r>
              <a:rPr lang="bg-BG" dirty="0" smtClean="0"/>
              <a:t>Оценките на </a:t>
            </a:r>
            <a:r>
              <a:rPr lang="bg-BG" b="1" i="1" dirty="0" smtClean="0"/>
              <a:t>загубите от кражби </a:t>
            </a:r>
            <a:r>
              <a:rPr lang="bg-BG" dirty="0" smtClean="0"/>
              <a:t>от служители са доста разнообразни, данните се колебаят. За да разберем напълно тази статистика, трябва да помислим за един важен факт - почти всички вземат в къщи фирмена собственост за лични цели. Малко вероятно е това да се счита за кражба.</a:t>
            </a:r>
          </a:p>
          <a:p>
            <a:r>
              <a:rPr lang="bg-BG" dirty="0" smtClean="0"/>
              <a:t>Като начало вземането на няколко химикалки и кламери от офиса може да изглежда </a:t>
            </a:r>
            <a:r>
              <a:rPr lang="bg-BG" b="1" i="1" dirty="0" smtClean="0"/>
              <a:t>невинно</a:t>
            </a:r>
            <a:r>
              <a:rPr lang="bg-BG" dirty="0" smtClean="0"/>
              <a:t> и достатъчно </a:t>
            </a:r>
            <a:r>
              <a:rPr lang="bg-BG" b="1" i="1" dirty="0" smtClean="0"/>
              <a:t>безвредно</a:t>
            </a:r>
            <a:r>
              <a:rPr lang="bg-BG" dirty="0" smtClean="0"/>
              <a:t>, но дребните кражби са толкова чести, че </a:t>
            </a:r>
            <a:r>
              <a:rPr lang="bg-BG" b="1" i="1" dirty="0" smtClean="0"/>
              <a:t>кумулативно</a:t>
            </a:r>
            <a:r>
              <a:rPr lang="bg-BG" dirty="0" smtClean="0"/>
              <a:t> струват много повече на компаниите от големите кражби, за които можете да прочетете във вестниците.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Защо крадат служителите?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02"/>
            <a:ext cx="8572560" cy="4643494"/>
          </a:xfrm>
        </p:spPr>
        <p:txBody>
          <a:bodyPr>
            <a:normAutofit/>
          </a:bodyPr>
          <a:lstStyle/>
          <a:p>
            <a:r>
              <a:rPr lang="bg-BG" dirty="0" smtClean="0"/>
              <a:t>Изпитват </a:t>
            </a:r>
            <a:r>
              <a:rPr lang="bg-BG" b="1" i="1" dirty="0" smtClean="0"/>
              <a:t>затруднения</a:t>
            </a:r>
            <a:r>
              <a:rPr lang="bg-BG" dirty="0" smtClean="0"/>
              <a:t> (например, имат сериозни дългове, зависими са от наркотици или хазарт, или по навик). </a:t>
            </a:r>
          </a:p>
          <a:p>
            <a:r>
              <a:rPr lang="bg-BG" dirty="0" smtClean="0"/>
              <a:t>Виждат, че </a:t>
            </a:r>
            <a:r>
              <a:rPr lang="bg-BG" b="1" i="1" dirty="0" smtClean="0"/>
              <a:t>колегите го правят</a:t>
            </a:r>
            <a:r>
              <a:rPr lang="bg-BG" dirty="0" smtClean="0"/>
              <a:t>. </a:t>
            </a:r>
          </a:p>
          <a:p>
            <a:r>
              <a:rPr lang="bg-BG" dirty="0" smtClean="0"/>
              <a:t>В някои компании, тези които не крадат могат да влязат в </a:t>
            </a:r>
            <a:r>
              <a:rPr lang="bg-BG" b="1" i="1" dirty="0" smtClean="0"/>
              <a:t>противоречие с нормите на своята работна група.</a:t>
            </a:r>
          </a:p>
          <a:p>
            <a:r>
              <a:rPr lang="bg-BG" dirty="0" smtClean="0"/>
              <a:t>Искат да </a:t>
            </a:r>
            <a:r>
              <a:rPr lang="bg-BG" b="1" i="1" dirty="0" smtClean="0"/>
              <a:t>отмъстят на работодателите</a:t>
            </a:r>
            <a:r>
              <a:rPr lang="bg-BG" dirty="0" smtClean="0"/>
              <a:t>, които са се отнесли несправедливо към тях.</a:t>
            </a:r>
            <a:endParaRPr lang="bg-BG" b="1" i="1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Autofit/>
          </a:bodyPr>
          <a:lstStyle/>
          <a:p>
            <a:pPr algn="ctr"/>
            <a:r>
              <a:rPr lang="bg-BG" sz="2800" b="1" dirty="0" smtClean="0"/>
              <a:t>Действия на мениджъра за ограничаване на кражбите</a:t>
            </a:r>
            <a:endParaRPr lang="bg-B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357826"/>
          </a:xfrm>
        </p:spPr>
        <p:txBody>
          <a:bodyPr>
            <a:normAutofit fontScale="92500" lnSpcReduction="10000"/>
          </a:bodyPr>
          <a:lstStyle/>
          <a:p>
            <a:r>
              <a:rPr lang="bg-BG" b="1" i="1" dirty="0" smtClean="0"/>
              <a:t>Ангажиране на служителите в създаването на политика по отношение на кражбите.</a:t>
            </a:r>
            <a:r>
              <a:rPr lang="bg-BG" b="1" dirty="0" smtClean="0"/>
              <a:t> </a:t>
            </a:r>
            <a:r>
              <a:rPr lang="bg-BG" dirty="0" smtClean="0"/>
              <a:t>Не винаги е ясно какво е кражба. Разработване на много </a:t>
            </a:r>
            <a:r>
              <a:rPr lang="bg-BG" b="1" i="1" dirty="0" smtClean="0"/>
              <a:t>ясна политика </a:t>
            </a:r>
            <a:r>
              <a:rPr lang="bg-BG" dirty="0" smtClean="0"/>
              <a:t>и включване на служителите в този процес. След като се разработи, политиката трябва да се оформи официално като ръководство или </a:t>
            </a:r>
            <a:r>
              <a:rPr lang="bg-BG" b="1" i="1" dirty="0" smtClean="0"/>
              <a:t>етичен кодекс</a:t>
            </a:r>
            <a:r>
              <a:rPr lang="bg-BG" dirty="0" smtClean="0"/>
              <a:t>, както и с нея да се </a:t>
            </a:r>
            <a:r>
              <a:rPr lang="bg-BG" b="1" i="1" dirty="0" smtClean="0"/>
              <a:t>запознаят и обучат </a:t>
            </a:r>
            <a:r>
              <a:rPr lang="bg-BG" dirty="0" smtClean="0"/>
              <a:t>всички служители.</a:t>
            </a:r>
          </a:p>
          <a:p>
            <a:r>
              <a:rPr lang="bg-BG" b="1" i="1" dirty="0" smtClean="0"/>
              <a:t>Съобщавайте данните за загубите от кражби.</a:t>
            </a:r>
            <a:r>
              <a:rPr lang="bg-BG" b="1" dirty="0" smtClean="0"/>
              <a:t> </a:t>
            </a:r>
            <a:r>
              <a:rPr lang="bg-BG" dirty="0" smtClean="0"/>
              <a:t>Някой би трябвало да знае колко точно губи фирмата от кражби всяка година. Доколкото служителите се запознават с тази информация, заедно с ясните указания как тези разходи се </a:t>
            </a:r>
            <a:r>
              <a:rPr lang="bg-BG" b="1" i="1" dirty="0" smtClean="0"/>
              <a:t>отразяват</a:t>
            </a:r>
            <a:r>
              <a:rPr lang="bg-BG" dirty="0" smtClean="0"/>
              <a:t> на всекиго (върху евентуалното повишаване на заплатата или бонуса), много от тях ще се замислят преди да вземат фирмена собственост за лична употреба.</a:t>
            </a:r>
            <a:endParaRPr lang="bg-BG" b="1" i="1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bg-BG" sz="2800" b="1" dirty="0" smtClean="0"/>
              <a:t>Действия на мениджъра за ограничаване на кражбите</a:t>
            </a:r>
            <a:endParaRPr lang="bg-BG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857364"/>
            <a:ext cx="8572560" cy="4786346"/>
          </a:xfrm>
        </p:spPr>
        <p:txBody>
          <a:bodyPr>
            <a:normAutofit fontScale="92500"/>
          </a:bodyPr>
          <a:lstStyle/>
          <a:p>
            <a:r>
              <a:rPr lang="bg-BG" b="1" i="1" dirty="0" smtClean="0"/>
              <a:t>Отнасяйте се справедливо към хората.</a:t>
            </a:r>
            <a:r>
              <a:rPr lang="bg-BG" b="1" dirty="0" smtClean="0"/>
              <a:t> </a:t>
            </a:r>
            <a:r>
              <a:rPr lang="bg-BG" dirty="0" smtClean="0"/>
              <a:t>Много от служителите, които крадат от своите работодатели, го правят, защото се опитват да отмъстят на работодателите за предишно несправедливо отношение.</a:t>
            </a:r>
          </a:p>
          <a:p>
            <a:r>
              <a:rPr lang="bg-BG" b="1" i="1" dirty="0" smtClean="0"/>
              <a:t>Бъдете добър модел за подражание</a:t>
            </a:r>
            <a:r>
              <a:rPr lang="bg-BG" i="1" dirty="0" smtClean="0"/>
              <a:t>. </a:t>
            </a:r>
            <a:r>
              <a:rPr lang="bg-BG" dirty="0" smtClean="0"/>
              <a:t>Едно от най-ефективните неща, </a:t>
            </a:r>
            <a:r>
              <a:rPr lang="bg-BG" dirty="0" smtClean="0"/>
              <a:t>което </a:t>
            </a:r>
            <a:r>
              <a:rPr lang="bg-BG" dirty="0" smtClean="0"/>
              <a:t>могат да направят мениджърите за намаляване на кражбите, е те самите да не се замесват в кражба. Когато служителите видят, че техните мениджъри водят лични разговори от служебния телефон, или вземат за в къщи канцеларски материали, те получават ясно съобщение, че неща от този род са напълно </a:t>
            </a:r>
            <a:r>
              <a:rPr lang="bg-BG" b="1" i="1" dirty="0" smtClean="0"/>
              <a:t>приемливи</a:t>
            </a:r>
            <a:r>
              <a:rPr lang="bg-BG" dirty="0" smtClean="0"/>
              <a:t>.</a:t>
            </a:r>
            <a:endParaRPr lang="bg-BG" b="1" i="1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86058"/>
            <a:ext cx="7851648" cy="1071570"/>
          </a:xfrm>
        </p:spPr>
        <p:txBody>
          <a:bodyPr>
            <a:normAutofit/>
          </a:bodyPr>
          <a:lstStyle/>
          <a:p>
            <a:pPr algn="ctr"/>
            <a:r>
              <a:rPr lang="bg-BG" sz="6000" dirty="0" smtClean="0"/>
              <a:t>Въпроси?</a:t>
            </a:r>
            <a:endParaRPr lang="bg-BG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Значение на </a:t>
            </a:r>
            <a:r>
              <a:rPr lang="bg-BG" sz="3200" b="1" dirty="0" smtClean="0"/>
              <a:t>доверието в отношенията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143932" cy="4895864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Изграждане на доверие. Два важни фактора:</a:t>
            </a:r>
          </a:p>
          <a:p>
            <a:pPr lvl="1"/>
            <a:r>
              <a:rPr lang="bg-BG" sz="2600" dirty="0" smtClean="0"/>
              <a:t>Предразположението да бъдем доверчиви е </a:t>
            </a:r>
            <a:r>
              <a:rPr lang="bg-BG" sz="2600" b="1" i="1" dirty="0" smtClean="0"/>
              <a:t>личностна променлива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dirty="0" smtClean="0"/>
              <a:t>Хората изграждат своята </a:t>
            </a:r>
            <a:r>
              <a:rPr lang="bg-BG" sz="2600" b="1" i="1" dirty="0" smtClean="0"/>
              <a:t>репутация</a:t>
            </a:r>
            <a:r>
              <a:rPr lang="bg-BG" sz="2600" dirty="0" smtClean="0"/>
              <a:t> като </a:t>
            </a:r>
            <a:r>
              <a:rPr lang="bg-BG" sz="2600" b="1" i="1" dirty="0" smtClean="0"/>
              <a:t>надеждни</a:t>
            </a:r>
            <a:r>
              <a:rPr lang="bg-BG" sz="2600" dirty="0" smtClean="0"/>
              <a:t> или </a:t>
            </a:r>
            <a:r>
              <a:rPr lang="bg-BG" sz="2600" b="1" i="1" dirty="0" smtClean="0"/>
              <a:t>ненадеждни</a:t>
            </a:r>
            <a:r>
              <a:rPr lang="bg-BG" sz="2600" dirty="0" smtClean="0"/>
              <a:t>.</a:t>
            </a:r>
          </a:p>
          <a:p>
            <a:r>
              <a:rPr lang="bg-BG" sz="2800" dirty="0" smtClean="0"/>
              <a:t>Как да </a:t>
            </a:r>
            <a:r>
              <a:rPr lang="bg-BG" sz="2800" b="1" i="1" dirty="0" smtClean="0"/>
              <a:t>насърчим</a:t>
            </a:r>
            <a:r>
              <a:rPr lang="bg-BG" sz="2800" dirty="0" smtClean="0"/>
              <a:t> доверието при взаимоотношенията на работното място? </a:t>
            </a:r>
            <a:r>
              <a:rPr lang="bg-BG" sz="2800" b="1" i="1" dirty="0" smtClean="0"/>
              <a:t>Съвети</a:t>
            </a:r>
            <a:r>
              <a:rPr lang="bg-BG" sz="2800" dirty="0" smtClean="0"/>
              <a:t>:</a:t>
            </a:r>
          </a:p>
          <a:p>
            <a:pPr lvl="1"/>
            <a:r>
              <a:rPr lang="bg-BG" sz="2600" dirty="0" smtClean="0"/>
              <a:t>Винаги </a:t>
            </a:r>
            <a:r>
              <a:rPr lang="bg-BG" sz="2600" b="1" i="1" dirty="0" smtClean="0"/>
              <a:t>спазвайте сроковете</a:t>
            </a:r>
            <a:r>
              <a:rPr lang="bg-BG" sz="2600" dirty="0" smtClean="0"/>
              <a:t>.</a:t>
            </a:r>
          </a:p>
          <a:p>
            <a:pPr lvl="1"/>
            <a:r>
              <a:rPr lang="bg-BG" sz="2600" b="1" i="1" dirty="0" smtClean="0"/>
              <a:t>Изпълнявайте</a:t>
            </a:r>
            <a:r>
              <a:rPr lang="bg-BG" sz="2600" dirty="0" smtClean="0"/>
              <a:t> поетите обещания.</a:t>
            </a:r>
          </a:p>
          <a:p>
            <a:pPr lvl="1"/>
            <a:r>
              <a:rPr lang="bg-BG" sz="2600" b="1" i="1" dirty="0" smtClean="0"/>
              <a:t>Споделяйте</a:t>
            </a:r>
            <a:r>
              <a:rPr lang="bg-BG" sz="2600" dirty="0" smtClean="0"/>
              <a:t> своите ценности и цели.</a:t>
            </a:r>
            <a:endParaRPr lang="bg-BG" sz="2800" dirty="0" smtClean="0"/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Поведение в служба на </a:t>
            </a:r>
            <a:r>
              <a:rPr lang="bg-BG" sz="3200" b="1" dirty="0" smtClean="0"/>
              <a:t>обществото - да помагаме на другите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572560" cy="514353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Поведението в служба на обществото е склонността на хората да </a:t>
            </a:r>
            <a:r>
              <a:rPr lang="bg-BG" b="1" i="1" dirty="0" smtClean="0"/>
              <a:t>помагат</a:t>
            </a:r>
            <a:r>
              <a:rPr lang="bg-BG" dirty="0" smtClean="0"/>
              <a:t> на другите в организацията, дори когато </a:t>
            </a:r>
            <a:r>
              <a:rPr lang="bg-BG" b="1" i="1" dirty="0" smtClean="0"/>
              <a:t>не се очаква  </a:t>
            </a:r>
            <a:r>
              <a:rPr lang="bg-BG" dirty="0" smtClean="0"/>
              <a:t>да получат нещо в замяна.</a:t>
            </a:r>
          </a:p>
          <a:p>
            <a:r>
              <a:rPr lang="bg-BG" dirty="0" smtClean="0"/>
              <a:t>Гражданско поведение в организацията (ГПО) -  надвишаване на изискванията .</a:t>
            </a:r>
          </a:p>
          <a:p>
            <a:pPr lvl="1"/>
            <a:r>
              <a:rPr lang="bg-BG" sz="2600" dirty="0" smtClean="0"/>
              <a:t>ГПО се формира от действия, които </a:t>
            </a:r>
            <a:r>
              <a:rPr lang="bg-BG" sz="2600" b="1" i="1" dirty="0" smtClean="0"/>
              <a:t>надхвърлят формалните изисквания </a:t>
            </a:r>
            <a:r>
              <a:rPr lang="bg-BG" sz="2600" dirty="0" smtClean="0"/>
              <a:t>на работното място.</a:t>
            </a:r>
          </a:p>
          <a:p>
            <a:pPr lvl="1"/>
            <a:r>
              <a:rPr lang="bg-BG" sz="2600" dirty="0" smtClean="0"/>
              <a:t>Защо се появява такъв тип поведение?</a:t>
            </a:r>
          </a:p>
          <a:p>
            <a:pPr lvl="2"/>
            <a:r>
              <a:rPr lang="bg-BG" sz="2400" dirty="0" smtClean="0"/>
              <a:t>Колкото повече се убеждават хората, че тяхната организация се </a:t>
            </a:r>
            <a:r>
              <a:rPr lang="bg-BG" sz="2400" b="1" i="1" dirty="0" smtClean="0"/>
              <a:t>отнася справедливо </a:t>
            </a:r>
            <a:r>
              <a:rPr lang="bg-BG" sz="2400" dirty="0" smtClean="0"/>
              <a:t>към тях, толкова повече вярват на ръководството и са склонни да положат допълнителни усилия, за да помогнат, когато е необходимо.</a:t>
            </a:r>
          </a:p>
          <a:p>
            <a:pPr lvl="2"/>
            <a:r>
              <a:rPr lang="bg-BG" sz="2400" dirty="0" smtClean="0"/>
              <a:t>Данните сочат, че </a:t>
            </a:r>
            <a:r>
              <a:rPr lang="bg-BG" sz="2400" b="1" i="1" dirty="0" smtClean="0"/>
              <a:t>доверието</a:t>
            </a:r>
            <a:r>
              <a:rPr lang="bg-BG" sz="2400" dirty="0" smtClean="0"/>
              <a:t> е най-важният фактор.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Поведение в служба на </a:t>
            </a:r>
            <a:r>
              <a:rPr lang="bg-BG" sz="3200" b="1" dirty="0" smtClean="0"/>
              <a:t>обществото - да помагаме на другите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572560" cy="4429156"/>
          </a:xfrm>
        </p:spPr>
        <p:txBody>
          <a:bodyPr>
            <a:normAutofit/>
          </a:bodyPr>
          <a:lstStyle/>
          <a:p>
            <a:r>
              <a:rPr lang="bg-BG" dirty="0" smtClean="0"/>
              <a:t>Съвети към мениджърите за насърчаване на ГПО:</a:t>
            </a:r>
          </a:p>
          <a:p>
            <a:pPr lvl="1"/>
            <a:r>
              <a:rPr lang="bg-BG" sz="2600" dirty="0" smtClean="0"/>
              <a:t>Намерете свой начин да помагате на другите.</a:t>
            </a:r>
          </a:p>
          <a:p>
            <a:pPr lvl="1"/>
            <a:r>
              <a:rPr lang="bg-BG" sz="2600" dirty="0" smtClean="0"/>
              <a:t>Бъдете пример за добросъвестност.</a:t>
            </a:r>
          </a:p>
          <a:p>
            <a:pPr lvl="1"/>
            <a:r>
              <a:rPr lang="bg-BG" sz="2600" dirty="0" smtClean="0"/>
              <a:t>Направете доброволните дейности забавни. </a:t>
            </a:r>
          </a:p>
          <a:p>
            <a:pPr lvl="1"/>
            <a:r>
              <a:rPr lang="bg-BG" sz="2600" dirty="0" smtClean="0"/>
              <a:t>Показвайте учтивост и спортментсво.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5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Сигналите за </a:t>
            </a:r>
            <a:r>
              <a:rPr lang="bg-BG" sz="3200" b="1" dirty="0" smtClean="0"/>
              <a:t>корупция – подпомагане чрез несъгласие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072098"/>
          </a:xfrm>
        </p:spPr>
        <p:txBody>
          <a:bodyPr>
            <a:normAutofit fontScale="92500" lnSpcReduction="10000"/>
          </a:bodyPr>
          <a:lstStyle/>
          <a:p>
            <a:r>
              <a:rPr lang="bg-BG" b="1" i="1" dirty="0" smtClean="0"/>
              <a:t>Сигнали за корупция </a:t>
            </a:r>
            <a:r>
              <a:rPr lang="bg-BG" dirty="0" smtClean="0"/>
              <a:t>– разкриване на информация от служителите за </a:t>
            </a:r>
            <a:r>
              <a:rPr lang="bg-BG" b="1" i="1" dirty="0" smtClean="0"/>
              <a:t>незаконни, неморални, или нелегитимни </a:t>
            </a:r>
            <a:r>
              <a:rPr lang="bg-BG" dirty="0" smtClean="0"/>
              <a:t>действия от страна на работодателите към хората или организацията, които могат да предизвикат  </a:t>
            </a:r>
            <a:r>
              <a:rPr lang="bg-BG" b="1" i="1" dirty="0" smtClean="0"/>
              <a:t>последващи действия</a:t>
            </a:r>
            <a:r>
              <a:rPr lang="bg-BG" dirty="0" smtClean="0"/>
              <a:t>.</a:t>
            </a:r>
          </a:p>
          <a:p>
            <a:r>
              <a:rPr lang="bg-BG" dirty="0" smtClean="0"/>
              <a:t>Приемат се като </a:t>
            </a:r>
            <a:r>
              <a:rPr lang="bg-BG" b="1" i="1" dirty="0" smtClean="0"/>
              <a:t>положителен акт </a:t>
            </a:r>
            <a:r>
              <a:rPr lang="bg-BG" dirty="0" smtClean="0"/>
              <a:t>от гледна точка на обществото. </a:t>
            </a:r>
          </a:p>
          <a:p>
            <a:r>
              <a:rPr lang="bg-BG" dirty="0" smtClean="0"/>
              <a:t>Свързани са със значителни лични </a:t>
            </a:r>
            <a:r>
              <a:rPr lang="bg-BG" b="1" i="1" dirty="0" smtClean="0"/>
              <a:t>рискове и неудобства</a:t>
            </a:r>
            <a:r>
              <a:rPr lang="bg-BG" dirty="0" smtClean="0"/>
              <a:t>, но важността на действието мотивира хората да ги поемат. Рисковете включват:</a:t>
            </a:r>
          </a:p>
          <a:p>
            <a:pPr lvl="1"/>
            <a:r>
              <a:rPr lang="bg-BG" dirty="0" smtClean="0"/>
              <a:t>Заклеймяване</a:t>
            </a:r>
          </a:p>
          <a:p>
            <a:pPr lvl="1"/>
            <a:r>
              <a:rPr lang="bg-BG" dirty="0" smtClean="0"/>
              <a:t>Уволнение</a:t>
            </a:r>
          </a:p>
          <a:p>
            <a:pPr lvl="1"/>
            <a:r>
              <a:rPr lang="bg-BG" dirty="0" smtClean="0"/>
              <a:t>Финансови затруднения поради съдебни спорове или загуба на работата.</a:t>
            </a:r>
            <a:endParaRPr lang="bg-B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Сътрудничество –  оказване на взаимопомощ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072098"/>
          </a:xfrm>
        </p:spPr>
        <p:txBody>
          <a:bodyPr>
            <a:normAutofit/>
          </a:bodyPr>
          <a:lstStyle/>
          <a:p>
            <a:r>
              <a:rPr lang="bg-BG" b="1" i="1" dirty="0" smtClean="0"/>
              <a:t>Сътрудничеството</a:t>
            </a:r>
            <a:r>
              <a:rPr lang="bg-BG" dirty="0" smtClean="0"/>
              <a:t> включва взаимно подпомагане между лица, </a:t>
            </a:r>
            <a:r>
              <a:rPr lang="bg-BG" dirty="0" smtClean="0"/>
              <a:t>екипи </a:t>
            </a:r>
            <a:r>
              <a:rPr lang="bg-BG" dirty="0" smtClean="0"/>
              <a:t>или организации, преследващи обща цел. </a:t>
            </a:r>
          </a:p>
          <a:p>
            <a:r>
              <a:rPr lang="bg-BG" b="1" i="1" dirty="0" smtClean="0"/>
              <a:t>Конкуренцията</a:t>
            </a:r>
            <a:r>
              <a:rPr lang="bg-BG" dirty="0" smtClean="0"/>
              <a:t> е модел на поведение, при който всяко лице, </a:t>
            </a:r>
            <a:r>
              <a:rPr lang="bg-BG" dirty="0" smtClean="0"/>
              <a:t>група или </a:t>
            </a:r>
            <a:r>
              <a:rPr lang="bg-BG" dirty="0" smtClean="0"/>
              <a:t>организация цели да увеличи своите предимства, често за сметка на други. </a:t>
            </a:r>
          </a:p>
          <a:p>
            <a:r>
              <a:rPr lang="bg-BG" dirty="0" smtClean="0"/>
              <a:t>В повечето случаи не се наблюдава нито </a:t>
            </a:r>
            <a:r>
              <a:rPr lang="bg-BG" b="1" i="1" dirty="0" smtClean="0"/>
              <a:t>чисто сътрудничество</a:t>
            </a:r>
            <a:r>
              <a:rPr lang="bg-BG" dirty="0" smtClean="0"/>
              <a:t>, нито </a:t>
            </a:r>
            <a:r>
              <a:rPr lang="bg-BG" b="1" i="1" dirty="0" smtClean="0"/>
              <a:t>чиста конкуренция</a:t>
            </a:r>
            <a:r>
              <a:rPr lang="bg-BG" dirty="0" smtClean="0"/>
              <a:t>. Повечето социални ситуации се считат за </a:t>
            </a:r>
            <a:r>
              <a:rPr lang="bg-BG" b="1" i="1" dirty="0" smtClean="0"/>
              <a:t>смесени</a:t>
            </a:r>
            <a:r>
              <a:rPr lang="bg-BG" dirty="0" smtClean="0"/>
              <a:t>, защото съчетават в различна степен както сътрудничество, така и конкурентни интереси.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642942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>Детерминанти на сътрудничеството</a:t>
            </a:r>
            <a:endParaRPr lang="bg-B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8572560" cy="4500594"/>
          </a:xfrm>
        </p:spPr>
        <p:txBody>
          <a:bodyPr>
            <a:normAutofit/>
          </a:bodyPr>
          <a:lstStyle/>
          <a:p>
            <a:r>
              <a:rPr lang="bg-BG" dirty="0" smtClean="0"/>
              <a:t>Принцип на </a:t>
            </a:r>
            <a:r>
              <a:rPr lang="bg-BG" b="1" i="1" dirty="0" smtClean="0"/>
              <a:t>взаимност</a:t>
            </a:r>
            <a:r>
              <a:rPr lang="bg-BG" dirty="0" smtClean="0"/>
              <a:t> (</a:t>
            </a:r>
            <a:r>
              <a:rPr lang="bg-BG" b="1" i="1" dirty="0" smtClean="0"/>
              <a:t>реципрочност</a:t>
            </a:r>
            <a:r>
              <a:rPr lang="bg-BG" dirty="0" smtClean="0"/>
              <a:t>):</a:t>
            </a:r>
          </a:p>
          <a:p>
            <a:pPr lvl="1"/>
            <a:r>
              <a:rPr lang="bg-BG" sz="2600" dirty="0" smtClean="0"/>
              <a:t>Запазва се тенденцията да се отнасяме към другите така, както те се отнасят към нас.</a:t>
            </a:r>
          </a:p>
          <a:p>
            <a:pPr lvl="1"/>
            <a:r>
              <a:rPr lang="bg-BG" sz="2600" dirty="0" smtClean="0"/>
              <a:t>Основната задача по установяване на сътрудничество в организацията е да се постави началото.</a:t>
            </a:r>
          </a:p>
          <a:p>
            <a:pPr lvl="1"/>
            <a:r>
              <a:rPr lang="bg-BG" sz="2600" dirty="0" smtClean="0"/>
              <a:t>След като хората или екипите са започнали да си сътрудничат, процесът е самоподдържащ се.</a:t>
            </a:r>
            <a:endParaRPr lang="bg-BG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574</TotalTime>
  <Words>3100</Words>
  <Application>Microsoft Office PowerPoint</Application>
  <PresentationFormat>On-screen Show (4:3)</PresentationFormat>
  <Paragraphs>190</Paragraphs>
  <Slides>35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Междуличностно поведение Работа с и срещу другите </vt:lpstr>
      <vt:lpstr>Динамика на междуличностните взаимоотношения</vt:lpstr>
      <vt:lpstr>Значение на доверието в отношенията</vt:lpstr>
      <vt:lpstr>Значение на доверието в отношенията</vt:lpstr>
      <vt:lpstr>Поведение в служба на обществото - да помагаме на другите</vt:lpstr>
      <vt:lpstr>Поведение в служба на обществото - да помагаме на другите</vt:lpstr>
      <vt:lpstr>Сигналите за корупция – подпомагане чрез несъгласие</vt:lpstr>
      <vt:lpstr>Сътрудничество –  оказване на взаимопомощ</vt:lpstr>
      <vt:lpstr>Детерминанти на сътрудничеството</vt:lpstr>
      <vt:lpstr>Детерминанти на сътрудничеството</vt:lpstr>
      <vt:lpstr>Детерминанти на сътрудничеството</vt:lpstr>
      <vt:lpstr>Сътрудничество между организациите </vt:lpstr>
      <vt:lpstr>Конфликтът - неизбежен резултат при разнопосочни интереси </vt:lpstr>
      <vt:lpstr>Източници на конфликти в организациите</vt:lpstr>
      <vt:lpstr>Положителни и отрицателни последствия от конфликтите</vt:lpstr>
      <vt:lpstr>Положителни и отрицателни последствия от конфликтите</vt:lpstr>
      <vt:lpstr>Преговори с приемливи решения за всички участници</vt:lpstr>
      <vt:lpstr>Съвети за намиране на печеливши решения</vt:lpstr>
      <vt:lpstr>Алтернативно разрешаване на спорове</vt:lpstr>
      <vt:lpstr>Алтернативно разрешаване на спорове</vt:lpstr>
      <vt:lpstr>Алтернативно разрешаване на спорове</vt:lpstr>
      <vt:lpstr>Алтернативно разрешаване на спорове</vt:lpstr>
      <vt:lpstr>Неприемливо поведение в организацията </vt:lpstr>
      <vt:lpstr>Прояви на неприемливо поведение</vt:lpstr>
      <vt:lpstr>Агресия на работното място - физическо и словесно малтретиране и тормоз</vt:lpstr>
      <vt:lpstr>Агресия на работното място - физическо и словесно малтретиране и тормоз</vt:lpstr>
      <vt:lpstr>Агресия на работното място - физическо и словесно малтретиране и тормоз</vt:lpstr>
      <vt:lpstr>Агресия на работното място - физическо и словесно малтретиране и тормоз</vt:lpstr>
      <vt:lpstr>Агресия на работното място - физическо и словесно малтретиране и тормоз</vt:lpstr>
      <vt:lpstr>Мерки срещу агресията</vt:lpstr>
      <vt:lpstr>Кражби в организациите </vt:lpstr>
      <vt:lpstr>Защо крадат служителите?</vt:lpstr>
      <vt:lpstr>Действия на мениджъра за ограничаване на кражбите</vt:lpstr>
      <vt:lpstr>Действия на мениджъра за ограничаване на кражбите</vt:lpstr>
      <vt:lpstr>Въпроси?</vt:lpstr>
    </vt:vector>
  </TitlesOfParts>
  <Company>KIT-402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Междуличностно поведение. Работа с и срещу другите </dc:title>
  <dc:creator>kdimitrov</dc:creator>
  <cp:lastModifiedBy>barzakov</cp:lastModifiedBy>
  <cp:revision>109</cp:revision>
  <dcterms:created xsi:type="dcterms:W3CDTF">2010-01-12T10:47:30Z</dcterms:created>
  <dcterms:modified xsi:type="dcterms:W3CDTF">2010-01-21T15:42:10Z</dcterms:modified>
</cp:coreProperties>
</file>