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3" autoAdjust="0"/>
    <p:restoredTop sz="94660"/>
  </p:normalViewPr>
  <p:slideViewPr>
    <p:cSldViewPr>
      <p:cViewPr varScale="1">
        <p:scale>
          <a:sx n="61" d="100"/>
          <a:sy n="61" d="100"/>
        </p:scale>
        <p:origin x="5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F5-8227-4651-98BE-8B7D02AB67BF}" type="datetimeFigureOut">
              <a:rPr lang="bg-BG" smtClean="0"/>
              <a:pPr/>
              <a:t>19.12.2016 г.</a:t>
            </a:fld>
            <a:endParaRPr lang="bg-BG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F5-8227-4651-98BE-8B7D02AB67BF}" type="datetimeFigureOut">
              <a:rPr lang="bg-BG" smtClean="0"/>
              <a:pPr/>
              <a:t>19.12.2016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F5-8227-4651-98BE-8B7D02AB67BF}" type="datetimeFigureOut">
              <a:rPr lang="bg-BG" smtClean="0"/>
              <a:pPr/>
              <a:t>19.12.2016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F5-8227-4651-98BE-8B7D02AB67BF}" type="datetimeFigureOut">
              <a:rPr lang="bg-BG" smtClean="0"/>
              <a:pPr/>
              <a:t>19.12.2016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F5-8227-4651-98BE-8B7D02AB67BF}" type="datetimeFigureOut">
              <a:rPr lang="bg-BG" smtClean="0"/>
              <a:pPr/>
              <a:t>19.12.2016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F5-8227-4651-98BE-8B7D02AB67BF}" type="datetimeFigureOut">
              <a:rPr lang="bg-BG" smtClean="0"/>
              <a:pPr/>
              <a:t>19.12.2016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F5-8227-4651-98BE-8B7D02AB67BF}" type="datetimeFigureOut">
              <a:rPr lang="bg-BG" smtClean="0"/>
              <a:pPr/>
              <a:t>19.12.2016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F5-8227-4651-98BE-8B7D02AB67BF}" type="datetimeFigureOut">
              <a:rPr lang="bg-BG" smtClean="0"/>
              <a:pPr/>
              <a:t>19.12.2016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F5-8227-4651-98BE-8B7D02AB67BF}" type="datetimeFigureOut">
              <a:rPr lang="bg-BG" smtClean="0"/>
              <a:pPr/>
              <a:t>19.12.2016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F5-8227-4651-98BE-8B7D02AB67BF}" type="datetimeFigureOut">
              <a:rPr lang="bg-BG" smtClean="0"/>
              <a:pPr/>
              <a:t>19.12.2016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2BF5-8227-4651-98BE-8B7D02AB67BF}" type="datetimeFigureOut">
              <a:rPr lang="bg-BG" smtClean="0"/>
              <a:pPr/>
              <a:t>19.12.2016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65321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48958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B22BF5-8227-4651-98BE-8B7D02AB67BF}" type="datetimeFigureOut">
              <a:rPr lang="bg-BG" smtClean="0"/>
              <a:pPr/>
              <a:t>19.12.2016 г.</a:t>
            </a:fld>
            <a:endParaRPr lang="bg-BG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B5FEA1-F7CA-4293-B69A-7FE6E67A7EDE}" type="slidenum">
              <a:rPr lang="bg-BG" smtClean="0"/>
              <a:pPr/>
              <a:t>‹#›</a:t>
            </a:fld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285992"/>
            <a:ext cx="8358246" cy="842970"/>
          </a:xfrm>
        </p:spPr>
        <p:txBody>
          <a:bodyPr>
            <a:noAutofit/>
          </a:bodyPr>
          <a:lstStyle/>
          <a:p>
            <a:pPr algn="ctr"/>
            <a:r>
              <a:rPr lang="bg-BG" sz="5400" i="1" dirty="0" smtClean="0"/>
              <a:t>Как да стигнем до “Да”</a:t>
            </a:r>
            <a:r>
              <a:rPr lang="bg-BG" sz="5400" dirty="0" smtClean="0"/>
              <a:t> </a:t>
            </a:r>
            <a:endParaRPr lang="bg-BG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4143380"/>
            <a:ext cx="7854696" cy="1229836"/>
          </a:xfrm>
        </p:spPr>
        <p:txBody>
          <a:bodyPr>
            <a:normAutofit/>
          </a:bodyPr>
          <a:lstStyle/>
          <a:p>
            <a:pPr algn="ctr"/>
            <a:r>
              <a:rPr lang="bg-BG" sz="2800" dirty="0" smtClean="0"/>
              <a:t>Ръководство, разработено в Харвард по проект</a:t>
            </a:r>
            <a:r>
              <a:rPr lang="en-US" sz="2800" dirty="0" smtClean="0"/>
              <a:t>a</a:t>
            </a:r>
            <a:r>
              <a:rPr lang="bg-BG" sz="2800" dirty="0" smtClean="0"/>
              <a:t> “Принципен метод за водене на преговори”</a:t>
            </a:r>
            <a:endParaRPr lang="bg-BG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Търсене и използване на обективни критерии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895864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Принципните преговори </a:t>
            </a:r>
            <a:r>
              <a:rPr lang="bg-BG" b="1" i="1" dirty="0" smtClean="0"/>
              <a:t>не са битка </a:t>
            </a:r>
            <a:r>
              <a:rPr lang="bg-BG" dirty="0" smtClean="0"/>
              <a:t>за надмощие. Целта е да се постигне </a:t>
            </a:r>
            <a:r>
              <a:rPr lang="bg-BG" b="1" i="1" dirty="0" smtClean="0"/>
              <a:t>разумно</a:t>
            </a:r>
            <a:r>
              <a:rPr lang="bg-BG" dirty="0" smtClean="0"/>
              <a:t> споразумение </a:t>
            </a:r>
            <a:r>
              <a:rPr lang="bg-BG" b="1" i="1" dirty="0" smtClean="0"/>
              <a:t>ефикасно</a:t>
            </a:r>
            <a:r>
              <a:rPr lang="bg-BG" dirty="0" smtClean="0"/>
              <a:t> и по </a:t>
            </a:r>
            <a:r>
              <a:rPr lang="bg-BG" b="1" i="1" dirty="0" smtClean="0"/>
              <a:t>взаимно съгласие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Използването на </a:t>
            </a:r>
            <a:r>
              <a:rPr lang="bg-BG" b="1" dirty="0" smtClean="0"/>
              <a:t>обективни</a:t>
            </a:r>
            <a:r>
              <a:rPr lang="bg-BG" dirty="0" smtClean="0"/>
              <a:t> критерии, помага за </a:t>
            </a:r>
            <a:r>
              <a:rPr lang="bg-BG" b="1" i="1" dirty="0" smtClean="0"/>
              <a:t>изключване на емоциите </a:t>
            </a:r>
            <a:r>
              <a:rPr lang="bg-BG" dirty="0" smtClean="0"/>
              <a:t>от дискусията и позволява на двете страни да използват </a:t>
            </a:r>
            <a:r>
              <a:rPr lang="bg-BG" b="1" i="1" dirty="0" smtClean="0"/>
              <a:t>разум</a:t>
            </a:r>
            <a:r>
              <a:rPr lang="bg-BG" dirty="0" smtClean="0"/>
              <a:t> и </a:t>
            </a:r>
            <a:r>
              <a:rPr lang="bg-BG" b="1" i="1" dirty="0" smtClean="0"/>
              <a:t>логика</a:t>
            </a:r>
            <a:r>
              <a:rPr lang="bg-BG" dirty="0" smtClean="0"/>
              <a:t>. </a:t>
            </a:r>
          </a:p>
          <a:p>
            <a:r>
              <a:rPr lang="bg-BG" dirty="0" smtClean="0"/>
              <a:t>Разработване на </a:t>
            </a:r>
            <a:r>
              <a:rPr lang="bg-BG" b="1" dirty="0" smtClean="0"/>
              <a:t>обективни</a:t>
            </a:r>
            <a:r>
              <a:rPr lang="bg-BG" dirty="0" smtClean="0"/>
              <a:t> критерии може да се направи по различни начини: от “</a:t>
            </a:r>
            <a:r>
              <a:rPr lang="bg-BG" b="1" i="1" dirty="0" smtClean="0"/>
              <a:t>общоприетото</a:t>
            </a:r>
            <a:r>
              <a:rPr lang="bg-BG" dirty="0" smtClean="0"/>
              <a:t>", през "</a:t>
            </a:r>
            <a:r>
              <a:rPr lang="bg-BG" b="1" i="1" dirty="0" smtClean="0"/>
              <a:t>пазарна стойност</a:t>
            </a:r>
            <a:r>
              <a:rPr lang="bg-BG" dirty="0" smtClean="0"/>
              <a:t>" до "</a:t>
            </a:r>
            <a:r>
              <a:rPr lang="bg-BG" b="1" i="1" dirty="0" smtClean="0"/>
              <a:t>това, което съдът ще реши</a:t>
            </a:r>
            <a:r>
              <a:rPr lang="bg-BG" dirty="0" smtClean="0"/>
              <a:t>". </a:t>
            </a:r>
          </a:p>
          <a:p>
            <a:r>
              <a:rPr lang="bg-BG" dirty="0" smtClean="0"/>
              <a:t>Обективните критерии не трябва да зависят от </a:t>
            </a:r>
            <a:r>
              <a:rPr lang="bg-BG" b="1" i="1" dirty="0" smtClean="0"/>
              <a:t>никоя страна</a:t>
            </a:r>
            <a:r>
              <a:rPr lang="bg-BG" dirty="0" smtClean="0"/>
              <a:t>, участваща в преговорите.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255904"/>
          </a:xfrm>
        </p:spPr>
        <p:txBody>
          <a:bodyPr>
            <a:normAutofit/>
          </a:bodyPr>
          <a:lstStyle/>
          <a:p>
            <a:r>
              <a:rPr lang="bg-BG" dirty="0" smtClean="0"/>
              <a:t>След като са разработени, обективните критерии трябва да бъдат </a:t>
            </a:r>
            <a:r>
              <a:rPr lang="bg-BG" b="1" i="1" dirty="0" smtClean="0"/>
              <a:t>обсъдени</a:t>
            </a:r>
            <a:r>
              <a:rPr lang="bg-BG" dirty="0" smtClean="0"/>
              <a:t>. Насоки: </a:t>
            </a:r>
          </a:p>
          <a:p>
            <a:pPr>
              <a:buNone/>
            </a:pPr>
            <a:r>
              <a:rPr lang="bg-BG" dirty="0" smtClean="0"/>
              <a:t>	1. Дефинираме всеки въпрос като </a:t>
            </a:r>
            <a:r>
              <a:rPr lang="bg-BG" b="1" i="1" dirty="0" smtClean="0"/>
              <a:t>съвместно търсене на обективни критерии</a:t>
            </a:r>
            <a:r>
              <a:rPr lang="bg-BG" dirty="0" smtClean="0"/>
              <a:t>.</a:t>
            </a:r>
          </a:p>
          <a:p>
            <a:pPr>
              <a:buNone/>
            </a:pPr>
            <a:r>
              <a:rPr lang="bg-BG" dirty="0" smtClean="0"/>
              <a:t>	2. Разумно определяме най-подходящите </a:t>
            </a:r>
            <a:r>
              <a:rPr lang="bg-BG" b="1" i="1" dirty="0" smtClean="0"/>
              <a:t>стандарти</a:t>
            </a:r>
            <a:r>
              <a:rPr lang="bg-BG" dirty="0" smtClean="0"/>
              <a:t> и начините за тяхното </a:t>
            </a:r>
            <a:r>
              <a:rPr lang="bg-BG" b="1" i="1" dirty="0" smtClean="0"/>
              <a:t>прилагане</a:t>
            </a:r>
            <a:r>
              <a:rPr lang="bg-BG" dirty="0" smtClean="0"/>
              <a:t>. </a:t>
            </a:r>
          </a:p>
          <a:p>
            <a:pPr>
              <a:buNone/>
            </a:pPr>
            <a:r>
              <a:rPr lang="bg-BG" dirty="0" smtClean="0"/>
              <a:t>	3. Никога не търсим </a:t>
            </a:r>
            <a:r>
              <a:rPr lang="bg-BG" b="1" i="1" dirty="0" smtClean="0"/>
              <a:t>изгодата</a:t>
            </a:r>
            <a:r>
              <a:rPr lang="bg-BG" dirty="0" smtClean="0"/>
              <a:t>, а настояваме  само за </a:t>
            </a:r>
            <a:r>
              <a:rPr lang="bg-BG" b="1" i="1" dirty="0" smtClean="0"/>
              <a:t>спазване на приетите принципи</a:t>
            </a:r>
            <a:r>
              <a:rPr lang="bg-BG" dirty="0" smtClean="0"/>
              <a:t>. </a:t>
            </a:r>
          </a:p>
          <a:p>
            <a:pPr>
              <a:buNone/>
            </a:pPr>
            <a:endParaRPr lang="bg-BG" sz="800" dirty="0" smtClean="0"/>
          </a:p>
          <a:p>
            <a:r>
              <a:rPr lang="bg-BG" dirty="0" smtClean="0"/>
              <a:t>Следвайки тези стъпки трябва да достигнем до </a:t>
            </a:r>
            <a:r>
              <a:rPr lang="bg-BG" b="1" i="1" dirty="0" smtClean="0"/>
              <a:t>успех</a:t>
            </a:r>
            <a:r>
              <a:rPr lang="bg-BG" dirty="0" smtClean="0"/>
              <a:t>, но не винаги е лесно.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653210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Предизвикателства пред преговарящите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944" y="2636912"/>
            <a:ext cx="7200800" cy="338437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bg-BG" sz="2800" dirty="0" smtClean="0"/>
              <a:t>Доколко да отстъпят в преговорите</a:t>
            </a:r>
          </a:p>
          <a:p>
            <a:pPr>
              <a:spcAft>
                <a:spcPts val="1200"/>
              </a:spcAft>
            </a:pPr>
            <a:r>
              <a:rPr lang="bg-BG" sz="2800" dirty="0" smtClean="0"/>
              <a:t>Другата страна не играе по правилата</a:t>
            </a:r>
          </a:p>
          <a:p>
            <a:pPr>
              <a:spcAft>
                <a:spcPts val="1200"/>
              </a:spcAft>
            </a:pPr>
            <a:r>
              <a:rPr lang="bg-BG" sz="2800" dirty="0" smtClean="0"/>
              <a:t>Некоректен партньор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53210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Доколко да отстъпят в преговорите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01080" cy="5374950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Понякога другата страна е </a:t>
            </a:r>
            <a:r>
              <a:rPr lang="bg-BG" b="1" i="1" dirty="0" smtClean="0"/>
              <a:t>по-силна от нас</a:t>
            </a:r>
            <a:r>
              <a:rPr lang="bg-BG" dirty="0" smtClean="0"/>
              <a:t>: </a:t>
            </a:r>
          </a:p>
          <a:p>
            <a:r>
              <a:rPr lang="bg-BG" dirty="0" smtClean="0"/>
              <a:t>Най-доброто, което всеки метод за водене на преговори може да постигне, е да изпълни  две цели: </a:t>
            </a:r>
          </a:p>
          <a:p>
            <a:pPr lvl="1"/>
            <a:r>
              <a:rPr lang="bg-BG" dirty="0" smtClean="0"/>
              <a:t>Да ни </a:t>
            </a:r>
            <a:r>
              <a:rPr lang="bg-BG" b="1" i="1" dirty="0" smtClean="0"/>
              <a:t>предпази</a:t>
            </a:r>
            <a:r>
              <a:rPr lang="bg-BG" dirty="0" smtClean="0"/>
              <a:t> от постигане на споразумение, което </a:t>
            </a:r>
            <a:r>
              <a:rPr lang="bg-BG" b="1" i="1" dirty="0" smtClean="0"/>
              <a:t>трябва да отхвърлим</a:t>
            </a:r>
            <a:r>
              <a:rPr lang="bg-BG" dirty="0" smtClean="0"/>
              <a:t>.</a:t>
            </a:r>
          </a:p>
          <a:p>
            <a:pPr lvl="1"/>
            <a:r>
              <a:rPr lang="bg-BG" dirty="0" smtClean="0"/>
              <a:t>Да ни помогне да извлечем </a:t>
            </a:r>
            <a:r>
              <a:rPr lang="bg-BG" b="1" i="1" dirty="0" smtClean="0"/>
              <a:t>максимума от предимствата</a:t>
            </a:r>
            <a:r>
              <a:rPr lang="bg-BG" dirty="0" smtClean="0"/>
              <a:t>, които имаме, така че споразумението, до к0ето достигнем да задоволи нашите </a:t>
            </a:r>
            <a:r>
              <a:rPr lang="bg-BG" b="1" i="1" dirty="0" smtClean="0"/>
              <a:t>интереси</a:t>
            </a:r>
            <a:r>
              <a:rPr lang="bg-BG" dirty="0" smtClean="0"/>
              <a:t> във възможно най-висока степен." </a:t>
            </a:r>
          </a:p>
          <a:p>
            <a:r>
              <a:rPr lang="bg-BG" dirty="0" smtClean="0"/>
              <a:t>За да се защитим, разработваме най-добра алтернатива на договаряното споразумение (</a:t>
            </a:r>
            <a:r>
              <a:rPr lang="en-US" b="1" dirty="0" smtClean="0"/>
              <a:t>BATNA</a:t>
            </a:r>
            <a:r>
              <a:rPr lang="bg-BG" dirty="0" smtClean="0"/>
              <a:t> - </a:t>
            </a:r>
            <a:r>
              <a:rPr lang="en-US" b="1" dirty="0" smtClean="0"/>
              <a:t>B</a:t>
            </a:r>
            <a:r>
              <a:rPr lang="en-US" dirty="0" smtClean="0"/>
              <a:t>est </a:t>
            </a:r>
            <a:r>
              <a:rPr lang="en-US" b="1" dirty="0" smtClean="0"/>
              <a:t>A</a:t>
            </a:r>
            <a:r>
              <a:rPr lang="en-US" dirty="0" smtClean="0"/>
              <a:t>lternative </a:t>
            </a:r>
            <a:r>
              <a:rPr lang="en-US" b="1" dirty="0" smtClean="0"/>
              <a:t>T</a:t>
            </a:r>
            <a:r>
              <a:rPr lang="en-US" dirty="0" smtClean="0"/>
              <a:t>o the </a:t>
            </a:r>
            <a:r>
              <a:rPr lang="en-US" b="1" dirty="0" smtClean="0"/>
              <a:t>N</a:t>
            </a:r>
            <a:r>
              <a:rPr lang="en-US" dirty="0" smtClean="0"/>
              <a:t>egotiated </a:t>
            </a:r>
            <a:r>
              <a:rPr lang="en-US" b="1" dirty="0" smtClean="0"/>
              <a:t>A</a:t>
            </a:r>
            <a:r>
              <a:rPr lang="en-US" dirty="0" smtClean="0"/>
              <a:t>greement).</a:t>
            </a:r>
            <a:r>
              <a:rPr lang="bg-BG" dirty="0" smtClean="0"/>
              <a:t> </a:t>
            </a:r>
          </a:p>
          <a:p>
            <a:r>
              <a:rPr lang="bg-BG" dirty="0" smtClean="0"/>
              <a:t>Причината да преговаряме е да получим нещо, </a:t>
            </a:r>
            <a:r>
              <a:rPr lang="bg-BG" b="1" i="1" dirty="0" smtClean="0"/>
              <a:t>по-добро</a:t>
            </a:r>
            <a:r>
              <a:rPr lang="bg-BG" dirty="0" smtClean="0"/>
              <a:t> от това, което можем да постигнем </a:t>
            </a:r>
            <a:r>
              <a:rPr lang="bg-BG" b="1" i="1" dirty="0" smtClean="0"/>
              <a:t>без преговори</a:t>
            </a:r>
            <a:r>
              <a:rPr lang="bg-BG" dirty="0" smtClean="0"/>
              <a:t>.</a:t>
            </a:r>
          </a:p>
          <a:p>
            <a:r>
              <a:rPr lang="bg-BG" dirty="0" smtClean="0"/>
              <a:t>Резултатът, който можем да получим без преговори е една възможност за </a:t>
            </a:r>
            <a:r>
              <a:rPr lang="en-US" dirty="0" smtClean="0"/>
              <a:t>BATNA</a:t>
            </a:r>
            <a:r>
              <a:rPr lang="bg-BG" dirty="0" smtClean="0"/>
              <a:t>. 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BATNA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572560" cy="5168616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Колкото по-добър е нашият BATNA, толкова по-силни сме, така че е важно да намерим най-добрият BATNA. </a:t>
            </a:r>
          </a:p>
          <a:p>
            <a:r>
              <a:rPr lang="bg-BG" dirty="0" smtClean="0"/>
              <a:t>Същото важи за другата страна. </a:t>
            </a:r>
          </a:p>
          <a:p>
            <a:r>
              <a:rPr lang="bg-BG" dirty="0" smtClean="0"/>
              <a:t>Стъпки при разработването на BATNA : </a:t>
            </a:r>
          </a:p>
          <a:p>
            <a:pPr>
              <a:buNone/>
            </a:pPr>
            <a:r>
              <a:rPr lang="bg-BG" dirty="0" smtClean="0"/>
              <a:t>	1. Разработваме списък от </a:t>
            </a:r>
            <a:r>
              <a:rPr lang="bg-BG" b="1" i="1" dirty="0" smtClean="0"/>
              <a:t>действия</a:t>
            </a:r>
            <a:r>
              <a:rPr lang="bg-BG" dirty="0" smtClean="0"/>
              <a:t>, които  можем да предприемем, ако </a:t>
            </a:r>
            <a:r>
              <a:rPr lang="bg-BG" b="1" i="1" dirty="0" smtClean="0"/>
              <a:t>не бъде постигнато</a:t>
            </a:r>
            <a:r>
              <a:rPr lang="bg-BG" dirty="0" smtClean="0"/>
              <a:t> споразумение.</a:t>
            </a:r>
          </a:p>
          <a:p>
            <a:pPr>
              <a:buNone/>
            </a:pPr>
            <a:r>
              <a:rPr lang="bg-BG" dirty="0" smtClean="0"/>
              <a:t>	2. Подобряваме някои от </a:t>
            </a:r>
            <a:r>
              <a:rPr lang="bg-BG" b="1" i="1" dirty="0" smtClean="0"/>
              <a:t>най-обещаващите идеи</a:t>
            </a:r>
            <a:r>
              <a:rPr lang="bg-BG" dirty="0" smtClean="0"/>
              <a:t> и ги трансформираме в практически </a:t>
            </a:r>
            <a:r>
              <a:rPr lang="bg-BG" b="1" i="1" dirty="0" smtClean="0"/>
              <a:t>приложими</a:t>
            </a:r>
            <a:r>
              <a:rPr lang="bg-BG" dirty="0" smtClean="0"/>
              <a:t> алтернативи.</a:t>
            </a:r>
          </a:p>
          <a:p>
            <a:pPr>
              <a:buNone/>
            </a:pPr>
            <a:r>
              <a:rPr lang="bg-BG" dirty="0" smtClean="0"/>
              <a:t>	3. Избираме алтернативата, която ни изглежда </a:t>
            </a:r>
            <a:r>
              <a:rPr lang="bg-BG" b="1" i="1" dirty="0" smtClean="0"/>
              <a:t>най-перспективна</a:t>
            </a:r>
            <a:r>
              <a:rPr lang="bg-BG" dirty="0" smtClean="0"/>
              <a:t>, ако бъде приложена. 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653210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Другата страна не играе по правилата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64" y="1484784"/>
            <a:ext cx="8496944" cy="5256584"/>
          </a:xfrm>
        </p:spPr>
        <p:txBody>
          <a:bodyPr>
            <a:normAutofit/>
          </a:bodyPr>
          <a:lstStyle/>
          <a:p>
            <a:r>
              <a:rPr lang="bg-BG" dirty="0" smtClean="0"/>
              <a:t>Правилата трябва да се спазват от </a:t>
            </a:r>
            <a:r>
              <a:rPr lang="bg-BG" b="1" i="1" dirty="0" smtClean="0"/>
              <a:t>всички</a:t>
            </a:r>
            <a:r>
              <a:rPr lang="bg-BG" dirty="0" smtClean="0"/>
              <a:t> участници.</a:t>
            </a:r>
          </a:p>
          <a:p>
            <a:r>
              <a:rPr lang="bg-BG" dirty="0" smtClean="0"/>
              <a:t>Как да насочим нещата в </a:t>
            </a:r>
            <a:r>
              <a:rPr lang="bg-BG" b="1" i="1" dirty="0" smtClean="0"/>
              <a:t>правилна</a:t>
            </a:r>
            <a:r>
              <a:rPr lang="bg-BG" dirty="0" smtClean="0"/>
              <a:t> посока: </a:t>
            </a:r>
          </a:p>
          <a:p>
            <a:pPr>
              <a:buNone/>
            </a:pPr>
            <a:r>
              <a:rPr lang="bg-BG" dirty="0" smtClean="0"/>
              <a:t>	1. Концентрираме се върху </a:t>
            </a:r>
            <a:r>
              <a:rPr lang="bg-BG" b="1" dirty="0" smtClean="0"/>
              <a:t>същността</a:t>
            </a:r>
            <a:r>
              <a:rPr lang="bg-BG" dirty="0" smtClean="0"/>
              <a:t>: говорим за </a:t>
            </a:r>
            <a:r>
              <a:rPr lang="bg-BG" b="1" i="1" dirty="0" smtClean="0"/>
              <a:t>интереси</a:t>
            </a:r>
            <a:r>
              <a:rPr lang="bg-BG" dirty="0" smtClean="0"/>
              <a:t>, </a:t>
            </a:r>
            <a:r>
              <a:rPr lang="bg-BG" b="1" i="1" dirty="0" smtClean="0"/>
              <a:t>възможности</a:t>
            </a:r>
            <a:r>
              <a:rPr lang="bg-BG" dirty="0" smtClean="0"/>
              <a:t> и </a:t>
            </a:r>
            <a:r>
              <a:rPr lang="bg-BG" b="1" i="1" dirty="0" smtClean="0"/>
              <a:t>критерии </a:t>
            </a:r>
          </a:p>
          <a:p>
            <a:pPr>
              <a:buNone/>
            </a:pPr>
            <a:r>
              <a:rPr lang="bg-BG" dirty="0" smtClean="0"/>
              <a:t>	2. Фокусираме се върху това, което другата страна може да направи: Опитаме се да </a:t>
            </a:r>
            <a:r>
              <a:rPr lang="bg-BG" b="1" i="1" dirty="0" smtClean="0"/>
              <a:t>идентифицираме</a:t>
            </a:r>
            <a:r>
              <a:rPr lang="bg-BG" dirty="0" smtClean="0"/>
              <a:t> интересите и принципите на </a:t>
            </a:r>
            <a:r>
              <a:rPr lang="bg-BG" b="1" i="1" dirty="0" smtClean="0"/>
              <a:t>другата</a:t>
            </a:r>
            <a:r>
              <a:rPr lang="bg-BG" dirty="0" smtClean="0"/>
              <a:t> страна, залегнали в позицията й. </a:t>
            </a:r>
          </a:p>
          <a:p>
            <a:pPr>
              <a:buNone/>
            </a:pPr>
            <a:r>
              <a:rPr lang="bg-BG" dirty="0" smtClean="0"/>
              <a:t>	3. Съсредоточаваме се върху това, което </a:t>
            </a:r>
            <a:r>
              <a:rPr lang="bg-BG" b="1" i="1" dirty="0" smtClean="0"/>
              <a:t>трето</a:t>
            </a:r>
            <a:r>
              <a:rPr lang="bg-BG" dirty="0" smtClean="0"/>
              <a:t> лице може да направи: търсим съдействие на трета страна, ако стъпки 1 и 2 не са успешни.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892" y="548680"/>
            <a:ext cx="8229600" cy="653210"/>
          </a:xfrm>
        </p:spPr>
        <p:txBody>
          <a:bodyPr/>
          <a:lstStyle/>
          <a:p>
            <a:r>
              <a:rPr lang="bg-BG" dirty="0" smtClean="0"/>
              <a:t>Некоректен партньор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895864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buNone/>
            </a:pPr>
            <a:r>
              <a:rPr lang="bg-BG" dirty="0" smtClean="0"/>
              <a:t>	</a:t>
            </a:r>
            <a:r>
              <a:rPr lang="bg-BG" sz="2800" dirty="0" smtClean="0"/>
              <a:t>Ако попаднем на партньор, който използва мръсни трикове. Следваме процеса на принципни преговори: </a:t>
            </a:r>
          </a:p>
          <a:p>
            <a:pPr marL="880110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sz="2600" dirty="0" smtClean="0"/>
              <a:t>Разделяне на хората от проблема</a:t>
            </a:r>
          </a:p>
          <a:p>
            <a:pPr marL="880110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sz="2600" dirty="0" smtClean="0"/>
              <a:t>Фокусиране върху интересите, не позициите</a:t>
            </a:r>
          </a:p>
          <a:p>
            <a:pPr marL="880110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sz="2600" dirty="0" smtClean="0"/>
              <a:t>Разработване на взаимно приемливи варианти</a:t>
            </a:r>
          </a:p>
          <a:p>
            <a:pPr marL="880110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sz="2600" dirty="0" smtClean="0"/>
              <a:t>Търсене и използване на обективни критерии</a:t>
            </a:r>
          </a:p>
          <a:p>
            <a:pPr marL="880110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sz="2600" dirty="0" smtClean="0"/>
              <a:t>Ако всичко това не помогне, прилагаме BATNA и напускаме преговорите.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53210"/>
          </a:xfrm>
        </p:spPr>
        <p:txBody>
          <a:bodyPr/>
          <a:lstStyle/>
          <a:p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056" y="1761392"/>
            <a:ext cx="8496944" cy="509660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bg-BG" dirty="0" smtClean="0"/>
              <a:t>Метод</a:t>
            </a:r>
            <a:r>
              <a:rPr lang="bg-BG" dirty="0" smtClean="0"/>
              <a:t>ът</a:t>
            </a:r>
            <a:r>
              <a:rPr lang="bg-BG" dirty="0" smtClean="0"/>
              <a:t> </a:t>
            </a:r>
            <a:r>
              <a:rPr lang="bg-BG" dirty="0" smtClean="0"/>
              <a:t>се основава на </a:t>
            </a:r>
            <a:r>
              <a:rPr lang="bg-BG" b="1" i="1" dirty="0" smtClean="0"/>
              <a:t>здравия разум</a:t>
            </a:r>
            <a:r>
              <a:rPr lang="bg-BG" dirty="0" smtClean="0"/>
              <a:t>. 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Трябва да се учим чрез </a:t>
            </a:r>
            <a:r>
              <a:rPr lang="bg-BG" b="1" i="1" dirty="0" smtClean="0"/>
              <a:t>действие</a:t>
            </a:r>
            <a:r>
              <a:rPr lang="bg-BG" dirty="0" smtClean="0"/>
              <a:t>. Ще станем добри преговарящи само ако </a:t>
            </a:r>
            <a:r>
              <a:rPr lang="bg-BG" b="1" i="1" dirty="0" smtClean="0"/>
              <a:t>практикуваме</a:t>
            </a:r>
            <a:r>
              <a:rPr lang="bg-BG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bg-BG" dirty="0" smtClean="0"/>
              <a:t>Трябва да постигнем такова умение да водим преговори, </a:t>
            </a:r>
            <a:r>
              <a:rPr lang="bg-BG" dirty="0" smtClean="0"/>
              <a:t>че </a:t>
            </a:r>
            <a:r>
              <a:rPr lang="bg-BG" dirty="0" smtClean="0"/>
              <a:t>да не се налага да жертваме нито </a:t>
            </a:r>
            <a:r>
              <a:rPr lang="bg-BG" b="1" i="1" dirty="0" smtClean="0"/>
              <a:t>достойнството си,</a:t>
            </a:r>
            <a:r>
              <a:rPr lang="bg-BG" dirty="0" smtClean="0"/>
              <a:t> нито удовлетворението от получаването на </a:t>
            </a:r>
            <a:r>
              <a:rPr lang="bg-BG" b="1" i="1" dirty="0" smtClean="0"/>
              <a:t>заслуженото</a:t>
            </a:r>
            <a:r>
              <a:rPr lang="bg-BG" dirty="0" smtClean="0"/>
              <a:t>. Можем да имаме и </a:t>
            </a:r>
            <a:r>
              <a:rPr lang="bg-BG" b="1" i="1" dirty="0" smtClean="0"/>
              <a:t>двете</a:t>
            </a:r>
            <a:r>
              <a:rPr lang="bg-BG" dirty="0" smtClean="0"/>
              <a:t>.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343152"/>
          </a:xfrm>
        </p:spPr>
        <p:txBody>
          <a:bodyPr/>
          <a:lstStyle/>
          <a:p>
            <a:pPr algn="ctr"/>
            <a:r>
              <a:rPr lang="bg-BG" dirty="0" smtClean="0"/>
              <a:t>Въпроси?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Основи на метода и приложение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/>
          <a:lstStyle/>
          <a:p>
            <a:r>
              <a:rPr lang="bg-BG" dirty="0" smtClean="0"/>
              <a:t>Проблемите се решават според тяхната </a:t>
            </a:r>
            <a:r>
              <a:rPr lang="bg-BG" b="1" i="1" dirty="0" smtClean="0"/>
              <a:t>важност</a:t>
            </a:r>
            <a:r>
              <a:rPr lang="bg-BG" dirty="0" smtClean="0"/>
              <a:t> и целта е да се постигне ситуация, приемлива и за двете страни (</a:t>
            </a:r>
            <a:r>
              <a:rPr lang="en-US" b="1" i="1" dirty="0" smtClean="0"/>
              <a:t>“win-win</a:t>
            </a:r>
            <a:r>
              <a:rPr lang="en-US" dirty="0" smtClean="0"/>
              <a:t>”)</a:t>
            </a:r>
            <a:r>
              <a:rPr lang="bg-BG" dirty="0" smtClean="0"/>
              <a:t>.</a:t>
            </a:r>
          </a:p>
          <a:p>
            <a:r>
              <a:rPr lang="bg-BG" dirty="0" smtClean="0"/>
              <a:t>Участниците в преговорите </a:t>
            </a:r>
            <a:r>
              <a:rPr lang="bg-BG" b="1" i="1" dirty="0" smtClean="0"/>
              <a:t>не са врагове</a:t>
            </a:r>
            <a:r>
              <a:rPr lang="bg-BG" dirty="0" smtClean="0"/>
              <a:t>, а решават </a:t>
            </a:r>
            <a:r>
              <a:rPr lang="bg-BG" b="1" i="1" dirty="0" smtClean="0"/>
              <a:t>заедно</a:t>
            </a:r>
            <a:r>
              <a:rPr lang="bg-BG" dirty="0" smtClean="0"/>
              <a:t> проблемите.</a:t>
            </a:r>
          </a:p>
          <a:p>
            <a:r>
              <a:rPr lang="bg-BG" dirty="0" smtClean="0"/>
              <a:t>Целта е постигане на желания резултат </a:t>
            </a:r>
            <a:r>
              <a:rPr lang="bg-BG" b="1" i="1" dirty="0" smtClean="0"/>
              <a:t>ефективно</a:t>
            </a:r>
            <a:r>
              <a:rPr lang="bg-BG" dirty="0" smtClean="0"/>
              <a:t> и по </a:t>
            </a:r>
            <a:r>
              <a:rPr lang="bg-BG" b="1" i="1" dirty="0" smtClean="0"/>
              <a:t>взаимно съгласие</a:t>
            </a:r>
            <a:r>
              <a:rPr lang="bg-BG" dirty="0" smtClean="0"/>
              <a:t>. </a:t>
            </a:r>
            <a:endParaRPr lang="en-US" dirty="0" smtClean="0"/>
          </a:p>
          <a:p>
            <a:r>
              <a:rPr lang="bg-BG" dirty="0" smtClean="0"/>
              <a:t>Принципният метод за водене преговори може да се използва в почти </a:t>
            </a:r>
            <a:r>
              <a:rPr lang="bg-BG" b="1" i="1" dirty="0" smtClean="0"/>
              <a:t>всички</a:t>
            </a:r>
            <a:r>
              <a:rPr lang="bg-BG" dirty="0" smtClean="0"/>
              <a:t> видове преговори.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моменти на метода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467236"/>
          </a:xfrm>
        </p:spPr>
        <p:txBody>
          <a:bodyPr>
            <a:normAutofit/>
          </a:bodyPr>
          <a:lstStyle/>
          <a:p>
            <a:r>
              <a:rPr lang="bg-BG" sz="3200" b="1" i="1" dirty="0" smtClean="0"/>
              <a:t>Разделяне</a:t>
            </a:r>
            <a:r>
              <a:rPr lang="bg-BG" sz="3200" dirty="0" smtClean="0"/>
              <a:t> на хората от проблема</a:t>
            </a:r>
          </a:p>
          <a:p>
            <a:r>
              <a:rPr lang="bg-BG" sz="3200" dirty="0" smtClean="0"/>
              <a:t>Фокусиране върху </a:t>
            </a:r>
            <a:r>
              <a:rPr lang="bg-BG" sz="3200" b="1" i="1" dirty="0" smtClean="0"/>
              <a:t>интересите</a:t>
            </a:r>
            <a:r>
              <a:rPr lang="bg-BG" sz="3200" dirty="0" smtClean="0"/>
              <a:t>, не позициите</a:t>
            </a:r>
          </a:p>
          <a:p>
            <a:r>
              <a:rPr lang="bg-BG" sz="3200" dirty="0" smtClean="0"/>
              <a:t>Разработване на </a:t>
            </a:r>
            <a:r>
              <a:rPr lang="bg-BG" sz="3200" b="1" i="1" dirty="0" smtClean="0"/>
              <a:t>взаимно</a:t>
            </a:r>
            <a:r>
              <a:rPr lang="bg-BG" sz="3200" dirty="0" smtClean="0"/>
              <a:t> приемливи варианти</a:t>
            </a:r>
          </a:p>
          <a:p>
            <a:r>
              <a:rPr lang="bg-BG" sz="3200" dirty="0" smtClean="0"/>
              <a:t>Търсене и използване на </a:t>
            </a:r>
            <a:r>
              <a:rPr lang="bg-BG" sz="3200" b="1" i="1" dirty="0" smtClean="0"/>
              <a:t>обективни</a:t>
            </a:r>
            <a:r>
              <a:rPr lang="bg-BG" sz="3200" dirty="0" smtClean="0"/>
              <a:t> критерии</a:t>
            </a:r>
            <a:endParaRPr lang="bg-BG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653210"/>
          </a:xfrm>
        </p:spPr>
        <p:txBody>
          <a:bodyPr>
            <a:normAutofit/>
          </a:bodyPr>
          <a:lstStyle/>
          <a:p>
            <a:r>
              <a:rPr lang="bg-BG" dirty="0" smtClean="0"/>
              <a:t>Разделяне на хората от проблема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98" y="1628800"/>
            <a:ext cx="8820472" cy="489586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bg-BG" sz="2800" dirty="0" smtClean="0"/>
              <a:t>Преговорите се водят от </a:t>
            </a:r>
            <a:r>
              <a:rPr lang="bg-BG" sz="2800" b="1" i="1" dirty="0" smtClean="0"/>
              <a:t>хора, </a:t>
            </a:r>
            <a:r>
              <a:rPr lang="bg-BG" sz="2800" dirty="0" smtClean="0"/>
              <a:t>които:</a:t>
            </a:r>
          </a:p>
          <a:p>
            <a:pPr lvl="1">
              <a:spcAft>
                <a:spcPts val="600"/>
              </a:spcAft>
            </a:pPr>
            <a:r>
              <a:rPr lang="bg-BG" sz="2600" b="1" i="1" dirty="0" smtClean="0"/>
              <a:t>не са съвършени,</a:t>
            </a:r>
            <a:endParaRPr lang="bg-BG" sz="2600" dirty="0" smtClean="0"/>
          </a:p>
          <a:p>
            <a:pPr lvl="1">
              <a:spcAft>
                <a:spcPts val="600"/>
              </a:spcAft>
            </a:pPr>
            <a:r>
              <a:rPr lang="bg-BG" sz="2600" dirty="0"/>
              <a:t>п</a:t>
            </a:r>
            <a:r>
              <a:rPr lang="bg-BG" sz="2600" dirty="0" smtClean="0"/>
              <a:t>одвластни са на своите </a:t>
            </a:r>
            <a:r>
              <a:rPr lang="bg-BG" sz="2600" b="1" i="1" dirty="0" smtClean="0"/>
              <a:t>емоции</a:t>
            </a:r>
            <a:r>
              <a:rPr lang="bg-BG" sz="2600" dirty="0" smtClean="0"/>
              <a:t>, </a:t>
            </a:r>
            <a:r>
              <a:rPr lang="bg-BG" sz="2600" b="1" i="1" dirty="0" smtClean="0"/>
              <a:t>интереси</a:t>
            </a:r>
            <a:r>
              <a:rPr lang="bg-BG" sz="2600" dirty="0" smtClean="0"/>
              <a:t> и </a:t>
            </a:r>
            <a:r>
              <a:rPr lang="bg-BG" sz="2600" b="1" i="1" dirty="0" smtClean="0"/>
              <a:t>цели,</a:t>
            </a:r>
            <a:endParaRPr lang="bg-BG" sz="2600" dirty="0" smtClean="0"/>
          </a:p>
          <a:p>
            <a:pPr lvl="1">
              <a:spcAft>
                <a:spcPts val="600"/>
              </a:spcAft>
            </a:pPr>
            <a:r>
              <a:rPr lang="bg-BG" sz="2600" dirty="0"/>
              <a:t>в</a:t>
            </a:r>
            <a:r>
              <a:rPr lang="bg-BG" sz="2600" dirty="0" smtClean="0"/>
              <a:t>иждат света от </a:t>
            </a:r>
            <a:r>
              <a:rPr lang="bg-BG" sz="2600" b="1" i="1" dirty="0" smtClean="0"/>
              <a:t>своя</a:t>
            </a:r>
            <a:r>
              <a:rPr lang="bg-BG" sz="2600" dirty="0" smtClean="0"/>
              <a:t> гледна точка,</a:t>
            </a:r>
          </a:p>
          <a:p>
            <a:pPr lvl="1">
              <a:spcAft>
                <a:spcPts val="600"/>
              </a:spcAft>
            </a:pPr>
            <a:r>
              <a:rPr lang="bg-BG" sz="2600" dirty="0"/>
              <a:t>п</a:t>
            </a:r>
            <a:r>
              <a:rPr lang="bg-BG" sz="2600" dirty="0" smtClean="0"/>
              <a:t>онякога не са добри </a:t>
            </a:r>
            <a:r>
              <a:rPr lang="bg-BG" sz="2600" b="1" i="1" dirty="0" smtClean="0"/>
              <a:t>слушатели.</a:t>
            </a:r>
          </a:p>
          <a:p>
            <a:pPr>
              <a:spcAft>
                <a:spcPts val="600"/>
              </a:spcAft>
            </a:pPr>
            <a:r>
              <a:rPr lang="bg-BG" sz="2800" dirty="0" smtClean="0"/>
              <a:t>Ключът е:</a:t>
            </a:r>
          </a:p>
          <a:p>
            <a:pPr lvl="1">
              <a:spcAft>
                <a:spcPts val="600"/>
              </a:spcAft>
            </a:pPr>
            <a:r>
              <a:rPr lang="bg-BG" dirty="0" smtClean="0"/>
              <a:t>Изграждане на </a:t>
            </a:r>
            <a:r>
              <a:rPr lang="bg-BG" b="1" i="1" dirty="0" smtClean="0"/>
              <a:t>работни</a:t>
            </a:r>
            <a:r>
              <a:rPr lang="bg-BG" dirty="0" smtClean="0"/>
              <a:t> взаимоотношения</a:t>
            </a:r>
          </a:p>
          <a:p>
            <a:pPr lvl="1">
              <a:spcAft>
                <a:spcPts val="600"/>
              </a:spcAft>
            </a:pPr>
            <a:r>
              <a:rPr lang="bg-BG" dirty="0"/>
              <a:t>с</a:t>
            </a:r>
            <a:r>
              <a:rPr lang="bg-BG" dirty="0" smtClean="0"/>
              <a:t> лице към </a:t>
            </a:r>
            <a:r>
              <a:rPr lang="bg-BG" b="1" i="1" dirty="0" smtClean="0"/>
              <a:t>проблема</a:t>
            </a:r>
            <a:r>
              <a:rPr lang="bg-BG" dirty="0" smtClean="0"/>
              <a:t>, не към хората</a:t>
            </a:r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653210"/>
          </a:xfrm>
        </p:spPr>
        <p:txBody>
          <a:bodyPr/>
          <a:lstStyle/>
          <a:p>
            <a:r>
              <a:rPr lang="bg-BG" dirty="0" smtClean="0"/>
              <a:t>Разделяне на хората от проблема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752988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bg-BG" dirty="0" smtClean="0"/>
              <a:t>Доброто </a:t>
            </a:r>
            <a:r>
              <a:rPr lang="bg-BG" b="1" i="1" dirty="0" smtClean="0"/>
              <a:t>познаване</a:t>
            </a:r>
            <a:r>
              <a:rPr lang="bg-BG" dirty="0" smtClean="0"/>
              <a:t> на партньора </a:t>
            </a:r>
            <a:r>
              <a:rPr lang="bg-BG" b="1" i="1" dirty="0" smtClean="0"/>
              <a:t>улеснява</a:t>
            </a:r>
            <a:r>
              <a:rPr lang="bg-BG" dirty="0" smtClean="0"/>
              <a:t> преговорите. </a:t>
            </a:r>
          </a:p>
          <a:p>
            <a:pPr>
              <a:spcAft>
                <a:spcPts val="600"/>
              </a:spcAft>
            </a:pPr>
            <a:r>
              <a:rPr lang="bg-BG" dirty="0" smtClean="0"/>
              <a:t>Непознатите будят </a:t>
            </a:r>
            <a:r>
              <a:rPr lang="bg-BG" b="1" i="1" dirty="0" smtClean="0"/>
              <a:t>подозрение</a:t>
            </a:r>
            <a:r>
              <a:rPr lang="bg-BG" dirty="0" smtClean="0"/>
              <a:t>. </a:t>
            </a:r>
          </a:p>
          <a:p>
            <a:pPr>
              <a:spcAft>
                <a:spcPts val="600"/>
              </a:spcAft>
            </a:pPr>
            <a:r>
              <a:rPr lang="bg-BG" dirty="0" smtClean="0"/>
              <a:t>Опознайте партньорите </a:t>
            </a:r>
            <a:r>
              <a:rPr lang="bg-BG" b="1" i="1" dirty="0" smtClean="0"/>
              <a:t>преди</a:t>
            </a:r>
            <a:r>
              <a:rPr lang="bg-BG" dirty="0" smtClean="0"/>
              <a:t> започване на преговорите . </a:t>
            </a:r>
          </a:p>
          <a:p>
            <a:pPr>
              <a:spcAft>
                <a:spcPts val="600"/>
              </a:spcAft>
            </a:pPr>
            <a:r>
              <a:rPr lang="bg-BG" dirty="0" smtClean="0"/>
              <a:t>Приемете преговорите като средство за </a:t>
            </a:r>
            <a:r>
              <a:rPr lang="bg-BG" b="1" i="1" dirty="0" smtClean="0"/>
              <a:t>решаване на проблемите</a:t>
            </a:r>
            <a:r>
              <a:rPr lang="bg-BG" dirty="0" smtClean="0"/>
              <a:t> и за хората от другата страна като </a:t>
            </a:r>
            <a:r>
              <a:rPr lang="bg-BG" b="1" i="1" dirty="0" smtClean="0"/>
              <a:t>партньори, </a:t>
            </a:r>
            <a:r>
              <a:rPr lang="bg-BG" dirty="0" smtClean="0"/>
              <a:t>които помагат в търсенето на решение. </a:t>
            </a:r>
          </a:p>
          <a:p>
            <a:pPr>
              <a:spcAft>
                <a:spcPts val="600"/>
              </a:spcAft>
            </a:pPr>
            <a:r>
              <a:rPr lang="bg-BG" dirty="0" smtClean="0"/>
              <a:t>В </a:t>
            </a:r>
            <a:r>
              <a:rPr lang="bg-BG" b="1" i="1" dirty="0" smtClean="0"/>
              <a:t>идеалния</a:t>
            </a:r>
            <a:r>
              <a:rPr lang="bg-BG" dirty="0" smtClean="0"/>
              <a:t> случай партньорите трябва да приключат преговорите с чувството, че са постигнали </a:t>
            </a:r>
            <a:r>
              <a:rPr lang="bg-BG" b="1" i="1" dirty="0" smtClean="0"/>
              <a:t>справедливо</a:t>
            </a:r>
            <a:r>
              <a:rPr lang="bg-BG" dirty="0" smtClean="0"/>
              <a:t> споразумение, от което и двете страни могат да се възползват. 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Разделяне на хората от проблема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69" y="1844824"/>
            <a:ext cx="8229600" cy="45365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bg-BG" dirty="0" smtClean="0"/>
              <a:t>В случай на </a:t>
            </a:r>
            <a:r>
              <a:rPr lang="bg-BG" b="1" i="1" dirty="0" smtClean="0"/>
              <a:t>противопоставяне</a:t>
            </a:r>
            <a:r>
              <a:rPr lang="bg-BG" dirty="0" smtClean="0"/>
              <a:t>:</a:t>
            </a:r>
          </a:p>
          <a:p>
            <a:pPr>
              <a:spcAft>
                <a:spcPts val="600"/>
              </a:spcAft>
              <a:buNone/>
            </a:pPr>
            <a:r>
              <a:rPr lang="bg-BG" dirty="0" smtClean="0"/>
              <a:t>	1. Заявяваме: " Нека разгледаме </a:t>
            </a:r>
            <a:r>
              <a:rPr lang="bg-BG" b="1" i="1" dirty="0" smtClean="0"/>
              <a:t>заедно</a:t>
            </a:r>
            <a:r>
              <a:rPr lang="bg-BG" dirty="0" smtClean="0"/>
              <a:t> проблема и се опитаме да удовлетворим интересите и на </a:t>
            </a:r>
            <a:r>
              <a:rPr lang="bg-BG" b="1" i="1" dirty="0" smtClean="0"/>
              <a:t>двете страни</a:t>
            </a:r>
            <a:r>
              <a:rPr lang="bg-BG" dirty="0" smtClean="0"/>
              <a:t>“.</a:t>
            </a:r>
          </a:p>
          <a:p>
            <a:pPr>
              <a:spcAft>
                <a:spcPts val="600"/>
              </a:spcAft>
              <a:buNone/>
            </a:pPr>
            <a:r>
              <a:rPr lang="bg-BG" dirty="0" smtClean="0"/>
              <a:t>	2. Сядаме от </a:t>
            </a:r>
            <a:r>
              <a:rPr lang="bg-BG" b="1" i="1" dirty="0" smtClean="0"/>
              <a:t>една и съща</a:t>
            </a:r>
            <a:r>
              <a:rPr lang="bg-BG" dirty="0" smtClean="0"/>
              <a:t> страна на масата .... Структурираме преговорите като </a:t>
            </a:r>
            <a:r>
              <a:rPr lang="bg-BG" b="1" i="1" dirty="0" smtClean="0"/>
              <a:t>съвместна дейност</a:t>
            </a:r>
            <a:r>
              <a:rPr lang="bg-BG" dirty="0" smtClean="0"/>
              <a:t>, в която двете страни - с различните си  интереси, нагласи, емоционални пристрастия - са изправени </a:t>
            </a:r>
            <a:r>
              <a:rPr lang="bg-BG" b="1" i="1" dirty="0" smtClean="0"/>
              <a:t>заедно пред обща задача</a:t>
            </a:r>
            <a:r>
              <a:rPr lang="bg-BG" dirty="0" smtClean="0"/>
              <a:t>. 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Фокусиране върху интересите, не позициите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00174"/>
            <a:ext cx="8568952" cy="5097178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bg-BG" dirty="0" smtClean="0"/>
              <a:t>Когато се наблегне на </a:t>
            </a:r>
            <a:r>
              <a:rPr lang="bg-BG" b="1" i="1" dirty="0" smtClean="0"/>
              <a:t>интересите</a:t>
            </a:r>
            <a:r>
              <a:rPr lang="bg-BG" dirty="0" smtClean="0"/>
              <a:t>, може да се намери </a:t>
            </a:r>
            <a:r>
              <a:rPr lang="bg-BG" b="1" i="1" dirty="0" smtClean="0"/>
              <a:t>творческо решение</a:t>
            </a:r>
            <a:r>
              <a:rPr lang="bg-BG" dirty="0" smtClean="0"/>
              <a:t>. </a:t>
            </a:r>
          </a:p>
          <a:p>
            <a:pPr>
              <a:spcAft>
                <a:spcPts val="600"/>
              </a:spcAft>
            </a:pPr>
            <a:r>
              <a:rPr lang="bg-BG" dirty="0" smtClean="0"/>
              <a:t>Всяка страна има много </a:t>
            </a:r>
            <a:r>
              <a:rPr lang="bg-BG" b="1" i="1" dirty="0" smtClean="0"/>
              <a:t>интереси</a:t>
            </a:r>
            <a:r>
              <a:rPr lang="bg-BG" dirty="0" smtClean="0"/>
              <a:t> и тези интереси най-вероятно ще бъдат </a:t>
            </a:r>
            <a:r>
              <a:rPr lang="bg-BG" b="1" i="1" dirty="0" smtClean="0"/>
              <a:t>различни</a:t>
            </a:r>
            <a:r>
              <a:rPr lang="bg-BG" dirty="0" smtClean="0"/>
              <a:t> от нашите. </a:t>
            </a:r>
          </a:p>
          <a:p>
            <a:pPr>
              <a:spcAft>
                <a:spcPts val="600"/>
              </a:spcAft>
            </a:pPr>
            <a:r>
              <a:rPr lang="bg-BG" dirty="0" smtClean="0"/>
              <a:t>Важно е да </a:t>
            </a:r>
            <a:r>
              <a:rPr lang="bg-BG" b="1" i="1" dirty="0" smtClean="0"/>
              <a:t>споделим</a:t>
            </a:r>
            <a:r>
              <a:rPr lang="bg-BG" dirty="0" smtClean="0"/>
              <a:t> нашите интереси с другата страна. </a:t>
            </a:r>
          </a:p>
          <a:p>
            <a:pPr>
              <a:spcAft>
                <a:spcPts val="600"/>
              </a:spcAft>
            </a:pPr>
            <a:r>
              <a:rPr lang="bg-BG" dirty="0" smtClean="0"/>
              <a:t>Не трябва да приемаме, че те имат </a:t>
            </a:r>
            <a:r>
              <a:rPr lang="bg-BG" b="1" i="1" dirty="0" smtClean="0"/>
              <a:t>същите</a:t>
            </a:r>
            <a:r>
              <a:rPr lang="bg-BG" dirty="0" smtClean="0"/>
              <a:t> интереси като нас, или че </a:t>
            </a:r>
            <a:r>
              <a:rPr lang="bg-BG" b="1" i="1" dirty="0" smtClean="0"/>
              <a:t>знаят</a:t>
            </a:r>
            <a:r>
              <a:rPr lang="bg-BG" dirty="0" smtClean="0"/>
              <a:t> какви са нашите интереси. </a:t>
            </a:r>
          </a:p>
          <a:p>
            <a:pPr>
              <a:spcAft>
                <a:spcPts val="600"/>
              </a:spcAft>
            </a:pPr>
            <a:r>
              <a:rPr lang="bg-BG" dirty="0" smtClean="0"/>
              <a:t>Не трябва да приемаме, че </a:t>
            </a:r>
            <a:r>
              <a:rPr lang="bg-BG" b="1" i="1" dirty="0" smtClean="0"/>
              <a:t>знаем</a:t>
            </a:r>
            <a:r>
              <a:rPr lang="bg-BG" dirty="0" smtClean="0"/>
              <a:t> какви са интересите на </a:t>
            </a:r>
            <a:r>
              <a:rPr lang="bg-BG" b="1" i="1" dirty="0" smtClean="0"/>
              <a:t>другата страна</a:t>
            </a:r>
            <a:r>
              <a:rPr lang="bg-BG" dirty="0" smtClean="0"/>
              <a:t>. </a:t>
            </a:r>
          </a:p>
          <a:p>
            <a:pPr>
              <a:spcAft>
                <a:spcPts val="600"/>
              </a:spcAft>
            </a:pPr>
            <a:r>
              <a:rPr lang="bg-BG" dirty="0" smtClean="0"/>
              <a:t>Обсъждането и точното </a:t>
            </a:r>
            <a:r>
              <a:rPr lang="bg-BG" b="1" i="1" dirty="0" smtClean="0"/>
              <a:t>идентифициране</a:t>
            </a:r>
            <a:r>
              <a:rPr lang="bg-BG" dirty="0" smtClean="0"/>
              <a:t> на всички интереси е важна стъпка в процеса на преговорите. 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572560" cy="65321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Разработване на взаимно приемливи варианти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132856"/>
            <a:ext cx="8136904" cy="41764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bg-BG" dirty="0" smtClean="0"/>
              <a:t>Често срещан проблем при много преговори е, че има твърде </a:t>
            </a:r>
            <a:r>
              <a:rPr lang="bg-BG" b="1" i="1" dirty="0" smtClean="0"/>
              <a:t>малко опции </a:t>
            </a:r>
            <a:r>
              <a:rPr lang="bg-BG" dirty="0" smtClean="0"/>
              <a:t>(възможности за избор).</a:t>
            </a:r>
          </a:p>
          <a:p>
            <a:pPr>
              <a:spcAft>
                <a:spcPts val="600"/>
              </a:spcAft>
            </a:pPr>
            <a:r>
              <a:rPr lang="bg-BG" dirty="0" smtClean="0"/>
              <a:t>Малко време се отделя на </a:t>
            </a:r>
            <a:r>
              <a:rPr lang="bg-BG" b="1" i="1" dirty="0" smtClean="0"/>
              <a:t>генерирането</a:t>
            </a:r>
            <a:r>
              <a:rPr lang="bg-BG" dirty="0" smtClean="0"/>
              <a:t> на опции.</a:t>
            </a:r>
          </a:p>
          <a:p>
            <a:pPr>
              <a:spcAft>
                <a:spcPts val="600"/>
              </a:spcAft>
            </a:pPr>
            <a:r>
              <a:rPr lang="bg-BG" dirty="0" smtClean="0"/>
              <a:t>Това е </a:t>
            </a:r>
            <a:r>
              <a:rPr lang="bg-BG" b="1" i="1" dirty="0" smtClean="0"/>
              <a:t>погрешно</a:t>
            </a:r>
            <a:r>
              <a:rPr lang="bg-BG" dirty="0" smtClean="0"/>
              <a:t>.</a:t>
            </a:r>
          </a:p>
          <a:p>
            <a:pPr>
              <a:buNone/>
            </a:pPr>
            <a:endParaRPr lang="bg-B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572560" cy="653210"/>
          </a:xfrm>
        </p:spPr>
        <p:txBody>
          <a:bodyPr>
            <a:normAutofit/>
          </a:bodyPr>
          <a:lstStyle/>
          <a:p>
            <a:r>
              <a:rPr lang="bg-BG" dirty="0" smtClean="0"/>
              <a:t>Стъпки за генериране на възможности: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643998" cy="53578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bg-BG" dirty="0" smtClean="0"/>
              <a:t>	1. </a:t>
            </a:r>
            <a:r>
              <a:rPr lang="bg-BG" b="1" i="1" dirty="0" smtClean="0"/>
              <a:t>Разделяме</a:t>
            </a:r>
            <a:r>
              <a:rPr lang="bg-BG" dirty="0" smtClean="0"/>
              <a:t> на процеса на </a:t>
            </a:r>
            <a:r>
              <a:rPr lang="bg-BG" b="1" i="1" dirty="0" smtClean="0"/>
              <a:t>търсене на опции </a:t>
            </a:r>
            <a:r>
              <a:rPr lang="bg-BG" dirty="0" smtClean="0"/>
              <a:t>от процеса на </a:t>
            </a:r>
            <a:r>
              <a:rPr lang="bg-BG" b="1" i="1" dirty="0" smtClean="0"/>
              <a:t>вземане на решение</a:t>
            </a:r>
            <a:r>
              <a:rPr lang="bg-BG" dirty="0" smtClean="0"/>
              <a:t>. Мозъчна атака.</a:t>
            </a:r>
          </a:p>
          <a:p>
            <a:pPr>
              <a:buNone/>
            </a:pPr>
            <a:r>
              <a:rPr lang="bg-BG" dirty="0" smtClean="0"/>
              <a:t>	2. </a:t>
            </a:r>
            <a:r>
              <a:rPr lang="bg-BG" b="1" i="1" dirty="0" smtClean="0"/>
              <a:t>Разширяваме</a:t>
            </a:r>
            <a:r>
              <a:rPr lang="bg-BG" dirty="0" smtClean="0"/>
              <a:t> разглежданите възможности, а не търсим еднозначен отговор. </a:t>
            </a:r>
          </a:p>
          <a:p>
            <a:pPr>
              <a:buNone/>
            </a:pPr>
            <a:r>
              <a:rPr lang="bg-BG" dirty="0" smtClean="0"/>
              <a:t>	3. Търсим </a:t>
            </a:r>
            <a:r>
              <a:rPr lang="bg-BG" b="1" i="1" dirty="0" smtClean="0"/>
              <a:t>взаимна</a:t>
            </a:r>
            <a:r>
              <a:rPr lang="bg-BG" dirty="0" smtClean="0"/>
              <a:t> изгода. В преговорите двете страни могат както да </a:t>
            </a:r>
            <a:r>
              <a:rPr lang="bg-BG" b="1" i="1" dirty="0" smtClean="0"/>
              <a:t>загубят</a:t>
            </a:r>
            <a:r>
              <a:rPr lang="bg-BG" dirty="0" smtClean="0"/>
              <a:t>, така и </a:t>
            </a:r>
            <a:r>
              <a:rPr lang="bg-BG" b="1" i="1" dirty="0" smtClean="0"/>
              <a:t>спечелят</a:t>
            </a:r>
            <a:r>
              <a:rPr lang="bg-BG" dirty="0" smtClean="0"/>
              <a:t>. Принципните преговори не водят до резултат “аз печеля -  ти губиш". </a:t>
            </a:r>
          </a:p>
          <a:p>
            <a:pPr>
              <a:buNone/>
            </a:pPr>
            <a:r>
              <a:rPr lang="bg-BG" dirty="0" smtClean="0"/>
              <a:t>	4. Успешното договаряне изисква и </a:t>
            </a:r>
            <a:r>
              <a:rPr lang="bg-BG" b="1" i="1" dirty="0" smtClean="0"/>
              <a:t>двете страни</a:t>
            </a:r>
            <a:r>
              <a:rPr lang="bg-BG" dirty="0" smtClean="0"/>
              <a:t> да се споразумеят, трябва да </a:t>
            </a:r>
            <a:r>
              <a:rPr lang="bg-BG" b="1" i="1" dirty="0" smtClean="0"/>
              <a:t>помогнем</a:t>
            </a:r>
            <a:r>
              <a:rPr lang="bg-BG" dirty="0" smtClean="0"/>
              <a:t> на партньорите при вземането на  решения. Това е моментът, когато погледът </a:t>
            </a:r>
            <a:r>
              <a:rPr lang="bg-BG" b="1" i="1" dirty="0" smtClean="0"/>
              <a:t>от позициите на партньора </a:t>
            </a:r>
            <a:r>
              <a:rPr lang="bg-BG" dirty="0" smtClean="0"/>
              <a:t>може да бъде много ценен. Можем да се запитаме:</a:t>
            </a:r>
          </a:p>
          <a:p>
            <a:pPr lvl="1"/>
            <a:r>
              <a:rPr lang="bg-BG" sz="2600" dirty="0" smtClean="0"/>
              <a:t>Какво ги </a:t>
            </a:r>
            <a:r>
              <a:rPr lang="bg-BG" sz="2600" b="1" i="1" dirty="0" smtClean="0"/>
              <a:t>възпира</a:t>
            </a:r>
            <a:r>
              <a:rPr lang="bg-BG" sz="2600" dirty="0" smtClean="0"/>
              <a:t> да се споразумеят? </a:t>
            </a:r>
          </a:p>
          <a:p>
            <a:pPr lvl="1"/>
            <a:r>
              <a:rPr lang="bg-BG" sz="2600" dirty="0" smtClean="0"/>
              <a:t>Можем ли да направим нещо, за да ги </a:t>
            </a:r>
            <a:r>
              <a:rPr lang="bg-BG" sz="2600" b="1" i="1" dirty="0" smtClean="0"/>
              <a:t>подтикнем</a:t>
            </a:r>
            <a:r>
              <a:rPr lang="bg-BG" sz="2600" dirty="0" smtClean="0"/>
              <a:t>?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601</TotalTime>
  <Words>758</Words>
  <Application>Microsoft Office PowerPoint</Application>
  <PresentationFormat>On-screen Show (4:3)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Constantia</vt:lpstr>
      <vt:lpstr>Wingdings 2</vt:lpstr>
      <vt:lpstr>Flow</vt:lpstr>
      <vt:lpstr>Как да стигнем до “Да” </vt:lpstr>
      <vt:lpstr>Основи на метода и приложение</vt:lpstr>
      <vt:lpstr>Основни моменти на метода</vt:lpstr>
      <vt:lpstr>Разделяне на хората от проблема</vt:lpstr>
      <vt:lpstr>Разделяне на хората от проблема</vt:lpstr>
      <vt:lpstr>Разделяне на хората от проблема</vt:lpstr>
      <vt:lpstr>Фокусиране върху интересите, не позициите</vt:lpstr>
      <vt:lpstr>Разработване на взаимно приемливи варианти</vt:lpstr>
      <vt:lpstr>Стъпки за генериране на възможности:</vt:lpstr>
      <vt:lpstr>Търсене и използване на обективни критерии</vt:lpstr>
      <vt:lpstr>PowerPoint Presentation</vt:lpstr>
      <vt:lpstr>Предизвикателства пред преговарящите</vt:lpstr>
      <vt:lpstr>Доколко да отстъпят в преговорите</vt:lpstr>
      <vt:lpstr>BATNA</vt:lpstr>
      <vt:lpstr>Другата страна не играе по правилата</vt:lpstr>
      <vt:lpstr>Некоректен партньор</vt:lpstr>
      <vt:lpstr>Заключение</vt:lpstr>
      <vt:lpstr>Въпроси?</vt:lpstr>
    </vt:vector>
  </TitlesOfParts>
  <Company>KIT-402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да стигнем до “Да”</dc:title>
  <dc:creator>kdimitrov</dc:creator>
  <cp:lastModifiedBy>Krassimir Dimitrov</cp:lastModifiedBy>
  <cp:revision>65</cp:revision>
  <dcterms:created xsi:type="dcterms:W3CDTF">2010-04-13T15:03:52Z</dcterms:created>
  <dcterms:modified xsi:type="dcterms:W3CDTF">2016-12-19T16:21:42Z</dcterms:modified>
</cp:coreProperties>
</file>