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1" r:id="rId10"/>
    <p:sldId id="257" r:id="rId1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90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44A9-F71D-4412-80C1-AA9A2F41FDF9}" type="datetimeFigureOut">
              <a:rPr lang="bg-BG" smtClean="0"/>
              <a:pPr/>
              <a:t>9.1.2020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BAAD-49AC-4734-A5D7-105EDE672911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44A9-F71D-4412-80C1-AA9A2F41FDF9}" type="datetimeFigureOut">
              <a:rPr lang="bg-BG" smtClean="0"/>
              <a:pPr/>
              <a:t>9.1.2020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BAAD-49AC-4734-A5D7-105EDE672911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44A9-F71D-4412-80C1-AA9A2F41FDF9}" type="datetimeFigureOut">
              <a:rPr lang="bg-BG" smtClean="0"/>
              <a:pPr/>
              <a:t>9.1.2020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BAAD-49AC-4734-A5D7-105EDE672911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44A9-F71D-4412-80C1-AA9A2F41FDF9}" type="datetimeFigureOut">
              <a:rPr lang="bg-BG" smtClean="0"/>
              <a:pPr/>
              <a:t>9.1.2020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BAAD-49AC-4734-A5D7-105EDE672911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44A9-F71D-4412-80C1-AA9A2F41FDF9}" type="datetimeFigureOut">
              <a:rPr lang="bg-BG" smtClean="0"/>
              <a:pPr/>
              <a:t>9.1.2020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BAAD-49AC-4734-A5D7-105EDE672911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44A9-F71D-4412-80C1-AA9A2F41FDF9}" type="datetimeFigureOut">
              <a:rPr lang="bg-BG" smtClean="0"/>
              <a:pPr/>
              <a:t>9.1.2020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BAAD-49AC-4734-A5D7-105EDE672911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44A9-F71D-4412-80C1-AA9A2F41FDF9}" type="datetimeFigureOut">
              <a:rPr lang="bg-BG" smtClean="0"/>
              <a:pPr/>
              <a:t>9.1.2020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BAAD-49AC-4734-A5D7-105EDE672911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44A9-F71D-4412-80C1-AA9A2F41FDF9}" type="datetimeFigureOut">
              <a:rPr lang="bg-BG" smtClean="0"/>
              <a:pPr/>
              <a:t>9.1.2020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BAAD-49AC-4734-A5D7-105EDE672911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44A9-F71D-4412-80C1-AA9A2F41FDF9}" type="datetimeFigureOut">
              <a:rPr lang="bg-BG" smtClean="0"/>
              <a:pPr/>
              <a:t>9.1.2020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BAAD-49AC-4734-A5D7-105EDE672911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44A9-F71D-4412-80C1-AA9A2F41FDF9}" type="datetimeFigureOut">
              <a:rPr lang="bg-BG" smtClean="0"/>
              <a:pPr/>
              <a:t>9.1.2020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BAAD-49AC-4734-A5D7-105EDE672911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44A9-F71D-4412-80C1-AA9A2F41FDF9}" type="datetimeFigureOut">
              <a:rPr lang="bg-BG" smtClean="0"/>
              <a:pPr/>
              <a:t>9.1.2020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463BAAD-49AC-4734-A5D7-105EDE672911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8B44A9-F71D-4412-80C1-AA9A2F41FDF9}" type="datetimeFigureOut">
              <a:rPr lang="bg-BG" smtClean="0"/>
              <a:pPr/>
              <a:t>9.1.2020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63BAAD-49AC-4734-A5D7-105EDE672911}" type="slidenum">
              <a:rPr lang="bg-BG" smtClean="0"/>
              <a:pPr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714620"/>
            <a:ext cx="7851648" cy="91440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effectLst/>
              </a:rPr>
              <a:t>Effective Negotiations 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8043890" cy="50006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Conclusion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844824"/>
            <a:ext cx="7848872" cy="393077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3200" dirty="0"/>
              <a:t>E</a:t>
            </a:r>
            <a:r>
              <a:rPr lang="en-US" sz="3200" dirty="0" smtClean="0"/>
              <a:t>ffectiveness </a:t>
            </a:r>
            <a:r>
              <a:rPr lang="en-US" sz="3200" dirty="0"/>
              <a:t>in negotiation does not depend on the </a:t>
            </a:r>
            <a:r>
              <a:rPr lang="en-US" sz="3200" b="1" dirty="0" smtClean="0"/>
              <a:t>style</a:t>
            </a:r>
            <a:r>
              <a:rPr lang="en-US" sz="3200" dirty="0" smtClean="0"/>
              <a:t> adopted</a:t>
            </a:r>
            <a:r>
              <a:rPr lang="en-US" sz="3200" dirty="0"/>
              <a:t>, but rather on the </a:t>
            </a:r>
            <a:r>
              <a:rPr lang="en-US" sz="3200" b="1" dirty="0"/>
              <a:t>strategy</a:t>
            </a:r>
            <a:r>
              <a:rPr lang="en-US" sz="3200" dirty="0"/>
              <a:t> deployed </a:t>
            </a:r>
            <a:endParaRPr lang="en-US" sz="3200" dirty="0" smtClean="0"/>
          </a:p>
          <a:p>
            <a:pPr>
              <a:spcAft>
                <a:spcPts val="600"/>
              </a:spcAft>
            </a:pPr>
            <a:r>
              <a:rPr lang="en-US" sz="3200" dirty="0" smtClean="0"/>
              <a:t>Flexibility </a:t>
            </a:r>
            <a:r>
              <a:rPr lang="en-US" sz="3200" dirty="0"/>
              <a:t>to adjust and adapt oneself permanently to the </a:t>
            </a:r>
            <a:r>
              <a:rPr lang="en-US" sz="3200" b="1" dirty="0"/>
              <a:t>context</a:t>
            </a:r>
            <a:r>
              <a:rPr lang="en-US" sz="3200" dirty="0"/>
              <a:t> and the </a:t>
            </a:r>
            <a:r>
              <a:rPr lang="en-US" sz="3200" b="1" dirty="0" smtClean="0"/>
              <a:t>interlocutor</a:t>
            </a:r>
          </a:p>
          <a:p>
            <a:pPr>
              <a:spcAft>
                <a:spcPts val="600"/>
              </a:spcAft>
            </a:pPr>
            <a:r>
              <a:rPr lang="en-US" sz="3200" dirty="0" smtClean="0"/>
              <a:t>The crucial role of </a:t>
            </a:r>
            <a:r>
              <a:rPr lang="en-US" sz="3200" b="1" dirty="0" smtClean="0"/>
              <a:t>information</a:t>
            </a:r>
            <a:endParaRPr lang="en-US" sz="3200" b="1" dirty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sz="200" dirty="0" smtClean="0"/>
          </a:p>
          <a:p>
            <a:pPr>
              <a:buNone/>
            </a:pPr>
            <a:r>
              <a:rPr lang="en-US" sz="1900" dirty="0" smtClean="0"/>
              <a:t>	</a:t>
            </a:r>
            <a:r>
              <a:rPr lang="bg-BG" sz="1800" dirty="0" smtClean="0"/>
              <a:t/>
            </a:r>
            <a:br>
              <a:rPr lang="bg-BG" sz="1800" dirty="0" smtClean="0"/>
            </a:br>
            <a:endParaRPr lang="bg-BG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85270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Possible reactions to a conflict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132856"/>
            <a:ext cx="7931224" cy="397572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Flee</a:t>
            </a:r>
          </a:p>
          <a:p>
            <a:r>
              <a:rPr lang="en-US" sz="3600" dirty="0" smtClean="0"/>
              <a:t>Give up</a:t>
            </a:r>
          </a:p>
          <a:p>
            <a:r>
              <a:rPr lang="en-US" sz="3600" dirty="0" smtClean="0"/>
              <a:t>Refuse </a:t>
            </a:r>
            <a:r>
              <a:rPr lang="en-US" sz="3600" dirty="0"/>
              <a:t>to </a:t>
            </a:r>
            <a:r>
              <a:rPr lang="en-US" sz="3600" dirty="0" smtClean="0"/>
              <a:t>agree</a:t>
            </a:r>
          </a:p>
          <a:p>
            <a:r>
              <a:rPr lang="en-US" sz="3600" dirty="0" smtClean="0"/>
              <a:t>Look </a:t>
            </a:r>
            <a:r>
              <a:rPr lang="en-US" sz="3600" dirty="0"/>
              <a:t>to the </a:t>
            </a:r>
            <a:r>
              <a:rPr lang="en-US" sz="3600" dirty="0" smtClean="0"/>
              <a:t>law</a:t>
            </a:r>
          </a:p>
          <a:p>
            <a:r>
              <a:rPr lang="en-US" sz="3600" dirty="0" smtClean="0"/>
              <a:t>Search </a:t>
            </a:r>
            <a:r>
              <a:rPr lang="en-US" sz="3600" dirty="0"/>
              <a:t>for a negotiated solution</a:t>
            </a:r>
          </a:p>
        </p:txBody>
      </p:sp>
    </p:spTree>
    <p:extLst>
      <p:ext uri="{BB962C8B-B14F-4D97-AF65-F5344CB8AC3E}">
        <p14:creationId xmlns:p14="http://schemas.microsoft.com/office/powerpoint/2010/main" val="234849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65033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Various methods can be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276872"/>
            <a:ext cx="7859216" cy="419174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Seduction</a:t>
            </a:r>
          </a:p>
          <a:p>
            <a:r>
              <a:rPr lang="en-US" sz="3600" dirty="0" smtClean="0"/>
              <a:t>Threats</a:t>
            </a:r>
          </a:p>
          <a:p>
            <a:r>
              <a:rPr lang="en-US" sz="3600" dirty="0" smtClean="0"/>
              <a:t>Exploiting </a:t>
            </a:r>
            <a:r>
              <a:rPr lang="en-US" sz="3600" dirty="0"/>
              <a:t>the ignorance of the </a:t>
            </a:r>
            <a:r>
              <a:rPr lang="en-US" sz="3600" dirty="0" smtClean="0"/>
              <a:t>other</a:t>
            </a:r>
          </a:p>
          <a:p>
            <a:r>
              <a:rPr lang="en-US" sz="3600" dirty="0" smtClean="0"/>
              <a:t>Being </a:t>
            </a:r>
            <a:r>
              <a:rPr lang="en-US" sz="3600" dirty="0"/>
              <a:t>friendly with the hope of an </a:t>
            </a:r>
            <a:r>
              <a:rPr lang="en-US" sz="3600" dirty="0" smtClean="0"/>
              <a:t>uncertain reciprocity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5157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78069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Harvard Method for Effective Negotiations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424936" cy="4407768"/>
          </a:xfrm>
        </p:spPr>
        <p:txBody>
          <a:bodyPr>
            <a:normAutofit fontScale="925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600" dirty="0" smtClean="0"/>
              <a:t>Four Pillars</a:t>
            </a:r>
            <a:r>
              <a:rPr lang="en-US" sz="3600" dirty="0"/>
              <a:t> </a:t>
            </a:r>
            <a:r>
              <a:rPr lang="en-US" sz="3600" dirty="0" smtClean="0"/>
              <a:t>of the integrative </a:t>
            </a:r>
            <a:r>
              <a:rPr lang="en-US" sz="3600" dirty="0"/>
              <a:t>negotiation </a:t>
            </a:r>
            <a:r>
              <a:rPr lang="en-US" sz="3600" dirty="0" smtClean="0"/>
              <a:t>:</a:t>
            </a:r>
          </a:p>
          <a:p>
            <a:pPr lvl="0">
              <a:spcAft>
                <a:spcPts val="600"/>
              </a:spcAft>
            </a:pPr>
            <a:r>
              <a:rPr lang="en-US" sz="3500" dirty="0"/>
              <a:t>Separate the </a:t>
            </a:r>
            <a:r>
              <a:rPr lang="en-US" sz="3500" b="1" dirty="0"/>
              <a:t>people</a:t>
            </a:r>
            <a:r>
              <a:rPr lang="en-US" sz="3500" dirty="0"/>
              <a:t> from the </a:t>
            </a:r>
            <a:r>
              <a:rPr lang="en-US" sz="3500" b="1" dirty="0"/>
              <a:t>problem</a:t>
            </a:r>
            <a:r>
              <a:rPr lang="en-US" sz="3500" dirty="0"/>
              <a:t> subject to negotiation. </a:t>
            </a:r>
            <a:endParaRPr lang="en-US" sz="3500" dirty="0" smtClean="0"/>
          </a:p>
          <a:p>
            <a:pPr lvl="0">
              <a:spcAft>
                <a:spcPts val="600"/>
              </a:spcAft>
            </a:pPr>
            <a:r>
              <a:rPr lang="en-US" sz="3500" dirty="0" smtClean="0"/>
              <a:t>Focus </a:t>
            </a:r>
            <a:r>
              <a:rPr lang="en-US" sz="3500" dirty="0"/>
              <a:t>on the </a:t>
            </a:r>
            <a:r>
              <a:rPr lang="en-US" sz="3500" b="1" dirty="0"/>
              <a:t>interests</a:t>
            </a:r>
            <a:r>
              <a:rPr lang="en-US" sz="3500" dirty="0"/>
              <a:t> of the parties involved, not on the </a:t>
            </a:r>
            <a:r>
              <a:rPr lang="en-US" sz="3500" b="1" dirty="0" smtClean="0"/>
              <a:t>positions</a:t>
            </a:r>
          </a:p>
          <a:p>
            <a:pPr lvl="0">
              <a:spcAft>
                <a:spcPts val="600"/>
              </a:spcAft>
            </a:pPr>
            <a:r>
              <a:rPr lang="en-US" sz="3500" dirty="0" smtClean="0"/>
              <a:t>Generate </a:t>
            </a:r>
            <a:r>
              <a:rPr lang="en-US" sz="3500" dirty="0"/>
              <a:t>different </a:t>
            </a:r>
            <a:r>
              <a:rPr lang="en-US" sz="3500" b="1" dirty="0"/>
              <a:t>options for mutual </a:t>
            </a:r>
            <a:r>
              <a:rPr lang="en-US" sz="3500" b="1" dirty="0" smtClean="0"/>
              <a:t>gain</a:t>
            </a:r>
            <a:r>
              <a:rPr lang="en-US" sz="3500" dirty="0" smtClean="0"/>
              <a:t>.</a:t>
            </a:r>
          </a:p>
          <a:p>
            <a:pPr lvl="0">
              <a:spcAft>
                <a:spcPts val="600"/>
              </a:spcAft>
            </a:pPr>
            <a:r>
              <a:rPr lang="en-US" sz="3500" dirty="0" smtClean="0"/>
              <a:t>Base </a:t>
            </a:r>
            <a:r>
              <a:rPr lang="en-US" sz="3500" dirty="0"/>
              <a:t>the agreement </a:t>
            </a:r>
            <a:r>
              <a:rPr lang="en-US" sz="3500" dirty="0" smtClean="0"/>
              <a:t>on </a:t>
            </a:r>
            <a:r>
              <a:rPr lang="en-US" sz="3500" b="1" dirty="0" smtClean="0"/>
              <a:t>objective </a:t>
            </a:r>
            <a:r>
              <a:rPr lang="en-US" sz="3500" b="1" dirty="0"/>
              <a:t>criteria</a:t>
            </a:r>
            <a:r>
              <a:rPr lang="en-US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0613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People Vs. Problem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204864"/>
            <a:ext cx="7653536" cy="39757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200" dirty="0" smtClean="0"/>
              <a:t>Problem, Solution, Common task</a:t>
            </a:r>
          </a:p>
          <a:p>
            <a:pPr>
              <a:spcAft>
                <a:spcPts val="600"/>
              </a:spcAft>
            </a:pPr>
            <a:r>
              <a:rPr lang="en-US" sz="3200" dirty="0" smtClean="0"/>
              <a:t>Separate </a:t>
            </a:r>
            <a:r>
              <a:rPr lang="en-US" sz="3200" dirty="0"/>
              <a:t>the </a:t>
            </a:r>
            <a:r>
              <a:rPr lang="en-US" sz="3200" b="1" dirty="0"/>
              <a:t>people</a:t>
            </a:r>
            <a:r>
              <a:rPr lang="en-US" sz="3200" dirty="0"/>
              <a:t> from the </a:t>
            </a:r>
            <a:r>
              <a:rPr lang="en-US" sz="3200" b="1" dirty="0"/>
              <a:t>problem</a:t>
            </a:r>
            <a:r>
              <a:rPr lang="en-US" sz="3200" dirty="0"/>
              <a:t> subject to negotiation. </a:t>
            </a:r>
            <a:endParaRPr lang="en-US" sz="3200" dirty="0" smtClean="0"/>
          </a:p>
          <a:p>
            <a:pPr>
              <a:spcAft>
                <a:spcPts val="600"/>
              </a:spcAft>
            </a:pPr>
            <a:r>
              <a:rPr lang="en-US" sz="3200" dirty="0" smtClean="0"/>
              <a:t>Base on </a:t>
            </a:r>
            <a:r>
              <a:rPr lang="en-US" sz="3200" dirty="0"/>
              <a:t>the </a:t>
            </a:r>
            <a:r>
              <a:rPr lang="en-US" sz="3200" b="1" dirty="0"/>
              <a:t>merits</a:t>
            </a:r>
            <a:r>
              <a:rPr lang="en-US" sz="3200" dirty="0"/>
              <a:t> that the individuals involved possess </a:t>
            </a:r>
            <a:r>
              <a:rPr lang="en-US" sz="3200" dirty="0" smtClean="0"/>
              <a:t>not on </a:t>
            </a:r>
            <a:r>
              <a:rPr lang="en-US" sz="3200" dirty="0"/>
              <a:t>their </a:t>
            </a:r>
            <a:r>
              <a:rPr lang="en-US" sz="3200" b="1" dirty="0" smtClean="0"/>
              <a:t>emotions.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3220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Interest Vs. Position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551784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Focus </a:t>
            </a:r>
            <a:r>
              <a:rPr lang="en-US" sz="2800" dirty="0"/>
              <a:t>on the </a:t>
            </a:r>
            <a:r>
              <a:rPr lang="en-US" sz="2800" b="1" dirty="0"/>
              <a:t>interests</a:t>
            </a:r>
            <a:r>
              <a:rPr lang="en-US" sz="2800" dirty="0"/>
              <a:t> of the parties involved, not on the </a:t>
            </a:r>
            <a:r>
              <a:rPr lang="en-US" sz="2800" b="1" dirty="0"/>
              <a:t>positions</a:t>
            </a:r>
            <a:r>
              <a:rPr lang="en-US" sz="2800" dirty="0"/>
              <a:t>. </a:t>
            </a:r>
            <a:endParaRPr lang="en-US" sz="2800" dirty="0" smtClean="0"/>
          </a:p>
          <a:p>
            <a:pPr lvl="0"/>
            <a:r>
              <a:rPr lang="en-US" sz="2800" dirty="0" smtClean="0"/>
              <a:t>The </a:t>
            </a:r>
            <a:r>
              <a:rPr lang="en-US" sz="2800" dirty="0"/>
              <a:t>interests that are brought to a negotiation </a:t>
            </a:r>
            <a:r>
              <a:rPr lang="en-US" sz="2800" dirty="0" smtClean="0"/>
              <a:t>might </a:t>
            </a:r>
            <a:r>
              <a:rPr lang="en-US" sz="2800" dirty="0" smtClean="0"/>
              <a:t>be </a:t>
            </a:r>
            <a:r>
              <a:rPr lang="en-US" sz="2800" b="1" dirty="0" smtClean="0"/>
              <a:t>similar</a:t>
            </a:r>
            <a:r>
              <a:rPr lang="en-US" sz="2800" dirty="0"/>
              <a:t>. </a:t>
            </a:r>
            <a:endParaRPr lang="en-US" sz="2800" dirty="0" smtClean="0"/>
          </a:p>
          <a:p>
            <a:pPr lvl="0"/>
            <a:r>
              <a:rPr lang="en-US" sz="2800" dirty="0" smtClean="0"/>
              <a:t>Focusing </a:t>
            </a:r>
            <a:r>
              <a:rPr lang="en-US" sz="2800" dirty="0"/>
              <a:t>on the interests, the parties may find that they are </a:t>
            </a:r>
            <a:r>
              <a:rPr lang="en-US" sz="2800" b="1" dirty="0"/>
              <a:t>not as opposed</a:t>
            </a:r>
            <a:r>
              <a:rPr lang="en-US" sz="2800" dirty="0"/>
              <a:t> to each other as they might think at first. </a:t>
            </a:r>
            <a:endParaRPr lang="en-US" sz="2800" dirty="0" smtClean="0"/>
          </a:p>
          <a:p>
            <a:pPr lvl="0"/>
            <a:r>
              <a:rPr lang="en-US" sz="2800" dirty="0" smtClean="0"/>
              <a:t>Every </a:t>
            </a:r>
            <a:r>
              <a:rPr lang="en-US" sz="2800" dirty="0"/>
              <a:t>discussion about interests should propose </a:t>
            </a:r>
            <a:r>
              <a:rPr lang="en-US" sz="2800" b="1" dirty="0"/>
              <a:t>concrete</a:t>
            </a:r>
            <a:r>
              <a:rPr lang="en-US" sz="2800" dirty="0"/>
              <a:t> and </a:t>
            </a:r>
            <a:r>
              <a:rPr lang="en-US" sz="2800" b="1" dirty="0"/>
              <a:t>specific</a:t>
            </a:r>
            <a:r>
              <a:rPr lang="en-US" sz="2800" dirty="0"/>
              <a:t> details. This </a:t>
            </a:r>
            <a:r>
              <a:rPr lang="en-US" sz="2800" dirty="0" smtClean="0"/>
              <a:t>will make interests real </a:t>
            </a:r>
            <a:r>
              <a:rPr lang="en-US" sz="2800" dirty="0"/>
              <a:t>and </a:t>
            </a:r>
            <a:r>
              <a:rPr lang="en-US" sz="2800" dirty="0" smtClean="0"/>
              <a:t>credible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504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Options Generation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4191744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sz="3200" dirty="0" smtClean="0"/>
              <a:t>Generate </a:t>
            </a:r>
            <a:r>
              <a:rPr lang="en-US" sz="3200" dirty="0"/>
              <a:t>different </a:t>
            </a:r>
            <a:r>
              <a:rPr lang="en-US" sz="3200" b="1" dirty="0"/>
              <a:t>options for mutual </a:t>
            </a:r>
            <a:r>
              <a:rPr lang="en-US" sz="3200" b="1" dirty="0" smtClean="0"/>
              <a:t>gain</a:t>
            </a:r>
            <a:r>
              <a:rPr lang="en-US" sz="3200" dirty="0" smtClean="0"/>
              <a:t>.</a:t>
            </a:r>
          </a:p>
          <a:p>
            <a:pPr lvl="0">
              <a:spcAft>
                <a:spcPts val="600"/>
              </a:spcAft>
            </a:pPr>
            <a:r>
              <a:rPr lang="en-US" sz="3200" dirty="0" smtClean="0"/>
              <a:t>People </a:t>
            </a:r>
            <a:r>
              <a:rPr lang="en-US" sz="3200" dirty="0"/>
              <a:t>can be too strict when coming up ideas</a:t>
            </a:r>
            <a:r>
              <a:rPr lang="en-US" sz="3200" dirty="0" smtClean="0"/>
              <a:t>.</a:t>
            </a:r>
          </a:p>
          <a:p>
            <a:pPr lvl="0">
              <a:spcAft>
                <a:spcPts val="600"/>
              </a:spcAft>
            </a:pPr>
            <a:r>
              <a:rPr lang="en-US" sz="3200" dirty="0" smtClean="0"/>
              <a:t>For </a:t>
            </a:r>
            <a:r>
              <a:rPr lang="en-US" sz="3200" dirty="0"/>
              <a:t>example, </a:t>
            </a:r>
            <a:r>
              <a:rPr lang="en-US" sz="3200" dirty="0" smtClean="0"/>
              <a:t>negatively judging </a:t>
            </a:r>
            <a:r>
              <a:rPr lang="en-US" sz="3200" dirty="0"/>
              <a:t>the ideas </a:t>
            </a:r>
            <a:r>
              <a:rPr lang="en-US" sz="3200" dirty="0" smtClean="0"/>
              <a:t>in </a:t>
            </a:r>
            <a:r>
              <a:rPr lang="en-US" sz="3200" dirty="0"/>
              <a:t>the </a:t>
            </a:r>
            <a:r>
              <a:rPr lang="en-US" sz="3200" dirty="0" smtClean="0"/>
              <a:t>brainstorming.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Selection of Criteria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335760"/>
          </a:xfrm>
        </p:spPr>
        <p:txBody>
          <a:bodyPr>
            <a:normAutofit/>
          </a:bodyPr>
          <a:lstStyle/>
          <a:p>
            <a:pPr lvl="0"/>
            <a:r>
              <a:rPr lang="en-US" sz="3200" dirty="0" smtClean="0"/>
              <a:t>Base </a:t>
            </a:r>
            <a:r>
              <a:rPr lang="en-US" sz="3200" dirty="0"/>
              <a:t>the agreement </a:t>
            </a:r>
            <a:r>
              <a:rPr lang="en-US" sz="3200" dirty="0" smtClean="0"/>
              <a:t>on </a:t>
            </a:r>
            <a:r>
              <a:rPr lang="en-US" sz="3200" b="1" dirty="0"/>
              <a:t>objective criteria</a:t>
            </a:r>
            <a:r>
              <a:rPr lang="en-US" sz="3200" dirty="0"/>
              <a:t>. </a:t>
            </a:r>
            <a:endParaRPr lang="en-US" sz="3200" dirty="0" smtClean="0"/>
          </a:p>
          <a:p>
            <a:pPr lvl="0"/>
            <a:r>
              <a:rPr lang="en-US" sz="3200" dirty="0" smtClean="0"/>
              <a:t>For example, </a:t>
            </a:r>
            <a:r>
              <a:rPr lang="en-US" sz="3200" dirty="0"/>
              <a:t>in the buying and selling of a </a:t>
            </a:r>
            <a:r>
              <a:rPr lang="en-US" sz="3200" dirty="0" smtClean="0"/>
              <a:t>house: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comparable price in other sales in the </a:t>
            </a:r>
            <a:r>
              <a:rPr lang="en-US" sz="2800" dirty="0" smtClean="0"/>
              <a:t>zone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analysis of an independent real estate expert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2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BATNA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507288" cy="5184576"/>
          </a:xfrm>
        </p:spPr>
        <p:txBody>
          <a:bodyPr>
            <a:normAutofit/>
          </a:bodyPr>
          <a:lstStyle/>
          <a:p>
            <a:r>
              <a:rPr lang="en-US" sz="2800" dirty="0"/>
              <a:t>Sometimes the other side is stronger than us:</a:t>
            </a:r>
          </a:p>
          <a:p>
            <a:r>
              <a:rPr lang="en-US" sz="2800" dirty="0" smtClean="0"/>
              <a:t>We negotiate to </a:t>
            </a:r>
            <a:r>
              <a:rPr lang="en-US" sz="2800" dirty="0"/>
              <a:t>meet two </a:t>
            </a:r>
            <a:r>
              <a:rPr lang="en-US" sz="2800" dirty="0" smtClean="0"/>
              <a:t>possible goals</a:t>
            </a:r>
            <a:r>
              <a:rPr lang="en-US" sz="2800" dirty="0"/>
              <a:t>:</a:t>
            </a:r>
          </a:p>
          <a:p>
            <a:pPr lvl="1"/>
            <a:r>
              <a:rPr lang="en-US" sz="2600" dirty="0"/>
              <a:t>To prevent us from </a:t>
            </a:r>
            <a:r>
              <a:rPr lang="en-US" sz="2600" dirty="0" smtClean="0"/>
              <a:t>an </a:t>
            </a:r>
            <a:r>
              <a:rPr lang="en-US" sz="2600" dirty="0"/>
              <a:t>agreement that we must reject.</a:t>
            </a:r>
          </a:p>
          <a:p>
            <a:pPr lvl="1"/>
            <a:r>
              <a:rPr lang="en-US" sz="2600" dirty="0"/>
              <a:t>To help us get the most out of the benefits we have, so </a:t>
            </a:r>
            <a:r>
              <a:rPr lang="en-US" sz="2600" dirty="0" smtClean="0"/>
              <a:t>we satisfy </a:t>
            </a:r>
            <a:r>
              <a:rPr lang="en-US" sz="2600" dirty="0"/>
              <a:t>our interests to the fullest extent possible. </a:t>
            </a:r>
          </a:p>
          <a:p>
            <a:pPr algn="ctr"/>
            <a:r>
              <a:rPr lang="en-US" sz="2800" dirty="0" smtClean="0"/>
              <a:t>To protect </a:t>
            </a:r>
            <a:r>
              <a:rPr lang="en-US" sz="2800" dirty="0"/>
              <a:t>ourselves, we develop </a:t>
            </a:r>
            <a:r>
              <a:rPr lang="en-US" sz="2800" dirty="0" smtClean="0"/>
              <a:t>a BATNA </a:t>
            </a:r>
            <a:r>
              <a:rPr lang="en-US" sz="2800" dirty="0"/>
              <a:t>- </a:t>
            </a:r>
            <a:r>
              <a:rPr lang="en-US" sz="2800" b="1" dirty="0"/>
              <a:t>B</a:t>
            </a:r>
            <a:r>
              <a:rPr lang="en-US" sz="2800" dirty="0"/>
              <a:t>est </a:t>
            </a:r>
            <a:r>
              <a:rPr lang="en-US" sz="2800" b="1" dirty="0"/>
              <a:t>A</a:t>
            </a:r>
            <a:r>
              <a:rPr lang="en-US" sz="2800" dirty="0"/>
              <a:t>lternative </a:t>
            </a:r>
            <a:r>
              <a:rPr lang="en-US" sz="2800" b="1" dirty="0" smtClean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the </a:t>
            </a:r>
            <a:r>
              <a:rPr lang="en-US" sz="2800" b="1" dirty="0"/>
              <a:t>N</a:t>
            </a:r>
            <a:r>
              <a:rPr lang="en-US" sz="2800" dirty="0"/>
              <a:t>egotiated </a:t>
            </a:r>
            <a:r>
              <a:rPr lang="en-US" sz="2800" b="1" dirty="0" smtClean="0"/>
              <a:t>A</a:t>
            </a:r>
            <a:r>
              <a:rPr lang="en-US" sz="2800" dirty="0" smtClean="0"/>
              <a:t>greement</a:t>
            </a:r>
          </a:p>
          <a:p>
            <a:r>
              <a:rPr lang="en-US" sz="2800" dirty="0" smtClean="0"/>
              <a:t>We negotiate to </a:t>
            </a:r>
            <a:r>
              <a:rPr lang="en-US" sz="2800" dirty="0"/>
              <a:t>get something better than </a:t>
            </a:r>
            <a:r>
              <a:rPr lang="en-US" sz="2800" dirty="0" smtClean="0"/>
              <a:t>we have  </a:t>
            </a:r>
            <a:r>
              <a:rPr lang="en-US" sz="2800" dirty="0"/>
              <a:t>without negotiation.</a:t>
            </a:r>
          </a:p>
          <a:p>
            <a:r>
              <a:rPr lang="en-US" sz="2800" dirty="0" smtClean="0"/>
              <a:t>No negotiation </a:t>
            </a:r>
            <a:r>
              <a:rPr lang="en-US" sz="2800" dirty="0"/>
              <a:t>is an opportunity for BATNA</a:t>
            </a:r>
          </a:p>
        </p:txBody>
      </p:sp>
    </p:spTree>
    <p:extLst>
      <p:ext uri="{BB962C8B-B14F-4D97-AF65-F5344CB8AC3E}">
        <p14:creationId xmlns:p14="http://schemas.microsoft.com/office/powerpoint/2010/main" val="2259540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420</TotalTime>
  <Words>392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Constantia</vt:lpstr>
      <vt:lpstr>Wingdings 2</vt:lpstr>
      <vt:lpstr>Flow</vt:lpstr>
      <vt:lpstr>Effective Negotiations </vt:lpstr>
      <vt:lpstr>Possible reactions to a conflict</vt:lpstr>
      <vt:lpstr>Various methods can be used</vt:lpstr>
      <vt:lpstr>Harvard Method for Effective Negotiations</vt:lpstr>
      <vt:lpstr>People Vs. Problem</vt:lpstr>
      <vt:lpstr>Interest Vs. Position</vt:lpstr>
      <vt:lpstr>Options Generation</vt:lpstr>
      <vt:lpstr>Selection of Criteria</vt:lpstr>
      <vt:lpstr>BATNA</vt:lpstr>
      <vt:lpstr>Conclusion</vt:lpstr>
    </vt:vector>
  </TitlesOfParts>
  <Company>KIT-402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Подбор на персонал</dc:title>
  <dc:creator>kdimitrov</dc:creator>
  <cp:lastModifiedBy>ladm</cp:lastModifiedBy>
  <cp:revision>24</cp:revision>
  <dcterms:created xsi:type="dcterms:W3CDTF">2010-02-08T08:56:06Z</dcterms:created>
  <dcterms:modified xsi:type="dcterms:W3CDTF">2020-01-09T15:55:53Z</dcterms:modified>
</cp:coreProperties>
</file>