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03" r:id="rId5"/>
    <p:sldId id="259" r:id="rId6"/>
    <p:sldId id="260" r:id="rId7"/>
    <p:sldId id="261" r:id="rId8"/>
    <p:sldId id="262" r:id="rId9"/>
    <p:sldId id="264" r:id="rId10"/>
    <p:sldId id="265" r:id="rId11"/>
    <p:sldId id="263" r:id="rId12"/>
    <p:sldId id="266" r:id="rId13"/>
    <p:sldId id="267" r:id="rId14"/>
    <p:sldId id="268" r:id="rId15"/>
    <p:sldId id="269" r:id="rId16"/>
    <p:sldId id="271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4" r:id="rId25"/>
    <p:sldId id="285" r:id="rId26"/>
    <p:sldId id="288" r:id="rId27"/>
    <p:sldId id="289" r:id="rId28"/>
    <p:sldId id="304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300" r:id="rId39"/>
    <p:sldId id="301" r:id="rId40"/>
    <p:sldId id="302" r:id="rId4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69" autoAdjust="0"/>
  </p:normalViewPr>
  <p:slideViewPr>
    <p:cSldViewPr>
      <p:cViewPr varScale="1">
        <p:scale>
          <a:sx n="69" d="100"/>
          <a:sy n="69" d="100"/>
        </p:scale>
        <p:origin x="54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96D1-6C9D-457D-9D30-C5FE581B26AB}" type="datetimeFigureOut">
              <a:rPr lang="bg-BG" smtClean="0"/>
              <a:pPr/>
              <a:t>10.1.2020 г.</a:t>
            </a:fld>
            <a:endParaRPr lang="bg-BG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96E1-74B7-4020-8153-F32AF954B0AE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96D1-6C9D-457D-9D30-C5FE581B26AB}" type="datetimeFigureOut">
              <a:rPr lang="bg-BG" smtClean="0"/>
              <a:pPr/>
              <a:t>10.1.2020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96E1-74B7-4020-8153-F32AF954B0AE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96D1-6C9D-457D-9D30-C5FE581B26AB}" type="datetimeFigureOut">
              <a:rPr lang="bg-BG" smtClean="0"/>
              <a:pPr/>
              <a:t>10.1.2020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96E1-74B7-4020-8153-F32AF954B0AE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929222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96D1-6C9D-457D-9D30-C5FE581B26AB}" type="datetimeFigureOut">
              <a:rPr lang="bg-BG" smtClean="0"/>
              <a:pPr/>
              <a:t>10.1.2020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96E1-74B7-4020-8153-F32AF954B0AE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96D1-6C9D-457D-9D30-C5FE581B26AB}" type="datetimeFigureOut">
              <a:rPr lang="bg-BG" smtClean="0"/>
              <a:pPr/>
              <a:t>10.1.2020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96E1-74B7-4020-8153-F32AF954B0AE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96D1-6C9D-457D-9D30-C5FE581B26AB}" type="datetimeFigureOut">
              <a:rPr lang="bg-BG" smtClean="0"/>
              <a:pPr/>
              <a:t>10.1.2020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96E1-74B7-4020-8153-F32AF954B0AE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96D1-6C9D-457D-9D30-C5FE581B26AB}" type="datetimeFigureOut">
              <a:rPr lang="bg-BG" smtClean="0"/>
              <a:pPr/>
              <a:t>10.1.2020 г.</a:t>
            </a:fld>
            <a:endParaRPr lang="bg-B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96E1-74B7-4020-8153-F32AF954B0AE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96D1-6C9D-457D-9D30-C5FE581B26AB}" type="datetimeFigureOut">
              <a:rPr lang="bg-BG" smtClean="0"/>
              <a:pPr/>
              <a:t>10.1.2020 г.</a:t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96E1-74B7-4020-8153-F32AF954B0AE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96D1-6C9D-457D-9D30-C5FE581B26AB}" type="datetimeFigureOut">
              <a:rPr lang="bg-BG" smtClean="0"/>
              <a:pPr/>
              <a:t>10.1.2020 г.</a:t>
            </a:fld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96E1-74B7-4020-8153-F32AF954B0AE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96D1-6C9D-457D-9D30-C5FE581B26AB}" type="datetimeFigureOut">
              <a:rPr lang="bg-BG" smtClean="0"/>
              <a:pPr/>
              <a:t>10.1.2020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96E1-74B7-4020-8153-F32AF954B0AE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96D1-6C9D-457D-9D30-C5FE581B26AB}" type="datetimeFigureOut">
              <a:rPr lang="bg-BG" smtClean="0"/>
              <a:pPr/>
              <a:t>10.1.2020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D1F96E1-74B7-4020-8153-F32AF954B0AE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9996D1-6C9D-457D-9D30-C5FE581B26AB}" type="datetimeFigureOut">
              <a:rPr lang="bg-BG" smtClean="0"/>
              <a:pPr/>
              <a:t>10.1.2020 г.</a:t>
            </a:fld>
            <a:endParaRPr lang="bg-BG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1F96E1-74B7-4020-8153-F32AF954B0AE}" type="slidenum">
              <a:rPr lang="bg-BG" smtClean="0"/>
              <a:pPr/>
              <a:t>‹#›</a:t>
            </a:fld>
            <a:endParaRPr lang="bg-BG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643182"/>
            <a:ext cx="8572560" cy="1428760"/>
          </a:xfrm>
        </p:spPr>
        <p:txBody>
          <a:bodyPr>
            <a:normAutofit fontScale="90000"/>
          </a:bodyPr>
          <a:lstStyle/>
          <a:p>
            <a:pPr algn="ctr"/>
            <a:r>
              <a:rPr lang="bg-BG" sz="4800" dirty="0" smtClean="0"/>
              <a:t>Влияние, власт и политик</a:t>
            </a:r>
            <a:r>
              <a:rPr lang="en-US" sz="4800" dirty="0" smtClean="0"/>
              <a:t>a</a:t>
            </a:r>
            <a:r>
              <a:rPr lang="bg-BG" sz="4800" dirty="0" smtClean="0"/>
              <a:t>нство в организациите </a:t>
            </a:r>
            <a:endParaRPr lang="bg-BG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481826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Добри практики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79539"/>
            <a:ext cx="8339416" cy="544271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bg-BG" dirty="0" smtClean="0"/>
              <a:t>Отворените, </a:t>
            </a:r>
            <a:r>
              <a:rPr lang="bg-BG" b="1" i="1" dirty="0" smtClean="0"/>
              <a:t>консултативни</a:t>
            </a:r>
            <a:r>
              <a:rPr lang="bg-BG" dirty="0" smtClean="0"/>
              <a:t> техники са по-подходящи от </a:t>
            </a:r>
            <a:r>
              <a:rPr lang="bg-BG" b="1" i="1" dirty="0" smtClean="0"/>
              <a:t>принудителните</a:t>
            </a:r>
            <a:r>
              <a:rPr lang="bg-BG" dirty="0" smtClean="0"/>
              <a:t> тактики</a:t>
            </a:r>
          </a:p>
          <a:p>
            <a:pPr>
              <a:spcAft>
                <a:spcPts val="1200"/>
              </a:spcAft>
            </a:pPr>
            <a:r>
              <a:rPr lang="bg-BG" dirty="0" smtClean="0"/>
              <a:t>Най-популярни на всички нива са </a:t>
            </a:r>
            <a:r>
              <a:rPr lang="bg-BG" b="1" i="1" dirty="0" smtClean="0"/>
              <a:t>консултиране, вдъхновяващи призиви </a:t>
            </a:r>
            <a:r>
              <a:rPr lang="bg-BG" dirty="0" smtClean="0"/>
              <a:t>и</a:t>
            </a:r>
            <a:r>
              <a:rPr lang="bg-BG" b="1" i="1" dirty="0" smtClean="0"/>
              <a:t> разумно убеждаване.</a:t>
            </a:r>
          </a:p>
          <a:p>
            <a:pPr>
              <a:spcAft>
                <a:spcPts val="1200"/>
              </a:spcAft>
            </a:pPr>
            <a:r>
              <a:rPr lang="bg-BG" dirty="0" smtClean="0"/>
              <a:t>Социално неблагоприятни са </a:t>
            </a:r>
            <a:r>
              <a:rPr lang="bg-BG" b="1" i="1" dirty="0" smtClean="0"/>
              <a:t>принудата </a:t>
            </a:r>
            <a:r>
              <a:rPr lang="bg-BG" dirty="0" smtClean="0"/>
              <a:t>и</a:t>
            </a:r>
            <a:r>
              <a:rPr lang="bg-BG" b="1" i="1" dirty="0" smtClean="0"/>
              <a:t> използване на легитимност</a:t>
            </a:r>
          </a:p>
          <a:p>
            <a:pPr>
              <a:spcAft>
                <a:spcPts val="1200"/>
              </a:spcAft>
            </a:pPr>
            <a:r>
              <a:rPr lang="bg-BG" b="1" i="1" dirty="0" smtClean="0"/>
              <a:t>Предразполагане, коалиране, лични призиви </a:t>
            </a:r>
            <a:r>
              <a:rPr lang="bg-BG" dirty="0" smtClean="0"/>
              <a:t>и</a:t>
            </a:r>
            <a:r>
              <a:rPr lang="bg-BG" b="1" i="1" dirty="0" smtClean="0"/>
              <a:t> размяна</a:t>
            </a:r>
            <a:r>
              <a:rPr lang="bg-BG" dirty="0"/>
              <a:t> </a:t>
            </a:r>
            <a:r>
              <a:rPr lang="bg-BG" dirty="0" smtClean="0"/>
              <a:t>обикновено се комбинират с други</a:t>
            </a:r>
          </a:p>
          <a:p>
            <a:pPr>
              <a:spcAft>
                <a:spcPts val="1200"/>
              </a:spcAft>
            </a:pPr>
            <a:r>
              <a:rPr lang="bg-BG" dirty="0" smtClean="0"/>
              <a:t>Изборът на техника зависи от очакванията за </a:t>
            </a:r>
            <a:r>
              <a:rPr lang="bg-BG" b="1" i="1" dirty="0" smtClean="0"/>
              <a:t>въздействие</a:t>
            </a:r>
            <a:r>
              <a:rPr lang="bg-BG" dirty="0" smtClean="0"/>
              <a:t> и </a:t>
            </a:r>
            <a:r>
              <a:rPr lang="bg-BG" b="1" i="1" dirty="0" smtClean="0"/>
              <a:t>качествата</a:t>
            </a:r>
            <a:r>
              <a:rPr lang="bg-BG" dirty="0" smtClean="0"/>
              <a:t> на обекта на влияние.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653210"/>
          </a:xfrm>
        </p:spPr>
        <p:txBody>
          <a:bodyPr/>
          <a:lstStyle/>
          <a:p>
            <a:r>
              <a:rPr lang="bg-BG" dirty="0" smtClean="0"/>
              <a:t>Цел на влиянието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81523"/>
            <a:ext cx="7992888" cy="5072098"/>
          </a:xfrm>
        </p:spPr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bg-BG" dirty="0" smtClean="0"/>
              <a:t>	Постигане на </a:t>
            </a:r>
            <a:r>
              <a:rPr lang="bg-BG" b="1" i="1" dirty="0" smtClean="0"/>
              <a:t>отстъпчивост</a:t>
            </a:r>
            <a:r>
              <a:rPr lang="bg-BG" dirty="0" smtClean="0"/>
              <a:t> – съгласието на другите. Основни принципи:</a:t>
            </a:r>
          </a:p>
          <a:p>
            <a:r>
              <a:rPr lang="bg-BG" b="1" i="1" dirty="0" smtClean="0"/>
              <a:t>Приятелство/харесване</a:t>
            </a:r>
            <a:r>
              <a:rPr lang="bg-BG" i="1" dirty="0" smtClean="0"/>
              <a:t>:</a:t>
            </a:r>
            <a:r>
              <a:rPr lang="bg-BG" dirty="0" smtClean="0"/>
              <a:t> Когато харесваме някого е вероятно е да се съобразяваме с тяхното искане или да бъдем повлияни. Този принцип е свързан с </a:t>
            </a:r>
            <a:r>
              <a:rPr lang="bg-BG" b="1" i="1" dirty="0" smtClean="0"/>
              <a:t>предразполагането</a:t>
            </a:r>
            <a:r>
              <a:rPr lang="bg-BG" dirty="0" smtClean="0"/>
              <a:t> и </a:t>
            </a:r>
            <a:r>
              <a:rPr lang="bg-BG" b="1" i="1" dirty="0" smtClean="0"/>
              <a:t>управление на впечатлението</a:t>
            </a:r>
            <a:r>
              <a:rPr lang="bg-BG" dirty="0" smtClean="0"/>
              <a:t>. Първо се харесваме на някого и след това го молим да направи това, което искаме.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496944" cy="4738302"/>
          </a:xfrm>
        </p:spPr>
        <p:txBody>
          <a:bodyPr>
            <a:normAutofit/>
          </a:bodyPr>
          <a:lstStyle/>
          <a:p>
            <a:r>
              <a:rPr lang="bg-BG" i="1" dirty="0" smtClean="0"/>
              <a:t> </a:t>
            </a:r>
            <a:r>
              <a:rPr lang="bg-BG" b="1" i="1" dirty="0" smtClean="0"/>
              <a:t>Ангажираност/постоянство</a:t>
            </a:r>
            <a:r>
              <a:rPr lang="bg-BG" i="1" dirty="0" smtClean="0"/>
              <a:t>:</a:t>
            </a:r>
            <a:r>
              <a:rPr lang="bg-BG" dirty="0" smtClean="0"/>
              <a:t>  Съществува </a:t>
            </a:r>
            <a:r>
              <a:rPr lang="bg-BG" b="1" i="1" dirty="0" smtClean="0"/>
              <a:t> силна вътрешна и външна принуда</a:t>
            </a:r>
            <a:r>
              <a:rPr lang="bg-BG" dirty="0" smtClean="0"/>
              <a:t> за спазване на </a:t>
            </a:r>
            <a:r>
              <a:rPr lang="bg-BG" b="1" i="1" dirty="0" smtClean="0"/>
              <a:t>поетите</a:t>
            </a:r>
            <a:r>
              <a:rPr lang="bg-BG" dirty="0" smtClean="0"/>
              <a:t> задължения.</a:t>
            </a:r>
          </a:p>
          <a:p>
            <a:pPr>
              <a:buNone/>
            </a:pPr>
            <a:r>
              <a:rPr lang="bg-BG" dirty="0" smtClean="0"/>
              <a:t>	Две успешни тактики</a:t>
            </a:r>
            <a:r>
              <a:rPr lang="bg-BG" dirty="0"/>
              <a:t>:</a:t>
            </a:r>
            <a:endParaRPr lang="bg-BG" dirty="0" smtClean="0"/>
          </a:p>
          <a:p>
            <a:pPr lvl="1"/>
            <a:r>
              <a:rPr lang="bg-BG" dirty="0" smtClean="0"/>
              <a:t>„</a:t>
            </a:r>
            <a:r>
              <a:rPr lang="bg-BG" b="1" i="1" dirty="0" smtClean="0"/>
              <a:t>Задържане на вратата с крак</a:t>
            </a:r>
            <a:r>
              <a:rPr lang="bg-BG" dirty="0" smtClean="0"/>
              <a:t>"- започваме с малка молба и след удовлетворяването й ескалираме към по-голяма.</a:t>
            </a:r>
          </a:p>
          <a:p>
            <a:pPr lvl="1"/>
            <a:r>
              <a:rPr lang="bg-BG" b="1" i="1" dirty="0" smtClean="0"/>
              <a:t>„Ниска топка" </a:t>
            </a:r>
            <a:r>
              <a:rPr lang="bg-BG" dirty="0" smtClean="0"/>
              <a:t>Прави се опит за промяна на уговорката, като тя се представя като по-непривлекателна, след като вече е приета.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653210"/>
          </a:xfrm>
        </p:spPr>
        <p:txBody>
          <a:bodyPr/>
          <a:lstStyle/>
          <a:p>
            <a:r>
              <a:rPr lang="bg-BG" dirty="0" smtClean="0"/>
              <a:t>Дефицит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85926"/>
            <a:ext cx="8208912" cy="464347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bg-BG" sz="2800" b="1" i="1" dirty="0" smtClean="0"/>
              <a:t>Недостиг/Отпадане на възможността. </a:t>
            </a:r>
            <a:r>
              <a:rPr lang="bg-BG" sz="2800" dirty="0" smtClean="0"/>
              <a:t>Трудно е да се устои на възможност, която вероятно скоро няма да е налична.</a:t>
            </a:r>
          </a:p>
          <a:p>
            <a:r>
              <a:rPr lang="bg-BG" sz="2700" dirty="0" smtClean="0"/>
              <a:t>“</a:t>
            </a:r>
            <a:r>
              <a:rPr lang="bg-BG" sz="2700" b="1" i="1" dirty="0" smtClean="0"/>
              <a:t>трудно е да се намери</a:t>
            </a:r>
            <a:r>
              <a:rPr lang="bg-BG" sz="2700" dirty="0" smtClean="0"/>
              <a:t>" и</a:t>
            </a:r>
          </a:p>
          <a:p>
            <a:r>
              <a:rPr lang="bg-BG" sz="2700" dirty="0" smtClean="0"/>
              <a:t>"</a:t>
            </a:r>
            <a:r>
              <a:rPr lang="bg-BG" sz="2700" b="1" i="1" dirty="0" smtClean="0"/>
              <a:t>скоро наближава крайният срок</a:t>
            </a:r>
            <a:r>
              <a:rPr lang="bg-BG" sz="2700" dirty="0" smtClean="0"/>
              <a:t>" </a:t>
            </a:r>
          </a:p>
          <a:p>
            <a:pPr>
              <a:buNone/>
            </a:pPr>
            <a:r>
              <a:rPr lang="bg-BG" dirty="0" smtClean="0"/>
              <a:t>	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136904" cy="51845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bg-BG" i="1" dirty="0" smtClean="0"/>
              <a:t> </a:t>
            </a:r>
            <a:r>
              <a:rPr lang="bg-BG" b="1" i="1" dirty="0" smtClean="0"/>
              <a:t>Реципрочност</a:t>
            </a:r>
            <a:r>
              <a:rPr lang="bg-BG" i="1" dirty="0"/>
              <a:t>.</a:t>
            </a:r>
            <a:r>
              <a:rPr lang="bg-BG" dirty="0" smtClean="0"/>
              <a:t> Съществува силна вътрешна принуда за реципрочност на ползите, които сме получили от другите. </a:t>
            </a:r>
          </a:p>
          <a:p>
            <a:r>
              <a:rPr lang="bg-BG" b="1" i="1" dirty="0" smtClean="0"/>
              <a:t>„Затръшване на вратата</a:t>
            </a:r>
            <a:r>
              <a:rPr lang="bg-BG" dirty="0" smtClean="0"/>
              <a:t>". Започва се с </a:t>
            </a:r>
            <a:r>
              <a:rPr lang="bg-BG" b="1" i="1" dirty="0" smtClean="0"/>
              <a:t>голяма молба</a:t>
            </a:r>
            <a:r>
              <a:rPr lang="bg-BG" dirty="0" smtClean="0"/>
              <a:t>, за която е сигурно, че ще бъде </a:t>
            </a:r>
            <a:r>
              <a:rPr lang="bg-BG" b="1" i="1" dirty="0" smtClean="0"/>
              <a:t>отказано</a:t>
            </a:r>
            <a:r>
              <a:rPr lang="bg-BG" dirty="0" smtClean="0"/>
              <a:t>. </a:t>
            </a:r>
            <a:r>
              <a:rPr lang="bg-BG" b="1" i="1" dirty="0" smtClean="0"/>
              <a:t>Заявката се модифицира </a:t>
            </a:r>
            <a:r>
              <a:rPr lang="bg-BG" dirty="0" smtClean="0"/>
              <a:t>в по-приемлива, принуждавайки повлияния да приеме това като отстъпка. Отстъпката може да </a:t>
            </a:r>
            <a:r>
              <a:rPr lang="bg-BG" b="1" dirty="0" smtClean="0"/>
              <a:t>не е реална</a:t>
            </a:r>
            <a:r>
              <a:rPr lang="bg-BG" dirty="0" smtClean="0"/>
              <a:t>. Ако е </a:t>
            </a:r>
            <a:r>
              <a:rPr lang="bg-BG" b="1" i="1" dirty="0" smtClean="0"/>
              <a:t>планирана</a:t>
            </a:r>
            <a:r>
              <a:rPr lang="bg-BG" dirty="0" smtClean="0"/>
              <a:t> </a:t>
            </a:r>
            <a:r>
              <a:rPr lang="bg-BG" dirty="0"/>
              <a:t>предварително дава предимство </a:t>
            </a:r>
            <a:r>
              <a:rPr lang="bg-BG" dirty="0" smtClean="0"/>
              <a:t>на  упражняващите тактиката.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653210"/>
          </a:xfrm>
        </p:spPr>
        <p:txBody>
          <a:bodyPr>
            <a:normAutofit/>
          </a:bodyPr>
          <a:lstStyle/>
          <a:p>
            <a:r>
              <a:rPr lang="bg-BG" dirty="0"/>
              <a:t>Власт на позицията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44824"/>
            <a:ext cx="9036496" cy="5256584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bg-BG" b="1" i="1" dirty="0" smtClean="0"/>
              <a:t>Легитимна власт </a:t>
            </a:r>
            <a:r>
              <a:rPr lang="bg-BG" dirty="0" smtClean="0"/>
              <a:t>– призната, заради </a:t>
            </a:r>
            <a:r>
              <a:rPr lang="bg-BG" b="1" i="1" dirty="0" smtClean="0"/>
              <a:t>правомощията</a:t>
            </a:r>
            <a:r>
              <a:rPr lang="bg-BG" dirty="0" smtClean="0"/>
              <a:t>. </a:t>
            </a:r>
            <a:r>
              <a:rPr lang="bg-BG" b="1" i="1" dirty="0" smtClean="0"/>
              <a:t>Тесен диапазон на влияние</a:t>
            </a:r>
            <a:r>
              <a:rPr lang="bg-BG" dirty="0" smtClean="0"/>
              <a:t>. Границите е неуместно да се прекрачват. Поведение </a:t>
            </a:r>
            <a:r>
              <a:rPr lang="bg-BG" b="1" i="1" dirty="0" smtClean="0"/>
              <a:t>признато и прието като подходящо</a:t>
            </a:r>
            <a:endParaRPr lang="bg-BG" dirty="0" smtClean="0"/>
          </a:p>
          <a:p>
            <a:pPr>
              <a:spcAft>
                <a:spcPts val="1200"/>
              </a:spcAft>
            </a:pPr>
            <a:r>
              <a:rPr lang="bg-BG" b="1" i="1" dirty="0"/>
              <a:t>Власт да възнаграждава</a:t>
            </a:r>
            <a:r>
              <a:rPr lang="bg-BG" b="1" dirty="0"/>
              <a:t> </a:t>
            </a:r>
            <a:r>
              <a:rPr lang="bg-BG" dirty="0" smtClean="0"/>
              <a:t>- </a:t>
            </a:r>
            <a:r>
              <a:rPr lang="bg-BG" dirty="0"/>
              <a:t>материални и </a:t>
            </a:r>
            <a:r>
              <a:rPr lang="bg-BG" dirty="0" smtClean="0"/>
              <a:t>нематериални стимули</a:t>
            </a:r>
            <a:endParaRPr lang="bg-BG" dirty="0"/>
          </a:p>
          <a:p>
            <a:pPr>
              <a:spcAft>
                <a:spcPts val="1200"/>
              </a:spcAft>
            </a:pPr>
            <a:r>
              <a:rPr lang="bg-BG" b="1" i="1" dirty="0"/>
              <a:t>Власт да принуждава</a:t>
            </a:r>
            <a:r>
              <a:rPr lang="bg-BG" dirty="0"/>
              <a:t> </a:t>
            </a:r>
            <a:r>
              <a:rPr lang="bg-BG" b="1" dirty="0" smtClean="0"/>
              <a:t>–</a:t>
            </a:r>
            <a:r>
              <a:rPr lang="bg-BG" dirty="0" smtClean="0"/>
              <a:t>могат </a:t>
            </a:r>
            <a:r>
              <a:rPr lang="bg-BG" dirty="0"/>
              <a:t>да </a:t>
            </a:r>
            <a:r>
              <a:rPr lang="bg-BG" dirty="0" smtClean="0"/>
              <a:t>налагат наказания</a:t>
            </a:r>
            <a:endParaRPr lang="bg-BG" dirty="0"/>
          </a:p>
          <a:p>
            <a:pPr>
              <a:spcAft>
                <a:spcPts val="1200"/>
              </a:spcAft>
            </a:pPr>
            <a:r>
              <a:rPr lang="bg-BG" b="1" i="1" dirty="0"/>
              <a:t>Власт на информацията </a:t>
            </a:r>
            <a:r>
              <a:rPr lang="bg-BG" b="1" dirty="0" smtClean="0"/>
              <a:t>–</a:t>
            </a:r>
            <a:r>
              <a:rPr lang="bg-BG" dirty="0" smtClean="0"/>
              <a:t>позицията</a:t>
            </a:r>
            <a:r>
              <a:rPr lang="bg-BG" dirty="0"/>
              <a:t>, свързана с достъп до </a:t>
            </a:r>
            <a:r>
              <a:rPr lang="bg-BG" b="1" i="1" dirty="0"/>
              <a:t>данни</a:t>
            </a:r>
            <a:r>
              <a:rPr lang="bg-BG" dirty="0"/>
              <a:t> и други </a:t>
            </a:r>
            <a:r>
              <a:rPr lang="bg-BG" b="1" i="1" dirty="0"/>
              <a:t>знания</a:t>
            </a:r>
            <a:r>
              <a:rPr lang="bg-BG" dirty="0"/>
              <a:t>. </a:t>
            </a:r>
            <a:r>
              <a:rPr lang="bg-BG" dirty="0" smtClean="0"/>
              <a:t>Преди и сега?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82" y="764704"/>
            <a:ext cx="8229600" cy="65321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Лична власт – основана на </a:t>
            </a:r>
            <a:r>
              <a:rPr lang="bg-BG" i="1" dirty="0"/>
              <a:t>личностни качества</a:t>
            </a:r>
            <a:r>
              <a:rPr lang="bg-BG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39248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bg-BG" b="1" i="1" dirty="0" smtClean="0"/>
              <a:t>Разумно убеждаване</a:t>
            </a:r>
            <a:r>
              <a:rPr lang="bg-BG" b="1" dirty="0" smtClean="0"/>
              <a:t> </a:t>
            </a:r>
            <a:r>
              <a:rPr lang="bg-BG" dirty="0" smtClean="0"/>
              <a:t>- разчита на логически аргументи и фактически доказателства</a:t>
            </a:r>
            <a:r>
              <a:rPr lang="bg-BG" dirty="0"/>
              <a:t>.</a:t>
            </a:r>
            <a:r>
              <a:rPr lang="bg-BG" dirty="0" smtClean="0"/>
              <a:t> Ефективно, когато спорещите страни са </a:t>
            </a:r>
            <a:r>
              <a:rPr lang="bg-BG" b="1" i="1" dirty="0" smtClean="0"/>
              <a:t>достатъчно интелигентни</a:t>
            </a:r>
            <a:r>
              <a:rPr lang="bg-BG" dirty="0" smtClean="0"/>
              <a:t>, за да изградят </a:t>
            </a:r>
            <a:r>
              <a:rPr lang="bg-BG" b="1" i="1" dirty="0" smtClean="0"/>
              <a:t>разбираема</a:t>
            </a:r>
            <a:r>
              <a:rPr lang="bg-BG" dirty="0" smtClean="0"/>
              <a:t> </a:t>
            </a:r>
            <a:r>
              <a:rPr lang="bg-BG" b="1" i="1" dirty="0" smtClean="0"/>
              <a:t>теза</a:t>
            </a:r>
            <a:r>
              <a:rPr lang="bg-BG" dirty="0"/>
              <a:t>.</a:t>
            </a:r>
            <a:endParaRPr lang="bg-BG" dirty="0" smtClean="0"/>
          </a:p>
          <a:p>
            <a:pPr>
              <a:spcAft>
                <a:spcPts val="1200"/>
              </a:spcAft>
            </a:pPr>
            <a:r>
              <a:rPr lang="bg-BG" b="1" i="1" dirty="0"/>
              <a:t>Експертна </a:t>
            </a:r>
            <a:r>
              <a:rPr lang="bg-BG" b="1" i="1" dirty="0" smtClean="0"/>
              <a:t>власт,</a:t>
            </a:r>
            <a:r>
              <a:rPr lang="bg-BG" dirty="0" smtClean="0"/>
              <a:t> </a:t>
            </a:r>
            <a:r>
              <a:rPr lang="bg-BG" dirty="0"/>
              <a:t>основана на задълбочени </a:t>
            </a:r>
            <a:r>
              <a:rPr lang="bg-BG" b="1" dirty="0"/>
              <a:t>знания</a:t>
            </a:r>
            <a:r>
              <a:rPr lang="bg-BG" dirty="0"/>
              <a:t> в определена област</a:t>
            </a:r>
          </a:p>
          <a:p>
            <a:pPr>
              <a:spcAft>
                <a:spcPts val="1200"/>
              </a:spcAft>
            </a:pPr>
            <a:r>
              <a:rPr lang="bg-BG" b="1" i="1" dirty="0"/>
              <a:t>Власт на референта/човека-пример за подражание</a:t>
            </a:r>
            <a:r>
              <a:rPr lang="bg-BG" b="1" dirty="0"/>
              <a:t>. </a:t>
            </a:r>
            <a:r>
              <a:rPr lang="bg-BG" dirty="0"/>
              <a:t>Хората ги </a:t>
            </a:r>
            <a:r>
              <a:rPr lang="bg-BG" b="1" i="1" dirty="0"/>
              <a:t>харесват</a:t>
            </a:r>
            <a:r>
              <a:rPr lang="bg-BG" dirty="0"/>
              <a:t>  и искат да им </a:t>
            </a:r>
            <a:r>
              <a:rPr lang="bg-BG" b="1" i="1" dirty="0"/>
              <a:t>подражават</a:t>
            </a:r>
            <a:r>
              <a:rPr lang="bg-BG" dirty="0" smtClean="0"/>
              <a:t>. 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855" y="908720"/>
            <a:ext cx="8229600" cy="653210"/>
          </a:xfrm>
        </p:spPr>
        <p:txBody>
          <a:bodyPr>
            <a:normAutofit/>
          </a:bodyPr>
          <a:lstStyle/>
          <a:p>
            <a:r>
              <a:rPr lang="bg-BG" dirty="0" smtClean="0"/>
              <a:t>Харизма. Кой я притежава?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55" y="1988840"/>
            <a:ext cx="8462174" cy="424847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bg-BG" sz="2800" dirty="0" smtClean="0"/>
              <a:t>Имат ясно определени </a:t>
            </a:r>
            <a:r>
              <a:rPr lang="bg-BG" sz="2800" b="1" i="1" dirty="0" smtClean="0"/>
              <a:t>виждания</a:t>
            </a:r>
            <a:r>
              <a:rPr lang="bg-BG" sz="2800" dirty="0" smtClean="0"/>
              <a:t> за бъдещето, </a:t>
            </a:r>
            <a:r>
              <a:rPr lang="bg-BG" sz="2800" b="1" i="1" dirty="0" smtClean="0"/>
              <a:t>целите</a:t>
            </a:r>
            <a:r>
              <a:rPr lang="bg-BG" sz="2800" dirty="0" smtClean="0"/>
              <a:t> на своите организации и </a:t>
            </a:r>
            <a:r>
              <a:rPr lang="bg-BG" sz="2800" b="1" i="1" dirty="0" smtClean="0"/>
              <a:t>начините</a:t>
            </a:r>
            <a:r>
              <a:rPr lang="bg-BG" sz="2800" dirty="0" smtClean="0"/>
              <a:t> за постигането им.</a:t>
            </a:r>
          </a:p>
          <a:p>
            <a:pPr>
              <a:spcAft>
                <a:spcPts val="1200"/>
              </a:spcAft>
            </a:pPr>
            <a:r>
              <a:rPr lang="bg-BG" sz="2800" dirty="0" smtClean="0"/>
              <a:t>Виртуози в </a:t>
            </a:r>
            <a:r>
              <a:rPr lang="bg-BG" sz="2800" b="1" i="1" dirty="0" smtClean="0"/>
              <a:t>общуването</a:t>
            </a:r>
            <a:r>
              <a:rPr lang="bg-BG" sz="2800" dirty="0" smtClean="0"/>
              <a:t>, разчитат на </a:t>
            </a:r>
            <a:r>
              <a:rPr lang="bg-BG" sz="2800" b="1" i="1" dirty="0" smtClean="0"/>
              <a:t>колоритен</a:t>
            </a:r>
            <a:r>
              <a:rPr lang="bg-BG" sz="2800" dirty="0" smtClean="0"/>
              <a:t> </a:t>
            </a:r>
            <a:r>
              <a:rPr lang="bg-BG" sz="2800" b="1" i="1" dirty="0" smtClean="0"/>
              <a:t>език</a:t>
            </a:r>
            <a:r>
              <a:rPr lang="bg-BG" sz="2800" dirty="0" smtClean="0"/>
              <a:t> и вълнуващи </a:t>
            </a:r>
            <a:r>
              <a:rPr lang="bg-BG" sz="2800" b="1" i="1" dirty="0" smtClean="0"/>
              <a:t>метафори</a:t>
            </a:r>
            <a:r>
              <a:rPr lang="bg-BG" sz="2800" dirty="0" smtClean="0"/>
              <a:t>, способни да </a:t>
            </a:r>
            <a:r>
              <a:rPr lang="bg-BG" sz="2800" b="1" i="1" dirty="0" smtClean="0"/>
              <a:t>въодушевяват</a:t>
            </a:r>
            <a:r>
              <a:rPr lang="bg-BG" sz="2800" dirty="0" smtClean="0"/>
              <a:t> хората.</a:t>
            </a:r>
          </a:p>
          <a:p>
            <a:pPr>
              <a:spcAft>
                <a:spcPts val="1200"/>
              </a:spcAft>
            </a:pPr>
            <a:r>
              <a:rPr lang="bg-BG" sz="2800" dirty="0" smtClean="0"/>
              <a:t>Внушават </a:t>
            </a:r>
            <a:r>
              <a:rPr lang="bg-BG" sz="2800" b="1" i="1" dirty="0" smtClean="0"/>
              <a:t>доверие</a:t>
            </a:r>
            <a:r>
              <a:rPr lang="bg-BG" sz="2800" dirty="0" smtClean="0"/>
              <a:t>.</a:t>
            </a:r>
            <a:endParaRPr lang="bg-BG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653210"/>
          </a:xfrm>
        </p:spPr>
        <p:txBody>
          <a:bodyPr/>
          <a:lstStyle/>
          <a:p>
            <a:r>
              <a:rPr lang="bg-BG" dirty="0" smtClean="0"/>
              <a:t>Как се използва властта?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38224"/>
            <a:ext cx="8640960" cy="5112568"/>
          </a:xfrm>
        </p:spPr>
        <p:txBody>
          <a:bodyPr>
            <a:normAutofit/>
          </a:bodyPr>
          <a:lstStyle/>
          <a:p>
            <a:r>
              <a:rPr lang="bg-BG" dirty="0" smtClean="0"/>
              <a:t>Колкото повече някой използва властта да </a:t>
            </a:r>
            <a:r>
              <a:rPr lang="bg-BG" b="1" i="1" dirty="0" smtClean="0"/>
              <a:t>принуждава</a:t>
            </a:r>
            <a:r>
              <a:rPr lang="bg-BG" dirty="0" smtClean="0"/>
              <a:t>, толкова отслабва </a:t>
            </a:r>
            <a:r>
              <a:rPr lang="bg-BG" b="1" i="1" dirty="0" smtClean="0"/>
              <a:t>референтната</a:t>
            </a:r>
            <a:r>
              <a:rPr lang="bg-BG" dirty="0" smtClean="0"/>
              <a:t> му власт.</a:t>
            </a:r>
          </a:p>
          <a:p>
            <a:r>
              <a:rPr lang="bg-BG" dirty="0" smtClean="0"/>
              <a:t>Мениджърите с </a:t>
            </a:r>
            <a:r>
              <a:rPr lang="bg-BG" b="1" i="1" dirty="0" smtClean="0"/>
              <a:t>експертна</a:t>
            </a:r>
            <a:r>
              <a:rPr lang="bg-BG" dirty="0" smtClean="0"/>
              <a:t> власт ще подсилят </a:t>
            </a:r>
            <a:r>
              <a:rPr lang="bg-BG" b="1" i="1" dirty="0" smtClean="0"/>
              <a:t>легитимната </a:t>
            </a:r>
            <a:r>
              <a:rPr lang="bg-BG" dirty="0" smtClean="0"/>
              <a:t>си власт, защото опитът и знанията са допълнително  </a:t>
            </a:r>
            <a:r>
              <a:rPr lang="bg-BG" b="1" i="1" dirty="0" smtClean="0"/>
              <a:t>основание</a:t>
            </a:r>
            <a:r>
              <a:rPr lang="bg-BG" dirty="0" smtClean="0"/>
              <a:t>  за упражняване на властта.</a:t>
            </a:r>
          </a:p>
          <a:p>
            <a:r>
              <a:rPr lang="bg-BG" b="1" i="1" dirty="0" smtClean="0"/>
              <a:t>По-високопоставената</a:t>
            </a:r>
            <a:r>
              <a:rPr lang="bg-BG" dirty="0" smtClean="0"/>
              <a:t> позиция дава по-голяма </a:t>
            </a:r>
            <a:r>
              <a:rPr lang="bg-BG" b="1" i="1" dirty="0" smtClean="0"/>
              <a:t>легитимна</a:t>
            </a:r>
            <a:r>
              <a:rPr lang="bg-BG" dirty="0" smtClean="0"/>
              <a:t> власт и по-големи възможности за </a:t>
            </a:r>
            <a:r>
              <a:rPr lang="bg-BG" b="1" i="1" dirty="0" smtClean="0"/>
              <a:t>награждаване</a:t>
            </a:r>
            <a:r>
              <a:rPr lang="bg-BG" dirty="0" smtClean="0"/>
              <a:t> и </a:t>
            </a:r>
            <a:r>
              <a:rPr lang="bg-BG" b="1" i="1" dirty="0" smtClean="0"/>
              <a:t>принуда</a:t>
            </a:r>
            <a:r>
              <a:rPr lang="bg-BG" dirty="0" smtClean="0"/>
              <a:t>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653210"/>
          </a:xfrm>
        </p:spPr>
        <p:txBody>
          <a:bodyPr>
            <a:normAutofit/>
          </a:bodyPr>
          <a:lstStyle/>
          <a:p>
            <a:r>
              <a:rPr lang="bg-BG" dirty="0" smtClean="0"/>
              <a:t>Какви са предпочитанията?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803" y="1340768"/>
            <a:ext cx="8640960" cy="5373216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bg-BG" dirty="0" smtClean="0"/>
              <a:t>Хората обикновено предпочитат </a:t>
            </a:r>
            <a:r>
              <a:rPr lang="bg-BG" b="1" i="1" dirty="0" smtClean="0"/>
              <a:t>най-много експертната </a:t>
            </a:r>
            <a:r>
              <a:rPr lang="bg-BG" dirty="0" smtClean="0"/>
              <a:t>власт и </a:t>
            </a:r>
            <a:r>
              <a:rPr lang="bg-BG" b="1" i="1" dirty="0" smtClean="0"/>
              <a:t>най-малко</a:t>
            </a:r>
            <a:r>
              <a:rPr lang="bg-BG" dirty="0" smtClean="0"/>
              <a:t> </a:t>
            </a:r>
            <a:r>
              <a:rPr lang="bg-BG" b="1" i="1" dirty="0" smtClean="0"/>
              <a:t>властта да принуждават.</a:t>
            </a:r>
          </a:p>
          <a:p>
            <a:pPr>
              <a:spcAft>
                <a:spcPts val="600"/>
              </a:spcAft>
            </a:pPr>
            <a:r>
              <a:rPr lang="bg-BG" dirty="0" smtClean="0"/>
              <a:t>Топ мениджърите разчитат на широк кръг от правомощия.</a:t>
            </a:r>
          </a:p>
          <a:p>
            <a:pPr lvl="1">
              <a:spcAft>
                <a:spcPts val="600"/>
              </a:spcAft>
            </a:pPr>
            <a:r>
              <a:rPr lang="bg-BG" b="1" i="1" dirty="0" smtClean="0"/>
              <a:t>Експертната </a:t>
            </a:r>
            <a:r>
              <a:rPr lang="bg-BG" dirty="0" smtClean="0"/>
              <a:t>власт е за предпочитане, при </a:t>
            </a:r>
            <a:r>
              <a:rPr lang="bg-BG" b="1" i="1" dirty="0" smtClean="0"/>
              <a:t>равнопоставени колеги </a:t>
            </a:r>
            <a:r>
              <a:rPr lang="bg-BG" dirty="0" smtClean="0"/>
              <a:t>или </a:t>
            </a:r>
            <a:r>
              <a:rPr lang="bg-BG" b="1" i="1" dirty="0" smtClean="0"/>
              <a:t>началници</a:t>
            </a:r>
            <a:r>
              <a:rPr lang="bg-BG" dirty="0" smtClean="0"/>
              <a:t>.</a:t>
            </a:r>
          </a:p>
          <a:p>
            <a:pPr lvl="1">
              <a:spcAft>
                <a:spcPts val="1200"/>
              </a:spcAft>
            </a:pPr>
            <a:r>
              <a:rPr lang="bg-BG" b="1" i="1" dirty="0" smtClean="0"/>
              <a:t>Принудата</a:t>
            </a:r>
            <a:r>
              <a:rPr lang="bg-BG" dirty="0" smtClean="0"/>
              <a:t> обикновено е свързана с мръщене и е неподходяща при влияние върху хора от </a:t>
            </a:r>
            <a:r>
              <a:rPr lang="bg-BG" b="1" i="1" dirty="0" smtClean="0"/>
              <a:t>по-висок ранг</a:t>
            </a:r>
            <a:r>
              <a:rPr lang="bg-BG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bg-BG" dirty="0" smtClean="0"/>
              <a:t>Влияние върху началниците е трудно, поради </a:t>
            </a:r>
            <a:r>
              <a:rPr lang="bg-BG" b="1" i="1" dirty="0" smtClean="0"/>
              <a:t>контра-властта</a:t>
            </a:r>
            <a:r>
              <a:rPr lang="bg-BG" dirty="0" smtClean="0"/>
              <a:t>, която те притежават. 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Социално влияние – основен процес в организацията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5000660"/>
          </a:xfrm>
        </p:spPr>
        <p:txBody>
          <a:bodyPr>
            <a:normAutofit/>
          </a:bodyPr>
          <a:lstStyle/>
          <a:p>
            <a:r>
              <a:rPr lang="bg-BG" b="1" i="1" dirty="0" smtClean="0"/>
              <a:t>Ръководите</a:t>
            </a:r>
            <a:r>
              <a:rPr lang="bg-BG" dirty="0" smtClean="0"/>
              <a:t> група от 12 души, която работи по нов проект, важен за фирмата. Утре трябва да изнесете важна презентация пред ръководството, а материалът все още не е готов.</a:t>
            </a:r>
          </a:p>
          <a:p>
            <a:r>
              <a:rPr lang="bg-BG" dirty="0" smtClean="0"/>
              <a:t>Ако трима колеги работят няколко часа извънредно, работата ще бъде свършена навреме. Проблемът е, че тази вечер хората от групата планират купон и никой не желае да остане след работа.</a:t>
            </a:r>
          </a:p>
          <a:p>
            <a:r>
              <a:rPr lang="bg-BG" dirty="0" smtClean="0"/>
              <a:t>Как бихте убедили някои от вашите сътрудници да работят извънредно, за да завършат работата?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20" y="836712"/>
            <a:ext cx="8229600" cy="553834"/>
          </a:xfrm>
        </p:spPr>
        <p:txBody>
          <a:bodyPr>
            <a:normAutofit/>
          </a:bodyPr>
          <a:lstStyle/>
          <a:p>
            <a:r>
              <a:rPr lang="bg-BG" dirty="0" smtClean="0"/>
              <a:t>Делегиране/овластяване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288" y="1988840"/>
            <a:ext cx="7742664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Прехвърляне на власт от мениджърите към служителите. Включва:</a:t>
            </a:r>
          </a:p>
          <a:p>
            <a:pPr>
              <a:spcAft>
                <a:spcPts val="1200"/>
              </a:spcAft>
            </a:pPr>
            <a:r>
              <a:rPr lang="bg-BG" b="1" i="1" dirty="0" smtClean="0"/>
              <a:t>осигуряване на свобода на действие </a:t>
            </a:r>
            <a:r>
              <a:rPr lang="bg-BG" dirty="0" smtClean="0"/>
              <a:t>при определяне на начина на изпълнение на </a:t>
            </a:r>
            <a:r>
              <a:rPr lang="bg-BG" b="1" i="1" dirty="0" smtClean="0"/>
              <a:t>лидерските функции</a:t>
            </a:r>
            <a:r>
              <a:rPr lang="bg-BG" dirty="0" smtClean="0"/>
              <a:t> </a:t>
            </a:r>
          </a:p>
          <a:p>
            <a:pPr>
              <a:spcAft>
                <a:spcPts val="1200"/>
              </a:spcAft>
            </a:pPr>
            <a:r>
              <a:rPr lang="bg-BG" dirty="0" smtClean="0"/>
              <a:t>обмен на </a:t>
            </a:r>
            <a:r>
              <a:rPr lang="bg-BG" b="1" i="1" dirty="0" smtClean="0"/>
              <a:t>информация и знания</a:t>
            </a:r>
            <a:r>
              <a:rPr lang="bg-BG" dirty="0" smtClean="0"/>
              <a:t>, което позволява на служителите да извършват необходимото за постигане на целите на организацията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785902"/>
            <a:ext cx="8501122" cy="478637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bg-BG" dirty="0" smtClean="0"/>
              <a:t>Ключът е споделянето на </a:t>
            </a:r>
            <a:r>
              <a:rPr lang="bg-BG" b="1" i="1" dirty="0" smtClean="0"/>
              <a:t>експертна</a:t>
            </a:r>
            <a:r>
              <a:rPr lang="bg-BG" dirty="0" smtClean="0"/>
              <a:t> информация.</a:t>
            </a:r>
          </a:p>
          <a:p>
            <a:r>
              <a:rPr lang="bg-BG" dirty="0" smtClean="0"/>
              <a:t>Овластяването е въпрос на </a:t>
            </a:r>
            <a:r>
              <a:rPr lang="bg-BG" b="1" i="1" dirty="0" smtClean="0"/>
              <a:t>степен</a:t>
            </a:r>
            <a:r>
              <a:rPr lang="bg-BG" dirty="0" smtClean="0"/>
              <a:t>. </a:t>
            </a:r>
          </a:p>
          <a:p>
            <a:pPr lvl="1"/>
            <a:r>
              <a:rPr lang="bg-BG" sz="2600" dirty="0" smtClean="0"/>
              <a:t>В единия край на континуума са фирми, в които работниците </a:t>
            </a:r>
            <a:r>
              <a:rPr lang="bg-BG" sz="2600" b="1" i="1" dirty="0" smtClean="0"/>
              <a:t>нямат никакви правомощия </a:t>
            </a:r>
            <a:r>
              <a:rPr lang="bg-BG" sz="2600" dirty="0" smtClean="0"/>
              <a:t>да определят как да си вършат работата. </a:t>
            </a:r>
          </a:p>
          <a:p>
            <a:pPr lvl="1"/>
            <a:r>
              <a:rPr lang="bg-BG" sz="2600" dirty="0" smtClean="0"/>
              <a:t>На противоположния край са фирмите, в които служителите </a:t>
            </a:r>
            <a:r>
              <a:rPr lang="bg-BG" sz="2600" b="1" i="1" dirty="0" smtClean="0"/>
              <a:t>имат пълен контрол </a:t>
            </a:r>
            <a:r>
              <a:rPr lang="bg-BG" sz="2600" dirty="0" smtClean="0"/>
              <a:t>над това, което правят и начина, по който го правят.</a:t>
            </a:r>
            <a:endParaRPr lang="bg-BG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96752"/>
            <a:ext cx="8229600" cy="720080"/>
          </a:xfrm>
        </p:spPr>
        <p:txBody>
          <a:bodyPr>
            <a:normAutofit/>
          </a:bodyPr>
          <a:lstStyle/>
          <a:p>
            <a:r>
              <a:rPr lang="bg-BG" dirty="0" smtClean="0"/>
              <a:t>Как се посреща делегирането?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636912"/>
            <a:ext cx="8136904" cy="367240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bg-BG" b="1" i="1" dirty="0" smtClean="0"/>
              <a:t>Благоприятно –</a:t>
            </a:r>
            <a:r>
              <a:rPr lang="bg-BG" dirty="0" smtClean="0"/>
              <a:t> сътрудниците приветстват свободата да поемат отговорност и да </a:t>
            </a:r>
            <a:r>
              <a:rPr lang="bg-BG" dirty="0"/>
              <a:t>решават </a:t>
            </a:r>
            <a:r>
              <a:rPr lang="bg-BG" dirty="0" smtClean="0"/>
              <a:t>засягащите ги проблеми.</a:t>
            </a:r>
          </a:p>
          <a:p>
            <a:pPr>
              <a:spcAft>
                <a:spcPts val="1200"/>
              </a:spcAft>
            </a:pPr>
            <a:r>
              <a:rPr lang="bg-BG" dirty="0" smtClean="0"/>
              <a:t>Компаниите </a:t>
            </a:r>
            <a:r>
              <a:rPr lang="bg-BG" b="1" i="1" dirty="0" smtClean="0"/>
              <a:t>спестяват средства</a:t>
            </a:r>
            <a:r>
              <a:rPr lang="bg-BG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bg-BG" dirty="0" smtClean="0"/>
              <a:t>Стратегиите за делегиране могат да бъдат ефективни на </a:t>
            </a:r>
            <a:r>
              <a:rPr lang="bg-BG" b="1" i="1" dirty="0" smtClean="0"/>
              <a:t>всички нива </a:t>
            </a:r>
            <a:r>
              <a:rPr lang="bg-BG" dirty="0" smtClean="0"/>
              <a:t>в организациите</a:t>
            </a:r>
            <a:r>
              <a:rPr lang="bg-BG" sz="2400" dirty="0" smtClean="0"/>
              <a:t>.</a:t>
            </a:r>
            <a:endParaRPr lang="bg-BG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229600" cy="648072"/>
          </a:xfrm>
        </p:spPr>
        <p:txBody>
          <a:bodyPr>
            <a:normAutofit/>
          </a:bodyPr>
          <a:lstStyle/>
          <a:p>
            <a:r>
              <a:rPr lang="bg-BG" dirty="0" smtClean="0"/>
              <a:t>Модел на ресурсната зависимост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564904"/>
            <a:ext cx="8229600" cy="3456384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bg-BG" sz="2800" dirty="0" smtClean="0"/>
              <a:t>Когато един отдел </a:t>
            </a:r>
            <a:r>
              <a:rPr lang="bg-BG" sz="2800" b="1" i="1" dirty="0" smtClean="0"/>
              <a:t>контролира</a:t>
            </a:r>
            <a:r>
              <a:rPr lang="bg-BG" sz="2800" dirty="0" smtClean="0"/>
              <a:t> ресурсите, от които зависи друг, може да се каже, че има власт над него.</a:t>
            </a:r>
          </a:p>
          <a:p>
            <a:pPr>
              <a:spcAft>
                <a:spcPts val="1200"/>
              </a:spcAft>
            </a:pPr>
            <a:r>
              <a:rPr lang="bg-BG" sz="2800" dirty="0"/>
              <a:t>Най-мощни са подразделенията, които доставят </a:t>
            </a:r>
            <a:r>
              <a:rPr lang="bg-BG" sz="2800" b="1" i="1" dirty="0"/>
              <a:t>най-важните</a:t>
            </a:r>
            <a:r>
              <a:rPr lang="bg-BG" sz="2800" dirty="0"/>
              <a:t> ресурси</a:t>
            </a:r>
            <a:r>
              <a:rPr lang="bg-BG" sz="2800" dirty="0" smtClean="0"/>
              <a:t>.</a:t>
            </a:r>
            <a:endParaRPr lang="bg-BG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92" y="980728"/>
            <a:ext cx="8229600" cy="796086"/>
          </a:xfrm>
        </p:spPr>
        <p:txBody>
          <a:bodyPr>
            <a:normAutofit/>
          </a:bodyPr>
          <a:lstStyle/>
          <a:p>
            <a:r>
              <a:rPr lang="bg-BG" dirty="0" smtClean="0"/>
              <a:t>Стратегическо предимство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2" y="2708920"/>
            <a:ext cx="8501122" cy="36004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bg-BG" sz="2800" dirty="0" smtClean="0"/>
              <a:t>Отдел </a:t>
            </a:r>
            <a:r>
              <a:rPr lang="bg-BG" sz="2800" b="1" i="1" dirty="0" smtClean="0"/>
              <a:t>упражнява </a:t>
            </a:r>
            <a:r>
              <a:rPr lang="bg-BG" sz="2800" dirty="0" smtClean="0"/>
              <a:t>относителна власт над другите организационни подразделения.</a:t>
            </a:r>
          </a:p>
          <a:p>
            <a:pPr>
              <a:spcAft>
                <a:spcPts val="1200"/>
              </a:spcAft>
            </a:pPr>
            <a:r>
              <a:rPr lang="bg-BG" sz="2800" dirty="0" smtClean="0"/>
              <a:t>Обикновено това са </a:t>
            </a:r>
            <a:r>
              <a:rPr lang="bg-BG" sz="2800" b="1" i="1" dirty="0" smtClean="0"/>
              <a:t>най-важните за успеха </a:t>
            </a:r>
            <a:r>
              <a:rPr lang="bg-BG" sz="2800" dirty="0" smtClean="0"/>
              <a:t>на организацията отдели.</a:t>
            </a:r>
            <a:endParaRPr lang="bg-BG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663462"/>
          </a:xfrm>
        </p:spPr>
        <p:txBody>
          <a:bodyPr>
            <a:normAutofit/>
          </a:bodyPr>
          <a:lstStyle/>
          <a:p>
            <a:r>
              <a:rPr lang="bg-BG" dirty="0" smtClean="0"/>
              <a:t>Кой има стратегическо предимство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8" y="1745396"/>
            <a:ext cx="8797632" cy="508862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bg-BG" sz="2800" dirty="0" smtClean="0"/>
              <a:t>Способните да </a:t>
            </a:r>
            <a:r>
              <a:rPr lang="bg-BG" sz="2800" b="1" i="1" dirty="0" smtClean="0"/>
              <a:t>намалят несигурността. </a:t>
            </a:r>
          </a:p>
          <a:p>
            <a:pPr>
              <a:spcAft>
                <a:spcPts val="1200"/>
              </a:spcAft>
            </a:pPr>
            <a:r>
              <a:rPr lang="bg-BG" sz="2800" dirty="0" smtClean="0"/>
              <a:t>Заемащите</a:t>
            </a:r>
            <a:r>
              <a:rPr lang="bg-BG" sz="2800" b="1" i="1" dirty="0" smtClean="0"/>
              <a:t> „централно място“ </a:t>
            </a:r>
            <a:r>
              <a:rPr lang="bg-BG" sz="2800" dirty="0"/>
              <a:t>в организацията. </a:t>
            </a:r>
            <a:endParaRPr lang="bg-BG" sz="2800" dirty="0" smtClean="0"/>
          </a:p>
          <a:p>
            <a:pPr>
              <a:spcAft>
                <a:spcPts val="1200"/>
              </a:spcAft>
            </a:pPr>
            <a:r>
              <a:rPr lang="bg-BG" sz="2800" dirty="0" smtClean="0"/>
              <a:t>Които трябва </a:t>
            </a:r>
            <a:r>
              <a:rPr lang="bg-BG" sz="2800" dirty="0"/>
              <a:t>да </a:t>
            </a:r>
            <a:r>
              <a:rPr lang="bg-BG" sz="2800" dirty="0" smtClean="0"/>
              <a:t>бъдат </a:t>
            </a:r>
            <a:r>
              <a:rPr lang="bg-BG" sz="2800" b="1" i="1" dirty="0" smtClean="0"/>
              <a:t>консултирани</a:t>
            </a:r>
          </a:p>
          <a:p>
            <a:pPr>
              <a:spcAft>
                <a:spcPts val="1200"/>
              </a:spcAft>
            </a:pPr>
            <a:r>
              <a:rPr lang="bg-BG" sz="2800" dirty="0" smtClean="0"/>
              <a:t>Чиито функци имат </a:t>
            </a:r>
            <a:r>
              <a:rPr lang="bg-BG" sz="2800" b="1" i="1" dirty="0"/>
              <a:t>незабавен ефект </a:t>
            </a:r>
            <a:r>
              <a:rPr lang="bg-BG" sz="2800" dirty="0"/>
              <a:t>върху </a:t>
            </a:r>
            <a:r>
              <a:rPr lang="bg-BG" sz="2800" dirty="0" smtClean="0"/>
              <a:t>организацията</a:t>
            </a:r>
          </a:p>
          <a:p>
            <a:pPr>
              <a:spcAft>
                <a:spcPts val="1200"/>
              </a:spcAft>
            </a:pPr>
            <a:r>
              <a:rPr lang="bg-BG" sz="2800" dirty="0" smtClean="0"/>
              <a:t>Чиято дейност </a:t>
            </a:r>
            <a:r>
              <a:rPr lang="bg-BG" sz="2800" b="1" i="1" dirty="0" smtClean="0"/>
              <a:t>не </a:t>
            </a:r>
            <a:r>
              <a:rPr lang="bg-BG" sz="2800" b="1" i="1" dirty="0"/>
              <a:t>може да бъде прекратена или заменена</a:t>
            </a:r>
            <a:r>
              <a:rPr lang="bg-BG" sz="2800" i="1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bg-BG" sz="2800" dirty="0" smtClean="0"/>
              <a:t>Другите </a:t>
            </a:r>
            <a:r>
              <a:rPr lang="bg-BG" sz="2800" b="1" i="1" dirty="0" smtClean="0"/>
              <a:t>не </a:t>
            </a:r>
            <a:r>
              <a:rPr lang="bg-BG" sz="2800" b="1" i="1" dirty="0"/>
              <a:t>могат </a:t>
            </a:r>
            <a:r>
              <a:rPr lang="bg-BG" sz="2800" dirty="0"/>
              <a:t>да </a:t>
            </a:r>
            <a:r>
              <a:rPr lang="bg-BG" sz="2800" dirty="0" smtClean="0"/>
              <a:t>изпълнят дейността.</a:t>
            </a:r>
            <a:endParaRPr lang="bg-BG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/>
          </a:bodyPr>
          <a:lstStyle/>
          <a:p>
            <a:r>
              <a:rPr lang="bg-BG" dirty="0" smtClean="0"/>
              <a:t>Политически борби в организациите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96" y="1928778"/>
            <a:ext cx="8229600" cy="492922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b="1" i="1" dirty="0" smtClean="0"/>
              <a:t>Политически борби/машинации </a:t>
            </a:r>
            <a:r>
              <a:rPr lang="bg-BG" dirty="0" smtClean="0"/>
              <a:t>- действия, </a:t>
            </a:r>
            <a:r>
              <a:rPr lang="bg-BG" b="1" dirty="0" smtClean="0"/>
              <a:t>неодобрени</a:t>
            </a:r>
            <a:r>
              <a:rPr lang="bg-BG" dirty="0" smtClean="0"/>
              <a:t> от организацията, предприети с цел да се окаже влияние за постигане на </a:t>
            </a:r>
            <a:r>
              <a:rPr lang="bg-BG" b="1" i="1" dirty="0" smtClean="0"/>
              <a:t>лични</a:t>
            </a:r>
            <a:r>
              <a:rPr lang="bg-BG" dirty="0" smtClean="0"/>
              <a:t> цели.</a:t>
            </a:r>
          </a:p>
          <a:p>
            <a:pPr>
              <a:spcBef>
                <a:spcPts val="1200"/>
              </a:spcBef>
            </a:pPr>
            <a:r>
              <a:rPr lang="bg-BG" b="1" i="1" dirty="0" smtClean="0"/>
              <a:t>Личните интереси са над интересите на организацията</a:t>
            </a:r>
            <a:r>
              <a:rPr lang="bg-BG" dirty="0" smtClean="0"/>
              <a:t>. Различно от упражняването на </a:t>
            </a:r>
            <a:r>
              <a:rPr lang="bg-BG" b="1" i="1" dirty="0" smtClean="0"/>
              <a:t>одобрени</a:t>
            </a:r>
            <a:r>
              <a:rPr lang="bg-BG" dirty="0" smtClean="0"/>
              <a:t> и </a:t>
            </a:r>
            <a:r>
              <a:rPr lang="bg-BG" b="1" i="1" dirty="0" smtClean="0"/>
              <a:t>приети</a:t>
            </a:r>
            <a:r>
              <a:rPr lang="bg-BG" dirty="0" smtClean="0"/>
              <a:t> </a:t>
            </a:r>
            <a:r>
              <a:rPr lang="bg-BG" b="1" i="1" dirty="0" smtClean="0"/>
              <a:t>от организацията </a:t>
            </a:r>
            <a:r>
              <a:rPr lang="bg-BG" dirty="0" smtClean="0"/>
              <a:t>форми на власт.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Деловите хора обикновено гледат отвисоко на участниците в политически машинации.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96086"/>
          </a:xfrm>
        </p:spPr>
        <p:txBody>
          <a:bodyPr>
            <a:normAutofit/>
          </a:bodyPr>
          <a:lstStyle/>
          <a:p>
            <a:r>
              <a:rPr lang="bg-BG" dirty="0" smtClean="0"/>
              <a:t>Участниците в </a:t>
            </a:r>
            <a:r>
              <a:rPr lang="bg-BG" dirty="0"/>
              <a:t>политически </a:t>
            </a:r>
            <a:r>
              <a:rPr lang="bg-BG" dirty="0" smtClean="0"/>
              <a:t>машинации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48" y="1844824"/>
            <a:ext cx="8064896" cy="460851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bg-BG" sz="2800" dirty="0" smtClean="0"/>
              <a:t>Проявяват във висока степен </a:t>
            </a:r>
            <a:r>
              <a:rPr lang="bg-BG" sz="2800" b="1" i="1" dirty="0" smtClean="0"/>
              <a:t>макиавелизъм</a:t>
            </a:r>
            <a:endParaRPr lang="bg-BG" sz="2800" dirty="0" smtClean="0"/>
          </a:p>
          <a:p>
            <a:pPr>
              <a:spcAft>
                <a:spcPts val="1200"/>
              </a:spcAft>
            </a:pPr>
            <a:r>
              <a:rPr lang="bg-BG" sz="2800" dirty="0" smtClean="0"/>
              <a:t>Следват поведение с висока степен на </a:t>
            </a:r>
            <a:r>
              <a:rPr lang="bg-BG" sz="2800" b="1" i="1" dirty="0" smtClean="0"/>
              <a:t>самонаблюдение</a:t>
            </a:r>
            <a:endParaRPr lang="bg-BG" sz="2800" dirty="0" smtClean="0"/>
          </a:p>
          <a:p>
            <a:pPr>
              <a:spcAft>
                <a:spcPts val="1200"/>
              </a:spcAft>
            </a:pPr>
            <a:r>
              <a:rPr lang="bg-BG" sz="2800" b="1" i="1" dirty="0" smtClean="0"/>
              <a:t>Социално</a:t>
            </a:r>
            <a:r>
              <a:rPr lang="bg-BG" sz="2800" dirty="0" smtClean="0"/>
              <a:t> </a:t>
            </a:r>
            <a:r>
              <a:rPr lang="bg-BG" sz="2800" b="1" i="1" dirty="0" smtClean="0"/>
              <a:t>опитни, популярни, екстроверти, самоуверени, агресивни, амбициозни, интелигентни</a:t>
            </a:r>
            <a:endParaRPr lang="bg-BG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508054"/>
          </a:xfrm>
        </p:spPr>
        <p:txBody>
          <a:bodyPr>
            <a:noAutofit/>
          </a:bodyPr>
          <a:lstStyle/>
          <a:p>
            <a:r>
              <a:rPr lang="bg-BG" dirty="0" smtClean="0"/>
              <a:t>Предпоставки – организационни фактори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564904"/>
            <a:ext cx="8318158" cy="396044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bg-BG" b="1" i="1" dirty="0" smtClean="0"/>
              <a:t>Неясни</a:t>
            </a:r>
            <a:r>
              <a:rPr lang="bg-BG" dirty="0" smtClean="0"/>
              <a:t> цели</a:t>
            </a:r>
          </a:p>
          <a:p>
            <a:pPr>
              <a:spcAft>
                <a:spcPts val="1200"/>
              </a:spcAft>
            </a:pPr>
            <a:r>
              <a:rPr lang="bg-BG" b="1" i="1" dirty="0" smtClean="0"/>
              <a:t>Исторически предпоставки </a:t>
            </a:r>
            <a:r>
              <a:rPr lang="bg-BG" dirty="0" smtClean="0"/>
              <a:t>или благоприятстваща атмосфера</a:t>
            </a:r>
          </a:p>
          <a:p>
            <a:pPr>
              <a:spcAft>
                <a:spcPts val="1200"/>
              </a:spcAft>
            </a:pPr>
            <a:r>
              <a:rPr lang="bg-BG" b="1" i="1" dirty="0" smtClean="0"/>
              <a:t>Ограничени</a:t>
            </a:r>
            <a:r>
              <a:rPr lang="bg-BG" dirty="0" smtClean="0"/>
              <a:t> ресурси.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646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712968" cy="792088"/>
          </a:xfrm>
        </p:spPr>
        <p:txBody>
          <a:bodyPr>
            <a:normAutofit/>
          </a:bodyPr>
          <a:lstStyle/>
          <a:p>
            <a:r>
              <a:rPr lang="bg-BG" dirty="0" smtClean="0"/>
              <a:t>Дейности </a:t>
            </a:r>
            <a:r>
              <a:rPr lang="bg-BG" dirty="0"/>
              <a:t>по управление на човешките ресурси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44824"/>
            <a:ext cx="8643998" cy="494290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bg-BG" sz="2800" dirty="0" smtClean="0"/>
              <a:t>Неяснота при </a:t>
            </a:r>
            <a:r>
              <a:rPr lang="bg-BG" sz="2800" b="1" i="1" dirty="0" smtClean="0"/>
              <a:t>атестиране</a:t>
            </a:r>
            <a:r>
              <a:rPr lang="bg-BG" sz="2800" dirty="0" smtClean="0"/>
              <a:t>. Понякога то отразява по-скоро интереса на атестиращия да изгради определена представа за себе си.</a:t>
            </a:r>
          </a:p>
          <a:p>
            <a:pPr>
              <a:spcAft>
                <a:spcPts val="1200"/>
              </a:spcAft>
            </a:pPr>
            <a:r>
              <a:rPr lang="bg-BG" sz="2800" dirty="0" smtClean="0"/>
              <a:t>Служителите са загрижени за последствията от </a:t>
            </a:r>
            <a:r>
              <a:rPr lang="bg-BG" sz="2800" b="1" i="1" dirty="0" smtClean="0"/>
              <a:t>наемане на нови служители </a:t>
            </a:r>
            <a:r>
              <a:rPr lang="bg-BG" sz="2800" dirty="0" smtClean="0"/>
              <a:t>върху самите тях.</a:t>
            </a:r>
          </a:p>
          <a:p>
            <a:pPr>
              <a:spcAft>
                <a:spcPts val="1200"/>
              </a:spcAft>
            </a:pPr>
            <a:r>
              <a:rPr lang="bg-BG" sz="2800" dirty="0" smtClean="0"/>
              <a:t>Най-големи </a:t>
            </a:r>
            <a:r>
              <a:rPr lang="bg-BG" sz="2800" b="1" i="1" dirty="0" smtClean="0"/>
              <a:t>повишения</a:t>
            </a:r>
            <a:r>
              <a:rPr lang="bg-BG" sz="2800" dirty="0" smtClean="0"/>
              <a:t> получават служителите, </a:t>
            </a:r>
            <a:r>
              <a:rPr lang="bg-BG" sz="2800" b="1" i="1" dirty="0" smtClean="0"/>
              <a:t>които се оплакват </a:t>
            </a:r>
            <a:r>
              <a:rPr lang="bg-BG" sz="2800" dirty="0" smtClean="0"/>
              <a:t>-особено ако са добре представени в организацията.</a:t>
            </a:r>
            <a:endParaRPr lang="bg-BG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7" y="836712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Природа  на социалното влияние, властта и политиканството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39" y="1916832"/>
            <a:ext cx="8501122" cy="4680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bg-BG" dirty="0" smtClean="0"/>
              <a:t>	Примерът от гледна точка на </a:t>
            </a:r>
            <a:r>
              <a:rPr lang="bg-BG" b="1" i="1" dirty="0" smtClean="0"/>
              <a:t>служителя</a:t>
            </a:r>
            <a:r>
              <a:rPr lang="bg-BG" dirty="0" smtClean="0"/>
              <a:t>. </a:t>
            </a:r>
          </a:p>
          <a:p>
            <a:r>
              <a:rPr lang="bg-BG" dirty="0" smtClean="0"/>
              <a:t>Знаете за затруднението на шефа, но не искате да работите извънредно.</a:t>
            </a:r>
          </a:p>
          <a:p>
            <a:r>
              <a:rPr lang="bg-BG" dirty="0" smtClean="0"/>
              <a:t>В същото време не желаете да го разгневите, като отхвърлите неговото искане.</a:t>
            </a:r>
          </a:p>
          <a:p>
            <a:r>
              <a:rPr lang="bg-BG" dirty="0" smtClean="0"/>
              <a:t>Виждате, че шефът наближава Вашето бюро. Можете да избегнете конфронтация, като не допуснете визуален контакт и се забързате към тоалетната.</a:t>
            </a:r>
          </a:p>
          <a:p>
            <a:r>
              <a:rPr lang="bg-BG" dirty="0" smtClean="0"/>
              <a:t>Можем ли да кажем, че шефът </a:t>
            </a:r>
            <a:r>
              <a:rPr lang="bg-BG" b="1" i="1" dirty="0" smtClean="0"/>
              <a:t>Ви влияе </a:t>
            </a:r>
            <a:r>
              <a:rPr lang="bg-BG" dirty="0" smtClean="0"/>
              <a:t>в тази ситуация?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678634"/>
          </a:xfrm>
        </p:spPr>
        <p:txBody>
          <a:bodyPr>
            <a:normAutofit/>
          </a:bodyPr>
          <a:lstStyle/>
          <a:p>
            <a:r>
              <a:rPr lang="bg-BG" dirty="0" smtClean="0"/>
              <a:t>Защо и кога се случва?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85926"/>
            <a:ext cx="8280920" cy="4857784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bg-BG" dirty="0" smtClean="0"/>
              <a:t>Появата на политиканско поведение варира в зависимост от етапа на развитие на организацията.</a:t>
            </a:r>
          </a:p>
          <a:p>
            <a:pPr>
              <a:spcAft>
                <a:spcPts val="1200"/>
              </a:spcAft>
            </a:pPr>
            <a:r>
              <a:rPr lang="bg-BG" dirty="0" smtClean="0"/>
              <a:t>В самото </a:t>
            </a:r>
            <a:r>
              <a:rPr lang="bg-BG" b="1" i="1" dirty="0" smtClean="0"/>
              <a:t>начало</a:t>
            </a:r>
            <a:r>
              <a:rPr lang="bg-BG" dirty="0" smtClean="0"/>
              <a:t> </a:t>
            </a:r>
            <a:r>
              <a:rPr lang="bg-BG" dirty="0" smtClean="0"/>
              <a:t>е определяща </a:t>
            </a:r>
            <a:r>
              <a:rPr lang="bg-BG" b="1" i="1" dirty="0" smtClean="0"/>
              <a:t>философията </a:t>
            </a:r>
            <a:r>
              <a:rPr lang="bg-BG" b="1" i="1" dirty="0" smtClean="0"/>
              <a:t>на основателя</a:t>
            </a:r>
            <a:r>
              <a:rPr lang="bg-BG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bg-BG" dirty="0" smtClean="0"/>
              <a:t>В </a:t>
            </a:r>
            <a:r>
              <a:rPr lang="bg-BG" b="1" i="1" dirty="0" smtClean="0"/>
              <a:t>зряла фаза – </a:t>
            </a:r>
            <a:r>
              <a:rPr lang="bg-BG" dirty="0" smtClean="0"/>
              <a:t>с формирането и утвърждаването на подразделенията </a:t>
            </a:r>
            <a:r>
              <a:rPr lang="bg-BG" b="1" i="1" dirty="0" smtClean="0"/>
              <a:t>– </a:t>
            </a:r>
            <a:r>
              <a:rPr lang="bg-BG" dirty="0" smtClean="0"/>
              <a:t>различни </a:t>
            </a:r>
            <a:r>
              <a:rPr lang="bg-BG" b="1" i="1" dirty="0" smtClean="0"/>
              <a:t>групи могат да влязат в конфликт</a:t>
            </a:r>
            <a:r>
              <a:rPr lang="bg-BG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bg-BG" dirty="0" smtClean="0"/>
              <a:t>При </a:t>
            </a:r>
            <a:r>
              <a:rPr lang="bg-BG" b="1" i="1" dirty="0" smtClean="0"/>
              <a:t>затихване</a:t>
            </a:r>
            <a:r>
              <a:rPr lang="bg-BG" dirty="0" smtClean="0"/>
              <a:t>-период на голяма несигурност- </a:t>
            </a:r>
            <a:r>
              <a:rPr lang="bg-BG" b="1" i="1" dirty="0" smtClean="0"/>
              <a:t>политиканското поведение се засилва</a:t>
            </a:r>
            <a:r>
              <a:rPr lang="bg-BG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653210"/>
          </a:xfrm>
        </p:spPr>
        <p:txBody>
          <a:bodyPr/>
          <a:lstStyle/>
          <a:p>
            <a:r>
              <a:rPr lang="bg-BG" dirty="0" smtClean="0"/>
              <a:t>Форми на политиканска тактика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44824"/>
            <a:ext cx="8712968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b="1" i="1" dirty="0" smtClean="0"/>
              <a:t>Контрол </a:t>
            </a:r>
            <a:r>
              <a:rPr lang="bg-BG" dirty="0"/>
              <a:t>и</a:t>
            </a:r>
            <a:r>
              <a:rPr lang="bg-BG" b="1" i="1" dirty="0"/>
              <a:t> </a:t>
            </a:r>
            <a:r>
              <a:rPr lang="bg-BG" b="1" i="1" dirty="0" smtClean="0"/>
              <a:t>селективна употреба </a:t>
            </a:r>
            <a:r>
              <a:rPr lang="bg-BG" dirty="0" smtClean="0"/>
              <a:t>на информацията.</a:t>
            </a:r>
          </a:p>
          <a:p>
            <a:pPr marL="0" indent="0">
              <a:buNone/>
            </a:pPr>
            <a:r>
              <a:rPr lang="bg-BG" dirty="0" smtClean="0"/>
              <a:t> </a:t>
            </a:r>
          </a:p>
          <a:p>
            <a:r>
              <a:rPr lang="bg-BG" b="1" i="1" dirty="0" smtClean="0"/>
              <a:t>Задържане</a:t>
            </a:r>
            <a:r>
              <a:rPr lang="bg-BG" dirty="0" smtClean="0"/>
              <a:t> (неразпространяване) </a:t>
            </a:r>
            <a:r>
              <a:rPr lang="bg-BG" dirty="0"/>
              <a:t>на неблагоприятна </a:t>
            </a:r>
            <a:r>
              <a:rPr lang="bg-BG" dirty="0" smtClean="0"/>
              <a:t>информация.</a:t>
            </a:r>
          </a:p>
          <a:p>
            <a:pPr>
              <a:spcAft>
                <a:spcPts val="600"/>
              </a:spcAft>
            </a:pPr>
            <a:r>
              <a:rPr lang="bg-BG" b="1" i="1" dirty="0" smtClean="0"/>
              <a:t>Избягване на контакт </a:t>
            </a:r>
            <a:r>
              <a:rPr lang="bg-BG" dirty="0" smtClean="0"/>
              <a:t>с тези, които могат да поискат информация.</a:t>
            </a:r>
          </a:p>
          <a:p>
            <a:pPr>
              <a:spcAft>
                <a:spcPts val="600"/>
              </a:spcAft>
            </a:pPr>
            <a:r>
              <a:rPr lang="bg-BG" b="1" i="1" dirty="0"/>
              <a:t>Внимателно </a:t>
            </a:r>
            <a:r>
              <a:rPr lang="bg-BG" b="1" i="1" dirty="0" smtClean="0"/>
              <a:t>подбиране </a:t>
            </a:r>
            <a:r>
              <a:rPr lang="bg-BG" dirty="0" smtClean="0"/>
              <a:t>на</a:t>
            </a:r>
            <a:r>
              <a:rPr lang="bg-BG" b="1" i="1" dirty="0" smtClean="0"/>
              <a:t> </a:t>
            </a:r>
            <a:r>
              <a:rPr lang="bg-BG" dirty="0" smtClean="0"/>
              <a:t>разкриваната  информация.</a:t>
            </a:r>
          </a:p>
          <a:p>
            <a:r>
              <a:rPr lang="bg-BG" b="1" i="1" dirty="0" smtClean="0"/>
              <a:t>Претрупване с информация</a:t>
            </a:r>
            <a:r>
              <a:rPr lang="bg-BG" dirty="0" smtClean="0"/>
              <a:t>, не напълно уместна.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28778"/>
            <a:ext cx="7992888" cy="387648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bg-BG" b="1" i="1" dirty="0" smtClean="0"/>
              <a:t>Изграждане на благоприятно впечатление. </a:t>
            </a:r>
            <a:r>
              <a:rPr lang="bg-BG" dirty="0" smtClean="0"/>
              <a:t>Хората, целящи </a:t>
            </a:r>
            <a:r>
              <a:rPr lang="bg-BG" b="1" i="1" dirty="0" smtClean="0"/>
              <a:t>издигане</a:t>
            </a:r>
            <a:r>
              <a:rPr lang="bg-BG" dirty="0" smtClean="0"/>
              <a:t> в йерархията, изграждат </a:t>
            </a:r>
            <a:r>
              <a:rPr lang="bg-BG" b="1" i="1" dirty="0" smtClean="0"/>
              <a:t>добър имидж</a:t>
            </a:r>
            <a:r>
              <a:rPr lang="bg-BG" dirty="0" smtClean="0"/>
              <a:t>. </a:t>
            </a:r>
          </a:p>
          <a:p>
            <a:r>
              <a:rPr lang="bg-BG" b="1" i="1" dirty="0" smtClean="0"/>
              <a:t>Формиране на влиятелни групи  </a:t>
            </a:r>
            <a:r>
              <a:rPr lang="bg-BG" i="1" dirty="0" smtClean="0"/>
              <a:t> </a:t>
            </a:r>
            <a:r>
              <a:rPr lang="bg-BG" dirty="0" smtClean="0"/>
              <a:t>Мениджърите </a:t>
            </a:r>
            <a:r>
              <a:rPr lang="bg-BG" b="1" i="1" dirty="0" smtClean="0"/>
              <a:t>лобират</a:t>
            </a:r>
            <a:r>
              <a:rPr lang="bg-BG" dirty="0" smtClean="0"/>
              <a:t> за своите идеи, за да получат </a:t>
            </a:r>
            <a:r>
              <a:rPr lang="bg-BG" b="1" i="1" dirty="0" smtClean="0"/>
              <a:t>подкрепа</a:t>
            </a:r>
            <a:r>
              <a:rPr lang="bg-BG" dirty="0" smtClean="0"/>
              <a:t> при представянето им. Така гарантират, че няма да бъдат отхвърлени.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17440"/>
            <a:ext cx="8643998" cy="463589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bg-BG" sz="2800" b="1" i="1" dirty="0" smtClean="0"/>
              <a:t>Набеждаване и атакуване на другите</a:t>
            </a:r>
            <a:r>
              <a:rPr lang="bg-BG" sz="2800" i="1" dirty="0" smtClean="0"/>
              <a:t>. </a:t>
            </a:r>
          </a:p>
          <a:p>
            <a:pPr lvl="1">
              <a:spcAft>
                <a:spcPts val="1200"/>
              </a:spcAft>
            </a:pPr>
            <a:r>
              <a:rPr lang="bg-BG" sz="2600" dirty="0" smtClean="0"/>
              <a:t>Една от </a:t>
            </a:r>
            <a:r>
              <a:rPr lang="bg-BG" sz="2600" b="1" i="1" dirty="0" smtClean="0"/>
              <a:t>най-популярните</a:t>
            </a:r>
            <a:r>
              <a:rPr lang="bg-BG" sz="2600" dirty="0" smtClean="0"/>
              <a:t> тактики за политически машинации в организациите.</a:t>
            </a:r>
          </a:p>
          <a:p>
            <a:pPr lvl="1">
              <a:spcAft>
                <a:spcPts val="1200"/>
              </a:spcAft>
            </a:pPr>
            <a:r>
              <a:rPr lang="bg-BG" sz="2600" dirty="0" smtClean="0"/>
              <a:t>Намира се </a:t>
            </a:r>
            <a:r>
              <a:rPr lang="bg-BG" sz="2600" b="1" i="1" dirty="0" smtClean="0"/>
              <a:t>изкупителна жертва </a:t>
            </a:r>
            <a:r>
              <a:rPr lang="bg-BG" sz="2600" dirty="0" smtClean="0"/>
              <a:t>- лице, което е набедено за вината или нарушенията на някой друг.</a:t>
            </a:r>
          </a:p>
          <a:p>
            <a:pPr lvl="1"/>
            <a:r>
              <a:rPr lang="bg-BG" sz="2600" dirty="0" smtClean="0"/>
              <a:t>Така опитният в машинациите се дистанцира от негативната ситуация</a:t>
            </a:r>
            <a:r>
              <a:rPr lang="bg-BG" dirty="0" smtClean="0"/>
              <a:t>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424936" cy="5328592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bg-BG" sz="3000" b="1" i="1" dirty="0" smtClean="0"/>
              <a:t>Асоцииране със силните на деня</a:t>
            </a:r>
            <a:r>
              <a:rPr lang="bg-BG" sz="3000" i="1" dirty="0" smtClean="0"/>
              <a:t>. </a:t>
            </a:r>
            <a:endParaRPr lang="bg-BG" sz="3000" dirty="0" smtClean="0"/>
          </a:p>
          <a:p>
            <a:pPr lvl="1">
              <a:spcAft>
                <a:spcPts val="600"/>
              </a:spcAft>
            </a:pPr>
            <a:r>
              <a:rPr lang="bg-BG" sz="2800" dirty="0" smtClean="0"/>
              <a:t>Намиране на </a:t>
            </a:r>
            <a:r>
              <a:rPr lang="bg-BG" sz="2800" b="1" i="1" dirty="0" smtClean="0"/>
              <a:t>влиятелен ментор</a:t>
            </a:r>
            <a:r>
              <a:rPr lang="bg-BG" sz="2800" dirty="0" smtClean="0"/>
              <a:t>.</a:t>
            </a:r>
          </a:p>
          <a:p>
            <a:pPr lvl="1">
              <a:spcAft>
                <a:spcPts val="600"/>
              </a:spcAft>
            </a:pPr>
            <a:r>
              <a:rPr lang="bg-BG" sz="2800" b="1" i="1" dirty="0" smtClean="0"/>
              <a:t>Формиране на коалиции </a:t>
            </a:r>
            <a:r>
              <a:rPr lang="bg-BG" sz="2800" dirty="0" smtClean="0"/>
              <a:t>– групи за постигане на обща цел. </a:t>
            </a:r>
          </a:p>
          <a:p>
            <a:pPr lvl="1">
              <a:spcAft>
                <a:spcPts val="1200"/>
              </a:spcAft>
            </a:pPr>
            <a:r>
              <a:rPr lang="bg-BG" sz="2800" dirty="0" smtClean="0"/>
              <a:t>Сближаване с влиятелни колеги, като се стараят да им се харесат и да ползват тяхната подкрепа - </a:t>
            </a:r>
            <a:r>
              <a:rPr lang="bg-BG" sz="2800" b="1" i="1" dirty="0" smtClean="0"/>
              <a:t>подмазване</a:t>
            </a:r>
            <a:r>
              <a:rPr lang="bg-BG" sz="2800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bg-BG" sz="3000" b="1" i="1" dirty="0" smtClean="0"/>
              <a:t>Създаване на задължения и използване на реципрочност</a:t>
            </a:r>
          </a:p>
          <a:p>
            <a:pPr lvl="1">
              <a:spcAft>
                <a:spcPts val="1200"/>
              </a:spcAft>
            </a:pPr>
            <a:r>
              <a:rPr lang="bg-BG" sz="2800" dirty="0" smtClean="0"/>
              <a:t>Хората го осъществяват, като </a:t>
            </a:r>
            <a:r>
              <a:rPr lang="bg-BG" sz="2800" b="1" i="1" dirty="0" smtClean="0"/>
              <a:t>правят услуги</a:t>
            </a:r>
            <a:r>
              <a:rPr lang="bg-BG" sz="2800" dirty="0" smtClean="0"/>
              <a:t> на другите и </a:t>
            </a:r>
            <a:r>
              <a:rPr lang="bg-BG" sz="2800" b="1" i="1" dirty="0" smtClean="0"/>
              <a:t>очакват същото </a:t>
            </a:r>
            <a:r>
              <a:rPr lang="bg-BG" sz="2800" dirty="0" smtClean="0"/>
              <a:t>в замяна.</a:t>
            </a:r>
            <a:endParaRPr lang="bg-BG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490" y="836712"/>
            <a:ext cx="8229600" cy="1012110"/>
          </a:xfrm>
        </p:spPr>
        <p:txBody>
          <a:bodyPr>
            <a:noAutofit/>
          </a:bodyPr>
          <a:lstStyle/>
          <a:p>
            <a:r>
              <a:rPr lang="bg-BG" dirty="0" smtClean="0"/>
              <a:t>Последствия от политическите борби в организацията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768" y="2204864"/>
            <a:ext cx="8572560" cy="439248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bg-BG" b="1" i="1" dirty="0" smtClean="0"/>
              <a:t>Понижена</a:t>
            </a:r>
            <a:r>
              <a:rPr lang="bg-BG" dirty="0" smtClean="0"/>
              <a:t> </a:t>
            </a:r>
            <a:r>
              <a:rPr lang="bg-BG" b="1" i="1" dirty="0" smtClean="0"/>
              <a:t>удовлетвореност </a:t>
            </a:r>
            <a:r>
              <a:rPr lang="bg-BG" dirty="0" smtClean="0"/>
              <a:t>от работата</a:t>
            </a:r>
          </a:p>
          <a:p>
            <a:pPr>
              <a:spcAft>
                <a:spcPts val="1200"/>
              </a:spcAft>
            </a:pPr>
            <a:r>
              <a:rPr lang="bg-BG" b="1" i="1" dirty="0" smtClean="0"/>
              <a:t>Намалена</a:t>
            </a:r>
            <a:r>
              <a:rPr lang="bg-BG" dirty="0" smtClean="0"/>
              <a:t> </a:t>
            </a:r>
            <a:r>
              <a:rPr lang="bg-BG" b="1" i="1" dirty="0" smtClean="0"/>
              <a:t>ангажираност</a:t>
            </a:r>
            <a:r>
              <a:rPr lang="bg-BG" dirty="0" smtClean="0"/>
              <a:t> на служителите.</a:t>
            </a:r>
          </a:p>
          <a:p>
            <a:pPr>
              <a:spcAft>
                <a:spcPts val="1200"/>
              </a:spcAft>
            </a:pPr>
            <a:r>
              <a:rPr lang="bg-BG" b="1" i="1" dirty="0" smtClean="0"/>
              <a:t>Намалена</a:t>
            </a:r>
            <a:r>
              <a:rPr lang="bg-BG" dirty="0" smtClean="0"/>
              <a:t> </a:t>
            </a:r>
            <a:r>
              <a:rPr lang="bg-BG" b="1" i="1" dirty="0" smtClean="0"/>
              <a:t>мотивация - </a:t>
            </a:r>
            <a:r>
              <a:rPr lang="bg-BG" i="1" dirty="0" smtClean="0"/>
              <a:t>с</a:t>
            </a:r>
            <a:r>
              <a:rPr lang="bg-BG" dirty="0" smtClean="0"/>
              <a:t>лужителите не чувстват </a:t>
            </a:r>
            <a:r>
              <a:rPr lang="bg-BG" b="1" i="1" dirty="0" smtClean="0"/>
              <a:t>подкрепа </a:t>
            </a:r>
            <a:r>
              <a:rPr lang="bg-BG" dirty="0" smtClean="0"/>
              <a:t>от страна на организацията.</a:t>
            </a:r>
          </a:p>
          <a:p>
            <a:pPr>
              <a:spcAft>
                <a:spcPts val="600"/>
              </a:spcAft>
            </a:pPr>
            <a:r>
              <a:rPr lang="bg-BG" dirty="0" smtClean="0"/>
              <a:t>Реакцията на служителите е различна. </a:t>
            </a:r>
          </a:p>
          <a:p>
            <a:pPr lvl="1"/>
            <a:r>
              <a:rPr lang="bg-BG" sz="2600" dirty="0" smtClean="0"/>
              <a:t>Добросъвестните </a:t>
            </a:r>
            <a:r>
              <a:rPr lang="bg-BG" sz="2600" b="1" i="1" dirty="0" smtClean="0"/>
              <a:t>не се притесняват от нея</a:t>
            </a:r>
            <a:r>
              <a:rPr lang="bg-BG" sz="2600" dirty="0" smtClean="0"/>
              <a:t>. </a:t>
            </a:r>
          </a:p>
          <a:p>
            <a:pPr lvl="1"/>
            <a:r>
              <a:rPr lang="bg-BG" sz="2600" dirty="0" smtClean="0"/>
              <a:t>По-несъзнателните са склонни да се </a:t>
            </a:r>
            <a:r>
              <a:rPr lang="bg-BG" sz="2600" b="1" i="1" dirty="0" smtClean="0"/>
              <a:t>включат</a:t>
            </a:r>
            <a:r>
              <a:rPr lang="bg-BG" sz="2600" dirty="0" smtClean="0"/>
              <a:t> в политически машинации.</a:t>
            </a:r>
            <a:endParaRPr lang="bg-BG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96086"/>
          </a:xfrm>
        </p:spPr>
        <p:txBody>
          <a:bodyPr>
            <a:normAutofit/>
          </a:bodyPr>
          <a:lstStyle/>
          <a:p>
            <a:r>
              <a:rPr lang="bg-BG" dirty="0" smtClean="0"/>
              <a:t>Етика на политическите машинации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896544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bg-BG" dirty="0"/>
              <a:t>Етиката </a:t>
            </a:r>
            <a:r>
              <a:rPr lang="bg-BG" b="1" dirty="0"/>
              <a:t>надвишава</a:t>
            </a:r>
            <a:r>
              <a:rPr lang="bg-BG" dirty="0"/>
              <a:t> стриктното спазване на закона. Обществото очаква компаниите да надхвърлят етичния минимум</a:t>
            </a:r>
            <a:r>
              <a:rPr lang="bg-BG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bg-BG" dirty="0" smtClean="0"/>
              <a:t>Важен ефект на властта в организацията –   </a:t>
            </a:r>
            <a:r>
              <a:rPr lang="bg-BG" b="1" i="1" dirty="0" smtClean="0"/>
              <a:t>създава условия за корупция</a:t>
            </a:r>
            <a:r>
              <a:rPr lang="bg-BG" dirty="0"/>
              <a:t>,</a:t>
            </a:r>
            <a:r>
              <a:rPr lang="bg-BG" dirty="0" smtClean="0"/>
              <a:t> които често се</a:t>
            </a:r>
            <a:r>
              <a:rPr lang="bg-BG" b="1" i="1" dirty="0" smtClean="0"/>
              <a:t> реализират на практика</a:t>
            </a:r>
            <a:r>
              <a:rPr lang="bg-BG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bg-BG" dirty="0" smtClean="0"/>
              <a:t>Форми на </a:t>
            </a:r>
            <a:r>
              <a:rPr lang="bg-BG" b="1" i="1" dirty="0" smtClean="0"/>
              <a:t>злоупотреба с власт</a:t>
            </a:r>
            <a:r>
              <a:rPr lang="bg-BG" dirty="0"/>
              <a:t>:</a:t>
            </a:r>
            <a:r>
              <a:rPr lang="bg-BG" dirty="0" smtClean="0"/>
              <a:t> </a:t>
            </a:r>
          </a:p>
          <a:p>
            <a:pPr lvl="1">
              <a:spcAft>
                <a:spcPts val="600"/>
              </a:spcAft>
            </a:pPr>
            <a:r>
              <a:rPr lang="bg-BG" sz="2500" b="1" dirty="0" smtClean="0"/>
              <a:t>Кадрови решения </a:t>
            </a:r>
            <a:r>
              <a:rPr lang="bg-BG" sz="2500" dirty="0" smtClean="0"/>
              <a:t>въз основа на </a:t>
            </a:r>
            <a:r>
              <a:rPr lang="bg-BG" sz="2500" b="1" i="1" dirty="0" smtClean="0"/>
              <a:t>фаворизиране</a:t>
            </a:r>
            <a:r>
              <a:rPr lang="bg-BG" sz="2500" dirty="0" smtClean="0"/>
              <a:t>.</a:t>
            </a:r>
          </a:p>
          <a:p>
            <a:pPr lvl="1">
              <a:spcAft>
                <a:spcPts val="600"/>
              </a:spcAft>
            </a:pPr>
            <a:r>
              <a:rPr lang="bg-BG" sz="2500" b="1" dirty="0" smtClean="0"/>
              <a:t>Заплащане</a:t>
            </a:r>
            <a:r>
              <a:rPr lang="bg-BG" sz="2500" dirty="0" smtClean="0"/>
              <a:t> въз основа на </a:t>
            </a:r>
            <a:r>
              <a:rPr lang="bg-BG" sz="2500" b="1" i="1" dirty="0" smtClean="0"/>
              <a:t>приятелски отношения</a:t>
            </a:r>
            <a:r>
              <a:rPr lang="bg-BG" sz="2500" dirty="0" smtClean="0"/>
              <a:t>.</a:t>
            </a:r>
            <a:endParaRPr lang="bg-BG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36504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bg-BG" dirty="0" smtClean="0"/>
              <a:t>Сключване на споразумения с цел </a:t>
            </a:r>
            <a:r>
              <a:rPr lang="bg-BG" b="1" i="1" dirty="0" smtClean="0"/>
              <a:t>лично облагодетелстване</a:t>
            </a:r>
            <a:r>
              <a:rPr lang="bg-BG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bg-BG" dirty="0" smtClean="0"/>
              <a:t>Трудно е елиминирането на </a:t>
            </a:r>
            <a:r>
              <a:rPr lang="bg-BG" b="1" i="1" dirty="0" smtClean="0"/>
              <a:t>назначенията на база фаворизиране</a:t>
            </a:r>
            <a:r>
              <a:rPr lang="bg-BG" dirty="0" smtClean="0"/>
              <a:t>, защото такова поведение е от полза за човека, който го упражнява.</a:t>
            </a:r>
          </a:p>
          <a:p>
            <a:pPr>
              <a:spcAft>
                <a:spcPts val="1200"/>
              </a:spcAft>
            </a:pPr>
            <a:r>
              <a:rPr lang="bg-BG" dirty="0" smtClean="0"/>
              <a:t>По-лесно е да се противодейства на неетично поведение, свързано с </a:t>
            </a:r>
            <a:r>
              <a:rPr lang="bg-BG" b="1" i="1" dirty="0" smtClean="0"/>
              <a:t>неделикатност (нарушаване на личните права)</a:t>
            </a:r>
            <a:r>
              <a:rPr lang="bg-BG" dirty="0" smtClean="0"/>
              <a:t>, защото то не допринася ползи на човека, който го практикува.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653210"/>
          </a:xfrm>
        </p:spPr>
        <p:txBody>
          <a:bodyPr>
            <a:normAutofit/>
          </a:bodyPr>
          <a:lstStyle/>
          <a:p>
            <a:r>
              <a:rPr lang="bg-BG" dirty="0"/>
              <a:t>Въпроси, който трябва да зададем: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44824"/>
            <a:ext cx="8712968" cy="4896544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bg-BG" dirty="0" smtClean="0"/>
              <a:t>„Поведението ще защити ли </a:t>
            </a:r>
            <a:r>
              <a:rPr lang="bg-BG" b="1" i="1" dirty="0" smtClean="0"/>
              <a:t>само егоистични</a:t>
            </a:r>
            <a:r>
              <a:rPr lang="bg-BG" dirty="0" smtClean="0"/>
              <a:t> интереси, или ще в полза и за </a:t>
            </a:r>
            <a:r>
              <a:rPr lang="bg-BG" b="1" i="1" dirty="0" smtClean="0"/>
              <a:t>организацията</a:t>
            </a:r>
            <a:r>
              <a:rPr lang="bg-BG" dirty="0" smtClean="0"/>
              <a:t>?” </a:t>
            </a:r>
          </a:p>
          <a:p>
            <a:pPr>
              <a:spcAft>
                <a:spcPts val="1200"/>
              </a:spcAft>
            </a:pPr>
            <a:r>
              <a:rPr lang="bg-BG" dirty="0" smtClean="0"/>
              <a:t>„Зачита ли се правото на </a:t>
            </a:r>
            <a:r>
              <a:rPr lang="bg-BG" b="1" i="1" dirty="0" smtClean="0"/>
              <a:t>лична неприкосновеност</a:t>
            </a:r>
            <a:r>
              <a:rPr lang="bg-BG" dirty="0" smtClean="0"/>
              <a:t>?”</a:t>
            </a:r>
          </a:p>
          <a:p>
            <a:pPr>
              <a:spcAft>
                <a:spcPts val="1200"/>
              </a:spcAft>
            </a:pPr>
            <a:r>
              <a:rPr lang="bg-BG" dirty="0" smtClean="0"/>
              <a:t>„Има ли отношение към </a:t>
            </a:r>
            <a:r>
              <a:rPr lang="bg-BG" b="1" i="1" dirty="0" smtClean="0"/>
              <a:t>съперничеството между служителите</a:t>
            </a:r>
            <a:r>
              <a:rPr lang="bg-BG" dirty="0" smtClean="0"/>
              <a:t>?“ </a:t>
            </a:r>
          </a:p>
          <a:p>
            <a:pPr>
              <a:spcAft>
                <a:spcPts val="1200"/>
              </a:spcAft>
            </a:pPr>
            <a:r>
              <a:rPr lang="bg-BG" dirty="0" smtClean="0"/>
              <a:t>„Нарушени ли са </a:t>
            </a:r>
            <a:r>
              <a:rPr lang="bg-BG" b="1" i="1" dirty="0" smtClean="0"/>
              <a:t>основни човешки права</a:t>
            </a:r>
            <a:r>
              <a:rPr lang="bg-BG" dirty="0" smtClean="0"/>
              <a:t>?“ </a:t>
            </a:r>
          </a:p>
          <a:p>
            <a:pPr>
              <a:spcAft>
                <a:spcPts val="1200"/>
              </a:spcAft>
            </a:pPr>
            <a:r>
              <a:rPr lang="bg-BG" dirty="0" smtClean="0"/>
              <a:t>Трудно е да се балансира между </a:t>
            </a:r>
            <a:r>
              <a:rPr lang="bg-BG" b="1" i="1" dirty="0" smtClean="0"/>
              <a:t>правото на човека на личен живот, </a:t>
            </a:r>
            <a:r>
              <a:rPr lang="bg-BG" dirty="0" smtClean="0"/>
              <a:t>и ползите за </a:t>
            </a:r>
            <a:r>
              <a:rPr lang="bg-BG" b="1" i="1" dirty="0" smtClean="0"/>
              <a:t>добруване на обществото</a:t>
            </a:r>
            <a:r>
              <a:rPr lang="bg-BG" dirty="0" smtClean="0"/>
              <a:t>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280" y="1268760"/>
            <a:ext cx="8677472" cy="5292474"/>
          </a:xfrm>
        </p:spPr>
        <p:txBody>
          <a:bodyPr>
            <a:normAutofit/>
          </a:bodyPr>
          <a:lstStyle/>
          <a:p>
            <a:r>
              <a:rPr lang="bg-BG" dirty="0" smtClean="0"/>
              <a:t>"</a:t>
            </a:r>
            <a:r>
              <a:rPr lang="bg-BG" b="1" i="1" dirty="0" smtClean="0"/>
              <a:t>Честно ли е</a:t>
            </a:r>
            <a:r>
              <a:rPr lang="bg-BG" dirty="0" smtClean="0"/>
              <a:t>?" </a:t>
            </a:r>
            <a:r>
              <a:rPr lang="bg-BG" dirty="0"/>
              <a:t>Отговарят ли </a:t>
            </a:r>
            <a:r>
              <a:rPr lang="bg-BG" dirty="0" smtClean="0"/>
              <a:t>действията </a:t>
            </a:r>
            <a:r>
              <a:rPr lang="bg-BG" dirty="0"/>
              <a:t>на </a:t>
            </a:r>
            <a:r>
              <a:rPr lang="bg-BG" dirty="0" smtClean="0"/>
              <a:t>стандартите за </a:t>
            </a:r>
            <a:r>
              <a:rPr lang="bg-BG" b="1" i="1" dirty="0" smtClean="0"/>
              <a:t>равнопоставеност</a:t>
            </a:r>
            <a:r>
              <a:rPr lang="bg-BG" dirty="0" smtClean="0"/>
              <a:t> и с</a:t>
            </a:r>
            <a:r>
              <a:rPr lang="bg-BG" b="1" i="1" dirty="0" smtClean="0"/>
              <a:t>праведливост</a:t>
            </a:r>
            <a:r>
              <a:rPr lang="bg-BG" dirty="0" smtClean="0"/>
              <a:t>? </a:t>
            </a:r>
          </a:p>
          <a:p>
            <a:r>
              <a:rPr lang="bg-BG" dirty="0" smtClean="0"/>
              <a:t>Може ли нарушаването на </a:t>
            </a:r>
            <a:r>
              <a:rPr lang="bg-BG" b="1" i="1" dirty="0" smtClean="0"/>
              <a:t>нормите за справедливост </a:t>
            </a:r>
            <a:r>
              <a:rPr lang="bg-BG" dirty="0" smtClean="0"/>
              <a:t>да бъде подходящо? </a:t>
            </a:r>
          </a:p>
          <a:p>
            <a:pPr marL="0" indent="0">
              <a:buNone/>
            </a:pPr>
            <a:r>
              <a:rPr lang="bg-BG" dirty="0" smtClean="0"/>
              <a:t>Пример: </a:t>
            </a:r>
            <a:r>
              <a:rPr lang="bg-BG" b="1" i="1" dirty="0" smtClean="0"/>
              <a:t>По-високи от заслуженото заплати</a:t>
            </a:r>
            <a:r>
              <a:rPr lang="bg-BG" dirty="0" smtClean="0"/>
              <a:t>, с цел 	</a:t>
            </a:r>
            <a:r>
              <a:rPr lang="bg-BG" b="1" i="1" dirty="0" smtClean="0"/>
              <a:t>стимулиране</a:t>
            </a:r>
            <a:r>
              <a:rPr lang="bg-BG" dirty="0" smtClean="0"/>
              <a:t> </a:t>
            </a:r>
            <a:r>
              <a:rPr lang="bg-BG" dirty="0"/>
              <a:t>н</a:t>
            </a:r>
            <a:r>
              <a:rPr lang="bg-BG" dirty="0" smtClean="0"/>
              <a:t>а повишаването на 	производителността.</a:t>
            </a:r>
          </a:p>
          <a:p>
            <a:r>
              <a:rPr lang="bg-BG" dirty="0"/>
              <a:t>Етичните в</a:t>
            </a:r>
            <a:r>
              <a:rPr lang="bg-BG" dirty="0" smtClean="0"/>
              <a:t>ъпроси са </a:t>
            </a:r>
            <a:r>
              <a:rPr lang="bg-BG" b="1" i="1" dirty="0" smtClean="0"/>
              <a:t>сложни</a:t>
            </a:r>
            <a:r>
              <a:rPr lang="bg-BG" dirty="0" smtClean="0"/>
              <a:t>. Ефектът трябва да бъде оценяван в светлината на </a:t>
            </a:r>
            <a:r>
              <a:rPr lang="bg-BG" b="1" i="1" dirty="0" smtClean="0"/>
              <a:t>стратегията на организацията.</a:t>
            </a:r>
            <a:endParaRPr lang="bg-BG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34" y="260648"/>
            <a:ext cx="8229600" cy="592594"/>
          </a:xfrm>
        </p:spPr>
        <p:txBody>
          <a:bodyPr/>
          <a:lstStyle/>
          <a:p>
            <a:r>
              <a:rPr lang="bg-BG" dirty="0" smtClean="0"/>
              <a:t>Влияние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011" y="1196752"/>
            <a:ext cx="8572646" cy="5805264"/>
          </a:xfrm>
        </p:spPr>
        <p:txBody>
          <a:bodyPr>
            <a:normAutofit lnSpcReduction="10000"/>
          </a:bodyPr>
          <a:lstStyle/>
          <a:p>
            <a:r>
              <a:rPr lang="bg-BG" b="1" i="1" dirty="0" smtClean="0"/>
              <a:t>Капацитетът</a:t>
            </a:r>
            <a:r>
              <a:rPr lang="bg-BG" dirty="0" smtClean="0"/>
              <a:t> </a:t>
            </a:r>
            <a:r>
              <a:rPr lang="ru-RU" dirty="0" smtClean="0"/>
              <a:t>или </a:t>
            </a:r>
            <a:r>
              <a:rPr lang="ru-RU" b="1" i="1" dirty="0" smtClean="0"/>
              <a:t>силата</a:t>
            </a:r>
            <a:r>
              <a:rPr lang="ru-RU" dirty="0" smtClean="0"/>
              <a:t> на лица или предмети да въздействат върху действията, поведението, </a:t>
            </a:r>
            <a:r>
              <a:rPr lang="bg-BG" dirty="0" smtClean="0"/>
              <a:t>мненията</a:t>
            </a:r>
            <a:r>
              <a:rPr lang="ru-RU" dirty="0" smtClean="0"/>
              <a:t> </a:t>
            </a:r>
            <a:r>
              <a:rPr lang="ru-RU" dirty="0" smtClean="0"/>
              <a:t>на </a:t>
            </a:r>
            <a:r>
              <a:rPr lang="ru-RU" dirty="0" smtClean="0"/>
              <a:t>другите.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ru-RU" b="1" dirty="0" smtClean="0"/>
              <a:t>Пример</a:t>
            </a:r>
            <a:r>
              <a:rPr lang="ru-RU" b="1" i="1" dirty="0" smtClean="0"/>
              <a:t>: </a:t>
            </a:r>
            <a:r>
              <a:rPr lang="ru-RU" dirty="0" smtClean="0"/>
              <a:t>Той </a:t>
            </a:r>
            <a:r>
              <a:rPr lang="ru-RU" dirty="0" smtClean="0"/>
              <a:t>използва </a:t>
            </a:r>
            <a:r>
              <a:rPr lang="ru-RU" b="1" i="1" dirty="0" smtClean="0"/>
              <a:t>семейното влияние, </a:t>
            </a:r>
            <a:r>
              <a:rPr lang="ru-RU" dirty="0" smtClean="0"/>
              <a:t>за да получи договора.</a:t>
            </a:r>
            <a:endParaRPr lang="en-US" dirty="0" smtClean="0"/>
          </a:p>
          <a:p>
            <a:r>
              <a:rPr lang="bg-BG" b="1" i="1" dirty="0"/>
              <a:t>Процесът</a:t>
            </a:r>
            <a:r>
              <a:rPr lang="ru-RU" dirty="0" smtClean="0"/>
              <a:t> на </a:t>
            </a:r>
            <a:r>
              <a:rPr lang="bg-BG" dirty="0" smtClean="0"/>
              <a:t>въздействие върху поведението, мненията, действията</a:t>
            </a:r>
            <a:r>
              <a:rPr lang="ru-RU" dirty="0" smtClean="0"/>
              <a:t> на другите.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ru-RU" b="1" dirty="0" smtClean="0"/>
              <a:t>Пример: </a:t>
            </a:r>
            <a:r>
              <a:rPr lang="bg-BG" dirty="0" smtClean="0"/>
              <a:t>Шефът </a:t>
            </a:r>
            <a:r>
              <a:rPr lang="bg-BG" dirty="0" smtClean="0"/>
              <a:t>й</a:t>
            </a:r>
            <a:r>
              <a:rPr lang="bg-BG" b="1" i="1" dirty="0" smtClean="0"/>
              <a:t> повлия </a:t>
            </a:r>
            <a:r>
              <a:rPr lang="ru-RU" dirty="0" smtClean="0"/>
              <a:t>да </a:t>
            </a:r>
            <a:r>
              <a:rPr lang="bg-BG" dirty="0" smtClean="0"/>
              <a:t>продължи образованието си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M</a:t>
            </a:r>
            <a:r>
              <a:rPr lang="bg-BG" dirty="0" smtClean="0"/>
              <a:t>оже </a:t>
            </a:r>
            <a:r>
              <a:rPr lang="bg-BG" dirty="0"/>
              <a:t>да бъде:</a:t>
            </a:r>
          </a:p>
          <a:p>
            <a:pPr lvl="1"/>
            <a:r>
              <a:rPr lang="bg-BG" b="1" i="1" dirty="0" smtClean="0"/>
              <a:t>целенасочено</a:t>
            </a:r>
            <a:r>
              <a:rPr lang="bg-BG" dirty="0" smtClean="0"/>
              <a:t> </a:t>
            </a:r>
            <a:r>
              <a:rPr lang="bg-BG" dirty="0"/>
              <a:t>– когато желаем да променим другите;</a:t>
            </a:r>
          </a:p>
          <a:p>
            <a:pPr lvl="1"/>
            <a:r>
              <a:rPr lang="bg-BG" b="1" i="1" dirty="0"/>
              <a:t>нецеленасочено – </a:t>
            </a:r>
            <a:r>
              <a:rPr lang="bg-BG" dirty="0"/>
              <a:t>когато промяната не е поставена като цел</a:t>
            </a:r>
            <a:r>
              <a:rPr lang="bg-BG" dirty="0" smtClean="0"/>
              <a:t>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3000372"/>
            <a:ext cx="7851648" cy="914408"/>
          </a:xfrm>
        </p:spPr>
        <p:txBody>
          <a:bodyPr/>
          <a:lstStyle/>
          <a:p>
            <a:pPr algn="ctr"/>
            <a:r>
              <a:rPr lang="bg-BG" dirty="0" smtClean="0"/>
              <a:t>Въпроси?</a:t>
            </a:r>
            <a:endParaRPr lang="bg-B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796086"/>
          </a:xfrm>
        </p:spPr>
        <p:txBody>
          <a:bodyPr>
            <a:normAutofit/>
          </a:bodyPr>
          <a:lstStyle/>
          <a:p>
            <a:r>
              <a:rPr lang="bg-BG" dirty="0" smtClean="0"/>
              <a:t>Власт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61" y="2132856"/>
            <a:ext cx="8166078" cy="460851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bg-BG" dirty="0" smtClean="0"/>
              <a:t>Право и възможност да влияем на другите въз основа на :</a:t>
            </a:r>
          </a:p>
          <a:p>
            <a:pPr lvl="1"/>
            <a:r>
              <a:rPr lang="bg-BG" b="1" i="1" dirty="0" smtClean="0"/>
              <a:t>Личностни качества</a:t>
            </a:r>
            <a:r>
              <a:rPr lang="bg-BG" dirty="0" smtClean="0"/>
              <a:t>;</a:t>
            </a:r>
          </a:p>
          <a:p>
            <a:pPr lvl="1"/>
            <a:r>
              <a:rPr lang="bg-BG" b="1" i="1" dirty="0" smtClean="0"/>
              <a:t>Позиции в организацията</a:t>
            </a:r>
            <a:r>
              <a:rPr lang="bg-BG" dirty="0" smtClean="0"/>
              <a:t>.</a:t>
            </a:r>
          </a:p>
          <a:p>
            <a:pPr lvl="1"/>
            <a:endParaRPr lang="bg-BG" sz="1000" dirty="0"/>
          </a:p>
          <a:p>
            <a:r>
              <a:rPr lang="bg-BG" dirty="0" smtClean="0"/>
              <a:t>При упражняване на </a:t>
            </a:r>
            <a:r>
              <a:rPr lang="bg-BG" b="1" i="1" dirty="0"/>
              <a:t>властта</a:t>
            </a:r>
            <a:r>
              <a:rPr lang="bg-BG" dirty="0"/>
              <a:t> (</a:t>
            </a:r>
            <a:r>
              <a:rPr lang="bg-BG" b="1" i="1" dirty="0"/>
              <a:t>правомощията</a:t>
            </a:r>
            <a:r>
              <a:rPr lang="bg-BG" dirty="0" smtClean="0"/>
              <a:t>), </a:t>
            </a:r>
            <a:r>
              <a:rPr lang="bg-BG" dirty="0"/>
              <a:t>хората </a:t>
            </a:r>
            <a:r>
              <a:rPr lang="bg-BG" dirty="0" smtClean="0"/>
              <a:t>често </a:t>
            </a:r>
            <a:r>
              <a:rPr lang="bg-BG" dirty="0"/>
              <a:t>се съобразяват с </a:t>
            </a:r>
            <a:r>
              <a:rPr lang="bg-BG" b="1" i="1" dirty="0"/>
              <a:t>личните си интереси</a:t>
            </a:r>
            <a:r>
              <a:rPr lang="bg-BG" dirty="0"/>
              <a:t>.</a:t>
            </a:r>
          </a:p>
          <a:p>
            <a:pPr marL="393192" lvl="1" indent="0">
              <a:buNone/>
            </a:pPr>
            <a:endParaRPr lang="bg-B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481" y="548680"/>
            <a:ext cx="8229600" cy="724648"/>
          </a:xfrm>
        </p:spPr>
        <p:txBody>
          <a:bodyPr>
            <a:normAutofit/>
          </a:bodyPr>
          <a:lstStyle/>
          <a:p>
            <a:r>
              <a:rPr lang="bg-BG" dirty="0" smtClean="0"/>
              <a:t>Организационно политиканство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1" y="1916832"/>
            <a:ext cx="8436799" cy="465544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bg-BG" dirty="0" smtClean="0"/>
              <a:t>Организационно </a:t>
            </a:r>
            <a:r>
              <a:rPr lang="bg-BG" b="1" i="1" dirty="0" smtClean="0"/>
              <a:t>политиканство/ политическо поведение:</a:t>
            </a:r>
            <a:r>
              <a:rPr lang="bg-BG" dirty="0" smtClean="0"/>
              <a:t> </a:t>
            </a:r>
            <a:r>
              <a:rPr lang="bg-BG" b="1" i="1" dirty="0" smtClean="0"/>
              <a:t>неофициална употреба на власт </a:t>
            </a:r>
            <a:r>
              <a:rPr lang="bg-BG" dirty="0" smtClean="0"/>
              <a:t>за постигане на лични (или на групата) </a:t>
            </a:r>
            <a:r>
              <a:rPr lang="bg-BG" dirty="0" smtClean="0"/>
              <a:t>цели в ущърб </a:t>
            </a:r>
            <a:r>
              <a:rPr lang="bg-BG" dirty="0" smtClean="0"/>
              <a:t>на интересите на други (лица или групи) или на организацията.</a:t>
            </a:r>
          </a:p>
          <a:p>
            <a:pPr>
              <a:spcAft>
                <a:spcPts val="1200"/>
              </a:spcAft>
            </a:pPr>
            <a:r>
              <a:rPr lang="bg-BG" dirty="0" smtClean="0"/>
              <a:t>Негативно явление, </a:t>
            </a:r>
            <a:r>
              <a:rPr lang="bg-BG" b="1" i="1" dirty="0" smtClean="0"/>
              <a:t>практически незаконно </a:t>
            </a:r>
            <a:r>
              <a:rPr lang="bg-BG" dirty="0" smtClean="0"/>
              <a:t>по</a:t>
            </a:r>
            <a:r>
              <a:rPr lang="bg-BG" b="1" i="1" dirty="0" smtClean="0"/>
              <a:t> </a:t>
            </a:r>
            <a:r>
              <a:rPr lang="bg-BG" dirty="0" smtClean="0"/>
              <a:t>отношение на </a:t>
            </a:r>
            <a:r>
              <a:rPr lang="bg-BG" b="1" i="1" dirty="0" smtClean="0"/>
              <a:t>целите</a:t>
            </a:r>
            <a:r>
              <a:rPr lang="bg-BG" dirty="0"/>
              <a:t> </a:t>
            </a:r>
            <a:r>
              <a:rPr lang="bg-BG" dirty="0" smtClean="0"/>
              <a:t>и </a:t>
            </a:r>
            <a:r>
              <a:rPr lang="bg-BG" b="1" i="1" dirty="0" smtClean="0"/>
              <a:t>средствата</a:t>
            </a:r>
            <a:r>
              <a:rPr lang="bg-BG" dirty="0" smtClean="0"/>
              <a:t>. </a:t>
            </a:r>
          </a:p>
          <a:p>
            <a:pPr>
              <a:spcAft>
                <a:spcPts val="1200"/>
              </a:spcAft>
            </a:pPr>
            <a:r>
              <a:rPr lang="bg-BG" dirty="0" smtClean="0"/>
              <a:t>Обикновено е източник на </a:t>
            </a:r>
            <a:r>
              <a:rPr lang="bg-BG" b="1" i="1" dirty="0" smtClean="0"/>
              <a:t>конфликти</a:t>
            </a:r>
            <a:r>
              <a:rPr lang="bg-BG" dirty="0" smtClean="0"/>
              <a:t>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620688"/>
            <a:ext cx="8229600" cy="641232"/>
          </a:xfrm>
        </p:spPr>
        <p:txBody>
          <a:bodyPr>
            <a:normAutofit/>
          </a:bodyPr>
          <a:lstStyle/>
          <a:p>
            <a:r>
              <a:rPr lang="bg-BG" dirty="0" smtClean="0"/>
              <a:t>Техники за </a:t>
            </a:r>
            <a:r>
              <a:rPr lang="bg-BG" dirty="0"/>
              <a:t>упражняване на влияние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643998" cy="518457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bg-BG" b="1" i="1" dirty="0" smtClean="0"/>
              <a:t>Разумно убеждаване </a:t>
            </a:r>
            <a:r>
              <a:rPr lang="bg-BG" dirty="0" smtClean="0"/>
              <a:t>- </a:t>
            </a:r>
            <a:r>
              <a:rPr lang="bg-BG" b="1" i="1" dirty="0" smtClean="0"/>
              <a:t>логическа</a:t>
            </a:r>
            <a:r>
              <a:rPr lang="bg-BG" dirty="0" smtClean="0"/>
              <a:t> аргументация, че желаният резултат </a:t>
            </a:r>
            <a:r>
              <a:rPr lang="bg-BG" b="1" i="1" dirty="0" smtClean="0"/>
              <a:t>трябва</a:t>
            </a:r>
            <a:r>
              <a:rPr lang="bg-BG" dirty="0" smtClean="0"/>
              <a:t> да</a:t>
            </a:r>
            <a:r>
              <a:rPr lang="en-US" dirty="0" smtClean="0"/>
              <a:t> </a:t>
            </a:r>
            <a:r>
              <a:rPr lang="bg-BG" dirty="0" smtClean="0"/>
              <a:t>се случи</a:t>
            </a:r>
          </a:p>
          <a:p>
            <a:pPr>
              <a:spcAft>
                <a:spcPts val="600"/>
              </a:spcAft>
            </a:pPr>
            <a:r>
              <a:rPr lang="bg-BG" b="1" i="1" dirty="0" smtClean="0"/>
              <a:t>Вдъхновяващ призив</a:t>
            </a:r>
            <a:r>
              <a:rPr lang="bg-BG" dirty="0" smtClean="0"/>
              <a:t> - апел към </a:t>
            </a:r>
            <a:r>
              <a:rPr lang="bg-BG" b="1" i="1" dirty="0" smtClean="0"/>
              <a:t>ценностите</a:t>
            </a:r>
            <a:r>
              <a:rPr lang="bg-BG" dirty="0" smtClean="0"/>
              <a:t> и </a:t>
            </a:r>
            <a:r>
              <a:rPr lang="bg-BG" b="1" i="1" dirty="0" smtClean="0"/>
              <a:t>идеалите</a:t>
            </a:r>
            <a:r>
              <a:rPr lang="bg-BG" dirty="0" smtClean="0"/>
              <a:t> на другите</a:t>
            </a:r>
          </a:p>
          <a:p>
            <a:pPr>
              <a:spcAft>
                <a:spcPts val="600"/>
              </a:spcAft>
            </a:pPr>
            <a:r>
              <a:rPr lang="bg-BG" b="1" i="1" dirty="0" smtClean="0"/>
              <a:t>Консултиране</a:t>
            </a:r>
            <a:r>
              <a:rPr lang="bg-BG" dirty="0" smtClean="0"/>
              <a:t> - търсене на </a:t>
            </a:r>
            <a:r>
              <a:rPr lang="bg-BG" b="1" i="1" dirty="0" smtClean="0"/>
              <a:t>съдействие</a:t>
            </a:r>
            <a:r>
              <a:rPr lang="bg-BG" dirty="0" smtClean="0"/>
              <a:t> за участие във вземането на решения и планиране на промяна.</a:t>
            </a:r>
          </a:p>
          <a:p>
            <a:pPr>
              <a:spcAft>
                <a:spcPts val="600"/>
              </a:spcAft>
            </a:pPr>
            <a:r>
              <a:rPr lang="bg-BG" b="1" i="1" dirty="0" smtClean="0"/>
              <a:t>Предразполагане</a:t>
            </a:r>
            <a:r>
              <a:rPr lang="bg-BG" dirty="0" smtClean="0"/>
              <a:t> - стараем се </a:t>
            </a:r>
            <a:r>
              <a:rPr lang="bg-BG" b="1" i="1" dirty="0" smtClean="0"/>
              <a:t>да се харесаме </a:t>
            </a:r>
            <a:r>
              <a:rPr lang="bg-BG" dirty="0" smtClean="0"/>
              <a:t>или да ги </a:t>
            </a:r>
            <a:r>
              <a:rPr lang="bg-BG" b="1" i="1" dirty="0" smtClean="0"/>
              <a:t>предразположим</a:t>
            </a:r>
            <a:r>
              <a:rPr lang="bg-BG" dirty="0" smtClean="0"/>
              <a:t> с добро настроение</a:t>
            </a:r>
          </a:p>
          <a:p>
            <a:pPr>
              <a:spcAft>
                <a:spcPts val="600"/>
              </a:spcAft>
            </a:pPr>
            <a:r>
              <a:rPr lang="bg-BG" b="1" i="1" dirty="0"/>
              <a:t>Размяна</a:t>
            </a:r>
            <a:r>
              <a:rPr lang="bg-BG" dirty="0"/>
              <a:t> – </a:t>
            </a:r>
            <a:r>
              <a:rPr lang="bg-BG" dirty="0" smtClean="0"/>
              <a:t>обещаваме някои </a:t>
            </a:r>
            <a:r>
              <a:rPr lang="bg-BG" dirty="0"/>
              <a:t>предимства в замяна на </a:t>
            </a:r>
            <a:r>
              <a:rPr lang="bg-BG" dirty="0" smtClean="0"/>
              <a:t>изпълнено искане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7416824" cy="496855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bg-BG" b="1" i="1" dirty="0" smtClean="0"/>
              <a:t>Личен призив</a:t>
            </a:r>
            <a:r>
              <a:rPr lang="bg-BG" b="1" dirty="0" smtClean="0"/>
              <a:t> </a:t>
            </a:r>
            <a:r>
              <a:rPr lang="bg-BG" dirty="0" smtClean="0"/>
              <a:t>- апел към </a:t>
            </a:r>
            <a:r>
              <a:rPr lang="bg-BG" b="1" i="1" dirty="0" smtClean="0"/>
              <a:t>лоялността</a:t>
            </a:r>
            <a:r>
              <a:rPr lang="bg-BG" dirty="0" smtClean="0"/>
              <a:t> и </a:t>
            </a:r>
            <a:r>
              <a:rPr lang="bg-BG" b="1" i="1" dirty="0" smtClean="0"/>
              <a:t>приятелството</a:t>
            </a:r>
            <a:r>
              <a:rPr lang="bg-BG" dirty="0" smtClean="0"/>
              <a:t> на другите</a:t>
            </a:r>
            <a:endParaRPr lang="bg-BG" i="1" dirty="0" smtClean="0"/>
          </a:p>
          <a:p>
            <a:pPr>
              <a:spcAft>
                <a:spcPts val="1200"/>
              </a:spcAft>
            </a:pPr>
            <a:r>
              <a:rPr lang="bg-BG" b="1" i="1" dirty="0" smtClean="0"/>
              <a:t>Изграждане на коалиция </a:t>
            </a:r>
            <a:r>
              <a:rPr lang="bg-BG" dirty="0" smtClean="0"/>
              <a:t>– като търсим </a:t>
            </a:r>
            <a:r>
              <a:rPr lang="bg-BG" i="1" dirty="0" smtClean="0"/>
              <a:t>помощ за други </a:t>
            </a:r>
            <a:r>
              <a:rPr lang="bg-BG" dirty="0" smtClean="0"/>
              <a:t>или подчертаваме </a:t>
            </a:r>
            <a:r>
              <a:rPr lang="bg-BG" i="1" dirty="0" smtClean="0"/>
              <a:t>подкрепата на други</a:t>
            </a:r>
          </a:p>
          <a:p>
            <a:r>
              <a:rPr lang="bg-BG" b="1" i="1" dirty="0" smtClean="0"/>
              <a:t>Използване на легитимност</a:t>
            </a:r>
            <a:r>
              <a:rPr lang="bg-BG" dirty="0" smtClean="0"/>
              <a:t> </a:t>
            </a:r>
          </a:p>
          <a:p>
            <a:pPr lvl="1"/>
            <a:r>
              <a:rPr lang="bg-BG" b="1" i="1" dirty="0" smtClean="0"/>
              <a:t>наредено е от някого</a:t>
            </a:r>
            <a:r>
              <a:rPr lang="bg-BG" dirty="0" smtClean="0"/>
              <a:t> с власт </a:t>
            </a:r>
          </a:p>
          <a:p>
            <a:pPr lvl="1">
              <a:spcAft>
                <a:spcPts val="1200"/>
              </a:spcAft>
            </a:pPr>
            <a:r>
              <a:rPr lang="bg-BG" dirty="0" smtClean="0"/>
              <a:t> съответства на организационните </a:t>
            </a:r>
            <a:r>
              <a:rPr lang="bg-BG" b="1" i="1" dirty="0" smtClean="0"/>
              <a:t>практики</a:t>
            </a:r>
            <a:endParaRPr lang="bg-BG" dirty="0" smtClean="0"/>
          </a:p>
          <a:p>
            <a:pPr>
              <a:spcAft>
                <a:spcPts val="1200"/>
              </a:spcAft>
            </a:pPr>
            <a:r>
              <a:rPr lang="bg-BG" b="1" i="1" dirty="0" smtClean="0"/>
              <a:t>Принуда</a:t>
            </a:r>
            <a:r>
              <a:rPr lang="bg-BG" dirty="0" smtClean="0"/>
              <a:t>–явни или косвени </a:t>
            </a:r>
            <a:r>
              <a:rPr lang="bg-BG" b="1" i="1" dirty="0" smtClean="0"/>
              <a:t>заплахи</a:t>
            </a:r>
            <a:endParaRPr lang="bg-BG" dirty="0" smtClean="0"/>
          </a:p>
          <a:p>
            <a:pPr>
              <a:buNone/>
            </a:pP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229600" cy="553834"/>
          </a:xfrm>
        </p:spPr>
        <p:txBody>
          <a:bodyPr>
            <a:normAutofit/>
          </a:bodyPr>
          <a:lstStyle/>
          <a:p>
            <a:r>
              <a:rPr lang="bg-BG" dirty="0" smtClean="0"/>
              <a:t>Кой как прилага тактиките?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7704856" cy="468052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None/>
            </a:pPr>
            <a:r>
              <a:rPr lang="bg-BG" dirty="0" smtClean="0"/>
              <a:t>	Определяща е </a:t>
            </a:r>
            <a:r>
              <a:rPr lang="bg-BG" b="1" i="1" dirty="0" smtClean="0"/>
              <a:t>позицията в йерархията</a:t>
            </a:r>
            <a:endParaRPr lang="bg-BG" dirty="0" smtClean="0"/>
          </a:p>
          <a:p>
            <a:pPr>
              <a:spcAft>
                <a:spcPts val="1200"/>
              </a:spcAft>
            </a:pPr>
            <a:r>
              <a:rPr lang="bg-BG" b="1" dirty="0" smtClean="0"/>
              <a:t>Лидерите</a:t>
            </a:r>
            <a:r>
              <a:rPr lang="bg-BG" dirty="0" smtClean="0"/>
              <a:t> използват </a:t>
            </a:r>
            <a:r>
              <a:rPr lang="bg-BG" b="1" i="1" dirty="0" smtClean="0"/>
              <a:t>вдъхновяващи призиви</a:t>
            </a:r>
            <a:r>
              <a:rPr lang="bg-BG" dirty="0" smtClean="0"/>
              <a:t>. Могат да прилагат и </a:t>
            </a:r>
            <a:r>
              <a:rPr lang="bg-BG" b="1" i="1" dirty="0" smtClean="0"/>
              <a:t>принуда</a:t>
            </a:r>
            <a:r>
              <a:rPr lang="bg-BG" dirty="0" smtClean="0"/>
              <a:t>, ако се налага. </a:t>
            </a:r>
          </a:p>
          <a:p>
            <a:pPr>
              <a:spcAft>
                <a:spcPts val="1200"/>
              </a:spcAft>
            </a:pPr>
            <a:r>
              <a:rPr lang="bg-BG" b="1" dirty="0" smtClean="0"/>
              <a:t>Подчинените</a:t>
            </a:r>
            <a:r>
              <a:rPr lang="bg-BG" dirty="0" smtClean="0"/>
              <a:t> разчитат на </a:t>
            </a:r>
            <a:r>
              <a:rPr lang="bg-BG" b="1" i="1" dirty="0" smtClean="0"/>
              <a:t>консултиране</a:t>
            </a:r>
            <a:r>
              <a:rPr lang="bg-BG" dirty="0" smtClean="0"/>
              <a:t> или </a:t>
            </a:r>
            <a:r>
              <a:rPr lang="bg-BG" b="1" i="1" dirty="0" smtClean="0"/>
              <a:t>предразполагане</a:t>
            </a:r>
            <a:r>
              <a:rPr lang="bg-BG" dirty="0" smtClean="0"/>
              <a:t>, когато се опитват да влияят на шефовете си. </a:t>
            </a:r>
          </a:p>
          <a:p>
            <a:pPr>
              <a:spcAft>
                <a:spcPts val="1200"/>
              </a:spcAft>
            </a:pPr>
            <a:r>
              <a:rPr lang="bg-BG" dirty="0" smtClean="0"/>
              <a:t>При </a:t>
            </a:r>
            <a:r>
              <a:rPr lang="bg-BG" b="1" dirty="0" smtClean="0"/>
              <a:t>равнопоставени</a:t>
            </a:r>
            <a:r>
              <a:rPr lang="bg-BG" dirty="0" smtClean="0"/>
              <a:t>, сред най-популярните използвани  тактики са </a:t>
            </a:r>
            <a:r>
              <a:rPr lang="bg-BG" b="1" i="1" dirty="0" smtClean="0"/>
              <a:t>размяната</a:t>
            </a:r>
            <a:r>
              <a:rPr lang="bg-BG" dirty="0" smtClean="0"/>
              <a:t> и </a:t>
            </a:r>
            <a:r>
              <a:rPr lang="bg-BG" b="1" i="1" dirty="0" smtClean="0"/>
              <a:t>личните призиви</a:t>
            </a:r>
            <a:r>
              <a:rPr lang="bg-BG" dirty="0" smtClean="0"/>
              <a:t>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1863</TotalTime>
  <Words>1789</Words>
  <Application>Microsoft Office PowerPoint</Application>
  <PresentationFormat>On-screen Show (4:3)</PresentationFormat>
  <Paragraphs>181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Calibri</vt:lpstr>
      <vt:lpstr>Constantia</vt:lpstr>
      <vt:lpstr>Wingdings 2</vt:lpstr>
      <vt:lpstr>Flow</vt:lpstr>
      <vt:lpstr>Влияние, власт и политикaнство в организациите </vt:lpstr>
      <vt:lpstr>Социално влияние – основен процес в организацията</vt:lpstr>
      <vt:lpstr>Природа  на социалното влияние, властта и политиканството</vt:lpstr>
      <vt:lpstr>Влияние</vt:lpstr>
      <vt:lpstr>Власт</vt:lpstr>
      <vt:lpstr>Организационно политиканство</vt:lpstr>
      <vt:lpstr>Техники за упражняване на влияние</vt:lpstr>
      <vt:lpstr>PowerPoint Presentation</vt:lpstr>
      <vt:lpstr>Кой как прилага тактиките?</vt:lpstr>
      <vt:lpstr>Добри практики</vt:lpstr>
      <vt:lpstr>Цел на влиянието</vt:lpstr>
      <vt:lpstr>PowerPoint Presentation</vt:lpstr>
      <vt:lpstr>Дефицит</vt:lpstr>
      <vt:lpstr>PowerPoint Presentation</vt:lpstr>
      <vt:lpstr>Власт на позицията</vt:lpstr>
      <vt:lpstr>Лична власт – основана на личностни качества </vt:lpstr>
      <vt:lpstr>Харизма. Кой я притежава?</vt:lpstr>
      <vt:lpstr>Как се използва властта?</vt:lpstr>
      <vt:lpstr>Какви са предпочитанията?</vt:lpstr>
      <vt:lpstr>Делегиране/овластяване</vt:lpstr>
      <vt:lpstr>PowerPoint Presentation</vt:lpstr>
      <vt:lpstr>Как се посреща делегирането?</vt:lpstr>
      <vt:lpstr>Модел на ресурсната зависимост</vt:lpstr>
      <vt:lpstr>Стратегическо предимство</vt:lpstr>
      <vt:lpstr>Кой има стратегическо предимство</vt:lpstr>
      <vt:lpstr>Политически борби в организациите</vt:lpstr>
      <vt:lpstr>Участниците в политически машинации</vt:lpstr>
      <vt:lpstr>Предпоставки – организационни фактори </vt:lpstr>
      <vt:lpstr>Дейности по управление на човешките ресурси</vt:lpstr>
      <vt:lpstr>Защо и кога се случва?</vt:lpstr>
      <vt:lpstr>Форми на политиканска тактика</vt:lpstr>
      <vt:lpstr>PowerPoint Presentation</vt:lpstr>
      <vt:lpstr>PowerPoint Presentation</vt:lpstr>
      <vt:lpstr>PowerPoint Presentation</vt:lpstr>
      <vt:lpstr>Последствия от политическите борби в организацията</vt:lpstr>
      <vt:lpstr>Етика на политическите машинации</vt:lpstr>
      <vt:lpstr>PowerPoint Presentation</vt:lpstr>
      <vt:lpstr>Въпроси, който трябва да зададем:</vt:lpstr>
      <vt:lpstr>PowerPoint Presentation</vt:lpstr>
      <vt:lpstr>Въпроси?</vt:lpstr>
    </vt:vector>
  </TitlesOfParts>
  <Company>KIT-402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kdimitrov</dc:creator>
  <cp:lastModifiedBy>ladm</cp:lastModifiedBy>
  <cp:revision>221</cp:revision>
  <dcterms:created xsi:type="dcterms:W3CDTF">2010-01-16T14:45:04Z</dcterms:created>
  <dcterms:modified xsi:type="dcterms:W3CDTF">2020-01-10T10:17:27Z</dcterms:modified>
</cp:coreProperties>
</file>