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5" r:id="rId16"/>
    <p:sldId id="276" r:id="rId17"/>
    <p:sldId id="277" r:id="rId18"/>
    <p:sldId id="278" r:id="rId19"/>
    <p:sldId id="279" r:id="rId20"/>
    <p:sldId id="280" r:id="rId21"/>
    <p:sldId id="284" r:id="rId22"/>
    <p:sldId id="286" r:id="rId23"/>
    <p:sldId id="287" r:id="rId24"/>
    <p:sldId id="288" r:id="rId25"/>
    <p:sldId id="289" r:id="rId26"/>
    <p:sldId id="290" r:id="rId27"/>
    <p:sldId id="291" r:id="rId28"/>
    <p:sldId id="294" r:id="rId29"/>
    <p:sldId id="328" r:id="rId30"/>
    <p:sldId id="295" r:id="rId31"/>
    <p:sldId id="296" r:id="rId32"/>
    <p:sldId id="297" r:id="rId33"/>
    <p:sldId id="298" r:id="rId34"/>
    <p:sldId id="323" r:id="rId35"/>
    <p:sldId id="300" r:id="rId36"/>
    <p:sldId id="301" r:id="rId37"/>
    <p:sldId id="310" r:id="rId38"/>
    <p:sldId id="302" r:id="rId39"/>
    <p:sldId id="303" r:id="rId40"/>
    <p:sldId id="304" r:id="rId41"/>
    <p:sldId id="305" r:id="rId42"/>
    <p:sldId id="306" r:id="rId43"/>
    <p:sldId id="324" r:id="rId44"/>
    <p:sldId id="307" r:id="rId45"/>
    <p:sldId id="322" r:id="rId4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32" autoAdjust="0"/>
    <p:restoredTop sz="94660"/>
  </p:normalViewPr>
  <p:slideViewPr>
    <p:cSldViewPr>
      <p:cViewPr varScale="1">
        <p:scale>
          <a:sx n="69" d="100"/>
          <a:sy n="69" d="100"/>
        </p:scale>
        <p:origin x="2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19" name="Footer Placeholder 18"/>
          <p:cNvSpPr>
            <a:spLocks noGrp="1"/>
          </p:cNvSpPr>
          <p:nvPr>
            <p:ph type="ftr" sz="quarter" idx="11"/>
          </p:nvPr>
        </p:nvSpPr>
        <p:spPr/>
        <p:txBody>
          <a:bodyPr/>
          <a:lstStyle/>
          <a:p>
            <a:endParaRPr lang="bg-BG" dirty="0"/>
          </a:p>
        </p:txBody>
      </p:sp>
      <p:sp>
        <p:nvSpPr>
          <p:cNvPr id="27" name="Slide Number Placeholder 26"/>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6" name="Footer Placeholder 5"/>
          <p:cNvSpPr>
            <a:spLocks noGrp="1"/>
          </p:cNvSpPr>
          <p:nvPr>
            <p:ph type="ftr" sz="quarter" idx="11"/>
          </p:nvPr>
        </p:nvSpPr>
        <p:spPr/>
        <p:txBody>
          <a:bodyPr/>
          <a:lstStyle/>
          <a:p>
            <a:endParaRPr lang="bg-BG" dirty="0"/>
          </a:p>
        </p:txBody>
      </p:sp>
      <p:sp>
        <p:nvSpPr>
          <p:cNvPr id="7" name="Slide Number Placeholder 6"/>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8" name="Footer Placeholder 7"/>
          <p:cNvSpPr>
            <a:spLocks noGrp="1"/>
          </p:cNvSpPr>
          <p:nvPr>
            <p:ph type="ftr" sz="quarter" idx="11"/>
          </p:nvPr>
        </p:nvSpPr>
        <p:spPr/>
        <p:txBody>
          <a:bodyPr/>
          <a:lstStyle/>
          <a:p>
            <a:endParaRPr lang="bg-BG" dirty="0"/>
          </a:p>
        </p:txBody>
      </p:sp>
      <p:sp>
        <p:nvSpPr>
          <p:cNvPr id="9" name="Slide Number Placeholder 8"/>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4" name="Footer Placeholder 3"/>
          <p:cNvSpPr>
            <a:spLocks noGrp="1"/>
          </p:cNvSpPr>
          <p:nvPr>
            <p:ph type="ftr" sz="quarter" idx="11"/>
          </p:nvPr>
        </p:nvSpPr>
        <p:spPr/>
        <p:txBody>
          <a:bodyPr/>
          <a:lstStyle/>
          <a:p>
            <a:endParaRPr lang="bg-BG" dirty="0"/>
          </a:p>
        </p:txBody>
      </p:sp>
      <p:sp>
        <p:nvSpPr>
          <p:cNvPr id="5" name="Slide Number Placeholder 4"/>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3" name="Footer Placeholder 2"/>
          <p:cNvSpPr>
            <a:spLocks noGrp="1"/>
          </p:cNvSpPr>
          <p:nvPr>
            <p:ph type="ftr" sz="quarter" idx="11"/>
          </p:nvPr>
        </p:nvSpPr>
        <p:spPr/>
        <p:txBody>
          <a:bodyPr/>
          <a:lstStyle/>
          <a:p>
            <a:endParaRPr lang="bg-BG" dirty="0"/>
          </a:p>
        </p:txBody>
      </p:sp>
      <p:sp>
        <p:nvSpPr>
          <p:cNvPr id="4" name="Slide Number Placeholder 3"/>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6" name="Footer Placeholder 5"/>
          <p:cNvSpPr>
            <a:spLocks noGrp="1"/>
          </p:cNvSpPr>
          <p:nvPr>
            <p:ph type="ftr" sz="quarter" idx="11"/>
          </p:nvPr>
        </p:nvSpPr>
        <p:spPr/>
        <p:txBody>
          <a:bodyPr/>
          <a:lstStyle/>
          <a:p>
            <a:endParaRPr lang="bg-BG" dirty="0"/>
          </a:p>
        </p:txBody>
      </p:sp>
      <p:sp>
        <p:nvSpPr>
          <p:cNvPr id="7" name="Slide Number Placeholder 6"/>
          <p:cNvSpPr>
            <a:spLocks noGrp="1"/>
          </p:cNvSpPr>
          <p:nvPr>
            <p:ph type="sldNum" sz="quarter" idx="12"/>
          </p:nvPr>
        </p:nvSpPr>
        <p:spPr/>
        <p:txBody>
          <a:bodyPr/>
          <a:lstStyle/>
          <a:p>
            <a:fld id="{D1F96835-7002-4FE2-8C15-2C933A095D2E}" type="slidenum">
              <a:rPr lang="bg-BG" smtClean="0"/>
              <a:pPr/>
              <a:t>‹#›</a:t>
            </a:fld>
            <a:endParaRPr lang="bg-B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CCEA3A-2306-444E-853E-40A63393DD67}" type="datetimeFigureOut">
              <a:rPr lang="bg-BG" smtClean="0"/>
              <a:pPr/>
              <a:t>10.1.2020 г.</a:t>
            </a:fld>
            <a:endParaRPr lang="bg-BG" dirty="0"/>
          </a:p>
        </p:txBody>
      </p:sp>
      <p:sp>
        <p:nvSpPr>
          <p:cNvPr id="6" name="Footer Placeholder 5"/>
          <p:cNvSpPr>
            <a:spLocks noGrp="1"/>
          </p:cNvSpPr>
          <p:nvPr>
            <p:ph type="ftr" sz="quarter" idx="11"/>
          </p:nvPr>
        </p:nvSpPr>
        <p:spPr/>
        <p:txBody>
          <a:bodyPr/>
          <a:lstStyle/>
          <a:p>
            <a:endParaRPr lang="bg-BG" dirty="0"/>
          </a:p>
        </p:txBody>
      </p:sp>
      <p:sp>
        <p:nvSpPr>
          <p:cNvPr id="7" name="Slide Number Placeholder 6"/>
          <p:cNvSpPr>
            <a:spLocks noGrp="1"/>
          </p:cNvSpPr>
          <p:nvPr>
            <p:ph type="sldNum" sz="quarter" idx="12"/>
          </p:nvPr>
        </p:nvSpPr>
        <p:spPr>
          <a:xfrm>
            <a:off x="8077200" y="6356350"/>
            <a:ext cx="609600" cy="365125"/>
          </a:xfrm>
        </p:spPr>
        <p:txBody>
          <a:bodyPr/>
          <a:lstStyle/>
          <a:p>
            <a:fld id="{D1F96835-7002-4FE2-8C15-2C933A095D2E}" type="slidenum">
              <a:rPr lang="bg-BG" smtClean="0"/>
              <a:pPr/>
              <a:t>‹#›</a:t>
            </a:fld>
            <a:endParaRPr lang="bg-BG"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581772"/>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28736"/>
            <a:ext cx="8229600" cy="4895864"/>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CCEA3A-2306-444E-853E-40A63393DD67}" type="datetimeFigureOut">
              <a:rPr lang="bg-BG" smtClean="0"/>
              <a:pPr/>
              <a:t>10.1.2020 г.</a:t>
            </a:fld>
            <a:endParaRPr lang="bg-BG"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bg-BG"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F96835-7002-4FE2-8C15-2C933A095D2E}" type="slidenum">
              <a:rPr lang="bg-BG" smtClean="0"/>
              <a:pPr/>
              <a:t>‹#›</a:t>
            </a:fld>
            <a:endParaRPr lang="bg-BG"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200" b="1"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714620"/>
            <a:ext cx="8643998" cy="928694"/>
          </a:xfrm>
        </p:spPr>
        <p:txBody>
          <a:bodyPr>
            <a:normAutofit/>
          </a:bodyPr>
          <a:lstStyle/>
          <a:p>
            <a:pPr algn="ctr"/>
            <a:r>
              <a:rPr lang="bg-BG" sz="5400" dirty="0" smtClean="0"/>
              <a:t>Лидерство в организациите</a:t>
            </a:r>
            <a:endParaRPr lang="bg-BG"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r>
              <a:rPr lang="bg-BG" dirty="0"/>
              <a:t>Двумерен модел на участие на подчинените</a:t>
            </a:r>
          </a:p>
        </p:txBody>
      </p:sp>
      <p:sp>
        <p:nvSpPr>
          <p:cNvPr id="3" name="Content Placeholder 2"/>
          <p:cNvSpPr>
            <a:spLocks noGrp="1"/>
          </p:cNvSpPr>
          <p:nvPr>
            <p:ph idx="1"/>
          </p:nvPr>
        </p:nvSpPr>
        <p:spPr>
          <a:xfrm>
            <a:off x="467544" y="2060848"/>
            <a:ext cx="8229600" cy="3587314"/>
          </a:xfrm>
        </p:spPr>
        <p:txBody>
          <a:bodyPr>
            <a:normAutofit/>
          </a:bodyPr>
          <a:lstStyle/>
          <a:p>
            <a:r>
              <a:rPr lang="bg-BG" b="1" i="1" dirty="0" smtClean="0"/>
              <a:t>Автократично-демократичното</a:t>
            </a:r>
            <a:r>
              <a:rPr lang="bg-BG" dirty="0" smtClean="0"/>
              <a:t> измерение показва степента на </a:t>
            </a:r>
            <a:r>
              <a:rPr lang="bg-BG" b="1" i="1" dirty="0" smtClean="0"/>
              <a:t>участие</a:t>
            </a:r>
            <a:r>
              <a:rPr lang="bg-BG" dirty="0" smtClean="0"/>
              <a:t> във вземането на решения. </a:t>
            </a:r>
          </a:p>
          <a:p>
            <a:r>
              <a:rPr lang="bg-BG" b="1" i="1" dirty="0" smtClean="0"/>
              <a:t>Либерално-директивно</a:t>
            </a:r>
            <a:r>
              <a:rPr lang="bg-BG" dirty="0" smtClean="0"/>
              <a:t> измерение – доколко  лидерът казва на последователите </a:t>
            </a:r>
            <a:r>
              <a:rPr lang="bg-BG" b="1" i="1" dirty="0" smtClean="0"/>
              <a:t>как</a:t>
            </a:r>
            <a:r>
              <a:rPr lang="bg-BG" dirty="0" smtClean="0"/>
              <a:t> да изпълняват работата.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663462"/>
          </a:xfrm>
        </p:spPr>
        <p:txBody>
          <a:bodyPr>
            <a:normAutofit/>
          </a:bodyPr>
          <a:lstStyle/>
          <a:p>
            <a:r>
              <a:rPr lang="bg-BG" dirty="0"/>
              <a:t>Ч</a:t>
            </a:r>
            <a:r>
              <a:rPr lang="bg-BG" dirty="0" smtClean="0"/>
              <a:t>етири възможности</a:t>
            </a:r>
            <a:endParaRPr lang="bg-BG" dirty="0"/>
          </a:p>
        </p:txBody>
      </p:sp>
      <p:sp>
        <p:nvSpPr>
          <p:cNvPr id="3" name="Content Placeholder 2"/>
          <p:cNvSpPr>
            <a:spLocks noGrp="1"/>
          </p:cNvSpPr>
          <p:nvPr>
            <p:ph idx="1"/>
          </p:nvPr>
        </p:nvSpPr>
        <p:spPr>
          <a:xfrm>
            <a:off x="1043608" y="2132856"/>
            <a:ext cx="7920880" cy="3816424"/>
          </a:xfrm>
        </p:spPr>
        <p:txBody>
          <a:bodyPr>
            <a:normAutofit/>
          </a:bodyPr>
          <a:lstStyle/>
          <a:p>
            <a:pPr>
              <a:spcAft>
                <a:spcPts val="1200"/>
              </a:spcAft>
            </a:pPr>
            <a:r>
              <a:rPr lang="bg-BG" b="1" i="1" dirty="0" smtClean="0"/>
              <a:t>Директивен автократ</a:t>
            </a:r>
          </a:p>
          <a:p>
            <a:pPr>
              <a:spcAft>
                <a:spcPts val="1200"/>
              </a:spcAft>
            </a:pPr>
            <a:r>
              <a:rPr lang="bg-BG" b="1" i="1" dirty="0" smtClean="0"/>
              <a:t>Либерален автократ. </a:t>
            </a:r>
          </a:p>
          <a:p>
            <a:pPr>
              <a:spcAft>
                <a:spcPts val="1200"/>
              </a:spcAft>
            </a:pPr>
            <a:r>
              <a:rPr lang="bg-BG" b="1" i="1" dirty="0" smtClean="0"/>
              <a:t>Директивен демократ.</a:t>
            </a:r>
          </a:p>
          <a:p>
            <a:pPr>
              <a:spcAft>
                <a:spcPts val="1200"/>
              </a:spcAft>
            </a:pPr>
            <a:r>
              <a:rPr lang="bg-BG" b="1" i="1" dirty="0" smtClean="0"/>
              <a:t>Либерален демократ</a:t>
            </a:r>
            <a:r>
              <a:rPr lang="bg-BG" dirty="0" smtClean="0"/>
              <a:t>.</a:t>
            </a:r>
          </a:p>
          <a:p>
            <a:pPr marL="0" indent="0">
              <a:buNone/>
            </a:pPr>
            <a:r>
              <a:rPr lang="bg-BG" dirty="0" smtClean="0"/>
              <a:t>Успехът на всеки зависи от </a:t>
            </a:r>
            <a:r>
              <a:rPr lang="bg-BG" b="1" i="1" dirty="0" smtClean="0"/>
              <a:t>условията</a:t>
            </a:r>
            <a:r>
              <a:rPr lang="bg-BG" dirty="0" smtClean="0"/>
              <a:t> в организацията и от </a:t>
            </a:r>
            <a:r>
              <a:rPr lang="bg-BG" b="1" i="1" dirty="0" smtClean="0"/>
              <a:t>етапа</a:t>
            </a:r>
            <a:r>
              <a:rPr lang="bg-BG" dirty="0" smtClean="0"/>
              <a:t> на нейното развитие.</a:t>
            </a:r>
            <a:endParaRPr lang="bg-B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796086"/>
          </a:xfrm>
        </p:spPr>
        <p:txBody>
          <a:bodyPr>
            <a:normAutofit/>
          </a:bodyPr>
          <a:lstStyle/>
          <a:p>
            <a:r>
              <a:rPr lang="bg-BG" dirty="0" smtClean="0"/>
              <a:t>Примери</a:t>
            </a:r>
            <a:endParaRPr lang="bg-BG" dirty="0"/>
          </a:p>
        </p:txBody>
      </p:sp>
      <p:sp>
        <p:nvSpPr>
          <p:cNvPr id="3" name="Content Placeholder 2"/>
          <p:cNvSpPr>
            <a:spLocks noGrp="1"/>
          </p:cNvSpPr>
          <p:nvPr>
            <p:ph idx="1"/>
          </p:nvPr>
        </p:nvSpPr>
        <p:spPr>
          <a:xfrm>
            <a:off x="467544" y="1844824"/>
            <a:ext cx="8424936" cy="4608512"/>
          </a:xfrm>
        </p:spPr>
        <p:txBody>
          <a:bodyPr>
            <a:normAutofit/>
          </a:bodyPr>
          <a:lstStyle/>
          <a:p>
            <a:r>
              <a:rPr lang="bg-BG" b="1" i="1" dirty="0" smtClean="0"/>
              <a:t>Директивният автократ </a:t>
            </a:r>
            <a:r>
              <a:rPr lang="bg-BG" dirty="0" smtClean="0"/>
              <a:t>взема еднолично решения и следи отблизо хода на изпълнение. Успешен при работа с </a:t>
            </a:r>
            <a:r>
              <a:rPr lang="bg-BG" b="1" i="1" dirty="0" smtClean="0"/>
              <a:t>неопитни</a:t>
            </a:r>
            <a:r>
              <a:rPr lang="bg-BG" dirty="0" smtClean="0"/>
              <a:t> или </a:t>
            </a:r>
            <a:r>
              <a:rPr lang="bg-BG" b="1" i="1" dirty="0" smtClean="0"/>
              <a:t>неквалифицирани</a:t>
            </a:r>
            <a:r>
              <a:rPr lang="bg-BG" dirty="0" smtClean="0"/>
              <a:t> служители.</a:t>
            </a:r>
          </a:p>
          <a:p>
            <a:r>
              <a:rPr lang="bg-BG" b="1" i="1" dirty="0" smtClean="0"/>
              <a:t>Либералният автократ </a:t>
            </a:r>
            <a:r>
              <a:rPr lang="bg-BG" dirty="0" smtClean="0"/>
              <a:t>комбинира </a:t>
            </a:r>
            <a:r>
              <a:rPr lang="bg-BG" b="1" i="1" dirty="0" smtClean="0"/>
              <a:t>толерантно</a:t>
            </a:r>
            <a:r>
              <a:rPr lang="bg-BG" dirty="0" smtClean="0"/>
              <a:t> управление с автократичен стил на вземане на решения. Успешен при работа със служители, които имат </a:t>
            </a:r>
            <a:r>
              <a:rPr lang="bg-BG" b="1" i="1" dirty="0" smtClean="0"/>
              <a:t>високо ниво на технически умения</a:t>
            </a:r>
            <a:r>
              <a:rPr lang="bg-BG" dirty="0" smtClean="0"/>
              <a:t> и предпочитат да работят </a:t>
            </a:r>
            <a:r>
              <a:rPr lang="bg-BG" b="1" i="1" dirty="0" smtClean="0"/>
              <a:t>самостоятелно.</a:t>
            </a:r>
            <a:endParaRPr lang="bg-B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bg-BG" dirty="0" smtClean="0"/>
              <a:t>Избор на лидерски стил</a:t>
            </a:r>
            <a:endParaRPr lang="bg-BG" dirty="0"/>
          </a:p>
        </p:txBody>
      </p:sp>
      <p:sp>
        <p:nvSpPr>
          <p:cNvPr id="3" name="Content Placeholder 2"/>
          <p:cNvSpPr>
            <a:spLocks noGrp="1"/>
          </p:cNvSpPr>
          <p:nvPr>
            <p:ph idx="1"/>
          </p:nvPr>
        </p:nvSpPr>
        <p:spPr>
          <a:xfrm>
            <a:off x="611560" y="2204864"/>
            <a:ext cx="7920880" cy="4104456"/>
          </a:xfrm>
        </p:spPr>
        <p:txBody>
          <a:bodyPr>
            <a:normAutofit/>
          </a:bodyPr>
          <a:lstStyle/>
          <a:p>
            <a:r>
              <a:rPr lang="bg-BG" dirty="0" smtClean="0"/>
              <a:t>Не съществува универсален </a:t>
            </a:r>
            <a:r>
              <a:rPr lang="bg-BG" b="1" i="1" dirty="0"/>
              <a:t>най-добър </a:t>
            </a:r>
            <a:r>
              <a:rPr lang="bg-BG" dirty="0" smtClean="0"/>
              <a:t>лидерски стил</a:t>
            </a:r>
          </a:p>
          <a:p>
            <a:r>
              <a:rPr lang="bg-BG" dirty="0" smtClean="0"/>
              <a:t>Подходящ е стила, който отчита различията в </a:t>
            </a:r>
            <a:r>
              <a:rPr lang="bg-BG" sz="2800" b="1" i="1" dirty="0" smtClean="0"/>
              <a:t>условията</a:t>
            </a:r>
            <a:r>
              <a:rPr lang="bg-BG" dirty="0" smtClean="0"/>
              <a:t> и </a:t>
            </a:r>
            <a:r>
              <a:rPr lang="bg-BG" sz="2800" b="1" i="1" dirty="0" smtClean="0"/>
              <a:t>ситуациите</a:t>
            </a:r>
            <a:r>
              <a:rPr lang="bg-BG" dirty="0" smtClean="0"/>
              <a:t>.</a:t>
            </a:r>
          </a:p>
          <a:p>
            <a:r>
              <a:rPr lang="bg-BG" dirty="0" smtClean="0"/>
              <a:t>Ключът е в </a:t>
            </a:r>
            <a:r>
              <a:rPr lang="bg-BG" sz="2800" b="1" i="1" dirty="0" smtClean="0"/>
              <a:t>гъвкавостта</a:t>
            </a:r>
            <a:r>
              <a:rPr lang="bg-BG"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867524"/>
          </a:xfrm>
        </p:spPr>
        <p:txBody>
          <a:bodyPr>
            <a:normAutofit/>
          </a:bodyPr>
          <a:lstStyle/>
          <a:p>
            <a:r>
              <a:rPr lang="bg-BG" dirty="0" smtClean="0"/>
              <a:t>Ориентация на лидера</a:t>
            </a:r>
            <a:endParaRPr lang="bg-BG" dirty="0"/>
          </a:p>
        </p:txBody>
      </p:sp>
      <p:sp>
        <p:nvSpPr>
          <p:cNvPr id="3" name="Content Placeholder 2"/>
          <p:cNvSpPr>
            <a:spLocks noGrp="1"/>
          </p:cNvSpPr>
          <p:nvPr>
            <p:ph idx="1"/>
          </p:nvPr>
        </p:nvSpPr>
        <p:spPr>
          <a:xfrm>
            <a:off x="864862" y="2564904"/>
            <a:ext cx="7848872" cy="3589024"/>
          </a:xfrm>
        </p:spPr>
        <p:txBody>
          <a:bodyPr>
            <a:normAutofit/>
          </a:bodyPr>
          <a:lstStyle/>
          <a:p>
            <a:pPr>
              <a:spcAft>
                <a:spcPts val="1200"/>
              </a:spcAft>
            </a:pPr>
            <a:r>
              <a:rPr lang="bg-BG" b="1" i="1" dirty="0" smtClean="0"/>
              <a:t>Лидери, ориентирани </a:t>
            </a:r>
            <a:r>
              <a:rPr lang="bg-BG" b="1" i="1" dirty="0"/>
              <a:t>към </a:t>
            </a:r>
            <a:r>
              <a:rPr lang="bg-BG" b="1" i="1" dirty="0" smtClean="0"/>
              <a:t>производството</a:t>
            </a:r>
          </a:p>
          <a:p>
            <a:pPr>
              <a:spcAft>
                <a:spcPts val="1200"/>
              </a:spcAft>
            </a:pPr>
            <a:r>
              <a:rPr lang="bg-BG" b="1" i="1" dirty="0"/>
              <a:t>Лидери, ориентирани </a:t>
            </a:r>
            <a:r>
              <a:rPr lang="bg-BG" b="1" i="1" dirty="0" smtClean="0"/>
              <a:t>към хората</a:t>
            </a:r>
          </a:p>
          <a:p>
            <a:pPr>
              <a:spcAft>
                <a:spcPts val="1200"/>
              </a:spcAft>
            </a:pPr>
            <a:r>
              <a:rPr lang="bg-BG" b="1" i="1" dirty="0" smtClean="0"/>
              <a:t>Оптимален </a:t>
            </a:r>
            <a:r>
              <a:rPr lang="bg-BG" b="1" i="1" dirty="0" smtClean="0"/>
              <a:t>модел</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Лидери и последователи </a:t>
            </a:r>
            <a:endParaRPr lang="bg-BG" dirty="0"/>
          </a:p>
        </p:txBody>
      </p:sp>
      <p:sp>
        <p:nvSpPr>
          <p:cNvPr id="3" name="Content Placeholder 2"/>
          <p:cNvSpPr>
            <a:spLocks noGrp="1"/>
          </p:cNvSpPr>
          <p:nvPr>
            <p:ph idx="1"/>
          </p:nvPr>
        </p:nvSpPr>
        <p:spPr>
          <a:xfrm>
            <a:off x="1259632" y="1772816"/>
            <a:ext cx="7427168" cy="4551784"/>
          </a:xfrm>
        </p:spPr>
        <p:txBody>
          <a:bodyPr/>
          <a:lstStyle/>
          <a:p>
            <a:pPr marL="0" indent="0">
              <a:buNone/>
            </a:pPr>
            <a:r>
              <a:rPr lang="bg-BG" dirty="0" smtClean="0"/>
              <a:t>Последователите са съществени за лидерството. Без тях лидерството не съществува. </a:t>
            </a:r>
            <a:endParaRPr lang="bg-B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576064"/>
          </a:xfrm>
        </p:spPr>
        <p:txBody>
          <a:bodyPr>
            <a:normAutofit/>
          </a:bodyPr>
          <a:lstStyle/>
          <a:p>
            <a:r>
              <a:rPr lang="bg-BG" dirty="0" smtClean="0"/>
              <a:t>Модел на неравнопоставеността </a:t>
            </a:r>
            <a:endParaRPr lang="bg-BG" dirty="0"/>
          </a:p>
        </p:txBody>
      </p:sp>
      <p:sp>
        <p:nvSpPr>
          <p:cNvPr id="3" name="Content Placeholder 2"/>
          <p:cNvSpPr>
            <a:spLocks noGrp="1"/>
          </p:cNvSpPr>
          <p:nvPr>
            <p:ph idx="1"/>
          </p:nvPr>
        </p:nvSpPr>
        <p:spPr>
          <a:xfrm>
            <a:off x="683568" y="2132856"/>
            <a:ext cx="7704856" cy="4005064"/>
          </a:xfrm>
        </p:spPr>
        <p:txBody>
          <a:bodyPr>
            <a:normAutofit/>
          </a:bodyPr>
          <a:lstStyle/>
          <a:p>
            <a:r>
              <a:rPr lang="bg-BG" dirty="0" smtClean="0"/>
              <a:t>Лидерите изграждат различен тип отношения с подчинените си.</a:t>
            </a:r>
          </a:p>
          <a:p>
            <a:r>
              <a:rPr lang="bg-BG" dirty="0" smtClean="0"/>
              <a:t>Групата </a:t>
            </a:r>
            <a:r>
              <a:rPr lang="bg-BG" b="1" i="1" dirty="0" smtClean="0"/>
              <a:t>„свои хора”</a:t>
            </a:r>
            <a:r>
              <a:rPr lang="bg-BG" dirty="0" smtClean="0"/>
              <a:t> е предпочитана от лидера. Радва се на повече внимание и ресурси.</a:t>
            </a:r>
          </a:p>
          <a:p>
            <a:r>
              <a:rPr lang="bg-BG" dirty="0" smtClean="0"/>
              <a:t>Останалите подчинени са пренебрегвани и получават по-малко ценни ресурси.</a:t>
            </a:r>
            <a:endParaRPr lang="bg-B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628800"/>
            <a:ext cx="8352928" cy="4968552"/>
          </a:xfrm>
        </p:spPr>
        <p:txBody>
          <a:bodyPr>
            <a:normAutofit/>
          </a:bodyPr>
          <a:lstStyle/>
          <a:p>
            <a:pPr>
              <a:spcAft>
                <a:spcPts val="1200"/>
              </a:spcAft>
            </a:pPr>
            <a:r>
              <a:rPr lang="bg-BG" dirty="0" smtClean="0"/>
              <a:t>Обикновено разграничаването се получава в </a:t>
            </a:r>
            <a:r>
              <a:rPr lang="bg-BG" b="1" i="1" dirty="0" smtClean="0"/>
              <a:t>началото</a:t>
            </a:r>
            <a:r>
              <a:rPr lang="bg-BG" dirty="0" smtClean="0"/>
              <a:t> на взаимоотношенията и въз основа на </a:t>
            </a:r>
            <a:r>
              <a:rPr lang="bg-BG" b="1" i="1" dirty="0" smtClean="0"/>
              <a:t>учудващо малко </a:t>
            </a:r>
            <a:r>
              <a:rPr lang="bg-BG" dirty="0" smtClean="0"/>
              <a:t>информация, често </a:t>
            </a:r>
            <a:r>
              <a:rPr lang="bg-BG" b="1" i="1" dirty="0" smtClean="0"/>
              <a:t>възприятия</a:t>
            </a:r>
            <a:r>
              <a:rPr lang="bg-BG" dirty="0" smtClean="0"/>
              <a:t> за личностните </a:t>
            </a:r>
            <a:r>
              <a:rPr lang="bg-BG" b="1" i="1" dirty="0" smtClean="0"/>
              <a:t>характеристики</a:t>
            </a:r>
            <a:r>
              <a:rPr lang="bg-BG" dirty="0" smtClean="0"/>
              <a:t> или професионалната </a:t>
            </a:r>
            <a:r>
              <a:rPr lang="bg-BG" b="1" i="1" dirty="0" smtClean="0"/>
              <a:t>компетентност</a:t>
            </a:r>
            <a:r>
              <a:rPr lang="bg-BG" dirty="0" smtClean="0"/>
              <a:t>.</a:t>
            </a:r>
          </a:p>
          <a:p>
            <a:pPr>
              <a:spcAft>
                <a:spcPts val="1200"/>
              </a:spcAft>
            </a:pPr>
            <a:r>
              <a:rPr lang="bg-BG" dirty="0" smtClean="0"/>
              <a:t>Опасност за </a:t>
            </a:r>
            <a:r>
              <a:rPr lang="bg-BG" b="1" i="1" dirty="0" smtClean="0"/>
              <a:t>морала</a:t>
            </a:r>
            <a:r>
              <a:rPr lang="bg-BG" dirty="0" smtClean="0"/>
              <a:t>, </a:t>
            </a:r>
            <a:r>
              <a:rPr lang="bg-BG" b="1" i="1" dirty="0" smtClean="0"/>
              <a:t>ангажираността</a:t>
            </a:r>
            <a:r>
              <a:rPr lang="bg-BG" dirty="0" smtClean="0"/>
              <a:t> и </a:t>
            </a:r>
            <a:r>
              <a:rPr lang="bg-BG" b="1" i="1" dirty="0" smtClean="0"/>
              <a:t>ефективността</a:t>
            </a:r>
            <a:r>
              <a:rPr lang="bg-BG" dirty="0" smtClean="0"/>
              <a:t> на служителите</a:t>
            </a:r>
          </a:p>
          <a:p>
            <a:pPr>
              <a:spcAft>
                <a:spcPts val="1200"/>
              </a:spcAft>
            </a:pPr>
            <a:r>
              <a:rPr lang="bg-BG" dirty="0" smtClean="0"/>
              <a:t>Помощта, оказана на лидерите, за да подобрят тези отношения е изключително ценна.</a:t>
            </a:r>
            <a:endParaRPr lang="bg-B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bg-BG" dirty="0" smtClean="0"/>
              <a:t>Предизвикателството да предвождаш</a:t>
            </a:r>
            <a:br>
              <a:rPr lang="bg-BG" dirty="0" smtClean="0"/>
            </a:br>
            <a:r>
              <a:rPr lang="bg-BG" dirty="0" smtClean="0"/>
              <a:t> работен екип</a:t>
            </a:r>
            <a:endParaRPr lang="bg-BG" dirty="0"/>
          </a:p>
        </p:txBody>
      </p:sp>
      <p:sp>
        <p:nvSpPr>
          <p:cNvPr id="3" name="Content Placeholder 2"/>
          <p:cNvSpPr>
            <a:spLocks noGrp="1"/>
          </p:cNvSpPr>
          <p:nvPr>
            <p:ph idx="1"/>
          </p:nvPr>
        </p:nvSpPr>
        <p:spPr>
          <a:xfrm>
            <a:off x="251520" y="1785926"/>
            <a:ext cx="8640960" cy="4895864"/>
          </a:xfrm>
        </p:spPr>
        <p:txBody>
          <a:bodyPr/>
          <a:lstStyle/>
          <a:p>
            <a:r>
              <a:rPr lang="bg-BG" dirty="0" smtClean="0"/>
              <a:t>Традиционно лидерите </a:t>
            </a:r>
            <a:r>
              <a:rPr lang="bg-BG" b="1" dirty="0" smtClean="0"/>
              <a:t>вземат стратегически решения </a:t>
            </a:r>
            <a:r>
              <a:rPr lang="bg-BG" dirty="0" smtClean="0"/>
              <a:t>от името на последователите, които са отговорни за изпълнението на тези решения.</a:t>
            </a:r>
          </a:p>
          <a:p>
            <a:r>
              <a:rPr lang="bg-BG" dirty="0" smtClean="0"/>
              <a:t>В наши дни ръководителите </a:t>
            </a:r>
            <a:r>
              <a:rPr lang="bg-BG" b="1" dirty="0" smtClean="0"/>
              <a:t>помагат на подчинените да поемат отговорност</a:t>
            </a:r>
            <a:r>
              <a:rPr lang="bg-BG" dirty="0" smtClean="0"/>
              <a:t> за своята работа.</a:t>
            </a:r>
          </a:p>
          <a:p>
            <a:r>
              <a:rPr lang="bg-BG" dirty="0" smtClean="0"/>
              <a:t>От лидерите може да се иска да </a:t>
            </a:r>
            <a:r>
              <a:rPr lang="bg-BG" b="1" dirty="0" smtClean="0"/>
              <a:t>предоставят специални ресурси</a:t>
            </a:r>
            <a:r>
              <a:rPr lang="bg-BG" dirty="0" smtClean="0"/>
              <a:t> на групи, упълномощени да </a:t>
            </a:r>
            <a:r>
              <a:rPr lang="bg-BG" b="1" dirty="0" smtClean="0"/>
              <a:t>изпълняват самостоятелно</a:t>
            </a:r>
            <a:r>
              <a:rPr lang="bg-BG" dirty="0" smtClean="0"/>
              <a:t> своите задачи. </a:t>
            </a:r>
            <a:endParaRPr lang="bg-B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229600" cy="581772"/>
          </a:xfrm>
        </p:spPr>
        <p:txBody>
          <a:bodyPr>
            <a:normAutofit/>
          </a:bodyPr>
          <a:lstStyle/>
          <a:p>
            <a:r>
              <a:rPr lang="bg-BG" dirty="0" smtClean="0"/>
              <a:t>Успешните лидери на екипи</a:t>
            </a:r>
          </a:p>
        </p:txBody>
      </p:sp>
      <p:sp>
        <p:nvSpPr>
          <p:cNvPr id="3" name="Content Placeholder 2"/>
          <p:cNvSpPr>
            <a:spLocks noGrp="1"/>
          </p:cNvSpPr>
          <p:nvPr>
            <p:ph idx="1"/>
          </p:nvPr>
        </p:nvSpPr>
        <p:spPr>
          <a:xfrm>
            <a:off x="467544" y="1988840"/>
            <a:ext cx="8229600" cy="4176464"/>
          </a:xfrm>
        </p:spPr>
        <p:txBody>
          <a:bodyPr>
            <a:normAutofit/>
          </a:bodyPr>
          <a:lstStyle/>
          <a:p>
            <a:pPr>
              <a:spcAft>
                <a:spcPts val="1200"/>
              </a:spcAft>
            </a:pPr>
            <a:r>
              <a:rPr lang="bg-BG" b="1" i="1" dirty="0" smtClean="0"/>
              <a:t>Работят за изграждане на доверие и дух за екипна работа</a:t>
            </a:r>
            <a:r>
              <a:rPr lang="bg-BG" dirty="0" smtClean="0"/>
              <a:t> </a:t>
            </a:r>
          </a:p>
          <a:p>
            <a:pPr>
              <a:spcAft>
                <a:spcPts val="1200"/>
              </a:spcAft>
            </a:pPr>
            <a:r>
              <a:rPr lang="bg-BG" b="1" i="1" dirty="0" smtClean="0"/>
              <a:t>Развиват способностите на екипа</a:t>
            </a:r>
            <a:r>
              <a:rPr lang="bg-BG" b="1" dirty="0" smtClean="0"/>
              <a:t> </a:t>
            </a:r>
          </a:p>
          <a:p>
            <a:pPr>
              <a:spcAft>
                <a:spcPts val="1200"/>
              </a:spcAft>
            </a:pPr>
            <a:r>
              <a:rPr lang="bg-BG" b="1" i="1" dirty="0" smtClean="0"/>
              <a:t>Изграждат идентичност на екипа</a:t>
            </a:r>
            <a:r>
              <a:rPr lang="bg-BG" b="1" dirty="0" smtClean="0"/>
              <a:t> </a:t>
            </a:r>
            <a:endParaRPr lang="bg-BG" dirty="0" smtClean="0"/>
          </a:p>
          <a:p>
            <a:pPr>
              <a:spcAft>
                <a:spcPts val="1200"/>
              </a:spcAft>
            </a:pPr>
            <a:r>
              <a:rPr lang="bg-BG" b="1" i="1" dirty="0" smtClean="0"/>
              <a:t>Възползват се максимално от многообразието и плурализма в екипа</a:t>
            </a:r>
            <a:r>
              <a:rPr lang="bg-BG" b="1" dirty="0" smtClean="0"/>
              <a:t> </a:t>
            </a:r>
            <a:endParaRPr lang="bg-BG" dirty="0" smtClean="0"/>
          </a:p>
          <a:p>
            <a:pPr>
              <a:spcAft>
                <a:spcPts val="1200"/>
              </a:spcAft>
            </a:pPr>
            <a:r>
              <a:rPr lang="bg-BG" b="1" i="1" dirty="0" smtClean="0"/>
              <a:t>Предвиждат и инициират промяната</a:t>
            </a:r>
            <a:r>
              <a:rPr lang="bg-BG" b="1" dirty="0" smtClean="0"/>
              <a:t> </a:t>
            </a:r>
            <a:endParaRPr lang="bg-B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581772"/>
          </a:xfrm>
        </p:spPr>
        <p:txBody>
          <a:bodyPr/>
          <a:lstStyle/>
          <a:p>
            <a:r>
              <a:rPr lang="bg-BG" dirty="0" smtClean="0"/>
              <a:t>Лидерство - работно определение </a:t>
            </a:r>
            <a:endParaRPr lang="bg-BG" dirty="0"/>
          </a:p>
        </p:txBody>
      </p:sp>
      <p:sp>
        <p:nvSpPr>
          <p:cNvPr id="3" name="Content Placeholder 2"/>
          <p:cNvSpPr>
            <a:spLocks noGrp="1"/>
          </p:cNvSpPr>
          <p:nvPr>
            <p:ph idx="1"/>
          </p:nvPr>
        </p:nvSpPr>
        <p:spPr>
          <a:xfrm>
            <a:off x="323528" y="1124744"/>
            <a:ext cx="8568952" cy="5733256"/>
          </a:xfrm>
        </p:spPr>
        <p:txBody>
          <a:bodyPr>
            <a:normAutofit/>
          </a:bodyPr>
          <a:lstStyle/>
          <a:p>
            <a:r>
              <a:rPr lang="bg-BG" sz="2800" b="1" i="1" dirty="0"/>
              <a:t>П</a:t>
            </a:r>
            <a:r>
              <a:rPr lang="bg-BG" sz="2800" b="1" i="1" dirty="0" smtClean="0"/>
              <a:t>роцес</a:t>
            </a:r>
            <a:r>
              <a:rPr lang="bg-BG" sz="2800" dirty="0" smtClean="0"/>
              <a:t>, при който едно лице </a:t>
            </a:r>
            <a:r>
              <a:rPr lang="bg-BG" sz="2800" b="1" i="1" dirty="0" smtClean="0"/>
              <a:t>влияе</a:t>
            </a:r>
            <a:r>
              <a:rPr lang="bg-BG" sz="2800" dirty="0" smtClean="0"/>
              <a:t> на членовете на групата за постигане на </a:t>
            </a:r>
            <a:r>
              <a:rPr lang="bg-BG" sz="2800" b="1" i="1" dirty="0" smtClean="0"/>
              <a:t>групови</a:t>
            </a:r>
            <a:r>
              <a:rPr lang="bg-BG" sz="2800" dirty="0" smtClean="0"/>
              <a:t> или </a:t>
            </a:r>
            <a:r>
              <a:rPr lang="bg-BG" sz="2800" b="1" i="1" dirty="0" smtClean="0"/>
              <a:t>организационни</a:t>
            </a:r>
            <a:r>
              <a:rPr lang="bg-BG" sz="2800" dirty="0" smtClean="0"/>
              <a:t> </a:t>
            </a:r>
            <a:r>
              <a:rPr lang="bg-BG" sz="2800" b="1" i="1" dirty="0" smtClean="0"/>
              <a:t>цели</a:t>
            </a:r>
            <a:r>
              <a:rPr lang="bg-BG" sz="2800" dirty="0" smtClean="0"/>
              <a:t>.</a:t>
            </a:r>
          </a:p>
          <a:p>
            <a:r>
              <a:rPr lang="bg-BG" sz="2800" dirty="0" smtClean="0"/>
              <a:t>Лидерството включва предимно </a:t>
            </a:r>
            <a:r>
              <a:rPr lang="bg-BG" sz="2800" b="1" i="1" dirty="0" smtClean="0"/>
              <a:t>влияние</a:t>
            </a:r>
            <a:r>
              <a:rPr lang="bg-BG" sz="2800" dirty="0" smtClean="0"/>
              <a:t>. </a:t>
            </a:r>
            <a:endParaRPr lang="en-US" sz="2800" dirty="0" smtClean="0"/>
          </a:p>
          <a:p>
            <a:r>
              <a:rPr lang="bg-BG" sz="2800" dirty="0" smtClean="0"/>
              <a:t>Лидерът променя </a:t>
            </a:r>
            <a:r>
              <a:rPr lang="bg-BG" sz="2800" b="1" i="1" dirty="0" smtClean="0"/>
              <a:t>действията</a:t>
            </a:r>
            <a:r>
              <a:rPr lang="bg-BG" sz="2800" dirty="0" smtClean="0"/>
              <a:t> или </a:t>
            </a:r>
            <a:r>
              <a:rPr lang="bg-BG" sz="2800" b="1" i="1" dirty="0" smtClean="0"/>
              <a:t>нагласите</a:t>
            </a:r>
            <a:r>
              <a:rPr lang="bg-BG" sz="2800" dirty="0" smtClean="0"/>
              <a:t> на последователите. </a:t>
            </a:r>
          </a:p>
          <a:p>
            <a:r>
              <a:rPr lang="bg-BG" sz="2800" dirty="0" smtClean="0"/>
              <a:t>Влиянието е </a:t>
            </a:r>
            <a:r>
              <a:rPr lang="bg-BG" sz="2800" b="1" i="1" dirty="0" smtClean="0"/>
              <a:t>без принуда</a:t>
            </a:r>
            <a:r>
              <a:rPr lang="bg-BG" sz="2800" dirty="0" smtClean="0"/>
              <a:t>. Това разграничава лидера от диктатора.</a:t>
            </a:r>
          </a:p>
          <a:p>
            <a:r>
              <a:rPr lang="bg-BG" sz="2800" dirty="0" smtClean="0"/>
              <a:t>Обикновено лицето, с най-голяма </a:t>
            </a:r>
            <a:r>
              <a:rPr lang="bg-BG" sz="2800" b="1" i="1" dirty="0" smtClean="0"/>
              <a:t>официална</a:t>
            </a:r>
            <a:r>
              <a:rPr lang="bg-BG" sz="2800" dirty="0" smtClean="0"/>
              <a:t> власт, е и най-влиятелно.</a:t>
            </a:r>
          </a:p>
          <a:p>
            <a:r>
              <a:rPr lang="bg-BG" sz="2800" dirty="0" smtClean="0"/>
              <a:t>Понякога това </a:t>
            </a:r>
            <a:r>
              <a:rPr lang="bg-BG" sz="2800" b="1" i="1" dirty="0" smtClean="0"/>
              <a:t>не е така. Неформални </a:t>
            </a:r>
            <a:r>
              <a:rPr lang="bg-BG" sz="2800" dirty="0" smtClean="0"/>
              <a:t>лидери.</a:t>
            </a:r>
            <a:endParaRPr lang="bg-BG"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48" y="764704"/>
            <a:ext cx="8229600" cy="792088"/>
          </a:xfrm>
        </p:spPr>
        <p:txBody>
          <a:bodyPr>
            <a:normAutofit/>
          </a:bodyPr>
          <a:lstStyle/>
          <a:p>
            <a:r>
              <a:rPr lang="bg-BG" dirty="0" smtClean="0"/>
              <a:t>Естествено/спонтанно </a:t>
            </a:r>
            <a:r>
              <a:rPr lang="bg-BG" dirty="0"/>
              <a:t>(</a:t>
            </a:r>
            <a:r>
              <a:rPr lang="en-US" dirty="0"/>
              <a:t>grassroots</a:t>
            </a:r>
            <a:r>
              <a:rPr lang="bg-BG" dirty="0"/>
              <a:t>) лидерство</a:t>
            </a:r>
            <a:endParaRPr lang="bg-BG" dirty="0" smtClean="0"/>
          </a:p>
        </p:txBody>
      </p:sp>
      <p:sp>
        <p:nvSpPr>
          <p:cNvPr id="3" name="Content Placeholder 2"/>
          <p:cNvSpPr>
            <a:spLocks noGrp="1"/>
          </p:cNvSpPr>
          <p:nvPr>
            <p:ph idx="1"/>
          </p:nvPr>
        </p:nvSpPr>
        <p:spPr>
          <a:xfrm>
            <a:off x="683568" y="2276872"/>
            <a:ext cx="7869560" cy="3528392"/>
          </a:xfrm>
        </p:spPr>
        <p:txBody>
          <a:bodyPr>
            <a:normAutofit/>
          </a:bodyPr>
          <a:lstStyle/>
          <a:p>
            <a:pPr marL="0" indent="0">
              <a:buNone/>
            </a:pPr>
            <a:r>
              <a:rPr lang="bg-BG" dirty="0" smtClean="0"/>
              <a:t>Лидерски подход, в противовес на традиционната йерархия на управление </a:t>
            </a:r>
            <a:r>
              <a:rPr lang="bg-BG" b="1" dirty="0" smtClean="0"/>
              <a:t>овластява хората</a:t>
            </a:r>
            <a:r>
              <a:rPr lang="bg-BG" dirty="0" smtClean="0"/>
              <a:t> да вземат собствени решения.</a:t>
            </a:r>
            <a:endParaRPr lang="bg-B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796086"/>
          </a:xfrm>
        </p:spPr>
        <p:txBody>
          <a:bodyPr>
            <a:normAutofit/>
          </a:bodyPr>
          <a:lstStyle/>
          <a:p>
            <a:r>
              <a:rPr lang="bg-BG" dirty="0" smtClean="0"/>
              <a:t>Лидерство ориентирано към промяна</a:t>
            </a:r>
            <a:endParaRPr lang="bg-BG" dirty="0"/>
          </a:p>
        </p:txBody>
      </p:sp>
      <p:sp>
        <p:nvSpPr>
          <p:cNvPr id="3" name="Content Placeholder 2"/>
          <p:cNvSpPr>
            <a:spLocks noGrp="1"/>
          </p:cNvSpPr>
          <p:nvPr>
            <p:ph idx="1"/>
          </p:nvPr>
        </p:nvSpPr>
        <p:spPr>
          <a:xfrm>
            <a:off x="439890" y="2420888"/>
            <a:ext cx="8229600" cy="4022758"/>
          </a:xfrm>
        </p:spPr>
        <p:txBody>
          <a:bodyPr/>
          <a:lstStyle/>
          <a:p>
            <a:pPr>
              <a:spcAft>
                <a:spcPts val="600"/>
              </a:spcAft>
            </a:pPr>
            <a:r>
              <a:rPr lang="bg-BG" dirty="0" smtClean="0"/>
              <a:t>Организацията ще постигне успех, когато се ръководи от хора с твърда решимост за </a:t>
            </a:r>
            <a:r>
              <a:rPr lang="bg-BG" b="1" i="1" dirty="0" smtClean="0"/>
              <a:t>промени</a:t>
            </a:r>
            <a:endParaRPr lang="bg-BG" dirty="0" smtClean="0"/>
          </a:p>
          <a:p>
            <a:pPr>
              <a:spcAft>
                <a:spcPts val="600"/>
              </a:spcAft>
            </a:pPr>
            <a:r>
              <a:rPr lang="bg-BG" dirty="0" smtClean="0"/>
              <a:t>Лидерите трябва да имат </a:t>
            </a:r>
            <a:r>
              <a:rPr lang="bg-BG" b="1" i="1" dirty="0" smtClean="0"/>
              <a:t>ясни виждания</a:t>
            </a:r>
            <a:r>
              <a:rPr lang="bg-BG" dirty="0" smtClean="0"/>
              <a:t> за това какво крие </a:t>
            </a:r>
            <a:r>
              <a:rPr lang="bg-BG" b="1" i="1" dirty="0" smtClean="0"/>
              <a:t>бъдещето</a:t>
            </a:r>
            <a:r>
              <a:rPr lang="bg-BG" dirty="0" smtClean="0"/>
              <a:t> </a:t>
            </a:r>
          </a:p>
          <a:p>
            <a:pPr>
              <a:spcAft>
                <a:spcPts val="600"/>
              </a:spcAft>
            </a:pPr>
            <a:r>
              <a:rPr lang="bg-BG" dirty="0" smtClean="0"/>
              <a:t>Компании, чиито лидери имат такава визия, обикновено </a:t>
            </a:r>
            <a:r>
              <a:rPr lang="bg-BG" b="1" i="1" dirty="0" smtClean="0"/>
              <a:t>изпреварват своите конкуренти</a:t>
            </a:r>
            <a:endParaRPr lang="bg-B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Качества на харизматичния лидер</a:t>
            </a:r>
            <a:endParaRPr lang="bg-BG" dirty="0"/>
          </a:p>
        </p:txBody>
      </p:sp>
      <p:sp>
        <p:nvSpPr>
          <p:cNvPr id="3" name="Content Placeholder 2"/>
          <p:cNvSpPr>
            <a:spLocks noGrp="1"/>
          </p:cNvSpPr>
          <p:nvPr>
            <p:ph idx="1"/>
          </p:nvPr>
        </p:nvSpPr>
        <p:spPr>
          <a:xfrm>
            <a:off x="457200" y="1844824"/>
            <a:ext cx="8445624" cy="4896544"/>
          </a:xfrm>
        </p:spPr>
        <p:txBody>
          <a:bodyPr>
            <a:noAutofit/>
          </a:bodyPr>
          <a:lstStyle/>
          <a:p>
            <a:pPr>
              <a:spcAft>
                <a:spcPts val="600"/>
              </a:spcAft>
            </a:pPr>
            <a:r>
              <a:rPr lang="bg-BG" sz="2800" b="1" i="1" dirty="0" smtClean="0"/>
              <a:t>Самочувствие, </a:t>
            </a:r>
            <a:r>
              <a:rPr lang="bg-BG" sz="2800" dirty="0" smtClean="0"/>
              <a:t>увереност в своите способности и преценки, които хората с готовност приемат.</a:t>
            </a:r>
          </a:p>
          <a:p>
            <a:pPr>
              <a:spcAft>
                <a:spcPts val="600"/>
              </a:spcAft>
            </a:pPr>
            <a:r>
              <a:rPr lang="bg-BG" sz="2800" b="1" i="1" dirty="0" smtClean="0"/>
              <a:t>Визия</a:t>
            </a:r>
            <a:r>
              <a:rPr lang="bg-BG" sz="2800" i="1" dirty="0" smtClean="0"/>
              <a:t> </a:t>
            </a:r>
            <a:r>
              <a:rPr lang="bg-BG" sz="2800" dirty="0" smtClean="0"/>
              <a:t>за</a:t>
            </a:r>
            <a:r>
              <a:rPr lang="bg-BG" sz="2800" i="1" dirty="0" smtClean="0"/>
              <a:t> </a:t>
            </a:r>
            <a:r>
              <a:rPr lang="bg-BG" sz="2800" dirty="0" smtClean="0"/>
              <a:t>подобряване на статуквото.</a:t>
            </a:r>
          </a:p>
          <a:p>
            <a:pPr>
              <a:spcAft>
                <a:spcPts val="600"/>
              </a:spcAft>
            </a:pPr>
            <a:r>
              <a:rPr lang="bg-BG" sz="2800" b="1" i="1" dirty="0" smtClean="0"/>
              <a:t>Нестандартно поведение</a:t>
            </a:r>
            <a:r>
              <a:rPr lang="bg-BG" sz="2800" i="1" dirty="0" smtClean="0"/>
              <a:t>, </a:t>
            </a:r>
            <a:r>
              <a:rPr lang="bg-BG" sz="2800" dirty="0" smtClean="0"/>
              <a:t>успяват с чудатото си поведение да предизвикват възхищение.</a:t>
            </a:r>
          </a:p>
          <a:p>
            <a:pPr>
              <a:spcAft>
                <a:spcPts val="600"/>
              </a:spcAft>
            </a:pPr>
            <a:r>
              <a:rPr lang="bg-BG" sz="2800" b="1" i="1" dirty="0" smtClean="0"/>
              <a:t>Признати са за инициатори на промяната.</a:t>
            </a:r>
            <a:r>
              <a:rPr lang="bg-BG" sz="2800" dirty="0" smtClean="0"/>
              <a:t> </a:t>
            </a:r>
          </a:p>
          <a:p>
            <a:pPr>
              <a:spcAft>
                <a:spcPts val="600"/>
              </a:spcAft>
            </a:pPr>
            <a:r>
              <a:rPr lang="bg-BG" sz="2800" b="1" i="1" dirty="0" smtClean="0"/>
              <a:t>Чувствителност към обкръжението </a:t>
            </a:r>
            <a:r>
              <a:rPr lang="bg-BG" sz="2800" i="1" dirty="0" smtClean="0"/>
              <a:t>- </a:t>
            </a:r>
            <a:r>
              <a:rPr lang="bg-BG" sz="2800" dirty="0" smtClean="0"/>
              <a:t>отчитат</a:t>
            </a:r>
            <a:r>
              <a:rPr lang="bg-BG" sz="2800" i="1" dirty="0" smtClean="0"/>
              <a:t> </a:t>
            </a:r>
            <a:r>
              <a:rPr lang="bg-BG" sz="2800" dirty="0" smtClean="0"/>
              <a:t>както поставените им ограничения, така и необходимите за променяната ресурси.</a:t>
            </a:r>
            <a:endParaRPr lang="bg-BG"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229600" cy="581772"/>
          </a:xfrm>
        </p:spPr>
        <p:txBody>
          <a:bodyPr/>
          <a:lstStyle/>
          <a:p>
            <a:r>
              <a:rPr lang="bg-BG" dirty="0" smtClean="0"/>
              <a:t>Последователите на харизматичния лидер</a:t>
            </a:r>
            <a:endParaRPr lang="bg-BG" dirty="0"/>
          </a:p>
        </p:txBody>
      </p:sp>
      <p:sp>
        <p:nvSpPr>
          <p:cNvPr id="3" name="Content Placeholder 2"/>
          <p:cNvSpPr>
            <a:spLocks noGrp="1"/>
          </p:cNvSpPr>
          <p:nvPr>
            <p:ph idx="1"/>
          </p:nvPr>
        </p:nvSpPr>
        <p:spPr>
          <a:xfrm>
            <a:off x="467544" y="1988840"/>
            <a:ext cx="8229600" cy="4869160"/>
          </a:xfrm>
        </p:spPr>
        <p:txBody>
          <a:bodyPr>
            <a:normAutofit/>
          </a:bodyPr>
          <a:lstStyle/>
          <a:p>
            <a:pPr>
              <a:spcAft>
                <a:spcPts val="1200"/>
              </a:spcAft>
            </a:pPr>
            <a:r>
              <a:rPr lang="bg-BG" sz="2800" dirty="0" smtClean="0"/>
              <a:t>Постигат </a:t>
            </a:r>
            <a:r>
              <a:rPr lang="bg-BG" sz="2800" b="1" i="1" dirty="0" smtClean="0"/>
              <a:t>производителност</a:t>
            </a:r>
            <a:r>
              <a:rPr lang="bg-BG" sz="2800" dirty="0" smtClean="0"/>
              <a:t>, надвишаваща очакваната </a:t>
            </a:r>
          </a:p>
          <a:p>
            <a:pPr>
              <a:spcAft>
                <a:spcPts val="1200"/>
              </a:spcAft>
            </a:pPr>
            <a:r>
              <a:rPr lang="bg-BG" sz="2800" dirty="0" smtClean="0"/>
              <a:t>Поддържат високи нива на </a:t>
            </a:r>
            <a:r>
              <a:rPr lang="bg-BG" sz="2800" b="1" i="1" dirty="0" smtClean="0"/>
              <a:t>преданост</a:t>
            </a:r>
            <a:r>
              <a:rPr lang="bg-BG" sz="2800" dirty="0" smtClean="0"/>
              <a:t>, </a:t>
            </a:r>
            <a:r>
              <a:rPr lang="bg-BG" sz="2800" b="1" i="1" dirty="0" smtClean="0"/>
              <a:t>лоялност</a:t>
            </a:r>
            <a:r>
              <a:rPr lang="bg-BG" sz="2800" dirty="0" smtClean="0"/>
              <a:t> и </a:t>
            </a:r>
            <a:r>
              <a:rPr lang="bg-BG" sz="2800" b="1" i="1" dirty="0" smtClean="0"/>
              <a:t>уважение</a:t>
            </a:r>
            <a:r>
              <a:rPr lang="bg-BG" sz="2800" dirty="0" smtClean="0"/>
              <a:t> към лидерите</a:t>
            </a:r>
          </a:p>
          <a:p>
            <a:pPr>
              <a:spcAft>
                <a:spcPts val="1200"/>
              </a:spcAft>
            </a:pPr>
            <a:r>
              <a:rPr lang="bg-BG" sz="2800" dirty="0" smtClean="0"/>
              <a:t>Изпитват</a:t>
            </a:r>
            <a:r>
              <a:rPr lang="bg-BG" sz="2800" b="1" i="1" dirty="0" smtClean="0"/>
              <a:t> ентусиазъм</a:t>
            </a:r>
            <a:r>
              <a:rPr lang="bg-BG" sz="2800" dirty="0" smtClean="0"/>
              <a:t> и вълнение за лидера и неговите идеи.</a:t>
            </a:r>
          </a:p>
          <a:p>
            <a:pPr>
              <a:spcAft>
                <a:spcPts val="1200"/>
              </a:spcAft>
            </a:pPr>
            <a:r>
              <a:rPr lang="bg-BG" sz="2800" dirty="0" smtClean="0"/>
              <a:t>Лидерът може да „накара </a:t>
            </a:r>
            <a:r>
              <a:rPr lang="bg-BG" sz="2800" b="1" i="1" dirty="0" smtClean="0"/>
              <a:t>обикновените</a:t>
            </a:r>
            <a:r>
              <a:rPr lang="bg-BG" sz="2800" dirty="0" smtClean="0"/>
              <a:t> хора да правят </a:t>
            </a:r>
            <a:r>
              <a:rPr lang="bg-BG" sz="2800" b="1" i="1" dirty="0" smtClean="0"/>
              <a:t>необикновени</a:t>
            </a:r>
            <a:r>
              <a:rPr lang="bg-BG" sz="2800" dirty="0" smtClean="0"/>
              <a:t> неща в условия на бедствие”. </a:t>
            </a:r>
            <a:endParaRPr lang="bg-BG"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581772"/>
          </a:xfrm>
        </p:spPr>
        <p:txBody>
          <a:bodyPr/>
          <a:lstStyle/>
          <a:p>
            <a:r>
              <a:rPr lang="bg-BG" dirty="0" smtClean="0"/>
              <a:t>Ефекти </a:t>
            </a:r>
            <a:r>
              <a:rPr lang="bg-BG" dirty="0"/>
              <a:t>на харизматичното лидерство</a:t>
            </a:r>
          </a:p>
        </p:txBody>
      </p:sp>
      <p:sp>
        <p:nvSpPr>
          <p:cNvPr id="3" name="Content Placeholder 2"/>
          <p:cNvSpPr>
            <a:spLocks noGrp="1"/>
          </p:cNvSpPr>
          <p:nvPr>
            <p:ph idx="1"/>
          </p:nvPr>
        </p:nvSpPr>
        <p:spPr>
          <a:xfrm>
            <a:off x="201486" y="2348880"/>
            <a:ext cx="8928992" cy="4509120"/>
          </a:xfrm>
        </p:spPr>
        <p:txBody>
          <a:bodyPr>
            <a:noAutofit/>
          </a:bodyPr>
          <a:lstStyle/>
          <a:p>
            <a:pPr>
              <a:spcAft>
                <a:spcPts val="1200"/>
              </a:spcAft>
            </a:pPr>
            <a:r>
              <a:rPr lang="bg-BG" sz="2800" dirty="0" smtClean="0"/>
              <a:t>Могат да са </a:t>
            </a:r>
            <a:r>
              <a:rPr lang="bg-BG" sz="2800" b="1" i="1" dirty="0" smtClean="0"/>
              <a:t>добри</a:t>
            </a:r>
            <a:r>
              <a:rPr lang="bg-BG" sz="2800" dirty="0" smtClean="0"/>
              <a:t> и </a:t>
            </a:r>
            <a:r>
              <a:rPr lang="bg-BG" sz="2800" b="1" i="1" dirty="0" smtClean="0"/>
              <a:t>лоши</a:t>
            </a:r>
            <a:r>
              <a:rPr lang="bg-BG" sz="2800" dirty="0" smtClean="0"/>
              <a:t>.</a:t>
            </a:r>
          </a:p>
          <a:p>
            <a:pPr>
              <a:spcAft>
                <a:spcPts val="1200"/>
              </a:spcAft>
            </a:pPr>
            <a:r>
              <a:rPr lang="bg-BG" sz="2800" dirty="0" smtClean="0"/>
              <a:t>Хората се наслаждават на работата с харизматични лидери</a:t>
            </a:r>
          </a:p>
          <a:p>
            <a:pPr>
              <a:spcAft>
                <a:spcPts val="1200"/>
              </a:spcAft>
            </a:pPr>
            <a:r>
              <a:rPr lang="bg-BG" sz="2800" dirty="0" smtClean="0"/>
              <a:t>Те </a:t>
            </a:r>
            <a:r>
              <a:rPr lang="bg-BG" sz="2800" dirty="0"/>
              <a:t>са </a:t>
            </a:r>
            <a:r>
              <a:rPr lang="bg-BG" sz="2800" b="1" i="1" dirty="0"/>
              <a:t>въодушевени</a:t>
            </a:r>
            <a:r>
              <a:rPr lang="bg-BG" sz="2800" dirty="0"/>
              <a:t> от тях и това </a:t>
            </a:r>
            <a:r>
              <a:rPr lang="bg-BG" sz="2800" b="1" i="1" dirty="0"/>
              <a:t>удовлетворение</a:t>
            </a:r>
            <a:r>
              <a:rPr lang="bg-BG" sz="2800" dirty="0"/>
              <a:t> обобщава техните </a:t>
            </a:r>
            <a:r>
              <a:rPr lang="bg-BG" sz="2800" b="1" i="1" dirty="0"/>
              <a:t>възприятия</a:t>
            </a:r>
            <a:r>
              <a:rPr lang="bg-BG" sz="2800" dirty="0"/>
              <a:t> за самата </a:t>
            </a:r>
            <a:r>
              <a:rPr lang="bg-BG" sz="2800" b="1" i="1" dirty="0"/>
              <a:t>работа</a:t>
            </a:r>
            <a:r>
              <a:rPr lang="bg-BG" sz="2800" dirty="0" smtClean="0"/>
              <a:t>.</a:t>
            </a:r>
          </a:p>
          <a:p>
            <a:pPr>
              <a:spcAft>
                <a:spcPts val="1200"/>
              </a:spcAft>
            </a:pPr>
            <a:r>
              <a:rPr lang="bg-BG" sz="2800" dirty="0" smtClean="0"/>
              <a:t>Харизматичен, не означава непременно добродетелен. Пример - Хитлер. </a:t>
            </a:r>
            <a:endParaRPr lang="bg-BG"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Лидери и последователи</a:t>
            </a:r>
            <a:endParaRPr lang="bg-BG" dirty="0"/>
          </a:p>
        </p:txBody>
      </p:sp>
      <p:sp>
        <p:nvSpPr>
          <p:cNvPr id="3" name="Content Placeholder 2"/>
          <p:cNvSpPr>
            <a:spLocks noGrp="1"/>
          </p:cNvSpPr>
          <p:nvPr>
            <p:ph idx="1"/>
          </p:nvPr>
        </p:nvSpPr>
        <p:spPr>
          <a:xfrm>
            <a:off x="755576" y="1700808"/>
            <a:ext cx="7283152" cy="4623792"/>
          </a:xfrm>
        </p:spPr>
        <p:txBody>
          <a:bodyPr>
            <a:normAutofit/>
          </a:bodyPr>
          <a:lstStyle/>
          <a:p>
            <a:pPr>
              <a:spcAft>
                <a:spcPts val="1200"/>
              </a:spcAft>
            </a:pPr>
            <a:r>
              <a:rPr lang="bg-BG" dirty="0" smtClean="0"/>
              <a:t>Харизматичните лидери са особено необходими по време на </a:t>
            </a:r>
            <a:r>
              <a:rPr lang="bg-BG" b="1" i="1" dirty="0" smtClean="0"/>
              <a:t>кризи</a:t>
            </a:r>
            <a:r>
              <a:rPr lang="bg-BG" dirty="0" smtClean="0"/>
              <a:t> </a:t>
            </a:r>
          </a:p>
          <a:p>
            <a:pPr>
              <a:spcAft>
                <a:spcPts val="1200"/>
              </a:spcAft>
            </a:pPr>
            <a:r>
              <a:rPr lang="bg-BG" dirty="0" smtClean="0"/>
              <a:t>Лидерите, които в ежедневието подхождат към другите с </a:t>
            </a:r>
            <a:r>
              <a:rPr lang="bg-BG" b="1" i="1" dirty="0" smtClean="0"/>
              <a:t>арогантност </a:t>
            </a:r>
            <a:r>
              <a:rPr lang="bg-BG" dirty="0" smtClean="0"/>
              <a:t>и</a:t>
            </a:r>
            <a:r>
              <a:rPr lang="bg-BG" b="1" i="1" dirty="0" smtClean="0"/>
              <a:t> чувство за превъзходство</a:t>
            </a:r>
            <a:r>
              <a:rPr lang="bg-BG" dirty="0" smtClean="0"/>
              <a:t>, са по-скоро </a:t>
            </a:r>
            <a:r>
              <a:rPr lang="bg-BG" b="1" i="1" dirty="0" smtClean="0"/>
              <a:t>тежест</a:t>
            </a:r>
            <a:r>
              <a:rPr lang="bg-BG" dirty="0" smtClean="0"/>
              <a:t>, отколкото </a:t>
            </a:r>
            <a:r>
              <a:rPr lang="bg-BG" dirty="0"/>
              <a:t>актив за </a:t>
            </a:r>
            <a:r>
              <a:rPr lang="bg-BG" dirty="0" smtClean="0"/>
              <a:t>организацията</a:t>
            </a:r>
          </a:p>
          <a:p>
            <a:pPr>
              <a:spcAft>
                <a:spcPts val="1200"/>
              </a:spcAft>
            </a:pPr>
            <a:r>
              <a:rPr lang="bg-BG" dirty="0" smtClean="0"/>
              <a:t>Отношението на хората към харизматичните лидери обикновено е силно </a:t>
            </a:r>
            <a:r>
              <a:rPr lang="bg-BG" b="1" i="1" dirty="0" smtClean="0"/>
              <a:t>поляризирано</a:t>
            </a:r>
            <a:r>
              <a:rPr lang="bg-BG" dirty="0" smtClean="0"/>
              <a:t>. Хората или ги </a:t>
            </a:r>
            <a:r>
              <a:rPr lang="bg-BG" b="1" i="1" dirty="0" smtClean="0"/>
              <a:t>обичат,</a:t>
            </a:r>
            <a:r>
              <a:rPr lang="bg-BG" dirty="0" smtClean="0"/>
              <a:t> или ги </a:t>
            </a:r>
            <a:r>
              <a:rPr lang="bg-BG" b="1" i="1" dirty="0" smtClean="0"/>
              <a:t>мразят</a:t>
            </a:r>
            <a:r>
              <a:rPr lang="bg-BG" dirty="0" smtClean="0"/>
              <a:t>. </a:t>
            </a:r>
            <a:endParaRPr lang="bg-B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89" y="764704"/>
            <a:ext cx="8429684" cy="581772"/>
          </a:xfrm>
        </p:spPr>
        <p:txBody>
          <a:bodyPr>
            <a:normAutofit/>
          </a:bodyPr>
          <a:lstStyle/>
          <a:p>
            <a:r>
              <a:rPr lang="bg-BG" dirty="0" smtClean="0"/>
              <a:t>Какви са </a:t>
            </a:r>
            <a:r>
              <a:rPr lang="bg-BG" i="1" dirty="0" smtClean="0"/>
              <a:t>трансформационните</a:t>
            </a:r>
            <a:r>
              <a:rPr lang="bg-BG" dirty="0" smtClean="0"/>
              <a:t> </a:t>
            </a:r>
            <a:r>
              <a:rPr lang="bg-BG" dirty="0"/>
              <a:t>лидери.</a:t>
            </a:r>
          </a:p>
        </p:txBody>
      </p:sp>
      <p:sp>
        <p:nvSpPr>
          <p:cNvPr id="3" name="Content Placeholder 2"/>
          <p:cNvSpPr>
            <a:spLocks noGrp="1"/>
          </p:cNvSpPr>
          <p:nvPr>
            <p:ph idx="1"/>
          </p:nvPr>
        </p:nvSpPr>
        <p:spPr>
          <a:xfrm>
            <a:off x="319189" y="1789110"/>
            <a:ext cx="8572560" cy="5040560"/>
          </a:xfrm>
        </p:spPr>
        <p:txBody>
          <a:bodyPr>
            <a:normAutofit/>
          </a:bodyPr>
          <a:lstStyle/>
          <a:p>
            <a:pPr>
              <a:spcAft>
                <a:spcPts val="1200"/>
              </a:spcAft>
            </a:pPr>
            <a:r>
              <a:rPr lang="bg-BG" b="1" i="1" dirty="0" smtClean="0"/>
              <a:t>Харизматични –</a:t>
            </a:r>
            <a:r>
              <a:rPr lang="bg-BG" dirty="0" smtClean="0"/>
              <a:t> осигуряват силна визия и чувство за мисия на компанията </a:t>
            </a:r>
          </a:p>
          <a:p>
            <a:pPr>
              <a:spcAft>
                <a:spcPts val="1200"/>
              </a:spcAft>
            </a:pPr>
            <a:r>
              <a:rPr lang="bg-BG" b="1" i="1" dirty="0" smtClean="0"/>
              <a:t>Стимулират интелектуално </a:t>
            </a:r>
            <a:r>
              <a:rPr lang="bg-BG" dirty="0" smtClean="0"/>
              <a:t>своите последователи да </a:t>
            </a:r>
            <a:r>
              <a:rPr lang="bg-BG" b="1" i="1" dirty="0" smtClean="0"/>
              <a:t>разпознават</a:t>
            </a:r>
            <a:r>
              <a:rPr lang="bg-BG" dirty="0" smtClean="0"/>
              <a:t> проблеми и да </a:t>
            </a:r>
            <a:r>
              <a:rPr lang="bg-BG" b="1" i="1" dirty="0" smtClean="0"/>
              <a:t>намират</a:t>
            </a:r>
            <a:r>
              <a:rPr lang="bg-BG" dirty="0" smtClean="0"/>
              <a:t> решения </a:t>
            </a:r>
          </a:p>
          <a:p>
            <a:pPr>
              <a:spcAft>
                <a:spcPts val="1200"/>
              </a:spcAft>
            </a:pPr>
            <a:r>
              <a:rPr lang="bg-BG" b="1" i="1" dirty="0" smtClean="0"/>
              <a:t>Осигуряват</a:t>
            </a:r>
            <a:r>
              <a:rPr lang="bg-BG" dirty="0" smtClean="0"/>
              <a:t> </a:t>
            </a:r>
            <a:r>
              <a:rPr lang="bg-BG" b="1" i="1" dirty="0" smtClean="0"/>
              <a:t>подкрепа, окуражаване </a:t>
            </a:r>
            <a:r>
              <a:rPr lang="bg-BG" dirty="0" smtClean="0"/>
              <a:t>и</a:t>
            </a:r>
            <a:r>
              <a:rPr lang="bg-BG" b="1" i="1" dirty="0" smtClean="0"/>
              <a:t> внимание</a:t>
            </a:r>
            <a:endParaRPr lang="bg-BG" dirty="0" smtClean="0"/>
          </a:p>
          <a:p>
            <a:pPr>
              <a:spcAft>
                <a:spcPts val="1200"/>
              </a:spcAft>
            </a:pPr>
            <a:r>
              <a:rPr lang="bg-BG" b="1" i="1" dirty="0" smtClean="0"/>
              <a:t>Вдъхновяваща мотивация</a:t>
            </a:r>
            <a:r>
              <a:rPr lang="bg-BG" i="1" dirty="0" smtClean="0"/>
              <a:t>.</a:t>
            </a:r>
            <a:r>
              <a:rPr lang="bg-BG" dirty="0" smtClean="0"/>
              <a:t> Ясно обявяват важността на </a:t>
            </a:r>
            <a:r>
              <a:rPr lang="bg-BG" b="1" i="1" dirty="0" smtClean="0"/>
              <a:t>мисията</a:t>
            </a:r>
            <a:r>
              <a:rPr lang="bg-BG" dirty="0" smtClean="0"/>
              <a:t> на компанията и използват </a:t>
            </a:r>
            <a:r>
              <a:rPr lang="bg-BG" b="1" i="1" dirty="0" smtClean="0"/>
              <a:t>символи,</a:t>
            </a:r>
            <a:r>
              <a:rPr lang="bg-BG" dirty="0" smtClean="0"/>
              <a:t> които помагат за обединяване на усилията на всички.</a:t>
            </a:r>
            <a:endParaRPr lang="bg-BG"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1200"/>
              </a:spcAft>
            </a:pPr>
            <a:r>
              <a:rPr lang="bg-BG" dirty="0" smtClean="0"/>
              <a:t>Предизвикват </a:t>
            </a:r>
            <a:r>
              <a:rPr lang="bg-BG" b="1" i="1" dirty="0" smtClean="0"/>
              <a:t>силни емоции</a:t>
            </a:r>
            <a:r>
              <a:rPr lang="bg-BG" dirty="0" smtClean="0"/>
              <a:t>. Помагат за трансформирането на последователите.</a:t>
            </a:r>
          </a:p>
          <a:p>
            <a:pPr>
              <a:spcAft>
                <a:spcPts val="1200"/>
              </a:spcAft>
            </a:pPr>
            <a:r>
              <a:rPr lang="bg-BG" b="1" i="1" dirty="0" smtClean="0"/>
              <a:t>Стимулират</a:t>
            </a:r>
            <a:r>
              <a:rPr lang="bg-BG" dirty="0" smtClean="0"/>
              <a:t> последователите си да направят "</a:t>
            </a:r>
            <a:r>
              <a:rPr lang="bg-BG" b="1" i="1" dirty="0" smtClean="0"/>
              <a:t>нещо свое</a:t>
            </a:r>
            <a:r>
              <a:rPr lang="bg-BG" dirty="0" smtClean="0"/>
              <a:t>”. </a:t>
            </a:r>
          </a:p>
          <a:p>
            <a:pPr>
              <a:spcAft>
                <a:spcPts val="1200"/>
              </a:spcAft>
            </a:pPr>
            <a:r>
              <a:rPr lang="bg-BG" dirty="0" smtClean="0"/>
              <a:t>В противовес, харизматичните и нетрансформационни лидери могат да </a:t>
            </a:r>
            <a:r>
              <a:rPr lang="bg-BG" b="1" i="1" dirty="0" smtClean="0"/>
              <a:t>задържат</a:t>
            </a:r>
            <a:r>
              <a:rPr lang="bg-BG" dirty="0" smtClean="0"/>
              <a:t> развитието последователите, да са </a:t>
            </a:r>
            <a:r>
              <a:rPr lang="bg-BG" b="1" i="1" dirty="0" smtClean="0"/>
              <a:t>слаби</a:t>
            </a:r>
            <a:r>
              <a:rPr lang="bg-BG" dirty="0" smtClean="0"/>
              <a:t> и </a:t>
            </a:r>
            <a:r>
              <a:rPr lang="bg-BG" b="1" i="1" dirty="0" smtClean="0"/>
              <a:t>зависими</a:t>
            </a:r>
            <a:r>
              <a:rPr lang="bg-BG" dirty="0" smtClean="0"/>
              <a:t> от лидерите.</a:t>
            </a:r>
          </a:p>
          <a:p>
            <a:pPr>
              <a:spcAft>
                <a:spcPts val="1200"/>
              </a:spcAft>
            </a:pPr>
            <a:r>
              <a:rPr lang="bg-BG" dirty="0" smtClean="0"/>
              <a:t>Харизмата е </a:t>
            </a:r>
            <a:r>
              <a:rPr lang="bg-BG" b="1" i="1" dirty="0" smtClean="0"/>
              <a:t>само част </a:t>
            </a:r>
            <a:r>
              <a:rPr lang="bg-BG" dirty="0" smtClean="0"/>
              <a:t>от трансформационното лидерство. </a:t>
            </a:r>
            <a:endParaRPr lang="bg-B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 y="980728"/>
            <a:ext cx="8229600" cy="591454"/>
          </a:xfrm>
        </p:spPr>
        <p:txBody>
          <a:bodyPr>
            <a:normAutofit/>
          </a:bodyPr>
          <a:lstStyle/>
          <a:p>
            <a:r>
              <a:rPr lang="bg-BG" dirty="0" smtClean="0"/>
              <a:t>Лидерство според обстоятелствата </a:t>
            </a:r>
            <a:endParaRPr lang="en-US" dirty="0"/>
          </a:p>
        </p:txBody>
      </p:sp>
      <p:sp>
        <p:nvSpPr>
          <p:cNvPr id="3" name="Content Placeholder 2"/>
          <p:cNvSpPr>
            <a:spLocks noGrp="1"/>
          </p:cNvSpPr>
          <p:nvPr>
            <p:ph idx="1"/>
          </p:nvPr>
        </p:nvSpPr>
        <p:spPr>
          <a:xfrm>
            <a:off x="611560" y="2276872"/>
            <a:ext cx="7704856" cy="3168352"/>
          </a:xfrm>
        </p:spPr>
        <p:txBody>
          <a:bodyPr>
            <a:normAutofit/>
          </a:bodyPr>
          <a:lstStyle/>
          <a:p>
            <a:r>
              <a:rPr lang="bg-BG" sz="2800" b="1" i="1" dirty="0" smtClean="0"/>
              <a:t>Не съществува </a:t>
            </a:r>
            <a:r>
              <a:rPr lang="bg-BG" sz="2800" dirty="0" smtClean="0"/>
              <a:t>един предпочитан стил на ръководство. </a:t>
            </a:r>
          </a:p>
          <a:p>
            <a:r>
              <a:rPr lang="bg-BG" sz="2800" dirty="0" smtClean="0"/>
              <a:t>Важно е определянето на това </a:t>
            </a:r>
            <a:r>
              <a:rPr lang="bg-BG" sz="2800" b="1" i="1" dirty="0" smtClean="0"/>
              <a:t>кои лидерски стилове </a:t>
            </a:r>
            <a:r>
              <a:rPr lang="bg-BG" sz="2800" dirty="0" smtClean="0"/>
              <a:t>при</a:t>
            </a:r>
            <a:r>
              <a:rPr lang="bg-BG" sz="2800" b="1" i="1" dirty="0" smtClean="0"/>
              <a:t> какви условия </a:t>
            </a:r>
            <a:r>
              <a:rPr lang="bg-BG" sz="2800" dirty="0" smtClean="0"/>
              <a:t>са най-ефективни.</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29600" cy="1152128"/>
          </a:xfrm>
        </p:spPr>
        <p:txBody>
          <a:bodyPr>
            <a:normAutofit/>
          </a:bodyPr>
          <a:lstStyle/>
          <a:p>
            <a:r>
              <a:rPr lang="en-US" sz="4800" dirty="0" smtClean="0"/>
              <a:t>LPC </a:t>
            </a:r>
            <a:r>
              <a:rPr lang="bg-BG" sz="4800" dirty="0" smtClean="0"/>
              <a:t>Тест за самооценка</a:t>
            </a:r>
            <a:endParaRPr lang="en-US" sz="4800" dirty="0"/>
          </a:p>
        </p:txBody>
      </p:sp>
    </p:spTree>
    <p:extLst>
      <p:ext uri="{BB962C8B-B14F-4D97-AF65-F5344CB8AC3E}">
        <p14:creationId xmlns:p14="http://schemas.microsoft.com/office/powerpoint/2010/main" val="3251736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96086"/>
          </a:xfrm>
        </p:spPr>
        <p:txBody>
          <a:bodyPr>
            <a:normAutofit fontScale="90000"/>
          </a:bodyPr>
          <a:lstStyle/>
          <a:p>
            <a:r>
              <a:rPr lang="bg-BG" dirty="0" smtClean="0"/>
              <a:t>Лидери и мениджъри – важно разграничение  поне на теория </a:t>
            </a:r>
            <a:endParaRPr lang="bg-BG" dirty="0"/>
          </a:p>
        </p:txBody>
      </p:sp>
      <p:sp>
        <p:nvSpPr>
          <p:cNvPr id="3" name="Content Placeholder 2"/>
          <p:cNvSpPr>
            <a:spLocks noGrp="1"/>
          </p:cNvSpPr>
          <p:nvPr>
            <p:ph idx="1"/>
          </p:nvPr>
        </p:nvSpPr>
        <p:spPr>
          <a:xfrm>
            <a:off x="0" y="1556792"/>
            <a:ext cx="9144000" cy="5616624"/>
          </a:xfrm>
        </p:spPr>
        <p:txBody>
          <a:bodyPr>
            <a:normAutofit lnSpcReduction="10000"/>
          </a:bodyPr>
          <a:lstStyle/>
          <a:p>
            <a:r>
              <a:rPr lang="bg-BG" b="1" i="1" dirty="0" smtClean="0"/>
              <a:t>Лидерът</a:t>
            </a:r>
            <a:r>
              <a:rPr lang="bg-BG" dirty="0" smtClean="0"/>
              <a:t> формулира г</a:t>
            </a:r>
            <a:r>
              <a:rPr lang="bg-BG" b="1" i="1" dirty="0" smtClean="0"/>
              <a:t>лавната цел </a:t>
            </a:r>
            <a:r>
              <a:rPr lang="bg-BG" dirty="0" smtClean="0"/>
              <a:t>или </a:t>
            </a:r>
            <a:r>
              <a:rPr lang="bg-BG" b="1" i="1" dirty="0" smtClean="0"/>
              <a:t>мисията</a:t>
            </a:r>
            <a:r>
              <a:rPr lang="bg-BG" dirty="0" smtClean="0"/>
              <a:t> на организацията и</a:t>
            </a:r>
            <a:r>
              <a:rPr lang="bg-BG" b="1" i="1" dirty="0" smtClean="0"/>
              <a:t> стратегията </a:t>
            </a:r>
            <a:r>
              <a:rPr lang="bg-BG" dirty="0" smtClean="0"/>
              <a:t>за нейното постигане</a:t>
            </a:r>
          </a:p>
          <a:p>
            <a:r>
              <a:rPr lang="bg-BG" dirty="0" smtClean="0"/>
              <a:t>Лидерството е за справяне с </a:t>
            </a:r>
            <a:r>
              <a:rPr lang="bg-BG" b="1" i="1" dirty="0" smtClean="0"/>
              <a:t>промените</a:t>
            </a:r>
            <a:r>
              <a:rPr lang="bg-BG" dirty="0" smtClean="0"/>
              <a:t>.</a:t>
            </a:r>
          </a:p>
          <a:p>
            <a:r>
              <a:rPr lang="bg-BG" dirty="0" smtClean="0"/>
              <a:t>Лидерът дава насока чрез формиране на </a:t>
            </a:r>
            <a:r>
              <a:rPr lang="bg-BG" b="1" i="1" dirty="0" smtClean="0"/>
              <a:t>визия за бъдещето</a:t>
            </a:r>
            <a:r>
              <a:rPr lang="bg-BG" dirty="0" smtClean="0"/>
              <a:t>.</a:t>
            </a:r>
          </a:p>
          <a:p>
            <a:r>
              <a:rPr lang="bg-BG" dirty="0" smtClean="0"/>
              <a:t>В контраст, основната функция на </a:t>
            </a:r>
            <a:r>
              <a:rPr lang="bg-BG" b="1" i="1" dirty="0" smtClean="0"/>
              <a:t>мениджъра</a:t>
            </a:r>
            <a:r>
              <a:rPr lang="bg-BG" dirty="0" smtClean="0"/>
              <a:t> е </a:t>
            </a:r>
            <a:r>
              <a:rPr lang="bg-BG" b="1" i="1" dirty="0" smtClean="0"/>
              <a:t>прилагането</a:t>
            </a:r>
            <a:r>
              <a:rPr lang="bg-BG" dirty="0" smtClean="0"/>
              <a:t> на тази визия.</a:t>
            </a:r>
          </a:p>
          <a:p>
            <a:pPr lvl="1"/>
            <a:r>
              <a:rPr lang="bg-BG" sz="2600" dirty="0" smtClean="0"/>
              <a:t>Работа на мениджъра е да извърши действията, които ще доведат до </a:t>
            </a:r>
            <a:r>
              <a:rPr lang="bg-BG" sz="2600" b="1" i="1" dirty="0" smtClean="0"/>
              <a:t>постигането</a:t>
            </a:r>
            <a:r>
              <a:rPr lang="bg-BG" sz="2600" dirty="0" smtClean="0"/>
              <a:t> на визията на лидера.</a:t>
            </a:r>
          </a:p>
          <a:p>
            <a:pPr lvl="1"/>
            <a:r>
              <a:rPr lang="bg-BG" sz="2600" dirty="0" smtClean="0"/>
              <a:t>Следователно, мениджмънта е за </a:t>
            </a:r>
            <a:r>
              <a:rPr lang="bg-BG" sz="2600" b="1" i="1" dirty="0" smtClean="0"/>
              <a:t>справяне със сложността.</a:t>
            </a:r>
          </a:p>
          <a:p>
            <a:pPr lvl="1"/>
            <a:r>
              <a:rPr lang="bg-BG" sz="2600" dirty="0" smtClean="0"/>
              <a:t>Мениджърите създават </a:t>
            </a:r>
            <a:r>
              <a:rPr lang="bg-BG" sz="2600" b="1" i="1" dirty="0" smtClean="0"/>
              <a:t>планове</a:t>
            </a:r>
            <a:r>
              <a:rPr lang="bg-BG" sz="2600" dirty="0" smtClean="0"/>
              <a:t>, наблюдават и </a:t>
            </a:r>
            <a:r>
              <a:rPr lang="bg-BG" sz="2600" b="1" i="1" dirty="0" smtClean="0"/>
              <a:t>контролират</a:t>
            </a:r>
            <a:r>
              <a:rPr lang="bg-BG" sz="2600" dirty="0" smtClean="0"/>
              <a:t> резултатите</a:t>
            </a:r>
            <a:endParaRPr lang="bg-BG" sz="2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867524"/>
          </a:xfrm>
        </p:spPr>
        <p:txBody>
          <a:bodyPr>
            <a:normAutofit/>
          </a:bodyPr>
          <a:lstStyle/>
          <a:p>
            <a:r>
              <a:rPr lang="en-US" dirty="0" smtClean="0"/>
              <a:t>LPC </a:t>
            </a:r>
            <a:r>
              <a:rPr lang="bg-BG" dirty="0" smtClean="0"/>
              <a:t>теория според обстоятелствата</a:t>
            </a:r>
            <a:endParaRPr lang="en-US" dirty="0"/>
          </a:p>
        </p:txBody>
      </p:sp>
      <p:sp>
        <p:nvSpPr>
          <p:cNvPr id="3" name="Content Placeholder 2"/>
          <p:cNvSpPr>
            <a:spLocks noGrp="1"/>
          </p:cNvSpPr>
          <p:nvPr>
            <p:ph idx="1"/>
          </p:nvPr>
        </p:nvSpPr>
        <p:spPr>
          <a:xfrm>
            <a:off x="107504" y="1412776"/>
            <a:ext cx="8678198" cy="5572140"/>
          </a:xfrm>
        </p:spPr>
        <p:txBody>
          <a:bodyPr>
            <a:normAutofit fontScale="92500" lnSpcReduction="10000"/>
          </a:bodyPr>
          <a:lstStyle/>
          <a:p>
            <a:r>
              <a:rPr lang="bg-BG" dirty="0" smtClean="0"/>
              <a:t>Кои са по-успешни лидери, загрижените за </a:t>
            </a:r>
            <a:r>
              <a:rPr lang="bg-BG" b="1" i="1" dirty="0" smtClean="0"/>
              <a:t>хората</a:t>
            </a:r>
            <a:r>
              <a:rPr lang="bg-BG" dirty="0" smtClean="0"/>
              <a:t> или за </a:t>
            </a:r>
            <a:r>
              <a:rPr lang="bg-BG" b="1" i="1" dirty="0" smtClean="0"/>
              <a:t>производството</a:t>
            </a:r>
          </a:p>
          <a:p>
            <a:r>
              <a:rPr lang="bg-BG" b="1" i="1" dirty="0" smtClean="0"/>
              <a:t>Принос</a:t>
            </a:r>
            <a:r>
              <a:rPr lang="bg-BG" dirty="0" smtClean="0"/>
              <a:t> на лидер</a:t>
            </a:r>
            <a:r>
              <a:rPr lang="en-US" dirty="0" smtClean="0"/>
              <a:t>a</a:t>
            </a:r>
            <a:r>
              <a:rPr lang="bg-BG" dirty="0" smtClean="0"/>
              <a:t> за успеха = 				</a:t>
            </a:r>
            <a:r>
              <a:rPr lang="en-US" b="1" i="1" dirty="0" smtClean="0"/>
              <a:t>f(</a:t>
            </a:r>
            <a:r>
              <a:rPr lang="bg-BG" b="1" i="1" dirty="0" smtClean="0"/>
              <a:t>собствени</a:t>
            </a:r>
            <a:r>
              <a:rPr lang="bg-BG" dirty="0" smtClean="0"/>
              <a:t> </a:t>
            </a:r>
            <a:r>
              <a:rPr lang="bg-BG" b="1" i="1" dirty="0" smtClean="0"/>
              <a:t>характеристики</a:t>
            </a:r>
            <a:r>
              <a:rPr lang="bg-BG" dirty="0" smtClean="0"/>
              <a:t>, </a:t>
            </a:r>
            <a:r>
              <a:rPr lang="bg-BG" b="1" i="1" dirty="0" smtClean="0"/>
              <a:t>ситуация</a:t>
            </a:r>
            <a:r>
              <a:rPr lang="en-US" b="1" i="1" dirty="0" smtClean="0"/>
              <a:t>)</a:t>
            </a:r>
            <a:endParaRPr lang="bg-BG" dirty="0" smtClean="0"/>
          </a:p>
          <a:p>
            <a:r>
              <a:rPr lang="bg-BG" dirty="0" smtClean="0"/>
              <a:t>Симпатията към </a:t>
            </a:r>
            <a:r>
              <a:rPr lang="bg-BG" b="1" i="1" dirty="0" smtClean="0"/>
              <a:t>най-малко предпочитан сътрудник</a:t>
            </a:r>
            <a:r>
              <a:rPr lang="en-US" b="1" i="1" dirty="0" smtClean="0"/>
              <a:t> - LPC </a:t>
            </a:r>
            <a:r>
              <a:rPr lang="bg-BG" b="1" i="1" dirty="0" smtClean="0"/>
              <a:t>(</a:t>
            </a:r>
            <a:r>
              <a:rPr lang="en-US" b="1" i="1" dirty="0" smtClean="0"/>
              <a:t>least preferred coworker) </a:t>
            </a:r>
            <a:r>
              <a:rPr lang="bg-BG" dirty="0" smtClean="0"/>
              <a:t>е основна личностна характеристика на лидера.</a:t>
            </a:r>
          </a:p>
          <a:p>
            <a:r>
              <a:rPr lang="bg-BG" dirty="0" smtClean="0"/>
              <a:t>Светлината, в която вижда лицето, с което е </a:t>
            </a:r>
            <a:r>
              <a:rPr lang="bg-BG" b="1" i="1" dirty="0" smtClean="0"/>
              <a:t>най-трудно</a:t>
            </a:r>
            <a:r>
              <a:rPr lang="bg-BG" dirty="0" smtClean="0"/>
              <a:t> да се работи</a:t>
            </a:r>
          </a:p>
          <a:p>
            <a:r>
              <a:rPr lang="bg-BG" b="1" i="1" dirty="0" smtClean="0"/>
              <a:t>Отрицателна</a:t>
            </a:r>
            <a:r>
              <a:rPr lang="bg-BG" dirty="0" smtClean="0"/>
              <a:t> светлина </a:t>
            </a:r>
            <a:r>
              <a:rPr lang="bg-BG" dirty="0" smtClean="0">
                <a:sym typeface="Wingdings" panose="05000000000000000000" pitchFamily="2" charset="2"/>
              </a:rPr>
              <a:t> </a:t>
            </a:r>
            <a:r>
              <a:rPr lang="bg-BG" b="1" i="1" dirty="0" smtClean="0"/>
              <a:t>ниска стойност на </a:t>
            </a:r>
            <a:r>
              <a:rPr lang="en-US" b="1" i="1" dirty="0" smtClean="0"/>
              <a:t>LPC</a:t>
            </a:r>
            <a:r>
              <a:rPr lang="bg-BG" dirty="0"/>
              <a:t> </a:t>
            </a:r>
            <a:r>
              <a:rPr lang="bg-BG" dirty="0" smtClean="0">
                <a:sym typeface="Wingdings" panose="05000000000000000000" pitchFamily="2" charset="2"/>
              </a:rPr>
              <a:t></a:t>
            </a:r>
            <a:r>
              <a:rPr lang="bg-BG" dirty="0" smtClean="0"/>
              <a:t> загрижени за </a:t>
            </a:r>
            <a:r>
              <a:rPr lang="bg-BG" b="1" i="1" dirty="0" smtClean="0"/>
              <a:t>задачите</a:t>
            </a:r>
            <a:r>
              <a:rPr lang="bg-BG" dirty="0" smtClean="0"/>
              <a:t> </a:t>
            </a:r>
          </a:p>
          <a:p>
            <a:r>
              <a:rPr lang="bg-BG" b="1" i="1" dirty="0" smtClean="0"/>
              <a:t>Положителна</a:t>
            </a:r>
            <a:r>
              <a:rPr lang="bg-BG" dirty="0" smtClean="0"/>
              <a:t> светлина </a:t>
            </a:r>
            <a:r>
              <a:rPr lang="bg-BG" dirty="0" smtClean="0">
                <a:sym typeface="Wingdings" panose="05000000000000000000" pitchFamily="2" charset="2"/>
              </a:rPr>
              <a:t> </a:t>
            </a:r>
            <a:r>
              <a:rPr lang="bg-BG" b="1" i="1" dirty="0" smtClean="0"/>
              <a:t>висока стойност на </a:t>
            </a:r>
            <a:r>
              <a:rPr lang="en-US" b="1" i="1" dirty="0" smtClean="0"/>
              <a:t>LPC</a:t>
            </a:r>
            <a:r>
              <a:rPr lang="bg-BG" dirty="0" smtClean="0"/>
              <a:t> </a:t>
            </a:r>
            <a:r>
              <a:rPr lang="bg-BG" dirty="0" smtClean="0">
                <a:sym typeface="Wingdings" panose="05000000000000000000" pitchFamily="2" charset="2"/>
              </a:rPr>
              <a:t> за</a:t>
            </a:r>
            <a:r>
              <a:rPr lang="bg-BG" dirty="0" smtClean="0"/>
              <a:t>грижени за </a:t>
            </a:r>
            <a:r>
              <a:rPr lang="bg-BG" b="1" i="1" dirty="0" smtClean="0"/>
              <a:t>подчинените</a:t>
            </a:r>
          </a:p>
          <a:p>
            <a:r>
              <a:rPr lang="en-US" b="1" i="1" dirty="0" smtClean="0"/>
              <a:t>LPC </a:t>
            </a:r>
            <a:r>
              <a:rPr lang="bg-BG" b="1" i="1" dirty="0" smtClean="0"/>
              <a:t>е фиксирана</a:t>
            </a:r>
            <a:r>
              <a:rPr lang="bg-BG" dirty="0" smtClean="0"/>
              <a:t>, индивидуална характеристика на лидерския стил на човека и </a:t>
            </a:r>
            <a:r>
              <a:rPr lang="bg-BG" b="1" i="1" dirty="0" smtClean="0"/>
              <a:t>не може </a:t>
            </a:r>
            <a:r>
              <a:rPr lang="bg-BG" dirty="0" smtClean="0"/>
              <a:t>да бъде променена</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712670"/>
          </a:xfrm>
        </p:spPr>
        <p:txBody>
          <a:bodyPr>
            <a:normAutofit/>
          </a:bodyPr>
          <a:lstStyle/>
          <a:p>
            <a:r>
              <a:rPr lang="bg-BG" dirty="0" smtClean="0"/>
              <a:t>Кои обстоятелства?</a:t>
            </a:r>
            <a:endParaRPr lang="en-US" dirty="0"/>
          </a:p>
        </p:txBody>
      </p:sp>
      <p:sp>
        <p:nvSpPr>
          <p:cNvPr id="3" name="Content Placeholder 2"/>
          <p:cNvSpPr>
            <a:spLocks noGrp="1"/>
          </p:cNvSpPr>
          <p:nvPr>
            <p:ph idx="1"/>
          </p:nvPr>
        </p:nvSpPr>
        <p:spPr>
          <a:xfrm>
            <a:off x="214282" y="2276872"/>
            <a:ext cx="8715436" cy="4248472"/>
          </a:xfrm>
        </p:spPr>
        <p:txBody>
          <a:bodyPr>
            <a:normAutofit/>
          </a:bodyPr>
          <a:lstStyle/>
          <a:p>
            <a:pPr>
              <a:spcAft>
                <a:spcPts val="1200"/>
              </a:spcAft>
            </a:pPr>
            <a:r>
              <a:rPr lang="bg-BG" b="1" i="1" dirty="0" smtClean="0"/>
              <a:t>Характерът на отношенията </a:t>
            </a:r>
            <a:r>
              <a:rPr lang="bg-BG" dirty="0" smtClean="0"/>
              <a:t>между лидера и групата – доколко се радва на тяхната подкрепа и лоялност.</a:t>
            </a:r>
          </a:p>
          <a:p>
            <a:pPr>
              <a:spcAft>
                <a:spcPts val="1200"/>
              </a:spcAft>
            </a:pPr>
            <a:r>
              <a:rPr lang="bg-BG" b="1" i="1" dirty="0" smtClean="0"/>
              <a:t>Структуриране на задачата </a:t>
            </a:r>
            <a:r>
              <a:rPr lang="bg-BG" dirty="0" smtClean="0"/>
              <a:t>– доколко </a:t>
            </a:r>
            <a:r>
              <a:rPr lang="bg-BG" b="1" i="1" dirty="0"/>
              <a:t>ясно</a:t>
            </a:r>
            <a:r>
              <a:rPr lang="bg-BG" dirty="0"/>
              <a:t> </a:t>
            </a:r>
            <a:r>
              <a:rPr lang="bg-BG" dirty="0" smtClean="0"/>
              <a:t>са определени </a:t>
            </a:r>
            <a:r>
              <a:rPr lang="bg-BG" b="1" i="1" dirty="0" smtClean="0"/>
              <a:t>целите</a:t>
            </a:r>
            <a:r>
              <a:rPr lang="bg-BG" dirty="0" smtClean="0"/>
              <a:t> на задачата и </a:t>
            </a:r>
            <a:r>
              <a:rPr lang="bg-BG" b="1" i="1" dirty="0" smtClean="0"/>
              <a:t>ролите</a:t>
            </a:r>
            <a:r>
              <a:rPr lang="bg-BG" dirty="0" smtClean="0"/>
              <a:t> на подчинените</a:t>
            </a:r>
          </a:p>
          <a:p>
            <a:pPr>
              <a:spcAft>
                <a:spcPts val="1200"/>
              </a:spcAft>
            </a:pPr>
            <a:r>
              <a:rPr lang="bg-BG" b="1" i="1" dirty="0" smtClean="0"/>
              <a:t>Власт на лидерската позиция </a:t>
            </a:r>
            <a:r>
              <a:rPr lang="bg-BG" dirty="0" smtClean="0"/>
              <a:t>– доколко позицията  </a:t>
            </a:r>
            <a:r>
              <a:rPr lang="bg-BG" b="1" i="1" dirty="0" smtClean="0"/>
              <a:t>налага</a:t>
            </a:r>
            <a:r>
              <a:rPr lang="bg-BG" dirty="0" smtClean="0"/>
              <a:t> спазването на указанията от подчинените</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928694"/>
          </a:xfrm>
        </p:spPr>
        <p:txBody>
          <a:bodyPr>
            <a:normAutofit/>
          </a:bodyPr>
          <a:lstStyle/>
          <a:p>
            <a:r>
              <a:rPr lang="bg-BG" dirty="0" smtClean="0"/>
              <a:t>Континуум на контролните ситуации</a:t>
            </a:r>
            <a:endParaRPr lang="en-US" dirty="0"/>
          </a:p>
        </p:txBody>
      </p:sp>
      <p:sp>
        <p:nvSpPr>
          <p:cNvPr id="3" name="Content Placeholder 2"/>
          <p:cNvSpPr>
            <a:spLocks noGrp="1"/>
          </p:cNvSpPr>
          <p:nvPr>
            <p:ph idx="1"/>
          </p:nvPr>
        </p:nvSpPr>
        <p:spPr>
          <a:xfrm>
            <a:off x="323528" y="1515387"/>
            <a:ext cx="8643998" cy="5357826"/>
          </a:xfrm>
        </p:spPr>
        <p:txBody>
          <a:bodyPr>
            <a:normAutofit lnSpcReduction="10000"/>
          </a:bodyPr>
          <a:lstStyle/>
          <a:p>
            <a:r>
              <a:rPr lang="bg-BG" b="1" i="1" dirty="0" smtClean="0"/>
              <a:t>Много благоприятни </a:t>
            </a:r>
            <a:r>
              <a:rPr lang="bg-BG" dirty="0" smtClean="0"/>
              <a:t>- </a:t>
            </a:r>
            <a:r>
              <a:rPr lang="bg-BG" b="1" i="1" dirty="0" smtClean="0"/>
              <a:t>положителни</a:t>
            </a:r>
            <a:r>
              <a:rPr lang="bg-BG" i="1" dirty="0" smtClean="0"/>
              <a:t> отношения с подчинените, </a:t>
            </a:r>
            <a:r>
              <a:rPr lang="bg-BG" b="1" i="1" dirty="0" smtClean="0"/>
              <a:t>добре </a:t>
            </a:r>
            <a:r>
              <a:rPr lang="bg-BG" i="1" dirty="0" smtClean="0"/>
              <a:t>структурирана задача, </a:t>
            </a:r>
            <a:r>
              <a:rPr lang="bg-BG" b="1" i="1" dirty="0" smtClean="0"/>
              <a:t>силна</a:t>
            </a:r>
            <a:r>
              <a:rPr lang="bg-BG" i="1" dirty="0" smtClean="0"/>
              <a:t> власт</a:t>
            </a:r>
            <a:r>
              <a:rPr lang="bg-BG" dirty="0" smtClean="0"/>
              <a:t> </a:t>
            </a:r>
            <a:r>
              <a:rPr lang="bg-BG" i="1" dirty="0" smtClean="0"/>
              <a:t>на</a:t>
            </a:r>
            <a:r>
              <a:rPr lang="bg-BG" dirty="0" smtClean="0"/>
              <a:t> </a:t>
            </a:r>
            <a:r>
              <a:rPr lang="bg-BG" i="1" dirty="0" smtClean="0"/>
              <a:t>позицията </a:t>
            </a:r>
            <a:endParaRPr lang="bg-BG" dirty="0" smtClean="0"/>
          </a:p>
          <a:p>
            <a:r>
              <a:rPr lang="bg-BG" b="1" i="1" dirty="0" smtClean="0"/>
              <a:t>Крайно неблагоприятни </a:t>
            </a:r>
            <a:r>
              <a:rPr lang="bg-BG" dirty="0" smtClean="0"/>
              <a:t>- </a:t>
            </a:r>
            <a:r>
              <a:rPr lang="bg-BG" b="1" i="1" dirty="0" smtClean="0"/>
              <a:t>отрицателни</a:t>
            </a:r>
            <a:r>
              <a:rPr lang="bg-BG" i="1" dirty="0" smtClean="0"/>
              <a:t> отношения с </a:t>
            </a:r>
            <a:r>
              <a:rPr lang="bg-BG" i="1" dirty="0"/>
              <a:t>подчинените, </a:t>
            </a:r>
            <a:r>
              <a:rPr lang="bg-BG" b="1" i="1" dirty="0" smtClean="0"/>
              <a:t>неструктурирана</a:t>
            </a:r>
            <a:r>
              <a:rPr lang="bg-BG" i="1" dirty="0" smtClean="0"/>
              <a:t> задача и </a:t>
            </a:r>
            <a:r>
              <a:rPr lang="bg-BG" b="1" i="1" dirty="0" smtClean="0"/>
              <a:t>слаба</a:t>
            </a:r>
            <a:r>
              <a:rPr lang="bg-BG" i="1" dirty="0" smtClean="0"/>
              <a:t> власт на позицията</a:t>
            </a:r>
            <a:r>
              <a:rPr lang="bg-BG" dirty="0" smtClean="0"/>
              <a:t>.</a:t>
            </a:r>
          </a:p>
          <a:p>
            <a:r>
              <a:rPr lang="bg-BG" dirty="0" smtClean="0"/>
              <a:t>Лидерите с </a:t>
            </a:r>
            <a:r>
              <a:rPr lang="bg-BG" b="1" i="1" dirty="0" smtClean="0"/>
              <a:t>ниска</a:t>
            </a:r>
            <a:r>
              <a:rPr lang="bg-BG" dirty="0" smtClean="0"/>
              <a:t> стойност на </a:t>
            </a:r>
            <a:r>
              <a:rPr lang="en-US" dirty="0" smtClean="0"/>
              <a:t>LPC</a:t>
            </a:r>
            <a:r>
              <a:rPr lang="bg-BG" dirty="0" smtClean="0"/>
              <a:t> са </a:t>
            </a:r>
            <a:r>
              <a:rPr lang="bg-BG" b="1" i="1" dirty="0" smtClean="0"/>
              <a:t>по-добри</a:t>
            </a:r>
            <a:r>
              <a:rPr lang="bg-BG" dirty="0" smtClean="0"/>
              <a:t> от лидерите с </a:t>
            </a:r>
            <a:r>
              <a:rPr lang="bg-BG" b="1" i="1" dirty="0" smtClean="0"/>
              <a:t>висока</a:t>
            </a:r>
            <a:r>
              <a:rPr lang="bg-BG" dirty="0" smtClean="0"/>
              <a:t> стойност на </a:t>
            </a:r>
            <a:r>
              <a:rPr lang="en-US" dirty="0" smtClean="0"/>
              <a:t>LPC</a:t>
            </a:r>
            <a:r>
              <a:rPr lang="bg-BG" dirty="0" smtClean="0"/>
              <a:t>, когато ситуацията е или </a:t>
            </a:r>
            <a:r>
              <a:rPr lang="bg-BG" b="1" i="1" dirty="0" smtClean="0"/>
              <a:t>много благоприятна</a:t>
            </a:r>
            <a:r>
              <a:rPr lang="bg-BG" dirty="0" smtClean="0"/>
              <a:t> или </a:t>
            </a:r>
            <a:r>
              <a:rPr lang="bg-BG" b="1" i="1" dirty="0" smtClean="0"/>
              <a:t>много неблагоприятна</a:t>
            </a:r>
            <a:r>
              <a:rPr lang="bg-BG" dirty="0" smtClean="0"/>
              <a:t>. </a:t>
            </a:r>
          </a:p>
          <a:p>
            <a:r>
              <a:rPr lang="bg-BG" dirty="0" smtClean="0"/>
              <a:t>Лидерите с </a:t>
            </a:r>
            <a:r>
              <a:rPr lang="bg-BG" b="1" i="1" dirty="0" smtClean="0"/>
              <a:t>висока</a:t>
            </a:r>
            <a:r>
              <a:rPr lang="bg-BG" dirty="0" smtClean="0"/>
              <a:t> стойност на </a:t>
            </a:r>
            <a:r>
              <a:rPr lang="en-US" dirty="0" smtClean="0"/>
              <a:t>LPC </a:t>
            </a:r>
            <a:r>
              <a:rPr lang="bg-BG" dirty="0" smtClean="0"/>
              <a:t>имат </a:t>
            </a:r>
            <a:r>
              <a:rPr lang="bg-BG" b="1" i="1" dirty="0" smtClean="0"/>
              <a:t>предимство</a:t>
            </a:r>
            <a:r>
              <a:rPr lang="bg-BG" dirty="0" smtClean="0"/>
              <a:t>, когато ситуацията е в </a:t>
            </a:r>
            <a:r>
              <a:rPr lang="bg-BG" b="1" i="1" dirty="0" smtClean="0"/>
              <a:t>умерени</a:t>
            </a:r>
            <a:r>
              <a:rPr lang="bg-BG" dirty="0" smtClean="0"/>
              <a:t> </a:t>
            </a:r>
            <a:r>
              <a:rPr lang="bg-BG" b="1" i="1" dirty="0" smtClean="0"/>
              <a:t>граници</a:t>
            </a:r>
            <a:r>
              <a:rPr lang="bg-BG"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260648"/>
            <a:ext cx="8229600" cy="767008"/>
          </a:xfrm>
        </p:spPr>
        <p:txBody>
          <a:bodyPr>
            <a:normAutofit/>
          </a:bodyPr>
          <a:lstStyle/>
          <a:p>
            <a:r>
              <a:rPr lang="bg-BG" dirty="0" smtClean="0"/>
              <a:t>Кой има предимство?</a:t>
            </a:r>
            <a:endParaRPr lang="en-US" dirty="0"/>
          </a:p>
        </p:txBody>
      </p:sp>
      <p:sp>
        <p:nvSpPr>
          <p:cNvPr id="3" name="Content Placeholder 2"/>
          <p:cNvSpPr>
            <a:spLocks noGrp="1"/>
          </p:cNvSpPr>
          <p:nvPr>
            <p:ph idx="1"/>
          </p:nvPr>
        </p:nvSpPr>
        <p:spPr>
          <a:xfrm>
            <a:off x="285720" y="1340768"/>
            <a:ext cx="8643998" cy="5643578"/>
          </a:xfrm>
        </p:spPr>
        <p:txBody>
          <a:bodyPr>
            <a:normAutofit lnSpcReduction="10000"/>
          </a:bodyPr>
          <a:lstStyle/>
          <a:p>
            <a:pPr>
              <a:spcAft>
                <a:spcPts val="600"/>
              </a:spcAft>
            </a:pPr>
            <a:r>
              <a:rPr lang="bg-BG" dirty="0" smtClean="0"/>
              <a:t>При </a:t>
            </a:r>
            <a:r>
              <a:rPr lang="bg-BG" b="1" i="1" dirty="0" smtClean="0"/>
              <a:t>неблагоприятни</a:t>
            </a:r>
            <a:r>
              <a:rPr lang="bg-BG" dirty="0" smtClean="0"/>
              <a:t> ситуации са необходими </a:t>
            </a:r>
            <a:r>
              <a:rPr lang="bg-BG" b="1" i="1" dirty="0" smtClean="0"/>
              <a:t>подробни насоки </a:t>
            </a:r>
            <a:r>
              <a:rPr lang="bg-BG" dirty="0" smtClean="0"/>
              <a:t>за изпълнение на задачите. Лидерите с </a:t>
            </a:r>
            <a:r>
              <a:rPr lang="bg-BG" b="1" i="1" dirty="0" smtClean="0"/>
              <a:t>ниска</a:t>
            </a:r>
            <a:r>
              <a:rPr lang="bg-BG" dirty="0" smtClean="0"/>
              <a:t> стойност на </a:t>
            </a:r>
            <a:r>
              <a:rPr lang="en-US" dirty="0" smtClean="0"/>
              <a:t>LPC</a:t>
            </a:r>
            <a:r>
              <a:rPr lang="bg-BG" dirty="0" smtClean="0"/>
              <a:t> са по-склонни да </a:t>
            </a:r>
            <a:r>
              <a:rPr lang="bg-BG" b="1" i="1" dirty="0" smtClean="0"/>
              <a:t>структурират задачите </a:t>
            </a:r>
            <a:r>
              <a:rPr lang="bg-BG" dirty="0" smtClean="0"/>
              <a:t>и затова са по-добри в тези ситуации.</a:t>
            </a:r>
          </a:p>
          <a:p>
            <a:pPr>
              <a:spcAft>
                <a:spcPts val="600"/>
              </a:spcAft>
            </a:pPr>
            <a:r>
              <a:rPr lang="bg-BG" dirty="0" smtClean="0"/>
              <a:t>При </a:t>
            </a:r>
            <a:r>
              <a:rPr lang="bg-BG" b="1" i="1" dirty="0" smtClean="0"/>
              <a:t>благоприятни</a:t>
            </a:r>
            <a:r>
              <a:rPr lang="bg-BG" dirty="0" smtClean="0"/>
              <a:t> ситуации лидерите се харесват, властта им не се оспорва, и когато изискванията към задачата определят </a:t>
            </a:r>
            <a:r>
              <a:rPr lang="bg-BG" b="1" i="1" dirty="0" smtClean="0"/>
              <a:t>ясно</a:t>
            </a:r>
            <a:r>
              <a:rPr lang="bg-BG" dirty="0" smtClean="0"/>
              <a:t> какво </a:t>
            </a:r>
            <a:r>
              <a:rPr lang="bg-BG" b="1" i="1" dirty="0" smtClean="0"/>
              <a:t>трябва да правят лидерите</a:t>
            </a:r>
            <a:r>
              <a:rPr lang="bg-BG" dirty="0" smtClean="0"/>
              <a:t>, напълно приемливо е да се съсредоточат върху </a:t>
            </a:r>
            <a:r>
              <a:rPr lang="bg-BG" b="1" i="1" dirty="0" smtClean="0"/>
              <a:t>задачата</a:t>
            </a:r>
            <a:r>
              <a:rPr lang="bg-BG" dirty="0" smtClean="0"/>
              <a:t>.</a:t>
            </a:r>
          </a:p>
          <a:p>
            <a:pPr>
              <a:spcAft>
                <a:spcPts val="600"/>
              </a:spcAft>
            </a:pPr>
            <a:r>
              <a:rPr lang="bg-BG" dirty="0" smtClean="0"/>
              <a:t>При междинните случаи, например - лидер в </a:t>
            </a:r>
            <a:r>
              <a:rPr lang="bg-BG" b="1" i="1" dirty="0" smtClean="0"/>
              <a:t>добри отношения </a:t>
            </a:r>
            <a:r>
              <a:rPr lang="bg-BG" dirty="0" smtClean="0"/>
              <a:t>с подчинените, но </a:t>
            </a:r>
            <a:r>
              <a:rPr lang="bg-BG" b="1" i="1" dirty="0" smtClean="0"/>
              <a:t>неструктурирана задача</a:t>
            </a:r>
            <a:r>
              <a:rPr lang="bg-BG" dirty="0" smtClean="0"/>
              <a:t>, лидери с висока стойност на </a:t>
            </a:r>
            <a:r>
              <a:rPr lang="en-US" dirty="0" smtClean="0"/>
              <a:t>LPC</a:t>
            </a:r>
            <a:r>
              <a:rPr lang="bg-BG" dirty="0" smtClean="0"/>
              <a:t> могат да осигурят ефективна подкрепа.</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0034" y="6000768"/>
            <a:ext cx="8229600" cy="857232"/>
          </a:xfrm>
        </p:spPr>
        <p:txBody>
          <a:bodyPr>
            <a:normAutofit fontScale="90000"/>
          </a:bodyPr>
          <a:lstStyle/>
          <a:p>
            <a:r>
              <a:rPr lang="en-US" dirty="0" smtClean="0"/>
              <a:t>LPC </a:t>
            </a:r>
            <a:r>
              <a:rPr lang="bg-BG" dirty="0" smtClean="0"/>
              <a:t>теория според обстоятелствата</a:t>
            </a:r>
            <a:br>
              <a:rPr lang="bg-BG" dirty="0" smtClean="0"/>
            </a:br>
            <a:r>
              <a:rPr lang="bg-BG" dirty="0" smtClean="0"/>
              <a:t>Съответствие между лидера и задачата</a:t>
            </a:r>
            <a:endParaRPr lang="en-US" dirty="0"/>
          </a:p>
        </p:txBody>
      </p:sp>
      <p:pic>
        <p:nvPicPr>
          <p:cNvPr id="6" name="Picture 5" descr="Fig1.jpg"/>
          <p:cNvPicPr>
            <a:picLocks noChangeAspect="1"/>
          </p:cNvPicPr>
          <p:nvPr/>
        </p:nvPicPr>
        <p:blipFill>
          <a:blip r:embed="rId2" cstate="print"/>
          <a:stretch>
            <a:fillRect/>
          </a:stretch>
        </p:blipFill>
        <p:spPr>
          <a:xfrm>
            <a:off x="0" y="21427"/>
            <a:ext cx="9144000" cy="5927853"/>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857256"/>
          </a:xfrm>
        </p:spPr>
        <p:txBody>
          <a:bodyPr>
            <a:normAutofit fontScale="90000"/>
          </a:bodyPr>
          <a:lstStyle/>
          <a:p>
            <a:r>
              <a:rPr lang="bg-BG" dirty="0" smtClean="0"/>
              <a:t>Теория за ситуационното лидерство</a:t>
            </a:r>
            <a:br>
              <a:rPr lang="bg-BG" dirty="0" smtClean="0"/>
            </a:br>
            <a:r>
              <a:rPr lang="bg-BG" dirty="0" smtClean="0"/>
              <a:t>Адаптиране на стила към ситуацията</a:t>
            </a:r>
            <a:endParaRPr lang="bg-BG" dirty="0"/>
          </a:p>
        </p:txBody>
      </p:sp>
      <p:sp>
        <p:nvSpPr>
          <p:cNvPr id="3" name="Content Placeholder 2"/>
          <p:cNvSpPr>
            <a:spLocks noGrp="1"/>
          </p:cNvSpPr>
          <p:nvPr>
            <p:ph idx="1"/>
          </p:nvPr>
        </p:nvSpPr>
        <p:spPr>
          <a:xfrm>
            <a:off x="466328" y="1844824"/>
            <a:ext cx="8229600" cy="4895864"/>
          </a:xfrm>
        </p:spPr>
        <p:txBody>
          <a:bodyPr/>
          <a:lstStyle/>
          <a:p>
            <a:pPr>
              <a:spcAft>
                <a:spcPts val="600"/>
              </a:spcAft>
            </a:pPr>
            <a:r>
              <a:rPr lang="bg-BG" dirty="0" smtClean="0"/>
              <a:t>Теорията за </a:t>
            </a:r>
            <a:r>
              <a:rPr lang="bg-BG" b="1" i="1" dirty="0" smtClean="0"/>
              <a:t>ситуационното лидерство </a:t>
            </a:r>
            <a:r>
              <a:rPr lang="bg-BG" dirty="0" smtClean="0"/>
              <a:t>се фокусира върху най-добрия лидерски стил за дадена ситуация.</a:t>
            </a:r>
          </a:p>
          <a:p>
            <a:pPr>
              <a:spcAft>
                <a:spcPts val="600"/>
              </a:spcAft>
            </a:pPr>
            <a:r>
              <a:rPr lang="bg-BG" dirty="0" smtClean="0"/>
              <a:t>Според </a:t>
            </a:r>
            <a:r>
              <a:rPr lang="en-US" dirty="0" smtClean="0"/>
              <a:t>Hersey</a:t>
            </a:r>
            <a:r>
              <a:rPr lang="bg-BG" dirty="0" smtClean="0"/>
              <a:t> и </a:t>
            </a:r>
            <a:r>
              <a:rPr lang="en-US" dirty="0" smtClean="0"/>
              <a:t>Blanchard</a:t>
            </a:r>
            <a:r>
              <a:rPr lang="bg-BG" dirty="0" smtClean="0"/>
              <a:t>, лидерите са ефективни, когато изберат </a:t>
            </a:r>
            <a:r>
              <a:rPr lang="bg-BG" b="1" i="1" dirty="0" smtClean="0"/>
              <a:t>подходящия</a:t>
            </a:r>
            <a:r>
              <a:rPr lang="bg-BG" dirty="0" smtClean="0"/>
              <a:t> лидерски стил за </a:t>
            </a:r>
            <a:r>
              <a:rPr lang="bg-BG" b="1" i="1" dirty="0" smtClean="0"/>
              <a:t>ситуацията</a:t>
            </a:r>
            <a:r>
              <a:rPr lang="bg-BG" dirty="0" smtClean="0"/>
              <a:t>, пред която са изправени.</a:t>
            </a:r>
          </a:p>
          <a:p>
            <a:pPr>
              <a:spcAft>
                <a:spcPts val="600"/>
              </a:spcAft>
            </a:pPr>
            <a:r>
              <a:rPr lang="bg-BG" dirty="0" smtClean="0"/>
              <a:t>Това зависи от </a:t>
            </a:r>
            <a:r>
              <a:rPr lang="bg-BG" b="1" i="1" dirty="0" smtClean="0"/>
              <a:t>зрелостта</a:t>
            </a:r>
            <a:r>
              <a:rPr lang="bg-BG" dirty="0" smtClean="0"/>
              <a:t> на последователите, </a:t>
            </a:r>
            <a:r>
              <a:rPr lang="bg-BG" b="1" i="1" dirty="0" smtClean="0"/>
              <a:t>готовността</a:t>
            </a:r>
            <a:r>
              <a:rPr lang="bg-BG" dirty="0" smtClean="0"/>
              <a:t> им да поемат отговорност за своето поведение.</a:t>
            </a:r>
            <a:endParaRPr lang="bg-BG"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571504"/>
          </a:xfrm>
        </p:spPr>
        <p:txBody>
          <a:bodyPr>
            <a:normAutofit/>
          </a:bodyPr>
          <a:lstStyle/>
          <a:p>
            <a:r>
              <a:rPr lang="bg-BG" dirty="0" smtClean="0"/>
              <a:t>Видове ситуации</a:t>
            </a:r>
            <a:endParaRPr lang="bg-BG" dirty="0"/>
          </a:p>
        </p:txBody>
      </p:sp>
      <p:sp>
        <p:nvSpPr>
          <p:cNvPr id="3" name="Content Placeholder 2"/>
          <p:cNvSpPr>
            <a:spLocks noGrp="1"/>
          </p:cNvSpPr>
          <p:nvPr>
            <p:ph idx="1"/>
          </p:nvPr>
        </p:nvSpPr>
        <p:spPr>
          <a:xfrm>
            <a:off x="457200" y="1772816"/>
            <a:ext cx="8507288" cy="4728018"/>
          </a:xfrm>
        </p:spPr>
        <p:txBody>
          <a:bodyPr>
            <a:normAutofit/>
          </a:bodyPr>
          <a:lstStyle/>
          <a:p>
            <a:pPr marL="0" indent="0">
              <a:spcAft>
                <a:spcPts val="600"/>
              </a:spcAft>
              <a:buNone/>
            </a:pPr>
            <a:r>
              <a:rPr lang="bg-BG" dirty="0" smtClean="0"/>
              <a:t>Използват се две променливи:</a:t>
            </a:r>
          </a:p>
          <a:p>
            <a:pPr>
              <a:spcAft>
                <a:spcPts val="600"/>
              </a:spcAft>
            </a:pPr>
            <a:r>
              <a:rPr lang="bg-BG" dirty="0" smtClean="0"/>
              <a:t>Поведение по отношение на </a:t>
            </a:r>
            <a:r>
              <a:rPr lang="bg-BG" b="1" i="1" dirty="0" smtClean="0"/>
              <a:t>задачата – </a:t>
            </a:r>
            <a:r>
              <a:rPr lang="bg-BG" dirty="0" smtClean="0"/>
              <a:t> потребност </a:t>
            </a:r>
            <a:r>
              <a:rPr lang="bg-BG" dirty="0"/>
              <a:t>от </a:t>
            </a:r>
            <a:r>
              <a:rPr lang="bg-BG" b="1" i="1" dirty="0"/>
              <a:t>професионално подпомагане</a:t>
            </a:r>
            <a:r>
              <a:rPr lang="bg-BG" dirty="0"/>
              <a:t> и </a:t>
            </a:r>
            <a:r>
              <a:rPr lang="bg-BG" b="1" i="1" dirty="0"/>
              <a:t>направляване </a:t>
            </a:r>
            <a:endParaRPr lang="bg-BG" b="1" i="1" dirty="0" smtClean="0"/>
          </a:p>
          <a:p>
            <a:pPr>
              <a:spcAft>
                <a:spcPts val="600"/>
              </a:spcAft>
            </a:pPr>
            <a:r>
              <a:rPr lang="bg-BG" dirty="0" smtClean="0"/>
              <a:t>Поведение по отношение на </a:t>
            </a:r>
            <a:r>
              <a:rPr lang="bg-BG" b="1" i="1" dirty="0" smtClean="0"/>
              <a:t>взаимоотношенията</a:t>
            </a:r>
            <a:r>
              <a:rPr lang="bg-BG" dirty="0" smtClean="0"/>
              <a:t>, </a:t>
            </a:r>
            <a:r>
              <a:rPr lang="bg-BG" dirty="0"/>
              <a:t>потребност от </a:t>
            </a:r>
            <a:r>
              <a:rPr lang="bg-BG" b="1" i="1" dirty="0"/>
              <a:t>емоционална подкрепа </a:t>
            </a:r>
            <a:endParaRPr lang="bg-BG" b="1" i="1" dirty="0" smtClean="0"/>
          </a:p>
          <a:p>
            <a:pPr>
              <a:spcAft>
                <a:spcPts val="600"/>
              </a:spcAft>
            </a:pPr>
            <a:r>
              <a:rPr lang="bg-BG" dirty="0" smtClean="0"/>
              <a:t>Комбинации на тези независими параметри определят четири различни вида ситуации.</a:t>
            </a:r>
            <a:endParaRPr lang="bg-BG"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pic>
        <p:nvPicPr>
          <p:cNvPr id="4" name="Content Placeholder 3" descr="Fig2.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a:bodyPr>
          <a:lstStyle/>
          <a:p>
            <a:r>
              <a:rPr lang="bg-BG" dirty="0" smtClean="0"/>
              <a:t>Теория за ситуационното лидерство</a:t>
            </a:r>
            <a:endParaRPr lang="bg-BG" dirty="0"/>
          </a:p>
        </p:txBody>
      </p:sp>
      <p:sp>
        <p:nvSpPr>
          <p:cNvPr id="3" name="Content Placeholder 2"/>
          <p:cNvSpPr>
            <a:spLocks noGrp="1"/>
          </p:cNvSpPr>
          <p:nvPr>
            <p:ph idx="1"/>
          </p:nvPr>
        </p:nvSpPr>
        <p:spPr>
          <a:xfrm>
            <a:off x="457200" y="1142984"/>
            <a:ext cx="8229600" cy="5357850"/>
          </a:xfrm>
        </p:spPr>
        <p:txBody>
          <a:bodyPr>
            <a:normAutofit/>
          </a:bodyPr>
          <a:lstStyle/>
          <a:p>
            <a:r>
              <a:rPr lang="bg-BG" dirty="0" smtClean="0"/>
              <a:t>В долния десен квадрант (S1) са ситуациите, в които последователите се нуждаят от сериозно професионално подпомагане и направляване от страна техните лидери, но не се нуждаят от емоционална подкрепа. Лидерът трябва да дава конкретни указания и да упражнява строг контрол.</a:t>
            </a:r>
          </a:p>
          <a:p>
            <a:r>
              <a:rPr lang="bg-BG" dirty="0" smtClean="0"/>
              <a:t>В горния десен квадрант (S2) на последователите все още им липсват умения, за да успеят, но се нуждаят и от емоционална подкрепа. Тук строго директивния стил може да доведе до неспособност на последователите да се справят, докато подкрепата на лидера ще им помогне да постигнат това, което лидерът иска от тях.</a:t>
            </a:r>
            <a:endParaRPr lang="bg-BG"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a:bodyPr>
          <a:lstStyle/>
          <a:p>
            <a:r>
              <a:rPr lang="bg-BG" dirty="0" smtClean="0"/>
              <a:t>Теория за ситуационното лидерство</a:t>
            </a:r>
            <a:endParaRPr lang="bg-BG" dirty="0"/>
          </a:p>
        </p:txBody>
      </p:sp>
      <p:sp>
        <p:nvSpPr>
          <p:cNvPr id="3" name="Content Placeholder 2"/>
          <p:cNvSpPr>
            <a:spLocks noGrp="1"/>
          </p:cNvSpPr>
          <p:nvPr>
            <p:ph idx="1"/>
          </p:nvPr>
        </p:nvSpPr>
        <p:spPr>
          <a:xfrm>
            <a:off x="457200" y="1142984"/>
            <a:ext cx="8229600" cy="5357850"/>
          </a:xfrm>
        </p:spPr>
        <p:txBody>
          <a:bodyPr>
            <a:normAutofit/>
          </a:bodyPr>
          <a:lstStyle/>
          <a:p>
            <a:r>
              <a:rPr lang="bg-BG" dirty="0" smtClean="0"/>
              <a:t>В горния ляв квадрант (S3) последователите се нуждаят от малко насоки относно начина, по който да си вършат работата, но имат потребност от значителна емоционална подкрепа, която да ги мотивира. В такива ситуации е подходящ консултативен стил на ръководство, тъй като позволява последователите да споделят опита си и засилва желанието им да подобряват работата си.</a:t>
            </a:r>
          </a:p>
          <a:p>
            <a:r>
              <a:rPr lang="bg-BG" dirty="0" smtClean="0"/>
              <a:t>В долния ляв квадрант (S4) последователите са готови и са в състояние да направят това, което се изисква. При такива условия делегирането е най-добрият начин към тях, като им дава възможност за вземане и прилагане на собствени решения.</a:t>
            </a:r>
            <a:endParaRPr lang="bg-B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928802"/>
            <a:ext cx="8501122" cy="4643470"/>
          </a:xfrm>
        </p:spPr>
        <p:txBody>
          <a:bodyPr>
            <a:normAutofit/>
          </a:bodyPr>
          <a:lstStyle/>
          <a:p>
            <a:pPr>
              <a:spcAft>
                <a:spcPts val="1200"/>
              </a:spcAft>
            </a:pPr>
            <a:r>
              <a:rPr lang="bg-BG" dirty="0" smtClean="0"/>
              <a:t>Лидерите и мениджърите играят няколко </a:t>
            </a:r>
            <a:r>
              <a:rPr lang="bg-BG" b="1" i="1" dirty="0" smtClean="0"/>
              <a:t>припокриващи се </a:t>
            </a:r>
            <a:r>
              <a:rPr lang="bg-BG" dirty="0" smtClean="0"/>
              <a:t>роли в практиката, което прави разграничаването им трудно.</a:t>
            </a:r>
          </a:p>
          <a:p>
            <a:pPr>
              <a:spcAft>
                <a:spcPts val="1200"/>
              </a:spcAft>
            </a:pPr>
            <a:r>
              <a:rPr lang="bg-BG" dirty="0" smtClean="0"/>
              <a:t>Някои </a:t>
            </a:r>
            <a:r>
              <a:rPr lang="bg-BG" b="1" dirty="0" smtClean="0"/>
              <a:t>мениджъри</a:t>
            </a:r>
            <a:r>
              <a:rPr lang="bg-BG" dirty="0" smtClean="0"/>
              <a:t> са възприемани от подчинените си като </a:t>
            </a:r>
            <a:r>
              <a:rPr lang="bg-BG" b="1" dirty="0" smtClean="0"/>
              <a:t>лидери</a:t>
            </a:r>
            <a:r>
              <a:rPr lang="bg-BG" dirty="0" smtClean="0"/>
              <a:t>, други не са.</a:t>
            </a:r>
          </a:p>
          <a:p>
            <a:pPr>
              <a:spcAft>
                <a:spcPts val="1200"/>
              </a:spcAft>
            </a:pPr>
            <a:r>
              <a:rPr lang="bg-BG" dirty="0" smtClean="0"/>
              <a:t>Някои </a:t>
            </a:r>
            <a:r>
              <a:rPr lang="bg-BG" b="1" dirty="0" smtClean="0"/>
              <a:t>лидери</a:t>
            </a:r>
            <a:r>
              <a:rPr lang="bg-BG" dirty="0" smtClean="0"/>
              <a:t> поемат в по-голяма степен роля на мениджъри, отколкото други.</a:t>
            </a:r>
            <a:endParaRPr lang="bg-BG" sz="26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25" y="980728"/>
            <a:ext cx="8229600" cy="571504"/>
          </a:xfrm>
        </p:spPr>
        <p:txBody>
          <a:bodyPr>
            <a:normAutofit/>
          </a:bodyPr>
          <a:lstStyle/>
          <a:p>
            <a:r>
              <a:rPr lang="bg-BG" dirty="0" smtClean="0"/>
              <a:t>Важно за ситуационното лидерство</a:t>
            </a:r>
            <a:endParaRPr lang="bg-BG" dirty="0"/>
          </a:p>
        </p:txBody>
      </p:sp>
      <p:sp>
        <p:nvSpPr>
          <p:cNvPr id="3" name="Content Placeholder 2"/>
          <p:cNvSpPr>
            <a:spLocks noGrp="1"/>
          </p:cNvSpPr>
          <p:nvPr>
            <p:ph idx="1"/>
          </p:nvPr>
        </p:nvSpPr>
        <p:spPr>
          <a:xfrm>
            <a:off x="519871" y="2492896"/>
            <a:ext cx="8036907" cy="4081086"/>
          </a:xfrm>
        </p:spPr>
        <p:txBody>
          <a:bodyPr>
            <a:normAutofit/>
          </a:bodyPr>
          <a:lstStyle/>
          <a:p>
            <a:pPr>
              <a:spcAft>
                <a:spcPts val="1200"/>
              </a:spcAft>
            </a:pPr>
            <a:r>
              <a:rPr lang="bg-BG" dirty="0" smtClean="0"/>
              <a:t>Точно </a:t>
            </a:r>
            <a:r>
              <a:rPr lang="bg-BG" b="1" i="1" dirty="0" smtClean="0"/>
              <a:t>диагностиране</a:t>
            </a:r>
            <a:r>
              <a:rPr lang="bg-BG" dirty="0" smtClean="0"/>
              <a:t> на ситуацията</a:t>
            </a:r>
          </a:p>
          <a:p>
            <a:pPr>
              <a:spcAft>
                <a:spcPts val="1200"/>
              </a:spcAft>
            </a:pPr>
            <a:r>
              <a:rPr lang="bg-BG" b="1" i="1" dirty="0" smtClean="0"/>
              <a:t>Идентифициране на подходящия лидерски стил </a:t>
            </a:r>
            <a:endParaRPr lang="bg-BG" dirty="0" smtClean="0"/>
          </a:p>
          <a:p>
            <a:pPr>
              <a:spcAft>
                <a:spcPts val="1200"/>
              </a:spcAft>
            </a:pPr>
            <a:r>
              <a:rPr lang="bg-BG" b="1" i="1" dirty="0" smtClean="0"/>
              <a:t>Прилагане</a:t>
            </a:r>
            <a:r>
              <a:rPr lang="bg-BG" dirty="0" smtClean="0"/>
              <a:t> на практика.</a:t>
            </a:r>
          </a:p>
          <a:p>
            <a:pPr>
              <a:spcAft>
                <a:spcPts val="1200"/>
              </a:spcAft>
            </a:pPr>
            <a:r>
              <a:rPr lang="bg-BG" dirty="0" smtClean="0"/>
              <a:t>Проява на гъвкавост при </a:t>
            </a:r>
            <a:r>
              <a:rPr lang="bg-BG" b="1" i="1" dirty="0" smtClean="0"/>
              <a:t>промяна </a:t>
            </a:r>
            <a:r>
              <a:rPr lang="bg-BG" dirty="0" smtClean="0"/>
              <a:t>на ситуацията</a:t>
            </a:r>
            <a:endParaRPr lang="bg-BG"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229600" cy="796086"/>
          </a:xfrm>
        </p:spPr>
        <p:txBody>
          <a:bodyPr>
            <a:normAutofit fontScale="90000"/>
          </a:bodyPr>
          <a:lstStyle/>
          <a:p>
            <a:r>
              <a:rPr lang="bg-BG" dirty="0" smtClean="0"/>
              <a:t>Теория за пътя към целта</a:t>
            </a:r>
            <a:br>
              <a:rPr lang="bg-BG" dirty="0" smtClean="0"/>
            </a:br>
            <a:r>
              <a:rPr lang="bg-BG" dirty="0" smtClean="0"/>
              <a:t>Лидерите – водачи към притегателни цели</a:t>
            </a:r>
            <a:endParaRPr lang="bg-BG" dirty="0"/>
          </a:p>
        </p:txBody>
      </p:sp>
      <p:sp>
        <p:nvSpPr>
          <p:cNvPr id="3" name="Content Placeholder 2"/>
          <p:cNvSpPr>
            <a:spLocks noGrp="1"/>
          </p:cNvSpPr>
          <p:nvPr>
            <p:ph idx="1"/>
          </p:nvPr>
        </p:nvSpPr>
        <p:spPr>
          <a:xfrm>
            <a:off x="0" y="1772816"/>
            <a:ext cx="9144000" cy="4752528"/>
          </a:xfrm>
        </p:spPr>
        <p:txBody>
          <a:bodyPr>
            <a:normAutofit/>
          </a:bodyPr>
          <a:lstStyle/>
          <a:p>
            <a:pPr>
              <a:spcAft>
                <a:spcPts val="1200"/>
              </a:spcAft>
            </a:pPr>
            <a:r>
              <a:rPr lang="bg-BG" b="1" i="1" dirty="0" smtClean="0"/>
              <a:t>Идея</a:t>
            </a:r>
            <a:r>
              <a:rPr lang="bg-BG" dirty="0" smtClean="0"/>
              <a:t>: Подчинените </a:t>
            </a:r>
            <a:r>
              <a:rPr lang="bg-BG" b="1" i="1" dirty="0" smtClean="0"/>
              <a:t>реагират благоприятно</a:t>
            </a:r>
            <a:r>
              <a:rPr lang="bg-BG" dirty="0" smtClean="0"/>
              <a:t> на усилията на лидера дотолкова, доколкото считат, че им </a:t>
            </a:r>
            <a:r>
              <a:rPr lang="bg-BG" b="1" i="1" dirty="0" smtClean="0"/>
              <a:t>помага</a:t>
            </a:r>
            <a:r>
              <a:rPr lang="bg-BG" dirty="0" smtClean="0"/>
              <a:t> да напреднат към желани и ценени </a:t>
            </a:r>
            <a:r>
              <a:rPr lang="bg-BG" b="1" i="1" dirty="0" smtClean="0"/>
              <a:t>цели</a:t>
            </a:r>
            <a:r>
              <a:rPr lang="bg-BG" dirty="0" smtClean="0"/>
              <a:t>, като очертава </a:t>
            </a:r>
            <a:r>
              <a:rPr lang="bg-BG" b="1" i="1" dirty="0" smtClean="0"/>
              <a:t>пътища</a:t>
            </a:r>
            <a:r>
              <a:rPr lang="bg-BG" dirty="0" smtClean="0"/>
              <a:t> за тяхното постигане.</a:t>
            </a:r>
          </a:p>
          <a:p>
            <a:pPr>
              <a:spcAft>
                <a:spcPts val="1200"/>
              </a:spcAft>
            </a:pPr>
            <a:r>
              <a:rPr lang="bg-BG" dirty="0" smtClean="0"/>
              <a:t>Ефективните лидери </a:t>
            </a:r>
            <a:r>
              <a:rPr lang="bg-BG" b="1" i="1" dirty="0" smtClean="0"/>
              <a:t>изясняват</a:t>
            </a:r>
            <a:r>
              <a:rPr lang="bg-BG" dirty="0" smtClean="0"/>
              <a:t> задачите за достигане до поставената </a:t>
            </a:r>
            <a:r>
              <a:rPr lang="bg-BG" b="1" i="1" dirty="0" smtClean="0"/>
              <a:t>цел</a:t>
            </a:r>
            <a:r>
              <a:rPr lang="bg-BG" dirty="0" smtClean="0"/>
              <a:t> и помагат на последователите като </a:t>
            </a:r>
            <a:r>
              <a:rPr lang="bg-BG" b="1" i="1" dirty="0" smtClean="0"/>
              <a:t>намаляват</a:t>
            </a:r>
            <a:r>
              <a:rPr lang="bg-BG" dirty="0" smtClean="0"/>
              <a:t> или </a:t>
            </a:r>
            <a:r>
              <a:rPr lang="bg-BG" b="1" i="1" dirty="0" smtClean="0"/>
              <a:t>премахват</a:t>
            </a:r>
            <a:r>
              <a:rPr lang="bg-BG" dirty="0" smtClean="0"/>
              <a:t> пречките. </a:t>
            </a:r>
          </a:p>
          <a:p>
            <a:pPr>
              <a:spcAft>
                <a:spcPts val="1200"/>
              </a:spcAft>
            </a:pPr>
            <a:r>
              <a:rPr lang="bg-BG" dirty="0" smtClean="0"/>
              <a:t>Лидерът </a:t>
            </a:r>
            <a:r>
              <a:rPr lang="bg-BG" b="1" i="1" dirty="0" smtClean="0"/>
              <a:t>подсилва</a:t>
            </a:r>
            <a:r>
              <a:rPr lang="bg-BG" dirty="0" smtClean="0"/>
              <a:t> възприятията на подчинените си, така че упоритата работа да води до добри </a:t>
            </a:r>
            <a:r>
              <a:rPr lang="bg-BG" b="1" i="1" dirty="0" smtClean="0"/>
              <a:t>резултати</a:t>
            </a:r>
            <a:r>
              <a:rPr lang="bg-BG" dirty="0" smtClean="0"/>
              <a:t>, които ще бъдат </a:t>
            </a:r>
            <a:r>
              <a:rPr lang="bg-BG" b="1" i="1" dirty="0" smtClean="0"/>
              <a:t>признати и възнаградени</a:t>
            </a:r>
            <a:r>
              <a:rPr lang="bg-BG" dirty="0" smtClean="0"/>
              <a:t>.</a:t>
            </a:r>
            <a:endParaRPr lang="bg-BG"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581772"/>
          </a:xfrm>
        </p:spPr>
        <p:txBody>
          <a:bodyPr>
            <a:normAutofit/>
          </a:bodyPr>
          <a:lstStyle/>
          <a:p>
            <a:r>
              <a:rPr lang="bg-BG" dirty="0" smtClean="0"/>
              <a:t>Стил на лидера по пътя към целта</a:t>
            </a:r>
            <a:endParaRPr lang="bg-BG" dirty="0"/>
          </a:p>
        </p:txBody>
      </p:sp>
      <p:sp>
        <p:nvSpPr>
          <p:cNvPr id="3" name="Content Placeholder 2"/>
          <p:cNvSpPr>
            <a:spLocks noGrp="1"/>
          </p:cNvSpPr>
          <p:nvPr>
            <p:ph idx="1"/>
          </p:nvPr>
        </p:nvSpPr>
        <p:spPr>
          <a:xfrm>
            <a:off x="296064" y="1412776"/>
            <a:ext cx="8572560" cy="5328592"/>
          </a:xfrm>
        </p:spPr>
        <p:txBody>
          <a:bodyPr>
            <a:normAutofit/>
          </a:bodyPr>
          <a:lstStyle/>
          <a:p>
            <a:pPr>
              <a:spcAft>
                <a:spcPts val="600"/>
              </a:spcAft>
            </a:pPr>
            <a:r>
              <a:rPr lang="bg-BG" b="1" i="1" smtClean="0"/>
              <a:t>Директивен</a:t>
            </a:r>
            <a:r>
              <a:rPr lang="bg-BG" smtClean="0"/>
              <a:t> </a:t>
            </a:r>
            <a:r>
              <a:rPr lang="bg-BG" dirty="0" smtClean="0"/>
              <a:t>- предоставя конкретни </a:t>
            </a:r>
            <a:r>
              <a:rPr lang="bg-BG" b="1" i="1" dirty="0" smtClean="0"/>
              <a:t>насоки,</a:t>
            </a:r>
            <a:r>
              <a:rPr lang="bg-BG" dirty="0" smtClean="0"/>
              <a:t> създава графици и </a:t>
            </a:r>
            <a:r>
              <a:rPr lang="bg-BG" b="1" i="1" dirty="0" smtClean="0"/>
              <a:t>правила</a:t>
            </a:r>
            <a:r>
              <a:rPr lang="bg-BG" dirty="0" smtClean="0"/>
              <a:t> за работа.</a:t>
            </a:r>
          </a:p>
          <a:p>
            <a:pPr>
              <a:spcAft>
                <a:spcPts val="600"/>
              </a:spcAft>
            </a:pPr>
            <a:r>
              <a:rPr lang="bg-BG" b="1" i="1" dirty="0" smtClean="0"/>
              <a:t>Подкрепящ</a:t>
            </a:r>
            <a:r>
              <a:rPr lang="bg-BG" dirty="0" smtClean="0"/>
              <a:t> - установява добри </a:t>
            </a:r>
            <a:r>
              <a:rPr lang="bg-BG" b="1" i="1" dirty="0" smtClean="0"/>
              <a:t>отношения</a:t>
            </a:r>
            <a:r>
              <a:rPr lang="bg-BG" dirty="0" smtClean="0"/>
              <a:t> с подчинените за удовлетворяване на техните </a:t>
            </a:r>
            <a:r>
              <a:rPr lang="bg-BG" b="1" i="1" dirty="0" smtClean="0"/>
              <a:t>потребности</a:t>
            </a:r>
            <a:r>
              <a:rPr lang="bg-BG" dirty="0" smtClean="0"/>
              <a:t>.</a:t>
            </a:r>
          </a:p>
          <a:p>
            <a:pPr>
              <a:spcAft>
                <a:spcPts val="600"/>
              </a:spcAft>
            </a:pPr>
            <a:r>
              <a:rPr lang="bg-BG" b="1" i="1" dirty="0" smtClean="0"/>
              <a:t>Консултативен</a:t>
            </a:r>
            <a:r>
              <a:rPr lang="bg-BG" dirty="0" smtClean="0"/>
              <a:t> – съветва се с подчинените си и така те </a:t>
            </a:r>
            <a:r>
              <a:rPr lang="bg-BG" b="1" i="1" dirty="0" smtClean="0"/>
              <a:t>участват</a:t>
            </a:r>
            <a:r>
              <a:rPr lang="bg-BG" dirty="0" smtClean="0"/>
              <a:t> във вземането на решения.</a:t>
            </a:r>
          </a:p>
          <a:p>
            <a:pPr>
              <a:spcAft>
                <a:spcPts val="600"/>
              </a:spcAft>
            </a:pPr>
            <a:r>
              <a:rPr lang="bg-BG" b="1" i="1" dirty="0" smtClean="0"/>
              <a:t>Ориентиран към постижения</a:t>
            </a:r>
            <a:r>
              <a:rPr lang="bg-BG" b="1" dirty="0" smtClean="0"/>
              <a:t> </a:t>
            </a:r>
            <a:r>
              <a:rPr lang="bg-BG" dirty="0" smtClean="0"/>
              <a:t>- определя </a:t>
            </a:r>
            <a:r>
              <a:rPr lang="bg-BG" b="1" i="1" dirty="0" smtClean="0"/>
              <a:t>амбициозни</a:t>
            </a:r>
            <a:r>
              <a:rPr lang="bg-BG" dirty="0" smtClean="0"/>
              <a:t> цели и се стреми към </a:t>
            </a:r>
            <a:r>
              <a:rPr lang="bg-BG" b="1" i="1" dirty="0" smtClean="0"/>
              <a:t>подобрения</a:t>
            </a:r>
            <a:r>
              <a:rPr lang="bg-BG" dirty="0" smtClean="0"/>
              <a:t> в работата.</a:t>
            </a:r>
            <a:endParaRPr lang="bg-BG"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0034" y="6143644"/>
            <a:ext cx="8229600" cy="581772"/>
          </a:xfrm>
        </p:spPr>
        <p:txBody>
          <a:bodyPr>
            <a:normAutofit/>
          </a:bodyPr>
          <a:lstStyle/>
          <a:p>
            <a:r>
              <a:rPr lang="bg-BG" dirty="0" smtClean="0"/>
              <a:t>Теория за пътя към целта</a:t>
            </a:r>
            <a:endParaRPr lang="bg-BG" dirty="0"/>
          </a:p>
        </p:txBody>
      </p:sp>
      <p:pic>
        <p:nvPicPr>
          <p:cNvPr id="6" name="Picture 5" descr="Fig3.jpg"/>
          <p:cNvPicPr>
            <a:picLocks noChangeAspect="1"/>
          </p:cNvPicPr>
          <p:nvPr/>
        </p:nvPicPr>
        <p:blipFill>
          <a:blip r:embed="rId2" cstate="print"/>
          <a:stretch>
            <a:fillRect/>
          </a:stretch>
        </p:blipFill>
        <p:spPr>
          <a:xfrm>
            <a:off x="0" y="0"/>
            <a:ext cx="9144000" cy="623731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581772"/>
          </a:xfrm>
        </p:spPr>
        <p:txBody>
          <a:bodyPr>
            <a:normAutofit/>
          </a:bodyPr>
          <a:lstStyle/>
          <a:p>
            <a:r>
              <a:rPr lang="bg-BG" dirty="0" smtClean="0"/>
              <a:t>Определящи фактори</a:t>
            </a:r>
            <a:endParaRPr lang="bg-BG" dirty="0"/>
          </a:p>
        </p:txBody>
      </p:sp>
      <p:sp>
        <p:nvSpPr>
          <p:cNvPr id="3" name="Content Placeholder 2"/>
          <p:cNvSpPr>
            <a:spLocks noGrp="1"/>
          </p:cNvSpPr>
          <p:nvPr>
            <p:ph idx="1"/>
          </p:nvPr>
        </p:nvSpPr>
        <p:spPr>
          <a:xfrm>
            <a:off x="296064" y="1772816"/>
            <a:ext cx="8572560" cy="4824536"/>
          </a:xfrm>
        </p:spPr>
        <p:txBody>
          <a:bodyPr>
            <a:normAutofit/>
          </a:bodyPr>
          <a:lstStyle/>
          <a:p>
            <a:pPr>
              <a:spcAft>
                <a:spcPts val="600"/>
              </a:spcAft>
            </a:pPr>
            <a:r>
              <a:rPr lang="bg-BG" dirty="0" smtClean="0"/>
              <a:t>Стиловете </a:t>
            </a:r>
            <a:r>
              <a:rPr lang="bg-BG" b="1" i="1" dirty="0" smtClean="0"/>
              <a:t>не са взаимно изключващи </a:t>
            </a:r>
            <a:r>
              <a:rPr lang="bg-BG" dirty="0" smtClean="0"/>
              <a:t>се. </a:t>
            </a:r>
            <a:r>
              <a:rPr lang="bg-BG" b="1" i="1" dirty="0" smtClean="0"/>
              <a:t>Гъвкавостта</a:t>
            </a:r>
            <a:r>
              <a:rPr lang="bg-BG" dirty="0" smtClean="0"/>
              <a:t> е важно качество на ефективния лидер. </a:t>
            </a:r>
          </a:p>
          <a:p>
            <a:r>
              <a:rPr lang="bg-BG" dirty="0" smtClean="0"/>
              <a:t>Определящи фактори за избор на стил, осигуряващ максимално удовлетворение и мотивация на подчинените:</a:t>
            </a:r>
          </a:p>
          <a:p>
            <a:pPr lvl="1"/>
            <a:r>
              <a:rPr lang="bg-BG" dirty="0" smtClean="0"/>
              <a:t>Характеристики на </a:t>
            </a:r>
            <a:r>
              <a:rPr lang="bg-BG" b="1" i="1" dirty="0" smtClean="0"/>
              <a:t>подчинените</a:t>
            </a:r>
            <a:r>
              <a:rPr lang="bg-BG" dirty="0" smtClean="0"/>
              <a:t>.</a:t>
            </a:r>
          </a:p>
          <a:p>
            <a:pPr lvl="1">
              <a:spcAft>
                <a:spcPts val="600"/>
              </a:spcAft>
            </a:pPr>
            <a:r>
              <a:rPr lang="bg-BG" dirty="0" smtClean="0"/>
              <a:t>Аспекти на </a:t>
            </a:r>
            <a:r>
              <a:rPr lang="bg-BG" b="1" i="1" dirty="0" smtClean="0"/>
              <a:t>работната среда</a:t>
            </a:r>
            <a:r>
              <a:rPr lang="bg-BG" dirty="0" smtClean="0"/>
              <a:t>.</a:t>
            </a:r>
          </a:p>
          <a:p>
            <a:r>
              <a:rPr lang="bg-BG" dirty="0" smtClean="0"/>
              <a:t>Теорията проверена емпирично в няколко проучвания и е доказана нейната жизненост.</a:t>
            </a:r>
            <a:endParaRPr lang="bg-BG"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928934"/>
            <a:ext cx="7772400" cy="1000132"/>
          </a:xfrm>
        </p:spPr>
        <p:txBody>
          <a:bodyPr/>
          <a:lstStyle/>
          <a:p>
            <a:pPr algn="ctr"/>
            <a:r>
              <a:rPr lang="bg-BG" sz="6000" dirty="0" smtClean="0"/>
              <a:t>Въпроси?</a:t>
            </a:r>
            <a:endParaRPr lang="bg-BG" sz="6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796086"/>
          </a:xfrm>
        </p:spPr>
        <p:txBody>
          <a:bodyPr>
            <a:normAutofit fontScale="90000"/>
          </a:bodyPr>
          <a:lstStyle/>
          <a:p>
            <a:r>
              <a:rPr lang="bg-BG" dirty="0" smtClean="0"/>
              <a:t>Склонност към лидерство – да притежаваш правилните качества</a:t>
            </a:r>
            <a:endParaRPr lang="bg-BG" dirty="0"/>
          </a:p>
        </p:txBody>
      </p:sp>
      <p:sp>
        <p:nvSpPr>
          <p:cNvPr id="3" name="Content Placeholder 2"/>
          <p:cNvSpPr>
            <a:spLocks noGrp="1"/>
          </p:cNvSpPr>
          <p:nvPr>
            <p:ph idx="1"/>
          </p:nvPr>
        </p:nvSpPr>
        <p:spPr>
          <a:xfrm>
            <a:off x="323528" y="1772816"/>
            <a:ext cx="8496944" cy="4680520"/>
          </a:xfrm>
        </p:spPr>
        <p:txBody>
          <a:bodyPr>
            <a:normAutofit/>
          </a:bodyPr>
          <a:lstStyle/>
          <a:p>
            <a:r>
              <a:rPr lang="bg-BG" dirty="0" smtClean="0"/>
              <a:t>Сравнително </a:t>
            </a:r>
            <a:r>
              <a:rPr lang="bg-BG" b="1" i="1" dirty="0" smtClean="0"/>
              <a:t>малко</a:t>
            </a:r>
            <a:r>
              <a:rPr lang="bg-BG" dirty="0" smtClean="0"/>
              <a:t> хора стават лидери</a:t>
            </a:r>
            <a:endParaRPr lang="en-US" dirty="0" smtClean="0"/>
          </a:p>
          <a:p>
            <a:r>
              <a:rPr lang="bg-BG" dirty="0" smtClean="0"/>
              <a:t>Малка </a:t>
            </a:r>
            <a:r>
              <a:rPr lang="bg-BG" b="1" i="1" dirty="0" smtClean="0"/>
              <a:t>част</a:t>
            </a:r>
            <a:r>
              <a:rPr lang="bg-BG" dirty="0" smtClean="0"/>
              <a:t> от тях са ефективни в тази роля</a:t>
            </a:r>
          </a:p>
          <a:p>
            <a:r>
              <a:rPr lang="bg-BG" dirty="0" smtClean="0"/>
              <a:t>Ефективното лидерство се основава на </a:t>
            </a:r>
            <a:r>
              <a:rPr lang="bg-BG" b="1" i="1" dirty="0" smtClean="0"/>
              <a:t>характеристиките</a:t>
            </a:r>
            <a:r>
              <a:rPr lang="bg-BG" dirty="0" smtClean="0"/>
              <a:t> на хората</a:t>
            </a:r>
          </a:p>
          <a:p>
            <a:r>
              <a:rPr lang="bg-BG" dirty="0"/>
              <a:t>Великите лидери притежават важни качества, които ги </a:t>
            </a:r>
            <a:r>
              <a:rPr lang="bg-BG" b="1" i="1" dirty="0"/>
              <a:t>отличават</a:t>
            </a:r>
            <a:r>
              <a:rPr lang="bg-BG" dirty="0"/>
              <a:t> от повечето други хора.</a:t>
            </a:r>
            <a:endParaRPr lang="bg-BG" dirty="0" smtClean="0"/>
          </a:p>
          <a:p>
            <a:pPr lvl="1"/>
            <a:r>
              <a:rPr lang="bg-BG" dirty="0" smtClean="0"/>
              <a:t>Те са много </a:t>
            </a:r>
            <a:r>
              <a:rPr lang="bg-BG" b="1" i="1" dirty="0" smtClean="0"/>
              <a:t>амбициозни</a:t>
            </a:r>
            <a:r>
              <a:rPr lang="bg-BG" dirty="0" smtClean="0"/>
              <a:t>, имат </a:t>
            </a:r>
            <a:r>
              <a:rPr lang="bg-BG" b="1" i="1" dirty="0" smtClean="0"/>
              <a:t>ясни виждания </a:t>
            </a:r>
            <a:r>
              <a:rPr lang="bg-BG" dirty="0" smtClean="0"/>
              <a:t>за това какво точно искат да постигнат.</a:t>
            </a:r>
          </a:p>
          <a:p>
            <a:pPr lvl="1"/>
            <a:r>
              <a:rPr lang="bg-BG" dirty="0" smtClean="0"/>
              <a:t>Тези характерни черти остават </a:t>
            </a:r>
            <a:r>
              <a:rPr lang="bg-BG" b="1" i="1" dirty="0" smtClean="0"/>
              <a:t>стабилни</a:t>
            </a:r>
            <a:r>
              <a:rPr lang="bg-BG" dirty="0" smtClean="0"/>
              <a:t> във времето и в различните групи.</a:t>
            </a:r>
            <a:endParaRPr lang="bg-B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571504"/>
          </a:xfrm>
        </p:spPr>
        <p:txBody>
          <a:bodyPr>
            <a:normAutofit/>
          </a:bodyPr>
          <a:lstStyle/>
          <a:p>
            <a:r>
              <a:rPr lang="bg-BG" dirty="0" smtClean="0"/>
              <a:t>Характеристики на великите лидери</a:t>
            </a:r>
            <a:endParaRPr lang="bg-BG" dirty="0"/>
          </a:p>
        </p:txBody>
      </p:sp>
      <p:sp>
        <p:nvSpPr>
          <p:cNvPr id="3" name="Content Placeholder 2"/>
          <p:cNvSpPr>
            <a:spLocks noGrp="1"/>
          </p:cNvSpPr>
          <p:nvPr>
            <p:ph idx="1"/>
          </p:nvPr>
        </p:nvSpPr>
        <p:spPr>
          <a:xfrm>
            <a:off x="251520" y="1556792"/>
            <a:ext cx="8892480" cy="4968552"/>
          </a:xfrm>
        </p:spPr>
        <p:txBody>
          <a:bodyPr>
            <a:normAutofit/>
          </a:bodyPr>
          <a:lstStyle/>
          <a:p>
            <a:r>
              <a:rPr lang="bg-BG" dirty="0" smtClean="0"/>
              <a:t>Някои характеристики (</a:t>
            </a:r>
            <a:r>
              <a:rPr lang="bg-BG" b="1" i="1" dirty="0" smtClean="0"/>
              <a:t>амбициозност</a:t>
            </a:r>
            <a:r>
              <a:rPr lang="bg-BG" dirty="0" smtClean="0"/>
              <a:t>, </a:t>
            </a:r>
            <a:r>
              <a:rPr lang="bg-BG" b="1" i="1" dirty="0" smtClean="0"/>
              <a:t>честност и почтеност</a:t>
            </a:r>
            <a:r>
              <a:rPr lang="bg-BG" dirty="0" smtClean="0"/>
              <a:t>, </a:t>
            </a:r>
            <a:r>
              <a:rPr lang="bg-BG" b="1" i="1" dirty="0" smtClean="0"/>
              <a:t>самоконтрол</a:t>
            </a:r>
            <a:r>
              <a:rPr lang="bg-BG" dirty="0" smtClean="0"/>
              <a:t>), не се нуждаят от пояснения. Други качества не са толкова очевидни.</a:t>
            </a:r>
          </a:p>
          <a:p>
            <a:r>
              <a:rPr lang="bg-BG" b="1" i="1" dirty="0" smtClean="0"/>
              <a:t>Мотивацията</a:t>
            </a:r>
            <a:r>
              <a:rPr lang="bg-BG" dirty="0" smtClean="0"/>
              <a:t> за лидерство е желанието да </a:t>
            </a:r>
            <a:r>
              <a:rPr lang="bg-BG" b="1" i="1" dirty="0" smtClean="0"/>
              <a:t>влияе</a:t>
            </a:r>
            <a:r>
              <a:rPr lang="bg-BG" dirty="0" smtClean="0"/>
              <a:t> на другите, </a:t>
            </a:r>
            <a:r>
              <a:rPr lang="bg-BG" b="1" i="1" dirty="0" smtClean="0"/>
              <a:t>да бъде начело</a:t>
            </a:r>
            <a:r>
              <a:rPr lang="bg-BG" dirty="0" smtClean="0"/>
              <a:t>. Две възможности:</a:t>
            </a:r>
          </a:p>
          <a:p>
            <a:pPr lvl="1"/>
            <a:r>
              <a:rPr lang="bg-BG" dirty="0" smtClean="0"/>
              <a:t>Лидерът търси </a:t>
            </a:r>
            <a:r>
              <a:rPr lang="bg-BG" b="1" i="1" dirty="0" smtClean="0"/>
              <a:t>властта като </a:t>
            </a:r>
            <a:r>
              <a:rPr lang="bg-BG" sz="2600" b="1" i="1" dirty="0" smtClean="0"/>
              <a:t>самоцел</a:t>
            </a:r>
            <a:r>
              <a:rPr lang="bg-BG" dirty="0" smtClean="0"/>
              <a:t>. Той иска да </a:t>
            </a:r>
            <a:r>
              <a:rPr lang="bg-BG" b="1" i="1" dirty="0" smtClean="0"/>
              <a:t>господства</a:t>
            </a:r>
            <a:r>
              <a:rPr lang="bg-BG" dirty="0" smtClean="0"/>
              <a:t> и е загрижен за своя </a:t>
            </a:r>
            <a:r>
              <a:rPr lang="bg-BG" sz="2600" b="1" i="1" dirty="0" smtClean="0"/>
              <a:t>статут</a:t>
            </a:r>
            <a:r>
              <a:rPr lang="bg-BG" dirty="0" smtClean="0"/>
              <a:t>. </a:t>
            </a:r>
          </a:p>
          <a:p>
            <a:pPr lvl="1"/>
            <a:r>
              <a:rPr lang="bg-BG" b="1" i="1" dirty="0" smtClean="0"/>
              <a:t>Социално мотивираната власт</a:t>
            </a:r>
            <a:r>
              <a:rPr lang="bg-BG" dirty="0" smtClean="0"/>
              <a:t> </a:t>
            </a:r>
            <a:r>
              <a:rPr lang="bg-BG" sz="2600" b="1" i="1" dirty="0" smtClean="0"/>
              <a:t>средство</a:t>
            </a:r>
            <a:r>
              <a:rPr lang="bg-BG" dirty="0" smtClean="0"/>
              <a:t> за постигане на желани, </a:t>
            </a:r>
            <a:r>
              <a:rPr lang="bg-BG" sz="2600" b="1" i="1" dirty="0" smtClean="0"/>
              <a:t>общи цели</a:t>
            </a:r>
            <a:r>
              <a:rPr lang="bg-BG" dirty="0" smtClean="0"/>
              <a:t>. </a:t>
            </a:r>
            <a:endParaRPr lang="bg-B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892480" cy="5544616"/>
          </a:xfrm>
        </p:spPr>
        <p:txBody>
          <a:bodyPr>
            <a:normAutofit lnSpcReduction="10000"/>
          </a:bodyPr>
          <a:lstStyle/>
          <a:p>
            <a:pPr>
              <a:spcAft>
                <a:spcPts val="1800"/>
              </a:spcAft>
            </a:pPr>
            <a:r>
              <a:rPr lang="bg-BG" b="1" i="1" dirty="0" smtClean="0"/>
              <a:t>Прозорливост</a:t>
            </a:r>
            <a:r>
              <a:rPr lang="bg-BG" dirty="0" smtClean="0"/>
              <a:t> и </a:t>
            </a:r>
            <a:r>
              <a:rPr lang="bg-BG" b="1" i="1" dirty="0" smtClean="0"/>
              <a:t>гъвкавост</a:t>
            </a:r>
            <a:r>
              <a:rPr lang="bg-BG" dirty="0" smtClean="0"/>
              <a:t> – разпознават какви действия са необходими и ги активират. </a:t>
            </a:r>
          </a:p>
          <a:p>
            <a:pPr>
              <a:spcAft>
                <a:spcPts val="1800"/>
              </a:spcAft>
            </a:pPr>
            <a:r>
              <a:rPr lang="bg-BG" b="1" i="1" dirty="0" smtClean="0"/>
              <a:t>Адаптивност</a:t>
            </a:r>
            <a:r>
              <a:rPr lang="bg-BG" dirty="0"/>
              <a:t> </a:t>
            </a:r>
            <a:r>
              <a:rPr lang="bg-BG" dirty="0" smtClean="0"/>
              <a:t>– настройват стила си към потребностите на </a:t>
            </a:r>
            <a:r>
              <a:rPr lang="bg-BG" b="1" i="1" dirty="0" smtClean="0"/>
              <a:t>последователите</a:t>
            </a:r>
            <a:r>
              <a:rPr lang="bg-BG" dirty="0" smtClean="0"/>
              <a:t> и изискванията на </a:t>
            </a:r>
            <a:r>
              <a:rPr lang="bg-BG" b="1" i="1" dirty="0" smtClean="0"/>
              <a:t>ситуациите</a:t>
            </a:r>
            <a:r>
              <a:rPr lang="bg-BG" dirty="0" smtClean="0"/>
              <a:t>, пред които са изправени.</a:t>
            </a:r>
          </a:p>
          <a:p>
            <a:r>
              <a:rPr lang="bg-BG" b="1" i="1" dirty="0" smtClean="0"/>
              <a:t>Интелигентност</a:t>
            </a:r>
          </a:p>
          <a:p>
            <a:pPr lvl="1"/>
            <a:r>
              <a:rPr lang="bg-BG" b="1" i="1" dirty="0" smtClean="0"/>
              <a:t>Когнитивна интелигентност</a:t>
            </a:r>
            <a:r>
              <a:rPr lang="bg-BG" i="1" dirty="0" smtClean="0"/>
              <a:t>:</a:t>
            </a:r>
            <a:r>
              <a:rPr lang="bg-BG" dirty="0" smtClean="0"/>
              <a:t> Най-добрите лидери са умни, и изглеждат умни, но </a:t>
            </a:r>
            <a:r>
              <a:rPr lang="bg-BG" b="1" i="1" dirty="0" smtClean="0"/>
              <a:t>не е задължително </a:t>
            </a:r>
            <a:r>
              <a:rPr lang="bg-BG" dirty="0" smtClean="0"/>
              <a:t>да с</a:t>
            </a:r>
            <a:r>
              <a:rPr lang="en-US" dirty="0" smtClean="0"/>
              <a:t>a</a:t>
            </a:r>
            <a:r>
              <a:rPr lang="bg-BG" dirty="0" smtClean="0"/>
              <a:t> гении</a:t>
            </a:r>
            <a:endParaRPr lang="bg-BG" b="1" i="1" dirty="0" smtClean="0"/>
          </a:p>
          <a:p>
            <a:pPr lvl="1"/>
            <a:r>
              <a:rPr lang="bg-BG" b="1" i="1" dirty="0" smtClean="0"/>
              <a:t>Емоционална интелигентност</a:t>
            </a:r>
            <a:r>
              <a:rPr lang="bg-BG" i="1" dirty="0" smtClean="0"/>
              <a:t>:</a:t>
            </a:r>
            <a:r>
              <a:rPr lang="bg-BG" dirty="0" smtClean="0"/>
              <a:t> </a:t>
            </a:r>
            <a:r>
              <a:rPr lang="bg-BG" b="1" i="1" dirty="0" smtClean="0"/>
              <a:t>Чувствителни</a:t>
            </a:r>
            <a:r>
              <a:rPr lang="bg-BG" dirty="0" smtClean="0"/>
              <a:t> към потребностите на другите. </a:t>
            </a:r>
          </a:p>
          <a:p>
            <a:pPr lvl="1"/>
            <a:r>
              <a:rPr lang="bg-BG" b="1" i="1" dirty="0" smtClean="0"/>
              <a:t>Културна интелигентност</a:t>
            </a:r>
            <a:r>
              <a:rPr lang="bg-BG" i="1" dirty="0" smtClean="0"/>
              <a:t>:</a:t>
            </a:r>
            <a:r>
              <a:rPr lang="bg-BG" dirty="0" smtClean="0"/>
              <a:t> Отчитат влиянието на културите, в които действат</a:t>
            </a:r>
            <a:endParaRPr lang="bg-B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581772"/>
          </a:xfrm>
        </p:spPr>
        <p:txBody>
          <a:bodyPr>
            <a:normAutofit fontScale="90000"/>
          </a:bodyPr>
          <a:lstStyle/>
          <a:p>
            <a:r>
              <a:rPr lang="bg-BG" dirty="0" smtClean="0"/>
              <a:t>Лидерско поведение. Какво правят лидерите?</a:t>
            </a:r>
            <a:endParaRPr lang="bg-BG" dirty="0"/>
          </a:p>
        </p:txBody>
      </p:sp>
      <p:sp>
        <p:nvSpPr>
          <p:cNvPr id="3" name="Content Placeholder 2"/>
          <p:cNvSpPr>
            <a:spLocks noGrp="1"/>
          </p:cNvSpPr>
          <p:nvPr>
            <p:ph idx="1"/>
          </p:nvPr>
        </p:nvSpPr>
        <p:spPr>
          <a:xfrm>
            <a:off x="467544" y="2204864"/>
            <a:ext cx="8229600" cy="3744416"/>
          </a:xfrm>
        </p:spPr>
        <p:txBody>
          <a:bodyPr>
            <a:normAutofit/>
          </a:bodyPr>
          <a:lstStyle/>
          <a:p>
            <a:r>
              <a:rPr lang="bg-BG" dirty="0" smtClean="0"/>
              <a:t>Лидерът се ражда с </a:t>
            </a:r>
            <a:r>
              <a:rPr lang="bg-BG" b="1" i="1" dirty="0" smtClean="0"/>
              <a:t>определени характеристики, които го отличават от другите.</a:t>
            </a:r>
          </a:p>
          <a:p>
            <a:r>
              <a:rPr lang="bg-BG" dirty="0" smtClean="0"/>
              <a:t>Оптимистичен поглед към лидерството като процес – </a:t>
            </a:r>
            <a:r>
              <a:rPr lang="bg-BG" b="1" i="1" dirty="0" smtClean="0"/>
              <a:t>всеки може да се стреми</a:t>
            </a:r>
            <a:r>
              <a:rPr lang="bg-BG" dirty="0" smtClean="0"/>
              <a:t> да направи необходимото, за да стане лидер.</a:t>
            </a:r>
            <a:endParaRPr lang="bg-B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796086"/>
          </a:xfrm>
        </p:spPr>
        <p:txBody>
          <a:bodyPr>
            <a:normAutofit fontScale="90000"/>
          </a:bodyPr>
          <a:lstStyle/>
          <a:p>
            <a:r>
              <a:rPr lang="bg-BG" dirty="0" smtClean="0"/>
              <a:t>Демократично и автократично лидерско поведение</a:t>
            </a:r>
            <a:endParaRPr lang="bg-BG" dirty="0"/>
          </a:p>
        </p:txBody>
      </p:sp>
      <p:sp>
        <p:nvSpPr>
          <p:cNvPr id="3" name="Content Placeholder 2"/>
          <p:cNvSpPr>
            <a:spLocks noGrp="1"/>
          </p:cNvSpPr>
          <p:nvPr>
            <p:ph idx="1"/>
          </p:nvPr>
        </p:nvSpPr>
        <p:spPr>
          <a:xfrm>
            <a:off x="467544" y="2420888"/>
            <a:ext cx="8229600" cy="4681550"/>
          </a:xfrm>
        </p:spPr>
        <p:txBody>
          <a:bodyPr/>
          <a:lstStyle/>
          <a:p>
            <a:pPr marL="0" indent="0">
              <a:buNone/>
            </a:pPr>
            <a:r>
              <a:rPr lang="bg-BG" b="1" i="1" dirty="0" smtClean="0"/>
              <a:t>Автократично - демократичен континуум</a:t>
            </a:r>
            <a:r>
              <a:rPr lang="bg-BG" dirty="0" smtClean="0"/>
              <a:t> </a:t>
            </a:r>
          </a:p>
          <a:p>
            <a:pPr marL="708660" lvl="1" indent="-342900"/>
            <a:r>
              <a:rPr lang="bg-BG" sz="2600" b="1" i="1" dirty="0" smtClean="0"/>
              <a:t>Автократичният</a:t>
            </a:r>
            <a:r>
              <a:rPr lang="bg-BG" sz="2600" dirty="0" smtClean="0"/>
              <a:t> лидер сам взема всяко решение и казва на подчинените какво да правят.</a:t>
            </a:r>
          </a:p>
          <a:p>
            <a:pPr lvl="1"/>
            <a:r>
              <a:rPr lang="bg-BG" sz="2600" b="1" i="1" dirty="0" smtClean="0"/>
              <a:t>Демократичният</a:t>
            </a:r>
            <a:r>
              <a:rPr lang="bg-BG" sz="2600" dirty="0" smtClean="0"/>
              <a:t> лидер се консултира с подчинените си или ги въвлича в колективни форми за вземане на решения.</a:t>
            </a:r>
            <a:endParaRPr lang="bg-BG" sz="2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2051</Words>
  <Application>Microsoft Office PowerPoint</Application>
  <PresentationFormat>On-screen Show (4:3)</PresentationFormat>
  <Paragraphs>181</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Constantia</vt:lpstr>
      <vt:lpstr>Wingdings</vt:lpstr>
      <vt:lpstr>Wingdings 2</vt:lpstr>
      <vt:lpstr>Flow</vt:lpstr>
      <vt:lpstr>Лидерство в организациите</vt:lpstr>
      <vt:lpstr>Лидерство - работно определение </vt:lpstr>
      <vt:lpstr>Лидери и мениджъри – важно разграничение  поне на теория </vt:lpstr>
      <vt:lpstr>PowerPoint Presentation</vt:lpstr>
      <vt:lpstr>Склонност към лидерство – да притежаваш правилните качества</vt:lpstr>
      <vt:lpstr>Характеристики на великите лидери</vt:lpstr>
      <vt:lpstr>PowerPoint Presentation</vt:lpstr>
      <vt:lpstr>Лидерско поведение. Какво правят лидерите?</vt:lpstr>
      <vt:lpstr>Демократично и автократично лидерско поведение</vt:lpstr>
      <vt:lpstr>Двумерен модел на участие на подчинените</vt:lpstr>
      <vt:lpstr>Четири възможности</vt:lpstr>
      <vt:lpstr>Примери</vt:lpstr>
      <vt:lpstr>Избор на лидерски стил</vt:lpstr>
      <vt:lpstr>Ориентация на лидера</vt:lpstr>
      <vt:lpstr>Лидери и последователи </vt:lpstr>
      <vt:lpstr>Модел на неравнопоставеността </vt:lpstr>
      <vt:lpstr>PowerPoint Presentation</vt:lpstr>
      <vt:lpstr>Предизвикателството да предвождаш  работен екип</vt:lpstr>
      <vt:lpstr>Успешните лидери на екипи</vt:lpstr>
      <vt:lpstr>Естествено/спонтанно (grassroots) лидерство</vt:lpstr>
      <vt:lpstr>Лидерство ориентирано към промяна</vt:lpstr>
      <vt:lpstr>Качества на харизматичния лидер</vt:lpstr>
      <vt:lpstr>Последователите на харизматичния лидер</vt:lpstr>
      <vt:lpstr>Ефекти на харизматичното лидерство</vt:lpstr>
      <vt:lpstr>Лидери и последователи</vt:lpstr>
      <vt:lpstr>Какви са трансформационните лидери.</vt:lpstr>
      <vt:lpstr>PowerPoint Presentation</vt:lpstr>
      <vt:lpstr>Лидерство според обстоятелствата </vt:lpstr>
      <vt:lpstr>LPC Тест за самооценка</vt:lpstr>
      <vt:lpstr>LPC теория според обстоятелствата</vt:lpstr>
      <vt:lpstr>Кои обстоятелства?</vt:lpstr>
      <vt:lpstr>Континуум на контролните ситуации</vt:lpstr>
      <vt:lpstr>Кой има предимство?</vt:lpstr>
      <vt:lpstr>LPC теория според обстоятелствата Съответствие между лидера и задачата</vt:lpstr>
      <vt:lpstr>Теория за ситуационното лидерство Адаптиране на стила към ситуацията</vt:lpstr>
      <vt:lpstr>Видове ситуации</vt:lpstr>
      <vt:lpstr>PowerPoint Presentation</vt:lpstr>
      <vt:lpstr>Теория за ситуационното лидерство</vt:lpstr>
      <vt:lpstr>Теория за ситуационното лидерство</vt:lpstr>
      <vt:lpstr>Важно за ситуационното лидерство</vt:lpstr>
      <vt:lpstr>Теория за пътя към целта Лидерите – водачи към притегателни цели</vt:lpstr>
      <vt:lpstr>Стил на лидера по пътя към целта</vt:lpstr>
      <vt:lpstr>Теория за пътя към целта</vt:lpstr>
      <vt:lpstr>Определящи фактори</vt:lpstr>
      <vt:lpstr>Въпроси?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Лидерство в организациите</dc:title>
  <dc:creator>Красимир Тодоров Димитров</dc:creator>
  <cp:lastModifiedBy>ladm</cp:lastModifiedBy>
  <cp:revision>79</cp:revision>
  <dcterms:modified xsi:type="dcterms:W3CDTF">2020-01-10T10:36:05Z</dcterms:modified>
</cp:coreProperties>
</file>