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1D361-0178-48D3-8791-7E71034775EF}" v="5" dt="2020-02-21T13:21:18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0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5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4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3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2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7FBDC-7342-4F06-ADD8-69A950B3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4" b="4796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9E71-39CC-4613-87E8-C2637B5A6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22DE2-5465-4A2A-BB47-4481F54FE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 a project using Agile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15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995-7542-44BC-A056-89AA7B99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F9A8-1B15-45A0-8D98-CEE03479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teams and build a </a:t>
            </a:r>
            <a:r>
              <a:rPr lang="en-US" b="1" dirty="0"/>
              <a:t>personal budget management application </a:t>
            </a:r>
            <a:r>
              <a:rPr lang="en-US" dirty="0"/>
              <a:t>using an agile software development method.</a:t>
            </a:r>
          </a:p>
          <a:p>
            <a:pPr lvl="1"/>
            <a:r>
              <a:rPr lang="en-US" dirty="0"/>
              <a:t>Work in teams</a:t>
            </a:r>
          </a:p>
          <a:p>
            <a:pPr lvl="1"/>
            <a:r>
              <a:rPr lang="en-US" dirty="0"/>
              <a:t>Your customer is the course facilitator.</a:t>
            </a:r>
          </a:p>
          <a:p>
            <a:pPr lvl="1"/>
            <a:r>
              <a:rPr lang="en-US" dirty="0"/>
              <a:t>RFP would be provided with more details (incl. initial sets of requirements). </a:t>
            </a:r>
          </a:p>
          <a:p>
            <a:pPr lvl="1"/>
            <a:r>
              <a:rPr lang="en-US" dirty="0"/>
              <a:t>Choose and agile method (Scrum or Kanban) to follow and tune it up.</a:t>
            </a:r>
          </a:p>
          <a:p>
            <a:pPr lvl="1"/>
            <a:r>
              <a:rPr lang="en-US" dirty="0"/>
              <a:t>Apply the chosen framework, manage artifacts and use different tools and techniques to simulate a real project implementation.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AFF-15D1-4FA3-81E5-C75D530A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F6E7-311A-477C-8E43-DEE8D9F5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assessment would be based on a number of predefined criteria. In general you are expected to work independently as a team and only consult with customers (or course facilitators). </a:t>
            </a:r>
          </a:p>
          <a:p>
            <a:r>
              <a:rPr lang="en-US" dirty="0"/>
              <a:t>We will have 3 formal gatherings during the semester. </a:t>
            </a:r>
          </a:p>
          <a:p>
            <a:r>
              <a:rPr lang="en-US" dirty="0"/>
              <a:t>The latter might request information at any time. </a:t>
            </a:r>
          </a:p>
        </p:txBody>
      </p:sp>
    </p:spTree>
    <p:extLst>
      <p:ext uri="{BB962C8B-B14F-4D97-AF65-F5344CB8AC3E}">
        <p14:creationId xmlns:p14="http://schemas.microsoft.com/office/powerpoint/2010/main" val="400301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54C0-72FC-4F16-81AB-0B44C76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3D7C-32D9-466A-9369-0501936D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 I</a:t>
            </a:r>
          </a:p>
          <a:p>
            <a:pPr lvl="1"/>
            <a:r>
              <a:rPr lang="en-US" dirty="0"/>
              <a:t>Team Roles: PO: </a:t>
            </a:r>
            <a:r>
              <a:rPr lang="en-US" dirty="0" err="1"/>
              <a:t>Elisaveta</a:t>
            </a:r>
            <a:r>
              <a:rPr lang="en-US" dirty="0"/>
              <a:t> , SM: Bari, DEVs: </a:t>
            </a:r>
            <a:r>
              <a:rPr lang="en-US" dirty="0" err="1"/>
              <a:t>Petar</a:t>
            </a:r>
            <a:r>
              <a:rPr lang="en-US" dirty="0"/>
              <a:t>, Alexander</a:t>
            </a:r>
          </a:p>
          <a:p>
            <a:pPr lvl="1"/>
            <a:r>
              <a:rPr lang="en-US" dirty="0"/>
              <a:t>Definition of ready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екипа</a:t>
            </a:r>
            <a:r>
              <a:rPr lang="en-US" dirty="0"/>
              <a:t>: </a:t>
            </a:r>
            <a:r>
              <a:rPr lang="en-US" dirty="0" err="1"/>
              <a:t>Petar</a:t>
            </a:r>
            <a:endParaRPr lang="en-BG" dirty="0"/>
          </a:p>
          <a:p>
            <a:pPr lvl="1"/>
            <a:r>
              <a:rPr lang="en-US" dirty="0"/>
              <a:t>Definition of done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екипа</a:t>
            </a:r>
            <a:r>
              <a:rPr lang="en-US" dirty="0"/>
              <a:t>: </a:t>
            </a:r>
            <a:r>
              <a:rPr lang="en-US" dirty="0" err="1"/>
              <a:t>Petar</a:t>
            </a:r>
            <a:endParaRPr lang="en-US" dirty="0"/>
          </a:p>
          <a:p>
            <a:pPr lvl="1"/>
            <a:r>
              <a:rPr lang="en-US" dirty="0"/>
              <a:t>User Persona: Bari</a:t>
            </a:r>
          </a:p>
          <a:p>
            <a:pPr lvl="1"/>
            <a:r>
              <a:rPr lang="en-US" dirty="0"/>
              <a:t>RACI: Alexander</a:t>
            </a:r>
          </a:p>
          <a:p>
            <a:pPr lvl="1"/>
            <a:r>
              <a:rPr lang="en-US" dirty="0"/>
              <a:t>Communication channel: Alexander: look Bari’s recording</a:t>
            </a:r>
          </a:p>
          <a:p>
            <a:pPr lvl="1"/>
            <a:r>
              <a:rPr lang="en-US" dirty="0"/>
              <a:t>Project charter (incl. Project Vision) Eli</a:t>
            </a:r>
          </a:p>
          <a:p>
            <a:pPr lvl="1"/>
            <a:r>
              <a:rPr lang="en-US" dirty="0"/>
              <a:t>User Story Map – all TBD</a:t>
            </a:r>
          </a:p>
          <a:p>
            <a:pPr lvl="1"/>
            <a:r>
              <a:rPr lang="en-US" dirty="0"/>
              <a:t>Product Roadmap – all TBD</a:t>
            </a:r>
          </a:p>
          <a:p>
            <a:pPr lvl="1"/>
            <a:r>
              <a:rPr lang="en-US" dirty="0"/>
              <a:t>Product Backlog (DEEP) – all TBD</a:t>
            </a:r>
          </a:p>
          <a:p>
            <a:pPr marL="201168" lvl="1" indent="0">
              <a:buNone/>
            </a:pPr>
            <a:endParaRPr lang="en-US" dirty="0"/>
          </a:p>
          <a:p>
            <a:pPr marL="0">
              <a:buNone/>
            </a:pPr>
            <a:r>
              <a:rPr lang="en-US" dirty="0"/>
              <a:t>After Phase I – First meeting to present artifacts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54C0-72FC-4F16-81AB-0B44C76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3D7C-32D9-466A-9369-0501936D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Phase II – Plan and implement of the first release (MVP)</a:t>
            </a:r>
          </a:p>
          <a:p>
            <a:pPr lvl="1"/>
            <a:r>
              <a:rPr lang="en-US" dirty="0"/>
              <a:t>Running Release Planning Meeting</a:t>
            </a:r>
          </a:p>
          <a:p>
            <a:pPr lvl="2"/>
            <a:r>
              <a:rPr lang="en-US" dirty="0"/>
              <a:t>Log from the meeting</a:t>
            </a:r>
          </a:p>
          <a:p>
            <a:pPr lvl="2"/>
            <a:r>
              <a:rPr lang="en-US" dirty="0"/>
              <a:t>(Release Backlog) – Estimated User Stories,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Using Release </a:t>
            </a:r>
            <a:r>
              <a:rPr lang="en-US" dirty="0" err="1"/>
              <a:t>BurnUp</a:t>
            </a:r>
            <a:r>
              <a:rPr lang="en-US" dirty="0"/>
              <a:t> Chart</a:t>
            </a:r>
          </a:p>
          <a:p>
            <a:pPr lvl="1"/>
            <a:r>
              <a:rPr lang="en-US" dirty="0"/>
              <a:t>Defining DoD and </a:t>
            </a:r>
            <a:r>
              <a:rPr lang="en-US" dirty="0" err="1"/>
              <a:t>DoR</a:t>
            </a:r>
            <a:endParaRPr lang="en-US" dirty="0"/>
          </a:p>
          <a:p>
            <a:pPr lvl="1"/>
            <a:r>
              <a:rPr lang="en-US" dirty="0"/>
              <a:t>Running Iterations (4 Iterations)/Kanban Flow</a:t>
            </a:r>
          </a:p>
          <a:p>
            <a:pPr lvl="2"/>
            <a:r>
              <a:rPr lang="en-US" dirty="0"/>
              <a:t>Log from every meeting (Planning, Daily, Refinement/Grooming, Review, Retrospective)</a:t>
            </a:r>
          </a:p>
          <a:p>
            <a:pPr lvl="2"/>
            <a:r>
              <a:rPr lang="en-US" dirty="0"/>
              <a:t>Estimated User Stories with acceptance criteria</a:t>
            </a:r>
          </a:p>
          <a:p>
            <a:pPr lvl="2"/>
            <a:r>
              <a:rPr lang="en-US" dirty="0"/>
              <a:t>Iterations Backlog/Team Boards</a:t>
            </a:r>
          </a:p>
          <a:p>
            <a:pPr lvl="2"/>
            <a:r>
              <a:rPr lang="en-US" dirty="0" err="1"/>
              <a:t>BurnDown</a:t>
            </a:r>
            <a:r>
              <a:rPr lang="en-US" dirty="0"/>
              <a:t> Charts</a:t>
            </a:r>
          </a:p>
          <a:p>
            <a:pPr lvl="2"/>
            <a:r>
              <a:rPr lang="en-US" dirty="0"/>
              <a:t>Managing Change Requests</a:t>
            </a:r>
          </a:p>
          <a:p>
            <a:pPr lvl="2"/>
            <a:endParaRPr lang="en-US" dirty="0"/>
          </a:p>
          <a:p>
            <a:pPr marL="201168" lvl="1" indent="0">
              <a:buNone/>
            </a:pPr>
            <a:r>
              <a:rPr lang="en-US" dirty="0"/>
              <a:t>At the end of Release I – Second formal meeting for teams to present progress at the end of Release I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54C0-72FC-4F16-81AB-0B44C76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3D7C-32D9-466A-9369-0501936D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III – Plan and implement of the second release</a:t>
            </a:r>
          </a:p>
          <a:p>
            <a:pPr lvl="1"/>
            <a:r>
              <a:rPr lang="en-US" dirty="0"/>
              <a:t>Release Planning (Release Backlog)</a:t>
            </a:r>
          </a:p>
          <a:p>
            <a:pPr lvl="1"/>
            <a:r>
              <a:rPr lang="en-US" dirty="0"/>
              <a:t>Using Release </a:t>
            </a:r>
            <a:r>
              <a:rPr lang="en-US" dirty="0" err="1"/>
              <a:t>BurnUp</a:t>
            </a:r>
            <a:r>
              <a:rPr lang="en-US" dirty="0"/>
              <a:t> Chart</a:t>
            </a:r>
          </a:p>
          <a:p>
            <a:pPr lvl="1"/>
            <a:r>
              <a:rPr lang="en-US" dirty="0"/>
              <a:t>Running Iterations (4 Iterations)/Kanban Flow</a:t>
            </a:r>
          </a:p>
          <a:p>
            <a:pPr lvl="2"/>
            <a:r>
              <a:rPr lang="en-US" dirty="0"/>
              <a:t>Log from every meeting (Planning, Daily, Refinement/Grooming, Review, Retrospective)</a:t>
            </a:r>
          </a:p>
          <a:p>
            <a:pPr lvl="2"/>
            <a:r>
              <a:rPr lang="en-US" dirty="0"/>
              <a:t>Iterations Backlog/Team Boards</a:t>
            </a:r>
          </a:p>
          <a:p>
            <a:pPr lvl="2"/>
            <a:r>
              <a:rPr lang="en-US" dirty="0" err="1"/>
              <a:t>BurnDown</a:t>
            </a:r>
            <a:r>
              <a:rPr lang="en-US" dirty="0"/>
              <a:t> Charts</a:t>
            </a:r>
          </a:p>
          <a:p>
            <a:pPr lvl="2"/>
            <a:endParaRPr lang="en-US" dirty="0"/>
          </a:p>
          <a:p>
            <a:pPr marL="201168" lvl="1" indent="0">
              <a:buNone/>
            </a:pPr>
            <a:r>
              <a:rPr lang="en-US" dirty="0"/>
              <a:t>At the end of Release II – Third and final formal meeting for teams to present progress at the end of Release II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4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58B2-1D1D-4B3A-81C9-6CFB2FDA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4982-BA3F-4A5B-8A02-FAAA185F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9D38-BCD5-4E29-884C-DD397AAF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A245-A9E1-423A-8A8A-F3EFDEA8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meeting – Week - 6 – 12 April</a:t>
            </a:r>
          </a:p>
          <a:p>
            <a:r>
              <a:rPr lang="en-US" dirty="0"/>
              <a:t>Second Meeting – Week – 25 – 31 May</a:t>
            </a:r>
          </a:p>
          <a:p>
            <a:r>
              <a:rPr lang="en-US" dirty="0"/>
              <a:t>Final Assessment – 1 – 7 June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55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624"/>
      </a:dk2>
      <a:lt2>
        <a:srgbClr val="E5E2E8"/>
      </a:lt2>
      <a:accent1>
        <a:srgbClr val="71B230"/>
      </a:accent1>
      <a:accent2>
        <a:srgbClr val="9CA722"/>
      </a:accent2>
      <a:accent3>
        <a:srgbClr val="C89837"/>
      </a:accent3>
      <a:accent4>
        <a:srgbClr val="C44F28"/>
      </a:accent4>
      <a:accent5>
        <a:srgbClr val="D63A54"/>
      </a:accent5>
      <a:accent6>
        <a:srgbClr val="C42883"/>
      </a:accent6>
      <a:hlink>
        <a:srgbClr val="C55252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F50C6B26D8E3B4ABCC2717A6E438B7B" ma:contentTypeVersion="13" ma:contentTypeDescription="Създаване на нов документ" ma:contentTypeScope="" ma:versionID="75c525e87a22a945202f146891eda1cf">
  <xsd:schema xmlns:xsd="http://www.w3.org/2001/XMLSchema" xmlns:xs="http://www.w3.org/2001/XMLSchema" xmlns:p="http://schemas.microsoft.com/office/2006/metadata/properties" xmlns:ns3="43c36673-d877-4e75-ada6-925b5eb3bd47" xmlns:ns4="640c5d9b-1ba1-46d8-97ac-eb18e9fdba48" targetNamespace="http://schemas.microsoft.com/office/2006/metadata/properties" ma:root="true" ma:fieldsID="4150ed71c9a464360d1e3291a2c68269" ns3:_="" ns4:_="">
    <xsd:import namespace="43c36673-d877-4e75-ada6-925b5eb3bd47"/>
    <xsd:import namespace="640c5d9b-1ba1-46d8-97ac-eb18e9fdb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36673-d877-4e75-ada6-925b5eb3b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c5d9b-1ba1-46d8-97ac-eb18e9fdba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FF186E-9722-423A-A51F-FDB8D5AB20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0039A2-8A77-40C1-8D10-F35DAA9B58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B22FF2-E685-4EE1-AE76-9EE81BF6B9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c36673-d877-4e75-ada6-925b5eb3bd47"/>
    <ds:schemaRef ds:uri="640c5d9b-1ba1-46d8-97ac-eb18e9fdb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429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Univers</vt:lpstr>
      <vt:lpstr>Univers Condensed</vt:lpstr>
      <vt:lpstr>RetrospectVTI</vt:lpstr>
      <vt:lpstr>Project Assignment </vt:lpstr>
      <vt:lpstr>The Goal</vt:lpstr>
      <vt:lpstr>Assessment </vt:lpstr>
      <vt:lpstr>Deliverables</vt:lpstr>
      <vt:lpstr>Deliverables</vt:lpstr>
      <vt:lpstr>Deliverables</vt:lpstr>
      <vt:lpstr>Teams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Teodora Todorova</dc:creator>
  <cp:lastModifiedBy>Todorova, Elisaveta</cp:lastModifiedBy>
  <cp:revision>7</cp:revision>
  <dcterms:created xsi:type="dcterms:W3CDTF">2020-02-21T12:48:09Z</dcterms:created>
  <dcterms:modified xsi:type="dcterms:W3CDTF">2020-05-17T12:31:25Z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0x0101004F50C6B26D8E3B4ABCC2717A6E438B7B</vt:lpwstr>
  </property>
</Properties>
</file>