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5" r:id="rId15"/>
    <p:sldId id="276" r:id="rId16"/>
    <p:sldId id="270" r:id="rId17"/>
    <p:sldId id="274" r:id="rId18"/>
    <p:sldId id="277" r:id="rId19"/>
    <p:sldId id="271" r:id="rId20"/>
    <p:sldId id="269" r:id="rId21"/>
    <p:sldId id="278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3300"/>
    <a:srgbClr val="008000"/>
    <a:srgbClr val="E8E806"/>
    <a:srgbClr val="A91B76"/>
    <a:srgbClr val="BD0FC1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120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824036" y="3923015"/>
            <a:ext cx="3344981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3808271" y="2587843"/>
            <a:ext cx="7697445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4453079" y="3015792"/>
            <a:ext cx="6462717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4267332" y="4766917"/>
            <a:ext cx="6448608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1284390" y="5061540"/>
            <a:ext cx="2624713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fld id="{D03FF533-1495-4FF5-BA80-E04E6675C624}" type="datetime1">
              <a:rPr lang="fr-FR" smtClean="0"/>
              <a:pPr lvl="0"/>
              <a:t>17/11/17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863457" y="4135346"/>
            <a:ext cx="2781175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2641919" y="5509809"/>
            <a:ext cx="98424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fld id="{0C22B2D7-9B09-4087-9222-00D4CB081F6F}" type="slidenum">
              <a:rPr lang="uk-UA" smtClean="0"/>
              <a:t>‹#›</a:t>
            </a:fld>
            <a:endParaRPr lang="uk-UA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12192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F49C5BA-5398-495F-8755-5EB1B7047464}" type="datetime1">
              <a:rPr lang="fr-FR" smtClean="0"/>
              <a:pPr lvl="0"/>
              <a:t>17/11/17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C1804C-87F8-4170-8479-617851B06F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50279"/>
            <a:ext cx="2617760" cy="5469523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40" y="838199"/>
            <a:ext cx="7877120" cy="518160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76EFDA4-1F77-461E-9BB1-C5B23AC3D559}" type="datetime1">
              <a:rPr lang="fr-FR" smtClean="0"/>
              <a:pPr lvl="0"/>
              <a:t>17/11/17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8F9991-3503-4056-80F0-3D3515C384BC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DDA4658-8CE3-4B4D-934D-CDF25A26905E}" type="datetime1">
              <a:rPr lang="fr-FR" smtClean="0"/>
              <a:pPr lvl="0"/>
              <a:t>17/11/17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490F67-AB0C-42D0-B5D8-42B6FE757FF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041" y="1497994"/>
            <a:ext cx="1072191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3754403"/>
            <a:ext cx="99568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BBC923B-83F5-4C56-98D4-CDFDB3710DA5}" type="datetime1">
              <a:rPr lang="fr-FR" smtClean="0"/>
              <a:pPr lvl="0"/>
              <a:t>17/11/17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C158EF-9847-46FA-85A1-3490A732517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8C02785-3C28-4B57-AE32-F1306243BAC8}" type="datetime1">
              <a:rPr lang="fr-FR" smtClean="0"/>
              <a:pPr lvl="0"/>
              <a:t>17/11/17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A52F20-E897-4E1F-9E25-E9F224E857F2}" type="slidenum">
              <a:rPr lang="uk-UA" smtClean="0"/>
              <a:t>‹#›</a:t>
            </a:fld>
            <a:endParaRPr lang="uk-U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21664" y="2039112"/>
            <a:ext cx="4876800" cy="395020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039112"/>
            <a:ext cx="4876800" cy="395020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664" y="2038389"/>
            <a:ext cx="402336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54788" y="2038387"/>
            <a:ext cx="4019611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6B9212F-278B-4E52-8470-E0A199656BFF}" type="datetime1">
              <a:rPr lang="fr-FR" smtClean="0"/>
              <a:pPr lvl="0"/>
              <a:t>17/11/17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786AB5-43D2-40E0-BBE3-F6FA8CF767B9}" type="slidenum">
              <a:rPr lang="uk-UA" smtClean="0"/>
              <a:t>‹#›</a:t>
            </a:fld>
            <a:endParaRPr lang="uk-UA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5244850" y="4281003"/>
            <a:ext cx="1717993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5234482" y="3316841"/>
            <a:ext cx="1717993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1121664" y="2743199"/>
            <a:ext cx="4023360" cy="32461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7059168" y="2743200"/>
            <a:ext cx="4023360" cy="32461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E448D30-964A-4F0B-ACD6-54B1C108CC8B}" type="datetime1">
              <a:rPr lang="fr-FR" smtClean="0"/>
              <a:pPr lvl="0"/>
              <a:t>17/11/17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3A67A2-5DE3-4674-9743-6DAE2C6280D3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D209296-4445-47F7-8DB2-326623A8B21A}" type="datetime1">
              <a:rPr lang="fr-FR" smtClean="0"/>
              <a:pPr lvl="0"/>
              <a:t>17/11/17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95FB5F-5EDE-46AB-9451-B1550310AA6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041" y="1487082"/>
            <a:ext cx="4011084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1133" y="835428"/>
            <a:ext cx="6265827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5041" y="3408421"/>
            <a:ext cx="4011084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953B788-F604-4753-B37F-9FF3E04CA32D}" type="datetime1">
              <a:rPr lang="fr-FR" smtClean="0"/>
              <a:pPr lvl="0"/>
              <a:t>17/11/17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7EFC63D-E688-4B56-BAB1-BC43BBAE1843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0" y="191206"/>
            <a:ext cx="37084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040" y="4669655"/>
            <a:ext cx="1072192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840736" y="594360"/>
            <a:ext cx="6498336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5600" y="5416153"/>
            <a:ext cx="89408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0449E03-CA33-4B30-B43F-90A48187B763}" type="datetime1">
              <a:rPr lang="fr-FR" smtClean="0"/>
              <a:pPr lvl="0"/>
              <a:t>17/11/17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E195C1-AD63-4AAA-B7C6-27241221B83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40" y="436563"/>
            <a:ext cx="1072192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038388"/>
            <a:ext cx="99568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40" y="6148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pPr lvl="0"/>
            <a:fld id="{6BBC923B-83F5-4C56-98D4-CDFDB3710DA5}" type="datetime1">
              <a:rPr lang="fr-FR" smtClean="0"/>
              <a:pPr lvl="0"/>
              <a:t>17/11/17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148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2160" y="6148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pPr lvl="0"/>
            <a:fld id="{80C158EF-9847-46FA-85A1-3490A7325171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hyperlink" Target="http://blog.cellenza.com/uncategorized/abstract-factory-fabrique-abstraite/" TargetMode="External"/><Relationship Id="rId5" Type="http://schemas.openxmlformats.org/officeDocument/2006/relationships/hyperlink" Target="https://www.tutorialspoint.com/design_pattern/abstract_factory_pattern.htm" TargetMode="External"/><Relationship Id="rId6" Type="http://schemas.openxmlformats.org/officeDocument/2006/relationships/hyperlink" Target="http://jormes.developpez.com/articles/design-pattern-construction/" TargetMode="External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4" Type="http://schemas.openxmlformats.org/officeDocument/2006/relationships/image" Target="../media/image20.png"/><Relationship Id="rId5" Type="http://schemas.openxmlformats.org/officeDocument/2006/relationships/image" Target="../media/image10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4" Type="http://schemas.openxmlformats.org/officeDocument/2006/relationships/image" Target="../media/image10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4" Type="http://schemas.openxmlformats.org/officeDocument/2006/relationships/image" Target="../media/image10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8" descr="java_logo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8875">
            <a:off x="5245249" y="2941320"/>
            <a:ext cx="4668500" cy="2856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-1" y="893657"/>
            <a:ext cx="12192000" cy="830997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solidFill>
                  <a:srgbClr val="FFFFFF"/>
                </a:solidFill>
                <a:latin typeface="Times New Roman"/>
                <a:cs typeface="Times New Roman"/>
              </a:rPr>
              <a:t>ABSTRACT FACTORY PATTERN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0" y="5833454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Sofiane FARKHANI </a:t>
            </a:r>
            <a:r>
              <a:rPr lang="mr-IN" sz="2000" dirty="0">
                <a:solidFill>
                  <a:schemeClr val="bg1"/>
                </a:solidFill>
              </a:rPr>
              <a:t>–</a:t>
            </a:r>
            <a:r>
              <a:rPr lang="fr-FR" sz="2000" dirty="0">
                <a:solidFill>
                  <a:schemeClr val="bg1"/>
                </a:solidFill>
              </a:rPr>
              <a:t> Elise JOFFRE </a:t>
            </a:r>
            <a:r>
              <a:rPr lang="mr-IN" sz="2000" dirty="0">
                <a:solidFill>
                  <a:schemeClr val="bg1"/>
                </a:solidFill>
              </a:rPr>
              <a:t>–</a:t>
            </a:r>
            <a:r>
              <a:rPr lang="fr-FR" sz="2000" dirty="0">
                <a:solidFill>
                  <a:schemeClr val="bg1"/>
                </a:solidFill>
              </a:rPr>
              <a:t> Alexandre POMMARAT </a:t>
            </a:r>
            <a:r>
              <a:rPr lang="mr-IN" sz="2000" dirty="0">
                <a:solidFill>
                  <a:schemeClr val="bg1"/>
                </a:solidFill>
              </a:rPr>
              <a:t>–</a:t>
            </a:r>
            <a:r>
              <a:rPr lang="fr-FR" sz="2000" dirty="0">
                <a:solidFill>
                  <a:schemeClr val="bg1"/>
                </a:solidFill>
              </a:rPr>
              <a:t> Yiyao ZHAI</a:t>
            </a:r>
          </a:p>
        </p:txBody>
      </p:sp>
      <p:sp>
        <p:nvSpPr>
          <p:cNvPr id="9" name="ZoneTexte 8"/>
          <p:cNvSpPr txBox="1"/>
          <p:nvPr/>
        </p:nvSpPr>
        <p:spPr>
          <a:xfrm rot="20514921">
            <a:off x="775786" y="4193782"/>
            <a:ext cx="321291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2"/>
                </a:solidFill>
              </a:rPr>
              <a:t>M3105</a:t>
            </a:r>
            <a:r>
              <a:rPr lang="fr-FR" sz="2400" dirty="0">
                <a:solidFill>
                  <a:schemeClr val="tx2"/>
                </a:solidFill>
              </a:rPr>
              <a:t> Conception et programmation objet avancées</a:t>
            </a:r>
          </a:p>
        </p:txBody>
      </p:sp>
      <p:pic>
        <p:nvPicPr>
          <p:cNvPr id="8" name="Image 7" descr="Duke3D.png">
            <a:extLst>
              <a:ext uri="{FF2B5EF4-FFF2-40B4-BE49-F238E27FC236}">
                <a16:creationId xmlns="" xmlns:a16="http://schemas.microsoft.com/office/drawing/2014/main" id="{89707A60-3659-4D8B-AB01-8B5B0315C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700" y="82821"/>
            <a:ext cx="1211622" cy="1281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apture d’écran 2017-11-05 à 16.18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348" y="2171106"/>
            <a:ext cx="5980225" cy="4469801"/>
          </a:xfrm>
          <a:prstGeom prst="rect">
            <a:avLst/>
          </a:prstGeom>
        </p:spPr>
      </p:pic>
      <p:sp>
        <p:nvSpPr>
          <p:cNvPr id="10" name="Rectangle : coins arrondis 11">
            <a:extLst>
              <a:ext uri="{FF2B5EF4-FFF2-40B4-BE49-F238E27FC236}">
                <a16:creationId xmlns="" xmlns:a16="http://schemas.microsoft.com/office/drawing/2014/main" id="{B918A6F3-DE27-49BB-B0ED-3BB0635A336D}"/>
              </a:ext>
            </a:extLst>
          </p:cNvPr>
          <p:cNvSpPr/>
          <p:nvPr/>
        </p:nvSpPr>
        <p:spPr>
          <a:xfrm>
            <a:off x="571492" y="147881"/>
            <a:ext cx="11085938" cy="118735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Etape 2 :</a:t>
            </a:r>
          </a:p>
        </p:txBody>
      </p:sp>
      <p:pic>
        <p:nvPicPr>
          <p:cNvPr id="11" name="Image 10" descr="java_logoTransparent.png">
            <a:extLst>
              <a:ext uri="{FF2B5EF4-FFF2-40B4-BE49-F238E27FC236}">
                <a16:creationId xmlns="" xmlns:a16="http://schemas.microsoft.com/office/drawing/2014/main" id="{67F1A92A-8D4E-41AC-9535-C32AE3837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79" y="141653"/>
            <a:ext cx="1950566" cy="119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age 11" descr="Duke3D.png">
            <a:extLst>
              <a:ext uri="{FF2B5EF4-FFF2-40B4-BE49-F238E27FC236}">
                <a16:creationId xmlns="" xmlns:a16="http://schemas.microsoft.com/office/drawing/2014/main" id="{0F69714E-0603-4E59-9BE0-9723ACE65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721" y="273735"/>
            <a:ext cx="881957" cy="933031"/>
          </a:xfrm>
          <a:prstGeom prst="rect">
            <a:avLst/>
          </a:prstGeom>
        </p:spPr>
      </p:pic>
      <p:sp>
        <p:nvSpPr>
          <p:cNvPr id="2" name="Parchemin : horizontal 1">
            <a:extLst>
              <a:ext uri="{FF2B5EF4-FFF2-40B4-BE49-F238E27FC236}">
                <a16:creationId xmlns="" xmlns:a16="http://schemas.microsoft.com/office/drawing/2014/main" id="{BDE016F9-C639-4E60-8D54-91D82F4C716C}"/>
              </a:ext>
            </a:extLst>
          </p:cNvPr>
          <p:cNvSpPr/>
          <p:nvPr/>
        </p:nvSpPr>
        <p:spPr>
          <a:xfrm>
            <a:off x="2114997" y="1378580"/>
            <a:ext cx="8463907" cy="781156"/>
          </a:xfrm>
          <a:prstGeom prst="horizontalScroll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Times New Roman"/>
                <a:cs typeface="Times New Roman"/>
              </a:rPr>
              <a:t>Création des classes concrètes implémentant la même interface</a:t>
            </a:r>
          </a:p>
        </p:txBody>
      </p:sp>
    </p:spTree>
    <p:extLst>
      <p:ext uri="{BB962C8B-B14F-4D97-AF65-F5344CB8AC3E}">
        <p14:creationId xmlns:p14="http://schemas.microsoft.com/office/powerpoint/2010/main" val="43538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Capture d’écran 2017-11-05 à 16.19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911" y="2716845"/>
            <a:ext cx="3467100" cy="2171700"/>
          </a:xfrm>
          <a:prstGeom prst="rect">
            <a:avLst/>
          </a:prstGeom>
        </p:spPr>
      </p:pic>
      <p:pic>
        <p:nvPicPr>
          <p:cNvPr id="9" name="Image 8" descr="Capture d’écran 2017-11-05 à 16.20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065" y="5037571"/>
            <a:ext cx="8686800" cy="1333500"/>
          </a:xfrm>
          <a:prstGeom prst="rect">
            <a:avLst/>
          </a:prstGeom>
        </p:spPr>
      </p:pic>
      <p:sp>
        <p:nvSpPr>
          <p:cNvPr id="10" name="Rectangle : coins arrondis 11">
            <a:extLst>
              <a:ext uri="{FF2B5EF4-FFF2-40B4-BE49-F238E27FC236}">
                <a16:creationId xmlns="" xmlns:a16="http://schemas.microsoft.com/office/drawing/2014/main" id="{B918A6F3-DE27-49BB-B0ED-3BB0635A336D}"/>
              </a:ext>
            </a:extLst>
          </p:cNvPr>
          <p:cNvSpPr/>
          <p:nvPr/>
        </p:nvSpPr>
        <p:spPr>
          <a:xfrm>
            <a:off x="571492" y="147880"/>
            <a:ext cx="11085938" cy="1248297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Etape 3 :</a:t>
            </a:r>
          </a:p>
        </p:txBody>
      </p:sp>
      <p:pic>
        <p:nvPicPr>
          <p:cNvPr id="11" name="Image 10" descr="java_logoTransparent.png">
            <a:extLst>
              <a:ext uri="{FF2B5EF4-FFF2-40B4-BE49-F238E27FC236}">
                <a16:creationId xmlns="" xmlns:a16="http://schemas.microsoft.com/office/drawing/2014/main" id="{67F1A92A-8D4E-41AC-9535-C32AE3837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52" y="147880"/>
            <a:ext cx="1950566" cy="119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age 11" descr="Duke3D.png">
            <a:extLst>
              <a:ext uri="{FF2B5EF4-FFF2-40B4-BE49-F238E27FC236}">
                <a16:creationId xmlns="" xmlns:a16="http://schemas.microsoft.com/office/drawing/2014/main" id="{0F69714E-0603-4E59-9BE0-9723ACE650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721" y="273735"/>
            <a:ext cx="881957" cy="933031"/>
          </a:xfrm>
          <a:prstGeom prst="rect">
            <a:avLst/>
          </a:prstGeom>
        </p:spPr>
      </p:pic>
      <p:sp>
        <p:nvSpPr>
          <p:cNvPr id="2" name="Organigramme : Terminateur 1">
            <a:extLst>
              <a:ext uri="{FF2B5EF4-FFF2-40B4-BE49-F238E27FC236}">
                <a16:creationId xmlns="" xmlns:a16="http://schemas.microsoft.com/office/drawing/2014/main" id="{80102E84-094F-4AC8-A3BF-F1ECF6C05D59}"/>
              </a:ext>
            </a:extLst>
          </p:cNvPr>
          <p:cNvSpPr/>
          <p:nvPr/>
        </p:nvSpPr>
        <p:spPr>
          <a:xfrm>
            <a:off x="2827083" y="1658978"/>
            <a:ext cx="6808763" cy="661182"/>
          </a:xfrm>
          <a:prstGeom prst="flowChartTerminator">
            <a:avLst/>
          </a:prstGeom>
          <a:solidFill>
            <a:srgbClr val="A91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Times New Roman"/>
                <a:cs typeface="Times New Roman"/>
              </a:rPr>
              <a:t>Création de l’interface pour </a:t>
            </a:r>
            <a:r>
              <a:rPr lang="fr-FR" sz="2800" dirty="0" err="1">
                <a:solidFill>
                  <a:schemeClr val="bg1"/>
                </a:solidFill>
                <a:latin typeface="Times New Roman"/>
                <a:cs typeface="Times New Roman"/>
              </a:rPr>
              <a:t>Color</a:t>
            </a:r>
            <a:endParaRPr lang="fr-FR" sz="28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267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Capture d’écran 2017-11-05 à 16.20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414" y="2131863"/>
            <a:ext cx="5824540" cy="4402667"/>
          </a:xfrm>
          <a:prstGeom prst="rect">
            <a:avLst/>
          </a:prstGeom>
        </p:spPr>
      </p:pic>
      <p:sp>
        <p:nvSpPr>
          <p:cNvPr id="9" name="Rectangle : coins arrondis 11">
            <a:extLst>
              <a:ext uri="{FF2B5EF4-FFF2-40B4-BE49-F238E27FC236}">
                <a16:creationId xmlns="" xmlns:a16="http://schemas.microsoft.com/office/drawing/2014/main" id="{B918A6F3-DE27-49BB-B0ED-3BB0635A336D}"/>
              </a:ext>
            </a:extLst>
          </p:cNvPr>
          <p:cNvSpPr/>
          <p:nvPr/>
        </p:nvSpPr>
        <p:spPr>
          <a:xfrm>
            <a:off x="571492" y="105678"/>
            <a:ext cx="11085938" cy="118735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Etape 4 :</a:t>
            </a:r>
          </a:p>
        </p:txBody>
      </p:sp>
      <p:pic>
        <p:nvPicPr>
          <p:cNvPr id="10" name="Image 9" descr="java_logoTransparent.png">
            <a:extLst>
              <a:ext uri="{FF2B5EF4-FFF2-40B4-BE49-F238E27FC236}">
                <a16:creationId xmlns="" xmlns:a16="http://schemas.microsoft.com/office/drawing/2014/main" id="{67F1A92A-8D4E-41AC-9535-C32AE3837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92" y="99450"/>
            <a:ext cx="1950566" cy="119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age 10" descr="Duke3D.png">
            <a:extLst>
              <a:ext uri="{FF2B5EF4-FFF2-40B4-BE49-F238E27FC236}">
                <a16:creationId xmlns="" xmlns:a16="http://schemas.microsoft.com/office/drawing/2014/main" id="{0F69714E-0603-4E59-9BE0-9723ACE65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721" y="273735"/>
            <a:ext cx="881957" cy="933031"/>
          </a:xfrm>
          <a:prstGeom prst="rect">
            <a:avLst/>
          </a:prstGeom>
        </p:spPr>
      </p:pic>
      <p:sp>
        <p:nvSpPr>
          <p:cNvPr id="2" name="Organigramme : Préparation 1">
            <a:extLst>
              <a:ext uri="{FF2B5EF4-FFF2-40B4-BE49-F238E27FC236}">
                <a16:creationId xmlns="" xmlns:a16="http://schemas.microsoft.com/office/drawing/2014/main" id="{64597ACB-7338-4DFB-A3F4-60D05F1D88B1}"/>
              </a:ext>
            </a:extLst>
          </p:cNvPr>
          <p:cNvSpPr/>
          <p:nvPr/>
        </p:nvSpPr>
        <p:spPr>
          <a:xfrm>
            <a:off x="1420939" y="1374823"/>
            <a:ext cx="9453490" cy="675249"/>
          </a:xfrm>
          <a:prstGeom prst="flowChartPreparation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0070C0"/>
                </a:solidFill>
                <a:latin typeface="Times New Roman"/>
                <a:cs typeface="Times New Roman"/>
              </a:rPr>
              <a:t>Création des classes concrètes implémentant la même interface</a:t>
            </a:r>
          </a:p>
        </p:txBody>
      </p:sp>
    </p:spTree>
    <p:extLst>
      <p:ext uri="{BB962C8B-B14F-4D97-AF65-F5344CB8AC3E}">
        <p14:creationId xmlns:p14="http://schemas.microsoft.com/office/powerpoint/2010/main" val="270635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apture d’écran 2017-11-05 à 16.32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4864098"/>
            <a:ext cx="8712200" cy="1549400"/>
          </a:xfrm>
          <a:prstGeom prst="rect">
            <a:avLst/>
          </a:prstGeom>
        </p:spPr>
      </p:pic>
      <p:pic>
        <p:nvPicPr>
          <p:cNvPr id="10" name="Image 9" descr="Capture d’écran 2017-11-05 à 16.33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039" y="2589916"/>
            <a:ext cx="3310844" cy="2357967"/>
          </a:xfrm>
          <a:prstGeom prst="rect">
            <a:avLst/>
          </a:prstGeom>
        </p:spPr>
      </p:pic>
      <p:sp>
        <p:nvSpPr>
          <p:cNvPr id="11" name="Rectangle : coins arrondis 11">
            <a:extLst>
              <a:ext uri="{FF2B5EF4-FFF2-40B4-BE49-F238E27FC236}">
                <a16:creationId xmlns="" xmlns:a16="http://schemas.microsoft.com/office/drawing/2014/main" id="{B918A6F3-DE27-49BB-B0ED-3BB0635A336D}"/>
              </a:ext>
            </a:extLst>
          </p:cNvPr>
          <p:cNvSpPr/>
          <p:nvPr/>
        </p:nvSpPr>
        <p:spPr>
          <a:xfrm>
            <a:off x="571492" y="147881"/>
            <a:ext cx="11085938" cy="118735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Etape 5 :</a:t>
            </a:r>
          </a:p>
        </p:txBody>
      </p:sp>
      <p:pic>
        <p:nvPicPr>
          <p:cNvPr id="12" name="Image 11" descr="java_logoTransparent.png">
            <a:extLst>
              <a:ext uri="{FF2B5EF4-FFF2-40B4-BE49-F238E27FC236}">
                <a16:creationId xmlns="" xmlns:a16="http://schemas.microsoft.com/office/drawing/2014/main" id="{67F1A92A-8D4E-41AC-9535-C32AE3837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4" y="202596"/>
            <a:ext cx="1950566" cy="119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 12" descr="Duke3D.png">
            <a:extLst>
              <a:ext uri="{FF2B5EF4-FFF2-40B4-BE49-F238E27FC236}">
                <a16:creationId xmlns="" xmlns:a16="http://schemas.microsoft.com/office/drawing/2014/main" id="{0F69714E-0603-4E59-9BE0-9723ACE650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721" y="273735"/>
            <a:ext cx="881957" cy="933031"/>
          </a:xfrm>
          <a:prstGeom prst="rect">
            <a:avLst/>
          </a:prstGeom>
        </p:spPr>
      </p:pic>
      <p:sp>
        <p:nvSpPr>
          <p:cNvPr id="2" name="Rectangle : avec coins arrondis en diagonale 1">
            <a:extLst>
              <a:ext uri="{FF2B5EF4-FFF2-40B4-BE49-F238E27FC236}">
                <a16:creationId xmlns="" xmlns:a16="http://schemas.microsoft.com/office/drawing/2014/main" id="{9C08B74B-861D-463B-9341-F28134333D91}"/>
              </a:ext>
            </a:extLst>
          </p:cNvPr>
          <p:cNvSpPr/>
          <p:nvPr/>
        </p:nvSpPr>
        <p:spPr>
          <a:xfrm>
            <a:off x="1839583" y="1515408"/>
            <a:ext cx="9020833" cy="900332"/>
          </a:xfrm>
          <a:prstGeom prst="round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Création de la classe abstraite pour </a:t>
            </a:r>
            <a:r>
              <a:rPr lang="fr-FR" sz="24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récupérer </a:t>
            </a:r>
            <a:r>
              <a:rPr lang="fr-FR" sz="2400" dirty="0" err="1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ShapeFactory</a:t>
            </a:r>
            <a:r>
              <a:rPr lang="fr-FR" sz="24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fr-FR" sz="2400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et </a:t>
            </a:r>
            <a:r>
              <a:rPr lang="fr-FR" sz="2400" dirty="0" err="1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ColorFactory</a:t>
            </a:r>
            <a:endParaRPr lang="fr-FR" sz="2400" dirty="0">
              <a:solidFill>
                <a:schemeClr val="accent5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32873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412750" y="1558842"/>
            <a:ext cx="112077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FF0000"/>
                </a:solidFill>
                <a:latin typeface="Times New Roman"/>
                <a:cs typeface="Times New Roman"/>
              </a:rPr>
              <a:t>Création de </a:t>
            </a:r>
            <a:r>
              <a:rPr lang="fr-FR" sz="2800" dirty="0" err="1">
                <a:solidFill>
                  <a:srgbClr val="FF0000"/>
                </a:solidFill>
                <a:latin typeface="Times New Roman"/>
                <a:cs typeface="Times New Roman"/>
              </a:rPr>
              <a:t>ShapeFactory</a:t>
            </a:r>
            <a:r>
              <a:rPr lang="fr-FR" sz="2800" dirty="0">
                <a:solidFill>
                  <a:srgbClr val="FF0000"/>
                </a:solidFill>
                <a:latin typeface="Times New Roman"/>
                <a:cs typeface="Times New Roman"/>
              </a:rPr>
              <a:t> et </a:t>
            </a:r>
            <a:r>
              <a:rPr lang="fr-FR" sz="2800" dirty="0" err="1">
                <a:solidFill>
                  <a:srgbClr val="FF0000"/>
                </a:solidFill>
                <a:latin typeface="Times New Roman"/>
                <a:cs typeface="Times New Roman"/>
              </a:rPr>
              <a:t>ColorFactory</a:t>
            </a:r>
            <a:r>
              <a:rPr lang="fr-FR"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fr-FR" sz="28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pour générer un objet de classe concrète basé sur les informations données</a:t>
            </a:r>
          </a:p>
          <a:p>
            <a:pPr algn="ctr"/>
            <a:endParaRPr lang="fr-FR" sz="28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pic>
        <p:nvPicPr>
          <p:cNvPr id="9" name="Image 8" descr="Capture d’écran 2017-11-05 à 16.33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369" y="2736556"/>
            <a:ext cx="5192183" cy="3697847"/>
          </a:xfrm>
          <a:prstGeom prst="rect">
            <a:avLst/>
          </a:prstGeom>
        </p:spPr>
      </p:pic>
      <p:sp>
        <p:nvSpPr>
          <p:cNvPr id="8" name="Rectangle : coins arrondis 11">
            <a:extLst>
              <a:ext uri="{FF2B5EF4-FFF2-40B4-BE49-F238E27FC236}">
                <a16:creationId xmlns="" xmlns:a16="http://schemas.microsoft.com/office/drawing/2014/main" id="{B918A6F3-DE27-49BB-B0ED-3BB0635A336D}"/>
              </a:ext>
            </a:extLst>
          </p:cNvPr>
          <p:cNvSpPr/>
          <p:nvPr/>
        </p:nvSpPr>
        <p:spPr>
          <a:xfrm>
            <a:off x="571492" y="147881"/>
            <a:ext cx="11085938" cy="118735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Etape 6 :</a:t>
            </a:r>
          </a:p>
        </p:txBody>
      </p:sp>
      <p:pic>
        <p:nvPicPr>
          <p:cNvPr id="10" name="Image 9" descr="java_logoTransparent.png">
            <a:extLst>
              <a:ext uri="{FF2B5EF4-FFF2-40B4-BE49-F238E27FC236}">
                <a16:creationId xmlns="" xmlns:a16="http://schemas.microsoft.com/office/drawing/2014/main" id="{67F1A92A-8D4E-41AC-9535-C32AE3837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530" y="141653"/>
            <a:ext cx="1950566" cy="119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age 10" descr="Duke3D.png">
            <a:extLst>
              <a:ext uri="{FF2B5EF4-FFF2-40B4-BE49-F238E27FC236}">
                <a16:creationId xmlns="" xmlns:a16="http://schemas.microsoft.com/office/drawing/2014/main" id="{0F69714E-0603-4E59-9BE0-9723ACE65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721" y="273735"/>
            <a:ext cx="881957" cy="93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2111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apture d’écran 2017-11-05 à 16.40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77" y="1996832"/>
            <a:ext cx="5787808" cy="4131734"/>
          </a:xfrm>
          <a:prstGeom prst="rect">
            <a:avLst/>
          </a:prstGeom>
        </p:spPr>
      </p:pic>
      <p:pic>
        <p:nvPicPr>
          <p:cNvPr id="5" name="Image 4" descr="Capture d’écran 2017-11-05 à 16.40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385" y="1996832"/>
            <a:ext cx="5913993" cy="4252565"/>
          </a:xfrm>
          <a:prstGeom prst="rect">
            <a:avLst/>
          </a:prstGeom>
        </p:spPr>
      </p:pic>
      <p:sp>
        <p:nvSpPr>
          <p:cNvPr id="9" name="Rectangle : coins arrondis 11">
            <a:extLst>
              <a:ext uri="{FF2B5EF4-FFF2-40B4-BE49-F238E27FC236}">
                <a16:creationId xmlns="" xmlns:a16="http://schemas.microsoft.com/office/drawing/2014/main" id="{B918A6F3-DE27-49BB-B0ED-3BB0635A336D}"/>
              </a:ext>
            </a:extLst>
          </p:cNvPr>
          <p:cNvSpPr/>
          <p:nvPr/>
        </p:nvSpPr>
        <p:spPr>
          <a:xfrm>
            <a:off x="571492" y="147881"/>
            <a:ext cx="11085938" cy="118735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Etape 6 (bis) :</a:t>
            </a:r>
          </a:p>
        </p:txBody>
      </p:sp>
      <p:pic>
        <p:nvPicPr>
          <p:cNvPr id="10" name="Image 9" descr="java_logoTransparent.png">
            <a:extLst>
              <a:ext uri="{FF2B5EF4-FFF2-40B4-BE49-F238E27FC236}">
                <a16:creationId xmlns="" xmlns:a16="http://schemas.microsoft.com/office/drawing/2014/main" id="{67F1A92A-8D4E-41AC-9535-C32AE3837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43" y="141653"/>
            <a:ext cx="1950566" cy="119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age 10" descr="Duke3D.png">
            <a:extLst>
              <a:ext uri="{FF2B5EF4-FFF2-40B4-BE49-F238E27FC236}">
                <a16:creationId xmlns="" xmlns:a16="http://schemas.microsoft.com/office/drawing/2014/main" id="{0F69714E-0603-4E59-9BE0-9723ACE650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721" y="273735"/>
            <a:ext cx="881957" cy="93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7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apture d’écran 2017-11-05 à 16.44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67" y="2598956"/>
            <a:ext cx="10303720" cy="3379014"/>
          </a:xfrm>
          <a:prstGeom prst="rect">
            <a:avLst/>
          </a:prstGeom>
        </p:spPr>
      </p:pic>
      <p:sp>
        <p:nvSpPr>
          <p:cNvPr id="8" name="Rectangle : coins arrondis 11">
            <a:extLst>
              <a:ext uri="{FF2B5EF4-FFF2-40B4-BE49-F238E27FC236}">
                <a16:creationId xmlns="" xmlns:a16="http://schemas.microsoft.com/office/drawing/2014/main" id="{B918A6F3-DE27-49BB-B0ED-3BB0635A336D}"/>
              </a:ext>
            </a:extLst>
          </p:cNvPr>
          <p:cNvSpPr/>
          <p:nvPr/>
        </p:nvSpPr>
        <p:spPr>
          <a:xfrm>
            <a:off x="571492" y="147880"/>
            <a:ext cx="11085938" cy="1248297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Etape 7 :</a:t>
            </a:r>
          </a:p>
        </p:txBody>
      </p:sp>
      <p:pic>
        <p:nvPicPr>
          <p:cNvPr id="10" name="Image 9" descr="java_logoTransparent.png">
            <a:extLst>
              <a:ext uri="{FF2B5EF4-FFF2-40B4-BE49-F238E27FC236}">
                <a16:creationId xmlns="" xmlns:a16="http://schemas.microsoft.com/office/drawing/2014/main" id="{67F1A92A-8D4E-41AC-9535-C32AE3837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259" y="147880"/>
            <a:ext cx="1950566" cy="119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age 10" descr="Duke3D.png">
            <a:extLst>
              <a:ext uri="{FF2B5EF4-FFF2-40B4-BE49-F238E27FC236}">
                <a16:creationId xmlns="" xmlns:a16="http://schemas.microsoft.com/office/drawing/2014/main" id="{0F69714E-0603-4E59-9BE0-9723ACE65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721" y="273735"/>
            <a:ext cx="881957" cy="933031"/>
          </a:xfrm>
          <a:prstGeom prst="rect">
            <a:avLst/>
          </a:prstGeom>
        </p:spPr>
      </p:pic>
      <p:sp>
        <p:nvSpPr>
          <p:cNvPr id="2" name="Organigramme : Bande perforée 1">
            <a:extLst>
              <a:ext uri="{FF2B5EF4-FFF2-40B4-BE49-F238E27FC236}">
                <a16:creationId xmlns="" xmlns:a16="http://schemas.microsoft.com/office/drawing/2014/main" id="{C54EAFA6-2797-4787-9E9B-5CE0161641A6}"/>
              </a:ext>
            </a:extLst>
          </p:cNvPr>
          <p:cNvSpPr/>
          <p:nvPr/>
        </p:nvSpPr>
        <p:spPr>
          <a:xfrm>
            <a:off x="640480" y="1497252"/>
            <a:ext cx="10588129" cy="831569"/>
          </a:xfrm>
          <a:prstGeom prst="flowChartPunchedTap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bg1"/>
                </a:solidFill>
                <a:latin typeface="Times New Roman"/>
                <a:cs typeface="Times New Roman"/>
              </a:rPr>
              <a:t>La classe </a:t>
            </a:r>
            <a:r>
              <a:rPr lang="fr-FR" sz="2400" dirty="0" err="1">
                <a:solidFill>
                  <a:schemeClr val="bg1"/>
                </a:solidFill>
                <a:latin typeface="Times New Roman"/>
                <a:cs typeface="Times New Roman"/>
              </a:rPr>
              <a:t>FactoryProducer</a:t>
            </a:r>
            <a:r>
              <a:rPr lang="fr-FR" sz="2400" dirty="0">
                <a:solidFill>
                  <a:schemeClr val="bg1"/>
                </a:solidFill>
                <a:latin typeface="Times New Roman"/>
                <a:cs typeface="Times New Roman"/>
              </a:rPr>
              <a:t> pour </a:t>
            </a:r>
            <a:r>
              <a:rPr lang="fr-FR" sz="2400" dirty="0" smtClean="0">
                <a:solidFill>
                  <a:schemeClr val="bg1"/>
                </a:solidFill>
                <a:latin typeface="Times New Roman"/>
                <a:cs typeface="Times New Roman"/>
              </a:rPr>
              <a:t>passer</a:t>
            </a:r>
            <a:r>
              <a:rPr lang="fr-FR" sz="2400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fr-FR" sz="2400" dirty="0">
                <a:solidFill>
                  <a:schemeClr val="bg1"/>
                </a:solidFill>
                <a:latin typeface="Times New Roman"/>
                <a:cs typeface="Times New Roman"/>
              </a:rPr>
              <a:t>les </a:t>
            </a:r>
            <a:r>
              <a:rPr lang="fr-FR" sz="2400" dirty="0" smtClean="0">
                <a:solidFill>
                  <a:schemeClr val="bg1"/>
                </a:solidFill>
                <a:latin typeface="Times New Roman"/>
                <a:cs typeface="Times New Roman"/>
              </a:rPr>
              <a:t>informations comme Shape ou </a:t>
            </a:r>
            <a:r>
              <a:rPr lang="fr-FR" sz="2400" dirty="0" err="1" smtClean="0">
                <a:solidFill>
                  <a:schemeClr val="bg1"/>
                </a:solidFill>
                <a:latin typeface="Times New Roman"/>
                <a:cs typeface="Times New Roman"/>
              </a:rPr>
              <a:t>Color</a:t>
            </a:r>
            <a:endParaRPr lang="fr-FR" sz="24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5296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Capture d’écran 2017-11-05 à 16.47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66" y="2177297"/>
            <a:ext cx="6675966" cy="4186249"/>
          </a:xfrm>
          <a:prstGeom prst="rect">
            <a:avLst/>
          </a:prstGeom>
        </p:spPr>
      </p:pic>
      <p:sp>
        <p:nvSpPr>
          <p:cNvPr id="8" name="Rectangle : coins arrondis 11">
            <a:extLst>
              <a:ext uri="{FF2B5EF4-FFF2-40B4-BE49-F238E27FC236}">
                <a16:creationId xmlns="" xmlns:a16="http://schemas.microsoft.com/office/drawing/2014/main" id="{B918A6F3-DE27-49BB-B0ED-3BB0635A336D}"/>
              </a:ext>
            </a:extLst>
          </p:cNvPr>
          <p:cNvSpPr/>
          <p:nvPr/>
        </p:nvSpPr>
        <p:spPr>
          <a:xfrm>
            <a:off x="571492" y="147881"/>
            <a:ext cx="11085938" cy="118735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Etape 8 :</a:t>
            </a:r>
          </a:p>
        </p:txBody>
      </p:sp>
      <p:pic>
        <p:nvPicPr>
          <p:cNvPr id="9" name="Image 8" descr="java_logoTransparent.png">
            <a:extLst>
              <a:ext uri="{FF2B5EF4-FFF2-40B4-BE49-F238E27FC236}">
                <a16:creationId xmlns="" xmlns:a16="http://schemas.microsoft.com/office/drawing/2014/main" id="{67F1A92A-8D4E-41AC-9535-C32AE3837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00" y="147881"/>
            <a:ext cx="1950566" cy="119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9" descr="Duke3D.png">
            <a:extLst>
              <a:ext uri="{FF2B5EF4-FFF2-40B4-BE49-F238E27FC236}">
                <a16:creationId xmlns="" xmlns:a16="http://schemas.microsoft.com/office/drawing/2014/main" id="{0F69714E-0603-4E59-9BE0-9723ACE65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721" y="273735"/>
            <a:ext cx="881957" cy="933031"/>
          </a:xfrm>
          <a:prstGeom prst="rect">
            <a:avLst/>
          </a:prstGeom>
        </p:spPr>
      </p:pic>
      <p:sp>
        <p:nvSpPr>
          <p:cNvPr id="2" name="Flèche : pentagone 1">
            <a:extLst>
              <a:ext uri="{FF2B5EF4-FFF2-40B4-BE49-F238E27FC236}">
                <a16:creationId xmlns="" xmlns:a16="http://schemas.microsoft.com/office/drawing/2014/main" id="{F645BF34-1564-40F4-A1F6-70691006F019}"/>
              </a:ext>
            </a:extLst>
          </p:cNvPr>
          <p:cNvSpPr/>
          <p:nvPr/>
        </p:nvSpPr>
        <p:spPr>
          <a:xfrm>
            <a:off x="3882909" y="1576701"/>
            <a:ext cx="4754880" cy="407125"/>
          </a:xfrm>
          <a:prstGeom prst="homePlat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Times New Roman"/>
                <a:cs typeface="Times New Roman"/>
              </a:rPr>
              <a:t>Instanciation des objets</a:t>
            </a:r>
          </a:p>
        </p:txBody>
      </p:sp>
    </p:spTree>
    <p:extLst>
      <p:ext uri="{BB962C8B-B14F-4D97-AF65-F5344CB8AC3E}">
        <p14:creationId xmlns:p14="http://schemas.microsoft.com/office/powerpoint/2010/main" val="176897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apture d’écran 2017-11-05 à 16.47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46" y="1655657"/>
            <a:ext cx="7779434" cy="4734747"/>
          </a:xfrm>
          <a:prstGeom prst="rect">
            <a:avLst/>
          </a:prstGeom>
        </p:spPr>
      </p:pic>
      <p:sp>
        <p:nvSpPr>
          <p:cNvPr id="8" name="Rectangle : coins arrondis 11">
            <a:extLst>
              <a:ext uri="{FF2B5EF4-FFF2-40B4-BE49-F238E27FC236}">
                <a16:creationId xmlns="" xmlns:a16="http://schemas.microsoft.com/office/drawing/2014/main" id="{B918A6F3-DE27-49BB-B0ED-3BB0635A336D}"/>
              </a:ext>
            </a:extLst>
          </p:cNvPr>
          <p:cNvSpPr/>
          <p:nvPr/>
        </p:nvSpPr>
        <p:spPr>
          <a:xfrm>
            <a:off x="571492" y="147880"/>
            <a:ext cx="11085938" cy="1248297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Etape 8 (bis) :</a:t>
            </a:r>
          </a:p>
        </p:txBody>
      </p:sp>
      <p:pic>
        <p:nvPicPr>
          <p:cNvPr id="9" name="Image 8" descr="java_logoTransparent.png">
            <a:extLst>
              <a:ext uri="{FF2B5EF4-FFF2-40B4-BE49-F238E27FC236}">
                <a16:creationId xmlns="" xmlns:a16="http://schemas.microsoft.com/office/drawing/2014/main" id="{67F1A92A-8D4E-41AC-9535-C32AE3837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72" y="175237"/>
            <a:ext cx="1950566" cy="119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9" descr="Duke3D.png">
            <a:extLst>
              <a:ext uri="{FF2B5EF4-FFF2-40B4-BE49-F238E27FC236}">
                <a16:creationId xmlns="" xmlns:a16="http://schemas.microsoft.com/office/drawing/2014/main" id="{0F69714E-0603-4E59-9BE0-9723ACE65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721" y="273735"/>
            <a:ext cx="881957" cy="93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5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apture d’écran 2017-11-05 à 16.49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025" y="4638191"/>
            <a:ext cx="7683500" cy="1866900"/>
          </a:xfrm>
          <a:prstGeom prst="rect">
            <a:avLst/>
          </a:prstGeom>
        </p:spPr>
      </p:pic>
      <p:pic>
        <p:nvPicPr>
          <p:cNvPr id="8" name="Image 7" descr="Capture d’écran 2017-11-05 à 16.33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702" y="1439285"/>
            <a:ext cx="4345517" cy="3094856"/>
          </a:xfrm>
          <a:prstGeom prst="rect">
            <a:avLst/>
          </a:prstGeom>
        </p:spPr>
      </p:pic>
      <p:sp>
        <p:nvSpPr>
          <p:cNvPr id="9" name="Rectangle : coins arrondis 11">
            <a:extLst>
              <a:ext uri="{FF2B5EF4-FFF2-40B4-BE49-F238E27FC236}">
                <a16:creationId xmlns="" xmlns:a16="http://schemas.microsoft.com/office/drawing/2014/main" id="{B918A6F3-DE27-49BB-B0ED-3BB0635A336D}"/>
              </a:ext>
            </a:extLst>
          </p:cNvPr>
          <p:cNvSpPr/>
          <p:nvPr/>
        </p:nvSpPr>
        <p:spPr>
          <a:xfrm>
            <a:off x="571492" y="147881"/>
            <a:ext cx="11085938" cy="118735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Etape 9 :</a:t>
            </a:r>
          </a:p>
        </p:txBody>
      </p:sp>
      <p:pic>
        <p:nvPicPr>
          <p:cNvPr id="10" name="Image 9" descr="java_logoTransparent.png">
            <a:extLst>
              <a:ext uri="{FF2B5EF4-FFF2-40B4-BE49-F238E27FC236}">
                <a16:creationId xmlns="" xmlns:a16="http://schemas.microsoft.com/office/drawing/2014/main" id="{67F1A92A-8D4E-41AC-9535-C32AE3837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42" y="147881"/>
            <a:ext cx="1950566" cy="119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age 10" descr="Duke3D.png">
            <a:extLst>
              <a:ext uri="{FF2B5EF4-FFF2-40B4-BE49-F238E27FC236}">
                <a16:creationId xmlns="" xmlns:a16="http://schemas.microsoft.com/office/drawing/2014/main" id="{0F69714E-0603-4E59-9BE0-9723ACE650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721" y="273735"/>
            <a:ext cx="881957" cy="93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70882"/>
      </p:ext>
    </p:extLst>
  </p:cSld>
  <p:clrMapOvr>
    <a:masterClrMapping/>
  </p:clrMapOvr>
  <p:transition xmlns:p14="http://schemas.microsoft.com/office/powerpoint/2010/main" spd="slow">
    <p:wheel spokes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746910" y="1982172"/>
            <a:ext cx="9583046" cy="3744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fr-FR" sz="3200" dirty="0" smtClean="0">
                <a:solidFill>
                  <a:srgbClr val="080808"/>
                </a:solidFill>
                <a:latin typeface="Times New Roman"/>
                <a:cs typeface="Times New Roman"/>
              </a:rPr>
              <a:t>Présentation </a:t>
            </a:r>
            <a:r>
              <a:rPr lang="fr-FR" sz="3200" dirty="0">
                <a:solidFill>
                  <a:srgbClr val="080808"/>
                </a:solidFill>
                <a:latin typeface="Times New Roman"/>
                <a:cs typeface="Times New Roman"/>
              </a:rPr>
              <a:t>générale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fr-FR" sz="3200" dirty="0">
                <a:solidFill>
                  <a:srgbClr val="080808"/>
                </a:solidFill>
                <a:latin typeface="Times New Roman"/>
                <a:cs typeface="Times New Roman"/>
              </a:rPr>
              <a:t>Implémentation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fr-FR" sz="3200" dirty="0">
                <a:solidFill>
                  <a:srgbClr val="080808"/>
                </a:solidFill>
                <a:latin typeface="Times New Roman"/>
                <a:cs typeface="Times New Roman"/>
              </a:rPr>
              <a:t>Quand l’utiliser ? 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fr-FR" sz="3200" dirty="0">
                <a:solidFill>
                  <a:srgbClr val="080808"/>
                </a:solidFill>
                <a:latin typeface="Times New Roman"/>
                <a:cs typeface="Times New Roman"/>
              </a:rPr>
              <a:t>Application avec un exemple concret étape par étape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fr-FR" sz="3200" dirty="0" smtClean="0">
                <a:solidFill>
                  <a:srgbClr val="080808"/>
                </a:solidFill>
                <a:latin typeface="Times New Roman"/>
                <a:cs typeface="Times New Roman"/>
              </a:rPr>
              <a:t>Sources</a:t>
            </a:r>
            <a:endParaRPr lang="fr-FR" sz="3200" dirty="0">
              <a:solidFill>
                <a:srgbClr val="080808"/>
              </a:solidFill>
              <a:latin typeface="Times New Roman"/>
              <a:cs typeface="Times New Roman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="" xmlns:a16="http://schemas.microsoft.com/office/drawing/2014/main" id="{695CD1A6-CA2E-4A21-AB44-ED092F20BEB5}"/>
              </a:ext>
            </a:extLst>
          </p:cNvPr>
          <p:cNvSpPr/>
          <p:nvPr/>
        </p:nvSpPr>
        <p:spPr>
          <a:xfrm>
            <a:off x="422030" y="158735"/>
            <a:ext cx="11348201" cy="1408511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:</a:t>
            </a:r>
          </a:p>
        </p:txBody>
      </p:sp>
      <p:pic>
        <p:nvPicPr>
          <p:cNvPr id="9" name="Image 8" descr="Duke3D.png">
            <a:extLst>
              <a:ext uri="{FF2B5EF4-FFF2-40B4-BE49-F238E27FC236}">
                <a16:creationId xmlns="" xmlns:a16="http://schemas.microsoft.com/office/drawing/2014/main" id="{C319A0F8-2C0B-4695-8F56-A22239317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810" y="293688"/>
            <a:ext cx="1083600" cy="1146351"/>
          </a:xfrm>
          <a:prstGeom prst="rect">
            <a:avLst/>
          </a:prstGeom>
        </p:spPr>
      </p:pic>
      <p:pic>
        <p:nvPicPr>
          <p:cNvPr id="10" name="Image 9" descr="e697756b-902b-4efd-b0fa-b404734d7ad3.png">
            <a:extLst>
              <a:ext uri="{FF2B5EF4-FFF2-40B4-BE49-F238E27FC236}">
                <a16:creationId xmlns="" xmlns:a16="http://schemas.microsoft.com/office/drawing/2014/main" id="{D340EB45-7344-441E-9305-02E612F05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708" y="1838074"/>
            <a:ext cx="2950102" cy="2538862"/>
          </a:xfrm>
          <a:prstGeom prst="rect">
            <a:avLst/>
          </a:prstGeom>
        </p:spPr>
      </p:pic>
      <p:pic>
        <p:nvPicPr>
          <p:cNvPr id="1026" name="Picture 2" descr="Résultat de recherche d'images pour &quot;introduction clipart 3d&quot;">
            <a:extLst>
              <a:ext uri="{FF2B5EF4-FFF2-40B4-BE49-F238E27FC236}">
                <a16:creationId xmlns="" xmlns:a16="http://schemas.microsoft.com/office/drawing/2014/main" id="{2D0C553B-F69B-4BF9-A3A8-17E966145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344" y="294149"/>
            <a:ext cx="944531" cy="140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79458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461" y="168571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b="1" i="1" dirty="0">
                <a:solidFill>
                  <a:srgbClr val="333333"/>
                </a:solidFill>
                <a:latin typeface="Times New Roman"/>
                <a:cs typeface="Times New Roman"/>
              </a:rPr>
              <a:t>Que retenir ?</a:t>
            </a:r>
          </a:p>
        </p:txBody>
      </p:sp>
      <p:pic>
        <p:nvPicPr>
          <p:cNvPr id="8" name="Image 7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31" y="3630063"/>
            <a:ext cx="4160259" cy="2743359"/>
          </a:xfrm>
          <a:prstGeom prst="rect">
            <a:avLst/>
          </a:prstGeom>
        </p:spPr>
      </p:pic>
      <p:sp>
        <p:nvSpPr>
          <p:cNvPr id="9" name="Rectangle : coins arrondis 11">
            <a:extLst>
              <a:ext uri="{FF2B5EF4-FFF2-40B4-BE49-F238E27FC236}">
                <a16:creationId xmlns="" xmlns:a16="http://schemas.microsoft.com/office/drawing/2014/main" id="{B918A6F3-DE27-49BB-B0ED-3BB0635A336D}"/>
              </a:ext>
            </a:extLst>
          </p:cNvPr>
          <p:cNvSpPr/>
          <p:nvPr/>
        </p:nvSpPr>
        <p:spPr>
          <a:xfrm>
            <a:off x="571492" y="147881"/>
            <a:ext cx="11085938" cy="118735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:</a:t>
            </a:r>
          </a:p>
        </p:txBody>
      </p:sp>
      <p:pic>
        <p:nvPicPr>
          <p:cNvPr id="11" name="Image 10" descr="Duke3D.png">
            <a:extLst>
              <a:ext uri="{FF2B5EF4-FFF2-40B4-BE49-F238E27FC236}">
                <a16:creationId xmlns="" xmlns:a16="http://schemas.microsoft.com/office/drawing/2014/main" id="{0F69714E-0603-4E59-9BE0-9723ACE65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721" y="273735"/>
            <a:ext cx="881957" cy="933031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3267120" y="2583623"/>
            <a:ext cx="700097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rgbClr val="00B050"/>
                </a:solidFill>
                <a:latin typeface="Times New Roman"/>
                <a:cs typeface="Times New Roman"/>
              </a:rPr>
              <a:t>Avantages</a:t>
            </a:r>
            <a:r>
              <a:rPr lang="fr-FR" sz="4400" b="1" dirty="0">
                <a:solidFill>
                  <a:srgbClr val="333333"/>
                </a:solidFill>
                <a:latin typeface="Times New Roman"/>
                <a:cs typeface="Times New Roman"/>
              </a:rPr>
              <a:t> et </a:t>
            </a:r>
            <a:r>
              <a:rPr lang="fr-FR" sz="4400" b="1" dirty="0">
                <a:solidFill>
                  <a:srgbClr val="FF0000"/>
                </a:solidFill>
                <a:latin typeface="Times New Roman"/>
                <a:cs typeface="Times New Roman"/>
              </a:rPr>
              <a:t>inconvénients </a:t>
            </a:r>
          </a:p>
          <a:p>
            <a:endParaRPr lang="fr-FR" dirty="0"/>
          </a:p>
        </p:txBody>
      </p:sp>
      <p:pic>
        <p:nvPicPr>
          <p:cNvPr id="4" name="Image 3" descr="Une image contenant LEGO, jouet&#10;&#10;Description générée avec un niveau de confiance élevé">
            <a:extLst>
              <a:ext uri="{FF2B5EF4-FFF2-40B4-BE49-F238E27FC236}">
                <a16:creationId xmlns="" xmlns:a16="http://schemas.microsoft.com/office/drawing/2014/main" id="{44302D9A-1EEF-4254-95C7-DC3280AFCD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840" y="147881"/>
            <a:ext cx="1207391" cy="130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7987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11">
            <a:extLst>
              <a:ext uri="{FF2B5EF4-FFF2-40B4-BE49-F238E27FC236}">
                <a16:creationId xmlns="" xmlns:a16="http://schemas.microsoft.com/office/drawing/2014/main" id="{B918A6F3-DE27-49BB-B0ED-3BB0635A336D}"/>
              </a:ext>
            </a:extLst>
          </p:cNvPr>
          <p:cNvSpPr/>
          <p:nvPr/>
        </p:nvSpPr>
        <p:spPr>
          <a:xfrm>
            <a:off x="571492" y="147881"/>
            <a:ext cx="11085938" cy="118735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 :</a:t>
            </a:r>
          </a:p>
        </p:txBody>
      </p:sp>
      <p:pic>
        <p:nvPicPr>
          <p:cNvPr id="5" name="Image 4" descr="java_logoTransparent.png">
            <a:extLst>
              <a:ext uri="{FF2B5EF4-FFF2-40B4-BE49-F238E27FC236}">
                <a16:creationId xmlns="" xmlns:a16="http://schemas.microsoft.com/office/drawing/2014/main" id="{67F1A92A-8D4E-41AC-9535-C32AE3837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84" y="147881"/>
            <a:ext cx="1852093" cy="113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5" descr="Duke3D.png">
            <a:extLst>
              <a:ext uri="{FF2B5EF4-FFF2-40B4-BE49-F238E27FC236}">
                <a16:creationId xmlns="" xmlns:a16="http://schemas.microsoft.com/office/drawing/2014/main" id="{0F69714E-0603-4E59-9BE0-9723ACE65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721" y="273735"/>
            <a:ext cx="881957" cy="933031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767917" y="1875051"/>
            <a:ext cx="88136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2000" dirty="0">
                <a:solidFill>
                  <a:srgbClr val="080808"/>
                </a:solidFill>
                <a:latin typeface="Times New Roman"/>
                <a:cs typeface="Times New Roman"/>
                <a:hlinkClick r:id="rId4"/>
              </a:rPr>
              <a:t>http://blog.cellenza.com/uncategorized/abstract-factory-fabrique-abstraite/</a:t>
            </a:r>
            <a:endParaRPr lang="fr-FR" sz="2000" dirty="0">
              <a:solidFill>
                <a:srgbClr val="080808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fr-FR" sz="2000" dirty="0">
              <a:solidFill>
                <a:srgbClr val="080808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fr-FR" sz="2000" dirty="0">
                <a:solidFill>
                  <a:srgbClr val="080808"/>
                </a:solidFill>
                <a:latin typeface="Times New Roman"/>
                <a:cs typeface="Times New Roman"/>
                <a:hlinkClick r:id="rId5"/>
              </a:rPr>
              <a:t>https://www.tutorialspoint.com/design_pattern/abstract_factory_pattern.htm</a:t>
            </a:r>
            <a:endParaRPr lang="fr-FR" sz="2000" dirty="0">
              <a:solidFill>
                <a:srgbClr val="080808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fr-FR" sz="2000" dirty="0">
              <a:solidFill>
                <a:srgbClr val="080808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fr-FR" sz="2000" dirty="0">
                <a:solidFill>
                  <a:srgbClr val="080808"/>
                </a:solidFill>
                <a:latin typeface="Times New Roman"/>
                <a:cs typeface="Times New Roman"/>
                <a:hlinkClick r:id="rId6"/>
              </a:rPr>
              <a:t>http://jormes.developpez.com/articles/design-pattern-construction</a:t>
            </a:r>
            <a:r>
              <a:rPr lang="fr-FR" sz="2000" dirty="0" smtClean="0">
                <a:solidFill>
                  <a:srgbClr val="080808"/>
                </a:solidFill>
                <a:latin typeface="Times New Roman"/>
                <a:cs typeface="Times New Roman"/>
                <a:hlinkClick r:id="rId6"/>
              </a:rPr>
              <a:t>/</a:t>
            </a:r>
            <a:r>
              <a:rPr lang="fr-FR" sz="2000" dirty="0" smtClean="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endParaRPr lang="fr-FR" sz="2000" dirty="0">
              <a:solidFill>
                <a:srgbClr val="080808"/>
              </a:solidFill>
              <a:latin typeface="Times New Roman"/>
              <a:cs typeface="Times New Roman"/>
            </a:endParaRPr>
          </a:p>
        </p:txBody>
      </p:sp>
      <p:pic>
        <p:nvPicPr>
          <p:cNvPr id="8" name="Image 7" descr="Capture d’écran 2017-11-05 à 17.57.49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0" y="3615268"/>
            <a:ext cx="2908300" cy="133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 descr="Capture d’écran 2017-11-05 à 17.58.16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868" y="3621617"/>
            <a:ext cx="2743200" cy="1231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Image 9" descr="Capture d’écran 2017-11-05 à 17.58.46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267" y="3651249"/>
            <a:ext cx="4445000" cy="1244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ZoneTexte 1"/>
          <p:cNvSpPr txBox="1"/>
          <p:nvPr/>
        </p:nvSpPr>
        <p:spPr>
          <a:xfrm>
            <a:off x="2423583" y="5556251"/>
            <a:ext cx="358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Times New Roman"/>
                <a:cs typeface="Times New Roman"/>
              </a:rPr>
              <a:t>Retrouvez l’exemple sur </a:t>
            </a:r>
            <a:r>
              <a:rPr lang="fr-FR" b="1" dirty="0" err="1" smtClean="0">
                <a:latin typeface="Times New Roman"/>
                <a:cs typeface="Times New Roman"/>
              </a:rPr>
              <a:t>GitHub</a:t>
            </a:r>
            <a:r>
              <a:rPr lang="fr-FR" b="1" dirty="0">
                <a:latin typeface="Times New Roman"/>
                <a:cs typeface="Times New Roman"/>
              </a:rPr>
              <a:t> </a:t>
            </a:r>
            <a:r>
              <a:rPr lang="fr-FR" b="1" dirty="0" smtClean="0">
                <a:latin typeface="Times New Roman"/>
                <a:cs typeface="Times New Roman"/>
              </a:rPr>
              <a:t>: </a:t>
            </a:r>
            <a:endParaRPr lang="fr-FR" b="1" dirty="0">
              <a:latin typeface="Times New Roman"/>
              <a:cs typeface="Times New Roman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937250" y="5531828"/>
            <a:ext cx="5377627" cy="37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err="1">
                <a:latin typeface="Times New Roman"/>
                <a:cs typeface="Times New Roman"/>
              </a:rPr>
              <a:t>https</a:t>
            </a:r>
            <a:r>
              <a:rPr lang="fr-FR" u="sng" dirty="0">
                <a:latin typeface="Times New Roman"/>
                <a:cs typeface="Times New Roman"/>
              </a:rPr>
              <a:t>://</a:t>
            </a:r>
            <a:r>
              <a:rPr lang="fr-FR" u="sng" dirty="0" err="1">
                <a:latin typeface="Times New Roman"/>
                <a:cs typeface="Times New Roman"/>
              </a:rPr>
              <a:t>github.com</a:t>
            </a:r>
            <a:r>
              <a:rPr lang="fr-FR" u="sng" dirty="0">
                <a:latin typeface="Times New Roman"/>
                <a:cs typeface="Times New Roman"/>
              </a:rPr>
              <a:t>/</a:t>
            </a:r>
            <a:r>
              <a:rPr lang="fr-FR" u="sng" dirty="0" err="1">
                <a:latin typeface="Times New Roman"/>
                <a:cs typeface="Times New Roman"/>
              </a:rPr>
              <a:t>EliseJoffre</a:t>
            </a:r>
            <a:r>
              <a:rPr lang="fr-FR" u="sng" dirty="0">
                <a:latin typeface="Times New Roman"/>
                <a:cs typeface="Times New Roman"/>
              </a:rPr>
              <a:t>/</a:t>
            </a:r>
            <a:r>
              <a:rPr lang="fr-FR" u="sng" dirty="0" err="1">
                <a:latin typeface="Times New Roman"/>
                <a:cs typeface="Times New Roman"/>
              </a:rPr>
              <a:t>AbstractFactoryExemple</a:t>
            </a:r>
            <a:endParaRPr lang="fr-FR" u="sng" dirty="0">
              <a:latin typeface="Times New Roman"/>
              <a:cs typeface="Times New Roman"/>
            </a:endParaRPr>
          </a:p>
        </p:txBody>
      </p:sp>
      <p:pic>
        <p:nvPicPr>
          <p:cNvPr id="11" name="Image 10" descr="Octocat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75" y="5101166"/>
            <a:ext cx="1464161" cy="121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1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hred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3242968" y="2203299"/>
            <a:ext cx="791511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Les design pattern c’est quoi ? </a:t>
            </a:r>
          </a:p>
        </p:txBody>
      </p:sp>
      <p:pic>
        <p:nvPicPr>
          <p:cNvPr id="9" name="Image 8" descr="Capture d’écran 2017-11-05 à 14.22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598" y="1620965"/>
            <a:ext cx="1623203" cy="15226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ZoneTexte 10"/>
          <p:cNvSpPr txBox="1"/>
          <p:nvPr/>
        </p:nvSpPr>
        <p:spPr>
          <a:xfrm>
            <a:off x="4285050" y="3325166"/>
            <a:ext cx="5493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2400" dirty="0">
                <a:solidFill>
                  <a:schemeClr val="tx2"/>
                </a:solidFill>
                <a:latin typeface="Times New Roman"/>
                <a:cs typeface="Times New Roman"/>
              </a:rPr>
              <a:t>Solution de design et d’implémentation </a:t>
            </a:r>
          </a:p>
          <a:p>
            <a:endParaRPr lang="fr-FR" sz="24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800100" lvl="1" indent="-342900">
              <a:buFont typeface="Wingdings" charset="2"/>
              <a:buChar char="²"/>
            </a:pPr>
            <a:r>
              <a:rPr lang="fr-FR" sz="2400" dirty="0">
                <a:solidFill>
                  <a:srgbClr val="00B050"/>
                </a:solidFill>
              </a:rPr>
              <a:t>Rendre propre</a:t>
            </a:r>
          </a:p>
          <a:p>
            <a:pPr marL="800100" lvl="1" indent="-342900">
              <a:buFont typeface="Wingdings" charset="2"/>
              <a:buChar char="²"/>
            </a:pPr>
            <a:r>
              <a:rPr lang="fr-FR" sz="2400" dirty="0">
                <a:solidFill>
                  <a:srgbClr val="00B050"/>
                </a:solidFill>
              </a:rPr>
              <a:t>Optimiser</a:t>
            </a:r>
          </a:p>
          <a:p>
            <a:pPr marL="800100" lvl="1" indent="-342900">
              <a:buFont typeface="Wingdings" charset="2"/>
              <a:buChar char="²"/>
            </a:pPr>
            <a:r>
              <a:rPr lang="fr-FR" sz="2400" dirty="0">
                <a:solidFill>
                  <a:srgbClr val="00B050"/>
                </a:solidFill>
              </a:rPr>
              <a:t>Rendre robuste</a:t>
            </a:r>
          </a:p>
          <a:p>
            <a:pPr marL="800100" lvl="1" indent="-342900">
              <a:buFont typeface="Wingdings" charset="2"/>
              <a:buChar char="²"/>
            </a:pPr>
            <a:r>
              <a:rPr lang="fr-FR" sz="2400" dirty="0">
                <a:solidFill>
                  <a:srgbClr val="00B050"/>
                </a:solidFill>
              </a:rPr>
              <a:t>Rendre maintenable et évolutif</a:t>
            </a:r>
            <a:endParaRPr lang="fr-FR" sz="2400" dirty="0">
              <a:solidFill>
                <a:srgbClr val="00B050"/>
              </a:solidFill>
              <a:latin typeface="Times New Roman"/>
              <a:cs typeface="Times New Roman"/>
            </a:endParaRPr>
          </a:p>
        </p:txBody>
      </p:sp>
      <p:pic>
        <p:nvPicPr>
          <p:cNvPr id="12" name="Image 11" descr="bonhomme-se-repose-sur-avant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795" y="3960127"/>
            <a:ext cx="2421788" cy="2421788"/>
          </a:xfrm>
          <a:prstGeom prst="rect">
            <a:avLst/>
          </a:prstGeom>
        </p:spPr>
      </p:pic>
      <p:pic>
        <p:nvPicPr>
          <p:cNvPr id="13" name="Image 12" descr="Capture d’écran 2017-11-05 à 14.40.4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21" y="3960127"/>
            <a:ext cx="3599891" cy="1796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 : coins arrondis 1">
            <a:extLst>
              <a:ext uri="{FF2B5EF4-FFF2-40B4-BE49-F238E27FC236}">
                <a16:creationId xmlns="" xmlns:a16="http://schemas.microsoft.com/office/drawing/2014/main" id="{F6D9A0C8-30BC-43EB-9FBC-CF71F83E81B5}"/>
              </a:ext>
            </a:extLst>
          </p:cNvPr>
          <p:cNvSpPr/>
          <p:nvPr/>
        </p:nvSpPr>
        <p:spPr>
          <a:xfrm>
            <a:off x="339641" y="159827"/>
            <a:ext cx="11348201" cy="1408511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1">
            <a:extLst>
              <a:ext uri="{FF2B5EF4-FFF2-40B4-BE49-F238E27FC236}">
                <a16:creationId xmlns="" xmlns:a16="http://schemas.microsoft.com/office/drawing/2014/main" id="{EADDB403-A8FD-4F44-9D4C-516C6768E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41" y="107200"/>
            <a:ext cx="12192000" cy="1442674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fr-FR" sz="6000" b="1" dirty="0">
                <a:solidFill>
                  <a:schemeClr val="bg1"/>
                </a:solidFill>
                <a:latin typeface="Times New Roman"/>
                <a:cs typeface="Times New Roman"/>
              </a:rPr>
              <a:t>Introduction :</a:t>
            </a:r>
          </a:p>
        </p:txBody>
      </p:sp>
      <p:pic>
        <p:nvPicPr>
          <p:cNvPr id="15" name="Image 8" descr="java_logoTransparent.png">
            <a:extLst>
              <a:ext uri="{FF2B5EF4-FFF2-40B4-BE49-F238E27FC236}">
                <a16:creationId xmlns="" xmlns:a16="http://schemas.microsoft.com/office/drawing/2014/main" id="{67F1A92A-8D4E-41AC-9535-C32AE3837D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4" y="202596"/>
            <a:ext cx="1950566" cy="119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Image 15" descr="Duke3D.png">
            <a:extLst>
              <a:ext uri="{FF2B5EF4-FFF2-40B4-BE49-F238E27FC236}">
                <a16:creationId xmlns="" xmlns:a16="http://schemas.microsoft.com/office/drawing/2014/main" id="{C0323E82-F6B1-430B-B98E-604B09B7C0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326" y="331984"/>
            <a:ext cx="1005940" cy="106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3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3200912" y="3176074"/>
            <a:ext cx="83876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fr-FR" sz="3200" dirty="0">
                <a:solidFill>
                  <a:srgbClr val="FF3300"/>
                </a:solidFill>
                <a:latin typeface="Times New Roman"/>
                <a:cs typeface="Times New Roman"/>
              </a:rPr>
              <a:t>Les patterns de création</a:t>
            </a:r>
          </a:p>
          <a:p>
            <a:pPr marL="457200" indent="-457200">
              <a:buFont typeface="Arial"/>
              <a:buChar char="•"/>
            </a:pPr>
            <a:r>
              <a:rPr lang="fr-FR" sz="3200" dirty="0">
                <a:solidFill>
                  <a:srgbClr val="FF3300"/>
                </a:solidFill>
                <a:latin typeface="Times New Roman"/>
                <a:cs typeface="Times New Roman"/>
              </a:rPr>
              <a:t>Les patterns de structuration</a:t>
            </a:r>
          </a:p>
          <a:p>
            <a:pPr marL="457200" indent="-457200">
              <a:buFont typeface="Arial"/>
              <a:buChar char="•"/>
            </a:pPr>
            <a:r>
              <a:rPr lang="fr-FR" sz="3200" dirty="0">
                <a:solidFill>
                  <a:srgbClr val="FF3300"/>
                </a:solidFill>
                <a:latin typeface="Times New Roman"/>
                <a:cs typeface="Times New Roman"/>
              </a:rPr>
              <a:t>Les patterns comportementaux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18641" y="4922490"/>
            <a:ext cx="95777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rgbClr val="0070C0"/>
                </a:solidFill>
                <a:latin typeface="Times New Roman"/>
                <a:cs typeface="Times New Roman"/>
              </a:rPr>
              <a:t>« L’abstract Factory » est un pattern de création (</a:t>
            </a:r>
            <a:r>
              <a:rPr lang="fr-FR" sz="3200" dirty="0" err="1">
                <a:solidFill>
                  <a:srgbClr val="0070C0"/>
                </a:solidFill>
                <a:latin typeface="Times New Roman"/>
                <a:cs typeface="Times New Roman"/>
              </a:rPr>
              <a:t>Creational</a:t>
            </a:r>
            <a:r>
              <a:rPr lang="fr-FR" sz="3200" dirty="0">
                <a:solidFill>
                  <a:srgbClr val="0070C0"/>
                </a:solidFill>
                <a:latin typeface="Times New Roman"/>
                <a:cs typeface="Times New Roman"/>
              </a:rPr>
              <a:t> Pattern)</a:t>
            </a:r>
          </a:p>
        </p:txBody>
      </p:sp>
      <p:pic>
        <p:nvPicPr>
          <p:cNvPr id="13" name="Image 12" descr="downloa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555" y="4189500"/>
            <a:ext cx="2286000" cy="2286000"/>
          </a:xfrm>
          <a:prstGeom prst="rect">
            <a:avLst/>
          </a:prstGeom>
        </p:spPr>
      </p:pic>
      <p:sp>
        <p:nvSpPr>
          <p:cNvPr id="12" name="Rectangle : coins arrondis 11">
            <a:extLst>
              <a:ext uri="{FF2B5EF4-FFF2-40B4-BE49-F238E27FC236}">
                <a16:creationId xmlns="" xmlns:a16="http://schemas.microsoft.com/office/drawing/2014/main" id="{B918A6F3-DE27-49BB-B0ED-3BB0635A336D}"/>
              </a:ext>
            </a:extLst>
          </p:cNvPr>
          <p:cNvSpPr/>
          <p:nvPr/>
        </p:nvSpPr>
        <p:spPr>
          <a:xfrm>
            <a:off x="354407" y="158735"/>
            <a:ext cx="11348201" cy="1408511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générale :</a:t>
            </a:r>
          </a:p>
        </p:txBody>
      </p:sp>
      <p:pic>
        <p:nvPicPr>
          <p:cNvPr id="15" name="Image 14" descr="Duke3D.png">
            <a:extLst>
              <a:ext uri="{FF2B5EF4-FFF2-40B4-BE49-F238E27FC236}">
                <a16:creationId xmlns="" xmlns:a16="http://schemas.microsoft.com/office/drawing/2014/main" id="{0F69714E-0603-4E59-9BE0-9723ACE65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721" y="273735"/>
            <a:ext cx="1203844" cy="1273558"/>
          </a:xfrm>
          <a:prstGeom prst="rect">
            <a:avLst/>
          </a:prstGeom>
        </p:spPr>
      </p:pic>
      <p:sp>
        <p:nvSpPr>
          <p:cNvPr id="4" name="Légende : flèche vers le bas 3">
            <a:extLst>
              <a:ext uri="{FF2B5EF4-FFF2-40B4-BE49-F238E27FC236}">
                <a16:creationId xmlns="" xmlns:a16="http://schemas.microsoft.com/office/drawing/2014/main" id="{A4236D81-2BD0-4A19-83F4-2DBB18BB09A3}"/>
              </a:ext>
            </a:extLst>
          </p:cNvPr>
          <p:cNvSpPr/>
          <p:nvPr/>
        </p:nvSpPr>
        <p:spPr>
          <a:xfrm>
            <a:off x="1993799" y="1977550"/>
            <a:ext cx="8069416" cy="1110146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existe 3 principaux types de « design pattern »:</a:t>
            </a:r>
          </a:p>
          <a:p>
            <a:endParaRPr lang="fr-FR" dirty="0">
              <a:solidFill>
                <a:srgbClr val="333333"/>
              </a:solidFill>
              <a:latin typeface="Times New Roman"/>
              <a:cs typeface="Times New Roman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="" xmlns:a16="http://schemas.microsoft.com/office/drawing/2014/main" id="{75B5E5E4-243F-4346-91C1-AE552CB8AF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67" y="458251"/>
            <a:ext cx="1247671" cy="87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1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983081" y="1688481"/>
            <a:ext cx="32996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333333"/>
                </a:solidFill>
                <a:latin typeface="Times New Roman"/>
                <a:cs typeface="Times New Roman"/>
              </a:rPr>
              <a:t>		</a:t>
            </a:r>
            <a:r>
              <a:rPr lang="fr-FR" sz="3600" b="1" dirty="0">
                <a:solidFill>
                  <a:srgbClr val="C00000"/>
                </a:solidFill>
                <a:latin typeface="Times New Roman"/>
                <a:cs typeface="Times New Roman"/>
              </a:rPr>
              <a:t>Factory</a:t>
            </a:r>
            <a:r>
              <a:rPr lang="fr-FR" sz="2800" b="1" dirty="0">
                <a:solidFill>
                  <a:srgbClr val="333333"/>
                </a:solidFill>
                <a:latin typeface="Times New Roman"/>
                <a:cs typeface="Times New Roman"/>
              </a:rPr>
              <a:t>						</a:t>
            </a:r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2832547" y="2386620"/>
            <a:ext cx="0" cy="6498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7" name="Image 26" descr="Capture d’écran 2017-11-05 à 15.09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434" y="5175131"/>
            <a:ext cx="3301184" cy="1205337"/>
          </a:xfrm>
          <a:prstGeom prst="rect">
            <a:avLst/>
          </a:prstGeom>
        </p:spPr>
      </p:pic>
      <p:pic>
        <p:nvPicPr>
          <p:cNvPr id="28" name="Image 27" descr="downloa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993" y="3290601"/>
            <a:ext cx="1831108" cy="1831108"/>
          </a:xfrm>
          <a:prstGeom prst="rect">
            <a:avLst/>
          </a:prstGeom>
        </p:spPr>
      </p:pic>
      <p:pic>
        <p:nvPicPr>
          <p:cNvPr id="32" name="Image 31" descr="Capture d’écran 2017-11-05 à 15.14.1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471" y="3437349"/>
            <a:ext cx="5658269" cy="2593809"/>
          </a:xfrm>
          <a:prstGeom prst="rect">
            <a:avLst/>
          </a:prstGeom>
        </p:spPr>
      </p:pic>
      <p:cxnSp>
        <p:nvCxnSpPr>
          <p:cNvPr id="34" name="Connecteur droit avec flèche 33"/>
          <p:cNvCxnSpPr/>
          <p:nvPr/>
        </p:nvCxnSpPr>
        <p:spPr>
          <a:xfrm>
            <a:off x="8903605" y="2386619"/>
            <a:ext cx="0" cy="649801"/>
          </a:xfrm>
          <a:prstGeom prst="straightConnector1">
            <a:avLst/>
          </a:prstGeom>
          <a:ln w="57150" cmpd="sng">
            <a:solidFill>
              <a:srgbClr val="3333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 : coins arrondis 5">
            <a:extLst>
              <a:ext uri="{FF2B5EF4-FFF2-40B4-BE49-F238E27FC236}">
                <a16:creationId xmlns="" xmlns:a16="http://schemas.microsoft.com/office/drawing/2014/main" id="{695CD1A6-CA2E-4A21-AB44-ED092F20BEB5}"/>
              </a:ext>
            </a:extLst>
          </p:cNvPr>
          <p:cNvSpPr/>
          <p:nvPr/>
        </p:nvSpPr>
        <p:spPr>
          <a:xfrm>
            <a:off x="422030" y="137567"/>
            <a:ext cx="11348201" cy="1408511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b="1" dirty="0">
                <a:solidFill>
                  <a:schemeClr val="bg1"/>
                </a:solidFill>
                <a:latin typeface="Times New Roman"/>
                <a:cs typeface="Times New Roman"/>
              </a:rPr>
              <a:t>Présentation générale :</a:t>
            </a:r>
            <a:endParaRPr lang="fr-FR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 12" descr="Duke3D.png">
            <a:extLst>
              <a:ext uri="{FF2B5EF4-FFF2-40B4-BE49-F238E27FC236}">
                <a16:creationId xmlns="" xmlns:a16="http://schemas.microsoft.com/office/drawing/2014/main" id="{0F69714E-0603-4E59-9BE0-9723ACE650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705" y="290272"/>
            <a:ext cx="1066381" cy="112813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7908045" y="1568383"/>
            <a:ext cx="1991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333333"/>
                </a:solidFill>
                <a:latin typeface="Times New Roman"/>
                <a:cs typeface="Times New Roman"/>
              </a:rPr>
              <a:t>Abstract</a:t>
            </a:r>
          </a:p>
          <a:p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="" xmlns:a16="http://schemas.microsoft.com/office/drawing/2014/main" id="{8B2F25BA-025A-4109-ADB7-765A62E492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98" y="404357"/>
            <a:ext cx="1247671" cy="87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70235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677px-Abstract_factory_UML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96" y="1721869"/>
            <a:ext cx="6960949" cy="4606359"/>
          </a:xfrm>
          <a:prstGeom prst="rect">
            <a:avLst/>
          </a:prstGeom>
        </p:spPr>
      </p:pic>
      <p:sp>
        <p:nvSpPr>
          <p:cNvPr id="7" name="Rectangle : coins arrondis 11">
            <a:extLst>
              <a:ext uri="{FF2B5EF4-FFF2-40B4-BE49-F238E27FC236}">
                <a16:creationId xmlns="" xmlns:a16="http://schemas.microsoft.com/office/drawing/2014/main" id="{B918A6F3-DE27-49BB-B0ED-3BB0635A336D}"/>
              </a:ext>
            </a:extLst>
          </p:cNvPr>
          <p:cNvSpPr/>
          <p:nvPr/>
        </p:nvSpPr>
        <p:spPr>
          <a:xfrm>
            <a:off x="354407" y="158735"/>
            <a:ext cx="11348201" cy="1408511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L’implémentation :</a:t>
            </a:r>
          </a:p>
        </p:txBody>
      </p:sp>
      <p:pic>
        <p:nvPicPr>
          <p:cNvPr id="8" name="Image 7" descr="Duke3D.png">
            <a:extLst>
              <a:ext uri="{FF2B5EF4-FFF2-40B4-BE49-F238E27FC236}">
                <a16:creationId xmlns="" xmlns:a16="http://schemas.microsoft.com/office/drawing/2014/main" id="{0F69714E-0603-4E59-9BE0-9723ACE65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721" y="273735"/>
            <a:ext cx="1203844" cy="127355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="" xmlns:a16="http://schemas.microsoft.com/office/drawing/2014/main" id="{3CEA8D14-E5DC-4780-8E78-9C36962E2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51" y="273735"/>
            <a:ext cx="1310624" cy="1310624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8275826" y="2002790"/>
            <a:ext cx="33867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Principe OCP :</a:t>
            </a:r>
          </a:p>
          <a:p>
            <a:endParaRPr lang="fr-FR" sz="2400" dirty="0">
              <a:solidFill>
                <a:schemeClr val="tx2"/>
              </a:solidFill>
            </a:endParaRPr>
          </a:p>
          <a:p>
            <a:r>
              <a:rPr lang="fr-FR" sz="2400" dirty="0" smtClean="0">
                <a:solidFill>
                  <a:schemeClr val="tx2"/>
                </a:solidFill>
              </a:rPr>
              <a:t>Possibilité d’étendre le comportement sans modifier la classe  </a:t>
            </a:r>
            <a:endParaRPr lang="fr-FR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46466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67883" y="2040535"/>
            <a:ext cx="89487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28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endParaRPr lang="fr-FR" sz="2800" dirty="0">
              <a:solidFill>
                <a:srgbClr val="333333"/>
              </a:solidFill>
              <a:latin typeface="Times New Roman"/>
              <a:cs typeface="Times New Roman"/>
            </a:endParaRPr>
          </a:p>
        </p:txBody>
      </p:sp>
      <p:pic>
        <p:nvPicPr>
          <p:cNvPr id="8" name="Image 7" descr="photos-gratuites-libres-de-droits-260-1560x111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503" y="4250648"/>
            <a:ext cx="2523062" cy="1801725"/>
          </a:xfrm>
          <a:prstGeom prst="rect">
            <a:avLst/>
          </a:prstGeom>
        </p:spPr>
      </p:pic>
      <p:pic>
        <p:nvPicPr>
          <p:cNvPr id="9" name="Image 8" descr="downloa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946" y="1700178"/>
            <a:ext cx="2008619" cy="2008619"/>
          </a:xfrm>
          <a:prstGeom prst="rect">
            <a:avLst/>
          </a:prstGeom>
        </p:spPr>
      </p:pic>
      <p:sp>
        <p:nvSpPr>
          <p:cNvPr id="10" name="Rectangle : coins arrondis 11">
            <a:extLst>
              <a:ext uri="{FF2B5EF4-FFF2-40B4-BE49-F238E27FC236}">
                <a16:creationId xmlns="" xmlns:a16="http://schemas.microsoft.com/office/drawing/2014/main" id="{B918A6F3-DE27-49BB-B0ED-3BB0635A336D}"/>
              </a:ext>
            </a:extLst>
          </p:cNvPr>
          <p:cNvSpPr/>
          <p:nvPr/>
        </p:nvSpPr>
        <p:spPr>
          <a:xfrm>
            <a:off x="354407" y="158735"/>
            <a:ext cx="11348201" cy="1408511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 l’utiliser ?</a:t>
            </a:r>
          </a:p>
        </p:txBody>
      </p:sp>
      <p:pic>
        <p:nvPicPr>
          <p:cNvPr id="12" name="Image 11" descr="Duke3D.png">
            <a:extLst>
              <a:ext uri="{FF2B5EF4-FFF2-40B4-BE49-F238E27FC236}">
                <a16:creationId xmlns="" xmlns:a16="http://schemas.microsoft.com/office/drawing/2014/main" id="{0F69714E-0603-4E59-9BE0-9723ACE65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721" y="273735"/>
            <a:ext cx="1203844" cy="1273558"/>
          </a:xfrm>
          <a:prstGeom prst="rect">
            <a:avLst/>
          </a:prstGeom>
        </p:spPr>
      </p:pic>
      <p:sp>
        <p:nvSpPr>
          <p:cNvPr id="2" name="Rectangle : avec coin rogné 1">
            <a:extLst>
              <a:ext uri="{FF2B5EF4-FFF2-40B4-BE49-F238E27FC236}">
                <a16:creationId xmlns="" xmlns:a16="http://schemas.microsoft.com/office/drawing/2014/main" id="{C76E4E99-73E5-4BBA-9E81-27FFB65D07DD}"/>
              </a:ext>
            </a:extLst>
          </p:cNvPr>
          <p:cNvSpPr/>
          <p:nvPr/>
        </p:nvSpPr>
        <p:spPr>
          <a:xfrm>
            <a:off x="1069143" y="2379155"/>
            <a:ext cx="8018585" cy="787791"/>
          </a:xfrm>
          <a:prstGeom prst="snip1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/>
              <a:buChar char="•"/>
            </a:pPr>
            <a:r>
              <a:rPr lang="fr-FR" sz="2400" dirty="0">
                <a:solidFill>
                  <a:schemeClr val="bg1"/>
                </a:solidFill>
                <a:latin typeface="Times New Roman"/>
                <a:cs typeface="Times New Roman"/>
              </a:rPr>
              <a:t>Pour faire cohabiter des familles d’objets ayant des comportements communs (ce qui arrive très souvent)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="" xmlns:a16="http://schemas.microsoft.com/office/drawing/2014/main" id="{16DB98B0-A83E-4FA4-B3C0-7E5A3E28B837}"/>
              </a:ext>
            </a:extLst>
          </p:cNvPr>
          <p:cNvSpPr/>
          <p:nvPr/>
        </p:nvSpPr>
        <p:spPr>
          <a:xfrm>
            <a:off x="1069143" y="4046177"/>
            <a:ext cx="7764532" cy="1826095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/>
              <a:buChar char="•"/>
            </a:pPr>
            <a:r>
              <a:rPr lang="fr-FR" sz="2400" dirty="0">
                <a:solidFill>
                  <a:schemeClr val="bg1"/>
                </a:solidFill>
                <a:latin typeface="Times New Roman"/>
                <a:cs typeface="Times New Roman"/>
              </a:rPr>
              <a:t>Quand je ne veux pas rendre accessible l’implémentation concrète d’une famille d’objets (le client n’aura accès qu’aux interfaces).</a:t>
            </a:r>
          </a:p>
        </p:txBody>
      </p:sp>
      <p:pic>
        <p:nvPicPr>
          <p:cNvPr id="2050" name="Picture 2" descr="Résultat de recherche d'images pour &quot;temps clipart&quot;">
            <a:extLst>
              <a:ext uri="{FF2B5EF4-FFF2-40B4-BE49-F238E27FC236}">
                <a16:creationId xmlns="" xmlns:a16="http://schemas.microsoft.com/office/drawing/2014/main" id="{40E98D4B-F877-48C7-9731-FD130633A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31" y="234767"/>
            <a:ext cx="1256446" cy="125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013093"/>
      </p:ext>
    </p:extLst>
  </p:cSld>
  <p:clrMapOvr>
    <a:masterClrMapping/>
  </p:clrMapOvr>
  <p:transition xmlns:p14="http://schemas.microsoft.com/office/powerpoint/2010/main" spd="slow">
    <p:comb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apture d’écran 2017-11-05 à 16.05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477" y="1639183"/>
            <a:ext cx="6476328" cy="4966643"/>
          </a:xfrm>
          <a:prstGeom prst="rect">
            <a:avLst/>
          </a:prstGeom>
        </p:spPr>
      </p:pic>
      <p:pic>
        <p:nvPicPr>
          <p:cNvPr id="8" name="Image 7" descr="images-gratuites-libres-de-droits-sans-droits-d-auteur-205-1560x1560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663" y="3578592"/>
            <a:ext cx="3027234" cy="3027234"/>
          </a:xfrm>
          <a:prstGeom prst="rect">
            <a:avLst/>
          </a:prstGeom>
        </p:spPr>
      </p:pic>
      <p:sp>
        <p:nvSpPr>
          <p:cNvPr id="9" name="Rectangle : coins arrondis 11">
            <a:extLst>
              <a:ext uri="{FF2B5EF4-FFF2-40B4-BE49-F238E27FC236}">
                <a16:creationId xmlns="" xmlns:a16="http://schemas.microsoft.com/office/drawing/2014/main" id="{B918A6F3-DE27-49BB-B0ED-3BB0635A336D}"/>
              </a:ext>
            </a:extLst>
          </p:cNvPr>
          <p:cNvSpPr/>
          <p:nvPr/>
        </p:nvSpPr>
        <p:spPr>
          <a:xfrm>
            <a:off x="354408" y="158736"/>
            <a:ext cx="11270460" cy="1295910"/>
          </a:xfrm>
          <a:prstGeom prst="roundRect">
            <a:avLst/>
          </a:prstGeom>
          <a:solidFill>
            <a:srgbClr val="008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 :</a:t>
            </a:r>
          </a:p>
        </p:txBody>
      </p:sp>
      <p:pic>
        <p:nvPicPr>
          <p:cNvPr id="11" name="Image 10" descr="Duke3D.png">
            <a:extLst>
              <a:ext uri="{FF2B5EF4-FFF2-40B4-BE49-F238E27FC236}">
                <a16:creationId xmlns="" xmlns:a16="http://schemas.microsoft.com/office/drawing/2014/main" id="{0F69714E-0603-4E59-9BE0-9723ACE65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181" y="307288"/>
            <a:ext cx="944132" cy="99880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="" xmlns:a16="http://schemas.microsoft.com/office/drawing/2014/main" id="{815233DD-C56B-4E8C-92DC-B0A8E4B3AC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666" y="273735"/>
            <a:ext cx="955811" cy="99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2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apture d’écran 2017-11-05 à 16.10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869" y="4875774"/>
            <a:ext cx="7721600" cy="1485900"/>
          </a:xfrm>
          <a:prstGeom prst="rect">
            <a:avLst/>
          </a:prstGeom>
        </p:spPr>
      </p:pic>
      <p:pic>
        <p:nvPicPr>
          <p:cNvPr id="10" name="Image 9" descr="Capture d’écran 2017-11-05 à 16.15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337" y="2653274"/>
            <a:ext cx="3492500" cy="2222500"/>
          </a:xfrm>
          <a:prstGeom prst="rect">
            <a:avLst/>
          </a:prstGeom>
        </p:spPr>
      </p:pic>
      <p:sp>
        <p:nvSpPr>
          <p:cNvPr id="11" name="Rectangle : coins arrondis 11">
            <a:extLst>
              <a:ext uri="{FF2B5EF4-FFF2-40B4-BE49-F238E27FC236}">
                <a16:creationId xmlns="" xmlns:a16="http://schemas.microsoft.com/office/drawing/2014/main" id="{B918A6F3-DE27-49BB-B0ED-3BB0635A336D}"/>
              </a:ext>
            </a:extLst>
          </p:cNvPr>
          <p:cNvSpPr/>
          <p:nvPr/>
        </p:nvSpPr>
        <p:spPr>
          <a:xfrm>
            <a:off x="354407" y="158735"/>
            <a:ext cx="11348201" cy="1408511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Etape 1 :</a:t>
            </a:r>
          </a:p>
        </p:txBody>
      </p:sp>
      <p:pic>
        <p:nvPicPr>
          <p:cNvPr id="12" name="Image 11" descr="java_logoTransparent.png">
            <a:extLst>
              <a:ext uri="{FF2B5EF4-FFF2-40B4-BE49-F238E27FC236}">
                <a16:creationId xmlns="" xmlns:a16="http://schemas.microsoft.com/office/drawing/2014/main" id="{67F1A92A-8D4E-41AC-9535-C32AE3837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4" y="202596"/>
            <a:ext cx="1950566" cy="119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 12" descr="Duke3D.png">
            <a:extLst>
              <a:ext uri="{FF2B5EF4-FFF2-40B4-BE49-F238E27FC236}">
                <a16:creationId xmlns="" xmlns:a16="http://schemas.microsoft.com/office/drawing/2014/main" id="{0F69714E-0603-4E59-9BE0-9723ACE650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721" y="273735"/>
            <a:ext cx="1203844" cy="1273558"/>
          </a:xfrm>
          <a:prstGeom prst="rect">
            <a:avLst/>
          </a:prstGeom>
        </p:spPr>
      </p:pic>
      <p:sp>
        <p:nvSpPr>
          <p:cNvPr id="2" name="Rectangle : avec coins rognés en diagonale 1">
            <a:extLst>
              <a:ext uri="{FF2B5EF4-FFF2-40B4-BE49-F238E27FC236}">
                <a16:creationId xmlns="" xmlns:a16="http://schemas.microsoft.com/office/drawing/2014/main" id="{02344A07-34FA-4FC9-BEFF-5A4BD352F2EC}"/>
              </a:ext>
            </a:extLst>
          </p:cNvPr>
          <p:cNvSpPr/>
          <p:nvPr/>
        </p:nvSpPr>
        <p:spPr>
          <a:xfrm>
            <a:off x="3147796" y="1843024"/>
            <a:ext cx="6147581" cy="534472"/>
          </a:xfrm>
          <a:prstGeom prst="snip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Times New Roman"/>
                <a:cs typeface="Times New Roman"/>
              </a:rPr>
              <a:t>Création de l’interface pour Forme</a:t>
            </a:r>
          </a:p>
        </p:txBody>
      </p:sp>
    </p:spTree>
    <p:extLst>
      <p:ext uri="{BB962C8B-B14F-4D97-AF65-F5344CB8AC3E}">
        <p14:creationId xmlns:p14="http://schemas.microsoft.com/office/powerpoint/2010/main" val="108982282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arnet de croquis">
  <a:themeElements>
    <a:clrScheme name="Précédent">
      <a:dk1>
        <a:srgbClr val="921F07"/>
      </a:dk1>
      <a:lt1>
        <a:sysClr val="window" lastClr="FFFFFF"/>
      </a:lt1>
      <a:dk2>
        <a:srgbClr val="333333"/>
      </a:dk2>
      <a:lt2>
        <a:srgbClr val="E5E5D3"/>
      </a:lt2>
      <a:accent1>
        <a:srgbClr val="993232"/>
      </a:accent1>
      <a:accent2>
        <a:srgbClr val="9B6C34"/>
      </a:accent2>
      <a:accent3>
        <a:srgbClr val="736C5D"/>
      </a:accent3>
      <a:accent4>
        <a:srgbClr val="C9972B"/>
      </a:accent4>
      <a:accent5>
        <a:srgbClr val="C95F2B"/>
      </a:accent5>
      <a:accent6>
        <a:srgbClr val="8F7A05"/>
      </a:accent6>
      <a:hlink>
        <a:srgbClr val="933926"/>
      </a:hlink>
      <a:folHlink>
        <a:srgbClr val="916019"/>
      </a:folHlink>
    </a:clrScheme>
    <a:fontScheme name="Carnet de croquis">
      <a:majorFont>
        <a:latin typeface="Cambria"/>
        <a:ea typeface=""/>
        <a:cs typeface=""/>
        <a:font script="Jpan" typeface="ＭＳ 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net de croquis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Carnet de croquis.thmx</Template>
  <TotalTime>624</TotalTime>
  <Words>310</Words>
  <Application>Microsoft Macintosh PowerPoint</Application>
  <PresentationFormat>Personnalisé</PresentationFormat>
  <Paragraphs>64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Carnet de croquis</vt:lpstr>
      <vt:lpstr>Présentation PowerPoint</vt:lpstr>
      <vt:lpstr>Présentation PowerPoint</vt:lpstr>
      <vt:lpstr>Introduction 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Camille Foulatier</dc:creator>
  <cp:lastModifiedBy>Elise</cp:lastModifiedBy>
  <cp:revision>68</cp:revision>
  <dcterms:created xsi:type="dcterms:W3CDTF">2017-11-02T17:46:32Z</dcterms:created>
  <dcterms:modified xsi:type="dcterms:W3CDTF">2017-11-17T20:53:50Z</dcterms:modified>
</cp:coreProperties>
</file>