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6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  <a:srgbClr val="FF3300"/>
    <a:srgbClr val="F09456"/>
    <a:srgbClr val="AC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5465" autoAdjust="0"/>
  </p:normalViewPr>
  <p:slideViewPr>
    <p:cSldViewPr snapToGrid="0">
      <p:cViewPr varScale="1">
        <p:scale>
          <a:sx n="83" d="100"/>
          <a:sy n="83" d="100"/>
        </p:scale>
        <p:origin x="15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4141C-2495-4757-8764-5189F49D8964}" type="datetimeFigureOut">
              <a:rPr lang="fr-FR" smtClean="0"/>
              <a:t>29/09/2019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2D37B-19E0-4AB5-9211-DF2E0EDD0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22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37B-19E0-4AB5-9211-DF2E0EDD0B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28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AMP : </a:t>
            </a:r>
            <a:r>
              <a:rPr lang="fr-FR" dirty="0" smtClean="0"/>
              <a:t>(« </a:t>
            </a:r>
            <a:r>
              <a:rPr lang="fr-FR" dirty="0" err="1" smtClean="0"/>
              <a:t>Accelerated</a:t>
            </a:r>
            <a:r>
              <a:rPr lang="fr-FR" dirty="0" smtClean="0"/>
              <a:t> Mobile Pages »)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37B-19E0-4AB5-9211-DF2E0EDD0B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valeurs en % et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vont pouvoir permettre aux éléments de grandir ou de rétrécir selon la taille d’un écran mais selon la même règle CSS.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Avec les Media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nous allons pouvoir appliquer des règles CSS totalement différentes selon les tailles d’écrans. Notez par ailleurs qu’on va tout à fait pouvoir utiliser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 dans nos Media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37B-19E0-4AB5-9211-DF2E0EDD0B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0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37B-19E0-4AB5-9211-DF2E0EDD0B1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59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author</a:t>
            </a:r>
            <a:r>
              <a:rPr lang="fr-FR" dirty="0" smtClean="0"/>
              <a:t> : la valeur passée à content sera considérée comme étant le nom de l’auteur du document </a:t>
            </a:r>
          </a:p>
          <a:p>
            <a:pPr lvl="1"/>
            <a:r>
              <a:rPr lang="fr-FR" dirty="0" smtClean="0"/>
              <a:t>description : la valeur passée à content pourra être utilisée par les moteurs de recherche comme extrait pour décrire le sujet de notre page ;</a:t>
            </a:r>
          </a:p>
          <a:p>
            <a:pPr lvl="1"/>
            <a:r>
              <a:rPr lang="fr-FR" dirty="0" err="1" smtClean="0"/>
              <a:t>viewport</a:t>
            </a:r>
            <a:r>
              <a:rPr lang="fr-FR" dirty="0" smtClean="0"/>
              <a:t> : la valeur passée à content va nous permettre d’indiquer comment le navigateur doit afficher la page sur différents appareils.</a:t>
            </a:r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balise </a:t>
            </a:r>
            <a:r>
              <a:rPr lang="fr-FR" dirty="0" err="1" smtClean="0"/>
              <a:t>meta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= "</a:t>
            </a:r>
            <a:r>
              <a:rPr lang="fr-FR" dirty="0" err="1" smtClean="0"/>
              <a:t>viewport</a:t>
            </a:r>
            <a:r>
              <a:rPr lang="fr-FR" dirty="0" smtClean="0"/>
              <a:t>" a été créée pour permettre de reprendre le contrôle du </a:t>
            </a:r>
            <a:r>
              <a:rPr lang="fr-FR" dirty="0" err="1" smtClean="0"/>
              <a:t>viewport</a:t>
            </a:r>
            <a:r>
              <a:rPr lang="fr-FR" dirty="0" smtClean="0"/>
              <a:t> et notamment de sa taille et de son échelle afin de proposer la meilleure version de notre site pour les différents appareils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37B-19E0-4AB5-9211-DF2E0EDD0B1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72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peut leur passer un nombre ou le mot clef </a:t>
            </a:r>
            <a:r>
              <a:rPr lang="fr-FR" dirty="0" err="1" smtClean="0"/>
              <a:t>device-width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qui correspond à la taille de l’écran en pixels CSS à l’échelle 100%.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propriété user-</a:t>
            </a:r>
            <a:r>
              <a:rPr lang="fr-FR" dirty="0" err="1" smtClean="0"/>
              <a:t>scalable</a:t>
            </a:r>
            <a:r>
              <a:rPr lang="fr-FR" dirty="0" smtClean="0"/>
              <a:t> permet à l’utilisateur de zoomer dans la page (avec la valeur </a:t>
            </a:r>
            <a:r>
              <a:rPr lang="fr-FR" dirty="0" err="1" smtClean="0"/>
              <a:t>yes</a:t>
            </a:r>
            <a:r>
              <a:rPr lang="fr-FR" dirty="0" smtClean="0"/>
              <a:t>) ou, au contraire, lui interdit de la faire (avec la valeur no).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37B-19E0-4AB5-9211-DF2E0EDD0B1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08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Depuis quelques années, la majorité des recherches web se font sur mobile. C’est la raison principale qui a amené Google à aujourd’hui indexer la version mobile des sites Internet et non plus leur version bureau. Cela fait qu’il est indispensable d’avoir une version mobile performante aujourd’hui.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cette raison, il est considéré comme une bonne pratique aujourd’hui de créer son site en version mobile d’abord puis d’utiliser les Media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modifier la disposition du code pour les écrans d’ordinateurs ou de tablettes.</a:t>
            </a: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2D37B-19E0-4AB5-9211-DF2E0EDD0B1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7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590800"/>
            <a:ext cx="8128000" cy="10096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6400" y="3810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AEB1-3CD6-40D7-89A7-110738B756C5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Responsive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14E1-5657-4665-9BDF-C8D4CCF53EE2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9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FB57-BC81-4C06-93CC-9F556AF2A2E8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2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75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254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0903" y="3271985"/>
            <a:ext cx="10363200" cy="650008"/>
          </a:xfrm>
        </p:spPr>
        <p:txBody>
          <a:bodyPr anchor="t">
            <a:normAutofit/>
          </a:bodyPr>
          <a:lstStyle>
            <a:lvl1pPr algn="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67301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496292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496292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38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361925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00168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72" y="1368853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72" y="2008613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745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436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054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5" y="273052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5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56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57D9-C49F-44A9-B29C-F65BB5ADBA31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0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840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463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11F0-3DE0-6444-AA49-1193577F14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17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pattFill prst="wave">
          <a:fgClr>
            <a:srgbClr val="002060"/>
          </a:fgClr>
          <a:bgClr>
            <a:schemeClr val="bg2">
              <a:lumMod val="1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9A36-3302-43EE-B5ED-F6046A20144C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B4F6-8C80-40B4-9612-1AF640BF368B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DC0-25DC-4F7F-922E-CF71450963D8}" type="datetime1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CD53-495E-4798-BC68-044182EF8B8F}" type="datetime1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50DF-552C-4F24-8DFA-CD25026CDF68}" type="datetime1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3050"/>
            <a:ext cx="4953001" cy="1162050"/>
          </a:xfrm>
        </p:spPr>
        <p:txBody>
          <a:bodyPr anchor="ctr"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35100"/>
            <a:ext cx="4952999" cy="48061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2599" y="273050"/>
            <a:ext cx="6531429" cy="5968207"/>
          </a:xfrm>
          <a:solidFill>
            <a:schemeClr val="bg2">
              <a:lumMod val="1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377D-C187-4FB0-89A2-77D46FCA26C3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7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858-8C89-4D61-AF2F-C60A0C5624C2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wdUpDiag">
          <a:fgClr>
            <a:schemeClr val="bg2">
              <a:lumMod val="25000"/>
            </a:schemeClr>
          </a:fgClr>
          <a:bgClr>
            <a:schemeClr val="bg2">
              <a:lumMod val="1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F0EC-57C6-4D23-8311-C1186027DE9B}" type="datetime1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Responsive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307C-9AC7-448E-9FCE-3A20542CE2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F0"/>
        </a:buClr>
        <a:buFont typeface="Calibri" panose="020F0502020204030204" pitchFamily="34" charset="0"/>
        <a:buChar char="+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282" y="69485"/>
            <a:ext cx="11909013" cy="5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1386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</a:p>
          <a:p>
            <a:pPr lvl="2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10162" y="6294814"/>
            <a:ext cx="4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 b="0" i="0">
                <a:solidFill>
                  <a:schemeClr val="bg1"/>
                </a:solidFill>
                <a:latin typeface="Signika"/>
                <a:cs typeface="Signika"/>
              </a:defRPr>
            </a:lvl1pPr>
          </a:lstStyle>
          <a:p>
            <a:fld id="{195811F0-3DE0-6444-AA49-1193577F14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302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548640" rtl="0" eaLnBrk="1" latinLnBrk="0" hangingPunct="1">
        <a:spcBef>
          <a:spcPct val="0"/>
        </a:spcBef>
        <a:buNone/>
        <a:defRPr sz="2400" b="0" i="0" kern="1200">
          <a:solidFill>
            <a:schemeClr val="tx1">
              <a:lumMod val="85000"/>
              <a:lumOff val="15000"/>
            </a:schemeClr>
          </a:solidFill>
          <a:latin typeface="Signika"/>
          <a:ea typeface="+mj-ea"/>
          <a:cs typeface="Signika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Clr>
          <a:srgbClr val="3F01D9"/>
        </a:buClr>
        <a:buFontTx/>
        <a:buChar char="+"/>
        <a:defRPr sz="2160" b="0" i="0" kern="1200">
          <a:solidFill>
            <a:schemeClr val="tx1">
              <a:lumMod val="85000"/>
              <a:lumOff val="15000"/>
            </a:schemeClr>
          </a:solidFill>
          <a:latin typeface="Lato Regular"/>
          <a:ea typeface="+mn-ea"/>
          <a:cs typeface="Lato Regular"/>
        </a:defRPr>
      </a:lvl1pPr>
      <a:lvl2pPr marL="891540" indent="-342900" algn="l" defTabSz="548640" rtl="0" eaLnBrk="1" latinLnBrk="0" hangingPunct="1">
        <a:spcBef>
          <a:spcPct val="20000"/>
        </a:spcBef>
        <a:buClr>
          <a:srgbClr val="894105"/>
        </a:buClr>
        <a:buFont typeface="Calibri" panose="020F0502020204030204" pitchFamily="34" charset="0"/>
        <a:buChar char="&gt;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Lucida Grande"/>
        <a:buChar char="-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CSS 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Responsive design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380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pratique des Media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conseillé de </a:t>
            </a:r>
            <a:r>
              <a:rPr lang="fr-FR" dirty="0" err="1" smtClean="0"/>
              <a:t>developper</a:t>
            </a:r>
            <a:r>
              <a:rPr lang="fr-FR" dirty="0" smtClean="0"/>
              <a:t> d'abord les sites pour les mobiles</a:t>
            </a:r>
          </a:p>
          <a:p>
            <a:r>
              <a:rPr lang="fr-FR" dirty="0" smtClean="0"/>
              <a:t>Puis les adaptés pour les ordinateurs avec les média </a:t>
            </a:r>
            <a:r>
              <a:rPr lang="fr-FR" dirty="0" err="1" smtClean="0"/>
              <a:t>queries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Responsive design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Responsive design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1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« responsive design </a:t>
            </a:r>
            <a:r>
              <a:rPr lang="fr-FR" dirty="0" smtClean="0"/>
              <a:t>» </a:t>
            </a:r>
            <a:r>
              <a:rPr lang="fr-FR" dirty="0"/>
              <a:t>fait référence à l’idée selon laquelle un site web devrait s’afficher aussi bien sur un écran de PC que sur un écran de smartphone ou sur n’importe quel type </a:t>
            </a:r>
            <a:r>
              <a:rPr lang="fr-FR" dirty="0" smtClean="0"/>
              <a:t>d’appareil</a:t>
            </a:r>
          </a:p>
          <a:p>
            <a:r>
              <a:rPr lang="fr-FR" dirty="0"/>
              <a:t>3</a:t>
            </a:r>
            <a:r>
              <a:rPr lang="fr-FR" dirty="0" smtClean="0"/>
              <a:t> </a:t>
            </a:r>
            <a:r>
              <a:rPr lang="fr-FR" dirty="0"/>
              <a:t>méthodes pour répondre aux défis amenés par les différentes tailles </a:t>
            </a:r>
            <a:r>
              <a:rPr lang="fr-FR" dirty="0" smtClean="0"/>
              <a:t>d’écran :</a:t>
            </a:r>
          </a:p>
          <a:p>
            <a:pPr lvl="2"/>
            <a:r>
              <a:rPr lang="fr-FR" dirty="0"/>
              <a:t>Créer une application dédiée pour les mobiles </a:t>
            </a:r>
          </a:p>
          <a:p>
            <a:pPr lvl="2"/>
            <a:r>
              <a:rPr lang="fr-FR" dirty="0"/>
              <a:t>Créer une « copie mobile » de notre site en utilisant l’initiative AMP </a:t>
            </a:r>
            <a:r>
              <a:rPr lang="fr-FR" dirty="0" smtClean="0"/>
              <a:t>de </a:t>
            </a:r>
            <a:r>
              <a:rPr lang="fr-FR" dirty="0"/>
              <a:t>Google </a:t>
            </a:r>
          </a:p>
          <a:p>
            <a:pPr lvl="2"/>
            <a:r>
              <a:rPr lang="fr-FR" dirty="0"/>
              <a:t>Utiliser les Media </a:t>
            </a:r>
            <a:r>
              <a:rPr lang="fr-FR" dirty="0" err="1" smtClean="0"/>
              <a:t>Queries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Responsive design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 rapide des Media </a:t>
            </a:r>
            <a:r>
              <a:rPr lang="fr-FR" dirty="0" err="1" smtClean="0"/>
              <a:t>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permettent </a:t>
            </a:r>
            <a:r>
              <a:rPr lang="fr-FR" dirty="0"/>
              <a:t>d’appliquer certaines règles CSS de manière </a:t>
            </a:r>
            <a:r>
              <a:rPr lang="fr-FR" dirty="0" smtClean="0"/>
              <a:t>conditionnelle</a:t>
            </a:r>
          </a:p>
          <a:p>
            <a:r>
              <a:rPr lang="fr-FR" dirty="0"/>
              <a:t>Cela </a:t>
            </a:r>
            <a:r>
              <a:rPr lang="fr-FR" dirty="0" smtClean="0"/>
              <a:t>permet </a:t>
            </a:r>
            <a:r>
              <a:rPr lang="fr-FR" dirty="0"/>
              <a:t>d’afficher des pages avec des organisations différentes selon la taille de l’écran d’un visiteur. </a:t>
            </a:r>
            <a:endParaRPr lang="fr-FR" dirty="0" smtClean="0"/>
          </a:p>
          <a:p>
            <a:r>
              <a:rPr lang="fr-FR" dirty="0" smtClean="0"/>
              <a:t>Attention à </a:t>
            </a:r>
            <a:r>
              <a:rPr lang="fr-FR" dirty="0"/>
              <a:t>ne pas confondre les Media </a:t>
            </a:r>
            <a:r>
              <a:rPr lang="fr-FR" dirty="0" err="1"/>
              <a:t>Queries</a:t>
            </a:r>
            <a:r>
              <a:rPr lang="fr-FR" dirty="0"/>
              <a:t> et les valeurs de taille relatives et en % ou le </a:t>
            </a:r>
            <a:r>
              <a:rPr lang="fr-FR" dirty="0" err="1" smtClean="0"/>
              <a:t>flexbox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Responsive design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>
                <a:solidFill>
                  <a:srgbClr val="D7BA7D"/>
                </a:solidFill>
                <a:latin typeface="Consolas" panose="020B0609020204030204" pitchFamily="49" charset="0"/>
              </a:rPr>
              <a:t>.conteneur-</a:t>
            </a:r>
            <a:r>
              <a:rPr lang="fr-FR" dirty="0" err="1">
                <a:solidFill>
                  <a:srgbClr val="D7BA7D"/>
                </a:solidFill>
                <a:latin typeface="Consolas" panose="020B0609020204030204" pitchFamily="49" charset="0"/>
              </a:rPr>
              <a:t>flex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flex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-flow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row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wrap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justify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-content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space-around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background-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>
                <a:solidFill>
                  <a:srgbClr val="D7BA7D"/>
                </a:solidFill>
                <a:latin typeface="Consolas" panose="020B0609020204030204" pitchFamily="49" charset="0"/>
              </a:rPr>
              <a:t>.element-</a:t>
            </a:r>
            <a:r>
              <a:rPr lang="fr-FR" dirty="0" err="1">
                <a:solidFill>
                  <a:srgbClr val="D7BA7D"/>
                </a:solidFill>
                <a:latin typeface="Consolas" panose="020B0609020204030204" pitchFamily="49" charset="0"/>
              </a:rPr>
              <a:t>flex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flex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20%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background-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50px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@media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screen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and (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max-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780px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dirty="0">
                <a:solidFill>
                  <a:srgbClr val="D7BA7D"/>
                </a:solidFill>
                <a:latin typeface="Consolas" panose="020B0609020204030204" pitchFamily="49" charset="0"/>
              </a:rPr>
              <a:t>.conteneur-</a:t>
            </a:r>
            <a:r>
              <a:rPr lang="fr-FR" dirty="0" err="1">
                <a:solidFill>
                  <a:srgbClr val="D7BA7D"/>
                </a:solidFill>
                <a:latin typeface="Consolas" panose="020B0609020204030204" pitchFamily="49" charset="0"/>
              </a:rPr>
              <a:t>flex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flex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-flow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column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wrap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conteneur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-flex"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"element-flex"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"element-flex"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"element-flex"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Responsive design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8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L’élément HTML </a:t>
            </a:r>
            <a:r>
              <a:rPr lang="fr-FR" dirty="0" err="1" smtClean="0"/>
              <a:t>meta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L’élément HTML </a:t>
            </a:r>
            <a:r>
              <a:rPr lang="fr-FR" dirty="0" err="1"/>
              <a:t>meta</a:t>
            </a:r>
            <a:r>
              <a:rPr lang="fr-FR" dirty="0"/>
              <a:t> est utilisé pour définir des métadonnées pour un document </a:t>
            </a:r>
            <a:r>
              <a:rPr lang="fr-FR" dirty="0" smtClean="0"/>
              <a:t>HTML</a:t>
            </a:r>
            <a:endParaRPr lang="fr-FR" dirty="0"/>
          </a:p>
          <a:p>
            <a:r>
              <a:rPr lang="fr-FR" dirty="0"/>
              <a:t>Une métadonnée est une donnée qui ne va pas être affiché sur la page mais qui va pouvoir servir aux différents robots pour comprendre et afficher la </a:t>
            </a:r>
            <a:r>
              <a:rPr lang="fr-FR" dirty="0" smtClean="0"/>
              <a:t>page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Responsive design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L’élément HTML </a:t>
            </a:r>
            <a:r>
              <a:rPr lang="fr-FR" dirty="0" err="1" smtClean="0"/>
              <a:t>meta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L’attribut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smtClean="0"/>
              <a:t>permet </a:t>
            </a:r>
            <a:r>
              <a:rPr lang="fr-FR" dirty="0"/>
              <a:t>d’indiquer le type de métadonnées que l’on souhaite passer. Cet attribut va </a:t>
            </a:r>
            <a:r>
              <a:rPr lang="fr-FR" dirty="0" smtClean="0"/>
              <a:t>de </a:t>
            </a:r>
            <a:r>
              <a:rPr lang="fr-FR" dirty="0"/>
              <a:t>pair avec l’attribut </a:t>
            </a:r>
            <a:r>
              <a:rPr lang="fr-FR" dirty="0" smtClean="0"/>
              <a:t>content</a:t>
            </a:r>
          </a:p>
          <a:p>
            <a:r>
              <a:rPr lang="fr-FR" dirty="0"/>
              <a:t>L’attribut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smtClean="0"/>
              <a:t>peut </a:t>
            </a:r>
            <a:r>
              <a:rPr lang="fr-FR" dirty="0"/>
              <a:t>prendre les valeurs suivantes 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 smtClean="0"/>
              <a:t>author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Description</a:t>
            </a:r>
          </a:p>
          <a:p>
            <a:pPr lvl="2"/>
            <a:r>
              <a:rPr lang="fr-FR" dirty="0" err="1" smtClean="0"/>
              <a:t>Viewport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Responsive design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La balise meta name= »viewport </a:t>
            </a:r>
            <a:r>
              <a:rPr lang="it-IT" dirty="0" smtClean="0"/>
              <a:t>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</a:t>
            </a:r>
            <a:r>
              <a:rPr lang="fr-FR" dirty="0"/>
              <a:t>de donner des instructions relatives à </a:t>
            </a:r>
            <a:r>
              <a:rPr lang="fr-FR" dirty="0" smtClean="0"/>
              <a:t>la </a:t>
            </a:r>
            <a:r>
              <a:rPr lang="fr-FR" dirty="0"/>
              <a:t>taille et à l’échelle du </a:t>
            </a:r>
            <a:r>
              <a:rPr lang="fr-FR" dirty="0" err="1"/>
              <a:t>viewport</a:t>
            </a:r>
            <a:r>
              <a:rPr lang="fr-FR" dirty="0"/>
              <a:t> aux navigateurs mobiles afin que les différents éléments d’une page s’affichent au </a:t>
            </a:r>
            <a:r>
              <a:rPr lang="fr-FR" dirty="0" smtClean="0"/>
              <a:t>mieux</a:t>
            </a:r>
          </a:p>
          <a:p>
            <a:r>
              <a:rPr lang="fr-FR" dirty="0"/>
              <a:t>plusieurs propriétés à l’attribut </a:t>
            </a:r>
            <a:r>
              <a:rPr lang="fr-FR" dirty="0" smtClean="0"/>
              <a:t>content :</a:t>
            </a:r>
          </a:p>
          <a:p>
            <a:pPr lvl="2"/>
            <a:r>
              <a:rPr lang="fr-FR" dirty="0"/>
              <a:t>Les propriétés </a:t>
            </a:r>
            <a:r>
              <a:rPr lang="fr-FR" dirty="0" err="1" smtClean="0"/>
              <a:t>width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err="1"/>
              <a:t>height</a:t>
            </a:r>
            <a:r>
              <a:rPr lang="fr-FR" dirty="0"/>
              <a:t> </a:t>
            </a:r>
            <a:r>
              <a:rPr lang="fr-FR" dirty="0" smtClean="0"/>
              <a:t>permettent </a:t>
            </a:r>
            <a:r>
              <a:rPr lang="fr-FR" dirty="0"/>
              <a:t>de contrôler la taille du </a:t>
            </a:r>
            <a:r>
              <a:rPr lang="fr-FR" dirty="0" err="1" smtClean="0"/>
              <a:t>viewport</a:t>
            </a:r>
            <a:endParaRPr lang="fr-FR" dirty="0" smtClean="0"/>
          </a:p>
          <a:p>
            <a:pPr lvl="2"/>
            <a:r>
              <a:rPr lang="fr-FR" dirty="0"/>
              <a:t>La propriété user-</a:t>
            </a:r>
            <a:r>
              <a:rPr lang="fr-FR" dirty="0" err="1"/>
              <a:t>scalable</a:t>
            </a:r>
            <a:r>
              <a:rPr lang="fr-FR" dirty="0"/>
              <a:t> permet à l’utilisateur de zoomer dans la </a:t>
            </a:r>
            <a:r>
              <a:rPr lang="fr-FR" dirty="0" smtClean="0"/>
              <a:t>page</a:t>
            </a:r>
          </a:p>
          <a:p>
            <a:pPr lvl="2"/>
            <a:r>
              <a:rPr lang="fr-FR" dirty="0"/>
              <a:t>les propriétés minimum-</a:t>
            </a:r>
            <a:r>
              <a:rPr lang="fr-FR" dirty="0" err="1"/>
              <a:t>scale</a:t>
            </a:r>
            <a:r>
              <a:rPr lang="fr-FR" dirty="0"/>
              <a:t> et maximum-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smtClean="0"/>
              <a:t>(nombre </a:t>
            </a:r>
            <a:r>
              <a:rPr lang="fr-FR" dirty="0"/>
              <a:t>entre 0 et 10 et qui va représenter le niveau de </a:t>
            </a:r>
            <a:r>
              <a:rPr lang="fr-FR" dirty="0" err="1"/>
              <a:t>dézoom</a:t>
            </a:r>
            <a:r>
              <a:rPr lang="fr-FR" dirty="0"/>
              <a:t> ou de zoom que l’utilisateur est autorisé à </a:t>
            </a:r>
            <a:r>
              <a:rPr lang="fr-FR" dirty="0" smtClean="0"/>
              <a:t>faire)</a:t>
            </a:r>
          </a:p>
          <a:p>
            <a:pPr lvl="2"/>
            <a:r>
              <a:rPr lang="fr-FR" dirty="0"/>
              <a:t>la propriété initial-</a:t>
            </a:r>
            <a:r>
              <a:rPr lang="fr-FR" dirty="0" err="1"/>
              <a:t>scale</a:t>
            </a:r>
            <a:r>
              <a:rPr lang="fr-FR" dirty="0"/>
              <a:t> permet de définir de niveau de zoom initial du </a:t>
            </a:r>
            <a:r>
              <a:rPr lang="fr-FR" dirty="0" err="1"/>
              <a:t>viewport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Responsive design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8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fonctionnement des Media </a:t>
            </a:r>
            <a:r>
              <a:rPr lang="fr-FR" dirty="0" err="1"/>
              <a:t>Queries</a:t>
            </a:r>
            <a:r>
              <a:rPr lang="fr-FR" dirty="0"/>
              <a:t> (syntaxe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règle </a:t>
            </a:r>
            <a:r>
              <a:rPr lang="fr-FR" dirty="0"/>
              <a:t>@</a:t>
            </a:r>
            <a:r>
              <a:rPr lang="fr-FR" dirty="0" smtClean="0"/>
              <a:t>media permet </a:t>
            </a:r>
            <a:r>
              <a:rPr lang="fr-FR" dirty="0" err="1" smtClean="0"/>
              <a:t>deplacer</a:t>
            </a:r>
            <a:r>
              <a:rPr lang="fr-FR" dirty="0" smtClean="0"/>
              <a:t> </a:t>
            </a:r>
            <a:r>
              <a:rPr lang="fr-FR" dirty="0"/>
              <a:t>deux types de conditions ou de contraintes : </a:t>
            </a:r>
            <a:endParaRPr lang="fr-FR" dirty="0" smtClean="0"/>
          </a:p>
          <a:p>
            <a:pPr lvl="2"/>
            <a:r>
              <a:rPr lang="fr-FR" dirty="0" smtClean="0"/>
              <a:t>une </a:t>
            </a:r>
            <a:r>
              <a:rPr lang="fr-FR" dirty="0"/>
              <a:t>condition sur le media utilisé pour afficher la page </a:t>
            </a:r>
            <a:endParaRPr lang="fr-FR" dirty="0" smtClean="0"/>
          </a:p>
          <a:p>
            <a:pPr lvl="2"/>
            <a:r>
              <a:rPr lang="fr-FR" dirty="0" smtClean="0"/>
              <a:t>une </a:t>
            </a:r>
            <a:r>
              <a:rPr lang="fr-FR" dirty="0"/>
              <a:t>condition sur les caractéristiques du </a:t>
            </a:r>
            <a:r>
              <a:rPr lang="fr-FR" dirty="0" smtClean="0"/>
              <a:t>media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Responsive design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Media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types de médias (actuels) :</a:t>
            </a:r>
          </a:p>
          <a:p>
            <a:pPr lvl="2"/>
            <a:r>
              <a:rPr lang="fr-FR" dirty="0" smtClean="0"/>
              <a:t>all </a:t>
            </a:r>
            <a:r>
              <a:rPr lang="fr-FR" dirty="0"/>
              <a:t>: </a:t>
            </a:r>
            <a:endParaRPr lang="fr-FR" dirty="0" smtClean="0"/>
          </a:p>
          <a:p>
            <a:pPr lvl="3"/>
            <a:r>
              <a:rPr lang="fr-FR" dirty="0" smtClean="0"/>
              <a:t>Valeur </a:t>
            </a:r>
            <a:r>
              <a:rPr lang="fr-FR" dirty="0"/>
              <a:t>par défaut. </a:t>
            </a:r>
            <a:r>
              <a:rPr lang="fr-FR" dirty="0" smtClean="0"/>
              <a:t>Les </a:t>
            </a:r>
            <a:r>
              <a:rPr lang="fr-FR" dirty="0"/>
              <a:t>règles vont s’appliquer à tous les appareils </a:t>
            </a:r>
          </a:p>
          <a:p>
            <a:pPr lvl="2"/>
            <a:r>
              <a:rPr lang="fr-FR" dirty="0" err="1"/>
              <a:t>screen</a:t>
            </a:r>
            <a:r>
              <a:rPr lang="fr-FR" dirty="0"/>
              <a:t> : </a:t>
            </a:r>
            <a:endParaRPr lang="fr-FR" dirty="0" smtClean="0"/>
          </a:p>
          <a:p>
            <a:pPr lvl="3"/>
            <a:r>
              <a:rPr lang="fr-FR" dirty="0" smtClean="0"/>
              <a:t>Les </a:t>
            </a:r>
            <a:r>
              <a:rPr lang="fr-FR" dirty="0"/>
              <a:t>règles ne vont s’appliquer qu’aux appareils dotés d’un écran </a:t>
            </a:r>
          </a:p>
          <a:p>
            <a:pPr lvl="2"/>
            <a:r>
              <a:rPr lang="fr-FR" dirty="0"/>
              <a:t>printer : </a:t>
            </a:r>
            <a:endParaRPr lang="fr-FR" dirty="0" smtClean="0"/>
          </a:p>
          <a:p>
            <a:pPr lvl="3"/>
            <a:r>
              <a:rPr lang="fr-FR" dirty="0" smtClean="0"/>
              <a:t>Les </a:t>
            </a:r>
            <a:r>
              <a:rPr lang="fr-FR" dirty="0"/>
              <a:t>règles ne s’appliqueront que pour les </a:t>
            </a:r>
            <a:r>
              <a:rPr lang="fr-FR" dirty="0" smtClean="0"/>
              <a:t>imprimantes</a:t>
            </a:r>
          </a:p>
          <a:p>
            <a:pPr lvl="2"/>
            <a:r>
              <a:rPr lang="fr-FR" dirty="0" smtClean="0"/>
              <a:t> speech </a:t>
            </a:r>
            <a:r>
              <a:rPr lang="fr-FR" dirty="0"/>
              <a:t>: </a:t>
            </a:r>
            <a:endParaRPr lang="fr-FR" dirty="0" smtClean="0"/>
          </a:p>
          <a:p>
            <a:pPr lvl="3"/>
            <a:r>
              <a:rPr lang="fr-FR" dirty="0" smtClean="0"/>
              <a:t>Les </a:t>
            </a:r>
            <a:r>
              <a:rPr lang="fr-FR" dirty="0"/>
              <a:t>règles ne s’appliqueront qu’aux liseurs d’écran qui sont capable de rendre le contenu d’une page de manière sonore.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Responsive design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FFFFFF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697</Words>
  <Application>Microsoft Office PowerPoint</Application>
  <PresentationFormat>Grand écran</PresentationFormat>
  <Paragraphs>110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Consolas</vt:lpstr>
      <vt:lpstr>Lato Regular</vt:lpstr>
      <vt:lpstr>Lucida Grande</vt:lpstr>
      <vt:lpstr>Signika</vt:lpstr>
      <vt:lpstr>Office Theme</vt:lpstr>
      <vt:lpstr>Thème Office</vt:lpstr>
      <vt:lpstr>CSS 3</vt:lpstr>
      <vt:lpstr>Définition</vt:lpstr>
      <vt:lpstr>Définition rapide des Media Queries</vt:lpstr>
      <vt:lpstr>Exemple</vt:lpstr>
      <vt:lpstr>L’élément HTML meta</vt:lpstr>
      <vt:lpstr>L’élément HTML meta</vt:lpstr>
      <vt:lpstr>La balise meta name= »viewport »</vt:lpstr>
      <vt:lpstr>Le fonctionnement des Media Queries (syntaxe)</vt:lpstr>
      <vt:lpstr>Media Queries</vt:lpstr>
      <vt:lpstr>Utilisation pratique des Media Queries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ja</dc:creator>
  <cp:lastModifiedBy>david ja</cp:lastModifiedBy>
  <cp:revision>246</cp:revision>
  <dcterms:created xsi:type="dcterms:W3CDTF">2018-08-24T06:51:48Z</dcterms:created>
  <dcterms:modified xsi:type="dcterms:W3CDTF">2019-09-29T16:30:15Z</dcterms:modified>
</cp:coreProperties>
</file>