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6" r:id="rId2"/>
  </p:sldMasterIdLst>
  <p:notesMasterIdLst>
    <p:notesMasterId r:id="rId29"/>
  </p:notesMasterIdLst>
  <p:sldIdLst>
    <p:sldId id="256" r:id="rId3"/>
    <p:sldId id="259" r:id="rId4"/>
    <p:sldId id="257"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a:srgbClr val="FF3300"/>
    <a:srgbClr val="F09456"/>
    <a:srgbClr val="AC2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5465" autoAdjust="0"/>
  </p:normalViewPr>
  <p:slideViewPr>
    <p:cSldViewPr snapToGrid="0">
      <p:cViewPr varScale="1">
        <p:scale>
          <a:sx n="83" d="100"/>
          <a:sy n="83" d="100"/>
        </p:scale>
        <p:origin x="1512"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4141C-2495-4757-8764-5189F49D8964}" type="datetimeFigureOut">
              <a:rPr lang="fr-FR" smtClean="0"/>
              <a:t>28/09/2019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2D37B-19E0-4AB5-9211-DF2E0EDD0B13}" type="slidenum">
              <a:rPr lang="fr-FR" smtClean="0"/>
              <a:t>‹N°›</a:t>
            </a:fld>
            <a:endParaRPr lang="fr-FR"/>
          </a:p>
        </p:txBody>
      </p:sp>
    </p:spTree>
    <p:extLst>
      <p:ext uri="{BB962C8B-B14F-4D97-AF65-F5344CB8AC3E}">
        <p14:creationId xmlns:p14="http://schemas.microsoft.com/office/powerpoint/2010/main" val="377522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a:t>
            </a:fld>
            <a:endParaRPr lang="fr-FR"/>
          </a:p>
        </p:txBody>
      </p:sp>
    </p:spTree>
    <p:extLst>
      <p:ext uri="{BB962C8B-B14F-4D97-AF65-F5344CB8AC3E}">
        <p14:creationId xmlns:p14="http://schemas.microsoft.com/office/powerpoint/2010/main" val="3074282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propriété </a:t>
            </a:r>
            <a:r>
              <a:rPr lang="fr-FR" dirty="0" smtClean="0"/>
              <a:t>animation-direction</a:t>
            </a:r>
            <a:r>
              <a:rPr lang="fr-FR" sz="1200" b="0" i="0" kern="1200" dirty="0" smtClean="0">
                <a:solidFill>
                  <a:schemeClr val="tx1"/>
                </a:solidFill>
                <a:effectLst/>
                <a:latin typeface="+mn-lt"/>
                <a:ea typeface="+mn-ea"/>
                <a:cs typeface="+mn-cs"/>
              </a:rPr>
              <a:t> va nous permettre de spécifier le sens dans lequel une animation doit être jouée, c’est-à-dire si elle doit être jouée en partant du début ou de la fin pour une ou plusieurs de ses itérations ou répétitions.</a:t>
            </a:r>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18</a:t>
            </a:fld>
            <a:endParaRPr lang="fr-FR"/>
          </a:p>
        </p:txBody>
      </p:sp>
    </p:spTree>
    <p:extLst>
      <p:ext uri="{BB962C8B-B14F-4D97-AF65-F5344CB8AC3E}">
        <p14:creationId xmlns:p14="http://schemas.microsoft.com/office/powerpoint/2010/main" val="108803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Il est généralement considéré comme une bonne pratique de passer les valeurs dans l’ordre suivant pour être certain que l’animation fonctionne correctement :</a:t>
            </a:r>
          </a:p>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20</a:t>
            </a:fld>
            <a:endParaRPr lang="fr-FR"/>
          </a:p>
        </p:txBody>
      </p:sp>
    </p:spTree>
    <p:extLst>
      <p:ext uri="{BB962C8B-B14F-4D97-AF65-F5344CB8AC3E}">
        <p14:creationId xmlns:p14="http://schemas.microsoft.com/office/powerpoint/2010/main" val="376893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propriété </a:t>
            </a:r>
            <a:r>
              <a:rPr lang="fr-FR" dirty="0" err="1" smtClean="0"/>
              <a:t>transform</a:t>
            </a:r>
            <a:r>
              <a:rPr lang="fr-FR" dirty="0" smtClean="0"/>
              <a:t>-box</a:t>
            </a:r>
            <a:r>
              <a:rPr lang="fr-FR" sz="1200" b="0" i="0" kern="1200" dirty="0" smtClean="0">
                <a:solidFill>
                  <a:schemeClr val="tx1"/>
                </a:solidFill>
                <a:effectLst/>
                <a:latin typeface="+mn-lt"/>
                <a:ea typeface="+mn-ea"/>
                <a:cs typeface="+mn-cs"/>
              </a:rPr>
              <a:t> ne fait pas encore partie des recommandations du W3C et est toujours en développement. Il est donc déconseillé de l’utiliser pour l’instant puisque sa définition n’est pas encore stable et que le support par les navigateurs n’est pas assuré. Nous ne l’étudierons ainsi pas ici.</a:t>
            </a:r>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23</a:t>
            </a:fld>
            <a:endParaRPr lang="fr-FR"/>
          </a:p>
        </p:txBody>
      </p:sp>
    </p:spTree>
    <p:extLst>
      <p:ext uri="{BB962C8B-B14F-4D97-AF65-F5344CB8AC3E}">
        <p14:creationId xmlns:p14="http://schemas.microsoft.com/office/powerpoint/2010/main" val="338209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N’affecte que les propriétés </a:t>
            </a:r>
            <a:r>
              <a:rPr lang="fr-FR" dirty="0" err="1" smtClean="0"/>
              <a:t>width</a:t>
            </a:r>
            <a:r>
              <a:rPr lang="fr-FR" dirty="0" smtClean="0"/>
              <a:t> et </a:t>
            </a:r>
            <a:r>
              <a:rPr lang="fr-FR" dirty="0" err="1" smtClean="0"/>
              <a:t>height</a:t>
            </a:r>
            <a:r>
              <a:rPr lang="fr-FR" dirty="0" smtClean="0"/>
              <a:t> de l’élément mais également s’appliquer au font-size et au </a:t>
            </a:r>
            <a:r>
              <a:rPr lang="fr-FR" dirty="0" err="1" smtClean="0"/>
              <a:t>padding</a:t>
            </a:r>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24</a:t>
            </a:fld>
            <a:endParaRPr lang="fr-FR"/>
          </a:p>
        </p:txBody>
      </p:sp>
    </p:spTree>
    <p:extLst>
      <p:ext uri="{BB962C8B-B14F-4D97-AF65-F5344CB8AC3E}">
        <p14:creationId xmlns:p14="http://schemas.microsoft.com/office/powerpoint/2010/main" val="1517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25</a:t>
            </a:fld>
            <a:endParaRPr lang="fr-FR"/>
          </a:p>
        </p:txBody>
      </p:sp>
    </p:spTree>
    <p:extLst>
      <p:ext uri="{BB962C8B-B14F-4D97-AF65-F5344CB8AC3E}">
        <p14:creationId xmlns:p14="http://schemas.microsoft.com/office/powerpoint/2010/main" val="130423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On va ainsi par exemple pouvoir changer progressivement la couleur des textes de nos éléments ou modifier la taille d’un élément, etc.</a:t>
            </a:r>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3</a:t>
            </a:fld>
            <a:endParaRPr lang="fr-FR"/>
          </a:p>
        </p:txBody>
      </p:sp>
    </p:spTree>
    <p:extLst>
      <p:ext uri="{BB962C8B-B14F-4D97-AF65-F5344CB8AC3E}">
        <p14:creationId xmlns:p14="http://schemas.microsoft.com/office/powerpoint/2010/main" val="383680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En effet, dans le cas d’une transition, nous ne pouvons que préciser une valeur de départ et une valeur d’arrivée pour les propriétés pour lesquelles nous souhaitons créer notre transition et n’avons pas véritablement de contrôle précis sur la transition en soi tandis que dans le cas d’une animation nous allons pouvoir indiquer de manière explicite comment la « transition » entre les différentes valeurs doit se passer et pouvoir préciser différentes valeurs intermédiaires.</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En cela, les animations offrent davantage de contrôle sur le changement de valeurs des propriétés concernées par l’animation puisqu’on va pouvoir contrôler ce changement de valeur dans son ensemble. Elles vont donc notre choix de prédilection lorsqu’on voudra créer des effets plus complexes ou précis.</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De plus, nous n’allons plus devoir attendre un changement d’état d’un élément pour modifier la valeur d’une de ses propriétés avec les animations. En effet, nous allons pouvoir lancer une animation dès le chargement de la page ou selon un autre évènement.</a:t>
            </a:r>
          </a:p>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10</a:t>
            </a:fld>
            <a:endParaRPr lang="fr-FR"/>
          </a:p>
        </p:txBody>
      </p:sp>
    </p:spTree>
    <p:extLst>
      <p:ext uri="{BB962C8B-B14F-4D97-AF65-F5344CB8AC3E}">
        <p14:creationId xmlns:p14="http://schemas.microsoft.com/office/powerpoint/2010/main" val="2561610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11</a:t>
            </a:fld>
            <a:endParaRPr lang="fr-FR"/>
          </a:p>
        </p:txBody>
      </p:sp>
    </p:spTree>
    <p:extLst>
      <p:ext uri="{BB962C8B-B14F-4D97-AF65-F5344CB8AC3E}">
        <p14:creationId xmlns:p14="http://schemas.microsoft.com/office/powerpoint/2010/main" val="290505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12</a:t>
            </a:fld>
            <a:endParaRPr lang="fr-FR"/>
          </a:p>
        </p:txBody>
      </p:sp>
    </p:spTree>
    <p:extLst>
      <p:ext uri="{BB962C8B-B14F-4D97-AF65-F5344CB8AC3E}">
        <p14:creationId xmlns:p14="http://schemas.microsoft.com/office/powerpoint/2010/main" val="76343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13</a:t>
            </a:fld>
            <a:endParaRPr lang="fr-FR"/>
          </a:p>
        </p:txBody>
      </p:sp>
    </p:spTree>
    <p:extLst>
      <p:ext uri="{BB962C8B-B14F-4D97-AF65-F5344CB8AC3E}">
        <p14:creationId xmlns:p14="http://schemas.microsoft.com/office/powerpoint/2010/main" val="1900771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14</a:t>
            </a:fld>
            <a:endParaRPr lang="fr-FR"/>
          </a:p>
        </p:txBody>
      </p:sp>
    </p:spTree>
    <p:extLst>
      <p:ext uri="{BB962C8B-B14F-4D97-AF65-F5344CB8AC3E}">
        <p14:creationId xmlns:p14="http://schemas.microsoft.com/office/powerpoint/2010/main" val="2555184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15</a:t>
            </a:fld>
            <a:endParaRPr lang="fr-FR"/>
          </a:p>
        </p:txBody>
      </p:sp>
    </p:spTree>
    <p:extLst>
      <p:ext uri="{BB962C8B-B14F-4D97-AF65-F5344CB8AC3E}">
        <p14:creationId xmlns:p14="http://schemas.microsoft.com/office/powerpoint/2010/main" val="164985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permettre de définir combien de fois une animation va être jouée. Par défaut, une animation ne sera jouée qu’une fois.</a:t>
            </a:r>
          </a:p>
          <a:p>
            <a:endParaRPr lang="fr-FR" dirty="0" smtClean="0"/>
          </a:p>
          <a:p>
            <a:r>
              <a:rPr lang="fr-FR" dirty="0" smtClean="0"/>
              <a:t>Pour modifier ce comportement par défaut, on va pouvoir passer soit un nombre à animation-</a:t>
            </a:r>
            <a:r>
              <a:rPr lang="fr-FR" dirty="0" err="1" smtClean="0"/>
              <a:t>iteration</a:t>
            </a:r>
            <a:r>
              <a:rPr lang="fr-FR" dirty="0" smtClean="0"/>
              <a:t>-count qui va correspondre au nombre de fois que l’on souhaite jouer l’animation, soit le mot clef </a:t>
            </a:r>
            <a:r>
              <a:rPr lang="fr-FR" dirty="0" err="1" smtClean="0"/>
              <a:t>infinite</a:t>
            </a:r>
            <a:r>
              <a:rPr lang="fr-FR" dirty="0" smtClean="0"/>
              <a:t> qui signifie que l’animation va se répéter à l’infini.</a:t>
            </a:r>
            <a:endParaRPr lang="fr-FR" dirty="0"/>
          </a:p>
        </p:txBody>
      </p:sp>
      <p:sp>
        <p:nvSpPr>
          <p:cNvPr id="4" name="Espace réservé du numéro de diapositive 3"/>
          <p:cNvSpPr>
            <a:spLocks noGrp="1"/>
          </p:cNvSpPr>
          <p:nvPr>
            <p:ph type="sldNum" sz="quarter" idx="10"/>
          </p:nvPr>
        </p:nvSpPr>
        <p:spPr/>
        <p:txBody>
          <a:bodyPr/>
          <a:lstStyle/>
          <a:p>
            <a:fld id="{B882D37B-19E0-4AB5-9211-DF2E0EDD0B13}" type="slidenum">
              <a:rPr lang="fr-FR" smtClean="0"/>
              <a:t>17</a:t>
            </a:fld>
            <a:endParaRPr lang="fr-FR"/>
          </a:p>
        </p:txBody>
      </p:sp>
    </p:spTree>
    <p:extLst>
      <p:ext uri="{BB962C8B-B14F-4D97-AF65-F5344CB8AC3E}">
        <p14:creationId xmlns:p14="http://schemas.microsoft.com/office/powerpoint/2010/main" val="503506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590800"/>
            <a:ext cx="8128000" cy="1009650"/>
          </a:xfrm>
        </p:spPr>
        <p:txBody>
          <a:bodyPr>
            <a:noAutofit/>
          </a:bodyPr>
          <a:lstStyle>
            <a:lvl1pPr>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946400" y="3810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94AEB1-3CD6-40D7-89A7-110738B756C5}" type="datetime1">
              <a:rPr lang="en-US" smtClean="0"/>
              <a:t>9/28/2019</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CSS 3 Animation transition</a:t>
            </a:r>
          </a:p>
        </p:txBody>
      </p:sp>
      <p:sp>
        <p:nvSpPr>
          <p:cNvPr id="6" name="Slide Number Placeholder 5"/>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400527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E14E1-5657-4665-9BDF-C8D4CCF53EE2}" type="datetime1">
              <a:rPr lang="en-US" smtClean="0"/>
              <a:t>9/28/2019</a:t>
            </a:fld>
            <a:endParaRPr lang="en-US"/>
          </a:p>
        </p:txBody>
      </p:sp>
      <p:sp>
        <p:nvSpPr>
          <p:cNvPr id="5" name="Footer Placeholder 4"/>
          <p:cNvSpPr>
            <a:spLocks noGrp="1"/>
          </p:cNvSpPr>
          <p:nvPr>
            <p:ph type="ftr" sz="quarter" idx="11"/>
          </p:nvPr>
        </p:nvSpPr>
        <p:spPr/>
        <p:txBody>
          <a:bodyPr/>
          <a:lstStyle/>
          <a:p>
            <a:r>
              <a:rPr lang="en-US" dirty="0" smtClean="0"/>
              <a:t>CSS 3 Animation transition</a:t>
            </a:r>
            <a:endParaRPr lang="en-US" dirty="0"/>
          </a:p>
        </p:txBody>
      </p:sp>
      <p:sp>
        <p:nvSpPr>
          <p:cNvPr id="6" name="Slide Number Placeholder 5"/>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166919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4FB57-BC81-4C06-93CC-9F556AF2A2E8}" type="datetime1">
              <a:rPr lang="en-US" smtClean="0"/>
              <a:t>9/28/2019</a:t>
            </a:fld>
            <a:endParaRPr lang="en-US"/>
          </a:p>
        </p:txBody>
      </p:sp>
      <p:sp>
        <p:nvSpPr>
          <p:cNvPr id="5" name="Footer Placeholder 4"/>
          <p:cNvSpPr>
            <a:spLocks noGrp="1"/>
          </p:cNvSpPr>
          <p:nvPr>
            <p:ph type="ftr" sz="quarter" idx="11"/>
          </p:nvPr>
        </p:nvSpPr>
        <p:spPr/>
        <p:txBody>
          <a:bodyPr/>
          <a:lstStyle/>
          <a:p>
            <a:r>
              <a:rPr lang="en-US" dirty="0" smtClean="0"/>
              <a:t>CSS 3 Animation transition</a:t>
            </a:r>
            <a:endParaRPr lang="en-US" dirty="0"/>
          </a:p>
        </p:txBody>
      </p:sp>
      <p:sp>
        <p:nvSpPr>
          <p:cNvPr id="6" name="Slide Number Placeholder 5"/>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428961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e de titr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275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p:txBody>
      </p:sp>
      <p:sp>
        <p:nvSpPr>
          <p:cNvPr id="6" name="Espace réservé du numéro de diapositive 5"/>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61625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tête de sec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170903" y="3271985"/>
            <a:ext cx="10363200" cy="650008"/>
          </a:xfrm>
        </p:spPr>
        <p:txBody>
          <a:bodyPr anchor="t">
            <a:normAutofit/>
          </a:bodyPr>
          <a:lstStyle>
            <a:lvl1pPr algn="r">
              <a:defRPr sz="3000" b="1" cap="all">
                <a:solidFill>
                  <a:schemeClr val="bg1"/>
                </a:solidFill>
              </a:defRPr>
            </a:lvl1pPr>
          </a:lstStyle>
          <a:p>
            <a:r>
              <a:rPr lang="fr-FR" dirty="0"/>
              <a:t>Cliquez et modifiez le titre</a:t>
            </a:r>
          </a:p>
        </p:txBody>
      </p:sp>
    </p:spTree>
    <p:extLst>
      <p:ext uri="{BB962C8B-B14F-4D97-AF65-F5344CB8AC3E}">
        <p14:creationId xmlns:p14="http://schemas.microsoft.com/office/powerpoint/2010/main" val="267301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609600" y="1496292"/>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fr-FR" dirty="0"/>
              <a:t>Cliquez pour modifier les styles du texte du masque</a:t>
            </a:r>
          </a:p>
          <a:p>
            <a:pPr lvl="1"/>
            <a:r>
              <a:rPr lang="fr-FR" dirty="0"/>
              <a:t>Deuxième niveau</a:t>
            </a:r>
          </a:p>
          <a:p>
            <a:pPr lvl="2"/>
            <a:r>
              <a:rPr lang="fr-FR" dirty="0"/>
              <a:t>Troisième niveau</a:t>
            </a:r>
          </a:p>
        </p:txBody>
      </p:sp>
      <p:sp>
        <p:nvSpPr>
          <p:cNvPr id="4" name="Espace réservé du contenu 3"/>
          <p:cNvSpPr>
            <a:spLocks noGrp="1"/>
          </p:cNvSpPr>
          <p:nvPr>
            <p:ph sz="half" idx="2"/>
          </p:nvPr>
        </p:nvSpPr>
        <p:spPr>
          <a:xfrm>
            <a:off x="6197600" y="1496292"/>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fr-FR" dirty="0"/>
              <a:t>Cliquez pour modifier les styles du texte du masque</a:t>
            </a:r>
          </a:p>
          <a:p>
            <a:pPr lvl="1"/>
            <a:r>
              <a:rPr lang="fr-FR" dirty="0"/>
              <a:t>Deuxième niveau</a:t>
            </a:r>
          </a:p>
          <a:p>
            <a:pPr lvl="2"/>
            <a:r>
              <a:rPr lang="fr-FR" dirty="0"/>
              <a:t>Troisième niveau</a:t>
            </a:r>
          </a:p>
        </p:txBody>
      </p:sp>
      <p:sp>
        <p:nvSpPr>
          <p:cNvPr id="7" name="Espace réservé du numéro de diapositive 6"/>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2374385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609600" y="1361925"/>
            <a:ext cx="5386917"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00168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72" y="1368853"/>
            <a:ext cx="5389033" cy="639762"/>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72" y="2008613"/>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191474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5" name="Espace réservé du numéro de diapositive 4"/>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1044436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495054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09605" y="273052"/>
            <a:ext cx="4011084" cy="1162050"/>
          </a:xfrm>
        </p:spPr>
        <p:txBody>
          <a:bodyPr anchor="b"/>
          <a:lstStyle>
            <a:lvl1pPr algn="l">
              <a:defRPr sz="2400" b="1"/>
            </a:lvl1pPr>
          </a:lstStyle>
          <a:p>
            <a:r>
              <a:rPr lang="fr-FR"/>
              <a:t>Cliquez et modifiez le titre</a:t>
            </a:r>
          </a:p>
        </p:txBody>
      </p:sp>
      <p:sp>
        <p:nvSpPr>
          <p:cNvPr id="3" name="Espace réservé du contenu 2"/>
          <p:cNvSpPr>
            <a:spLocks noGrp="1"/>
          </p:cNvSpPr>
          <p:nvPr>
            <p:ph idx="1"/>
          </p:nvPr>
        </p:nvSpPr>
        <p:spPr>
          <a:xfrm>
            <a:off x="4766733" y="273050"/>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fr-FR" dirty="0"/>
              <a:t>Cliquez pour modifier les styles du texte du masque</a:t>
            </a:r>
          </a:p>
          <a:p>
            <a:pPr lvl="1"/>
            <a:r>
              <a:rPr lang="fr-FR" dirty="0"/>
              <a:t>Deuxième niveau</a:t>
            </a:r>
          </a:p>
          <a:p>
            <a:pPr lvl="2"/>
            <a:r>
              <a:rPr lang="fr-FR" dirty="0"/>
              <a:t>Troisième niveau</a:t>
            </a:r>
          </a:p>
        </p:txBody>
      </p:sp>
      <p:sp>
        <p:nvSpPr>
          <p:cNvPr id="4" name="Espace réservé du texte 3"/>
          <p:cNvSpPr>
            <a:spLocks noGrp="1"/>
          </p:cNvSpPr>
          <p:nvPr>
            <p:ph type="body" sz="half" idx="2"/>
          </p:nvPr>
        </p:nvSpPr>
        <p:spPr>
          <a:xfrm>
            <a:off x="609605" y="1435102"/>
            <a:ext cx="4011084" cy="469106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2339565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ACD57D9-C49F-44A9-B29C-F65BB5ADBA31}" type="datetime1">
              <a:rPr lang="en-US" smtClean="0"/>
              <a:t>9/28/2019</a:t>
            </a:fld>
            <a:endParaRPr lang="en-US"/>
          </a:p>
        </p:txBody>
      </p:sp>
      <p:sp>
        <p:nvSpPr>
          <p:cNvPr id="5" name="Footer Placeholder 4"/>
          <p:cNvSpPr>
            <a:spLocks noGrp="1"/>
          </p:cNvSpPr>
          <p:nvPr>
            <p:ph type="ftr" sz="quarter" idx="11"/>
          </p:nvPr>
        </p:nvSpPr>
        <p:spPr/>
        <p:txBody>
          <a:bodyPr/>
          <a:lstStyle/>
          <a:p>
            <a:r>
              <a:rPr lang="en-US" dirty="0" smtClean="0"/>
              <a:t>CSS 3 Animation transition</a:t>
            </a:r>
          </a:p>
        </p:txBody>
      </p:sp>
      <p:sp>
        <p:nvSpPr>
          <p:cNvPr id="6" name="Slide Number Placeholder 5"/>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2709870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400" b="1"/>
            </a:lvl1pPr>
          </a:lstStyle>
          <a:p>
            <a:r>
              <a:rPr lang="fr-FR"/>
              <a:t>Cliquez et modifiez le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fr-FR"/>
              <a:t>Cliquez pour modifier les styles du texte du masque</a:t>
            </a:r>
          </a:p>
        </p:txBody>
      </p:sp>
      <p:sp>
        <p:nvSpPr>
          <p:cNvPr id="7" name="Espace réservé du numéro de diapositive 6"/>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3903840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dirty="0"/>
              <a:t>Cliquez pour modifier les styles du texte du masque</a:t>
            </a:r>
          </a:p>
          <a:p>
            <a:pPr lvl="1"/>
            <a:r>
              <a:rPr lang="fr-FR" dirty="0"/>
              <a:t>Deuxième niveau</a:t>
            </a:r>
          </a:p>
          <a:p>
            <a:pPr lvl="2"/>
            <a:r>
              <a:rPr lang="fr-FR" dirty="0"/>
              <a:t>Troisième niveau</a:t>
            </a:r>
          </a:p>
        </p:txBody>
      </p:sp>
      <p:sp>
        <p:nvSpPr>
          <p:cNvPr id="6" name="Espace réservé du numéro de diapositive 5"/>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1235463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0"/>
            <a:ext cx="27432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609600" y="274640"/>
            <a:ext cx="80264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p:cNvSpPr>
            <a:spLocks noGrp="1"/>
          </p:cNvSpPr>
          <p:nvPr>
            <p:ph type="sldNum" sz="quarter" idx="12"/>
          </p:nvPr>
        </p:nvSpPr>
        <p:spPr/>
        <p:txBody>
          <a:bodyPr/>
          <a:lstStyle/>
          <a:p>
            <a:fld id="{195811F0-3DE0-6444-AA49-1193577F1443}" type="slidenum">
              <a:rPr lang="fr-FR" smtClean="0"/>
              <a:pPr/>
              <a:t>‹N°›</a:t>
            </a:fld>
            <a:endParaRPr lang="fr-FR"/>
          </a:p>
        </p:txBody>
      </p:sp>
    </p:spTree>
    <p:extLst>
      <p:ext uri="{BB962C8B-B14F-4D97-AF65-F5344CB8AC3E}">
        <p14:creationId xmlns:p14="http://schemas.microsoft.com/office/powerpoint/2010/main" val="383917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pattFill prst="wave">
          <a:fgClr>
            <a:srgbClr val="002060"/>
          </a:fgClr>
          <a:bgClr>
            <a:schemeClr val="bg2">
              <a:lumMod val="1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849A36-3302-43EE-B5ED-F6046A20144C}" type="datetime1">
              <a:rPr lang="en-US" smtClean="0"/>
              <a:t>9/28/2019</a:t>
            </a:fld>
            <a:endParaRPr lang="en-US"/>
          </a:p>
        </p:txBody>
      </p:sp>
      <p:sp>
        <p:nvSpPr>
          <p:cNvPr id="5" name="Footer Placeholder 4"/>
          <p:cNvSpPr>
            <a:spLocks noGrp="1"/>
          </p:cNvSpPr>
          <p:nvPr>
            <p:ph type="ftr" sz="quarter" idx="11"/>
          </p:nvPr>
        </p:nvSpPr>
        <p:spPr/>
        <p:txBody>
          <a:bodyPr/>
          <a:lstStyle/>
          <a:p>
            <a:r>
              <a:rPr lang="en-US" dirty="0" smtClean="0"/>
              <a:t>CSS 3 Animation transition</a:t>
            </a:r>
            <a:endParaRPr lang="en-US" dirty="0"/>
          </a:p>
        </p:txBody>
      </p:sp>
      <p:sp>
        <p:nvSpPr>
          <p:cNvPr id="6" name="Slide Number Placeholder 5"/>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15608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EFB4F6-8C80-40B4-9612-1AF640BF368B}" type="datetime1">
              <a:rPr lang="en-US" smtClean="0"/>
              <a:t>9/28/2019</a:t>
            </a:fld>
            <a:endParaRPr lang="en-US"/>
          </a:p>
        </p:txBody>
      </p:sp>
      <p:sp>
        <p:nvSpPr>
          <p:cNvPr id="6" name="Footer Placeholder 5"/>
          <p:cNvSpPr>
            <a:spLocks noGrp="1"/>
          </p:cNvSpPr>
          <p:nvPr>
            <p:ph type="ftr" sz="quarter" idx="11"/>
          </p:nvPr>
        </p:nvSpPr>
        <p:spPr/>
        <p:txBody>
          <a:bodyPr/>
          <a:lstStyle/>
          <a:p>
            <a:r>
              <a:rPr lang="en-US" dirty="0" smtClean="0"/>
              <a:t>CSS 3 Animation transition</a:t>
            </a:r>
            <a:endParaRPr lang="en-US" dirty="0"/>
          </a:p>
        </p:txBody>
      </p:sp>
      <p:sp>
        <p:nvSpPr>
          <p:cNvPr id="7" name="Slide Number Placeholder 6"/>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85598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73FDC0-25DC-4F7F-922E-CF71450963D8}" type="datetime1">
              <a:rPr lang="en-US" smtClean="0"/>
              <a:t>9/28/2019</a:t>
            </a:fld>
            <a:endParaRPr lang="en-US"/>
          </a:p>
        </p:txBody>
      </p:sp>
      <p:sp>
        <p:nvSpPr>
          <p:cNvPr id="8" name="Footer Placeholder 7"/>
          <p:cNvSpPr>
            <a:spLocks noGrp="1"/>
          </p:cNvSpPr>
          <p:nvPr>
            <p:ph type="ftr" sz="quarter" idx="11"/>
          </p:nvPr>
        </p:nvSpPr>
        <p:spPr/>
        <p:txBody>
          <a:bodyPr/>
          <a:lstStyle/>
          <a:p>
            <a:r>
              <a:rPr lang="en-US" dirty="0" smtClean="0"/>
              <a:t>CSS 3 Animation transition</a:t>
            </a:r>
            <a:endParaRPr lang="en-US" dirty="0"/>
          </a:p>
        </p:txBody>
      </p:sp>
      <p:sp>
        <p:nvSpPr>
          <p:cNvPr id="9" name="Slide Number Placeholder 8"/>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11304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F8CD53-495E-4798-BC68-044182EF8B8F}" type="datetime1">
              <a:rPr lang="en-US" smtClean="0"/>
              <a:t>9/28/2019</a:t>
            </a:fld>
            <a:endParaRPr lang="en-US"/>
          </a:p>
        </p:txBody>
      </p:sp>
      <p:sp>
        <p:nvSpPr>
          <p:cNvPr id="4" name="Footer Placeholder 3"/>
          <p:cNvSpPr>
            <a:spLocks noGrp="1"/>
          </p:cNvSpPr>
          <p:nvPr>
            <p:ph type="ftr" sz="quarter" idx="11"/>
          </p:nvPr>
        </p:nvSpPr>
        <p:spPr/>
        <p:txBody>
          <a:bodyPr/>
          <a:lstStyle/>
          <a:p>
            <a:r>
              <a:rPr lang="en-US" dirty="0" smtClean="0"/>
              <a:t>CSS 3 Animation transition</a:t>
            </a:r>
            <a:endParaRPr lang="en-US" dirty="0"/>
          </a:p>
        </p:txBody>
      </p:sp>
      <p:sp>
        <p:nvSpPr>
          <p:cNvPr id="5" name="Slide Number Placeholder 4"/>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37976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E50DF-552C-4F24-8DFA-CD25026CDF68}" type="datetime1">
              <a:rPr lang="en-US" smtClean="0"/>
              <a:t>9/28/2019</a:t>
            </a:fld>
            <a:endParaRPr lang="en-US"/>
          </a:p>
        </p:txBody>
      </p:sp>
      <p:sp>
        <p:nvSpPr>
          <p:cNvPr id="3" name="Footer Placeholder 2"/>
          <p:cNvSpPr>
            <a:spLocks noGrp="1"/>
          </p:cNvSpPr>
          <p:nvPr>
            <p:ph type="ftr" sz="quarter" idx="11"/>
          </p:nvPr>
        </p:nvSpPr>
        <p:spPr/>
        <p:txBody>
          <a:bodyPr/>
          <a:lstStyle/>
          <a:p>
            <a:r>
              <a:rPr lang="en-US" dirty="0" smtClean="0"/>
              <a:t>CSS 3 Animation transition</a:t>
            </a:r>
            <a:endParaRPr lang="en-US" dirty="0"/>
          </a:p>
        </p:txBody>
      </p:sp>
      <p:sp>
        <p:nvSpPr>
          <p:cNvPr id="4" name="Slide Number Placeholder 3"/>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221296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273050"/>
            <a:ext cx="4953001" cy="1162050"/>
          </a:xfrm>
        </p:spPr>
        <p:txBody>
          <a:bodyPr anchor="ctr">
            <a:normAutofit/>
          </a:bodyPr>
          <a:lstStyle>
            <a:lvl1pPr algn="l">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609601" y="1435100"/>
            <a:ext cx="4952999" cy="48061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562599" y="273050"/>
            <a:ext cx="6531429" cy="5968207"/>
          </a:xfrm>
          <a:solidFill>
            <a:schemeClr val="bg2">
              <a:lumMod val="10000"/>
            </a:schemeClr>
          </a:soli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BCFA377D-C187-4FB0-89A2-77D46FCA26C3}" type="datetime1">
              <a:rPr lang="en-US" smtClean="0"/>
              <a:t>9/28/2019</a:t>
            </a:fld>
            <a:endParaRPr lang="en-US"/>
          </a:p>
        </p:txBody>
      </p:sp>
      <p:sp>
        <p:nvSpPr>
          <p:cNvPr id="6" name="Footer Placeholder 5"/>
          <p:cNvSpPr>
            <a:spLocks noGrp="1"/>
          </p:cNvSpPr>
          <p:nvPr>
            <p:ph type="ftr" sz="quarter" idx="11"/>
          </p:nvPr>
        </p:nvSpPr>
        <p:spPr/>
        <p:txBody>
          <a:bodyPr/>
          <a:lstStyle/>
          <a:p>
            <a:r>
              <a:rPr lang="en-US" dirty="0" smtClean="0"/>
              <a:t>CSS 3 Animation transition</a:t>
            </a:r>
            <a:endParaRPr lang="en-US" dirty="0"/>
          </a:p>
        </p:txBody>
      </p:sp>
      <p:sp>
        <p:nvSpPr>
          <p:cNvPr id="7" name="Slide Number Placeholder 6"/>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1935674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8D858-8C89-4D61-AF2F-C60A0C5624C2}" type="datetime1">
              <a:rPr lang="en-US" smtClean="0"/>
              <a:t>9/28/2019</a:t>
            </a:fld>
            <a:endParaRPr lang="en-US"/>
          </a:p>
        </p:txBody>
      </p:sp>
      <p:sp>
        <p:nvSpPr>
          <p:cNvPr id="6" name="Footer Placeholder 5"/>
          <p:cNvSpPr>
            <a:spLocks noGrp="1"/>
          </p:cNvSpPr>
          <p:nvPr>
            <p:ph type="ftr" sz="quarter" idx="11"/>
          </p:nvPr>
        </p:nvSpPr>
        <p:spPr/>
        <p:txBody>
          <a:bodyPr/>
          <a:lstStyle/>
          <a:p>
            <a:r>
              <a:rPr lang="en-US" dirty="0" smtClean="0"/>
              <a:t>CSS 3 Animation transition</a:t>
            </a:r>
            <a:endParaRPr lang="en-US" dirty="0"/>
          </a:p>
        </p:txBody>
      </p:sp>
      <p:sp>
        <p:nvSpPr>
          <p:cNvPr id="7" name="Slide Number Placeholder 6"/>
          <p:cNvSpPr>
            <a:spLocks noGrp="1"/>
          </p:cNvSpPr>
          <p:nvPr>
            <p:ph type="sldNum" sz="quarter" idx="12"/>
          </p:nvPr>
        </p:nvSpPr>
        <p:spPr/>
        <p:txBody>
          <a:bodyPr/>
          <a:lstStyle/>
          <a:p>
            <a:fld id="{7BC5307C-9AC7-448E-9FCE-3A20542CE215}" type="slidenum">
              <a:rPr lang="en-US" smtClean="0"/>
              <a:t>‹N°›</a:t>
            </a:fld>
            <a:endParaRPr lang="en-US"/>
          </a:p>
        </p:txBody>
      </p:sp>
    </p:spTree>
    <p:extLst>
      <p:ext uri="{BB962C8B-B14F-4D97-AF65-F5344CB8AC3E}">
        <p14:creationId xmlns:p14="http://schemas.microsoft.com/office/powerpoint/2010/main" val="11367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wdUpDiag">
          <a:fgClr>
            <a:schemeClr val="bg2">
              <a:lumMod val="25000"/>
            </a:schemeClr>
          </a:fgClr>
          <a:bgClr>
            <a:schemeClr val="bg2">
              <a:lumMod val="1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3F0EC-57C6-4D23-8311-C1186027DE9B}" type="datetime1">
              <a:rPr lang="en-US" smtClean="0"/>
              <a:t>9/28/2019</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CSS 3 Animation transition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307C-9AC7-448E-9FCE-3A20542CE215}" type="slidenum">
              <a:rPr lang="en-US" smtClean="0"/>
              <a:t>‹N°›</a:t>
            </a:fld>
            <a:endParaRPr lang="en-US"/>
          </a:p>
        </p:txBody>
      </p:sp>
    </p:spTree>
    <p:extLst>
      <p:ext uri="{BB962C8B-B14F-4D97-AF65-F5344CB8AC3E}">
        <p14:creationId xmlns:p14="http://schemas.microsoft.com/office/powerpoint/2010/main" val="4554810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l" defTabSz="914400" rtl="0" eaLnBrk="1" latinLnBrk="0" hangingPunct="1">
        <a:spcBef>
          <a:spcPct val="0"/>
        </a:spcBef>
        <a:buNone/>
        <a:defRPr sz="4400" kern="1200">
          <a:solidFill>
            <a:schemeClr val="tx1"/>
          </a:solidFill>
          <a:latin typeface="Arial Narrow" panose="020B0606020202030204" pitchFamily="34" charset="0"/>
          <a:ea typeface="+mj-ea"/>
          <a:cs typeface="+mj-cs"/>
        </a:defRPr>
      </a:lvl1pPr>
    </p:titleStyle>
    <p:bodyStyle>
      <a:lvl1pPr marL="342900" indent="-342900" algn="l" defTabSz="914400" rtl="0" eaLnBrk="1" latinLnBrk="0" hangingPunct="1">
        <a:spcBef>
          <a:spcPct val="20000"/>
        </a:spcBef>
        <a:buClr>
          <a:srgbClr val="00B0F0"/>
        </a:buClr>
        <a:buFont typeface="Calibri" panose="020F050202020403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anose="020B0606020202030204" pitchFamily="34" charset="0"/>
          <a:ea typeface="+mn-ea"/>
          <a:cs typeface="+mn-cs"/>
        </a:defRPr>
      </a:lvl2pPr>
      <a:lvl3pPr marL="1257300" indent="-342900" algn="l" defTabSz="914400" rtl="0" eaLnBrk="1" latinLnBrk="0" hangingPunct="1">
        <a:spcBef>
          <a:spcPct val="20000"/>
        </a:spcBef>
        <a:buClr>
          <a:schemeClr val="accent6">
            <a:lumMod val="75000"/>
          </a:schemeClr>
        </a:buClr>
        <a:buFont typeface="Calibri" panose="020F0502020204030204" pitchFamily="34" charset="0"/>
        <a:buChar char="&gt;"/>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9282" y="69485"/>
            <a:ext cx="11909013" cy="575285"/>
          </a:xfrm>
          <a:prstGeom prst="rect">
            <a:avLst/>
          </a:prstGeom>
        </p:spPr>
        <p:txBody>
          <a:bodyPr vert="horz" lIns="91440" tIns="45720" rIns="91440" bIns="45720" rtlCol="0" anchor="ctr">
            <a:normAutofit/>
          </a:bodyPr>
          <a:lstStyle/>
          <a:p>
            <a:r>
              <a:rPr lang="fr-FR" dirty="0"/>
              <a:t>Cliquez et modifiez le titre</a:t>
            </a:r>
          </a:p>
        </p:txBody>
      </p:sp>
      <p:sp>
        <p:nvSpPr>
          <p:cNvPr id="3" name="Espace réservé du texte 2"/>
          <p:cNvSpPr>
            <a:spLocks noGrp="1"/>
          </p:cNvSpPr>
          <p:nvPr>
            <p:ph type="body" idx="1"/>
          </p:nvPr>
        </p:nvSpPr>
        <p:spPr>
          <a:xfrm>
            <a:off x="609600" y="1138605"/>
            <a:ext cx="109728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a:t>
            </a:r>
            <a:r>
              <a:rPr lang="fr-FR" dirty="0" smtClean="0"/>
              <a:t>niveau</a:t>
            </a:r>
          </a:p>
          <a:p>
            <a:pPr lvl="2"/>
            <a:endParaRPr lang="fr-FR" dirty="0"/>
          </a:p>
        </p:txBody>
      </p:sp>
      <p:sp>
        <p:nvSpPr>
          <p:cNvPr id="6" name="Espace réservé du numéro de diapositive 5"/>
          <p:cNvSpPr>
            <a:spLocks noGrp="1"/>
          </p:cNvSpPr>
          <p:nvPr>
            <p:ph type="sldNum" sz="quarter" idx="4"/>
          </p:nvPr>
        </p:nvSpPr>
        <p:spPr>
          <a:xfrm>
            <a:off x="11610162" y="6294814"/>
            <a:ext cx="483125" cy="365125"/>
          </a:xfrm>
          <a:prstGeom prst="rect">
            <a:avLst/>
          </a:prstGeom>
        </p:spPr>
        <p:txBody>
          <a:bodyPr vert="horz" lIns="91440" tIns="45720" rIns="91440" bIns="45720" rtlCol="0" anchor="ctr"/>
          <a:lstStyle>
            <a:lvl1pPr algn="ctr">
              <a:defRPr sz="720" b="0" i="0">
                <a:solidFill>
                  <a:schemeClr val="bg1"/>
                </a:solidFill>
                <a:latin typeface="Signika"/>
                <a:cs typeface="Signika"/>
              </a:defRPr>
            </a:lvl1pPr>
          </a:lstStyle>
          <a:p>
            <a:fld id="{195811F0-3DE0-6444-AA49-1193577F1443}" type="slidenum">
              <a:rPr lang="fr-FR" smtClean="0"/>
              <a:pPr/>
              <a:t>‹N°›</a:t>
            </a:fld>
            <a:endParaRPr lang="fr-FR" dirty="0"/>
          </a:p>
        </p:txBody>
      </p:sp>
    </p:spTree>
    <p:extLst>
      <p:ext uri="{BB962C8B-B14F-4D97-AF65-F5344CB8AC3E}">
        <p14:creationId xmlns:p14="http://schemas.microsoft.com/office/powerpoint/2010/main" val="9430234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548640" rtl="0" eaLnBrk="1" latinLnBrk="0" hangingPunct="1">
        <a:spcBef>
          <a:spcPct val="0"/>
        </a:spcBef>
        <a:buNone/>
        <a:defRPr sz="2400" b="0" i="0" kern="1200">
          <a:solidFill>
            <a:schemeClr val="tx1">
              <a:lumMod val="85000"/>
              <a:lumOff val="15000"/>
            </a:schemeClr>
          </a:solidFill>
          <a:latin typeface="Signika"/>
          <a:ea typeface="+mj-ea"/>
          <a:cs typeface="Signika"/>
        </a:defRPr>
      </a:lvl1pPr>
    </p:titleStyle>
    <p:bodyStyle>
      <a:lvl1pPr marL="411480" indent="-411480" algn="l" defTabSz="548640" rtl="0" eaLnBrk="1" latinLnBrk="0" hangingPunct="1">
        <a:spcBef>
          <a:spcPct val="20000"/>
        </a:spcBef>
        <a:buClr>
          <a:srgbClr val="3F01D9"/>
        </a:buClr>
        <a:buFontTx/>
        <a:buChar char="+"/>
        <a:defRPr sz="2160" b="0" i="0" kern="1200">
          <a:solidFill>
            <a:schemeClr val="tx1">
              <a:lumMod val="85000"/>
              <a:lumOff val="15000"/>
            </a:schemeClr>
          </a:solidFill>
          <a:latin typeface="Lato Regular"/>
          <a:ea typeface="+mn-ea"/>
          <a:cs typeface="Lato Regular"/>
        </a:defRPr>
      </a:lvl1pPr>
      <a:lvl2pPr marL="891540" indent="-342900" algn="l" defTabSz="548640" rtl="0" eaLnBrk="1" latinLnBrk="0" hangingPunct="1">
        <a:spcBef>
          <a:spcPct val="20000"/>
        </a:spcBef>
        <a:buClr>
          <a:srgbClr val="894105"/>
        </a:buClr>
        <a:buFont typeface="Calibri" panose="020F0502020204030204" pitchFamily="34" charset="0"/>
        <a:buChar char="&gt;"/>
        <a:defRPr sz="1920" kern="1200">
          <a:solidFill>
            <a:schemeClr val="tx1">
              <a:lumMod val="85000"/>
              <a:lumOff val="15000"/>
            </a:schemeClr>
          </a:solidFill>
          <a:latin typeface="+mn-lt"/>
          <a:ea typeface="+mn-ea"/>
          <a:cs typeface="+mn-cs"/>
        </a:defRPr>
      </a:lvl2pPr>
      <a:lvl3pPr marL="1371600" indent="-274320" algn="l" defTabSz="548640" rtl="0" eaLnBrk="1" latinLnBrk="0" hangingPunct="1">
        <a:spcBef>
          <a:spcPct val="20000"/>
        </a:spcBef>
        <a:buFont typeface="Lucida Grande"/>
        <a:buChar char="-"/>
        <a:defRPr sz="1680" kern="1200">
          <a:solidFill>
            <a:schemeClr val="tx1">
              <a:lumMod val="85000"/>
              <a:lumOff val="15000"/>
            </a:schemeClr>
          </a:solidFill>
          <a:latin typeface="+mn-lt"/>
          <a:ea typeface="+mn-ea"/>
          <a:cs typeface="+mn-cs"/>
        </a:defRPr>
      </a:lvl3pPr>
      <a:lvl4pPr marL="1920240" indent="-274320" algn="l" defTabSz="54864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468880" indent="-274320" algn="l" defTabSz="54864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3017520" indent="-274320" algn="l" defTabSz="548640" rtl="0" eaLnBrk="1" latinLnBrk="0" hangingPunct="1">
        <a:spcBef>
          <a:spcPct val="20000"/>
        </a:spcBef>
        <a:buFont typeface="Arial"/>
        <a:buChar char="•"/>
        <a:defRPr sz="2400" kern="1200">
          <a:solidFill>
            <a:schemeClr val="tx1"/>
          </a:solidFill>
          <a:latin typeface="+mn-lt"/>
          <a:ea typeface="+mn-ea"/>
          <a:cs typeface="+mn-cs"/>
        </a:defRPr>
      </a:lvl6pPr>
      <a:lvl7pPr marL="3566160" indent="-274320" algn="l" defTabSz="548640" rtl="0" eaLnBrk="1" latinLnBrk="0" hangingPunct="1">
        <a:spcBef>
          <a:spcPct val="20000"/>
        </a:spcBef>
        <a:buFont typeface="Arial"/>
        <a:buChar char="•"/>
        <a:defRPr sz="2400" kern="1200">
          <a:solidFill>
            <a:schemeClr val="tx1"/>
          </a:solidFill>
          <a:latin typeface="+mn-lt"/>
          <a:ea typeface="+mn-ea"/>
          <a:cs typeface="+mn-cs"/>
        </a:defRPr>
      </a:lvl7pPr>
      <a:lvl8pPr marL="4114800" indent="-274320" algn="l" defTabSz="548640" rtl="0" eaLnBrk="1" latinLnBrk="0" hangingPunct="1">
        <a:spcBef>
          <a:spcPct val="20000"/>
        </a:spcBef>
        <a:buFont typeface="Arial"/>
        <a:buChar char="•"/>
        <a:defRPr sz="2400" kern="1200">
          <a:solidFill>
            <a:schemeClr val="tx1"/>
          </a:solidFill>
          <a:latin typeface="+mn-lt"/>
          <a:ea typeface="+mn-ea"/>
          <a:cs typeface="+mn-cs"/>
        </a:defRPr>
      </a:lvl8pPr>
      <a:lvl9pPr marL="4663440" indent="-274320" algn="l" defTabSz="548640"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fr-FR"/>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CSS 3</a:t>
            </a:r>
            <a:endParaRPr lang="fr-FR" dirty="0"/>
          </a:p>
        </p:txBody>
      </p:sp>
      <p:sp>
        <p:nvSpPr>
          <p:cNvPr id="3" name="Sous-titre 2"/>
          <p:cNvSpPr>
            <a:spLocks noGrp="1"/>
          </p:cNvSpPr>
          <p:nvPr>
            <p:ph type="subTitle" idx="1"/>
          </p:nvPr>
        </p:nvSpPr>
        <p:spPr/>
        <p:txBody>
          <a:bodyPr/>
          <a:lstStyle/>
          <a:p>
            <a:r>
              <a:rPr lang="fr-FR" dirty="0"/>
              <a:t>Les Animations &amp; Transitions</a:t>
            </a:r>
          </a:p>
          <a:p>
            <a:endParaRPr lang="fr-FR" dirty="0"/>
          </a:p>
        </p:txBody>
      </p:sp>
    </p:spTree>
    <p:extLst>
      <p:ext uri="{BB962C8B-B14F-4D97-AF65-F5344CB8AC3E}">
        <p14:creationId xmlns:p14="http://schemas.microsoft.com/office/powerpoint/2010/main" val="2943800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Différence entre transition et animation</a:t>
            </a:r>
            <a:endParaRPr lang="fr-FR" dirty="0"/>
          </a:p>
        </p:txBody>
      </p:sp>
      <p:sp>
        <p:nvSpPr>
          <p:cNvPr id="3" name="Espace réservé du contenu 2"/>
          <p:cNvSpPr>
            <a:spLocks noGrp="1"/>
          </p:cNvSpPr>
          <p:nvPr>
            <p:ph idx="1"/>
          </p:nvPr>
        </p:nvSpPr>
        <p:spPr/>
        <p:txBody>
          <a:bodyPr/>
          <a:lstStyle/>
          <a:p>
            <a:r>
              <a:rPr lang="fr-FR" dirty="0"/>
              <a:t>La grande différence entre les transitions et les animations en CSS est que les animations </a:t>
            </a:r>
            <a:r>
              <a:rPr lang="fr-FR" dirty="0" smtClean="0"/>
              <a:t>laissent </a:t>
            </a:r>
            <a:r>
              <a:rPr lang="fr-FR" dirty="0"/>
              <a:t>à la fois une plus grande liberté et un plus grand contrôle sur le déclenchement et la progression du changement de valeur des propriétés </a:t>
            </a:r>
            <a:r>
              <a:rPr lang="fr-FR" dirty="0" smtClean="0"/>
              <a:t>animées</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10</a:t>
            </a:fld>
            <a:endParaRPr lang="en-US"/>
          </a:p>
        </p:txBody>
      </p:sp>
    </p:spTree>
    <p:extLst>
      <p:ext uri="{BB962C8B-B14F-4D97-AF65-F5344CB8AC3E}">
        <p14:creationId xmlns:p14="http://schemas.microsoft.com/office/powerpoint/2010/main" val="140372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règle CSS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Permet d’indiquer </a:t>
            </a:r>
            <a:r>
              <a:rPr lang="fr-FR" dirty="0"/>
              <a:t>quelles propriétés doivent être animées et comment elles doivent </a:t>
            </a:r>
            <a:r>
              <a:rPr lang="fr-FR" dirty="0" smtClean="0"/>
              <a:t>l’être</a:t>
            </a:r>
            <a:endParaRPr lang="fr-FR" dirty="0"/>
          </a:p>
        </p:txBody>
      </p:sp>
      <p:sp>
        <p:nvSpPr>
          <p:cNvPr id="6" name="Espace réservé du texte 5"/>
          <p:cNvSpPr>
            <a:spLocks noGrp="1"/>
          </p:cNvSpPr>
          <p:nvPr>
            <p:ph type="body" sz="half" idx="2"/>
          </p:nvPr>
        </p:nvSpPr>
        <p:spPr/>
        <p:txBody>
          <a:bodyPr/>
          <a:lstStyle/>
          <a:p>
            <a:r>
              <a:rPr lang="fr-FR" dirty="0" smtClean="0">
                <a:solidFill>
                  <a:srgbClr val="D7BA7D"/>
                </a:solidFill>
                <a:latin typeface="Consolas" panose="020B0609020204030204" pitchFamily="49" charset="0"/>
              </a:rPr>
              <a:t>        div</a:t>
            </a:r>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t>
            </a:r>
            <a:r>
              <a:rPr lang="fr-FR" dirty="0" err="1" smtClean="0">
                <a:solidFill>
                  <a:srgbClr val="9CDCFE"/>
                </a:solidFill>
                <a:latin typeface="Consolas" panose="020B0609020204030204" pitchFamily="49" charset="0"/>
              </a:rPr>
              <a:t>width</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90%</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r>
              <a:rPr lang="fr-FR" dirty="0" err="1" smtClean="0">
                <a:solidFill>
                  <a:srgbClr val="9CDCFE"/>
                </a:solidFill>
                <a:latin typeface="Consolas" panose="020B0609020204030204" pitchFamily="49" charset="0"/>
              </a:rPr>
              <a:t>height</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200px</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r>
              <a:rPr lang="fr-FR" dirty="0" err="1" smtClean="0">
                <a:solidFill>
                  <a:srgbClr val="9CDCFE"/>
                </a:solidFill>
                <a:latin typeface="Consolas" panose="020B0609020204030204" pitchFamily="49" charset="0"/>
              </a:rPr>
              <a:t>margin</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0</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auto</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20px</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auto</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border</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2px</a:t>
            </a:r>
            <a:r>
              <a:rPr lang="fr-FR" dirty="0" smtClean="0">
                <a:solidFill>
                  <a:srgbClr val="D4D4D4"/>
                </a:solidFill>
                <a:latin typeface="Consolas" panose="020B0609020204030204" pitchFamily="49" charset="0"/>
              </a:rPr>
              <a:t> </a:t>
            </a:r>
            <a:r>
              <a:rPr lang="fr-FR" dirty="0" err="1" smtClean="0">
                <a:solidFill>
                  <a:srgbClr val="CE9178"/>
                </a:solidFill>
                <a:latin typeface="Consolas" panose="020B0609020204030204" pitchFamily="49" charset="0"/>
              </a:rPr>
              <a:t>solid</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black</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box-</a:t>
            </a:r>
            <a:r>
              <a:rPr lang="fr-FR" dirty="0" err="1" smtClean="0">
                <a:solidFill>
                  <a:srgbClr val="9CDCFE"/>
                </a:solidFill>
                <a:latin typeface="Consolas" panose="020B0609020204030204" pitchFamily="49" charset="0"/>
              </a:rPr>
              <a:t>sizing</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border-box</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r>
            <a:br>
              <a:rPr lang="fr-FR" dirty="0" smtClean="0">
                <a:solidFill>
                  <a:srgbClr val="D4D4D4"/>
                </a:solidFill>
                <a:latin typeface="Consolas" panose="020B0609020204030204" pitchFamily="49" charset="0"/>
              </a:rPr>
            </a:br>
            <a:r>
              <a:rPr lang="fr-FR" dirty="0" smtClean="0">
                <a:solidFill>
                  <a:srgbClr val="D4D4D4"/>
                </a:solidFill>
                <a:latin typeface="Consolas" panose="020B0609020204030204" pitchFamily="49" charset="0"/>
              </a:rPr>
              <a:t>        </a:t>
            </a:r>
            <a:r>
              <a:rPr lang="fr-FR" dirty="0" smtClean="0">
                <a:solidFill>
                  <a:srgbClr val="D7BA7D"/>
                </a:solidFill>
                <a:latin typeface="Consolas" panose="020B0609020204030204" pitchFamily="49" charset="0"/>
              </a:rPr>
              <a:t>.d1</a:t>
            </a:r>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background-</a:t>
            </a:r>
            <a:r>
              <a:rPr lang="fr-FR" dirty="0" err="1" smtClean="0">
                <a:solidFill>
                  <a:srgbClr val="9CDCFE"/>
                </a:solidFill>
                <a:latin typeface="Consolas" panose="020B0609020204030204" pitchFamily="49" charset="0"/>
              </a:rPr>
              <a:t>color</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orange</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animation-</a:t>
            </a:r>
            <a:r>
              <a:rPr lang="fr-FR" dirty="0" err="1" smtClean="0">
                <a:solidFill>
                  <a:srgbClr val="9CDCFE"/>
                </a:solidFill>
                <a:latin typeface="Consolas" panose="020B0609020204030204" pitchFamily="49" charset="0"/>
              </a:rPr>
              <a:t>name</a:t>
            </a:r>
            <a:r>
              <a:rPr lang="fr-FR" dirty="0" smtClean="0">
                <a:solidFill>
                  <a:srgbClr val="D4D4D4"/>
                </a:solidFill>
                <a:latin typeface="Consolas" panose="020B0609020204030204" pitchFamily="49" charset="0"/>
              </a:rPr>
              <a:t>: couleur;</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animation-duration</a:t>
            </a:r>
            <a:r>
              <a:rPr lang="fr-FR" dirty="0" smtClean="0">
                <a:solidFill>
                  <a:srgbClr val="D4D4D4"/>
                </a:solidFill>
                <a:latin typeface="Consolas" panose="020B0609020204030204" pitchFamily="49" charset="0"/>
              </a:rPr>
              <a:t>: </a:t>
            </a:r>
            <a:r>
              <a:rPr lang="fr-FR" dirty="0" smtClean="0">
                <a:solidFill>
                  <a:srgbClr val="B5CEA8"/>
                </a:solidFill>
                <a:latin typeface="Consolas" panose="020B0609020204030204" pitchFamily="49" charset="0"/>
              </a:rPr>
              <a:t>4s</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r>
            <a:br>
              <a:rPr lang="fr-FR" dirty="0" smtClean="0">
                <a:solidFill>
                  <a:srgbClr val="D4D4D4"/>
                </a:solidFill>
                <a:latin typeface="Consolas" panose="020B0609020204030204" pitchFamily="49" charset="0"/>
              </a:rPr>
            </a:br>
            <a:r>
              <a:rPr lang="fr-FR" dirty="0" smtClean="0">
                <a:solidFill>
                  <a:srgbClr val="D4D4D4"/>
                </a:solidFill>
                <a:latin typeface="Consolas" panose="020B0609020204030204" pitchFamily="49" charset="0"/>
              </a:rPr>
              <a:t>        </a:t>
            </a:r>
            <a:r>
              <a:rPr lang="fr-FR" dirty="0" smtClean="0">
                <a:solidFill>
                  <a:srgbClr val="C586C0"/>
                </a:solidFill>
                <a:latin typeface="Consolas" panose="020B0609020204030204" pitchFamily="49" charset="0"/>
              </a:rPr>
              <a:t>@</a:t>
            </a:r>
            <a:r>
              <a:rPr lang="fr-FR" dirty="0" err="1" smtClean="0">
                <a:solidFill>
                  <a:srgbClr val="C586C0"/>
                </a:solidFill>
                <a:latin typeface="Consolas" panose="020B0609020204030204" pitchFamily="49" charset="0"/>
              </a:rPr>
              <a:t>keyframes</a:t>
            </a:r>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couleur</a:t>
            </a:r>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t>
            </a:r>
            <a:r>
              <a:rPr lang="fr-FR" dirty="0" err="1" smtClean="0">
                <a:solidFill>
                  <a:srgbClr val="D4D4D4"/>
                </a:solidFill>
                <a:latin typeface="Consolas" panose="020B0609020204030204" pitchFamily="49" charset="0"/>
              </a:rPr>
              <a:t>from</a:t>
            </a:r>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background-</a:t>
            </a:r>
            <a:r>
              <a:rPr lang="fr-FR" dirty="0" err="1" smtClean="0">
                <a:solidFill>
                  <a:srgbClr val="9CDCFE"/>
                </a:solidFill>
                <a:latin typeface="Consolas" panose="020B0609020204030204" pitchFamily="49" charset="0"/>
              </a:rPr>
              <a:t>color</a:t>
            </a:r>
            <a:r>
              <a:rPr lang="fr-FR" dirty="0" smtClean="0">
                <a:solidFill>
                  <a:srgbClr val="D4D4D4"/>
                </a:solidFill>
                <a:latin typeface="Consolas" panose="020B0609020204030204" pitchFamily="49" charset="0"/>
              </a:rPr>
              <a:t>: </a:t>
            </a:r>
            <a:r>
              <a:rPr lang="fr-FR" dirty="0" smtClean="0">
                <a:solidFill>
                  <a:srgbClr val="CE9178"/>
                </a:solidFill>
                <a:latin typeface="Consolas" panose="020B0609020204030204" pitchFamily="49" charset="0"/>
              </a:rPr>
              <a:t>orange</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r>
            <a:br>
              <a:rPr lang="fr-FR" dirty="0" smtClean="0">
                <a:solidFill>
                  <a:srgbClr val="D4D4D4"/>
                </a:solidFill>
                <a:latin typeface="Consolas" panose="020B0609020204030204" pitchFamily="49" charset="0"/>
              </a:rPr>
            </a:br>
            <a:r>
              <a:rPr lang="fr-FR" dirty="0" smtClean="0">
                <a:solidFill>
                  <a:srgbClr val="D4D4D4"/>
                </a:solidFill>
                <a:latin typeface="Consolas" panose="020B0609020204030204" pitchFamily="49" charset="0"/>
              </a:rPr>
              <a:t>            to {</a:t>
            </a:r>
          </a:p>
          <a:p>
            <a:r>
              <a:rPr lang="fr-FR" dirty="0" smtClean="0">
                <a:solidFill>
                  <a:srgbClr val="D4D4D4"/>
                </a:solidFill>
                <a:latin typeface="Consolas" panose="020B0609020204030204" pitchFamily="49" charset="0"/>
              </a:rPr>
              <a:t>                </a:t>
            </a:r>
            <a:r>
              <a:rPr lang="fr-FR" dirty="0" smtClean="0">
                <a:solidFill>
                  <a:srgbClr val="9CDCFE"/>
                </a:solidFill>
                <a:latin typeface="Consolas" panose="020B0609020204030204" pitchFamily="49" charset="0"/>
              </a:rPr>
              <a:t>background-</a:t>
            </a:r>
            <a:r>
              <a:rPr lang="fr-FR" dirty="0" err="1" smtClean="0">
                <a:solidFill>
                  <a:srgbClr val="9CDCFE"/>
                </a:solidFill>
                <a:latin typeface="Consolas" panose="020B0609020204030204" pitchFamily="49" charset="0"/>
              </a:rPr>
              <a:t>color</a:t>
            </a:r>
            <a:r>
              <a:rPr lang="fr-FR" dirty="0" smtClean="0">
                <a:solidFill>
                  <a:srgbClr val="D4D4D4"/>
                </a:solidFill>
                <a:latin typeface="Consolas" panose="020B0609020204030204" pitchFamily="49" charset="0"/>
              </a:rPr>
              <a:t>: </a:t>
            </a:r>
            <a:r>
              <a:rPr lang="fr-FR" dirty="0" err="1" smtClean="0">
                <a:solidFill>
                  <a:srgbClr val="CE9178"/>
                </a:solidFill>
                <a:latin typeface="Consolas" panose="020B0609020204030204" pitchFamily="49" charset="0"/>
              </a:rPr>
              <a:t>blue</a:t>
            </a:r>
            <a:r>
              <a:rPr lang="fr-FR" dirty="0" smtClean="0">
                <a:solidFill>
                  <a:srgbClr val="D4D4D4"/>
                </a:solidFill>
                <a:latin typeface="Consolas" panose="020B0609020204030204" pitchFamily="49" charset="0"/>
              </a:rPr>
              <a:t>;</a:t>
            </a:r>
          </a:p>
          <a:p>
            <a:r>
              <a:rPr lang="fr-FR" dirty="0" smtClean="0">
                <a:solidFill>
                  <a:srgbClr val="D4D4D4"/>
                </a:solidFill>
                <a:latin typeface="Consolas" panose="020B0609020204030204" pitchFamily="49" charset="0"/>
              </a:rPr>
              <a:t>            }</a:t>
            </a:r>
          </a:p>
          <a:p>
            <a:r>
              <a:rPr lang="fr-FR" dirty="0" smtClean="0">
                <a:solidFill>
                  <a:srgbClr val="D4D4D4"/>
                </a:solidFill>
                <a:latin typeface="Consolas" panose="020B0609020204030204" pitchFamily="49" charset="0"/>
              </a:rPr>
              <a:t>        }</a:t>
            </a:r>
          </a:p>
          <a:p>
            <a:endParaRPr lang="fr-FR" dirty="0" smtClean="0">
              <a:solidFill>
                <a:srgbClr val="D4D4D4"/>
              </a:solidFill>
              <a:latin typeface="Consolas" panose="020B0609020204030204" pitchFamily="49" charset="0"/>
            </a:endParaRPr>
          </a:p>
          <a:p>
            <a:endParaRPr lang="fr-FR" dirty="0" smtClean="0">
              <a:solidFill>
                <a:srgbClr val="D4D4D4"/>
              </a:solidFill>
              <a:latin typeface="Consolas" panose="020B0609020204030204" pitchFamily="49" charset="0"/>
            </a:endParaRPr>
          </a:p>
          <a:p>
            <a:endParaRPr lang="fr-FR"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11</a:t>
            </a:fld>
            <a:endParaRPr lang="en-US"/>
          </a:p>
        </p:txBody>
      </p:sp>
    </p:spTree>
    <p:extLst>
      <p:ext uri="{BB962C8B-B14F-4D97-AF65-F5344CB8AC3E}">
        <p14:creationId xmlns:p14="http://schemas.microsoft.com/office/powerpoint/2010/main" val="214610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règle CSS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Exemple :</a:t>
            </a:r>
          </a:p>
          <a:p>
            <a:pPr lvl="2"/>
            <a:r>
              <a:rPr lang="fr-FR" dirty="0" smtClean="0"/>
              <a:t>Animation avec différentes couleurs</a:t>
            </a:r>
            <a:endParaRPr lang="fr-FR" dirty="0"/>
          </a:p>
        </p:txBody>
      </p:sp>
      <p:sp>
        <p:nvSpPr>
          <p:cNvPr id="6" name="Espace réservé du texte 5"/>
          <p:cNvSpPr>
            <a:spLocks noGrp="1"/>
          </p:cNvSpPr>
          <p:nvPr>
            <p:ph type="body" sz="half" idx="2"/>
          </p:nvPr>
        </p:nvSpPr>
        <p:spPr/>
        <p:txBody>
          <a:bodyPr>
            <a:normAutofit lnSpcReduction="10000"/>
          </a:bodyPr>
          <a:lstStyle/>
          <a:p>
            <a:endParaRPr lang="fr-FR" dirty="0" smtClean="0">
              <a:solidFill>
                <a:srgbClr val="D4D4D4"/>
              </a:solidFill>
              <a:latin typeface="Consolas" panose="020B0609020204030204" pitchFamily="49" charset="0"/>
            </a:endParaRPr>
          </a:p>
          <a:p>
            <a:endParaRPr lang="fr-FR" dirty="0" smtClean="0">
              <a:solidFill>
                <a:srgbClr val="D4D4D4"/>
              </a:solidFill>
              <a:latin typeface="Consolas" panose="020B0609020204030204" pitchFamily="49" charset="0"/>
            </a:endParaRPr>
          </a:p>
          <a:p>
            <a:endParaRPr lang="fr-FR" dirty="0" smtClean="0"/>
          </a:p>
          <a:p>
            <a:endParaRPr lang="fr-FR" dirty="0" smtClean="0"/>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couleur</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25%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blue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50%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purple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75%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red</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to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p>
          <a:p>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12</a:t>
            </a:fld>
            <a:endParaRPr lang="en-US"/>
          </a:p>
        </p:txBody>
      </p:sp>
    </p:spTree>
    <p:extLst>
      <p:ext uri="{BB962C8B-B14F-4D97-AF65-F5344CB8AC3E}">
        <p14:creationId xmlns:p14="http://schemas.microsoft.com/office/powerpoint/2010/main" val="409393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règle CSS @</a:t>
            </a:r>
            <a:r>
              <a:rPr lang="fr-FR" dirty="0" err="1" smtClean="0"/>
              <a:t>keyframes</a:t>
            </a:r>
            <a:endParaRPr lang="fr-FR" dirty="0"/>
          </a:p>
        </p:txBody>
      </p:sp>
      <p:sp>
        <p:nvSpPr>
          <p:cNvPr id="3" name="Espace réservé du contenu 2"/>
          <p:cNvSpPr>
            <a:spLocks noGrp="1"/>
          </p:cNvSpPr>
          <p:nvPr>
            <p:ph idx="1"/>
          </p:nvPr>
        </p:nvSpPr>
        <p:spPr/>
        <p:txBody>
          <a:bodyPr/>
          <a:lstStyle/>
          <a:p>
            <a:r>
              <a:rPr lang="fr-FR" dirty="0" smtClean="0"/>
              <a:t>Exemple :</a:t>
            </a:r>
          </a:p>
          <a:p>
            <a:pPr lvl="2"/>
            <a:r>
              <a:rPr lang="fr-FR" dirty="0" smtClean="0"/>
              <a:t>Double animation</a:t>
            </a:r>
            <a:endParaRPr lang="fr-FR" dirty="0"/>
          </a:p>
        </p:txBody>
      </p:sp>
      <p:sp>
        <p:nvSpPr>
          <p:cNvPr id="6" name="Espace réservé du texte 5"/>
          <p:cNvSpPr>
            <a:spLocks noGrp="1"/>
          </p:cNvSpPr>
          <p:nvPr>
            <p:ph type="body" sz="half" idx="2"/>
          </p:nvPr>
        </p:nvSpPr>
        <p:spPr/>
        <p:txBody>
          <a:bodyPr>
            <a:normAutofit fontScale="92500" lnSpcReduction="10000"/>
          </a:bodyPr>
          <a:lstStyle/>
          <a:p>
            <a:endParaRPr lang="fr-FR" dirty="0" smtClean="0">
              <a:solidFill>
                <a:srgbClr val="D4D4D4"/>
              </a:solidFill>
              <a:latin typeface="Consolas" panose="020B0609020204030204" pitchFamily="49" charset="0"/>
            </a:endParaRPr>
          </a:p>
          <a:p>
            <a:endParaRPr lang="fr-FR" dirty="0" smtClean="0">
              <a:solidFill>
                <a:srgbClr val="D4D4D4"/>
              </a:solidFill>
              <a:latin typeface="Consolas" panose="020B0609020204030204" pitchFamily="49" charset="0"/>
            </a:endParaRPr>
          </a:p>
          <a:p>
            <a:endParaRPr lang="fr-FR" dirty="0" smtClean="0"/>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couleur</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25%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blue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75%</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50%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purple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50%</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75%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red</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75%</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to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p>
          <a:p>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13</a:t>
            </a:fld>
            <a:endParaRPr lang="en-US"/>
          </a:p>
        </p:txBody>
      </p:sp>
    </p:spTree>
    <p:extLst>
      <p:ext uri="{BB962C8B-B14F-4D97-AF65-F5344CB8AC3E}">
        <p14:creationId xmlns:p14="http://schemas.microsoft.com/office/powerpoint/2010/main" val="346758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0" dirty="0"/>
              <a:t>La propriété </a:t>
            </a:r>
            <a:r>
              <a:rPr lang="fr-FR" b="0" dirty="0" smtClean="0"/>
              <a:t>animation-</a:t>
            </a:r>
            <a:r>
              <a:rPr lang="fr-FR" b="0" dirty="0" err="1" smtClean="0"/>
              <a:t>name</a:t>
            </a:r>
            <a:endParaRPr lang="fr-FR" dirty="0"/>
          </a:p>
        </p:txBody>
      </p:sp>
      <p:sp>
        <p:nvSpPr>
          <p:cNvPr id="3" name="Espace réservé du contenu 2"/>
          <p:cNvSpPr>
            <a:spLocks noGrp="1"/>
          </p:cNvSpPr>
          <p:nvPr>
            <p:ph idx="1"/>
          </p:nvPr>
        </p:nvSpPr>
        <p:spPr/>
        <p:txBody>
          <a:bodyPr>
            <a:normAutofit/>
          </a:bodyPr>
          <a:lstStyle/>
          <a:p>
            <a:r>
              <a:rPr lang="fr-FR" dirty="0" smtClean="0"/>
              <a:t>permet </a:t>
            </a:r>
            <a:r>
              <a:rPr lang="fr-FR" dirty="0"/>
              <a:t>de définir une liste d’animations qui doivent </a:t>
            </a:r>
            <a:r>
              <a:rPr lang="fr-FR" dirty="0" smtClean="0"/>
              <a:t>s’exécuter</a:t>
            </a:r>
          </a:p>
          <a:p>
            <a:endParaRPr lang="fr-FR" dirty="0"/>
          </a:p>
          <a:p>
            <a:r>
              <a:rPr lang="fr-FR" dirty="0" smtClean="0"/>
              <a:t>Peut avoir plusieurs noms</a:t>
            </a:r>
          </a:p>
          <a:p>
            <a:pPr lvl="2"/>
            <a:r>
              <a:rPr lang="fr-FR" dirty="0" smtClean="0"/>
              <a:t>définir </a:t>
            </a:r>
            <a:r>
              <a:rPr lang="fr-FR" dirty="0"/>
              <a:t>à minima la durée de l’animation pour chaque animation avec la propriété animation-duration</a:t>
            </a:r>
          </a:p>
        </p:txBody>
      </p:sp>
      <p:sp>
        <p:nvSpPr>
          <p:cNvPr id="4" name="Espace réservé du texte 3"/>
          <p:cNvSpPr>
            <a:spLocks noGrp="1"/>
          </p:cNvSpPr>
          <p:nvPr>
            <p:ph type="body" sz="half" idx="2"/>
          </p:nvPr>
        </p:nvSpPr>
        <p:spPr/>
        <p:txBody>
          <a:bodyPr>
            <a:normAutofit fontScale="92500" lnSpcReduction="20000"/>
          </a:bodyPr>
          <a:lstStyle/>
          <a:p>
            <a:r>
              <a:rPr lang="fr-FR" dirty="0" smtClean="0">
                <a:solidFill>
                  <a:srgbClr val="D7BA7D"/>
                </a:solidFill>
                <a:latin typeface="Consolas" panose="020B0609020204030204" pitchFamily="49" charset="0"/>
              </a:rPr>
              <a:t>	div</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height</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margin</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auto</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20px</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auto</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border</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2px</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solid</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black</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box-</a:t>
            </a:r>
            <a:r>
              <a:rPr lang="fr-FR" dirty="0" err="1">
                <a:solidFill>
                  <a:srgbClr val="9CDCFE"/>
                </a:solidFill>
                <a:latin typeface="Consolas" panose="020B0609020204030204" pitchFamily="49" charset="0"/>
              </a:rPr>
              <a:t>sizing</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border-box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D7BA7D"/>
                </a:solidFill>
                <a:latin typeface="Consolas" panose="020B0609020204030204" pitchFamily="49" charset="0"/>
              </a:rPr>
              <a:t>.d1</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animation-</a:t>
            </a:r>
            <a:r>
              <a:rPr lang="fr-FR" dirty="0" err="1">
                <a:solidFill>
                  <a:srgbClr val="9CDCFE"/>
                </a:solidFill>
                <a:latin typeface="Consolas" panose="020B0609020204030204" pitchFamily="49" charset="0"/>
              </a:rPr>
              <a:t>name</a:t>
            </a:r>
            <a:r>
              <a:rPr lang="fr-FR" dirty="0">
                <a:solidFill>
                  <a:srgbClr val="D4D4D4"/>
                </a:solidFill>
                <a:latin typeface="Consolas" panose="020B0609020204030204" pitchFamily="49" charset="0"/>
              </a:rPr>
              <a:t>: couleur, </a:t>
            </a:r>
            <a:r>
              <a:rPr lang="fr-FR" dirty="0" err="1">
                <a:solidFill>
                  <a:srgbClr val="D4D4D4"/>
                </a:solidFill>
                <a:latin typeface="Consolas" panose="020B0609020204030204" pitchFamily="49" charset="0"/>
              </a:rPr>
              <a:t>essuieglace</a:t>
            </a:r>
            <a:r>
              <a:rPr lang="fr-FR" dirty="0">
                <a:solidFill>
                  <a:srgbClr val="D4D4D4"/>
                </a:solidFill>
                <a:latin typeface="Consolas" panose="020B0609020204030204" pitchFamily="49" charset="0"/>
              </a:rPr>
              <a:t>, taille;</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animation-duration</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10s</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6A9955"/>
                </a:solidFill>
                <a:latin typeface="Consolas" panose="020B0609020204030204" pitchFamily="49" charset="0"/>
              </a:rPr>
              <a:t>/* Exemple 04 */</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couleur</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purple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taille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50%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essuieglace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endParaRPr lang="fr-FR" dirty="0"/>
          </a:p>
        </p:txBody>
      </p:sp>
      <p:sp>
        <p:nvSpPr>
          <p:cNvPr id="5" name="Espace réservé du pied de page 4"/>
          <p:cNvSpPr>
            <a:spLocks noGrp="1"/>
          </p:cNvSpPr>
          <p:nvPr>
            <p:ph type="ftr" sz="quarter" idx="11"/>
          </p:nvPr>
        </p:nvSpPr>
        <p:spPr/>
        <p:txBody>
          <a:bodyPr/>
          <a:lstStyle/>
          <a:p>
            <a:r>
              <a:rPr lang="en-US" smtClean="0"/>
              <a:t>CSS 3 Animation transition</a:t>
            </a:r>
            <a:endParaRPr lang="en-US" dirty="0"/>
          </a:p>
        </p:txBody>
      </p:sp>
      <p:sp>
        <p:nvSpPr>
          <p:cNvPr id="6" name="Espace réservé du numéro de diapositive 5"/>
          <p:cNvSpPr>
            <a:spLocks noGrp="1"/>
          </p:cNvSpPr>
          <p:nvPr>
            <p:ph type="sldNum" sz="quarter" idx="12"/>
          </p:nvPr>
        </p:nvSpPr>
        <p:spPr/>
        <p:txBody>
          <a:bodyPr/>
          <a:lstStyle/>
          <a:p>
            <a:fld id="{7BC5307C-9AC7-448E-9FCE-3A20542CE215}" type="slidenum">
              <a:rPr lang="en-US" smtClean="0"/>
              <a:t>14</a:t>
            </a:fld>
            <a:endParaRPr lang="en-US"/>
          </a:p>
        </p:txBody>
      </p:sp>
    </p:spTree>
    <p:extLst>
      <p:ext uri="{BB962C8B-B14F-4D97-AF65-F5344CB8AC3E}">
        <p14:creationId xmlns:p14="http://schemas.microsoft.com/office/powerpoint/2010/main" val="95747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0" dirty="0"/>
              <a:t>La propriété animation-duration</a:t>
            </a:r>
          </a:p>
        </p:txBody>
      </p:sp>
      <p:sp>
        <p:nvSpPr>
          <p:cNvPr id="3" name="Espace réservé du contenu 2"/>
          <p:cNvSpPr>
            <a:spLocks noGrp="1"/>
          </p:cNvSpPr>
          <p:nvPr>
            <p:ph idx="1"/>
          </p:nvPr>
        </p:nvSpPr>
        <p:spPr/>
        <p:txBody>
          <a:bodyPr>
            <a:normAutofit/>
          </a:bodyPr>
          <a:lstStyle/>
          <a:p>
            <a:r>
              <a:rPr lang="fr-FR" dirty="0" smtClean="0"/>
              <a:t>permet </a:t>
            </a:r>
            <a:r>
              <a:rPr lang="fr-FR" dirty="0"/>
              <a:t>de définir le temps que doit durer une </a:t>
            </a:r>
            <a:r>
              <a:rPr lang="fr-FR" dirty="0" smtClean="0"/>
              <a:t>animation</a:t>
            </a:r>
          </a:p>
          <a:p>
            <a:r>
              <a:rPr lang="fr-FR" dirty="0" smtClean="0"/>
              <a:t>durée </a:t>
            </a:r>
            <a:r>
              <a:rPr lang="fr-FR" dirty="0"/>
              <a:t>en </a:t>
            </a:r>
            <a:r>
              <a:rPr lang="fr-FR" dirty="0" smtClean="0"/>
              <a:t>secondes</a:t>
            </a:r>
            <a:endParaRPr lang="fr-FR" dirty="0"/>
          </a:p>
        </p:txBody>
      </p:sp>
      <p:sp>
        <p:nvSpPr>
          <p:cNvPr id="4" name="Espace réservé du texte 3"/>
          <p:cNvSpPr>
            <a:spLocks noGrp="1"/>
          </p:cNvSpPr>
          <p:nvPr>
            <p:ph type="body" sz="half" idx="2"/>
          </p:nvPr>
        </p:nvSpPr>
        <p:spPr/>
        <p:txBody>
          <a:bodyPr>
            <a:normAutofit fontScale="92500" lnSpcReduction="20000"/>
          </a:bodyPr>
          <a:lstStyle/>
          <a:p>
            <a:r>
              <a:rPr lang="fr-FR" dirty="0" smtClean="0">
                <a:solidFill>
                  <a:srgbClr val="D7BA7D"/>
                </a:solidFill>
                <a:latin typeface="Consolas" panose="020B0609020204030204" pitchFamily="49" charset="0"/>
              </a:rPr>
              <a:t>	div</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height</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margin</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auto</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20px</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auto</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border</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2px</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solid</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black</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box-</a:t>
            </a:r>
            <a:r>
              <a:rPr lang="fr-FR" dirty="0" err="1">
                <a:solidFill>
                  <a:srgbClr val="9CDCFE"/>
                </a:solidFill>
                <a:latin typeface="Consolas" panose="020B0609020204030204" pitchFamily="49" charset="0"/>
              </a:rPr>
              <a:t>sizing</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border-box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D7BA7D"/>
                </a:solidFill>
                <a:latin typeface="Consolas" panose="020B0609020204030204" pitchFamily="49" charset="0"/>
              </a:rPr>
              <a:t>.d1</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animation-</a:t>
            </a:r>
            <a:r>
              <a:rPr lang="fr-FR" dirty="0" err="1">
                <a:solidFill>
                  <a:srgbClr val="9CDCFE"/>
                </a:solidFill>
                <a:latin typeface="Consolas" panose="020B0609020204030204" pitchFamily="49" charset="0"/>
              </a:rPr>
              <a:t>name</a:t>
            </a:r>
            <a:r>
              <a:rPr lang="fr-FR" dirty="0">
                <a:solidFill>
                  <a:srgbClr val="D4D4D4"/>
                </a:solidFill>
                <a:latin typeface="Consolas" panose="020B0609020204030204" pitchFamily="49" charset="0"/>
              </a:rPr>
              <a:t>: couleur, </a:t>
            </a:r>
            <a:r>
              <a:rPr lang="fr-FR" dirty="0" err="1">
                <a:solidFill>
                  <a:srgbClr val="D4D4D4"/>
                </a:solidFill>
                <a:latin typeface="Consolas" panose="020B0609020204030204" pitchFamily="49" charset="0"/>
              </a:rPr>
              <a:t>essuieglace</a:t>
            </a:r>
            <a:r>
              <a:rPr lang="fr-FR" dirty="0">
                <a:solidFill>
                  <a:srgbClr val="D4D4D4"/>
                </a:solidFill>
                <a:latin typeface="Consolas" panose="020B0609020204030204" pitchFamily="49" charset="0"/>
              </a:rPr>
              <a:t>, taille;</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animation-duration</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10s</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2s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6A9955"/>
                </a:solidFill>
                <a:latin typeface="Consolas" panose="020B0609020204030204" pitchFamily="49" charset="0"/>
              </a:rPr>
              <a:t>/* Exemple 04 */</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couleur</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CE9178"/>
                </a:solidFill>
                <a:latin typeface="Consolas" panose="020B0609020204030204" pitchFamily="49" charset="0"/>
              </a:rPr>
              <a:t>purple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orange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taille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50%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a:t>
            </a:r>
            <a:r>
              <a:rPr lang="fr-FR" dirty="0" err="1">
                <a:solidFill>
                  <a:srgbClr val="C586C0"/>
                </a:solidFill>
                <a:latin typeface="Consolas" panose="020B0609020204030204" pitchFamily="49" charset="0"/>
              </a:rPr>
              <a:t>keyframes</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essuieglace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from</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50%{</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to{</a:t>
            </a:r>
            <a:r>
              <a:rPr lang="fr-FR" dirty="0" err="1">
                <a:solidFill>
                  <a:srgbClr val="9CDCFE"/>
                </a:solidFill>
                <a:latin typeface="Consolas" panose="020B0609020204030204" pitchFamily="49" charset="0"/>
              </a:rPr>
              <a:t>margin</a:t>
            </a:r>
            <a:r>
              <a:rPr lang="fr-FR" dirty="0">
                <a:solidFill>
                  <a:srgbClr val="9CDCFE"/>
                </a:solidFill>
                <a:latin typeface="Consolas" panose="020B0609020204030204" pitchFamily="49" charset="0"/>
              </a:rPr>
              <a:t>-top</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endParaRPr lang="fr-FR" dirty="0"/>
          </a:p>
        </p:txBody>
      </p:sp>
      <p:sp>
        <p:nvSpPr>
          <p:cNvPr id="5" name="Espace réservé du pied de page 4"/>
          <p:cNvSpPr>
            <a:spLocks noGrp="1"/>
          </p:cNvSpPr>
          <p:nvPr>
            <p:ph type="ftr" sz="quarter" idx="11"/>
          </p:nvPr>
        </p:nvSpPr>
        <p:spPr/>
        <p:txBody>
          <a:bodyPr/>
          <a:lstStyle/>
          <a:p>
            <a:r>
              <a:rPr lang="en-US" smtClean="0"/>
              <a:t>CSS 3 Animation transition</a:t>
            </a:r>
            <a:endParaRPr lang="en-US" dirty="0"/>
          </a:p>
        </p:txBody>
      </p:sp>
      <p:sp>
        <p:nvSpPr>
          <p:cNvPr id="6" name="Espace réservé du numéro de diapositive 5"/>
          <p:cNvSpPr>
            <a:spLocks noGrp="1"/>
          </p:cNvSpPr>
          <p:nvPr>
            <p:ph type="sldNum" sz="quarter" idx="12"/>
          </p:nvPr>
        </p:nvSpPr>
        <p:spPr/>
        <p:txBody>
          <a:bodyPr/>
          <a:lstStyle/>
          <a:p>
            <a:fld id="{7BC5307C-9AC7-448E-9FCE-3A20542CE215}" type="slidenum">
              <a:rPr lang="en-US" smtClean="0"/>
              <a:t>15</a:t>
            </a:fld>
            <a:endParaRPr lang="en-US"/>
          </a:p>
        </p:txBody>
      </p:sp>
    </p:spTree>
    <p:extLst>
      <p:ext uri="{BB962C8B-B14F-4D97-AF65-F5344CB8AC3E}">
        <p14:creationId xmlns:p14="http://schemas.microsoft.com/office/powerpoint/2010/main" val="359928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0" dirty="0"/>
              <a:t>La propriété </a:t>
            </a:r>
            <a:r>
              <a:rPr lang="fr-FR" b="0" dirty="0" smtClean="0"/>
              <a:t>animation-timing-</a:t>
            </a:r>
            <a:r>
              <a:rPr lang="fr-FR" b="0" dirty="0" err="1" smtClean="0"/>
              <a:t>function</a:t>
            </a:r>
            <a:endParaRPr lang="fr-FR" dirty="0"/>
          </a:p>
        </p:txBody>
      </p:sp>
      <p:sp>
        <p:nvSpPr>
          <p:cNvPr id="7" name="Espace réservé du contenu 6"/>
          <p:cNvSpPr>
            <a:spLocks noGrp="1"/>
          </p:cNvSpPr>
          <p:nvPr>
            <p:ph idx="1"/>
          </p:nvPr>
        </p:nvSpPr>
        <p:spPr/>
        <p:txBody>
          <a:bodyPr>
            <a:normAutofit fontScale="70000" lnSpcReduction="20000"/>
          </a:bodyPr>
          <a:lstStyle/>
          <a:p>
            <a:r>
              <a:rPr lang="fr-FR" dirty="0" smtClean="0"/>
              <a:t>Les valeurs possibles sont :</a:t>
            </a:r>
          </a:p>
          <a:p>
            <a:pPr lvl="1"/>
            <a:r>
              <a:rPr lang="fr-FR" dirty="0" err="1" smtClean="0"/>
              <a:t>ease</a:t>
            </a:r>
            <a:r>
              <a:rPr lang="fr-FR" dirty="0" smtClean="0"/>
              <a:t> </a:t>
            </a:r>
            <a:r>
              <a:rPr lang="fr-FR" dirty="0"/>
              <a:t>: </a:t>
            </a:r>
            <a:endParaRPr lang="fr-FR" dirty="0" smtClean="0"/>
          </a:p>
          <a:p>
            <a:pPr lvl="2"/>
            <a:r>
              <a:rPr lang="fr-FR" dirty="0" smtClean="0"/>
              <a:t>valeur </a:t>
            </a:r>
            <a:r>
              <a:rPr lang="fr-FR" dirty="0"/>
              <a:t>par défaut. Entre deux valeurs de </a:t>
            </a:r>
            <a:r>
              <a:rPr lang="fr-FR" dirty="0" err="1"/>
              <a:t>keyframes</a:t>
            </a:r>
            <a:r>
              <a:rPr lang="fr-FR" dirty="0"/>
              <a:t>, l’animation va commencer relativement lentement, puis accélérer au milieu et se terminer lentement </a:t>
            </a:r>
          </a:p>
          <a:p>
            <a:pPr lvl="1"/>
            <a:r>
              <a:rPr lang="fr-FR" dirty="0" err="1"/>
              <a:t>linear</a:t>
            </a:r>
            <a:r>
              <a:rPr lang="fr-FR" dirty="0"/>
              <a:t> : </a:t>
            </a:r>
            <a:endParaRPr lang="fr-FR" dirty="0" smtClean="0"/>
          </a:p>
          <a:p>
            <a:pPr lvl="2"/>
            <a:r>
              <a:rPr lang="fr-FR" dirty="0" smtClean="0"/>
              <a:t>Entre </a:t>
            </a:r>
            <a:r>
              <a:rPr lang="fr-FR" dirty="0"/>
              <a:t>deux valeurs de </a:t>
            </a:r>
            <a:r>
              <a:rPr lang="fr-FR" dirty="0" err="1"/>
              <a:t>keyframes</a:t>
            </a:r>
            <a:r>
              <a:rPr lang="fr-FR" dirty="0"/>
              <a:t>, l’animation aura une vitesse constante du début à la fin </a:t>
            </a:r>
          </a:p>
          <a:p>
            <a:pPr lvl="1"/>
            <a:r>
              <a:rPr lang="fr-FR" dirty="0" err="1"/>
              <a:t>ease</a:t>
            </a:r>
            <a:r>
              <a:rPr lang="fr-FR" dirty="0"/>
              <a:t>-in : </a:t>
            </a:r>
            <a:endParaRPr lang="fr-FR" dirty="0" smtClean="0"/>
          </a:p>
          <a:p>
            <a:pPr lvl="2"/>
            <a:r>
              <a:rPr lang="fr-FR" dirty="0" smtClean="0"/>
              <a:t>Entre </a:t>
            </a:r>
            <a:r>
              <a:rPr lang="fr-FR" dirty="0"/>
              <a:t>deux valeurs de </a:t>
            </a:r>
            <a:r>
              <a:rPr lang="fr-FR" dirty="0" err="1"/>
              <a:t>keyframes</a:t>
            </a:r>
            <a:r>
              <a:rPr lang="fr-FR" dirty="0"/>
              <a:t>, l’animation va commencer lentement puis accélérer jusqu’à atteindre la prochaine valeur de </a:t>
            </a:r>
            <a:r>
              <a:rPr lang="fr-FR" dirty="0" err="1" smtClean="0"/>
              <a:t>keyframe</a:t>
            </a:r>
            <a:endParaRPr lang="fr-FR" dirty="0"/>
          </a:p>
          <a:p>
            <a:pPr lvl="1"/>
            <a:r>
              <a:rPr lang="fr-FR" dirty="0" err="1"/>
              <a:t>ease</a:t>
            </a:r>
            <a:r>
              <a:rPr lang="fr-FR" dirty="0"/>
              <a:t>-out : </a:t>
            </a:r>
            <a:endParaRPr lang="fr-FR" dirty="0" smtClean="0"/>
          </a:p>
          <a:p>
            <a:pPr lvl="2"/>
            <a:r>
              <a:rPr lang="fr-FR" dirty="0" smtClean="0"/>
              <a:t>Entre </a:t>
            </a:r>
            <a:r>
              <a:rPr lang="fr-FR" dirty="0"/>
              <a:t>deux valeurs de </a:t>
            </a:r>
            <a:r>
              <a:rPr lang="fr-FR" dirty="0" err="1"/>
              <a:t>keyframes</a:t>
            </a:r>
            <a:r>
              <a:rPr lang="fr-FR" dirty="0"/>
              <a:t>, l’animation va commencer rapidement et décélérer progressivement jusqu’à atteindre la prochaine valeur de </a:t>
            </a:r>
            <a:r>
              <a:rPr lang="fr-FR" dirty="0" err="1"/>
              <a:t>keyframe</a:t>
            </a:r>
            <a:r>
              <a:rPr lang="fr-FR" dirty="0"/>
              <a:t> </a:t>
            </a:r>
          </a:p>
          <a:p>
            <a:pPr lvl="1"/>
            <a:r>
              <a:rPr lang="fr-FR" dirty="0" err="1" smtClean="0"/>
              <a:t>ease</a:t>
            </a:r>
            <a:r>
              <a:rPr lang="fr-FR" dirty="0" smtClean="0"/>
              <a:t>-in-out :</a:t>
            </a:r>
          </a:p>
          <a:p>
            <a:pPr lvl="2"/>
            <a:r>
              <a:rPr lang="fr-FR" dirty="0" smtClean="0"/>
              <a:t> </a:t>
            </a:r>
            <a:r>
              <a:rPr lang="fr-FR" dirty="0"/>
              <a:t>Entre deux valeurs de </a:t>
            </a:r>
            <a:r>
              <a:rPr lang="fr-FR" dirty="0" err="1"/>
              <a:t>keyframes</a:t>
            </a:r>
            <a:r>
              <a:rPr lang="fr-FR" dirty="0"/>
              <a:t>, l’animation commence lentement, accélère au milieu et finit </a:t>
            </a:r>
            <a:r>
              <a:rPr lang="fr-FR" dirty="0" smtClean="0"/>
              <a:t>lentement</a:t>
            </a:r>
            <a:endParaRPr lang="fr-FR" dirty="0"/>
          </a:p>
          <a:p>
            <a:pPr lvl="1"/>
            <a:r>
              <a:rPr lang="fr-FR" dirty="0" err="1"/>
              <a:t>cubic-bezier</a:t>
            </a:r>
            <a:r>
              <a:rPr lang="fr-FR" dirty="0"/>
              <a:t>(x1, y1, x2, y2) : </a:t>
            </a:r>
            <a:endParaRPr lang="fr-FR" dirty="0" smtClean="0"/>
          </a:p>
          <a:p>
            <a:pPr lvl="2"/>
            <a:r>
              <a:rPr lang="fr-FR" dirty="0" smtClean="0"/>
              <a:t>permet </a:t>
            </a:r>
            <a:r>
              <a:rPr lang="fr-FR" dirty="0"/>
              <a:t>de définir une courbe de Bézier spécifique pour créer une animation à la vitesse totalement </a:t>
            </a:r>
            <a:r>
              <a:rPr lang="fr-FR" dirty="0" smtClean="0"/>
              <a:t>contrôlée</a:t>
            </a:r>
            <a:endParaRPr lang="fr-FR" dirty="0"/>
          </a:p>
        </p:txBody>
      </p:sp>
      <p:sp>
        <p:nvSpPr>
          <p:cNvPr id="5" name="Espace réservé du pied de page 4"/>
          <p:cNvSpPr>
            <a:spLocks noGrp="1"/>
          </p:cNvSpPr>
          <p:nvPr>
            <p:ph type="ftr" sz="quarter" idx="11"/>
          </p:nvPr>
        </p:nvSpPr>
        <p:spPr/>
        <p:txBody>
          <a:bodyPr/>
          <a:lstStyle/>
          <a:p>
            <a:r>
              <a:rPr lang="en-US" smtClean="0"/>
              <a:t>CSS 3 Animation transition</a:t>
            </a:r>
            <a:endParaRPr lang="en-US" dirty="0"/>
          </a:p>
        </p:txBody>
      </p:sp>
      <p:sp>
        <p:nvSpPr>
          <p:cNvPr id="6" name="Espace réservé du numéro de diapositive 5"/>
          <p:cNvSpPr>
            <a:spLocks noGrp="1"/>
          </p:cNvSpPr>
          <p:nvPr>
            <p:ph type="sldNum" sz="quarter" idx="12"/>
          </p:nvPr>
        </p:nvSpPr>
        <p:spPr/>
        <p:txBody>
          <a:bodyPr/>
          <a:lstStyle/>
          <a:p>
            <a:fld id="{7BC5307C-9AC7-448E-9FCE-3A20542CE215}" type="slidenum">
              <a:rPr lang="en-US" smtClean="0"/>
              <a:t>16</a:t>
            </a:fld>
            <a:endParaRPr lang="en-US"/>
          </a:p>
        </p:txBody>
      </p:sp>
    </p:spTree>
    <p:extLst>
      <p:ext uri="{BB962C8B-B14F-4D97-AF65-F5344CB8AC3E}">
        <p14:creationId xmlns:p14="http://schemas.microsoft.com/office/powerpoint/2010/main" val="258705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propriété </a:t>
            </a:r>
            <a:r>
              <a:rPr lang="fr-FR" dirty="0" smtClean="0"/>
              <a:t>animation-</a:t>
            </a:r>
            <a:r>
              <a:rPr lang="fr-FR" dirty="0" err="1" smtClean="0"/>
              <a:t>iteration</a:t>
            </a:r>
            <a:r>
              <a:rPr lang="fr-FR" dirty="0" smtClean="0"/>
              <a:t>-count</a:t>
            </a:r>
            <a:endParaRPr lang="fr-FR" dirty="0"/>
          </a:p>
        </p:txBody>
      </p:sp>
      <p:sp>
        <p:nvSpPr>
          <p:cNvPr id="3" name="Espace réservé du contenu 2"/>
          <p:cNvSpPr>
            <a:spLocks noGrp="1"/>
          </p:cNvSpPr>
          <p:nvPr>
            <p:ph idx="1"/>
          </p:nvPr>
        </p:nvSpPr>
        <p:spPr/>
        <p:txBody>
          <a:bodyPr/>
          <a:lstStyle/>
          <a:p>
            <a:r>
              <a:rPr lang="fr-FR" dirty="0"/>
              <a:t>P</a:t>
            </a:r>
            <a:r>
              <a:rPr lang="fr-FR" dirty="0" smtClean="0"/>
              <a:t>ermet </a:t>
            </a:r>
            <a:r>
              <a:rPr lang="fr-FR" dirty="0"/>
              <a:t>de définir combien de fois une animation va être </a:t>
            </a:r>
            <a:r>
              <a:rPr lang="fr-FR" dirty="0" smtClean="0"/>
              <a:t>jouée</a:t>
            </a:r>
          </a:p>
          <a:p>
            <a:r>
              <a:rPr lang="fr-FR" dirty="0" smtClean="0"/>
              <a:t>Par </a:t>
            </a:r>
            <a:r>
              <a:rPr lang="fr-FR" dirty="0"/>
              <a:t>défaut, une animation ne sera jouée qu’une </a:t>
            </a:r>
            <a:r>
              <a:rPr lang="fr-FR" dirty="0" smtClean="0"/>
              <a:t>fois</a:t>
            </a:r>
            <a:endParaRPr lang="fr-FR" dirty="0"/>
          </a:p>
          <a:p>
            <a:endParaRPr lang="fr-FR" dirty="0"/>
          </a:p>
          <a:p>
            <a:r>
              <a:rPr lang="fr-FR" dirty="0" smtClean="0"/>
              <a:t>Reçoit :</a:t>
            </a:r>
          </a:p>
          <a:p>
            <a:pPr lvl="2"/>
            <a:r>
              <a:rPr lang="fr-FR" dirty="0" smtClean="0"/>
              <a:t>un nombre </a:t>
            </a:r>
          </a:p>
          <a:p>
            <a:pPr lvl="2"/>
            <a:r>
              <a:rPr lang="fr-FR" dirty="0" smtClean="0"/>
              <a:t>soit </a:t>
            </a:r>
            <a:r>
              <a:rPr lang="fr-FR" dirty="0"/>
              <a:t>le mot clef </a:t>
            </a:r>
            <a:r>
              <a:rPr lang="fr-FR" dirty="0" err="1" smtClean="0"/>
              <a:t>infinite</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17</a:t>
            </a:fld>
            <a:endParaRPr lang="en-US"/>
          </a:p>
        </p:txBody>
      </p:sp>
    </p:spTree>
    <p:extLst>
      <p:ext uri="{BB962C8B-B14F-4D97-AF65-F5344CB8AC3E}">
        <p14:creationId xmlns:p14="http://schemas.microsoft.com/office/powerpoint/2010/main" val="394114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propriété </a:t>
            </a:r>
            <a:r>
              <a:rPr lang="fr-FR" dirty="0" smtClean="0"/>
              <a:t>animation-direction</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permettre de spécifier le sens dans lequel une animation doit être </a:t>
            </a:r>
            <a:r>
              <a:rPr lang="fr-FR" dirty="0" smtClean="0"/>
              <a:t>jouée</a:t>
            </a:r>
          </a:p>
          <a:p>
            <a:r>
              <a:rPr lang="fr-FR" dirty="0" smtClean="0"/>
              <a:t>Les valeurs possibles sont :</a:t>
            </a:r>
          </a:p>
          <a:p>
            <a:pPr lvl="1"/>
            <a:r>
              <a:rPr lang="fr-FR" dirty="0"/>
              <a:t>normal </a:t>
            </a:r>
            <a:r>
              <a:rPr lang="fr-FR" dirty="0" smtClean="0"/>
              <a:t>:</a:t>
            </a:r>
          </a:p>
          <a:p>
            <a:pPr lvl="2"/>
            <a:r>
              <a:rPr lang="fr-FR" dirty="0" smtClean="0"/>
              <a:t>valeur </a:t>
            </a:r>
            <a:r>
              <a:rPr lang="fr-FR" dirty="0"/>
              <a:t>par défaut. </a:t>
            </a:r>
            <a:endParaRPr lang="fr-FR" dirty="0" smtClean="0"/>
          </a:p>
          <a:p>
            <a:pPr lvl="2"/>
            <a:r>
              <a:rPr lang="fr-FR" dirty="0" smtClean="0"/>
              <a:t>L’animation </a:t>
            </a:r>
            <a:r>
              <a:rPr lang="fr-FR" dirty="0"/>
              <a:t>est jouée dans le sens dans lequel elle a été déclarée (du </a:t>
            </a:r>
            <a:r>
              <a:rPr lang="fr-FR" dirty="0" err="1"/>
              <a:t>from</a:t>
            </a:r>
            <a:r>
              <a:rPr lang="fr-FR" dirty="0"/>
              <a:t> vers le to</a:t>
            </a:r>
            <a:r>
              <a:rPr lang="fr-FR" dirty="0" smtClean="0"/>
              <a:t>)</a:t>
            </a:r>
            <a:endParaRPr lang="fr-FR" dirty="0"/>
          </a:p>
          <a:p>
            <a:pPr lvl="1"/>
            <a:r>
              <a:rPr lang="fr-FR" dirty="0"/>
              <a:t>reverse : </a:t>
            </a:r>
            <a:endParaRPr lang="fr-FR" dirty="0" smtClean="0"/>
          </a:p>
          <a:p>
            <a:pPr lvl="2"/>
            <a:r>
              <a:rPr lang="fr-FR" dirty="0" smtClean="0"/>
              <a:t>l’animation </a:t>
            </a:r>
            <a:r>
              <a:rPr lang="fr-FR" dirty="0"/>
              <a:t>est jouée dans le sens inverse pour toutes ses </a:t>
            </a:r>
            <a:r>
              <a:rPr lang="fr-FR" dirty="0" smtClean="0"/>
              <a:t>itérations</a:t>
            </a:r>
            <a:endParaRPr lang="fr-FR" dirty="0"/>
          </a:p>
          <a:p>
            <a:pPr lvl="1"/>
            <a:r>
              <a:rPr lang="fr-FR" dirty="0" err="1"/>
              <a:t>alternate</a:t>
            </a:r>
            <a:r>
              <a:rPr lang="fr-FR" dirty="0"/>
              <a:t> : </a:t>
            </a:r>
            <a:endParaRPr lang="fr-FR" dirty="0" smtClean="0"/>
          </a:p>
          <a:p>
            <a:pPr lvl="2"/>
            <a:r>
              <a:rPr lang="fr-FR" dirty="0" smtClean="0"/>
              <a:t>l’animation </a:t>
            </a:r>
            <a:r>
              <a:rPr lang="fr-FR" dirty="0"/>
              <a:t>va être jouée une première fois dans le sens normal, puis dans le sens contraire, puis à nouveau dans le sens normal et </a:t>
            </a:r>
            <a:r>
              <a:rPr lang="fr-FR" dirty="0" smtClean="0"/>
              <a:t>etc..</a:t>
            </a:r>
            <a:endParaRPr lang="fr-FR" dirty="0"/>
          </a:p>
          <a:p>
            <a:pPr lvl="1"/>
            <a:r>
              <a:rPr lang="fr-FR" dirty="0" err="1"/>
              <a:t>alternate</a:t>
            </a:r>
            <a:r>
              <a:rPr lang="fr-FR" dirty="0"/>
              <a:t>-reverse : </a:t>
            </a:r>
            <a:r>
              <a:rPr lang="fr-FR" dirty="0" smtClean="0"/>
              <a:t>	</a:t>
            </a:r>
          </a:p>
          <a:p>
            <a:pPr lvl="2"/>
            <a:r>
              <a:rPr lang="fr-FR" dirty="0" smtClean="0"/>
              <a:t>l’animation </a:t>
            </a:r>
            <a:r>
              <a:rPr lang="fr-FR" dirty="0"/>
              <a:t>va être jouée une première fois dans le sens inverse, puis dans le sens normal, puis à nouveau dans le sens inverse et </a:t>
            </a:r>
            <a:r>
              <a:rPr lang="fr-FR" dirty="0" smtClean="0"/>
              <a:t>etc…</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18</a:t>
            </a:fld>
            <a:endParaRPr lang="en-US"/>
          </a:p>
        </p:txBody>
      </p:sp>
    </p:spTree>
    <p:extLst>
      <p:ext uri="{BB962C8B-B14F-4D97-AF65-F5344CB8AC3E}">
        <p14:creationId xmlns:p14="http://schemas.microsoft.com/office/powerpoint/2010/main" val="297308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Les autres propriétés</a:t>
            </a:r>
            <a:endParaRPr lang="fr-FR" dirty="0"/>
          </a:p>
        </p:txBody>
      </p:sp>
      <p:sp>
        <p:nvSpPr>
          <p:cNvPr id="3" name="Espace réservé du contenu 2"/>
          <p:cNvSpPr>
            <a:spLocks noGrp="1"/>
          </p:cNvSpPr>
          <p:nvPr>
            <p:ph idx="1"/>
          </p:nvPr>
        </p:nvSpPr>
        <p:spPr/>
        <p:txBody>
          <a:bodyPr/>
          <a:lstStyle/>
          <a:p>
            <a:r>
              <a:rPr lang="fr-FR" dirty="0" smtClean="0"/>
              <a:t>animation-</a:t>
            </a:r>
            <a:r>
              <a:rPr lang="fr-FR" dirty="0" err="1" smtClean="0"/>
              <a:t>play</a:t>
            </a:r>
            <a:r>
              <a:rPr lang="fr-FR" dirty="0" smtClean="0"/>
              <a:t>-state</a:t>
            </a:r>
          </a:p>
          <a:p>
            <a:pPr lvl="2"/>
            <a:r>
              <a:rPr lang="fr-FR" dirty="0" smtClean="0"/>
              <a:t>permet de définir si une animation doit être jouée ou être en pause</a:t>
            </a:r>
          </a:p>
          <a:p>
            <a:r>
              <a:rPr lang="fr-FR" dirty="0" smtClean="0"/>
              <a:t>animation-</a:t>
            </a:r>
            <a:r>
              <a:rPr lang="fr-FR" dirty="0" err="1" smtClean="0"/>
              <a:t>delay</a:t>
            </a:r>
            <a:endParaRPr lang="fr-FR" dirty="0"/>
          </a:p>
          <a:p>
            <a:pPr lvl="2"/>
            <a:r>
              <a:rPr lang="fr-FR" dirty="0"/>
              <a:t>permettre de </a:t>
            </a:r>
            <a:r>
              <a:rPr lang="fr-FR" dirty="0" smtClean="0"/>
              <a:t>définir quand une animation doit commencer</a:t>
            </a:r>
          </a:p>
          <a:p>
            <a:r>
              <a:rPr lang="fr-FR" dirty="0"/>
              <a:t>animation-</a:t>
            </a:r>
            <a:r>
              <a:rPr lang="fr-FR" dirty="0" err="1"/>
              <a:t>fill</a:t>
            </a:r>
            <a:r>
              <a:rPr lang="fr-FR" dirty="0"/>
              <a:t>-mode</a:t>
            </a:r>
          </a:p>
          <a:p>
            <a:pPr lvl="2"/>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19</a:t>
            </a:fld>
            <a:endParaRPr lang="en-US"/>
          </a:p>
        </p:txBody>
      </p:sp>
    </p:spTree>
    <p:extLst>
      <p:ext uri="{BB962C8B-B14F-4D97-AF65-F5344CB8AC3E}">
        <p14:creationId xmlns:p14="http://schemas.microsoft.com/office/powerpoint/2010/main" val="14061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transitions</a:t>
            </a:r>
            <a:endParaRPr lang="fr-FR" dirty="0"/>
          </a:p>
        </p:txBody>
      </p:sp>
      <p:sp>
        <p:nvSpPr>
          <p:cNvPr id="7" name="Espace réservé du texte 6"/>
          <p:cNvSpPr>
            <a:spLocks noGrp="1"/>
          </p:cNvSpPr>
          <p:nvPr>
            <p:ph type="body" idx="1"/>
          </p:nvPr>
        </p:nvSpPr>
        <p:spPr/>
        <p:txBody>
          <a:bodyPr/>
          <a:lstStyle/>
          <a:p>
            <a:r>
              <a:rPr lang="fr-FR" dirty="0" smtClean="0"/>
              <a:t>Module 1</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a:t>
            </a:fld>
            <a:endParaRPr lang="en-US"/>
          </a:p>
        </p:txBody>
      </p:sp>
    </p:spTree>
    <p:extLst>
      <p:ext uri="{BB962C8B-B14F-4D97-AF65-F5344CB8AC3E}">
        <p14:creationId xmlns:p14="http://schemas.microsoft.com/office/powerpoint/2010/main" val="123560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La propriété </a:t>
            </a:r>
            <a:r>
              <a:rPr lang="fr-FR" dirty="0" smtClean="0"/>
              <a:t>animation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correspond à la version raccourcie </a:t>
            </a:r>
            <a:r>
              <a:rPr lang="fr-FR" dirty="0" smtClean="0"/>
              <a:t>des </a:t>
            </a:r>
            <a:r>
              <a:rPr lang="fr-FR" dirty="0"/>
              <a:t>propriétés animation-* vues </a:t>
            </a:r>
            <a:r>
              <a:rPr lang="fr-FR" dirty="0" smtClean="0"/>
              <a:t>précédemment</a:t>
            </a:r>
          </a:p>
          <a:p>
            <a:r>
              <a:rPr lang="fr-FR" dirty="0" smtClean="0"/>
              <a:t>Ordre de valeurs :</a:t>
            </a:r>
          </a:p>
          <a:p>
            <a:pPr marL="1371600" lvl="2" indent="-457200">
              <a:buFont typeface="+mj-lt"/>
              <a:buAutoNum type="arabicPeriod"/>
            </a:pPr>
            <a:r>
              <a:rPr lang="fr-FR" dirty="0"/>
              <a:t>La valeur relative à la propriété animation-</a:t>
            </a:r>
            <a:r>
              <a:rPr lang="fr-FR" dirty="0" err="1"/>
              <a:t>name</a:t>
            </a:r>
            <a:r>
              <a:rPr lang="fr-FR" dirty="0"/>
              <a:t> </a:t>
            </a:r>
          </a:p>
          <a:p>
            <a:pPr marL="1371600" lvl="2" indent="-457200">
              <a:buFont typeface="+mj-lt"/>
              <a:buAutoNum type="arabicPeriod"/>
            </a:pPr>
            <a:r>
              <a:rPr lang="fr-FR" dirty="0"/>
              <a:t>La valeur relative à la propriété animation-duration </a:t>
            </a:r>
          </a:p>
          <a:p>
            <a:pPr marL="1371600" lvl="2" indent="-457200">
              <a:buFont typeface="+mj-lt"/>
              <a:buAutoNum type="arabicPeriod"/>
            </a:pPr>
            <a:r>
              <a:rPr lang="fr-FR" dirty="0"/>
              <a:t>La valeur relative à la propriété animation-timing-</a:t>
            </a:r>
            <a:r>
              <a:rPr lang="fr-FR" dirty="0" err="1"/>
              <a:t>function</a:t>
            </a:r>
            <a:r>
              <a:rPr lang="fr-FR" dirty="0"/>
              <a:t> </a:t>
            </a:r>
          </a:p>
          <a:p>
            <a:pPr marL="1371600" lvl="2" indent="-457200">
              <a:buFont typeface="+mj-lt"/>
              <a:buAutoNum type="arabicPeriod"/>
            </a:pPr>
            <a:r>
              <a:rPr lang="fr-FR" dirty="0"/>
              <a:t>La valeur relative à la propriété animation-</a:t>
            </a:r>
            <a:r>
              <a:rPr lang="fr-FR" dirty="0" err="1"/>
              <a:t>delay</a:t>
            </a:r>
            <a:r>
              <a:rPr lang="fr-FR" dirty="0"/>
              <a:t> </a:t>
            </a:r>
          </a:p>
          <a:p>
            <a:pPr marL="1371600" lvl="2" indent="-457200">
              <a:buFont typeface="+mj-lt"/>
              <a:buAutoNum type="arabicPeriod"/>
            </a:pPr>
            <a:r>
              <a:rPr lang="fr-FR" dirty="0"/>
              <a:t>La valeur relative à la propriété animation-</a:t>
            </a:r>
            <a:r>
              <a:rPr lang="fr-FR" dirty="0" err="1"/>
              <a:t>iteration</a:t>
            </a:r>
            <a:r>
              <a:rPr lang="fr-FR" dirty="0"/>
              <a:t>-count </a:t>
            </a:r>
          </a:p>
          <a:p>
            <a:pPr marL="1371600" lvl="2" indent="-457200">
              <a:buFont typeface="+mj-lt"/>
              <a:buAutoNum type="arabicPeriod"/>
            </a:pPr>
            <a:r>
              <a:rPr lang="fr-FR" dirty="0"/>
              <a:t>La valeur relative à la propriété animation-direction </a:t>
            </a:r>
          </a:p>
          <a:p>
            <a:pPr marL="1371600" lvl="2" indent="-457200">
              <a:buFont typeface="+mj-lt"/>
              <a:buAutoNum type="arabicPeriod"/>
            </a:pPr>
            <a:r>
              <a:rPr lang="fr-FR" dirty="0"/>
              <a:t>La valeur relative à la propriété animation-</a:t>
            </a:r>
            <a:r>
              <a:rPr lang="fr-FR" dirty="0" err="1"/>
              <a:t>fill</a:t>
            </a:r>
            <a:r>
              <a:rPr lang="fr-FR" dirty="0"/>
              <a:t>-mode </a:t>
            </a:r>
          </a:p>
          <a:p>
            <a:pPr marL="1371600" lvl="2" indent="-457200">
              <a:buFont typeface="+mj-lt"/>
              <a:buAutoNum type="arabicPeriod"/>
            </a:pPr>
            <a:r>
              <a:rPr lang="fr-FR" dirty="0"/>
              <a:t>La valeur relative à la propriété animation-</a:t>
            </a:r>
            <a:r>
              <a:rPr lang="fr-FR" dirty="0" err="1"/>
              <a:t>play</a:t>
            </a:r>
            <a:r>
              <a:rPr lang="fr-FR" dirty="0"/>
              <a:t>-state </a:t>
            </a:r>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20</a:t>
            </a:fld>
            <a:endParaRPr lang="en-US"/>
          </a:p>
        </p:txBody>
      </p:sp>
    </p:spTree>
    <p:extLst>
      <p:ext uri="{BB962C8B-B14F-4D97-AF65-F5344CB8AC3E}">
        <p14:creationId xmlns:p14="http://schemas.microsoft.com/office/powerpoint/2010/main" val="73359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transformations</a:t>
            </a:r>
            <a:endParaRPr lang="fr-FR" dirty="0"/>
          </a:p>
        </p:txBody>
      </p:sp>
      <p:sp>
        <p:nvSpPr>
          <p:cNvPr id="7" name="Espace réservé du texte 6"/>
          <p:cNvSpPr>
            <a:spLocks noGrp="1"/>
          </p:cNvSpPr>
          <p:nvPr>
            <p:ph type="body" idx="1"/>
          </p:nvPr>
        </p:nvSpPr>
        <p:spPr/>
        <p:txBody>
          <a:bodyPr/>
          <a:lstStyle/>
          <a:p>
            <a:r>
              <a:rPr lang="fr-FR" dirty="0" smtClean="0"/>
              <a:t>Module 3</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21</a:t>
            </a:fld>
            <a:endParaRPr lang="en-US"/>
          </a:p>
        </p:txBody>
      </p:sp>
    </p:spTree>
    <p:extLst>
      <p:ext uri="{BB962C8B-B14F-4D97-AF65-F5344CB8AC3E}">
        <p14:creationId xmlns:p14="http://schemas.microsoft.com/office/powerpoint/2010/main" val="3146584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a:t>Le CSS va également </a:t>
            </a:r>
            <a:r>
              <a:rPr lang="fr-FR" dirty="0" smtClean="0"/>
              <a:t>permettre </a:t>
            </a:r>
            <a:r>
              <a:rPr lang="fr-FR" dirty="0"/>
              <a:t>d’appliquer des transformations à nos éléments : </a:t>
            </a:r>
            <a:endParaRPr lang="fr-FR" dirty="0" smtClean="0"/>
          </a:p>
          <a:p>
            <a:pPr lvl="2"/>
            <a:r>
              <a:rPr lang="fr-FR" dirty="0" smtClean="0"/>
              <a:t>incliner </a:t>
            </a:r>
            <a:r>
              <a:rPr lang="fr-FR" dirty="0"/>
              <a:t>nos </a:t>
            </a:r>
            <a:r>
              <a:rPr lang="fr-FR" dirty="0" smtClean="0"/>
              <a:t>éléments</a:t>
            </a:r>
          </a:p>
          <a:p>
            <a:pPr lvl="2"/>
            <a:r>
              <a:rPr lang="fr-FR" dirty="0" smtClean="0"/>
              <a:t>les déformer</a:t>
            </a:r>
          </a:p>
          <a:p>
            <a:pPr lvl="2"/>
            <a:r>
              <a:rPr lang="fr-FR" dirty="0" smtClean="0"/>
              <a:t>les translater</a:t>
            </a:r>
          </a:p>
          <a:p>
            <a:pPr lvl="2"/>
            <a:r>
              <a:rPr lang="fr-FR" dirty="0" smtClean="0"/>
              <a:t>etc…</a:t>
            </a:r>
          </a:p>
          <a:p>
            <a:r>
              <a:rPr lang="fr-FR" dirty="0"/>
              <a:t>La possibilité d’effectuer des transformations en CSS est récente et les possibilités et fonctionnalités des transformations sont donc aujourd’hui relativement </a:t>
            </a:r>
            <a:r>
              <a:rPr lang="fr-FR" dirty="0" smtClean="0"/>
              <a:t>limitées</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22</a:t>
            </a:fld>
            <a:endParaRPr lang="en-US"/>
          </a:p>
        </p:txBody>
      </p:sp>
    </p:spTree>
    <p:extLst>
      <p:ext uri="{BB962C8B-B14F-4D97-AF65-F5344CB8AC3E}">
        <p14:creationId xmlns:p14="http://schemas.microsoft.com/office/powerpoint/2010/main" val="66664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Définir une transformation en </a:t>
            </a:r>
            <a:r>
              <a:rPr lang="fr-FR" dirty="0" smtClean="0"/>
              <a:t>CSS</a:t>
            </a:r>
            <a:endParaRPr lang="fr-FR" dirty="0"/>
          </a:p>
        </p:txBody>
      </p:sp>
      <p:sp>
        <p:nvSpPr>
          <p:cNvPr id="3" name="Espace réservé du contenu 2"/>
          <p:cNvSpPr>
            <a:spLocks noGrp="1"/>
          </p:cNvSpPr>
          <p:nvPr>
            <p:ph idx="1"/>
          </p:nvPr>
        </p:nvSpPr>
        <p:spPr/>
        <p:txBody>
          <a:bodyPr>
            <a:normAutofit/>
          </a:bodyPr>
          <a:lstStyle/>
          <a:p>
            <a:r>
              <a:rPr lang="fr-FR" dirty="0"/>
              <a:t>les transformations en CSS </a:t>
            </a:r>
            <a:r>
              <a:rPr lang="fr-FR" dirty="0" smtClean="0"/>
              <a:t>peuvent </a:t>
            </a:r>
            <a:r>
              <a:rPr lang="fr-FR" dirty="0"/>
              <a:t>être renseignés via 3 propriétés CSS différentes </a:t>
            </a:r>
            <a:r>
              <a:rPr lang="fr-FR" dirty="0" smtClean="0"/>
              <a:t>:</a:t>
            </a:r>
            <a:endParaRPr lang="fr-FR" dirty="0"/>
          </a:p>
          <a:p>
            <a:pPr marL="1371600" lvl="2" indent="-457200">
              <a:buFont typeface="+mj-lt"/>
              <a:buAutoNum type="arabicPeriod"/>
            </a:pPr>
            <a:r>
              <a:rPr lang="fr-FR" dirty="0"/>
              <a:t>La propriété </a:t>
            </a:r>
            <a:r>
              <a:rPr lang="fr-FR" dirty="0" err="1"/>
              <a:t>transform</a:t>
            </a:r>
            <a:r>
              <a:rPr lang="fr-FR" dirty="0"/>
              <a:t>-box </a:t>
            </a:r>
            <a:endParaRPr lang="fr-FR" dirty="0" smtClean="0"/>
          </a:p>
          <a:p>
            <a:pPr lvl="3"/>
            <a:r>
              <a:rPr lang="fr-FR" dirty="0" smtClean="0"/>
              <a:t>permet </a:t>
            </a:r>
            <a:r>
              <a:rPr lang="fr-FR" dirty="0"/>
              <a:t>de définir une boite de référence qui va être utilisée pour calculer le point d’origine et pour réaliser la transformation en soi </a:t>
            </a:r>
          </a:p>
          <a:p>
            <a:pPr marL="1371600" lvl="2" indent="-457200">
              <a:buFont typeface="+mj-lt"/>
              <a:buAutoNum type="arabicPeriod"/>
            </a:pPr>
            <a:r>
              <a:rPr lang="fr-FR" dirty="0"/>
              <a:t>La propriété </a:t>
            </a:r>
            <a:r>
              <a:rPr lang="fr-FR" dirty="0" err="1"/>
              <a:t>transform-origin</a:t>
            </a:r>
            <a:r>
              <a:rPr lang="fr-FR" dirty="0"/>
              <a:t> </a:t>
            </a:r>
            <a:endParaRPr lang="fr-FR" dirty="0" smtClean="0"/>
          </a:p>
          <a:p>
            <a:pPr lvl="3"/>
            <a:r>
              <a:rPr lang="fr-FR" dirty="0" smtClean="0"/>
              <a:t>Permet de </a:t>
            </a:r>
            <a:r>
              <a:rPr lang="fr-FR" dirty="0"/>
              <a:t>définir un point d’origine à partir duquel réaliser la </a:t>
            </a:r>
            <a:r>
              <a:rPr lang="fr-FR" dirty="0" smtClean="0"/>
              <a:t>transformation</a:t>
            </a:r>
            <a:endParaRPr lang="fr-FR" dirty="0"/>
          </a:p>
          <a:p>
            <a:pPr marL="1371600" lvl="2" indent="-457200">
              <a:buFont typeface="+mj-lt"/>
              <a:buAutoNum type="arabicPeriod"/>
            </a:pPr>
            <a:r>
              <a:rPr lang="fr-FR" dirty="0"/>
              <a:t>La propriété </a:t>
            </a:r>
            <a:r>
              <a:rPr lang="fr-FR" dirty="0" err="1"/>
              <a:t>transform</a:t>
            </a:r>
            <a:r>
              <a:rPr lang="fr-FR" dirty="0"/>
              <a:t> </a:t>
            </a:r>
            <a:endParaRPr lang="fr-FR" dirty="0" smtClean="0"/>
          </a:p>
          <a:p>
            <a:pPr lvl="3"/>
            <a:r>
              <a:rPr lang="fr-FR" dirty="0" smtClean="0"/>
              <a:t>permet </a:t>
            </a:r>
            <a:r>
              <a:rPr lang="fr-FR" dirty="0"/>
              <a:t>de définir un effet de </a:t>
            </a:r>
            <a:r>
              <a:rPr lang="fr-FR" dirty="0" smtClean="0"/>
              <a:t>transformation</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23</a:t>
            </a:fld>
            <a:endParaRPr lang="en-US"/>
          </a:p>
        </p:txBody>
      </p:sp>
    </p:spTree>
    <p:extLst>
      <p:ext uri="{BB962C8B-B14F-4D97-AF65-F5344CB8AC3E}">
        <p14:creationId xmlns:p14="http://schemas.microsoft.com/office/powerpoint/2010/main" val="428462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Transformation 2D</a:t>
            </a:r>
            <a:endParaRPr lang="fr-FR" dirty="0"/>
          </a:p>
        </p:txBody>
      </p:sp>
      <p:sp>
        <p:nvSpPr>
          <p:cNvPr id="3" name="Espace réservé du contenu 2"/>
          <p:cNvSpPr>
            <a:spLocks noGrp="1"/>
          </p:cNvSpPr>
          <p:nvPr>
            <p:ph idx="1"/>
          </p:nvPr>
        </p:nvSpPr>
        <p:spPr/>
        <p:txBody>
          <a:bodyPr/>
          <a:lstStyle/>
          <a:p>
            <a:r>
              <a:rPr lang="fr-FR" dirty="0"/>
              <a:t>La fonction </a:t>
            </a:r>
            <a:r>
              <a:rPr lang="fr-FR" dirty="0" err="1"/>
              <a:t>scale</a:t>
            </a:r>
            <a:r>
              <a:rPr lang="fr-FR" dirty="0" smtClean="0"/>
              <a:t>()</a:t>
            </a:r>
          </a:p>
          <a:p>
            <a:pPr lvl="2"/>
            <a:r>
              <a:rPr lang="fr-FR" dirty="0"/>
              <a:t>permet de modifier </a:t>
            </a:r>
            <a:r>
              <a:rPr lang="fr-FR" dirty="0" smtClean="0"/>
              <a:t>l’échelle </a:t>
            </a:r>
            <a:r>
              <a:rPr lang="fr-FR" dirty="0"/>
              <a:t>de l’élément. </a:t>
            </a:r>
            <a:endParaRPr lang="fr-FR" dirty="0" smtClean="0"/>
          </a:p>
          <a:p>
            <a:pPr lvl="2"/>
            <a:r>
              <a:rPr lang="fr-FR" dirty="0" smtClean="0"/>
              <a:t>passer </a:t>
            </a:r>
            <a:r>
              <a:rPr lang="fr-FR" dirty="0"/>
              <a:t>deux </a:t>
            </a:r>
            <a:r>
              <a:rPr lang="fr-FR" dirty="0" smtClean="0"/>
              <a:t>nombres en </a:t>
            </a:r>
            <a:r>
              <a:rPr lang="fr-FR" dirty="0" err="1" smtClean="0"/>
              <a:t>paramères</a:t>
            </a:r>
            <a:r>
              <a:rPr lang="fr-FR" dirty="0" smtClean="0"/>
              <a:t> </a:t>
            </a:r>
            <a:r>
              <a:rPr lang="fr-FR" dirty="0"/>
              <a:t>qui vont correspondre au pourcentage d’agrandissement en largeur et en hauteur de l’élément.</a:t>
            </a:r>
          </a:p>
          <a:p>
            <a:endParaRPr lang="fr-FR" dirty="0"/>
          </a:p>
          <a:p>
            <a:pPr lvl="2"/>
            <a:r>
              <a:rPr lang="fr-FR" dirty="0"/>
              <a:t>Par </a:t>
            </a:r>
            <a:r>
              <a:rPr lang="fr-FR" dirty="0" smtClean="0"/>
              <a:t>exemple :</a:t>
            </a:r>
          </a:p>
          <a:p>
            <a:pPr lvl="3"/>
            <a:r>
              <a:rPr lang="fr-FR" dirty="0" err="1" smtClean="0"/>
              <a:t>transform</a:t>
            </a:r>
            <a:r>
              <a:rPr lang="fr-FR" dirty="0" smtClean="0"/>
              <a:t> </a:t>
            </a:r>
            <a:r>
              <a:rPr lang="fr-FR" dirty="0"/>
              <a:t>: </a:t>
            </a:r>
            <a:r>
              <a:rPr lang="fr-FR" dirty="0" err="1"/>
              <a:t>scale</a:t>
            </a:r>
            <a:r>
              <a:rPr lang="fr-FR" dirty="0"/>
              <a:t>(2, 0.5</a:t>
            </a:r>
            <a:r>
              <a:rPr lang="fr-FR" dirty="0" smtClean="0"/>
              <a:t>) : </a:t>
            </a:r>
            <a:r>
              <a:rPr lang="fr-FR" dirty="0"/>
              <a:t>l’élément va doubler en largeur et être diminué de moitié en </a:t>
            </a:r>
            <a:r>
              <a:rPr lang="fr-FR" dirty="0" smtClean="0"/>
              <a:t>hauteur</a:t>
            </a:r>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24</a:t>
            </a:fld>
            <a:endParaRPr lang="en-US"/>
          </a:p>
        </p:txBody>
      </p:sp>
    </p:spTree>
    <p:extLst>
      <p:ext uri="{BB962C8B-B14F-4D97-AF65-F5344CB8AC3E}">
        <p14:creationId xmlns:p14="http://schemas.microsoft.com/office/powerpoint/2010/main" val="2010823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Transformation 2D</a:t>
            </a:r>
            <a:endParaRPr lang="fr-FR" dirty="0"/>
          </a:p>
        </p:txBody>
      </p:sp>
      <p:sp>
        <p:nvSpPr>
          <p:cNvPr id="3" name="Espace réservé du contenu 2"/>
          <p:cNvSpPr>
            <a:spLocks noGrp="1"/>
          </p:cNvSpPr>
          <p:nvPr>
            <p:ph idx="1"/>
          </p:nvPr>
        </p:nvSpPr>
        <p:spPr/>
        <p:txBody>
          <a:bodyPr/>
          <a:lstStyle/>
          <a:p>
            <a:r>
              <a:rPr lang="fr-FR" dirty="0" smtClean="0"/>
              <a:t>Les fonctions </a:t>
            </a:r>
            <a:r>
              <a:rPr lang="fr-FR" dirty="0" err="1" smtClean="0"/>
              <a:t>skewX</a:t>
            </a:r>
            <a:r>
              <a:rPr lang="fr-FR" dirty="0"/>
              <a:t>() et </a:t>
            </a:r>
            <a:r>
              <a:rPr lang="fr-FR" dirty="0" err="1"/>
              <a:t>skewY</a:t>
            </a:r>
            <a:r>
              <a:rPr lang="fr-FR" dirty="0" smtClean="0"/>
              <a:t>()</a:t>
            </a:r>
          </a:p>
          <a:p>
            <a:pPr lvl="2"/>
            <a:r>
              <a:rPr lang="fr-FR" dirty="0" smtClean="0"/>
              <a:t>permettent </a:t>
            </a:r>
            <a:r>
              <a:rPr lang="fr-FR" dirty="0"/>
              <a:t>de déformer un élément selon son axe horizontal ou </a:t>
            </a:r>
            <a:r>
              <a:rPr lang="fr-FR" dirty="0" smtClean="0"/>
              <a:t>vertical</a:t>
            </a:r>
            <a:endParaRPr lang="fr-FR" dirty="0"/>
          </a:p>
          <a:p>
            <a:pPr lvl="2"/>
            <a:r>
              <a:rPr lang="fr-FR" dirty="0" smtClean="0"/>
              <a:t>Il faut passer </a:t>
            </a:r>
            <a:r>
              <a:rPr lang="fr-FR" dirty="0"/>
              <a:t>un angle (généralement en </a:t>
            </a:r>
            <a:r>
              <a:rPr lang="fr-FR" dirty="0" err="1"/>
              <a:t>deg</a:t>
            </a:r>
            <a:r>
              <a:rPr lang="fr-FR" dirty="0"/>
              <a:t>) à ces deux fonctions </a:t>
            </a:r>
            <a:endParaRPr lang="fr-FR" dirty="0" smtClean="0"/>
          </a:p>
          <a:p>
            <a:pPr lvl="3"/>
            <a:r>
              <a:rPr lang="fr-FR" dirty="0" smtClean="0"/>
              <a:t>représente </a:t>
            </a:r>
            <a:r>
              <a:rPr lang="fr-FR" dirty="0"/>
              <a:t>l’angle selon lequel l’élément doit être déformé le long de l’axe </a:t>
            </a:r>
            <a:r>
              <a:rPr lang="fr-FR" dirty="0" smtClean="0"/>
              <a:t>correspondant</a:t>
            </a:r>
          </a:p>
          <a:p>
            <a:r>
              <a:rPr lang="fr-FR" dirty="0" smtClean="0"/>
              <a:t>La fonction translate(X,Y</a:t>
            </a:r>
            <a:r>
              <a:rPr lang="fr-FR" dirty="0"/>
              <a:t>)</a:t>
            </a:r>
          </a:p>
          <a:p>
            <a:pPr lvl="2"/>
            <a:r>
              <a:rPr lang="fr-FR" dirty="0" smtClean="0"/>
              <a:t>permet </a:t>
            </a:r>
            <a:r>
              <a:rPr lang="fr-FR" dirty="0"/>
              <a:t>de créer une translation, </a:t>
            </a:r>
            <a:r>
              <a:rPr lang="fr-FR" dirty="0" smtClean="0"/>
              <a:t>de </a:t>
            </a:r>
            <a:r>
              <a:rPr lang="fr-FR" dirty="0"/>
              <a:t>déplacer un élément selon un certain vecteur </a:t>
            </a:r>
            <a:endParaRPr lang="fr-FR" dirty="0" smtClean="0"/>
          </a:p>
          <a:p>
            <a:r>
              <a:rPr lang="fr-FR" dirty="0"/>
              <a:t>La fonction </a:t>
            </a:r>
            <a:r>
              <a:rPr lang="fr-FR" dirty="0" err="1"/>
              <a:t>rotate</a:t>
            </a:r>
            <a:r>
              <a:rPr lang="fr-FR" dirty="0"/>
              <a:t>() </a:t>
            </a:r>
            <a:endParaRPr lang="fr-FR" dirty="0" smtClean="0"/>
          </a:p>
          <a:p>
            <a:pPr lvl="2"/>
            <a:r>
              <a:rPr lang="fr-FR" dirty="0" smtClean="0"/>
              <a:t>permet </a:t>
            </a:r>
            <a:r>
              <a:rPr lang="fr-FR" dirty="0"/>
              <a:t>de faire pivoter un élément ou de lui faire effectuer une rotation selon un certain angle</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25</a:t>
            </a:fld>
            <a:endParaRPr lang="en-US"/>
          </a:p>
        </p:txBody>
      </p:sp>
    </p:spTree>
    <p:extLst>
      <p:ext uri="{BB962C8B-B14F-4D97-AF65-F5344CB8AC3E}">
        <p14:creationId xmlns:p14="http://schemas.microsoft.com/office/powerpoint/2010/main" val="790585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Animer des </a:t>
            </a:r>
            <a:r>
              <a:rPr lang="fr-FR" dirty="0" smtClean="0"/>
              <a:t>transformations</a:t>
            </a:r>
            <a:endParaRPr lang="fr-FR" dirty="0"/>
          </a:p>
        </p:txBody>
      </p:sp>
      <p:sp>
        <p:nvSpPr>
          <p:cNvPr id="3" name="Espace réservé du contenu 2"/>
          <p:cNvSpPr>
            <a:spLocks noGrp="1"/>
          </p:cNvSpPr>
          <p:nvPr>
            <p:ph idx="1"/>
          </p:nvPr>
        </p:nvSpPr>
        <p:spPr/>
        <p:txBody>
          <a:bodyPr/>
          <a:lstStyle/>
          <a:p>
            <a:r>
              <a:rPr lang="fr-FR" dirty="0"/>
              <a:t>utiliser les transformations au sein d’animations en CSS</a:t>
            </a:r>
            <a:endParaRPr lang="fr-FR" dirty="0"/>
          </a:p>
        </p:txBody>
      </p:sp>
      <p:sp>
        <p:nvSpPr>
          <p:cNvPr id="6" name="Espace réservé du texte 5"/>
          <p:cNvSpPr>
            <a:spLocks noGrp="1"/>
          </p:cNvSpPr>
          <p:nvPr>
            <p:ph type="body" sz="half" idx="2"/>
          </p:nvPr>
        </p:nvSpPr>
        <p:spPr/>
        <p:txBody>
          <a:bodyPr>
            <a:normAutofit fontScale="85000" lnSpcReduction="20000"/>
          </a:bodyPr>
          <a:lstStyle/>
          <a:p>
            <a:r>
              <a:rPr lang="fr-FR" dirty="0">
                <a:solidFill>
                  <a:srgbClr val="D4D4D4"/>
                </a:solidFill>
                <a:latin typeface="Consolas" panose="020B0609020204030204" pitchFamily="49" charset="0"/>
              </a:rPr>
              <a:t>  </a:t>
            </a:r>
            <a:r>
              <a:rPr lang="fr-FR" dirty="0" smtClean="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smtClean="0">
                <a:solidFill>
                  <a:srgbClr val="D4D4D4"/>
                </a:solidFill>
                <a:latin typeface="Consolas" panose="020B0609020204030204" pitchFamily="49" charset="0"/>
              </a:rPr>
              <a:t>       </a:t>
            </a:r>
            <a:r>
              <a:rPr lang="fr-FR" dirty="0" smtClean="0">
                <a:solidFill>
                  <a:srgbClr val="D7BA7D"/>
                </a:solidFill>
                <a:latin typeface="Consolas" panose="020B0609020204030204" pitchFamily="49" charset="0"/>
              </a:rPr>
              <a:t>div</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display</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inline</a:t>
            </a:r>
            <a:r>
              <a:rPr lang="fr-FR" dirty="0">
                <a:solidFill>
                  <a:srgbClr val="D4D4D4"/>
                </a:solidFill>
                <a:latin typeface="Consolas" panose="020B0609020204030204" pitchFamily="49" charset="0"/>
              </a:rPr>
              <a:t>-block;</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background-</a:t>
            </a:r>
            <a:r>
              <a:rPr lang="fr-FR" dirty="0" err="1">
                <a:solidFill>
                  <a:srgbClr val="9CDCFE"/>
                </a:solidFill>
                <a:latin typeface="Consolas" panose="020B0609020204030204" pitchFamily="49" charset="0"/>
              </a:rPr>
              <a:t>color</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RGBa</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240</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160</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0.5</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height</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width</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100px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margin</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50px</a:t>
            </a:r>
            <a:r>
              <a:rPr lang="fr-FR" dirty="0">
                <a:solidFill>
                  <a:srgbClr val="D4D4D4"/>
                </a:solidFill>
                <a:latin typeface="Consolas" panose="020B0609020204030204" pitchFamily="49" charset="0"/>
              </a:rPr>
              <a:t> </a:t>
            </a:r>
            <a:r>
              <a:rPr lang="fr-FR" dirty="0">
                <a:solidFill>
                  <a:srgbClr val="B5CEA8"/>
                </a:solidFill>
                <a:latin typeface="Consolas" panose="020B0609020204030204" pitchFamily="49" charset="0"/>
              </a:rPr>
              <a:t>5px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animation</a:t>
            </a:r>
            <a:r>
              <a:rPr lang="fr-FR" dirty="0">
                <a:solidFill>
                  <a:srgbClr val="D4D4D4"/>
                </a:solidFill>
                <a:latin typeface="Consolas" panose="020B0609020204030204" pitchFamily="49" charset="0"/>
              </a:rPr>
              <a:t>: rotation </a:t>
            </a:r>
            <a:r>
              <a:rPr lang="fr-FR" dirty="0">
                <a:solidFill>
                  <a:srgbClr val="B5CEA8"/>
                </a:solidFill>
                <a:latin typeface="Consolas" panose="020B0609020204030204" pitchFamily="49" charset="0"/>
              </a:rPr>
              <a:t>5s</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linear</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infinite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a:t>
            </a:r>
            <a:r>
              <a:rPr lang="fr-FR" dirty="0" err="1">
                <a:solidFill>
                  <a:srgbClr val="569CD6"/>
                </a:solidFill>
                <a:latin typeface="Consolas" panose="020B0609020204030204" pitchFamily="49" charset="0"/>
              </a:rPr>
              <a:t>keyframes</a:t>
            </a:r>
            <a:r>
              <a:rPr lang="fr-FR" dirty="0">
                <a:solidFill>
                  <a:srgbClr val="D4D4D4"/>
                </a:solidFill>
                <a:latin typeface="Consolas" panose="020B0609020204030204" pitchFamily="49" charset="0"/>
              </a:rPr>
              <a:t> rotation {</a:t>
            </a:r>
          </a:p>
          <a:p>
            <a:r>
              <a:rPr lang="fr-FR" dirty="0">
                <a:solidFill>
                  <a:srgbClr val="D4D4D4"/>
                </a:solidFill>
                <a:latin typeface="Consolas" panose="020B0609020204030204" pitchFamily="49" charset="0"/>
              </a:rPr>
              <a:t>            0% {</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transform</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rotate</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translateX</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25% {</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transform</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rotate</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90deg</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translateX</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50px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50% {</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transform</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rotate</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180deg</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translateX</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75% {</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transform</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rotate</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270deg</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translateX</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50px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r>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100% {</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transform</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rotate</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360deg</a:t>
            </a:r>
            <a:r>
              <a:rPr lang="fr-FR" dirty="0">
                <a:solidFill>
                  <a:srgbClr val="D4D4D4"/>
                </a:solidFill>
                <a:latin typeface="Consolas" panose="020B0609020204030204" pitchFamily="49" charset="0"/>
              </a:rPr>
              <a:t>) </a:t>
            </a:r>
            <a:r>
              <a:rPr lang="fr-FR" dirty="0" err="1">
                <a:solidFill>
                  <a:srgbClr val="D4D4D4"/>
                </a:solidFill>
                <a:latin typeface="Consolas" panose="020B0609020204030204" pitchFamily="49" charset="0"/>
              </a:rPr>
              <a:t>translateX</a:t>
            </a:r>
            <a:r>
              <a:rPr lang="fr-FR" dirty="0">
                <a:solidFill>
                  <a:srgbClr val="D4D4D4"/>
                </a:solidFill>
                <a:latin typeface="Consolas" panose="020B0609020204030204" pitchFamily="49" charset="0"/>
              </a:rPr>
              <a:t>(</a:t>
            </a:r>
            <a:r>
              <a:rPr lang="fr-FR" dirty="0">
                <a:solidFill>
                  <a:srgbClr val="B5CEA8"/>
                </a:solidFill>
                <a:latin typeface="Consolas" panose="020B0609020204030204" pitchFamily="49" charset="0"/>
              </a:rPr>
              <a:t>0px</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p>
          <a:p>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26</a:t>
            </a:fld>
            <a:endParaRPr lang="en-US"/>
          </a:p>
        </p:txBody>
      </p:sp>
    </p:spTree>
    <p:extLst>
      <p:ext uri="{BB962C8B-B14F-4D97-AF65-F5344CB8AC3E}">
        <p14:creationId xmlns:p14="http://schemas.microsoft.com/office/powerpoint/2010/main" val="365176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a:t>Les transitions CSS </a:t>
            </a:r>
            <a:r>
              <a:rPr lang="fr-FR" dirty="0" smtClean="0"/>
              <a:t>permettent </a:t>
            </a:r>
            <a:r>
              <a:rPr lang="fr-FR" dirty="0"/>
              <a:t>de </a:t>
            </a:r>
            <a:endParaRPr lang="fr-FR" dirty="0" smtClean="0"/>
          </a:p>
          <a:p>
            <a:pPr lvl="2"/>
            <a:r>
              <a:rPr lang="fr-FR" dirty="0" smtClean="0"/>
              <a:t>modifier </a:t>
            </a:r>
            <a:r>
              <a:rPr lang="fr-FR" dirty="0"/>
              <a:t>la valeur d’une propriété CSS de manière fluide </a:t>
            </a:r>
            <a:endParaRPr lang="fr-FR" dirty="0" smtClean="0"/>
          </a:p>
          <a:p>
            <a:pPr lvl="2"/>
            <a:r>
              <a:rPr lang="fr-FR" dirty="0" smtClean="0"/>
              <a:t>et </a:t>
            </a:r>
            <a:r>
              <a:rPr lang="fr-FR" dirty="0"/>
              <a:t>selon une durée </a:t>
            </a:r>
            <a:r>
              <a:rPr lang="fr-FR" dirty="0" smtClean="0"/>
              <a:t>à définir.</a:t>
            </a:r>
          </a:p>
          <a:p>
            <a:r>
              <a:rPr lang="fr-FR" dirty="0" smtClean="0"/>
              <a:t>Il faut définir </a:t>
            </a:r>
            <a:r>
              <a:rPr lang="fr-FR" dirty="0"/>
              <a:t>deux valeurs pour une propriété </a:t>
            </a:r>
            <a:endParaRPr lang="fr-FR" dirty="0" smtClean="0"/>
          </a:p>
          <a:p>
            <a:pPr lvl="2"/>
            <a:r>
              <a:rPr lang="fr-FR" dirty="0" smtClean="0"/>
              <a:t>une </a:t>
            </a:r>
            <a:r>
              <a:rPr lang="fr-FR" dirty="0"/>
              <a:t>première valeur de départ ou valeur par défaut </a:t>
            </a:r>
            <a:endParaRPr lang="fr-FR" dirty="0" smtClean="0"/>
          </a:p>
          <a:p>
            <a:pPr lvl="2"/>
            <a:r>
              <a:rPr lang="fr-FR" dirty="0" smtClean="0"/>
              <a:t>une </a:t>
            </a:r>
            <a:r>
              <a:rPr lang="fr-FR" dirty="0"/>
              <a:t>seconde valeur </a:t>
            </a:r>
            <a:r>
              <a:rPr lang="fr-FR" dirty="0" smtClean="0"/>
              <a:t>d’arrivée</a:t>
            </a:r>
          </a:p>
          <a:p>
            <a:pPr lvl="2"/>
            <a:r>
              <a:rPr lang="fr-FR" dirty="0" smtClean="0"/>
              <a:t>la </a:t>
            </a:r>
            <a:r>
              <a:rPr lang="fr-FR" dirty="0"/>
              <a:t>valeur change progressivement de la valeur de départ à la valeur </a:t>
            </a:r>
            <a:r>
              <a:rPr lang="fr-FR" dirty="0" smtClean="0"/>
              <a:t>d’arrivée</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3</a:t>
            </a:fld>
            <a:endParaRPr lang="en-US"/>
          </a:p>
        </p:txBody>
      </p:sp>
    </p:spTree>
    <p:extLst>
      <p:ext uri="{BB962C8B-B14F-4D97-AF65-F5344CB8AC3E}">
        <p14:creationId xmlns:p14="http://schemas.microsoft.com/office/powerpoint/2010/main" val="206205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propriétés</a:t>
            </a:r>
            <a:endParaRPr lang="fr-FR" dirty="0"/>
          </a:p>
        </p:txBody>
      </p:sp>
      <p:sp>
        <p:nvSpPr>
          <p:cNvPr id="3" name="Espace réservé du contenu 2"/>
          <p:cNvSpPr>
            <a:spLocks noGrp="1"/>
          </p:cNvSpPr>
          <p:nvPr>
            <p:ph idx="1"/>
          </p:nvPr>
        </p:nvSpPr>
        <p:spPr/>
        <p:txBody>
          <a:bodyPr/>
          <a:lstStyle/>
          <a:p>
            <a:r>
              <a:rPr lang="fr-FR" dirty="0"/>
              <a:t>transition-</a:t>
            </a:r>
            <a:r>
              <a:rPr lang="fr-FR" dirty="0" err="1"/>
              <a:t>property</a:t>
            </a:r>
            <a:r>
              <a:rPr lang="fr-FR" dirty="0"/>
              <a:t> </a:t>
            </a:r>
            <a:r>
              <a:rPr lang="fr-FR" dirty="0" smtClean="0"/>
              <a:t>:</a:t>
            </a:r>
          </a:p>
          <a:p>
            <a:pPr lvl="2"/>
            <a:r>
              <a:rPr lang="fr-FR" dirty="0"/>
              <a:t>sert à définir la ou les propriété(s) dont la valeur doit être modifiée progressivement</a:t>
            </a:r>
          </a:p>
          <a:p>
            <a:r>
              <a:rPr lang="fr-FR" dirty="0"/>
              <a:t>transition-duration </a:t>
            </a:r>
            <a:r>
              <a:rPr lang="fr-FR" dirty="0" smtClean="0"/>
              <a:t>:</a:t>
            </a:r>
          </a:p>
          <a:p>
            <a:pPr lvl="2"/>
            <a:r>
              <a:rPr lang="fr-FR" dirty="0"/>
              <a:t>indique le temps que va mettre la propriété à passer de sa valeur de départ à la valeur </a:t>
            </a:r>
            <a:r>
              <a:rPr lang="fr-FR" dirty="0" smtClean="0"/>
              <a:t>d’arrivée</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4</a:t>
            </a:fld>
            <a:endParaRPr lang="en-US"/>
          </a:p>
        </p:txBody>
      </p:sp>
    </p:spTree>
    <p:extLst>
      <p:ext uri="{BB962C8B-B14F-4D97-AF65-F5344CB8AC3E}">
        <p14:creationId xmlns:p14="http://schemas.microsoft.com/office/powerpoint/2010/main" val="7405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8641"/>
            <a:ext cx="10972800" cy="1143000"/>
          </a:xfrm>
        </p:spPr>
        <p:txBody>
          <a:bodyPr/>
          <a:lstStyle/>
          <a:p>
            <a:r>
              <a:rPr lang="fr-FR" dirty="0" smtClean="0"/>
              <a:t>Les propriétés</a:t>
            </a:r>
            <a:endParaRPr lang="fr-FR" dirty="0"/>
          </a:p>
        </p:txBody>
      </p:sp>
      <p:sp>
        <p:nvSpPr>
          <p:cNvPr id="3" name="Espace réservé du contenu 2"/>
          <p:cNvSpPr>
            <a:spLocks noGrp="1"/>
          </p:cNvSpPr>
          <p:nvPr>
            <p:ph idx="1"/>
          </p:nvPr>
        </p:nvSpPr>
        <p:spPr>
          <a:xfrm>
            <a:off x="609600" y="1261641"/>
            <a:ext cx="10972800" cy="4864523"/>
          </a:xfrm>
        </p:spPr>
        <p:txBody>
          <a:bodyPr>
            <a:normAutofit fontScale="62500" lnSpcReduction="20000"/>
          </a:bodyPr>
          <a:lstStyle/>
          <a:p>
            <a:r>
              <a:rPr lang="fr-FR" dirty="0" smtClean="0"/>
              <a:t>transition-timing-</a:t>
            </a:r>
            <a:r>
              <a:rPr lang="fr-FR" dirty="0" err="1" smtClean="0"/>
              <a:t>function</a:t>
            </a:r>
            <a:r>
              <a:rPr lang="fr-FR" dirty="0" smtClean="0"/>
              <a:t> :</a:t>
            </a:r>
          </a:p>
          <a:p>
            <a:pPr lvl="2"/>
            <a:r>
              <a:rPr lang="fr-FR" dirty="0" smtClean="0"/>
              <a:t>permet </a:t>
            </a:r>
            <a:r>
              <a:rPr lang="fr-FR" dirty="0"/>
              <a:t>de choisir la vitesse de la transition au sein de </a:t>
            </a:r>
            <a:r>
              <a:rPr lang="fr-FR" dirty="0" smtClean="0"/>
              <a:t>celle-ci</a:t>
            </a:r>
          </a:p>
          <a:p>
            <a:pPr lvl="2"/>
            <a:r>
              <a:rPr lang="fr-FR" dirty="0" smtClean="0"/>
              <a:t>Permet de créer </a:t>
            </a:r>
            <a:r>
              <a:rPr lang="fr-FR" dirty="0"/>
              <a:t>des </a:t>
            </a:r>
            <a:r>
              <a:rPr lang="fr-FR" dirty="0" smtClean="0"/>
              <a:t>transitions</a:t>
            </a:r>
          </a:p>
          <a:p>
            <a:pPr lvl="3"/>
            <a:r>
              <a:rPr lang="fr-FR" dirty="0" smtClean="0"/>
              <a:t> </a:t>
            </a:r>
            <a:r>
              <a:rPr lang="fr-FR" dirty="0"/>
              <a:t>totalement linéaires </a:t>
            </a:r>
            <a:endParaRPr lang="fr-FR" dirty="0" smtClean="0"/>
          </a:p>
          <a:p>
            <a:pPr lvl="3"/>
            <a:r>
              <a:rPr lang="fr-FR" dirty="0" smtClean="0"/>
              <a:t>qui </a:t>
            </a:r>
            <a:r>
              <a:rPr lang="fr-FR" dirty="0"/>
              <a:t>vont s’accélérer ou ralentir au milieu. </a:t>
            </a:r>
            <a:endParaRPr lang="fr-FR" dirty="0" smtClean="0"/>
          </a:p>
          <a:p>
            <a:r>
              <a:rPr lang="fr-FR" dirty="0" smtClean="0"/>
              <a:t>Les valeurs possibles :</a:t>
            </a:r>
            <a:endParaRPr lang="fr-FR" dirty="0"/>
          </a:p>
          <a:p>
            <a:pPr lvl="1"/>
            <a:r>
              <a:rPr lang="fr-FR" dirty="0" err="1"/>
              <a:t>ease</a:t>
            </a:r>
            <a:r>
              <a:rPr lang="fr-FR" dirty="0"/>
              <a:t> : </a:t>
            </a:r>
            <a:endParaRPr lang="fr-FR" dirty="0" smtClean="0"/>
          </a:p>
          <a:p>
            <a:pPr lvl="2"/>
            <a:r>
              <a:rPr lang="fr-FR" dirty="0" smtClean="0"/>
              <a:t>valeur par défaut. Permet de créer une transition relativement lente au début puis qui s’accélère au milieu et qui se termine lentement </a:t>
            </a:r>
          </a:p>
          <a:p>
            <a:pPr lvl="1"/>
            <a:r>
              <a:rPr lang="fr-FR" dirty="0" err="1" smtClean="0"/>
              <a:t>linear</a:t>
            </a:r>
            <a:r>
              <a:rPr lang="fr-FR" dirty="0" smtClean="0"/>
              <a:t> </a:t>
            </a:r>
            <a:r>
              <a:rPr lang="fr-FR" dirty="0"/>
              <a:t>: </a:t>
            </a:r>
            <a:endParaRPr lang="fr-FR" dirty="0" smtClean="0"/>
          </a:p>
          <a:p>
            <a:pPr lvl="2"/>
            <a:r>
              <a:rPr lang="fr-FR" dirty="0" smtClean="0"/>
              <a:t>permet </a:t>
            </a:r>
            <a:r>
              <a:rPr lang="fr-FR" dirty="0"/>
              <a:t>de créer une transition totalement </a:t>
            </a:r>
            <a:r>
              <a:rPr lang="fr-FR" dirty="0" smtClean="0"/>
              <a:t>linéaire</a:t>
            </a:r>
            <a:endParaRPr lang="fr-FR" dirty="0"/>
          </a:p>
          <a:p>
            <a:pPr lvl="1"/>
            <a:r>
              <a:rPr lang="fr-FR" dirty="0" err="1" smtClean="0"/>
              <a:t>ease</a:t>
            </a:r>
            <a:r>
              <a:rPr lang="fr-FR" dirty="0" smtClean="0"/>
              <a:t>-in </a:t>
            </a:r>
            <a:r>
              <a:rPr lang="fr-FR" dirty="0"/>
              <a:t>: </a:t>
            </a:r>
            <a:endParaRPr lang="fr-FR" dirty="0" smtClean="0"/>
          </a:p>
          <a:p>
            <a:pPr lvl="2"/>
            <a:r>
              <a:rPr lang="fr-FR" dirty="0" smtClean="0"/>
              <a:t>permet </a:t>
            </a:r>
            <a:r>
              <a:rPr lang="fr-FR" dirty="0"/>
              <a:t>de créer une transition avec un départ lent puis qui s’accélère ensuite </a:t>
            </a:r>
          </a:p>
          <a:p>
            <a:pPr lvl="1"/>
            <a:r>
              <a:rPr lang="fr-FR" dirty="0" err="1"/>
              <a:t>ease</a:t>
            </a:r>
            <a:r>
              <a:rPr lang="fr-FR" dirty="0"/>
              <a:t>-out : </a:t>
            </a:r>
            <a:endParaRPr lang="fr-FR" dirty="0" smtClean="0"/>
          </a:p>
          <a:p>
            <a:pPr lvl="2"/>
            <a:r>
              <a:rPr lang="fr-FR" dirty="0" smtClean="0"/>
              <a:t>permet </a:t>
            </a:r>
            <a:r>
              <a:rPr lang="fr-FR" dirty="0"/>
              <a:t>de créer une transition qui va ralentir à la </a:t>
            </a:r>
            <a:r>
              <a:rPr lang="fr-FR" dirty="0" smtClean="0"/>
              <a:t>fin</a:t>
            </a:r>
            <a:endParaRPr lang="fr-FR" dirty="0"/>
          </a:p>
          <a:p>
            <a:pPr lvl="1"/>
            <a:r>
              <a:rPr lang="fr-FR" dirty="0" err="1"/>
              <a:t>ease</a:t>
            </a:r>
            <a:r>
              <a:rPr lang="fr-FR" dirty="0"/>
              <a:t>-in-out : </a:t>
            </a:r>
            <a:endParaRPr lang="fr-FR" dirty="0" smtClean="0"/>
          </a:p>
          <a:p>
            <a:pPr lvl="2"/>
            <a:r>
              <a:rPr lang="fr-FR" dirty="0" smtClean="0"/>
              <a:t>permet </a:t>
            </a:r>
            <a:r>
              <a:rPr lang="fr-FR" dirty="0"/>
              <a:t>de créer une transition lente au début puis qui s’accélère au milieu et qui se termine </a:t>
            </a:r>
            <a:r>
              <a:rPr lang="fr-FR" dirty="0" smtClean="0"/>
              <a:t>lentement</a:t>
            </a:r>
            <a:endParaRPr lang="fr-FR" dirty="0"/>
          </a:p>
          <a:p>
            <a:pPr lvl="1"/>
            <a:r>
              <a:rPr lang="fr-FR" dirty="0" err="1"/>
              <a:t>cubic-bezier</a:t>
            </a:r>
            <a:r>
              <a:rPr lang="fr-FR" dirty="0"/>
              <a:t>(x1,y1,x2,y2) : </a:t>
            </a:r>
            <a:endParaRPr lang="fr-FR" dirty="0" smtClean="0"/>
          </a:p>
          <a:p>
            <a:pPr lvl="2"/>
            <a:r>
              <a:rPr lang="fr-FR" dirty="0" smtClean="0"/>
              <a:t>sert </a:t>
            </a:r>
            <a:r>
              <a:rPr lang="fr-FR" dirty="0"/>
              <a:t>à créer une transition à la vitesse totalement personnalisé en renseignant une courbe de </a:t>
            </a:r>
            <a:r>
              <a:rPr lang="fr-FR" dirty="0" smtClean="0"/>
              <a:t>Bézier</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5</a:t>
            </a:fld>
            <a:endParaRPr lang="en-US"/>
          </a:p>
        </p:txBody>
      </p:sp>
    </p:spTree>
    <p:extLst>
      <p:ext uri="{BB962C8B-B14F-4D97-AF65-F5344CB8AC3E}">
        <p14:creationId xmlns:p14="http://schemas.microsoft.com/office/powerpoint/2010/main" val="360149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propriétés</a:t>
            </a:r>
            <a:endParaRPr lang="fr-FR" dirty="0"/>
          </a:p>
        </p:txBody>
      </p:sp>
      <p:sp>
        <p:nvSpPr>
          <p:cNvPr id="3" name="Espace réservé du contenu 2"/>
          <p:cNvSpPr>
            <a:spLocks noGrp="1"/>
          </p:cNvSpPr>
          <p:nvPr>
            <p:ph idx="1"/>
          </p:nvPr>
        </p:nvSpPr>
        <p:spPr/>
        <p:txBody>
          <a:bodyPr/>
          <a:lstStyle/>
          <a:p>
            <a:r>
              <a:rPr lang="fr-FR" dirty="0" smtClean="0"/>
              <a:t>transition-</a:t>
            </a:r>
            <a:r>
              <a:rPr lang="fr-FR" dirty="0" err="1" smtClean="0"/>
              <a:t>delay</a:t>
            </a:r>
            <a:r>
              <a:rPr lang="fr-FR" dirty="0" smtClean="0"/>
              <a:t> :</a:t>
            </a:r>
          </a:p>
          <a:p>
            <a:pPr lvl="2"/>
            <a:r>
              <a:rPr lang="fr-FR" dirty="0" smtClean="0"/>
              <a:t>permet </a:t>
            </a:r>
            <a:r>
              <a:rPr lang="fr-FR" dirty="0"/>
              <a:t>de définir quand la transition doit commencer à partir du moment où la nouvelle valeur est passée aux propriétés concernées par la </a:t>
            </a:r>
            <a:r>
              <a:rPr lang="fr-FR" dirty="0" smtClean="0"/>
              <a:t>transition transition-duration </a:t>
            </a:r>
          </a:p>
          <a:p>
            <a:pPr lvl="2"/>
            <a:r>
              <a:rPr lang="fr-FR" dirty="0" smtClean="0"/>
              <a:t>Exprimer en seconde</a:t>
            </a:r>
          </a:p>
          <a:p>
            <a:pPr lvl="2"/>
            <a:r>
              <a:rPr lang="fr-FR" dirty="0" smtClean="0"/>
              <a:t>Valeur par défaut est de 0s</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6</a:t>
            </a:fld>
            <a:endParaRPr lang="en-US"/>
          </a:p>
        </p:txBody>
      </p:sp>
    </p:spTree>
    <p:extLst>
      <p:ext uri="{BB962C8B-B14F-4D97-AF65-F5344CB8AC3E}">
        <p14:creationId xmlns:p14="http://schemas.microsoft.com/office/powerpoint/2010/main" val="28615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propriétés</a:t>
            </a:r>
          </a:p>
        </p:txBody>
      </p:sp>
      <p:sp>
        <p:nvSpPr>
          <p:cNvPr id="3" name="Espace réservé du contenu 2"/>
          <p:cNvSpPr>
            <a:spLocks noGrp="1"/>
          </p:cNvSpPr>
          <p:nvPr>
            <p:ph idx="1"/>
          </p:nvPr>
        </p:nvSpPr>
        <p:spPr/>
        <p:txBody>
          <a:bodyPr/>
          <a:lstStyle/>
          <a:p>
            <a:r>
              <a:rPr lang="fr-FR" dirty="0"/>
              <a:t>La propriété CSS transition</a:t>
            </a:r>
          </a:p>
          <a:p>
            <a:pPr lvl="2"/>
            <a:r>
              <a:rPr lang="fr-FR" dirty="0"/>
              <a:t>la </a:t>
            </a:r>
            <a:r>
              <a:rPr lang="fr-FR" dirty="0" smtClean="0"/>
              <a:t>notation </a:t>
            </a:r>
            <a:r>
              <a:rPr lang="fr-FR" dirty="0"/>
              <a:t>raccourcie des quatre </a:t>
            </a:r>
            <a:r>
              <a:rPr lang="fr-FR" dirty="0" smtClean="0"/>
              <a:t>propriétés précédentes</a:t>
            </a:r>
          </a:p>
          <a:p>
            <a:pPr lvl="2"/>
            <a:r>
              <a:rPr lang="fr-FR" dirty="0"/>
              <a:t>La valeur relative à transition-</a:t>
            </a:r>
            <a:r>
              <a:rPr lang="fr-FR" dirty="0" err="1"/>
              <a:t>property</a:t>
            </a:r>
            <a:r>
              <a:rPr lang="fr-FR" dirty="0"/>
              <a:t> </a:t>
            </a:r>
          </a:p>
          <a:p>
            <a:pPr lvl="2"/>
            <a:r>
              <a:rPr lang="fr-FR" dirty="0"/>
              <a:t>La valeur relative à transition-duration </a:t>
            </a:r>
          </a:p>
          <a:p>
            <a:pPr lvl="2"/>
            <a:r>
              <a:rPr lang="fr-FR" dirty="0"/>
              <a:t>La valeur relative à transition-timing-</a:t>
            </a:r>
            <a:r>
              <a:rPr lang="fr-FR" dirty="0" err="1"/>
              <a:t>function</a:t>
            </a:r>
            <a:r>
              <a:rPr lang="fr-FR" dirty="0"/>
              <a:t> </a:t>
            </a:r>
          </a:p>
          <a:p>
            <a:pPr lvl="2"/>
            <a:r>
              <a:rPr lang="fr-FR" dirty="0"/>
              <a:t>La valeur relative à </a:t>
            </a:r>
            <a:r>
              <a:rPr lang="fr-FR" dirty="0" smtClean="0"/>
              <a:t>transition-</a:t>
            </a:r>
            <a:r>
              <a:rPr lang="fr-FR" dirty="0" err="1" smtClean="0"/>
              <a:t>delay</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7</a:t>
            </a:fld>
            <a:endParaRPr lang="en-US"/>
          </a:p>
        </p:txBody>
      </p:sp>
    </p:spTree>
    <p:extLst>
      <p:ext uri="{BB962C8B-B14F-4D97-AF65-F5344CB8AC3E}">
        <p14:creationId xmlns:p14="http://schemas.microsoft.com/office/powerpoint/2010/main" val="6807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Les animations</a:t>
            </a:r>
            <a:endParaRPr lang="fr-FR" dirty="0"/>
          </a:p>
        </p:txBody>
      </p:sp>
      <p:sp>
        <p:nvSpPr>
          <p:cNvPr id="7" name="Espace réservé du texte 6"/>
          <p:cNvSpPr>
            <a:spLocks noGrp="1"/>
          </p:cNvSpPr>
          <p:nvPr>
            <p:ph type="body" idx="1"/>
          </p:nvPr>
        </p:nvSpPr>
        <p:spPr/>
        <p:txBody>
          <a:bodyPr/>
          <a:lstStyle/>
          <a:p>
            <a:r>
              <a:rPr lang="fr-FR" dirty="0" smtClean="0"/>
              <a:t>Module 2</a:t>
            </a:r>
            <a:endParaRPr lang="fr-FR" dirty="0"/>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smtClean="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8</a:t>
            </a:fld>
            <a:endParaRPr lang="en-US"/>
          </a:p>
        </p:txBody>
      </p:sp>
    </p:spTree>
    <p:extLst>
      <p:ext uri="{BB962C8B-B14F-4D97-AF65-F5344CB8AC3E}">
        <p14:creationId xmlns:p14="http://schemas.microsoft.com/office/powerpoint/2010/main" val="166895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Introduction</a:t>
            </a:r>
            <a:endParaRPr lang="fr-FR" dirty="0"/>
          </a:p>
        </p:txBody>
      </p:sp>
      <p:sp>
        <p:nvSpPr>
          <p:cNvPr id="7" name="Espace réservé du contenu 6"/>
          <p:cNvSpPr>
            <a:spLocks noGrp="1"/>
          </p:cNvSpPr>
          <p:nvPr>
            <p:ph idx="1"/>
          </p:nvPr>
        </p:nvSpPr>
        <p:spPr/>
        <p:txBody>
          <a:bodyPr/>
          <a:lstStyle/>
          <a:p>
            <a:r>
              <a:rPr lang="fr-FR" dirty="0"/>
              <a:t>Les animations </a:t>
            </a:r>
            <a:r>
              <a:rPr lang="fr-FR" dirty="0" smtClean="0"/>
              <a:t>permettent de </a:t>
            </a:r>
            <a:r>
              <a:rPr lang="fr-FR" dirty="0"/>
              <a:t>modifier la valeur d’une propriété progressivement mais en utilisant </a:t>
            </a:r>
            <a:r>
              <a:rPr lang="fr-FR" dirty="0" smtClean="0"/>
              <a:t>des </a:t>
            </a:r>
            <a:r>
              <a:rPr lang="fr-FR" dirty="0" err="1" smtClean="0"/>
              <a:t>keyframes</a:t>
            </a:r>
            <a:endParaRPr lang="fr-FR" dirty="0"/>
          </a:p>
          <a:p>
            <a:r>
              <a:rPr lang="fr-FR" dirty="0" smtClean="0"/>
              <a:t>Il est possible de définir :</a:t>
            </a:r>
          </a:p>
          <a:p>
            <a:pPr lvl="2"/>
            <a:r>
              <a:rPr lang="fr-FR" dirty="0" smtClean="0"/>
              <a:t>la </a:t>
            </a:r>
            <a:r>
              <a:rPr lang="fr-FR" dirty="0"/>
              <a:t>durée </a:t>
            </a:r>
            <a:r>
              <a:rPr lang="fr-FR" dirty="0" smtClean="0"/>
              <a:t>d’animation</a:t>
            </a:r>
          </a:p>
          <a:p>
            <a:pPr lvl="2"/>
            <a:r>
              <a:rPr lang="fr-FR" dirty="0" smtClean="0"/>
              <a:t>le </a:t>
            </a:r>
            <a:r>
              <a:rPr lang="fr-FR" dirty="0"/>
              <a:t>nombre de </a:t>
            </a:r>
            <a:r>
              <a:rPr lang="fr-FR" dirty="0" smtClean="0"/>
              <a:t>répétition</a:t>
            </a:r>
          </a:p>
          <a:p>
            <a:pPr lvl="2"/>
            <a:r>
              <a:rPr lang="fr-FR" dirty="0" smtClean="0"/>
              <a:t>le </a:t>
            </a:r>
            <a:r>
              <a:rPr lang="fr-FR" dirty="0"/>
              <a:t>comportement de répétition.</a:t>
            </a:r>
          </a:p>
        </p:txBody>
      </p:sp>
      <p:sp>
        <p:nvSpPr>
          <p:cNvPr id="4" name="Espace réservé du pied de page 3"/>
          <p:cNvSpPr>
            <a:spLocks noGrp="1"/>
          </p:cNvSpPr>
          <p:nvPr>
            <p:ph type="ftr" sz="quarter" idx="11"/>
          </p:nvPr>
        </p:nvSpPr>
        <p:spPr/>
        <p:txBody>
          <a:bodyPr/>
          <a:lstStyle/>
          <a:p>
            <a:r>
              <a:rPr lang="en-US" smtClean="0"/>
              <a:t>CSS 3 Animation transition</a:t>
            </a:r>
            <a:endParaRPr lang="en-US" dirty="0"/>
          </a:p>
        </p:txBody>
      </p:sp>
      <p:sp>
        <p:nvSpPr>
          <p:cNvPr id="5" name="Espace réservé du numéro de diapositive 4"/>
          <p:cNvSpPr>
            <a:spLocks noGrp="1"/>
          </p:cNvSpPr>
          <p:nvPr>
            <p:ph type="sldNum" sz="quarter" idx="12"/>
          </p:nvPr>
        </p:nvSpPr>
        <p:spPr/>
        <p:txBody>
          <a:bodyPr/>
          <a:lstStyle/>
          <a:p>
            <a:fld id="{7BC5307C-9AC7-448E-9FCE-3A20542CE215}" type="slidenum">
              <a:rPr lang="en-US" smtClean="0"/>
              <a:t>9</a:t>
            </a:fld>
            <a:endParaRPr lang="en-US"/>
          </a:p>
        </p:txBody>
      </p:sp>
    </p:spTree>
    <p:extLst>
      <p:ext uri="{BB962C8B-B14F-4D97-AF65-F5344CB8AC3E}">
        <p14:creationId xmlns:p14="http://schemas.microsoft.com/office/powerpoint/2010/main" val="617498905"/>
      </p:ext>
    </p:extLst>
  </p:cSld>
  <p:clrMapOvr>
    <a:masterClrMapping/>
  </p:clrMapOvr>
</p:sld>
</file>

<file path=ppt/theme/theme1.xml><?xml version="1.0" encoding="utf-8"?>
<a:theme xmlns:a="http://schemas.openxmlformats.org/drawingml/2006/main" name="Office Theme">
  <a:themeElements>
    <a:clrScheme name="Custom 2">
      <a:dk1>
        <a:srgbClr val="FFFFFF"/>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3945</TotalTime>
  <Words>1428</Words>
  <Application>Microsoft Office PowerPoint</Application>
  <PresentationFormat>Grand écran</PresentationFormat>
  <Paragraphs>385</Paragraphs>
  <Slides>26</Slides>
  <Notes>14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26</vt:i4>
      </vt:variant>
    </vt:vector>
  </HeadingPairs>
  <TitlesOfParts>
    <vt:vector size="35" baseType="lpstr">
      <vt:lpstr>Arial</vt:lpstr>
      <vt:lpstr>Arial Narrow</vt:lpstr>
      <vt:lpstr>Calibri</vt:lpstr>
      <vt:lpstr>Consolas</vt:lpstr>
      <vt:lpstr>Lato Regular</vt:lpstr>
      <vt:lpstr>Lucida Grande</vt:lpstr>
      <vt:lpstr>Signika</vt:lpstr>
      <vt:lpstr>Office Theme</vt:lpstr>
      <vt:lpstr>Thème Office</vt:lpstr>
      <vt:lpstr>CSS 3</vt:lpstr>
      <vt:lpstr>Les transitions</vt:lpstr>
      <vt:lpstr>Introduction</vt:lpstr>
      <vt:lpstr>Les propriétés</vt:lpstr>
      <vt:lpstr>Les propriétés</vt:lpstr>
      <vt:lpstr>Les propriétés</vt:lpstr>
      <vt:lpstr>Les propriétés</vt:lpstr>
      <vt:lpstr>Les animations</vt:lpstr>
      <vt:lpstr>Introduction</vt:lpstr>
      <vt:lpstr>Différence entre transition et animation</vt:lpstr>
      <vt:lpstr>La règle CSS @keyframes</vt:lpstr>
      <vt:lpstr>La règle CSS @keyframes</vt:lpstr>
      <vt:lpstr>La règle CSS @keyframes</vt:lpstr>
      <vt:lpstr>La propriété animation-name</vt:lpstr>
      <vt:lpstr>La propriété animation-duration</vt:lpstr>
      <vt:lpstr>La propriété animation-timing-function</vt:lpstr>
      <vt:lpstr>La propriété animation-iteration-count</vt:lpstr>
      <vt:lpstr>La propriété animation-direction</vt:lpstr>
      <vt:lpstr>Les autres propriétés</vt:lpstr>
      <vt:lpstr>La propriété animation</vt:lpstr>
      <vt:lpstr>Les transformations</vt:lpstr>
      <vt:lpstr>Introduction</vt:lpstr>
      <vt:lpstr>Définir une transformation en CSS</vt:lpstr>
      <vt:lpstr>Transformation 2D</vt:lpstr>
      <vt:lpstr>Transformation 2D</vt:lpstr>
      <vt:lpstr>Animer des transformations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ja</dc:creator>
  <cp:lastModifiedBy>david</cp:lastModifiedBy>
  <cp:revision>237</cp:revision>
  <dcterms:created xsi:type="dcterms:W3CDTF">2018-08-24T06:51:48Z</dcterms:created>
  <dcterms:modified xsi:type="dcterms:W3CDTF">2019-09-28T19:48:22Z</dcterms:modified>
</cp:coreProperties>
</file>