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imf.org/external/datamapper/" TargetMode="External"/><Relationship Id="rId4" Type="http://schemas.openxmlformats.org/officeDocument/2006/relationships/image" Target="../media/image16.jpg"/><Relationship Id="rId5" Type="http://schemas.openxmlformats.org/officeDocument/2006/relationships/image" Target="../media/image24.jpg"/><Relationship Id="rId6" Type="http://schemas.openxmlformats.org/officeDocument/2006/relationships/image" Target="../media/image21.jpg"/><Relationship Id="rId7" Type="http://schemas.openxmlformats.org/officeDocument/2006/relationships/image" Target="../media/image26.jpg"/><Relationship Id="rId8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WildLife Trade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452" y="2301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Northwestern Data Science Bootcamp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Tuesday,  March 27th 2018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7202800" y="2987150"/>
            <a:ext cx="18885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Participants: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Alexandria C.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Elise L.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John E.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Grace Z.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51650" y="5785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Reptilia </a:t>
            </a:r>
            <a:r>
              <a:rPr lang="en"/>
              <a:t>Data Overview 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10296" l="12663" r="0" t="5585"/>
          <a:stretch/>
        </p:blipFill>
        <p:spPr>
          <a:xfrm>
            <a:off x="19225" y="1345650"/>
            <a:ext cx="5897376" cy="28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775" y="581950"/>
            <a:ext cx="2958250" cy="17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5">
            <a:alphaModFix/>
          </a:blip>
          <a:srcRect b="0" l="0" r="0" t="2950"/>
          <a:stretch/>
        </p:blipFill>
        <p:spPr>
          <a:xfrm>
            <a:off x="6096975" y="2387100"/>
            <a:ext cx="3056276" cy="275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143150" y="4275125"/>
            <a:ext cx="3874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Top Importers: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US, JP, HK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853275" y="4275125"/>
            <a:ext cx="3000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Top Exporters: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IT, FR, 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12900" y="1469625"/>
            <a:ext cx="8529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The GDP per capita over the past 10 years has a direct correlation with the reptile leather product imports/exports for the in the US.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59125" y="565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3446" l="-2333" r="0" t="0"/>
          <a:stretch/>
        </p:blipFill>
        <p:spPr>
          <a:xfrm>
            <a:off x="5232975" y="2559175"/>
            <a:ext cx="3837375" cy="22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075" y="565200"/>
            <a:ext cx="3761275" cy="19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675" y="1255375"/>
            <a:ext cx="4599301" cy="24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775" y="3560893"/>
            <a:ext cx="4979201" cy="150270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4157550" y="3560900"/>
            <a:ext cx="8289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R2: 0.98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R2 adj: 0.94 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92300" y="640500"/>
            <a:ext cx="834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</a:t>
            </a:r>
            <a:r>
              <a:rPr lang="en"/>
              <a:t>countries with the highest corruption indexes will be the biggest importers/exporters of endangered reptiles for commercial and hunting trophies purposes</a:t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186225" y="3501750"/>
            <a:ext cx="23916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 was this per importers? What else should I add here? 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00" y="22024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725" y="2390025"/>
            <a:ext cx="3833475" cy="25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Analysis</a:t>
            </a:r>
            <a:br>
              <a:rPr lang="en"/>
            </a:br>
            <a:endParaRPr/>
          </a:p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939500" y="526375"/>
            <a:ext cx="39291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Are there more polar bears dying because of high pollution levels than because of trading than poaching?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The elephant population has been reduced from 5MM to 40k over the last 10 years due to poaching. What’s the expected trend for the next 5 years?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Identify the key countries involved in the illegal wildlife trading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743175" y="6089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97325" y="1447025"/>
            <a:ext cx="37044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CITES Wildlife Trade website:  </a:t>
            </a:r>
            <a:r>
              <a:rPr b="1" lang="en" sz="1400" u="sng">
                <a:solidFill>
                  <a:srgbClr val="0000FF"/>
                </a:solidFill>
              </a:rPr>
              <a:t>https://trade.cites.org/en/cites_trade/#</a:t>
            </a:r>
            <a:endParaRPr b="1" sz="1400" u="sng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ISO Country codes:  </a:t>
            </a:r>
            <a:r>
              <a:rPr b="1" lang="en" sz="1400" u="sng">
                <a:solidFill>
                  <a:srgbClr val="0000FF"/>
                </a:solidFill>
              </a:rPr>
              <a:t>http://www.nationsonline.org/oneworld/country_code_list.htm</a:t>
            </a:r>
            <a:endParaRPr b="1" sz="1400" u="sng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IMF per Capita GDP:  </a:t>
            </a:r>
            <a:r>
              <a:rPr b="1" lang="en" sz="1400" u="sng">
                <a:solidFill>
                  <a:schemeClr val="hlink"/>
                </a:solidFill>
                <a:hlinkClick r:id="rId3"/>
              </a:rPr>
              <a:t>http://www.imf.org/external/datamapper/</a:t>
            </a:r>
            <a:endParaRPr b="1" sz="1400" u="sng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</a:rPr>
              <a:t>Illegal Wildlife Trading:</a:t>
            </a:r>
            <a:endParaRPr b="1" sz="14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FF"/>
                </a:solidFill>
              </a:rPr>
              <a:t>https://www.ncbi.nlm.nih.gov/pmc/articles/PMC4491747/</a:t>
            </a:r>
            <a:endParaRPr b="1" sz="1400" u="sng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</p:txBody>
      </p:sp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407" y="3164800"/>
            <a:ext cx="2729792" cy="18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1548" y="2700152"/>
            <a:ext cx="2337626" cy="204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5775" y="2238650"/>
            <a:ext cx="2670050" cy="8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6425" y="693025"/>
            <a:ext cx="2729801" cy="14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01549" y="1050526"/>
            <a:ext cx="2337628" cy="15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392825" y="-1314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 flipH="1" rot="10800000">
            <a:off x="352049" y="3893056"/>
            <a:ext cx="4529700" cy="6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Shape 95"/>
          <p:cNvSpPr txBox="1"/>
          <p:nvPr>
            <p:ph idx="1" type="body"/>
          </p:nvPr>
        </p:nvSpPr>
        <p:spPr>
          <a:xfrm>
            <a:off x="304620" y="4040838"/>
            <a:ext cx="6822300" cy="4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CITES Database Wildlife Trade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56345" y="4469550"/>
            <a:ext cx="86313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unique dataset records all </a:t>
            </a:r>
            <a:r>
              <a:rPr i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legal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species imports and exports carried out in 2016 (and a few records from 2017) and reported to CITES. Species not on the CITES lists are not included; nor is the significant, and highly illegal, ongoing black market trading activity.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	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97" name="Shape 97"/>
          <p:cNvGrpSpPr/>
          <p:nvPr/>
        </p:nvGrpSpPr>
        <p:grpSpPr>
          <a:xfrm>
            <a:off x="5340888" y="902232"/>
            <a:ext cx="3339000" cy="3339000"/>
            <a:chOff x="2902488" y="902232"/>
            <a:chExt cx="3339000" cy="3339000"/>
          </a:xfrm>
        </p:grpSpPr>
        <p:sp>
          <p:nvSpPr>
            <p:cNvPr id="98" name="Shape 98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6102438" y="1663782"/>
            <a:ext cx="1815900" cy="1815900"/>
            <a:chOff x="3664038" y="1663782"/>
            <a:chExt cx="1815900" cy="1815900"/>
          </a:xfrm>
        </p:grpSpPr>
        <p:sp>
          <p:nvSpPr>
            <p:cNvPr id="101" name="Shape 101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CITES is one of the oldest conservation organizations in existence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5298273" y="853971"/>
            <a:ext cx="1068600" cy="1068600"/>
            <a:chOff x="2859873" y="853971"/>
            <a:chExt cx="1068600" cy="1068600"/>
          </a:xfrm>
        </p:grpSpPr>
        <p:sp>
          <p:nvSpPr>
            <p:cNvPr id="104" name="Shape 10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Over 13 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million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records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7652848" y="3234278"/>
            <a:ext cx="1068600" cy="1068600"/>
            <a:chOff x="5214448" y="3234278"/>
            <a:chExt cx="1068600" cy="1068600"/>
          </a:xfrm>
        </p:grpSpPr>
        <p:sp>
          <p:nvSpPr>
            <p:cNvPr id="107" name="Shape 10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5000 animal species and 29000 plant species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352050" y="1289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Shape 115"/>
          <p:cNvSpPr txBox="1"/>
          <p:nvPr>
            <p:ph type="title"/>
          </p:nvPr>
        </p:nvSpPr>
        <p:spPr>
          <a:xfrm>
            <a:off x="421225" y="551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Limitations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 all species covered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Variables reported differently between Importers/Exporters 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Too many unreported values/trades</a:t>
            </a:r>
            <a:endParaRPr sz="13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Few records from 2017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97525" y="4041000"/>
            <a:ext cx="87378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IMPORTANT!</a:t>
            </a:r>
            <a:endParaRPr b="1"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To clarify, most of the following plots are not weighted against the actual traded amounts. Every transaction has the same "value", regardless of the trade volume. This may lead to skewed results.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93275" y="613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-42879" y="2412799"/>
            <a:ext cx="1816322" cy="1104628"/>
            <a:chOff x="1078563" y="1449424"/>
            <a:chExt cx="2197075" cy="1289700"/>
          </a:xfrm>
        </p:grpSpPr>
        <p:sp>
          <p:nvSpPr>
            <p:cNvPr id="131" name="Shape 131"/>
            <p:cNvSpPr txBox="1"/>
            <p:nvPr/>
          </p:nvSpPr>
          <p:spPr>
            <a:xfrm>
              <a:off x="1078563" y="1449424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Pre-Treatment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Remove “Unit” column with 89.67% null values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Drop rows with “0” quality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Remove  duplicates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Shape 132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3" name="Shape 133"/>
          <p:cNvGrpSpPr/>
          <p:nvPr/>
        </p:nvGrpSpPr>
        <p:grpSpPr>
          <a:xfrm>
            <a:off x="3372446" y="1734057"/>
            <a:ext cx="1933699" cy="1104628"/>
            <a:chOff x="5209838" y="656964"/>
            <a:chExt cx="2339058" cy="1289700"/>
          </a:xfrm>
        </p:grpSpPr>
        <p:sp>
          <p:nvSpPr>
            <p:cNvPr id="134" name="Shape 134"/>
            <p:cNvSpPr txBox="1"/>
            <p:nvPr/>
          </p:nvSpPr>
          <p:spPr>
            <a:xfrm>
              <a:off x="5424896" y="656964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Fill the Blanks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Fill the null values in Origin.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Origin is same as Exporter if Origin is unreported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6" name="Shape 136"/>
          <p:cNvGrpSpPr/>
          <p:nvPr/>
        </p:nvGrpSpPr>
        <p:grpSpPr>
          <a:xfrm>
            <a:off x="3372446" y="3211533"/>
            <a:ext cx="2394499" cy="1104628"/>
            <a:chOff x="5209838" y="2381979"/>
            <a:chExt cx="2896455" cy="1289700"/>
          </a:xfrm>
        </p:grpSpPr>
        <p:sp>
          <p:nvSpPr>
            <p:cNvPr id="137" name="Shape 137"/>
            <p:cNvSpPr txBox="1"/>
            <p:nvPr/>
          </p:nvSpPr>
          <p:spPr>
            <a:xfrm>
              <a:off x="5982293" y="2381979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Analyzing what’s needed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Remove unneeded dataset: the plant (Source is 'A')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Add codes description for countries, source, purpose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Shape 13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9" name="Shape 139"/>
          <p:cNvGrpSpPr/>
          <p:nvPr/>
        </p:nvGrpSpPr>
        <p:grpSpPr>
          <a:xfrm>
            <a:off x="1266325" y="1795295"/>
            <a:ext cx="3153724" cy="3246646"/>
            <a:chOff x="2662213" y="676344"/>
            <a:chExt cx="3814835" cy="3790597"/>
          </a:xfrm>
        </p:grpSpPr>
        <p:sp>
          <p:nvSpPr>
            <p:cNvPr id="140" name="Shape 14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" name="Shape 143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44" name="Shape 14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Shape 14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47" name="Shape 14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50" name="Shape 15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Shape 152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500" y="451575"/>
            <a:ext cx="3372875" cy="29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425" y="2680450"/>
            <a:ext cx="3318124" cy="24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7800" y="587450"/>
            <a:ext cx="833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 wealthiest countries the biggest importers?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763350" y="1429800"/>
            <a:ext cx="31752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None of the top 5 importers are in the top 10 countries with the highest GDP’s.  </a:t>
            </a:r>
            <a:br>
              <a:rPr lang="en" sz="1100">
                <a:latin typeface="Raleway"/>
                <a:ea typeface="Raleway"/>
                <a:cs typeface="Raleway"/>
                <a:sym typeface="Raleway"/>
              </a:rPr>
            </a:b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591175" y="151238"/>
            <a:ext cx="2786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Top Importers vs 2016 GDP (223 countries)</a:t>
            </a:r>
            <a:endParaRPr b="1" sz="1000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9400"/>
            <a:ext cx="5050002" cy="26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8281" r="4175" t="0"/>
          <a:stretch/>
        </p:blipFill>
        <p:spPr>
          <a:xfrm>
            <a:off x="4771575" y="2349825"/>
            <a:ext cx="4293825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91600"/>
            <a:ext cx="1343400" cy="11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18650"/>
            <a:ext cx="8164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 equatorial countries the biggest exporters because they have more biodiversity?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6422225" y="2964250"/>
            <a:ext cx="25968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 only country from the top 5 that is close to the equator  is Indonesia, which is home to some of the highest biodiversity levels in the world.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62000"/>
            <a:ext cx="6028900" cy="25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61000" y="5336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traffic in the big game </a:t>
            </a:r>
            <a:r>
              <a:rPr lang="en"/>
              <a:t>trophy</a:t>
            </a:r>
            <a:r>
              <a:rPr lang="en"/>
              <a:t> animals? 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5" y="1765475"/>
            <a:ext cx="5036900" cy="31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575" y="1068875"/>
            <a:ext cx="3978698" cy="337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162575" y="4380100"/>
            <a:ext cx="3905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No, the big game is in the leather products from reptiles which is mostly traded for commercial purposes. </a:t>
            </a:r>
            <a:br>
              <a:rPr lang="en" sz="1100">
                <a:latin typeface="Raleway"/>
                <a:ea typeface="Raleway"/>
                <a:cs typeface="Raleway"/>
                <a:sym typeface="Raleway"/>
              </a:rPr>
            </a:b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0050" y="603050"/>
            <a:ext cx="906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 top traded species threatened with extinction?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7" y="1443000"/>
            <a:ext cx="5075075" cy="30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5141850" y="1656525"/>
            <a:ext cx="1194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5111250" y="1205750"/>
            <a:ext cx="40503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Threatened with extinction (App I):</a:t>
            </a:r>
            <a:br>
              <a:rPr lang="en" sz="1000">
                <a:latin typeface="Raleway"/>
                <a:ea typeface="Raleway"/>
                <a:cs typeface="Raleway"/>
                <a:sym typeface="Raleway"/>
              </a:rPr>
            </a:b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- Nile 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Crocodile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- African Elephant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13,026 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 trades recorded  for the 10 top traded species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728 trades recorded for the 2 species threatened with extinction (0.06%)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136" y="3017375"/>
            <a:ext cx="3898225" cy="205566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111088" y="2496575"/>
            <a:ext cx="40503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2,915 kind of taxon were engaged in trading, of which 17,5% are App. I (threatened with extinction)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5813900" y="4441300"/>
            <a:ext cx="402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513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6602125" y="3304675"/>
            <a:ext cx="486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2225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7437800" y="4487125"/>
            <a:ext cx="402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89</a:t>
            </a:r>
            <a:endParaRPr sz="1000"/>
          </a:p>
        </p:txBody>
      </p:sp>
      <p:sp>
        <p:nvSpPr>
          <p:cNvPr id="195" name="Shape 195"/>
          <p:cNvSpPr txBox="1"/>
          <p:nvPr/>
        </p:nvSpPr>
        <p:spPr>
          <a:xfrm>
            <a:off x="8235500" y="4487125"/>
            <a:ext cx="402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38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34550" y="606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News/ Sentiment Analysis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00" y="1379925"/>
            <a:ext cx="4803475" cy="32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334350" y="3976150"/>
            <a:ext cx="35394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There is a positive sentiment related alligator shoes, and a less positive sentiment related to poaching.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75" y="1170525"/>
            <a:ext cx="3806150" cy="27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