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1" r:id="rId3"/>
    <p:sldId id="256" r:id="rId4"/>
    <p:sldId id="257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521B93"/>
    <a:srgbClr val="D883FF"/>
    <a:srgbClr val="73FE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47A11-AB5E-3043-A7AA-C4C23EBDFBAB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20E6-6360-A648-885D-ADE980EF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E75A-0CDA-B147-AA75-F2FE7A43E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D5CE-1F27-AA4E-84FB-FA29D8EF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2F76-068B-C34C-B605-07DE5A7F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D487-CBA0-A242-B9A9-41D24C2C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C616-EE75-2049-B3F6-86652EA1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3CBF-6A1B-BD44-865A-F71CEE06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41E6-04F2-0249-9462-F88F3A3BD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0BC7-0DE9-E447-9E24-56B76956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8395-C346-E246-BAFD-E072148A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8336-89B7-D442-AACD-AD6DEB42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824B6-165F-8F4F-9757-C209BD17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D97E4-43BF-5A4A-863C-AB6E8B41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F398-357D-6744-A04B-0448E0FC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C2E7-ADEE-EE4E-B93B-69891341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C588-85B4-EC47-AF4D-2F9A3944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1184-EF8E-D445-9872-A8D37996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A116-B3F1-B84B-99F5-910AB212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8D86-01EF-5B40-8312-72150802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B0E2-8033-FB48-9147-11DA9A52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121F-AD83-4748-93D9-3A1A773A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9E56-D8EC-224E-A99C-189219F0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DEB1A-2752-C14A-8FF1-D213BC7B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02AC-E1F2-E74E-981C-6155B086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7C45-B689-0740-B4DC-B0BCC2AE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859A-EA7C-1741-9B72-42A69DE5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74A0-FCFB-0440-9775-8E12FA45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9323-92CE-DA4B-9E0B-C233DF125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DBD86-201A-5348-99FB-9FF78493E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ABC6-3668-DC43-9BE1-3118EE52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D0787-F38E-444C-8DF7-BC23058E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3B01-F4ED-1D47-A452-43732FF3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DA55-9758-DC46-86DF-0ED2FFF1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05AB-1513-6941-A369-877AD47A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3C7E7-8DC7-CB45-881B-2F8B0246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740FB-AE9D-814F-A370-63D4752FF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37BDA-548C-E74C-AE49-3E34FC598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587F0-1389-0547-AEA5-387AC50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CF5D4-5A12-D343-BD98-5A29AE9D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0D7D8-A586-034F-83AD-06E0F982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E51-92FC-9346-B3AF-D7D06F40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62BF6-3767-8B46-83F1-6CE9F7F5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CEA3-05B6-1B4E-B31B-C78F9943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3CB30-6733-7F40-9FFC-29E0A929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72EE8-55E7-4A46-BDAB-D535DCEB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55BF4-6DC8-574A-9611-022D9C98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BDA6-DB95-7248-A34A-8E943341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7529-04D3-A940-A706-08596D5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A447-7734-214E-BA5B-BD7337FC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D0C48-C134-2945-8EA1-D6693D70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0ABC0-DD02-0D46-84D3-5B809423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F3AE8-B811-9140-B8D4-022BDFE8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2DBF4-E1F5-3B4B-8E7A-28B47FE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696C-546B-204C-A279-620E3DAF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6F1FA-A215-0543-AC20-D017FABE1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F2FE3-3990-1545-8997-F592E510A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9E76-3860-654B-A1D1-5C2998CC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FF6-A07F-AB49-A45A-ED2758E3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A9B42-DAF3-534F-9B90-5F4111C2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A1259-961A-D84B-B87B-2D0B429A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593E7-F0E0-8C45-BE2B-BED65211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0A11-C7E1-5F43-A462-0DFFE5DC7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A630-762D-CA41-9837-6E80184CD1D4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63B2-4172-9148-88DF-9243B3210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F6F83-5760-9A4D-9AC5-9CF07AD46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45BF-15DB-AF42-9864-129E91C4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FB360-DC8A-DC43-9EC6-9FBAE01421CF}"/>
              </a:ext>
            </a:extLst>
          </p:cNvPr>
          <p:cNvSpPr/>
          <p:nvPr/>
        </p:nvSpPr>
        <p:spPr>
          <a:xfrm>
            <a:off x="0" y="0"/>
            <a:ext cx="1611824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3000">
                <a:schemeClr val="accent5">
                  <a:lumMod val="72000"/>
                  <a:lumOff val="28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27B76-DAA9-1345-9C8B-76C7DB6F92C2}"/>
              </a:ext>
            </a:extLst>
          </p:cNvPr>
          <p:cNvSpPr txBox="1"/>
          <p:nvPr/>
        </p:nvSpPr>
        <p:spPr>
          <a:xfrm>
            <a:off x="2119824" y="1264132"/>
            <a:ext cx="925593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Team 17 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A2: Team Presentation</a:t>
            </a:r>
          </a:p>
          <a:p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Would your friends describe you as normal?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Link to video presentation:</a:t>
            </a:r>
          </a:p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https://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youtu.be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/wURu7Q4em1c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0ABF-FA57-A24D-B6E0-C3CF64E400EA}"/>
              </a:ext>
            </a:extLst>
          </p:cNvPr>
          <p:cNvSpPr txBox="1"/>
          <p:nvPr/>
        </p:nvSpPr>
        <p:spPr>
          <a:xfrm>
            <a:off x="11375756" y="6183823"/>
            <a:ext cx="7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2516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500ABF-FA57-A24D-B6E0-C3CF64E400EA}"/>
              </a:ext>
            </a:extLst>
          </p:cNvPr>
          <p:cNvSpPr txBox="1"/>
          <p:nvPr/>
        </p:nvSpPr>
        <p:spPr>
          <a:xfrm>
            <a:off x="11375756" y="6183823"/>
            <a:ext cx="7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ABF2AD-E46C-6047-A0D2-B716CC7832BE}"/>
              </a:ext>
            </a:extLst>
          </p:cNvPr>
          <p:cNvSpPr/>
          <p:nvPr/>
        </p:nvSpPr>
        <p:spPr>
          <a:xfrm>
            <a:off x="0" y="0"/>
            <a:ext cx="1611824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3000">
                <a:schemeClr val="accent5">
                  <a:lumMod val="72000"/>
                  <a:lumOff val="28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6804F1-4120-8643-A4D0-71D37EE2E8D1}"/>
              </a:ext>
            </a:extLst>
          </p:cNvPr>
          <p:cNvSpPr txBox="1"/>
          <p:nvPr/>
        </p:nvSpPr>
        <p:spPr>
          <a:xfrm>
            <a:off x="1930400" y="638629"/>
            <a:ext cx="9445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Context</a:t>
            </a:r>
          </a:p>
          <a:p>
            <a:pPr algn="just"/>
            <a:endParaRPr lang="en-GB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algn="just"/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In order to better understand our customers, we conducted interviews with 5 questions regarding different aspects of their life and personalities, and a final binary question regarding their ‘normality’. Due to </a:t>
            </a:r>
            <a:r>
              <a:rPr lang="en-GB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Covid</a:t>
            </a: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circumstances, the interviews were conducted over Zoom, and </a:t>
            </a:r>
            <a:r>
              <a:rPr lang="en-GB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otter.ai</a:t>
            </a: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was used to transcribe the responses. We conducted over 30 interviews, and this dashboard will go through some key analysis we have conducted on our data to generate insights.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B5D36-2F93-BA43-9AE0-9CE1BC3E9335}"/>
              </a:ext>
            </a:extLst>
          </p:cNvPr>
          <p:cNvSpPr txBox="1"/>
          <p:nvPr/>
        </p:nvSpPr>
        <p:spPr>
          <a:xfrm>
            <a:off x="1930400" y="2888343"/>
            <a:ext cx="4426857" cy="34163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Questions</a:t>
            </a:r>
          </a:p>
          <a:p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1. If you were arrested with no explanation, what would your friends and family assume you had done? </a:t>
            </a:r>
            <a:b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</a:b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2. What is your spirit animal and why? </a:t>
            </a:r>
            <a:b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</a:b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3. Who is your craziest family member and why? </a:t>
            </a:r>
            <a:b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</a:b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4. What is the dumbest way you hurt yourself? </a:t>
            </a:r>
            <a:b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</a:b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5. What is your most unusual talent? </a:t>
            </a:r>
            <a:b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</a:b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6. Would your friends describe you as normal? (Y/N) 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CD4BF-69AD-224A-AF27-6B04FECD40AA}"/>
              </a:ext>
            </a:extLst>
          </p:cNvPr>
          <p:cNvSpPr txBox="1"/>
          <p:nvPr/>
        </p:nvSpPr>
        <p:spPr>
          <a:xfrm>
            <a:off x="6948899" y="2888343"/>
            <a:ext cx="4426857" cy="34163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Low number of responses collected limits the generalization of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Quality of transcription software distorted responses and may mask 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1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FB360-DC8A-DC43-9EC6-9FBAE01421CF}"/>
              </a:ext>
            </a:extLst>
          </p:cNvPr>
          <p:cNvSpPr/>
          <p:nvPr/>
        </p:nvSpPr>
        <p:spPr>
          <a:xfrm>
            <a:off x="0" y="0"/>
            <a:ext cx="1611824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E4E2566-D5A0-3C42-AD82-7A33B574DCA3}"/>
              </a:ext>
            </a:extLst>
          </p:cNvPr>
          <p:cNvSpPr/>
          <p:nvPr/>
        </p:nvSpPr>
        <p:spPr>
          <a:xfrm>
            <a:off x="387457" y="627682"/>
            <a:ext cx="2515400" cy="836909"/>
          </a:xfrm>
          <a:prstGeom prst="roundRect">
            <a:avLst>
              <a:gd name="adj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Sentiment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614AA-ABEA-6044-B6BD-85FBC45D7BE9}"/>
              </a:ext>
            </a:extLst>
          </p:cNvPr>
          <p:cNvSpPr txBox="1"/>
          <p:nvPr/>
        </p:nvSpPr>
        <p:spPr>
          <a:xfrm>
            <a:off x="11248501" y="6219664"/>
            <a:ext cx="7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F440EF-8F68-3C41-9455-C2BD3179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" t="3164" r="51262" b="80888"/>
          <a:stretch/>
        </p:blipFill>
        <p:spPr>
          <a:xfrm>
            <a:off x="2317267" y="1935092"/>
            <a:ext cx="4034791" cy="8115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613C78-796E-1047-8CBB-204693909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11" t="2831" r="2754" b="72012"/>
          <a:stretch/>
        </p:blipFill>
        <p:spPr>
          <a:xfrm>
            <a:off x="7359846" y="1935092"/>
            <a:ext cx="3888654" cy="1280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2EB3C2-F92D-F94E-AFA3-9D6F3682B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" t="34203" r="2068" b="3129"/>
          <a:stretch/>
        </p:blipFill>
        <p:spPr>
          <a:xfrm>
            <a:off x="2317267" y="3030694"/>
            <a:ext cx="8225790" cy="31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FB360-DC8A-DC43-9EC6-9FBAE01421CF}"/>
              </a:ext>
            </a:extLst>
          </p:cNvPr>
          <p:cNvSpPr/>
          <p:nvPr/>
        </p:nvSpPr>
        <p:spPr>
          <a:xfrm>
            <a:off x="0" y="0"/>
            <a:ext cx="1611824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E4E2566-D5A0-3C42-AD82-7A33B574DCA3}"/>
              </a:ext>
            </a:extLst>
          </p:cNvPr>
          <p:cNvSpPr/>
          <p:nvPr/>
        </p:nvSpPr>
        <p:spPr>
          <a:xfrm>
            <a:off x="346867" y="627682"/>
            <a:ext cx="2529914" cy="836909"/>
          </a:xfrm>
          <a:prstGeom prst="roundRect">
            <a:avLst>
              <a:gd name="adj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Relative Term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2B843-080C-6940-B4B6-88EBFB9FE30E}"/>
              </a:ext>
            </a:extLst>
          </p:cNvPr>
          <p:cNvSpPr txBox="1"/>
          <p:nvPr/>
        </p:nvSpPr>
        <p:spPr>
          <a:xfrm>
            <a:off x="11375756" y="6183823"/>
            <a:ext cx="7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CDF958-2B7B-6A4A-A5EF-A05ABDFDB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 t="3522" r="51243" b="70571"/>
          <a:stretch/>
        </p:blipFill>
        <p:spPr>
          <a:xfrm>
            <a:off x="2276721" y="1661212"/>
            <a:ext cx="4141669" cy="13477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98FDE9-5299-7B45-94E2-34473037A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41" t="3105" r="1320" b="80146"/>
          <a:stretch/>
        </p:blipFill>
        <p:spPr>
          <a:xfrm>
            <a:off x="7083287" y="1661212"/>
            <a:ext cx="4080294" cy="8712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8228A6-0FB7-3B4F-8350-F8F50BA59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33811" r="1720" b="3511"/>
          <a:stretch/>
        </p:blipFill>
        <p:spPr>
          <a:xfrm>
            <a:off x="2276721" y="3292598"/>
            <a:ext cx="8434137" cy="32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FB360-DC8A-DC43-9EC6-9FBAE01421CF}"/>
              </a:ext>
            </a:extLst>
          </p:cNvPr>
          <p:cNvSpPr/>
          <p:nvPr/>
        </p:nvSpPr>
        <p:spPr>
          <a:xfrm>
            <a:off x="0" y="0"/>
            <a:ext cx="1611824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E4E2566-D5A0-3C42-AD82-7A33B574DCA3}"/>
              </a:ext>
            </a:extLst>
          </p:cNvPr>
          <p:cNvSpPr/>
          <p:nvPr/>
        </p:nvSpPr>
        <p:spPr>
          <a:xfrm>
            <a:off x="346867" y="627682"/>
            <a:ext cx="2529914" cy="836909"/>
          </a:xfrm>
          <a:prstGeom prst="roundRect">
            <a:avLst>
              <a:gd name="adj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Pair Wise 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2B843-080C-6940-B4B6-88EBFB9FE30E}"/>
              </a:ext>
            </a:extLst>
          </p:cNvPr>
          <p:cNvSpPr txBox="1"/>
          <p:nvPr/>
        </p:nvSpPr>
        <p:spPr>
          <a:xfrm>
            <a:off x="11375756" y="6183823"/>
            <a:ext cx="7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8D9A4-4668-4344-A43E-64C6726DE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" t="33119" r="2051" b="5891"/>
          <a:stretch/>
        </p:blipFill>
        <p:spPr>
          <a:xfrm>
            <a:off x="2488218" y="2811941"/>
            <a:ext cx="8881264" cy="3321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49DFB-2B0D-5F41-AAC8-DA8010BBB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 t="3013" r="51284" b="86464"/>
          <a:stretch/>
        </p:blipFill>
        <p:spPr>
          <a:xfrm>
            <a:off x="2595532" y="1600200"/>
            <a:ext cx="4459061" cy="587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00BF0-0A6F-874E-91D5-65EC4745B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07" t="2912" r="1757" b="72691"/>
          <a:stretch/>
        </p:blipFill>
        <p:spPr>
          <a:xfrm>
            <a:off x="7466889" y="1584060"/>
            <a:ext cx="3908868" cy="12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FB360-DC8A-DC43-9EC6-9FBAE01421CF}"/>
              </a:ext>
            </a:extLst>
          </p:cNvPr>
          <p:cNvSpPr/>
          <p:nvPr/>
        </p:nvSpPr>
        <p:spPr>
          <a:xfrm>
            <a:off x="0" y="0"/>
            <a:ext cx="1611824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E4E2566-D5A0-3C42-AD82-7A33B574DCA3}"/>
              </a:ext>
            </a:extLst>
          </p:cNvPr>
          <p:cNvSpPr/>
          <p:nvPr/>
        </p:nvSpPr>
        <p:spPr>
          <a:xfrm>
            <a:off x="346867" y="627682"/>
            <a:ext cx="2529914" cy="836909"/>
          </a:xfrm>
          <a:prstGeom prst="roundRect">
            <a:avLst>
              <a:gd name="adj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N-Grams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2B843-080C-6940-B4B6-88EBFB9FE30E}"/>
              </a:ext>
            </a:extLst>
          </p:cNvPr>
          <p:cNvSpPr txBox="1"/>
          <p:nvPr/>
        </p:nvSpPr>
        <p:spPr>
          <a:xfrm>
            <a:off x="11375756" y="6183823"/>
            <a:ext cx="7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9666E-5A1C-9C42-ACE5-2C2D3BF8E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" t="4633" r="51422" b="60511"/>
          <a:stretch/>
        </p:blipFill>
        <p:spPr>
          <a:xfrm>
            <a:off x="2126326" y="1756609"/>
            <a:ext cx="5479179" cy="1660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3AD233-F246-1747-8968-C04044812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97" t="4097" r="1573" b="77525"/>
          <a:stretch/>
        </p:blipFill>
        <p:spPr>
          <a:xfrm>
            <a:off x="5471513" y="3645160"/>
            <a:ext cx="6010039" cy="962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05E9DD-6CFA-924B-8B1E-F4A44B79E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" t="50000" r="79205" b="7224"/>
          <a:stretch/>
        </p:blipFill>
        <p:spPr>
          <a:xfrm>
            <a:off x="2126326" y="3645160"/>
            <a:ext cx="2830685" cy="26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FB360-DC8A-DC43-9EC6-9FBAE01421CF}"/>
              </a:ext>
            </a:extLst>
          </p:cNvPr>
          <p:cNvSpPr/>
          <p:nvPr/>
        </p:nvSpPr>
        <p:spPr>
          <a:xfrm>
            <a:off x="0" y="0"/>
            <a:ext cx="1611824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E4E2566-D5A0-3C42-AD82-7A33B574DCA3}"/>
              </a:ext>
            </a:extLst>
          </p:cNvPr>
          <p:cNvSpPr/>
          <p:nvPr/>
        </p:nvSpPr>
        <p:spPr>
          <a:xfrm>
            <a:off x="346867" y="627682"/>
            <a:ext cx="2529914" cy="836909"/>
          </a:xfrm>
          <a:prstGeom prst="roundRect">
            <a:avLst>
              <a:gd name="adj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2B843-080C-6940-B4B6-88EBFB9FE30E}"/>
              </a:ext>
            </a:extLst>
          </p:cNvPr>
          <p:cNvSpPr txBox="1"/>
          <p:nvPr/>
        </p:nvSpPr>
        <p:spPr>
          <a:xfrm>
            <a:off x="11375756" y="6183823"/>
            <a:ext cx="7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2DF94-3AD1-A54F-91B2-2CE409CD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" t="3295" r="65080" b="52081"/>
          <a:stretch/>
        </p:blipFill>
        <p:spPr>
          <a:xfrm>
            <a:off x="2418347" y="1649257"/>
            <a:ext cx="3282605" cy="2313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C6E2B6-FB6D-1C4C-9BC2-7CF55EAC8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7" t="3265" r="1435" b="56936"/>
          <a:stretch/>
        </p:blipFill>
        <p:spPr>
          <a:xfrm>
            <a:off x="6600571" y="1648326"/>
            <a:ext cx="4775185" cy="2129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3DC09-46C7-594B-A8FE-687C7E56A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" t="54320" r="2018" b="4073"/>
          <a:stretch/>
        </p:blipFill>
        <p:spPr>
          <a:xfrm>
            <a:off x="2418347" y="4147378"/>
            <a:ext cx="8957409" cy="20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230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Microsoft Yi Baiti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Dias Mussayev</dc:creator>
  <cp:lastModifiedBy>Elise Neumann</cp:lastModifiedBy>
  <cp:revision>18</cp:revision>
  <dcterms:created xsi:type="dcterms:W3CDTF">2021-02-15T00:41:21Z</dcterms:created>
  <dcterms:modified xsi:type="dcterms:W3CDTF">2021-02-16T03:21:33Z</dcterms:modified>
</cp:coreProperties>
</file>