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4" autoAdjust="0"/>
    <p:restoredTop sz="94660"/>
  </p:normalViewPr>
  <p:slideViewPr>
    <p:cSldViewPr snapToGrid="0">
      <p:cViewPr>
        <p:scale>
          <a:sx n="50" d="100"/>
          <a:sy n="50" d="100"/>
        </p:scale>
        <p:origin x="2160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D1C11-8920-CE82-E628-506F69D71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84B4AA-612C-55CE-DC6D-45AC5BAC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0FF494-A811-E297-62BC-067CE46A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89F90F-6E78-83A0-DA2C-4503DBA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216C0-A9F9-AB4C-59C1-DD9BC401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4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117FB-2358-FA53-CC85-FBE5B2C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80BF94-3FFE-3059-69C1-167850ED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2176A-D1AD-77B7-DE0B-10866678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73B2DC-4B7C-6217-9A2B-ED5EE932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4542A-87ED-D1B0-B994-FC2CF5C7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D2E32B-7ACF-A57E-B92F-4368125C9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1FDE31-5580-00AC-288A-A837C11C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0C254-36E7-A4D0-32BD-B4F387F8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C0EC79-78D6-A798-E4EF-B222CA77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D60FA-A17A-3FD3-94EF-1431D40B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6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F6F36-FF6A-7173-726C-4B31F9FA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C5D4F-3E68-12D3-8472-915667E6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B088E-6BB8-AD13-5D74-75943EC9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C6751-74E8-BD89-6FFC-D97E9456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FAD82-0B11-2682-1476-1A5CB43B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DF9C6-4458-DF98-E5EC-00A800C2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C7543-5200-3D52-F785-5741AD33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91F0B2-903B-C234-3E22-CC11D1E3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096E3-D84A-432A-D980-23639D4B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6F4F11-8178-B983-AFE2-87DD8398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5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A407-2FDE-FCA5-A6D1-B2550C32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BC538-E89F-537A-8419-5186A1A32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11CEDB-CBD9-2CEC-1ED1-868813F3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BB4652-68BE-F957-AAAE-27EAA70B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268918-A8C3-B386-A02C-FA8AD0C9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7049F1-569E-D926-6766-91630264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5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1BEDA-C18D-E3CE-D676-02A467CE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E0B952-7139-CC0A-A54A-15E1A84A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122646-6A96-3A7B-DB91-618F78CAB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0A9DA3-863E-5D19-02C0-70894CF4C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E12828-52A3-E34D-36E7-0066D13D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B46710-98DA-7C77-4AE3-60342209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CAE106-2671-A56F-13A3-1E3BB917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B7299A-792D-616E-DAF9-BD1EA7A4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27D9-ED6D-203D-D8A5-41F658ED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1EA584-34F6-5B46-18F8-B864C0C6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C4B38A-5337-0675-88DF-C9711CF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2C5ABA-D92E-2711-5505-C6B2347C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7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C72372-7AA9-C5D7-D3AE-5CA10E35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C1E86C-F428-41D2-359E-F4A5EA0D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67935A-62D5-51C9-6A80-1DF1CE68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9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71F6F-D015-094A-E244-000C8CCC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8BFC8-1B12-8A89-F08E-2E3F5BA3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3C3574-B87D-E8D3-A730-0751DD17F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89FEF9-86ED-13F3-BD70-52A206BE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EFF470-8274-1B8F-E796-6E688CF5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914D54-D064-987A-B408-2EF5CDE6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7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5399C-CC09-05B5-30AD-1A60131B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3C445C-4D82-50C8-EEFE-F2C7ED3E2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92951-A215-DB8A-DE5D-FA120D39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693E83-1F72-6F90-D8B8-D5797DF0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01E594-E8FE-9A8B-A23E-1CB2086D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6CA775-047A-6373-20A4-042F5C5B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7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15496-F1BB-7AB2-FB53-401CE481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68E4A1-45B7-324B-2E3E-EE515373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E82147-A5C6-10DC-9532-12D55CAC2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13BA-B97D-472F-9130-463138380C79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04DE99-F94F-E74E-9C2A-9D16D5214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DFBF3-EA7E-C0AF-FDC4-28924DFC5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B1D8-2F59-44B4-8298-B9DE1C3FE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86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DF7DEE-E92D-9C63-44E0-747DE2E8D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04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50480" y="4072161"/>
            <a:ext cx="4130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bg1"/>
                </a:solidFill>
              </a:rPr>
              <a:t>Выполнили</a:t>
            </a:r>
            <a:r>
              <a:rPr lang="ru-RU" sz="2000" dirty="0">
                <a:solidFill>
                  <a:schemeClr val="bg1"/>
                </a:solidFill>
              </a:rPr>
              <a:t>: Кореков М., Елисеев В., студенты 34 группы специальность 09.02.05 «Прикладная информатика»</a:t>
            </a:r>
          </a:p>
          <a:p>
            <a:pPr algn="r"/>
            <a:r>
              <a:rPr lang="ru-RU" sz="2000" b="1" dirty="0">
                <a:solidFill>
                  <a:schemeClr val="bg1"/>
                </a:solidFill>
              </a:rPr>
              <a:t>Преподаватель</a:t>
            </a:r>
            <a:r>
              <a:rPr lang="ru-RU" sz="2000" dirty="0">
                <a:solidFill>
                  <a:schemeClr val="bg1"/>
                </a:solidFill>
              </a:rPr>
              <a:t>: </a:t>
            </a:r>
            <a:r>
              <a:rPr lang="ru-RU" sz="2000" dirty="0" smtClean="0">
                <a:solidFill>
                  <a:schemeClr val="bg1"/>
                </a:solidFill>
              </a:rPr>
              <a:t>Т.С.</a:t>
            </a:r>
            <a:endParaRPr lang="ru-RU" sz="2000" dirty="0">
              <a:solidFill>
                <a:schemeClr val="bg1"/>
              </a:solidFill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</a:rPr>
              <a:t>Анашкина </a:t>
            </a:r>
            <a:r>
              <a:rPr lang="ru-RU" sz="2000" dirty="0">
                <a:solidFill>
                  <a:schemeClr val="bg1"/>
                </a:solidFill>
              </a:rPr>
              <a:t>преподаватель </a:t>
            </a:r>
            <a:r>
              <a:rPr lang="ru-RU" sz="2000" dirty="0">
                <a:solidFill>
                  <a:schemeClr val="bg1"/>
                </a:solidFill>
              </a:rPr>
              <a:t>математики и информатики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430" y="365760"/>
            <a:ext cx="68351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n w="6985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молодежной политики</a:t>
            </a:r>
          </a:p>
          <a:p>
            <a:pPr algn="ctr"/>
            <a:r>
              <a:rPr lang="ru-RU" sz="2000" dirty="0">
                <a:ln w="6985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Свердловской области</a:t>
            </a:r>
          </a:p>
          <a:p>
            <a:pPr algn="ctr"/>
            <a:r>
              <a:rPr lang="ru-RU" sz="2000" dirty="0">
                <a:ln w="6985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ГБПОУ СО «Красноуфимский педагогический колледж»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84665" y="2474893"/>
            <a:ext cx="10222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Морально-психологический климат коллектива. </a:t>
            </a:r>
            <a:endParaRPr lang="ru-RU" sz="28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(Практическая работа №6)</a:t>
            </a:r>
            <a:endParaRPr lang="ru-RU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AFFC8B-9EC7-E5FE-86B9-B469A02E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" y="777240"/>
            <a:ext cx="998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Коллектив</a:t>
            </a:r>
            <a:r>
              <a:rPr lang="ru-RU" dirty="0"/>
              <a:t> — это не простая арифметическая сумма индивидов, а качественно новая категория. На людей, составляющих коллектив, действуют определенные социально-психологические закономерности. Без знания этих закономерностей руководителю трудно управлять людьми, вести воспитательную работу, мобилизовать работающих на выполнение и перевыполнение планов. Вот почему каждый руководитель должен знать социально-психологическую структуру коллектива и </a:t>
            </a:r>
            <a:r>
              <a:rPr lang="ru-RU" dirty="0" err="1"/>
              <a:t>социальнопсихологические</a:t>
            </a:r>
            <a:r>
              <a:rPr lang="ru-RU" dirty="0"/>
              <a:t> закономерности, которые действуют в группах людей.</a:t>
            </a:r>
          </a:p>
        </p:txBody>
      </p:sp>
      <p:pic>
        <p:nvPicPr>
          <p:cNvPr id="5122" name="Picture 2" descr="https://phonoteka.org/uploads/posts/2021-05/1622285409_23-phonoteka_org-p-kollektiv-art-krasivo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531566"/>
            <a:ext cx="5544185" cy="37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5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AFFC8B-9EC7-E5FE-86B9-B469A02E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" y="563880"/>
            <a:ext cx="839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Роль руководителя в социально психологическом климате коллектива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" y="1674674"/>
            <a:ext cx="10728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Труд руководителя (менеджера) многофункционален, носит комплексный характер. Руководитель должен в определенной ситуации владеть знаниями в области техники, технологии, экономики, маркетинга; он обязан в совершенстве владеть искусством руководства людьми, умением решать социальные задачи, стоящие перед организацией. Труд руководителя — умственный труд, состоящий из трех составляющих: организационно-административной и воспитательной, аналитической и конструктивной; информационно-технической</a:t>
            </a:r>
            <a:r>
              <a:rPr lang="ru-RU" dirty="0" smtClean="0"/>
              <a:t>.</a:t>
            </a:r>
          </a:p>
          <a:p>
            <a:r>
              <a:rPr lang="ru-RU" dirty="0"/>
              <a:t>Как предприниматель руководитель определяет направления развития организации и изыскивает для этого возможность внутри самой организации и за ее пределами, организует проекты изменений организации, контролирует их осуществление. Как устраняющий помехи он корректирует действия, когда организация оказывается перед неожиданными нарушениями в своей работе. Руководитель отвечает за распределение всевозможных ресурсов организации, что фактически означает принятие (или непринятие) всех значительных решений в организации. </a:t>
            </a:r>
          </a:p>
        </p:txBody>
      </p:sp>
    </p:spTree>
    <p:extLst>
      <p:ext uri="{BB962C8B-B14F-4D97-AF65-F5344CB8AC3E}">
        <p14:creationId xmlns:p14="http://schemas.microsoft.com/office/powerpoint/2010/main" val="141036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AFFC8B-9EC7-E5FE-86B9-B469A02E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" y="746760"/>
            <a:ext cx="11308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Роль руководителя в создании оптимального СПК является решающей: Демократический стиль развивает общительность и доверительность взаимоотношений, дружественность. При этом нет ощущения </a:t>
            </a:r>
            <a:r>
              <a:rPr lang="ru-RU" dirty="0" err="1"/>
              <a:t>навязанности</a:t>
            </a:r>
            <a:r>
              <a:rPr lang="ru-RU" dirty="0"/>
              <a:t> решений извне, «сверху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 </a:t>
            </a:r>
            <a:r>
              <a:rPr lang="ru-RU" b="1" dirty="0"/>
              <a:t>Демократические условия </a:t>
            </a:r>
            <a:r>
              <a:rPr lang="ru-RU" dirty="0"/>
              <a:t>делают нетерпимыми случаи проявления недисциплинированности, так как именно дисциплина обеспечивает эффективность информационных связей, превышает решение задачи в акт коллективной деятельности, обеспечивает эффективность информационных связей, превращает решение задачи в акт коллективной деятельности, обеспечивает необходимый режим работы, взаимодействие людей. Участие членов коллектива в управлении, свойственное этому стилю руководства, способствует оптимизации СПК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b="1" dirty="0"/>
              <a:t>Авторитарный</a:t>
            </a:r>
            <a:r>
              <a:rPr lang="ru-RU" dirty="0"/>
              <a:t> стиль обычно порождает враждебность, покорность и заискивание, зависть и недоверие. Но если этот стиль приводит к успеху, который оправдывает его использование в глазах группы, он способствует благоприятному СПК, как например, в спорте или в армии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 Попустительский </a:t>
            </a:r>
            <a:r>
              <a:rPr lang="ru-RU" dirty="0" smtClean="0"/>
              <a:t>стиль </a:t>
            </a:r>
            <a:r>
              <a:rPr lang="ru-RU" dirty="0"/>
              <a:t>имеет своим следствием низкую продуктивность и качество работы, </a:t>
            </a:r>
            <a:r>
              <a:rPr lang="ru-RU" dirty="0" smtClean="0"/>
              <a:t>неудовлетворенность </a:t>
            </a:r>
            <a:r>
              <a:rPr lang="ru-RU" dirty="0"/>
              <a:t>совместной деятельностью и ведет к формированию неблагоприятного СПК. Попустительский стиль, может быть, приемлем лишь в некоторых творческих коллективах.</a:t>
            </a:r>
          </a:p>
        </p:txBody>
      </p:sp>
    </p:spTree>
    <p:extLst>
      <p:ext uri="{BB962C8B-B14F-4D97-AF65-F5344CB8AC3E}">
        <p14:creationId xmlns:p14="http://schemas.microsoft.com/office/powerpoint/2010/main" val="302860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C8CDF7-7655-365F-D142-8F89815E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45CEC-7037-6197-0709-25FFBE040FA0}"/>
              </a:ext>
            </a:extLst>
          </p:cNvPr>
          <p:cNvSpPr txBox="1"/>
          <p:nvPr/>
        </p:nvSpPr>
        <p:spPr>
          <a:xfrm>
            <a:off x="2761958" y="345105"/>
            <a:ext cx="666808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Понятие, сущность и структура психологического климата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8301" y="1644316"/>
            <a:ext cx="697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Понятие </a:t>
            </a:r>
            <a:r>
              <a:rPr lang="ru-RU" dirty="0"/>
              <a:t>«климат» имеет корни в социальной психологии. Этот термин, ныне широко употребляемый, часто принято ставить в один ряд с понятиями духовной атмосферы, духа коллектива и преобладающего настроения. В отечественной психологии наметились четыре основных подхода к пониманию природы СПК.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" r="9286" b="259"/>
          <a:stretch/>
        </p:blipFill>
        <p:spPr>
          <a:xfrm>
            <a:off x="540340" y="3121644"/>
            <a:ext cx="5202733" cy="35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AFFC8B-9EC7-E5FE-86B9-B469A02E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1053" y="449179"/>
            <a:ext cx="5823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Уровни климата в американской психологии</a:t>
            </a:r>
            <a:endParaRPr lang="ru-RU" sz="2400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053" y="1363579"/>
            <a:ext cx="8261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Первый уровень </a:t>
            </a:r>
            <a:r>
              <a:rPr lang="ru-RU" dirty="0"/>
              <a:t>– статический, относительно постоянный. Это устойчивые взаимоотношения членов коллектива, их интерес к работе и коллегам по труду. На этом уровне социально-психологический климат понимается как устойчивое, достаточно стабильное состояние, которое, однажды сформировавшись, способно долгое время не разрушаться и сохранять свою сущность, несмотря на те трудности, с которыми </a:t>
            </a:r>
            <a:r>
              <a:rPr lang="ru-RU" dirty="0" smtClean="0"/>
              <a:t>сталкивается. С </a:t>
            </a:r>
            <a:r>
              <a:rPr lang="ru-RU" dirty="0"/>
              <a:t>этой точки зрения, сформировать благоприятный климат в группе довольно трудно, но в то же время легче поддерживать его на определенном уровне, уже сформированном ранее. Контроль и коррекция свойств </a:t>
            </a:r>
            <a:r>
              <a:rPr lang="ru-RU" dirty="0" err="1"/>
              <a:t>социальнопсихологического</a:t>
            </a:r>
            <a:r>
              <a:rPr lang="ru-RU" dirty="0"/>
              <a:t> климата осуществляются членами группы эпизодически. Они чувствуют определенную стабильность, устойчивость своего положения, статуса в системе взаимоотношений. Поскольку состояние климата менее чувствительно к различным воздействиям и изменениям со стороны окружающей среды, постольку оно оказывает реальное влияние на результаты коллективной и индивидуальной деятельности, на работоспособность членов группы, на качество количество продуктов их труда. </a:t>
            </a:r>
          </a:p>
        </p:txBody>
      </p:sp>
    </p:spTree>
    <p:extLst>
      <p:ext uri="{BB962C8B-B14F-4D97-AF65-F5344CB8AC3E}">
        <p14:creationId xmlns:p14="http://schemas.microsoft.com/office/powerpoint/2010/main" val="426540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7FA119-40F7-BC75-1DFB-CC79F449B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179" y="641684"/>
            <a:ext cx="11325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Второй </a:t>
            </a:r>
            <a:r>
              <a:rPr lang="ru-RU" b="1" dirty="0"/>
              <a:t>уровень </a:t>
            </a:r>
            <a:r>
              <a:rPr lang="ru-RU" dirty="0"/>
              <a:t>динамический, меняющийся, колеблющийся. Это каждодневный настрой сотрудников в процессе работы, их психологическое настроение. Этот уровень описывается понятием «психологическая атмосфера». В отличие от СПК психологическая атмосфера характеризуется более быстрыми, временными изменениями и меньше осознается людьми. Изменение психологической атмосферы влияет на настроение работоспособность личности в течение рабочего дня. Изменения климата всегда более выражены, заметны, они осознаются и переживаются людьми более остро; чаще всего человек успевает адаптироваться к ним. Накопление количественных изменений в психологической атмосфере ведет к переходу ее в иное качественное состояние, в другой социально-психологический климат. </a:t>
            </a:r>
          </a:p>
        </p:txBody>
      </p:sp>
      <p:pic>
        <p:nvPicPr>
          <p:cNvPr id="1026" name="Picture 2" descr="https://cf.ppt-online.org/files/slide/c/Cn5WmBKieMjfyRqgLlk8bU7xHFcEVdzuYw6pGZ/slide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1" y="2950008"/>
            <a:ext cx="4889668" cy="36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4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B44019-715D-91C1-9E89-99A13F66E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4905" y="3818021"/>
            <a:ext cx="11012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Психологический климат </a:t>
            </a:r>
            <a:r>
              <a:rPr lang="ru-RU" dirty="0"/>
              <a:t>коллектива, обнаруживающий себя, прежде всего в отношениях людей друг к другу и к общему делу, этим все же не исчерпывается. Он неизбежно сказывается и на отношениях людей к миру в целом, на их мироощущении и мировосприятии. А это в свою очередь может проявиться во всей системе ценностных ориентаций личности, являющейся членом данного коллектива. Таким образом, климат проявляется определенным образом и в отношении каждого из членов коллектива к самому себе. Последнее из отношений кристаллизуется в определенную ситуацию – общественную форму </a:t>
            </a:r>
            <a:r>
              <a:rPr lang="ru-RU" dirty="0" err="1"/>
              <a:t>самоотношения</a:t>
            </a:r>
            <a:r>
              <a:rPr lang="ru-RU" dirty="0"/>
              <a:t> и самосознания личности. В результате создается определенная структура ближайших и последующих, более непосредственных и более опосредованных проявлений </a:t>
            </a:r>
            <a:r>
              <a:rPr lang="ru-RU" dirty="0" err="1"/>
              <a:t>социальнопсихологического</a:t>
            </a:r>
            <a:r>
              <a:rPr lang="ru-RU" dirty="0"/>
              <a:t> климата.</a:t>
            </a:r>
          </a:p>
        </p:txBody>
      </p:sp>
      <p:pic>
        <p:nvPicPr>
          <p:cNvPr id="2050" name="Picture 2" descr="https://media.rbcdn.ru/media/upload_tmp/2018/shutterstock_1482164285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9" y="332307"/>
            <a:ext cx="4721225" cy="315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ypresentation.ru/documents_5/8e80d086c62554e09c640c13b0f4411d/img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91" y="329806"/>
            <a:ext cx="4207877" cy="315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5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3C93A8-26F9-DE25-262B-86E482217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376989"/>
            <a:ext cx="8237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Факторы, влияющие на психологический климат в коллективе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706" y="1283368"/>
            <a:ext cx="114620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формирование определенного социально-психологического климата оказывают влияние следующие факторы: 1. Совместимость его членов, понимаемая как наиболее благоприятное сочетание свойств работников, обеспечивающее эффективность совместной деятельности и личную удовлетворенность каждого. Совместимость проявляется во взаимопонимании, </a:t>
            </a:r>
            <a:r>
              <a:rPr lang="ru-RU" dirty="0" err="1"/>
              <a:t>взаимоприемлемости</a:t>
            </a:r>
            <a:r>
              <a:rPr lang="ru-RU" dirty="0"/>
              <a:t>, сочувствии, сопереживании членов коллектива друг другу</a:t>
            </a:r>
            <a:r>
              <a:rPr lang="ru-RU" dirty="0" smtClean="0"/>
              <a:t>.</a:t>
            </a:r>
          </a:p>
          <a:p>
            <a:r>
              <a:rPr lang="ru-RU" b="1" dirty="0"/>
              <a:t>Выделяют три уровня совместимости</a:t>
            </a:r>
            <a:r>
              <a:rPr lang="ru-RU" dirty="0"/>
              <a:t>: психофизиологический, психологический и социально-психологический: • </a:t>
            </a:r>
            <a:r>
              <a:rPr lang="ru-RU" b="1" dirty="0"/>
              <a:t>Психофизиологический</a:t>
            </a:r>
            <a:r>
              <a:rPr lang="ru-RU" dirty="0"/>
              <a:t> уровень совместимости имеет в своей основе оптимальное сочетание особенностей системы органов чувств (зрение, слух, осязание и т.д.) и свойств темперамента. Этот уровень совместимости приобретает особое значение при организации совместной деятельности. Холерик и флегматик будут выполнять задание в разном темпе, что может повлечь за собой сбои в работе и напряженность в отношениях между рабочими</a:t>
            </a:r>
            <a:r>
              <a:rPr lang="ru-RU" dirty="0" smtClean="0"/>
              <a:t>.</a:t>
            </a:r>
          </a:p>
          <a:p>
            <a:r>
              <a:rPr lang="ru-RU" b="1" dirty="0"/>
              <a:t>Психологический</a:t>
            </a:r>
            <a:r>
              <a:rPr lang="ru-RU" dirty="0"/>
              <a:t> уровень предполагает совместимость характеров, мотивов, типов поведения. Несовместимость проявляется в стремлении членов коллектива избегать друг друга, а в случае неизбежности контактов — к </a:t>
            </a:r>
            <a:r>
              <a:rPr lang="ru-RU" dirty="0" smtClean="0"/>
              <a:t>отрицательным </a:t>
            </a:r>
            <a:r>
              <a:rPr lang="ru-RU" dirty="0"/>
              <a:t>эмоциональным состояниям и даже к конфликтам</a:t>
            </a:r>
            <a:r>
              <a:rPr lang="ru-RU" dirty="0" smtClean="0"/>
              <a:t>.</a:t>
            </a:r>
          </a:p>
          <a:p>
            <a:r>
              <a:rPr lang="ru-RU" b="1" dirty="0"/>
              <a:t>Социально-психологический</a:t>
            </a:r>
            <a:r>
              <a:rPr lang="ru-RU" dirty="0"/>
              <a:t> уровень совместимости основан на согласованности социальных ролей, социальных установок, ценностных ориентации, интересов. Двум субъектам, стремящимся к доминированию, будет сложно организовать совместную деятельность. Совместимости будет способствовать ориентация одного из них на подчинение.</a:t>
            </a:r>
          </a:p>
        </p:txBody>
      </p:sp>
    </p:spTree>
    <p:extLst>
      <p:ext uri="{BB962C8B-B14F-4D97-AF65-F5344CB8AC3E}">
        <p14:creationId xmlns:p14="http://schemas.microsoft.com/office/powerpoint/2010/main" val="35279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CC91C1-99E4-647E-879E-849B3E39E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4148" y="320842"/>
            <a:ext cx="5983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СОЗДАНИЕ ПСИХОЛОГИЧЕСКОГО КЛИМАТА В КОЛЛЕКТИВЕ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779" y="1860884"/>
            <a:ext cx="11534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Морально-психологический </a:t>
            </a:r>
            <a:r>
              <a:rPr lang="ru-RU" dirty="0"/>
              <a:t>климат определяет систему отношений членов коллектива друг к другу, к труду, к окружающим событиям и к организации в целом на основе индивидуальных, </a:t>
            </a:r>
            <a:r>
              <a:rPr lang="ru-RU" dirty="0" err="1"/>
              <a:t>личностноценностных</a:t>
            </a:r>
            <a:r>
              <a:rPr lang="ru-RU" dirty="0"/>
              <a:t> </a:t>
            </a:r>
            <a:r>
              <a:rPr lang="ru-RU" dirty="0" smtClean="0"/>
              <a:t>ориентации</a:t>
            </a:r>
          </a:p>
          <a:p>
            <a:r>
              <a:rPr lang="ru-RU" dirty="0" smtClean="0"/>
              <a:t>	В </a:t>
            </a:r>
            <a:r>
              <a:rPr lang="ru-RU" dirty="0"/>
              <a:t>основном руководитель приходит в уже сформированный коллектив и по мере необходимости решает вопросы естественной текучести кадров, что является одним из аспектов управления коллективом. Чтобы успешно сотрудничать с человеком и находить общий язык, руководитель должен иметь определенное представление о каждом работающем сотруднике или вновь привлекаемом для работы в данном коллективе, об идейно-политических качествах личности, его социальной активности. Кроме этого, руководитель должен уметь оценить профессиональную подготовку работника</a:t>
            </a:r>
          </a:p>
        </p:txBody>
      </p:sp>
    </p:spTree>
    <p:extLst>
      <p:ext uri="{BB962C8B-B14F-4D97-AF65-F5344CB8AC3E}">
        <p14:creationId xmlns:p14="http://schemas.microsoft.com/office/powerpoint/2010/main" val="335941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2E411C-6F5D-3380-09EB-2CF49F22A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179" y="566678"/>
            <a:ext cx="11293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формировании и сплочённости коллектива руководителю необходимы знания и выполнение организационных и психологических принципов и правил. Например, чтобы не попасть в зависимость от ранее полученных сложившихся оценочных установок, полезно учитывать правило неадекватности отображения человека </a:t>
            </a:r>
            <a:r>
              <a:rPr lang="ru-RU" dirty="0" smtClean="0"/>
              <a:t>человеком</a:t>
            </a:r>
          </a:p>
          <a:p>
            <a:r>
              <a:rPr lang="ru-RU" dirty="0"/>
              <a:t>Особое значение в создании оптимального климата в коллективе имеет личная ответственность за порученное дело. Ответственность менеджера и подчинённых выступает как форма проявления долга, как осознание социальной значимости личного поведения в связи с требованиями коллектива, учётом конкретных условий проявления этих требований, непосредственных и предстоящих задач, стоящих перед сотрудниками. Верный признак благоприятного морально-психологического климата - активное участие всех членов коллектива в управлении, которое может принять форму самоуправления. </a:t>
            </a:r>
          </a:p>
        </p:txBody>
      </p:sp>
      <p:pic>
        <p:nvPicPr>
          <p:cNvPr id="3074" name="Picture 2" descr="https://businessman.ru/static/img/a/60729/392244/655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9" y="3535680"/>
            <a:ext cx="4488580" cy="29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43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AFFC8B-9EC7-E5FE-86B9-B469A02E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62" b="2685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920" y="448892"/>
            <a:ext cx="10393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Другим важным механизмом сплочения коллектива является психологическая совместимость его членов. Наличие даже двух несовместимых людей (особенно в малых коллективах) серьезно сказывается на атмосфере в самом коллективе. Особенно пагубны последствия, если несовместимыми окажутся формальный и неформальный лидеры или непосредственно связанные должностными обязанностями руководители (например, бригадир — начальник цеха). В этих условиях лихорадить будет весь коллектив. Поэтому хотя бы кое-что знать о психологической совместимости необходимо всем, кто работает с людьми, формирует трудовой </a:t>
            </a:r>
            <a:r>
              <a:rPr lang="ru-RU" dirty="0" smtClean="0"/>
              <a:t>коллектив</a:t>
            </a:r>
          </a:p>
          <a:p>
            <a:r>
              <a:rPr lang="ru-RU" dirty="0"/>
              <a:t>Механизмом сплочения коллектива является также стимулирование коллектива через поощрения. В поощрении хорошей работы, поведения, в наказании отрицательных поступков заложена психологическая сущность воспитания и стимулирования трудящихся.</a:t>
            </a:r>
          </a:p>
        </p:txBody>
      </p:sp>
      <p:pic>
        <p:nvPicPr>
          <p:cNvPr id="4098" name="Picture 2" descr="https://cf2.ppt-online.org/files2/slide/d/DVoORHayzY3i49tGLFQd8T0ZKg1eB65Ns7Jr2AUSb/slide-2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77"/>
          <a:stretch/>
        </p:blipFill>
        <p:spPr bwMode="auto">
          <a:xfrm>
            <a:off x="502920" y="3429001"/>
            <a:ext cx="5684520" cy="29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188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1289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Обучающийся</dc:creator>
  <cp:lastModifiedBy>Документы</cp:lastModifiedBy>
  <cp:revision>19</cp:revision>
  <dcterms:created xsi:type="dcterms:W3CDTF">2022-11-02T05:27:41Z</dcterms:created>
  <dcterms:modified xsi:type="dcterms:W3CDTF">2022-11-08T15:19:35Z</dcterms:modified>
</cp:coreProperties>
</file>