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9D58D2-6F21-40AB-884E-CAEA57694977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44269D-C501-47B1-8F9F-070E44865B33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12407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58D2-6F21-40AB-884E-CAEA57694977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269D-C501-47B1-8F9F-070E44865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56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58D2-6F21-40AB-884E-CAEA57694977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269D-C501-47B1-8F9F-070E44865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35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58D2-6F21-40AB-884E-CAEA57694977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269D-C501-47B1-8F9F-070E44865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06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9D58D2-6F21-40AB-884E-CAEA57694977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44269D-C501-47B1-8F9F-070E44865B3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13521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58D2-6F21-40AB-884E-CAEA57694977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269D-C501-47B1-8F9F-070E44865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65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58D2-6F21-40AB-884E-CAEA57694977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269D-C501-47B1-8F9F-070E44865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02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58D2-6F21-40AB-884E-CAEA57694977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269D-C501-47B1-8F9F-070E44865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1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58D2-6F21-40AB-884E-CAEA57694977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269D-C501-47B1-8F9F-070E44865B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1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9D58D2-6F21-40AB-884E-CAEA57694977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44269D-C501-47B1-8F9F-070E44865B3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85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9D58D2-6F21-40AB-884E-CAEA57694977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44269D-C501-47B1-8F9F-070E44865B3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544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29D58D2-6F21-40AB-884E-CAEA57694977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C44269D-C501-47B1-8F9F-070E44865B3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038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BA01A-9B02-446C-3370-40B692021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8179" y="592701"/>
            <a:ext cx="8361229" cy="2098226"/>
          </a:xfrm>
        </p:spPr>
        <p:txBody>
          <a:bodyPr/>
          <a:lstStyle/>
          <a:p>
            <a:r>
              <a:rPr lang="ru-RU" sz="3200" dirty="0"/>
              <a:t>Детализация планов компании до уровня структурного подразделения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A725DA-9450-DD17-4F21-203FA712A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8878" y="4406445"/>
            <a:ext cx="6831673" cy="1086237"/>
          </a:xfrm>
        </p:spPr>
        <p:txBody>
          <a:bodyPr>
            <a:normAutofit fontScale="92500"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Составитель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r>
              <a:rPr lang="ru-RU" sz="2400" dirty="0">
                <a:solidFill>
                  <a:schemeClr val="tx1"/>
                </a:solidFill>
              </a:rPr>
              <a:t>Елисеев В.С., студент 34 группы, </a:t>
            </a:r>
          </a:p>
          <a:p>
            <a:r>
              <a:rPr lang="ru-RU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специальность 09.02.05 «Прикладная информатика</a:t>
            </a:r>
            <a:r>
              <a:rPr lang="ru-RU" sz="105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20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2D25F-BA0D-80F1-3503-7CD7542E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b="0" i="0" dirty="0">
                <a:solidFill>
                  <a:srgbClr val="474747"/>
                </a:solidFill>
                <a:effectLst/>
                <a:latin typeface="myriadpro-bold-webfont"/>
              </a:rPr>
            </a:b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2580EE26-15F9-A39F-0BBA-5FE707401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myriadpro-regular-webfont"/>
              </a:rPr>
              <a:t>Предприятие не имеет постоянного перечня выпускаемой продукции, но хочет иметь консолидированный план закупок по существующим заказам клиентов.</a:t>
            </a:r>
            <a:r>
              <a:rPr lang="ru-RU" altLang="ru-RU" dirty="0">
                <a:solidFill>
                  <a:srgbClr val="474747"/>
                </a:solidFill>
                <a:latin typeface="myriadpro-regular-webfont"/>
              </a:rPr>
              <a:t> Из этого следует: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myriadpro-regular-webfont"/>
              </a:rPr>
              <a:t>1.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inherit"/>
              </a:rPr>
              <a:t>    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myriadpro-regular-webfont"/>
              </a:rPr>
              <a:t>План продаж создаваться не будет. Для планирования продаж используются заказы клиентов, вносимые в программу.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myriadpro-regular-webfont"/>
              </a:rPr>
              <a:t>2.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inherit"/>
              </a:rPr>
              <a:t>    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myriadpro-regular-webfont"/>
              </a:rPr>
              <a:t>По каждой конструкции вносятся производственные спецификации на изготовление.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myriadpro-regular-webfont"/>
              </a:rPr>
              <a:t>3.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inherit"/>
              </a:rPr>
              <a:t>    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myriadpro-regular-webfont"/>
              </a:rPr>
              <a:t>План закупок создается на каждый месяц, заполняется на основании информации о потребностях в материалах заказов клиентов, минус текущие остатках материалов на складах, минус ожидаемый приход материала на склад. Выборка информации производится с использованием специально настроенного источника данных . Информация о планируемых закупках оперативно актуализируется, если были созданы новые заказы клиентов в текущем периоде.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myriadpro-regular-webfont"/>
              </a:rPr>
              <a:t>4.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inherit"/>
              </a:rPr>
              <a:t>    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myriadpro-regular-webfont"/>
              </a:rPr>
              <a:t>На основании плана закупок создаются консолидированные заказы поставщикам.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340F250-BFFB-F0F3-19F5-D85F2F443D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2815389"/>
            <a:ext cx="3043989" cy="76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17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A8201-87FA-5CE8-BEF7-D7A607CC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485900"/>
          </a:xfrm>
        </p:spPr>
        <p:txBody>
          <a:bodyPr/>
          <a:lstStyle/>
          <a:p>
            <a:pPr algn="ctr"/>
            <a:r>
              <a:rPr lang="ru-RU" sz="4400" b="0" i="0" dirty="0">
                <a:solidFill>
                  <a:srgbClr val="474747"/>
                </a:solidFill>
                <a:effectLst/>
              </a:rPr>
              <a:t>Детализация планов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2F3031-1F32-828A-7504-A9F142EFEB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0972" y="470174"/>
            <a:ext cx="826258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+mn-lt"/>
              </a:rPr>
              <a:t>1.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+mn-lt"/>
              </a:rPr>
              <a:t>    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+mn-lt"/>
              </a:rPr>
              <a:t>Создается два сценария планирования: «Сводный», «Подразделения».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+mn-lt"/>
              </a:rPr>
              <a:t>2.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+mn-lt"/>
              </a:rPr>
              <a:t>    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+mn-lt"/>
              </a:rPr>
              <a:t>Для сводного  сценария создается план продаж на следующий месяц в целом по предприятию, план заполняется на основании исторических данных и доступных производственных мощностей. Заполнение производится в центральном офисе.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+mn-lt"/>
              </a:rPr>
              <a:t>3.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+mn-lt"/>
              </a:rPr>
              <a:t>    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+mn-lt"/>
              </a:rPr>
              <a:t>Для сценария «Подразделения» создается комплект планов продаж по каждому подразделению. При заполнении плана продаж конкретного подразделения используется произвольный запрос, который собирает фактические продажи подразделения за прошлый месяц и умножает их на коэффициент, который получился при делении сводного плана продаж и фактических продаж по всему предприятию за прошлый месяц. Данные могут корректироваться вручную.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+mn-lt"/>
              </a:rPr>
              <a:t>4.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+mn-lt"/>
              </a:rPr>
              <a:t>    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+mn-lt"/>
              </a:rPr>
              <a:t>После заполнения всех планов производится сравнение объемов продаж по сценариям, при необходимости вносятся корректировки.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+mn-lt"/>
              </a:rPr>
              <a:t>5.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+mn-lt"/>
              </a:rPr>
              <a:t>    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+mn-lt"/>
              </a:rPr>
              <a:t>По сценарию «Сводный» создается план производства. Информация в план производства собирается запросом из планов продаж подразделений.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+mn-lt"/>
              </a:rPr>
              <a:t>6.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+mn-lt"/>
              </a:rPr>
              <a:t>    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+mn-lt"/>
              </a:rPr>
              <a:t>План закупок не создается, закупки ведутся на основе неснижаемых запасов на складе.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AB7BDFF-168E-670F-F58B-B307DDD77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228" y="641445"/>
            <a:ext cx="3254990" cy="455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93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E100D-3A6D-827C-84E5-84784EF1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0" i="0" dirty="0">
                <a:solidFill>
                  <a:srgbClr val="474747"/>
                </a:solidFill>
                <a:effectLst/>
                <a:latin typeface="myriadpro-bold-webfont"/>
              </a:rPr>
              <a:t>Стратегическое и текущее планирование</a:t>
            </a:r>
            <a:br>
              <a:rPr lang="ru-RU" b="0" i="0" dirty="0">
                <a:solidFill>
                  <a:srgbClr val="474747"/>
                </a:solidFill>
                <a:effectLst/>
                <a:latin typeface="myriadpro-bold-webfont"/>
              </a:rPr>
            </a:b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4755E2-7F5D-4289-BC24-4E60971963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1662900"/>
            <a:ext cx="1053966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myriadpro-regular-webfont"/>
              </a:rPr>
              <a:t>Предприятие выпускает и продает большой перечень номенклатуры. Состав производимой номенклатуры часто меняется (несколько раз в год). Требуется планировать общую стратегию продаж на год, а также увязать стратегию с текущим управлением – планами на месяц.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myriadpro-regular-webfont"/>
              </a:rPr>
              <a:t>1.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inherit"/>
              </a:rPr>
              <a:t>    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myriadpro-regular-webfont"/>
              </a:rPr>
              <a:t>Производимая продукция разбивается на товарные категории.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myriadpro-regular-webfont"/>
              </a:rPr>
              <a:t>2.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inherit"/>
              </a:rPr>
              <a:t>    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myriadpro-regular-webfont"/>
              </a:rPr>
              <a:t>Создается план продаж по категориям на год, для того чтобы задать стратегию продаж.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myriadpro-regular-webfont"/>
              </a:rPr>
              <a:t>3.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inherit"/>
              </a:rPr>
              <a:t>    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myriadpro-regular-webfont"/>
              </a:rPr>
              <a:t>Создается план продаж для оперативного управления (на следующий месяц).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myriadpro-regular-webfont"/>
              </a:rPr>
              <a:t>4.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inherit"/>
              </a:rPr>
              <a:t>    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myriadpro-regular-webfont"/>
              </a:rPr>
              <a:t>План продаж заполняется из плана продаж по категориям.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myriadpro-regular-webfont"/>
              </a:rPr>
              <a:t>5.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inherit"/>
              </a:rPr>
              <a:t>    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myriadpro-regular-webfont"/>
              </a:rPr>
              <a:t>План продаж используется для анализа текущих продаж и мотивации персонала.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myriadpro-regular-webfont"/>
              </a:rPr>
              <a:t>6.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inherit"/>
              </a:rPr>
              <a:t>    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myriadpro-regular-webfont"/>
              </a:rPr>
              <a:t>Производство и закупки ведутся по потребностям – на основе неснижаемых складских запасов.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FD5A414D-1F41-C5B3-5C56-76EED106E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41" y="4342190"/>
            <a:ext cx="2982866" cy="251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94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256A0-5FF7-2ACC-C146-7CB01551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191" y="235424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0" i="0" dirty="0">
                <a:solidFill>
                  <a:srgbClr val="474747"/>
                </a:solidFill>
                <a:effectLst/>
                <a:latin typeface="myriadpro-bold-webfont"/>
              </a:rPr>
              <a:t>Автоматизация процесса подготовки планов</a:t>
            </a:r>
            <a:br>
              <a:rPr lang="ru-RU" b="0" i="0" dirty="0">
                <a:solidFill>
                  <a:srgbClr val="474747"/>
                </a:solidFill>
                <a:effectLst/>
                <a:latin typeface="myriadpro-bold-webfont"/>
              </a:rPr>
            </a:b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075DEA-97E6-A377-EE96-40A3DFB95F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5958" y="1721324"/>
            <a:ext cx="1144604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myriadpro-regular-webfont"/>
              </a:rPr>
              <a:t>У предприятия несколько подразделений отвечают за разработку планов. Часть подразделений территориально удалена от центрального офиса. Требуется организовать согласованную работу сотрудников разных предприятий для подготовки всего комплекта планов.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myriadpro-regular-webfont"/>
              </a:rPr>
              <a:t>1.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inherit"/>
              </a:rPr>
              <a:t>    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myriadpro-regular-webfont"/>
              </a:rPr>
              <a:t>Создаются нужные виды планов.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myriadpro-regular-webfont"/>
              </a:rPr>
              <a:t>2.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inherit"/>
              </a:rPr>
              <a:t>    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myriadpro-regular-webfont"/>
              </a:rPr>
              <a:t>Создается модель бюджетирования «Планы предприятия» (см. соответствующий раздел руководства «Бюджетирование»).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myriadpro-regular-webfont"/>
              </a:rPr>
              <a:t>3.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inherit"/>
              </a:rPr>
              <a:t>    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myriadpro-regular-webfont"/>
              </a:rPr>
              <a:t>Для модели бюджетирования создается план подготовки бюджетов, который содержит последовательность работ по заполнению/утверждению планов, ответственных лиц, сроки.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9C2479E8-A713-BD44-0ECE-7C67991B2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8" y="4135272"/>
            <a:ext cx="11446042" cy="272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89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A7561-B6EE-96D8-4765-637F19264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485900"/>
          </a:xfrm>
        </p:spPr>
        <p:txBody>
          <a:bodyPr/>
          <a:lstStyle/>
          <a:p>
            <a:pPr algn="ctr"/>
            <a:r>
              <a:rPr lang="ru-RU" i="0" dirty="0">
                <a:solidFill>
                  <a:srgbClr val="333333"/>
                </a:solidFill>
                <a:effectLst/>
                <a:latin typeface="Ubuntu Condensed" panose="020B0604020202020204" pitchFamily="34" charset="0"/>
              </a:rPr>
              <a:t>Структурное подразделение</a:t>
            </a:r>
            <a:br>
              <a:rPr lang="ru-RU" i="0" dirty="0">
                <a:solidFill>
                  <a:srgbClr val="333333"/>
                </a:solidFill>
                <a:effectLst/>
                <a:latin typeface="Ubuntu Condensed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5C77D-4F6C-E306-51EF-8EF322C9F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286" y="742950"/>
            <a:ext cx="2021305" cy="3276600"/>
          </a:xfrm>
        </p:spPr>
        <p:txBody>
          <a:bodyPr/>
          <a:lstStyle/>
          <a:p>
            <a:pPr marL="0" indent="0">
              <a:buNone/>
            </a:pPr>
            <a:r>
              <a:rPr lang="ru-RU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1.Позиционирование структурного подразделения в рамках предприятия.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86CB026-E86C-8E75-A491-A80972B0AE08}"/>
              </a:ext>
            </a:extLst>
          </p:cNvPr>
          <p:cNvSpPr txBox="1">
            <a:spLocks/>
          </p:cNvSpPr>
          <p:nvPr/>
        </p:nvSpPr>
        <p:spPr>
          <a:xfrm>
            <a:off x="3117181" y="844210"/>
            <a:ext cx="2610852" cy="2923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rgbClr val="333333"/>
                </a:solidFill>
                <a:latin typeface="Arial" panose="020B0604020202020204" pitchFamily="34" charset="0"/>
              </a:rPr>
              <a:t>2.</a:t>
            </a:r>
            <a:r>
              <a:rPr lang="ru-RU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Организация взаимодействия с другими подразделениями</a:t>
            </a:r>
            <a:r>
              <a:rPr lang="ru-RU" b="1" dirty="0">
                <a:solidFill>
                  <a:srgbClr val="333333"/>
                </a:solidFill>
                <a:latin typeface="Arial" panose="020B0604020202020204" pitchFamily="34" charset="0"/>
              </a:rPr>
              <a:t>.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36B269B-4F25-7CBB-3966-F0D7C7AEDA82}"/>
              </a:ext>
            </a:extLst>
          </p:cNvPr>
          <p:cNvSpPr txBox="1">
            <a:spLocks/>
          </p:cNvSpPr>
          <p:nvPr/>
        </p:nvSpPr>
        <p:spPr>
          <a:xfrm>
            <a:off x="5770389" y="724693"/>
            <a:ext cx="2711116" cy="2811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rgbClr val="333333"/>
                </a:solidFill>
                <a:latin typeface="Arial" panose="020B0604020202020204" pitchFamily="34" charset="0"/>
              </a:rPr>
              <a:t>3.</a:t>
            </a:r>
            <a:r>
              <a:rPr lang="ru-RU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Роль оперативного планирования в работе структурного подразделения.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F1A24E6-4296-884A-68AB-85F67D855F77}"/>
              </a:ext>
            </a:extLst>
          </p:cNvPr>
          <p:cNvSpPr txBox="1">
            <a:spLocks/>
          </p:cNvSpPr>
          <p:nvPr/>
        </p:nvSpPr>
        <p:spPr>
          <a:xfrm>
            <a:off x="8525376" y="844210"/>
            <a:ext cx="2711116" cy="2811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rgbClr val="333333"/>
                </a:solidFill>
                <a:latin typeface="Arial" panose="020B0604020202020204" pitchFamily="34" charset="0"/>
              </a:rPr>
              <a:t>4.</a:t>
            </a:r>
            <a:r>
              <a:rPr lang="ru-RU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Модель оперативного руководства структурным подразделением.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601979C-18B3-5CEE-2C8E-D2BA74D7D466}"/>
              </a:ext>
            </a:extLst>
          </p:cNvPr>
          <p:cNvSpPr txBox="1">
            <a:spLocks/>
          </p:cNvSpPr>
          <p:nvPr/>
        </p:nvSpPr>
        <p:spPr>
          <a:xfrm>
            <a:off x="880812" y="2805366"/>
            <a:ext cx="2610852" cy="2117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rgbClr val="333333"/>
                </a:solidFill>
                <a:latin typeface="Arial" panose="020B0604020202020204" pitchFamily="34" charset="0"/>
              </a:rPr>
              <a:t>5.</a:t>
            </a:r>
            <a:r>
              <a:rPr lang="ru-RU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Модель оперативного руководства структурным подразделением.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6DF1AC5-0A47-BDC4-9C97-7F56E092FA87}"/>
              </a:ext>
            </a:extLst>
          </p:cNvPr>
          <p:cNvSpPr txBox="1">
            <a:spLocks/>
          </p:cNvSpPr>
          <p:nvPr/>
        </p:nvSpPr>
        <p:spPr>
          <a:xfrm>
            <a:off x="3455558" y="2869545"/>
            <a:ext cx="2270960" cy="1913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rgbClr val="333333"/>
                </a:solidFill>
                <a:latin typeface="Arial" panose="020B0604020202020204" pitchFamily="34" charset="0"/>
              </a:rPr>
              <a:t>6.</a:t>
            </a:r>
            <a:r>
              <a:rPr lang="ru-RU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Роль руководителя в создании работоспособного коллектива..</a:t>
            </a:r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3D73ADF-741D-F9E9-9A2D-C0C3E03B2460}"/>
              </a:ext>
            </a:extLst>
          </p:cNvPr>
          <p:cNvSpPr txBox="1">
            <a:spLocks/>
          </p:cNvSpPr>
          <p:nvPr/>
        </p:nvSpPr>
        <p:spPr>
          <a:xfrm>
            <a:off x="6331326" y="2869544"/>
            <a:ext cx="2270960" cy="1913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rgbClr val="333333"/>
                </a:solidFill>
                <a:latin typeface="Arial" panose="020B0604020202020204" pitchFamily="34" charset="0"/>
              </a:rPr>
              <a:t>7.</a:t>
            </a:r>
            <a:r>
              <a:rPr lang="ru-RU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Мотивация и стимулирование –инструменты эффективного управления.</a:t>
            </a:r>
            <a:endParaRPr lang="ru-RU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680AFBD-13D0-76B0-2A1F-8A3C8C46B79C}"/>
              </a:ext>
            </a:extLst>
          </p:cNvPr>
          <p:cNvSpPr txBox="1">
            <a:spLocks/>
          </p:cNvSpPr>
          <p:nvPr/>
        </p:nvSpPr>
        <p:spPr>
          <a:xfrm>
            <a:off x="8965237" y="2811374"/>
            <a:ext cx="2270960" cy="19130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rgbClr val="333333"/>
                </a:solidFill>
                <a:latin typeface="Arial" panose="020B0604020202020204" pitchFamily="34" charset="0"/>
              </a:rPr>
              <a:t>8.</a:t>
            </a:r>
            <a:r>
              <a:rPr lang="ru-RU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Кадровая политика структурного подразделения в рамках общей политики предприятия.</a:t>
            </a:r>
            <a:endParaRPr lang="ru-RU" dirty="0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2B095C87-CB89-07ED-C8ED-07267CA6FE34}"/>
              </a:ext>
            </a:extLst>
          </p:cNvPr>
          <p:cNvSpPr txBox="1">
            <a:spLocks/>
          </p:cNvSpPr>
          <p:nvPr/>
        </p:nvSpPr>
        <p:spPr>
          <a:xfrm>
            <a:off x="9761120" y="5151528"/>
            <a:ext cx="2270960" cy="1913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rgbClr val="333333"/>
                </a:solidFill>
                <a:latin typeface="Arial" panose="020B0604020202020204" pitchFamily="34" charset="0"/>
              </a:rPr>
              <a:t>9.</a:t>
            </a:r>
            <a:r>
              <a:rPr lang="ru-RU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 Личная эффективность руководителя.</a:t>
            </a:r>
            <a:endParaRPr lang="ru-R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F6D2BDC-0CB3-BAA1-07E1-0654AA360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707" y="4432110"/>
            <a:ext cx="3200400" cy="242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213135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81</TotalTime>
  <Words>605</Words>
  <Application>Microsoft Office PowerPoint</Application>
  <PresentationFormat>Широкоэкранный</PresentationFormat>
  <Paragraphs>39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Franklin Gothic Book</vt:lpstr>
      <vt:lpstr>inherit</vt:lpstr>
      <vt:lpstr>myriadpro-bold-webfont</vt:lpstr>
      <vt:lpstr>myriadpro-regular-webfont</vt:lpstr>
      <vt:lpstr>Ubuntu Condensed</vt:lpstr>
      <vt:lpstr>Уголки</vt:lpstr>
      <vt:lpstr>Детализация планов компании до уровня структурного подразделения</vt:lpstr>
      <vt:lpstr> </vt:lpstr>
      <vt:lpstr>Детализация планов</vt:lpstr>
      <vt:lpstr>Стратегическое и текущее планирование </vt:lpstr>
      <vt:lpstr>Автоматизация процесса подготовки планов </vt:lpstr>
      <vt:lpstr>Структурное подразделение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Детализация планов компании до уровня структурного подразделения</dc:title>
  <dc:creator>обучающийся</dc:creator>
  <cp:lastModifiedBy>обучающийся</cp:lastModifiedBy>
  <cp:revision>5</cp:revision>
  <dcterms:created xsi:type="dcterms:W3CDTF">2023-04-15T04:27:15Z</dcterms:created>
  <dcterms:modified xsi:type="dcterms:W3CDTF">2023-04-18T04:34:53Z</dcterms:modified>
</cp:coreProperties>
</file>