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48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916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53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961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8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981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6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94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3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8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77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38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0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50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CA72-47BF-4D81-B1FD-86C3A9F0985F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30625E-4E27-40A3-B902-A361B6EFE8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9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C4170-A69A-2774-37DF-165DE577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181" y="184240"/>
            <a:ext cx="11371005" cy="1364341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Министерство образования молодёжной политики Свердловской области</a:t>
            </a:r>
            <a:br>
              <a:rPr lang="ru-RU" sz="2400" dirty="0"/>
            </a:br>
            <a:r>
              <a:rPr lang="ru-RU" sz="2400" dirty="0"/>
              <a:t>Государственное автономное профессиональное образовательное учреждение «Красноуфимский педагогический колледж»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5DF756-E237-3AE4-91E3-BC04BA1D3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22327"/>
            <a:ext cx="6386052" cy="1824512"/>
          </a:xfrm>
        </p:spPr>
        <p:txBody>
          <a:bodyPr>
            <a:normAutofit/>
          </a:bodyPr>
          <a:lstStyle/>
          <a:p>
            <a:r>
              <a:rPr lang="ru-RU" sz="1900" dirty="0"/>
              <a:t>Составитель: Елисеев В.С., студент группы 44,</a:t>
            </a:r>
            <a:br>
              <a:rPr lang="ru-RU" sz="1900" dirty="0"/>
            </a:br>
            <a:r>
              <a:rPr lang="ru-RU" sz="1900" dirty="0"/>
              <a:t>специальность 09.02.05. «прикладная информатика»</a:t>
            </a:r>
          </a:p>
          <a:p>
            <a:r>
              <a:rPr lang="ru-RU" sz="1900" dirty="0">
                <a:latin typeface="+mj-lt"/>
                <a:ea typeface="Gadugi" panose="020B0502040204020203" pitchFamily="34" charset="0"/>
                <a:cs typeface="Times New Roman" panose="02020603050405020304" pitchFamily="18" charset="0"/>
              </a:rPr>
              <a:t>Преподаватель: Анашкина Т.С Преподаватель математики и информатики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DF2EF-FF6E-4FEF-41F2-BD8AB8DB7B4D}"/>
              </a:ext>
            </a:extLst>
          </p:cNvPr>
          <p:cNvSpPr txBox="1"/>
          <p:nvPr/>
        </p:nvSpPr>
        <p:spPr>
          <a:xfrm>
            <a:off x="2566220" y="2474893"/>
            <a:ext cx="734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Тема 7.3.3. Ответственность руководителя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1F492-77FA-58C4-1CA3-F9CC81F89BA8}"/>
              </a:ext>
            </a:extLst>
          </p:cNvPr>
          <p:cNvSpPr txBox="1"/>
          <p:nvPr/>
        </p:nvSpPr>
        <p:spPr>
          <a:xfrm>
            <a:off x="4874342" y="6304428"/>
            <a:ext cx="272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Красноуфимск 2024 </a:t>
            </a:r>
          </a:p>
        </p:txBody>
      </p:sp>
    </p:spTree>
    <p:extLst>
      <p:ext uri="{BB962C8B-B14F-4D97-AF65-F5344CB8AC3E}">
        <p14:creationId xmlns:p14="http://schemas.microsoft.com/office/powerpoint/2010/main" val="390415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20E93-33A5-DEF7-2593-EDCFBBDD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7" y="0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n-lt"/>
              </a:rPr>
              <a:t>Административная ответственность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28A24-EA42-E592-1B16-C6F015AF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6" y="707923"/>
            <a:ext cx="9052776" cy="5333439"/>
          </a:xfrm>
        </p:spPr>
        <p:txBody>
          <a:bodyPr>
            <a:normAutofit/>
          </a:bodyPr>
          <a:lstStyle/>
          <a:p>
            <a:r>
              <a:rPr lang="ru-RU" dirty="0"/>
              <a:t>В ст. 2.4 Общей части КоАП РФ предусмотрена ответственность должностного лица в случае совершения им административного правонарушения в связи с неисполнением либо ненадлежащим исполнением своих служебных обязанностей. При этом под должностным лицом коммерческой организации понимается лицо, осуществляющее полномочия единоличного исполнительного органа (члены коллегиальных исполнительных органов), выполняющее организационно-распорядительные или административно-хозяйственные функции. Особенной частью КоАП РФ предусмотрено достаточно много правонарушений, влекущих административную ответственность для руководителей в различных областях права: трудового, налогового, таможенного, в области предпринимательской деятельности, охраны окружающей среды, транспорта, воинского учета и т.д. Остановимся на нарушениях в области трудового права. В первую очередь назовем ст. 5.27 КоАП РФ, устанавливающую ответственность за нарушение законодательства о труде и об охране труда. За такие нарушения ответственность несет не только работодатель, штраф может быть наложен и на руководителя (должностное лицо). Штраф составляет от 1000 до 5000 руб.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18E8CC-8830-C16A-927E-D419EDE1F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490" y="385916"/>
            <a:ext cx="2357284" cy="235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A490B22-8DFD-4D76-030F-328F8251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716" y="2867910"/>
            <a:ext cx="2357284" cy="37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129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52B75-7C76-DB78-4397-CAE34D56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Остальные правонарушения связаны с несоблюдением норм о социальном партнерстве, а именно: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F83DD-4BD6-6195-961C-DDBE927F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4" y="1320800"/>
            <a:ext cx="9630697" cy="5089168"/>
          </a:xfrm>
        </p:spPr>
        <p:txBody>
          <a:bodyPr>
            <a:normAutofit/>
          </a:bodyPr>
          <a:lstStyle/>
          <a:p>
            <a:r>
              <a:rPr lang="ru-RU" dirty="0"/>
              <a:t>Уклонение от участия в переговорах о заключении коллективного договора, соглашения либо нарушение установленного срока их заключения - ст. 5.28 КоАП РФ. </a:t>
            </a:r>
          </a:p>
          <a:p>
            <a:r>
              <a:rPr lang="ru-RU" dirty="0"/>
              <a:t>Непредоставление информации, необходимой для проведения коллективных переговоров и осуществления контроля за соблюдением коллективного договора, соглашения, - ст. 5.29 КоАП РФ.</a:t>
            </a:r>
          </a:p>
          <a:p>
            <a:r>
              <a:rPr lang="ru-RU" dirty="0"/>
              <a:t>Необоснованный отказ от заключения коллективного договора, соглашения - ст. 5.30 КоАП РФ.</a:t>
            </a:r>
          </a:p>
          <a:p>
            <a:r>
              <a:rPr lang="ru-RU" dirty="0"/>
              <a:t>Нарушение или невыполнение обязательств по коллективному договору, соглашению - ст. 5.31 КоАП РФ. </a:t>
            </a:r>
          </a:p>
          <a:p>
            <a:r>
              <a:rPr lang="ru-RU" dirty="0"/>
              <a:t>Уклонение от получения требований работников и от участия в примирительных процедурах - ст. 5.32 КоАП РФ. </a:t>
            </a:r>
          </a:p>
          <a:p>
            <a:r>
              <a:rPr lang="ru-RU" dirty="0"/>
              <a:t>Невыполнение соглашения - ст. 5.33 КоАП РФ.</a:t>
            </a:r>
          </a:p>
          <a:p>
            <a:r>
              <a:rPr lang="ru-RU" dirty="0"/>
              <a:t>Увольнение работников в связи с коллективным трудовым спором и объявлением забастовки - ст. 5.34 КоАП РФ. </a:t>
            </a:r>
          </a:p>
        </p:txBody>
      </p:sp>
    </p:spTree>
    <p:extLst>
      <p:ext uri="{BB962C8B-B14F-4D97-AF65-F5344CB8AC3E}">
        <p14:creationId xmlns:p14="http://schemas.microsoft.com/office/powerpoint/2010/main" val="180888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783D3-6853-5886-576D-2416DC27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Уголовная ответственность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E2C97-E783-0432-5858-9A182E86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9930"/>
            <a:ext cx="11971866" cy="3880773"/>
          </a:xfrm>
        </p:spPr>
        <p:txBody>
          <a:bodyPr>
            <a:normAutofit/>
          </a:bodyPr>
          <a:lstStyle/>
          <a:p>
            <a:r>
              <a:rPr lang="ru-RU" sz="2000" dirty="0"/>
              <a:t>в гл. 23 "Преступления против интересов службы в коммерческих и иных организациях" УК РФ есть ст. 201, устанавливающая наказание за использование лицом, выполняющим управленческие функции в коммерческой или иной организации, своих полномочий вопреки законным интересам этой организации и в целях извлечения выгод и преимуществ для себя или других лиц либо нанесения вреда другим лицам, если это деяние повлекло причинение существенного вреда правам и законным интересам граждан или организаций либо охраняемым законом интересам общества или государства.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E675847-B546-3635-60E6-F4079050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81" y="3628156"/>
            <a:ext cx="4193458" cy="314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2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DD731-059F-73E3-D868-2843033E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810"/>
            <a:ext cx="8596668" cy="1320800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  <a:latin typeface="+mn-lt"/>
              </a:rPr>
              <a:t>Статьей 143 УК РФ установлено наказание за нарушение правил техники безопасности или иных правил охраны труда, совершенное лицом, на котором лежали обязанности по соблюдению этих правил. Руководителя в этом случае могут привлечь к ответу, если он: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A3558-6B88-1FD9-EE61-9C0D4F9E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16" y="2193750"/>
            <a:ext cx="2670550" cy="297185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не обеспечил условия, при которых непосредственные руководители отдельных участков работ могли бы осуществить возложенные на них обязанности по охране труда;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22185-E953-14BC-714D-1255F87A22F7}"/>
              </a:ext>
            </a:extLst>
          </p:cNvPr>
          <p:cNvSpPr txBox="1"/>
          <p:nvPr/>
        </p:nvSpPr>
        <p:spPr>
          <a:xfrm>
            <a:off x="3876913" y="2887682"/>
            <a:ext cx="21975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 startAt="2"/>
            </a:pPr>
            <a:r>
              <a:rPr lang="ru-RU" dirty="0"/>
              <a:t>не принял мер против заведомо известного ему нарушения правил охраны труда нижестоящими руководителями или совместно с ними допустил подобное нарушение;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96DBF-86DA-A63F-0D42-52974B9301FC}"/>
              </a:ext>
            </a:extLst>
          </p:cNvPr>
          <p:cNvSpPr txBox="1"/>
          <p:nvPr/>
        </p:nvSpPr>
        <p:spPr>
          <a:xfrm>
            <a:off x="6141747" y="2371239"/>
            <a:ext cx="21975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 startAt="3"/>
            </a:pPr>
            <a:r>
              <a:rPr lang="ru-RU" dirty="0"/>
              <a:t>непосредственно осуществляет руководство отдельными видами работ или является ответственным лицом по охране труда в организации;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B745-6DB7-FF5D-AA69-BC26FAA5A18E}"/>
              </a:ext>
            </a:extLst>
          </p:cNvPr>
          <p:cNvSpPr txBox="1"/>
          <p:nvPr/>
        </p:nvSpPr>
        <p:spPr>
          <a:xfrm>
            <a:off x="8914944" y="3679675"/>
            <a:ext cx="2302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+mj-lt"/>
              <a:buAutoNum type="arabicPeriod" startAt="4"/>
            </a:pPr>
            <a:r>
              <a:rPr lang="ru-RU" dirty="0"/>
              <a:t>издал указание или распоряжение, противоречащее правилам охраны труда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18A4739-22F5-FA47-F052-931E49FD8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15" y="0"/>
            <a:ext cx="3843185" cy="288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6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68FD4E-FC32-932D-3CA0-8D384BF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458" y="383459"/>
            <a:ext cx="8890544" cy="5657904"/>
          </a:xfrm>
        </p:spPr>
        <p:txBody>
          <a:bodyPr/>
          <a:lstStyle/>
          <a:p>
            <a:r>
              <a:rPr lang="ru-RU" sz="1800" dirty="0"/>
              <a:t>Если же ничего такого руководитель не делал, он может подпасть под действие ст. 293 УК РФ (ответственность за халатность).</a:t>
            </a:r>
          </a:p>
          <a:p>
            <a:r>
              <a:rPr lang="ru-RU" sz="1800" dirty="0"/>
              <a:t> Кроме того, руководитель может быть привлечен к уголовной ответственности по ст. 145.1 УК РФ за частичную свыше трех месяцев или полную свыше двух месяцев невыплату заработка, пенсий, стипендий, пособий и иных установленных законом выплат, совершенную из корыстной или иной личной заинтересованности.</a:t>
            </a:r>
            <a:endParaRPr lang="ru-RU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BB79959-03C7-B105-AEDE-A50C864FA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8613"/>
            <a:ext cx="3699387" cy="369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837ACD4-D8AF-2706-937F-F602F1C13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342" y="3230117"/>
            <a:ext cx="3888658" cy="36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36F135C7-53AA-0666-E4DB-2630DFECC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97" y="3158613"/>
            <a:ext cx="2510965" cy="362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41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D4547F-2AE9-2BF8-6EAA-D5E6D31A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24" y="287544"/>
            <a:ext cx="8596668" cy="5110366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accent1"/>
                </a:solidFill>
              </a:rPr>
              <a:t>Руководить организацией </a:t>
            </a:r>
            <a:r>
              <a:rPr lang="ru-RU" sz="2000" dirty="0"/>
              <a:t>- дело непростое, ведь кроме получения различного рода привилегий директору приходится нести и бремя ответственности за возможные нарушения в сфере как трудового законодательства, так и гражданского, налогового и др. Но не следует путать ответственность работодателя и ответственность руководителя. В данной статье рассмотрим, чем различаются эти два вида ответственности, а также обратим внимание руководителя на то, за какие нарушения к какой ответственности он может быть привлечен.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D7035EF-242E-A332-28AF-69B9EF40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68" y="3121197"/>
            <a:ext cx="3736803" cy="373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4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E7374-7BF3-D664-6734-DF3A2004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Согласно Трудовому кодексу работодатель </a:t>
            </a:r>
            <a:r>
              <a:rPr lang="ru-RU" sz="2000" dirty="0">
                <a:solidFill>
                  <a:schemeClr val="tx1"/>
                </a:solidFill>
              </a:rPr>
              <a:t>- это физическое либо юридическое лицо (организация), вступившее в трудовые отношения с работником. При этом под физическим лицом понимаются: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2AA7A-86A9-E1B1-D1AE-69D69CFF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37" y="2015997"/>
            <a:ext cx="2921272" cy="21135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индивидуальный предприниматель, осуществляющий предпринимательскую деятельность без образования юридического лица;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5D5B2-6001-657F-F0AA-11B8DE659E6F}"/>
              </a:ext>
            </a:extLst>
          </p:cNvPr>
          <p:cNvSpPr txBox="1"/>
          <p:nvPr/>
        </p:nvSpPr>
        <p:spPr>
          <a:xfrm>
            <a:off x="3642852" y="2832080"/>
            <a:ext cx="411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/>
              <a:t>частные нотариусы, адвокаты, учредившие адвокатские кабинеты, и иные лица, чья профессиональная деятельность в соответствии с федеральными законами подлежит государственной регистрации и (или) лицензированию, вступившие в трудовые отношения с работниками в целях осуществления указанной деятельности;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F6186-E1B2-336B-3D49-A74A44A2A615}"/>
              </a:ext>
            </a:extLst>
          </p:cNvPr>
          <p:cNvSpPr txBox="1"/>
          <p:nvPr/>
        </p:nvSpPr>
        <p:spPr>
          <a:xfrm>
            <a:off x="7934633" y="2015997"/>
            <a:ext cx="3406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/>
              <a:t>лицо, вступившее в трудовые отношения с работниками в целях личного обслуживания и помощи по ведению домашнего хозяйства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4B9EB65-C444-5059-2CEA-A906552D7613}"/>
              </a:ext>
            </a:extLst>
          </p:cNvPr>
          <p:cNvCxnSpPr/>
          <p:nvPr/>
        </p:nvCxnSpPr>
        <p:spPr>
          <a:xfrm flipH="1">
            <a:off x="2256503" y="1656772"/>
            <a:ext cx="648929" cy="35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815781-1048-3006-320D-69C57FA1912F}"/>
              </a:ext>
            </a:extLst>
          </p:cNvPr>
          <p:cNvCxnSpPr/>
          <p:nvPr/>
        </p:nvCxnSpPr>
        <p:spPr>
          <a:xfrm>
            <a:off x="4925961" y="1622323"/>
            <a:ext cx="0" cy="10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A0A4CE-996D-EED7-8150-38846E992219}"/>
              </a:ext>
            </a:extLst>
          </p:cNvPr>
          <p:cNvCxnSpPr/>
          <p:nvPr/>
        </p:nvCxnSpPr>
        <p:spPr>
          <a:xfrm>
            <a:off x="7934633" y="1656772"/>
            <a:ext cx="560438" cy="2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5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A952B-CA72-17A2-1F5A-0AAB8464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79" y="116107"/>
            <a:ext cx="8596668" cy="1622322"/>
          </a:xfrm>
        </p:spPr>
        <p:txBody>
          <a:bodyPr>
            <a:noAutofit/>
          </a:bodyPr>
          <a:lstStyle/>
          <a:p>
            <a:r>
              <a:rPr lang="ru-RU" sz="1800" b="1" dirty="0"/>
              <a:t>Основной обязанностью работодателя</a:t>
            </a:r>
            <a:r>
              <a:rPr lang="ru-RU" sz="1800" dirty="0">
                <a:solidFill>
                  <a:schemeClr val="tx1"/>
                </a:solidFill>
              </a:rPr>
              <a:t>, установленной ст. 22 ТК РФ, является соблюдение трудового законодательства и иных нормативных правовых актов, содержащих нормы трудового права, локальных нормативных актов, условий коллективного договора, соглашений и трудовых договоров. В противном случае работодатель может быть привлечен к ответственности.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1E9C8-ADF1-F9FB-B42A-E986910D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3688"/>
            <a:ext cx="10900150" cy="3698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Так, в силу ст. 419 ТК РФ лица, виновные в нарушении трудового законодательства и иных актов, содержащих нормы трудового права, привлекаются к дисциплинарной и материальной ответственности в порядке, установленном Трудовым кодексом и иными федеральными законами, к гражданско-правовой, административной и уголовной ответственности - в порядке, установленном федеральными законами. Такими лицами являются:</a:t>
            </a:r>
          </a:p>
          <a:p>
            <a:r>
              <a:rPr lang="ru-RU" dirty="0"/>
              <a:t>  работодатель; </a:t>
            </a:r>
          </a:p>
          <a:p>
            <a:r>
              <a:rPr lang="ru-RU" dirty="0"/>
              <a:t> руководитель;</a:t>
            </a:r>
          </a:p>
          <a:p>
            <a:r>
              <a:rPr lang="ru-RU" dirty="0"/>
              <a:t> работники; </a:t>
            </a:r>
          </a:p>
          <a:p>
            <a:r>
              <a:rPr lang="ru-RU" dirty="0"/>
              <a:t> должностные лица </a:t>
            </a:r>
          </a:p>
          <a:p>
            <a:pPr marL="0" indent="0">
              <a:buNone/>
            </a:pPr>
            <a:r>
              <a:rPr lang="ru-RU" dirty="0"/>
              <a:t>Что касается работодателя, он может быть привлечен только к материальной, гражданско-правовой и административной ответственности (исключаются дисциплинарная и уголовная)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EC08B5-B39B-ACD6-A118-39ED56C9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081" y="3273106"/>
            <a:ext cx="2435040" cy="16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3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98E07-31DD-F14C-FE04-3224BEAF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К материальной ответственности работодатель может быть привлечен: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61329-BA96-C5B1-2E13-28386B46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2390331" cy="30455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 причинение работнику материального ущерба в результате незаконного лишения его возможности трудиться (ст. 234)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C2837-9002-18A9-7E0E-365CDC1C2E20}"/>
              </a:ext>
            </a:extLst>
          </p:cNvPr>
          <p:cNvSpPr txBox="1"/>
          <p:nvPr/>
        </p:nvSpPr>
        <p:spPr>
          <a:xfrm>
            <a:off x="3672348" y="1978791"/>
            <a:ext cx="2123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 ущерб, причиненный имуществу работника (ст. 235)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0C60B-0E80-154F-24F1-7217CCB9E365}"/>
              </a:ext>
            </a:extLst>
          </p:cNvPr>
          <p:cNvSpPr txBox="1"/>
          <p:nvPr/>
        </p:nvSpPr>
        <p:spPr>
          <a:xfrm>
            <a:off x="6400799" y="1930400"/>
            <a:ext cx="2123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за задержку выплаты заработка и других выплат, причитающихся работнику (ст. 236)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2C68B-4A96-6779-5AF1-7FACB2BCE4B5}"/>
              </a:ext>
            </a:extLst>
          </p:cNvPr>
          <p:cNvSpPr txBox="1"/>
          <p:nvPr/>
        </p:nvSpPr>
        <p:spPr>
          <a:xfrm>
            <a:off x="9011265" y="1930400"/>
            <a:ext cx="2105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за моральный вред, причиненный работнику неправомерными действиями или бездействием (ст. 237)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A3C9447-E926-B7A4-54C9-E220349E3925}"/>
              </a:ext>
            </a:extLst>
          </p:cNvPr>
          <p:cNvCxnSpPr/>
          <p:nvPr/>
        </p:nvCxnSpPr>
        <p:spPr>
          <a:xfrm flipH="1">
            <a:off x="3180736" y="1270000"/>
            <a:ext cx="491612" cy="48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984A781-14F1-09F4-3343-D4CDB8F7AA0F}"/>
              </a:ext>
            </a:extLst>
          </p:cNvPr>
          <p:cNvCxnSpPr>
            <a:endCxn id="4" idx="0"/>
          </p:cNvCxnSpPr>
          <p:nvPr/>
        </p:nvCxnSpPr>
        <p:spPr>
          <a:xfrm>
            <a:off x="4734232" y="1415845"/>
            <a:ext cx="0" cy="56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BE19890-ABD6-C797-AA85-8FCAE39DD13B}"/>
              </a:ext>
            </a:extLst>
          </p:cNvPr>
          <p:cNvCxnSpPr/>
          <p:nvPr/>
        </p:nvCxnSpPr>
        <p:spPr>
          <a:xfrm>
            <a:off x="6223819" y="1270000"/>
            <a:ext cx="663678" cy="70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36CFFA1-A0C7-CD8C-7A53-59BA56D67120}"/>
              </a:ext>
            </a:extLst>
          </p:cNvPr>
          <p:cNvCxnSpPr/>
          <p:nvPr/>
        </p:nvCxnSpPr>
        <p:spPr>
          <a:xfrm>
            <a:off x="7729246" y="1270000"/>
            <a:ext cx="1282019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>
            <a:extLst>
              <a:ext uri="{FF2B5EF4-FFF2-40B4-BE49-F238E27FC236}">
                <a16:creationId xmlns:a16="http://schemas.microsoft.com/office/drawing/2014/main" id="{C8F72B5A-FF8D-DB23-7FA2-EEA95B75C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76" y="4068086"/>
            <a:ext cx="3197891" cy="274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4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37B35-CDEE-B949-1A85-7E1C6F2C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0385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  <a:latin typeface="+mn-lt"/>
              </a:rPr>
              <a:t>Дисциплинарная ответственность - о</a:t>
            </a:r>
            <a:r>
              <a:rPr lang="ru-RU" sz="1800" b="1" i="0" dirty="0">
                <a:solidFill>
                  <a:srgbClr val="333333"/>
                </a:solidFill>
                <a:effectLst/>
                <a:latin typeface="+mn-lt"/>
              </a:rPr>
              <a:t>тветственность директора перед самой организацией (работодателем) за неисполнение или ненадлежащее исполнение по его вине возложенных на него обязанностей</a:t>
            </a:r>
            <a:r>
              <a:rPr lang="ru-RU" sz="1100" b="0" i="0" dirty="0">
                <a:solidFill>
                  <a:srgbClr val="333333"/>
                </a:solidFill>
                <a:effectLst/>
                <a:latin typeface="YS Text"/>
              </a:rPr>
              <a:t>. </a:t>
            </a:r>
            <a:endParaRPr lang="ru-RU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7FA75-B98C-2217-9B78-B4ABEE238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819"/>
            <a:ext cx="8596668" cy="43895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Руководитель, как и остальные сотрудники организации, может быть привлечен к дисциплинарной ответственности.</a:t>
            </a:r>
          </a:p>
          <a:p>
            <a:pPr marL="0" indent="0">
              <a:buNone/>
            </a:pPr>
            <a:r>
              <a:rPr lang="ru-RU" dirty="0"/>
              <a:t>Основанием увольнения руководителя за дисциплинарный проступок могут стать нарушения, названные ст. 81 ТК РФ для всех работников и специально для руководителя: </a:t>
            </a:r>
          </a:p>
          <a:p>
            <a:pPr>
              <a:buAutoNum type="arabicPeriod"/>
            </a:pPr>
            <a:r>
              <a:rPr lang="ru-RU" dirty="0"/>
              <a:t>Неоднократное неисполнение без уважительных причин трудовых обязанностей, если он имеет дисциплинарное взыскание.</a:t>
            </a:r>
          </a:p>
          <a:p>
            <a:pPr>
              <a:buAutoNum type="arabicPeriod"/>
            </a:pPr>
            <a:r>
              <a:rPr lang="ru-RU" dirty="0"/>
              <a:t> 2. Однократное грубое нарушение трудовых обязанностей.</a:t>
            </a:r>
          </a:p>
          <a:p>
            <a:pPr>
              <a:buAutoNum type="arabicPeriod"/>
            </a:pPr>
            <a:r>
              <a:rPr lang="ru-RU" dirty="0"/>
              <a:t> 3. Принятие руководителем необоснованного решения, повлекшего за собой нарушение сохранности имущества, неправомерное его использование или иной ущерб имуществу организации.</a:t>
            </a:r>
          </a:p>
          <a:p>
            <a:pPr>
              <a:buAutoNum type="arabicPeriod"/>
            </a:pPr>
            <a:r>
              <a:rPr lang="ru-RU" dirty="0"/>
              <a:t> 4. Однократное грубое нарушение руководителем организации своих трудовых обязанностей. В качестве такого нарушения, в частности, расценивается неисполнение возложенных на руководителя трудовым договором обязанностей, которое могло повлечь причинение вреда здоровью работников либо причинение имущественного ущерба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23357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40BC77-1E33-82CD-4F62-1B7FF134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18" y="103240"/>
            <a:ext cx="10428201" cy="5657904"/>
          </a:xfrm>
        </p:spPr>
        <p:txBody>
          <a:bodyPr/>
          <a:lstStyle/>
          <a:p>
            <a:r>
              <a:rPr lang="ru-RU" dirty="0"/>
              <a:t>Итак, работодатель, получив заявление работника или представительного органа, должен в первую очередь зафиксировать факт и дату совершения проступка в протоколе общего собрания учредителей, подписанном всеми участниками, либо в акте, составленном уполномоченным учредителями лицом. Затем уполномоченное лицо направляет руководителю письменное требование с просьбой представить ему объяснения по факту нарушения. В случае непредставления объяснений оформляется соответствующий акт. Если объяснение представлено, учредитель (учредители), учитывая тяжесть совершенного проступка и обстоятельства, при которых он был совершен, принимает (принимают) решение о привлечении (непривлечении) руководителя к дисциплинарной ответственности. Это решение лучше отразить документально, в протоколе, на основании которого уполномоченное лицо издаст и подпишет приказ о привлечении руководителя к дисциплинарной ответственности в виде замечания, выговора или увольнения по соответствующим основаниям, а затем ознакомит с ним руководителя под роспись (при его отказе ознакомиться составляет акт).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D5B27A6-995C-7110-DCC9-B6AA5BA77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20" y="4043515"/>
            <a:ext cx="4171335" cy="271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5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70E6D-A2E7-39E3-046D-9523951B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Материальная ответственность -э</a:t>
            </a:r>
            <a:r>
              <a:rPr lang="ru-RU" sz="2400" i="0" dirty="0">
                <a:solidFill>
                  <a:srgbClr val="333333"/>
                </a:solidFill>
                <a:effectLst/>
              </a:rPr>
              <a:t>то обязанность по выплате компенсации в случае нанесения ущерба сотруднику</a:t>
            </a:r>
            <a:r>
              <a:rPr lang="ru-RU" sz="2400" i="0" dirty="0">
                <a:solidFill>
                  <a:srgbClr val="333333"/>
                </a:solidFill>
                <a:effectLst/>
                <a:latin typeface="YS Text"/>
              </a:rPr>
              <a:t>. 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DC506-366C-930F-3745-F59AF422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08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Под таким ущербом понимается реальное уменьшение наличного имущества работодателя или ухудшение состояния указанного имущества, а также необходимость для работодателя произвести затраты либо излишние выплаты на приобретение, восстановление имущества либо на возмещение ущерба, причиненного работником третьим лицам (ст. 238 ТК РФ). </a:t>
            </a:r>
          </a:p>
          <a:p>
            <a:pPr marL="0" indent="0">
              <a:buNone/>
            </a:pPr>
            <a:r>
              <a:rPr lang="ru-RU" dirty="0"/>
              <a:t>Примечание. Под убытками понимаются расходы, которые лицо, чье право нарушено, произвело или должно будет произвести для восстановления нарушенного права, утрата или повреждение его имущества, а также неполученные доходы, которые это лицо получило бы при обычных условиях гражданского оборота, если бы его право не было нарушено (упущенная выгода) (ст. 15 ГК РФ).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E8343C-DC6F-DEBB-CB49-EB5CF9EB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91" y="4310217"/>
            <a:ext cx="3397044" cy="254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89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F2466-6770-1BF4-4C52-D68C927C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+mn-lt"/>
              </a:rPr>
              <a:t>Гражданско-правовая ответственность-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+mn-lt"/>
              </a:rPr>
              <a:t> руководитель должен соблюдать интересы компании и действовать от её имени в соответствии с законодательством.</a:t>
            </a:r>
            <a:endParaRPr lang="ru-RU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9F150-E117-EEF1-18F6-C480055B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1644395"/>
            <a:ext cx="8596668" cy="5057367"/>
          </a:xfrm>
        </p:spPr>
        <p:txBody>
          <a:bodyPr>
            <a:normAutofit/>
          </a:bodyPr>
          <a:lstStyle/>
          <a:p>
            <a:r>
              <a:rPr lang="ru-RU" dirty="0"/>
              <a:t>Гражданская ответственность также может наступить, когда руководитель не соблюдает определенные нормы гражданского права, предусматривающие негативные для него последствия, например: </a:t>
            </a:r>
          </a:p>
          <a:p>
            <a:r>
              <a:rPr lang="ru-RU" dirty="0"/>
              <a:t>✓ доведение компании до банкротства: Влечет субсидиарную ответственность руководителя по долгам организации; </a:t>
            </a:r>
          </a:p>
          <a:p>
            <a:r>
              <a:rPr lang="ru-RU" dirty="0"/>
              <a:t>✓ нарушение обязанности по подаче заявления о банкротстве компании: Также влечет субсидиарную ответственность руководителя;</a:t>
            </a:r>
          </a:p>
          <a:p>
            <a:r>
              <a:rPr lang="ru-RU" dirty="0"/>
              <a:t> ✓ подписание проспекта ценных бумаг, содержащего недостоверную, неполную и (или) вводящую в заблуждение информацию. Руководитель несет субсидиарную ответственность за убытки, причиненные как действительному (акционеру или держателю ценных бумаг), так и их потенциальному приобретателю;</a:t>
            </a:r>
          </a:p>
        </p:txBody>
      </p:sp>
    </p:spTree>
    <p:extLst>
      <p:ext uri="{BB962C8B-B14F-4D97-AF65-F5344CB8AC3E}">
        <p14:creationId xmlns:p14="http://schemas.microsoft.com/office/powerpoint/2010/main" val="19273558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77</TotalTime>
  <Words>1541</Words>
  <Application>Microsoft Office PowerPoint</Application>
  <PresentationFormat>Широкоэкранный</PresentationFormat>
  <Paragraphs>57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Aptos</vt:lpstr>
      <vt:lpstr>Arial</vt:lpstr>
      <vt:lpstr>Trebuchet MS</vt:lpstr>
      <vt:lpstr>Wingdings</vt:lpstr>
      <vt:lpstr>Wingdings 3</vt:lpstr>
      <vt:lpstr>YS Text</vt:lpstr>
      <vt:lpstr>Аспект</vt:lpstr>
      <vt:lpstr>Министерство образования молодёжной политики Свердловской области Государственное автономное профессиональное образовательное учреждение «Красноуфимский педагогический колледж»</vt:lpstr>
      <vt:lpstr>Презентация PowerPoint</vt:lpstr>
      <vt:lpstr>Согласно Трудовому кодексу работодатель - это физическое либо юридическое лицо (организация), вступившее в трудовые отношения с работником. При этом под физическим лицом понимаются:</vt:lpstr>
      <vt:lpstr>Основной обязанностью работодателя, установленной ст. 22 ТК РФ, является соблюдение трудового законодательства и иных нормативных правовых актов, содержащих нормы трудового права, локальных нормативных актов, условий коллективного договора, соглашений и трудовых договоров. В противном случае работодатель может быть привлечен к ответственности.</vt:lpstr>
      <vt:lpstr>К материальной ответственности работодатель может быть привлечен:</vt:lpstr>
      <vt:lpstr>Дисциплинарная ответственность - ответственность директора перед самой организацией (работодателем) за неисполнение или ненадлежащее исполнение по его вине возложенных на него обязанностей. </vt:lpstr>
      <vt:lpstr>Презентация PowerPoint</vt:lpstr>
      <vt:lpstr>Материальная ответственность -это обязанность по выплате компенсации в случае нанесения ущерба сотруднику. </vt:lpstr>
      <vt:lpstr>Гражданско-правовая ответственность- руководитель должен соблюдать интересы компании и действовать от её имени в соответствии с законодательством.</vt:lpstr>
      <vt:lpstr>Административная ответственность</vt:lpstr>
      <vt:lpstr>Остальные правонарушения связаны с несоблюдением норм о социальном партнерстве, а именно:</vt:lpstr>
      <vt:lpstr>Уголовная ответственность</vt:lpstr>
      <vt:lpstr>Статьей 143 УК РФ установлено наказание за нарушение правил техники безопасности или иных правил охраны труда, совершенное лицом, на котором лежали обязанности по соблюдению этих правил. Руководителя в этом случае могут привлечь к ответу, если он: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молодёжной политики Свердловской области Государственное автономное профессиональное образовательное учреждение «Красноуфимский педагогический колледж»</dc:title>
  <dc:creator>Eliceefvad@yandex.ru</dc:creator>
  <cp:lastModifiedBy>Eliceefvad@yandex.ru</cp:lastModifiedBy>
  <cp:revision>10</cp:revision>
  <dcterms:created xsi:type="dcterms:W3CDTF">2024-02-19T04:23:15Z</dcterms:created>
  <dcterms:modified xsi:type="dcterms:W3CDTF">2024-02-19T05:40:56Z</dcterms:modified>
</cp:coreProperties>
</file>