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0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52665DF-BFDB-4335-A6A3-DBDD57608386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F045EBF-D49C-4EE5-890A-CB54E725769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3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65DF-BFDB-4335-A6A3-DBDD57608386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5EBF-D49C-4EE5-890A-CB54E7257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42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65DF-BFDB-4335-A6A3-DBDD57608386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5EBF-D49C-4EE5-890A-CB54E725769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469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65DF-BFDB-4335-A6A3-DBDD57608386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5EBF-D49C-4EE5-890A-CB54E7257694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51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65DF-BFDB-4335-A6A3-DBDD57608386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5EBF-D49C-4EE5-890A-CB54E7257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651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65DF-BFDB-4335-A6A3-DBDD57608386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5EBF-D49C-4EE5-890A-CB54E725769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01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65DF-BFDB-4335-A6A3-DBDD57608386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5EBF-D49C-4EE5-890A-CB54E7257694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103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65DF-BFDB-4335-A6A3-DBDD57608386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5EBF-D49C-4EE5-890A-CB54E725769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508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65DF-BFDB-4335-A6A3-DBDD57608386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5EBF-D49C-4EE5-890A-CB54E725769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8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65DF-BFDB-4335-A6A3-DBDD57608386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5EBF-D49C-4EE5-890A-CB54E7257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46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65DF-BFDB-4335-A6A3-DBDD57608386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5EBF-D49C-4EE5-890A-CB54E725769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1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65DF-BFDB-4335-A6A3-DBDD57608386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5EBF-D49C-4EE5-890A-CB54E7257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21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65DF-BFDB-4335-A6A3-DBDD57608386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5EBF-D49C-4EE5-890A-CB54E7257694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36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65DF-BFDB-4335-A6A3-DBDD57608386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5EBF-D49C-4EE5-890A-CB54E7257694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27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65DF-BFDB-4335-A6A3-DBDD57608386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5EBF-D49C-4EE5-890A-CB54E7257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4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65DF-BFDB-4335-A6A3-DBDD57608386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5EBF-D49C-4EE5-890A-CB54E7257694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7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65DF-BFDB-4335-A6A3-DBDD57608386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45EBF-D49C-4EE5-890A-CB54E7257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38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2665DF-BFDB-4335-A6A3-DBDD57608386}" type="datetimeFigureOut">
              <a:rPr lang="ru-RU" smtClean="0"/>
              <a:t>11.03.2024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045EBF-D49C-4EE5-890A-CB54E72576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47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01ABA66-C254-EBDC-652E-574A3878D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4842" y="343274"/>
            <a:ext cx="9144000" cy="1190558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Министерство образования молодёжной политики Свердловской области</a:t>
            </a:r>
            <a:br>
              <a:rPr lang="ru-RU" sz="2400" dirty="0"/>
            </a:br>
            <a:r>
              <a:rPr lang="ru-RU" sz="2400" dirty="0"/>
              <a:t>Государственное автономное профессиональное образовательное учреждение «Красноуфимский педагогический колледж»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27CABCCD-C824-C0DD-B7B3-93F3D4555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4842" y="3676838"/>
            <a:ext cx="8325853" cy="1655762"/>
          </a:xfrm>
        </p:spPr>
        <p:txBody>
          <a:bodyPr>
            <a:normAutofit/>
          </a:bodyPr>
          <a:lstStyle/>
          <a:p>
            <a:r>
              <a:rPr lang="ru-RU" dirty="0"/>
              <a:t>Составитель: Елисеев В.С., студент группы 44,</a:t>
            </a:r>
            <a:br>
              <a:rPr lang="ru-RU" dirty="0"/>
            </a:br>
            <a:r>
              <a:rPr lang="ru-RU" dirty="0"/>
              <a:t>специальность 09.02.05. «прикладная информатика»</a:t>
            </a:r>
          </a:p>
          <a:p>
            <a:r>
              <a:rPr lang="ru-RU" dirty="0"/>
              <a:t>Преподаватель: Анашкина Т.С Преподаватель математики и информатики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10F38-EDFE-F5F1-C7D8-04E9FA86E3CD}"/>
              </a:ext>
            </a:extLst>
          </p:cNvPr>
          <p:cNvSpPr txBox="1"/>
          <p:nvPr/>
        </p:nvSpPr>
        <p:spPr>
          <a:xfrm>
            <a:off x="2229853" y="2721114"/>
            <a:ext cx="7940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/>
              <a:t>8.2 Управленческий цикл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14C4F-2B11-39DB-734C-65DA76E67BE1}"/>
              </a:ext>
            </a:extLst>
          </p:cNvPr>
          <p:cNvSpPr txBox="1"/>
          <p:nvPr/>
        </p:nvSpPr>
        <p:spPr>
          <a:xfrm>
            <a:off x="3048000" y="6316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Красноуфимск 2024</a:t>
            </a:r>
          </a:p>
        </p:txBody>
      </p:sp>
    </p:spTree>
    <p:extLst>
      <p:ext uri="{BB962C8B-B14F-4D97-AF65-F5344CB8AC3E}">
        <p14:creationId xmlns:p14="http://schemas.microsoft.com/office/powerpoint/2010/main" val="2116922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B836EE6-E8CA-2CE0-F57A-134EB5ED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FFD64C8F-9449-0F58-A217-17FB6B45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94" y="2704416"/>
            <a:ext cx="2937386" cy="3318936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Лидерство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Один из важнейших принципов – это демонстрация хорошего примера лидером. Подчиненные чаще всего следуют поступкам руководителя, поэтому важно, чтобы лидер продемонстрировал идеальные поведенческие стандарты.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5DD294-F289-DA52-90F8-5D9B8D66A2F2}"/>
              </a:ext>
            </a:extLst>
          </p:cNvPr>
          <p:cNvSpPr txBox="1"/>
          <p:nvPr/>
        </p:nvSpPr>
        <p:spPr>
          <a:xfrm>
            <a:off x="4564011" y="2999383"/>
            <a:ext cx="30639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Ясность и понятность</a:t>
            </a:r>
          </a:p>
          <a:p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Поведенческие стандарты должны быть ясными и понятными для подчиненных. Это поможет им лучше понять, какие ожидаются от них действия и как они могут соответствовать этим стандартам.</a:t>
            </a:r>
            <a:br>
              <a:rPr lang="ru-RU" dirty="0"/>
            </a:b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408DE-4571-BF14-A080-09A8B8EC0C20}"/>
              </a:ext>
            </a:extLst>
          </p:cNvPr>
          <p:cNvSpPr txBox="1"/>
          <p:nvPr/>
        </p:nvSpPr>
        <p:spPr>
          <a:xfrm>
            <a:off x="8637640" y="2837152"/>
            <a:ext cx="30639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Постоянство</a:t>
            </a:r>
            <a:br>
              <a:rPr lang="ru-RU" dirty="0"/>
            </a:br>
            <a:endParaRPr lang="ru-RU" dirty="0"/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Стандарты должны оставаться постоянными и неподвижными, чтобы подчиненные могли ориентироваться и следовать им без неопределенностей.</a:t>
            </a:r>
            <a:endParaRPr lang="ru-RU" dirty="0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1F80186-1CA4-51A8-24F3-3CDA44090F60}"/>
              </a:ext>
            </a:extLst>
          </p:cNvPr>
          <p:cNvCxnSpPr>
            <a:stCxn id="7" idx="2"/>
            <a:endCxn id="7" idx="2"/>
          </p:cNvCxnSpPr>
          <p:nvPr/>
        </p:nvCxnSpPr>
        <p:spPr>
          <a:xfrm>
            <a:off x="6096000" y="2285999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B171927-BA8E-727C-C4D7-F481F39CB27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298287" y="2285999"/>
            <a:ext cx="3797713" cy="41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D1C22FF5-345F-C04C-6098-ACB5B4A926B2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096000" y="2285999"/>
            <a:ext cx="0" cy="713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9DC3F0D0-2B2E-967D-3D2B-803BD9C7594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6096000" y="2285999"/>
            <a:ext cx="4073630" cy="55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93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Стрелка: счетверенная 11">
            <a:extLst>
              <a:ext uri="{FF2B5EF4-FFF2-40B4-BE49-F238E27FC236}">
                <a16:creationId xmlns:a16="http://schemas.microsoft.com/office/drawing/2014/main" id="{4E7FEED7-7FC7-D348-E7CE-A002C3DADC4E}"/>
              </a:ext>
            </a:extLst>
          </p:cNvPr>
          <p:cNvSpPr/>
          <p:nvPr/>
        </p:nvSpPr>
        <p:spPr>
          <a:xfrm>
            <a:off x="5717462" y="2462981"/>
            <a:ext cx="1288021" cy="1169903"/>
          </a:xfrm>
          <a:prstGeom prst="quad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444C7-4DFE-2A84-BC88-E095D6A3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265" y="2281401"/>
            <a:ext cx="3755924" cy="1303867"/>
          </a:xfrm>
        </p:spPr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4A586-6822-1A5E-B131-8F2A5E1A9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17" y="2143978"/>
            <a:ext cx="3543293" cy="3318936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1.Обучение и обратная связь: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Руководитель должен обучать подчиненных поведенческим стандартам и предоставлять обратную связь по их соблюдению. Это помогает подчиненным лучше понять ожидаемое поведение и корректировать действия.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D6AD4-D004-BC91-7B5B-E9F75213F29C}"/>
              </a:ext>
            </a:extLst>
          </p:cNvPr>
          <p:cNvSpPr txBox="1"/>
          <p:nvPr/>
        </p:nvSpPr>
        <p:spPr>
          <a:xfrm>
            <a:off x="4626073" y="500283"/>
            <a:ext cx="4558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2. Мотивация и поддержка: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Помимо обучения, важно мотивировать и поддерживать подчиненных в соблюдении стандартов. Позитивное подкрепление и поощрения могут стимулировать сотрудников следовать установленным нормам поведения.</a:t>
            </a:r>
            <a:br>
              <a:rPr lang="ru-RU" dirty="0"/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61957-722F-EF85-0AAF-8FB7ADEB39C3}"/>
              </a:ext>
            </a:extLst>
          </p:cNvPr>
          <p:cNvSpPr txBox="1"/>
          <p:nvPr/>
        </p:nvSpPr>
        <p:spPr>
          <a:xfrm>
            <a:off x="8381997" y="2233785"/>
            <a:ext cx="30037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3. Вовлечение и принятие участия: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Подчиненные должны быть вовлечены в формирование и обновление поведенческих стандартов. Их мнение и участие могут сделать стандарты более принятыми и понятными для всех.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0898C-9A54-4399-E586-B95A65A8B5EE}"/>
              </a:ext>
            </a:extLst>
          </p:cNvPr>
          <p:cNvSpPr txBox="1"/>
          <p:nvPr/>
        </p:nvSpPr>
        <p:spPr>
          <a:xfrm>
            <a:off x="4626073" y="3610245"/>
            <a:ext cx="3755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4. Мониторинг и контроль</a:t>
            </a: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Контроль и мониторинг соблюдения стандартов необходимы для выявления нарушений и своевременной корректировки. Регулярные проверки и обратная связь помогут поддерживать высокие стандарты поведения.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7762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3BC40-BD36-2193-5D6A-36782CBE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по ценностям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38A5E-61EB-556A-6404-D5E013464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i="0" dirty="0">
                <a:solidFill>
                  <a:srgbClr val="333333"/>
                </a:solidFill>
                <a:effectLst/>
                <a:latin typeface="-apple-system"/>
              </a:rPr>
              <a:t>Управление по ценностям – технология, позволяющая вовлекать сотрудников в процессы развития компании. Где возникает инициатива со стороны конкретного человека, где он чувствует свою ответственность за общее дело и получает возможность реализации своих начинаний на рабочем месте, — там управление по ценностям актуально.</a:t>
            </a:r>
            <a:endParaRPr lang="ru-RU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32BE9C-6458-930D-70F4-2321FD16E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327" y="3959225"/>
            <a:ext cx="3597348" cy="218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82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FA03B-D8C0-343C-0CC6-04CFA420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Fira Sans" panose="020F0502020204030204" pitchFamily="34" charset="0"/>
              </a:rPr>
              <a:t>Польза для компании</a:t>
            </a:r>
            <a:br>
              <a:rPr lang="ru-RU" b="0" i="0" dirty="0">
                <a:solidFill>
                  <a:srgbClr val="333333"/>
                </a:solidFill>
                <a:effectLst/>
                <a:latin typeface="Fira Sans" panose="020F050202020403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01934-DB79-CA15-F111-09A7D25FA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71" y="2556932"/>
            <a:ext cx="5373329" cy="3318936"/>
          </a:xfrm>
        </p:spPr>
        <p:txBody>
          <a:bodyPr>
            <a:normAutofit fontScale="92500" lnSpcReduction="20000"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Вовлечение сотрудников, делегирование им принятия решений означает замену жесткого контроля на доверие. Без доверия руководителя к сотрудникам, а сотрудников к руководителю никакого делегирования принятия решений не получится. Доверие должно реализовываться через готовность сотрудника принимать на себя риски и ответственность, особенно при решении нестандартных вопросов.</a:t>
            </a: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A8F544-BF12-AEA2-02F4-FCACB6793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058" y="2516647"/>
            <a:ext cx="4763729" cy="357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83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E6AC0-463F-7754-6AF5-796BC313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Методы управленческого воздействия на подчинённых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DF89DD-7535-5A77-22B1-FFFD9BB02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67" y="2450690"/>
            <a:ext cx="5482713" cy="365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3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6DE93-C77D-DB1F-B786-8CE41526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889" y="776239"/>
            <a:ext cx="9603275" cy="1440799"/>
          </a:xfrm>
        </p:spPr>
        <p:txBody>
          <a:bodyPr>
            <a:normAutofit fontScale="90000"/>
          </a:bodyPr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Lab Grotesque"/>
              </a:rPr>
              <a:t>В менеджменте есть несколько методов и техник управления персоналом: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A586B-6A59-BFDD-F476-E84FFC75F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b="0" i="0" dirty="0">
                <a:solidFill>
                  <a:srgbClr val="222222"/>
                </a:solidFill>
                <a:effectLst/>
                <a:latin typeface="Lab Grotesque"/>
              </a:rPr>
              <a:t>административные </a:t>
            </a:r>
          </a:p>
          <a:p>
            <a:r>
              <a:rPr lang="ru-RU" sz="2800" b="0" i="0" dirty="0">
                <a:solidFill>
                  <a:srgbClr val="222222"/>
                </a:solidFill>
                <a:effectLst/>
                <a:latin typeface="Lab Grotesque"/>
              </a:rPr>
              <a:t>экономические </a:t>
            </a:r>
            <a:endParaRPr lang="ru-RU" sz="2800" dirty="0">
              <a:solidFill>
                <a:srgbClr val="222222"/>
              </a:solidFill>
              <a:latin typeface="Lab Grotesque"/>
            </a:endParaRPr>
          </a:p>
          <a:p>
            <a:r>
              <a:rPr lang="ru-RU" sz="2800" b="0" i="0" dirty="0">
                <a:solidFill>
                  <a:srgbClr val="222222"/>
                </a:solidFill>
                <a:effectLst/>
                <a:latin typeface="Lab Grotesque"/>
              </a:rPr>
              <a:t>Социально</a:t>
            </a:r>
          </a:p>
          <a:p>
            <a:r>
              <a:rPr lang="ru-RU" sz="2800" b="0" i="0" dirty="0">
                <a:solidFill>
                  <a:srgbClr val="222222"/>
                </a:solidFill>
                <a:effectLst/>
                <a:latin typeface="Lab Grotesque"/>
              </a:rPr>
              <a:t>психологические.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1C726F-2A51-0A42-2017-7D86A3E4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7" y="2732003"/>
            <a:ext cx="3124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8B51C-E8BA-AF09-1AAF-9696F9B7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Экономические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C7F25-D2B1-03A0-5FAC-6F20E5AE0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56932"/>
            <a:ext cx="4800599" cy="3318936"/>
          </a:xfrm>
        </p:spPr>
        <p:txBody>
          <a:bodyPr>
            <a:normAutofit fontScale="92500"/>
          </a:bodyPr>
          <a:lstStyle/>
          <a:p>
            <a:pPr algn="l"/>
            <a:r>
              <a:rPr lang="ru-RU" b="0" i="0" dirty="0">
                <a:solidFill>
                  <a:srgbClr val="2B2B2B"/>
                </a:solidFill>
                <a:effectLst/>
                <a:latin typeface="PT Sans" panose="020B0503020203020204" pitchFamily="34" charset="-52"/>
              </a:rPr>
              <a:t>В систему управления включайте экономические методы влияния на персонал — санкции и материальное поощрение. Так как многие люди преследуют цель улучшить материальное положение, они начинают проявлять себя, стремясь получить повышение зарплаты или премию.</a:t>
            </a:r>
          </a:p>
          <a:p>
            <a:pPr marL="0" indent="0" algn="l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932B68-C72A-D0DF-86AA-9BB2161FA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915" y="3135124"/>
            <a:ext cx="5174884" cy="216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38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7E07F-1604-7720-013D-3D80EF51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Социальные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CD80C9-8429-FC9E-3192-646D57C5F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665" y="2418735"/>
            <a:ext cx="6046838" cy="3834581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b="0" i="0" dirty="0">
                <a:solidFill>
                  <a:srgbClr val="2B2B2B"/>
                </a:solidFill>
                <a:effectLst/>
                <a:latin typeface="PT Sans" panose="020B0503020203020204" pitchFamily="34" charset="-52"/>
              </a:rPr>
              <a:t>Социальные методы управления персоналом основываются на моральном воздействии на сотрудников организации и взаимоотношениях в коллективе. Они нередко зависят от индивидуальных способностей руководителя управлять подчиненными, его личных и деловых качеств. </a:t>
            </a:r>
          </a:p>
          <a:p>
            <a:pPr algn="l"/>
            <a:r>
              <a:rPr lang="ru-RU" b="0" i="0" dirty="0">
                <a:solidFill>
                  <a:srgbClr val="2B2B2B"/>
                </a:solidFill>
                <a:effectLst/>
                <a:latin typeface="PT Sans" panose="020B0503020203020204" pitchFamily="34" charset="-52"/>
              </a:rPr>
              <a:t>Основные социальные методы управления персоналом заключаются в формировании групп сотрудников с учетом характеров и интересов, привлечении работников к управлению. Создавайте ощущение значимости каждого подчиненного, отмечайте его успехи, удовлетворяйте духовные и материальные потребности. Дополнительно поддерживайте этические нормы общения.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F80DB1-24C4-BB31-296A-FB6B55710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3" y="2657168"/>
            <a:ext cx="39719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0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10850-C1C0-B70D-DFDB-EB331A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Психологические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6C2EAC-8676-E883-A535-D28AC8A7A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11" y="2556932"/>
            <a:ext cx="5633884" cy="3318936"/>
          </a:xfrm>
        </p:spPr>
        <p:txBody>
          <a:bodyPr>
            <a:normAutofit fontScale="92500"/>
          </a:bodyPr>
          <a:lstStyle/>
          <a:p>
            <a:pPr algn="l"/>
            <a:r>
              <a:rPr lang="ru-RU" b="0" i="0" dirty="0">
                <a:solidFill>
                  <a:srgbClr val="2B2B2B"/>
                </a:solidFill>
                <a:effectLst/>
                <a:latin typeface="PT Sans" panose="020B0503020203020204" pitchFamily="34" charset="-52"/>
              </a:rPr>
              <a:t>Психологические способы влияния на персонал связаны с поддержанием доброжелательной атмосферы, развитием ответственности и инициативности, моральном стимулировании. С помощью них удается выявлять неформальных лидеров, отслеживать взаимоотношения в коллективе, причины недовольств и конфликтов.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DE07991-0177-4E1C-FBF7-EAB4A6408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944" y="2556932"/>
            <a:ext cx="4667145" cy="31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80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89662-2653-8CAD-B523-57B28AD11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Административные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74184F-F6C8-0BF8-BD90-0AC664DAF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61" y="2433484"/>
            <a:ext cx="5515897" cy="344238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b="0" i="0" dirty="0">
                <a:solidFill>
                  <a:srgbClr val="2B2B2B"/>
                </a:solidFill>
                <a:effectLst/>
                <a:latin typeface="PT Sans" panose="020B0503020203020204" pitchFamily="34" charset="-52"/>
              </a:rPr>
              <a:t>Административные методы управления персоналом затрагивают чувство долга, влияют на сознание, ответственность. Четко регламентируйте правила и нормы, составьте положения, графики, прочую документацию. Ознакомьте каждого сотрудника с его правами, обязанностями, ответственностью, возможными наказаниями, способами поощрения.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993008-3D94-19E2-FF7F-989FB00DD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793" y="2532353"/>
            <a:ext cx="4326193" cy="3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19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6002B-A0D6-88B8-A5D3-27235CF07F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16919" y="2359434"/>
            <a:ext cx="8158162" cy="248443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Принципы и задачи трансляции поведенческих стандартов подчинённых. Управление по ценностям</a:t>
            </a:r>
          </a:p>
        </p:txBody>
      </p:sp>
    </p:spTree>
    <p:extLst>
      <p:ext uri="{BB962C8B-B14F-4D97-AF65-F5344CB8AC3E}">
        <p14:creationId xmlns:p14="http://schemas.microsoft.com/office/powerpoint/2010/main" val="270540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EBB7F42B-AC6A-0860-6105-763DFBD39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/>
              <a:t>Принципы 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373B3F-AAD9-A5F0-3170-E03DFFFC32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Пример лидерства</a:t>
            </a:r>
          </a:p>
          <a:p>
            <a:r>
              <a:rPr lang="ru-RU" dirty="0"/>
              <a:t>Ясность и понятность </a:t>
            </a:r>
          </a:p>
          <a:p>
            <a:r>
              <a:rPr lang="ru-RU" dirty="0"/>
              <a:t>Постоянство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EB28622-03FA-1CB3-A2D4-090F21D19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/>
              <a:t>Задачи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F100A5BC-81EE-B762-7A8A-A8E19DA9B6E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Обучение и обратная связь</a:t>
            </a:r>
          </a:p>
          <a:p>
            <a:r>
              <a:rPr lang="ru-RU" dirty="0"/>
              <a:t>Мотивация и поддержка</a:t>
            </a:r>
          </a:p>
          <a:p>
            <a:r>
              <a:rPr lang="ru-RU" dirty="0"/>
              <a:t>Вовлечение и принятие участия</a:t>
            </a:r>
          </a:p>
          <a:p>
            <a:r>
              <a:rPr lang="ru-RU" dirty="0"/>
              <a:t>Мониторинг и контроль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D79D3D-6D32-B97E-845D-9C062D58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933" y="708209"/>
            <a:ext cx="2699541" cy="168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33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96</TotalTime>
  <Words>626</Words>
  <Application>Microsoft Office PowerPoint</Application>
  <PresentationFormat>Широкоэкранный</PresentationFormat>
  <Paragraphs>46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Fira Sans</vt:lpstr>
      <vt:lpstr>Garamond</vt:lpstr>
      <vt:lpstr>Lab Grotesque</vt:lpstr>
      <vt:lpstr>PT Sans</vt:lpstr>
      <vt:lpstr>Натуральные материалы</vt:lpstr>
      <vt:lpstr>Министерство образования молодёжной политики Свердловской области Государственное автономное профессиональное образовательное учреждение «Красноуфимский педагогический колледж» </vt:lpstr>
      <vt:lpstr>Методы управленческого воздействия на подчинённых</vt:lpstr>
      <vt:lpstr>В менеджменте есть несколько методов и техник управления персоналом:</vt:lpstr>
      <vt:lpstr>Экономические методы</vt:lpstr>
      <vt:lpstr>Социальные методы</vt:lpstr>
      <vt:lpstr>Психологические методы</vt:lpstr>
      <vt:lpstr>Административные методы</vt:lpstr>
      <vt:lpstr>Принципы и задачи трансляции поведенческих стандартов подчинённых. Управление по ценностям</vt:lpstr>
      <vt:lpstr>Презентация PowerPoint</vt:lpstr>
      <vt:lpstr>Принципы</vt:lpstr>
      <vt:lpstr>Задачи</vt:lpstr>
      <vt:lpstr>Управление по ценностям</vt:lpstr>
      <vt:lpstr>Польза для компании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молодёжной политики Свердловской области Государственное автономное профессиональное образовательное учреждение «Красноуфимский педагогический колледж» </dc:title>
  <dc:creator>Eliceefvad@yandex.ru</dc:creator>
  <cp:lastModifiedBy>Eliceefvad@yandex.ru</cp:lastModifiedBy>
  <cp:revision>7</cp:revision>
  <dcterms:created xsi:type="dcterms:W3CDTF">2024-03-05T04:24:05Z</dcterms:created>
  <dcterms:modified xsi:type="dcterms:W3CDTF">2024-03-11T05:25:31Z</dcterms:modified>
</cp:coreProperties>
</file>