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Lst>
  <p:sldSz cx="18288000" cy="10287000"/>
  <p:notesSz cx="6858000" cy="9144000"/>
  <p:embeddedFontLst>
    <p:embeddedFont>
      <p:font typeface="Public Sans" panose="020B0604020202020204" charset="0"/>
      <p:regular r:id="rId15"/>
    </p:embeddedFont>
    <p:embeddedFont>
      <p:font typeface="Public Sans Bold" panose="020B0604020202020204" charset="0"/>
      <p:regular r:id="rId16"/>
    </p:embeddedFont>
    <p:embeddedFont>
      <p:font typeface="Public Sans Thin"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76" autoAdjust="0"/>
    <p:restoredTop sz="94622" autoAdjust="0"/>
  </p:normalViewPr>
  <p:slideViewPr>
    <p:cSldViewPr>
      <p:cViewPr varScale="1">
        <p:scale>
          <a:sx n="35" d="100"/>
          <a:sy n="35" d="100"/>
        </p:scale>
        <p:origin x="127" y="2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2F72C-2E34-40E5-B01B-0B721C5FD599}" type="datetimeFigureOut">
              <a:rPr lang="en-US" smtClean="0"/>
              <a:t>6/20/2025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9C44D-1F74-4376-9AF0-54B5722A21A2}" type="slidenum">
              <a:rPr lang="en-US" smtClean="0"/>
              <a:t>‹#›</a:t>
            </a:fld>
            <a:endParaRPr lang="en-US"/>
          </a:p>
        </p:txBody>
      </p:sp>
    </p:spTree>
    <p:extLst>
      <p:ext uri="{BB962C8B-B14F-4D97-AF65-F5344CB8AC3E}">
        <p14:creationId xmlns:p14="http://schemas.microsoft.com/office/powerpoint/2010/main" val="328289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9C44D-1F74-4376-9AF0-54B5722A21A2}" type="slidenum">
              <a:rPr lang="en-US" smtClean="0"/>
              <a:t>1</a:t>
            </a:fld>
            <a:endParaRPr lang="en-US"/>
          </a:p>
        </p:txBody>
      </p:sp>
    </p:spTree>
    <p:extLst>
      <p:ext uri="{BB962C8B-B14F-4D97-AF65-F5344CB8AC3E}">
        <p14:creationId xmlns:p14="http://schemas.microsoft.com/office/powerpoint/2010/main" val="2250553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9C44D-1F74-4376-9AF0-54B5722A21A2}" type="slidenum">
              <a:rPr lang="en-US" smtClean="0"/>
              <a:t>2</a:t>
            </a:fld>
            <a:endParaRPr lang="en-US"/>
          </a:p>
        </p:txBody>
      </p:sp>
    </p:spTree>
    <p:extLst>
      <p:ext uri="{BB962C8B-B14F-4D97-AF65-F5344CB8AC3E}">
        <p14:creationId xmlns:p14="http://schemas.microsoft.com/office/powerpoint/2010/main" val="1223879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1931"/>
        </a:solidFill>
        <a:effectLst/>
      </p:bgPr>
    </p:bg>
    <p:spTree>
      <p:nvGrpSpPr>
        <p:cNvPr id="1" name=""/>
        <p:cNvGrpSpPr/>
        <p:nvPr/>
      </p:nvGrpSpPr>
      <p:grpSpPr>
        <a:xfrm>
          <a:off x="0" y="0"/>
          <a:ext cx="0" cy="0"/>
          <a:chOff x="0" y="0"/>
          <a:chExt cx="0" cy="0"/>
        </a:xfrm>
      </p:grpSpPr>
      <p:sp>
        <p:nvSpPr>
          <p:cNvPr id="2" name="Freeform 2"/>
          <p:cNvSpPr/>
          <p:nvPr/>
        </p:nvSpPr>
        <p:spPr>
          <a:xfrm rot="-2142210">
            <a:off x="12866949" y="-2306868"/>
            <a:ext cx="8028719" cy="6671135"/>
          </a:xfrm>
          <a:custGeom>
            <a:avLst/>
            <a:gdLst/>
            <a:ahLst/>
            <a:cxnLst/>
            <a:rect l="l" t="t" r="r" b="b"/>
            <a:pathLst>
              <a:path w="8028719" h="6671135">
                <a:moveTo>
                  <a:pt x="0" y="0"/>
                </a:moveTo>
                <a:lnTo>
                  <a:pt x="8028719" y="0"/>
                </a:lnTo>
                <a:lnTo>
                  <a:pt x="8028719" y="6671136"/>
                </a:lnTo>
                <a:lnTo>
                  <a:pt x="0" y="6671136"/>
                </a:lnTo>
                <a:lnTo>
                  <a:pt x="0" y="0"/>
                </a:lnTo>
                <a:close/>
              </a:path>
            </a:pathLst>
          </a:custGeom>
          <a:blipFill>
            <a:blip r:embed="rId3">
              <a:alphaModFix amt="40000"/>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3" name="Group 3"/>
          <p:cNvGrpSpPr/>
          <p:nvPr/>
        </p:nvGrpSpPr>
        <p:grpSpPr>
          <a:xfrm>
            <a:off x="994541" y="1676996"/>
            <a:ext cx="12815725" cy="4491201"/>
            <a:chOff x="-45545" y="-144148"/>
            <a:chExt cx="17087633" cy="5988267"/>
          </a:xfrm>
        </p:grpSpPr>
        <p:sp>
          <p:nvSpPr>
            <p:cNvPr id="4" name="TextBox 4"/>
            <p:cNvSpPr txBox="1"/>
            <p:nvPr/>
          </p:nvSpPr>
          <p:spPr>
            <a:xfrm>
              <a:off x="0" y="1595093"/>
              <a:ext cx="17042088" cy="4249026"/>
            </a:xfrm>
            <a:prstGeom prst="rect">
              <a:avLst/>
            </a:prstGeom>
          </p:spPr>
          <p:txBody>
            <a:bodyPr lIns="0" tIns="0" rIns="0" bIns="0" rtlCol="0" anchor="t">
              <a:spAutoFit/>
            </a:bodyPr>
            <a:lstStyle/>
            <a:p>
              <a:pPr marL="0" lvl="0" indent="0" algn="l">
                <a:lnSpc>
                  <a:spcPts val="12869"/>
                </a:lnSpc>
              </a:pPr>
              <a:r>
                <a:rPr lang="en-US" sz="9899" dirty="0">
                  <a:solidFill>
                    <a:srgbClr val="F6F6F6"/>
                  </a:solidFill>
                  <a:latin typeface="Public Sans Thin"/>
                  <a:ea typeface="Public Sans Thin"/>
                  <a:cs typeface="Public Sans Thin"/>
                  <a:sym typeface="Public Sans Thin"/>
                </a:rPr>
                <a:t>Mobile Price Classification</a:t>
              </a:r>
            </a:p>
          </p:txBody>
        </p:sp>
        <p:sp>
          <p:nvSpPr>
            <p:cNvPr id="5" name="TextBox 5"/>
            <p:cNvSpPr txBox="1"/>
            <p:nvPr/>
          </p:nvSpPr>
          <p:spPr>
            <a:xfrm>
              <a:off x="-45545" y="-144148"/>
              <a:ext cx="12920073" cy="563831"/>
            </a:xfrm>
            <a:prstGeom prst="rect">
              <a:avLst/>
            </a:prstGeom>
          </p:spPr>
          <p:txBody>
            <a:bodyPr lIns="0" tIns="0" rIns="0" bIns="0" rtlCol="0" anchor="t">
              <a:spAutoFit/>
            </a:bodyPr>
            <a:lstStyle/>
            <a:p>
              <a:pPr marL="0" lvl="0" indent="0" algn="l">
                <a:lnSpc>
                  <a:spcPts val="3640"/>
                </a:lnSpc>
                <a:spcBef>
                  <a:spcPct val="0"/>
                </a:spcBef>
              </a:pPr>
              <a:r>
                <a:rPr lang="en-US" sz="2600" b="1" dirty="0">
                  <a:solidFill>
                    <a:srgbClr val="F6F6F6"/>
                  </a:solidFill>
                  <a:latin typeface="Public Sans Bold"/>
                  <a:ea typeface="Public Sans Bold"/>
                  <a:cs typeface="Public Sans Bold"/>
                  <a:sym typeface="Public Sans Bold"/>
                </a:rPr>
                <a:t>AI 240  Final Project</a:t>
              </a:r>
            </a:p>
          </p:txBody>
        </p:sp>
      </p:grpSp>
      <p:sp>
        <p:nvSpPr>
          <p:cNvPr id="6" name="Freeform 6"/>
          <p:cNvSpPr/>
          <p:nvPr/>
        </p:nvSpPr>
        <p:spPr>
          <a:xfrm>
            <a:off x="13640706" y="6851503"/>
            <a:ext cx="8658499" cy="7194426"/>
          </a:xfrm>
          <a:custGeom>
            <a:avLst/>
            <a:gdLst/>
            <a:ahLst/>
            <a:cxnLst/>
            <a:rect l="l" t="t" r="r" b="b"/>
            <a:pathLst>
              <a:path w="8658499" h="7194426">
                <a:moveTo>
                  <a:pt x="0" y="0"/>
                </a:moveTo>
                <a:lnTo>
                  <a:pt x="8658499" y="0"/>
                </a:lnTo>
                <a:lnTo>
                  <a:pt x="8658499" y="7194426"/>
                </a:lnTo>
                <a:lnTo>
                  <a:pt x="0" y="7194426"/>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17758518" y="3437463"/>
            <a:ext cx="8658499" cy="7194426"/>
          </a:xfrm>
          <a:custGeom>
            <a:avLst/>
            <a:gdLst/>
            <a:ahLst/>
            <a:cxnLst/>
            <a:rect l="l" t="t" r="r" b="b"/>
            <a:pathLst>
              <a:path w="8658499" h="7194426">
                <a:moveTo>
                  <a:pt x="0" y="0"/>
                </a:moveTo>
                <a:lnTo>
                  <a:pt x="8658499" y="0"/>
                </a:lnTo>
                <a:lnTo>
                  <a:pt x="8658499" y="7194425"/>
                </a:lnTo>
                <a:lnTo>
                  <a:pt x="0" y="7194425"/>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Freeform 8"/>
          <p:cNvSpPr/>
          <p:nvPr/>
        </p:nvSpPr>
        <p:spPr>
          <a:xfrm>
            <a:off x="1028700" y="-520296"/>
            <a:ext cx="1040592" cy="1040592"/>
          </a:xfrm>
          <a:custGeom>
            <a:avLst/>
            <a:gdLst/>
            <a:ahLst/>
            <a:cxnLst/>
            <a:rect l="l" t="t" r="r" b="b"/>
            <a:pathLst>
              <a:path w="1040592" h="1040592">
                <a:moveTo>
                  <a:pt x="0" y="0"/>
                </a:moveTo>
                <a:lnTo>
                  <a:pt x="1040592" y="0"/>
                </a:lnTo>
                <a:lnTo>
                  <a:pt x="1040592" y="1040592"/>
                </a:lnTo>
                <a:lnTo>
                  <a:pt x="0" y="104059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p:cNvSpPr/>
          <p:nvPr/>
        </p:nvSpPr>
        <p:spPr>
          <a:xfrm>
            <a:off x="15264096" y="5039492"/>
            <a:ext cx="1040592" cy="1040592"/>
          </a:xfrm>
          <a:custGeom>
            <a:avLst/>
            <a:gdLst/>
            <a:ahLst/>
            <a:cxnLst/>
            <a:rect l="l" t="t" r="r" b="b"/>
            <a:pathLst>
              <a:path w="1040592" h="1040592">
                <a:moveTo>
                  <a:pt x="0" y="0"/>
                </a:moveTo>
                <a:lnTo>
                  <a:pt x="1040592" y="0"/>
                </a:lnTo>
                <a:lnTo>
                  <a:pt x="1040592" y="1040592"/>
                </a:lnTo>
                <a:lnTo>
                  <a:pt x="0" y="104059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0" name="Freeform 10"/>
          <p:cNvSpPr/>
          <p:nvPr/>
        </p:nvSpPr>
        <p:spPr>
          <a:xfrm>
            <a:off x="13120409" y="9766704"/>
            <a:ext cx="1040592" cy="1040592"/>
          </a:xfrm>
          <a:custGeom>
            <a:avLst/>
            <a:gdLst/>
            <a:ahLst/>
            <a:cxnLst/>
            <a:rect l="l" t="t" r="r" b="b"/>
            <a:pathLst>
              <a:path w="1040592" h="1040592">
                <a:moveTo>
                  <a:pt x="0" y="0"/>
                </a:moveTo>
                <a:lnTo>
                  <a:pt x="1040593" y="0"/>
                </a:lnTo>
                <a:lnTo>
                  <a:pt x="1040593" y="1040592"/>
                </a:lnTo>
                <a:lnTo>
                  <a:pt x="0" y="104059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1" name="Freeform 11"/>
          <p:cNvSpPr/>
          <p:nvPr/>
        </p:nvSpPr>
        <p:spPr>
          <a:xfrm>
            <a:off x="-520296" y="6851503"/>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TextBox 12"/>
          <p:cNvSpPr txBox="1"/>
          <p:nvPr/>
        </p:nvSpPr>
        <p:spPr>
          <a:xfrm>
            <a:off x="1028700" y="8750935"/>
            <a:ext cx="10903152" cy="1005596"/>
          </a:xfrm>
          <a:prstGeom prst="rect">
            <a:avLst/>
          </a:prstGeom>
        </p:spPr>
        <p:txBody>
          <a:bodyPr lIns="0" tIns="0" rIns="0" bIns="0" rtlCol="0" anchor="t">
            <a:spAutoFit/>
          </a:bodyPr>
          <a:lstStyle/>
          <a:p>
            <a:pPr marL="0" lvl="0" indent="0" algn="l">
              <a:lnSpc>
                <a:spcPts val="4060"/>
              </a:lnSpc>
            </a:pPr>
            <a:r>
              <a:rPr lang="en-US" sz="2900" dirty="0">
                <a:solidFill>
                  <a:srgbClr val="F6F6F6"/>
                </a:solidFill>
                <a:latin typeface="Public Sans"/>
                <a:ea typeface="Public Sans"/>
                <a:cs typeface="Public Sans"/>
                <a:sym typeface="Public Sans"/>
              </a:rPr>
              <a:t>Fang Li</a:t>
            </a:r>
          </a:p>
          <a:p>
            <a:pPr marL="0" lvl="0" indent="0" algn="l">
              <a:lnSpc>
                <a:spcPts val="4060"/>
              </a:lnSpc>
            </a:pPr>
            <a:r>
              <a:rPr lang="en-US" sz="2900" dirty="0">
                <a:solidFill>
                  <a:srgbClr val="F6F6F6"/>
                </a:solidFill>
                <a:latin typeface="Public Sans"/>
                <a:ea typeface="Public Sans"/>
                <a:cs typeface="Public Sans"/>
                <a:sym typeface="Public Sans"/>
              </a:rPr>
              <a:t>Instructor - Dr. Uma </a:t>
            </a:r>
            <a:r>
              <a:rPr lang="en-US" sz="2900" dirty="0" err="1">
                <a:solidFill>
                  <a:srgbClr val="F6F6F6"/>
                </a:solidFill>
                <a:latin typeface="Public Sans"/>
                <a:ea typeface="Public Sans"/>
                <a:cs typeface="Public Sans"/>
                <a:sym typeface="Public Sans"/>
              </a:rPr>
              <a:t>Gajendragadkar</a:t>
            </a:r>
            <a:endParaRPr lang="en-US" sz="2900" dirty="0">
              <a:solidFill>
                <a:srgbClr val="F6F6F6"/>
              </a:solidFill>
              <a:latin typeface="Public Sans"/>
              <a:ea typeface="Public Sans"/>
              <a:cs typeface="Public Sans"/>
              <a:sym typeface="Public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EEEF1"/>
        </a:solidFill>
        <a:effectLst/>
      </p:bgPr>
    </p:bg>
    <p:spTree>
      <p:nvGrpSpPr>
        <p:cNvPr id="1" name=""/>
        <p:cNvGrpSpPr/>
        <p:nvPr/>
      </p:nvGrpSpPr>
      <p:grpSpPr>
        <a:xfrm>
          <a:off x="0" y="0"/>
          <a:ext cx="0" cy="0"/>
          <a:chOff x="0" y="0"/>
          <a:chExt cx="0" cy="0"/>
        </a:xfrm>
      </p:grpSpPr>
      <p:sp>
        <p:nvSpPr>
          <p:cNvPr id="2" name="TextBox 2"/>
          <p:cNvSpPr txBox="1"/>
          <p:nvPr/>
        </p:nvSpPr>
        <p:spPr>
          <a:xfrm>
            <a:off x="1028700" y="3254693"/>
            <a:ext cx="4971501" cy="3521075"/>
          </a:xfrm>
          <a:prstGeom prst="rect">
            <a:avLst/>
          </a:prstGeom>
        </p:spPr>
        <p:txBody>
          <a:bodyPr lIns="0" tIns="0" rIns="0" bIns="0" rtlCol="0" anchor="t">
            <a:spAutoFit/>
          </a:bodyPr>
          <a:lstStyle/>
          <a:p>
            <a:pPr marL="0" lvl="0" indent="0" algn="l">
              <a:lnSpc>
                <a:spcPts val="7000"/>
              </a:lnSpc>
            </a:pPr>
            <a:r>
              <a:rPr lang="en-US" sz="5000" b="1">
                <a:solidFill>
                  <a:srgbClr val="001D22"/>
                </a:solidFill>
                <a:latin typeface="Public Sans Bold"/>
                <a:ea typeface="Public Sans Bold"/>
                <a:cs typeface="Public Sans Bold"/>
                <a:sym typeface="Public Sans Bold"/>
              </a:rPr>
              <a:t>Implemented Machine Learning Algorithm</a:t>
            </a:r>
          </a:p>
        </p:txBody>
      </p:sp>
      <p:sp>
        <p:nvSpPr>
          <p:cNvPr id="3" name="Freeform 3"/>
          <p:cNvSpPr/>
          <p:nvPr/>
        </p:nvSpPr>
        <p:spPr>
          <a:xfrm>
            <a:off x="7005700" y="3234582"/>
            <a:ext cx="4276599" cy="3817837"/>
          </a:xfrm>
          <a:custGeom>
            <a:avLst/>
            <a:gdLst/>
            <a:ahLst/>
            <a:cxnLst/>
            <a:rect l="l" t="t" r="r" b="b"/>
            <a:pathLst>
              <a:path w="4276599" h="3817837">
                <a:moveTo>
                  <a:pt x="0" y="0"/>
                </a:moveTo>
                <a:lnTo>
                  <a:pt x="4276600" y="0"/>
                </a:lnTo>
                <a:lnTo>
                  <a:pt x="4276600" y="3817836"/>
                </a:lnTo>
                <a:lnTo>
                  <a:pt x="0" y="3817836"/>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2028054" y="3240241"/>
            <a:ext cx="4735946" cy="1485343"/>
          </a:xfrm>
          <a:prstGeom prst="rect">
            <a:avLst/>
          </a:prstGeom>
        </p:spPr>
        <p:txBody>
          <a:bodyPr wrap="square" lIns="0" tIns="0" rIns="0" bIns="0" rtlCol="0" anchor="t">
            <a:spAutoFit/>
          </a:bodyPr>
          <a:lstStyle/>
          <a:p>
            <a:pPr lvl="0">
              <a:lnSpc>
                <a:spcPct val="150000"/>
              </a:lnSpc>
            </a:pPr>
            <a:r>
              <a:rPr lang="en-US" sz="3400" dirty="0">
                <a:solidFill>
                  <a:srgbClr val="001D22"/>
                </a:solidFill>
                <a:latin typeface="Public Sans"/>
                <a:ea typeface="Public Sans"/>
                <a:cs typeface="Public Sans"/>
                <a:sym typeface="Public Sans"/>
              </a:rPr>
              <a:t>I used the </a:t>
            </a:r>
            <a:r>
              <a:rPr lang="en-US" sz="3400" dirty="0"/>
              <a:t>Decision Tree Classifier for my project.</a:t>
            </a:r>
            <a:endParaRPr lang="en-US" sz="3400" dirty="0">
              <a:solidFill>
                <a:srgbClr val="001D22"/>
              </a:solidFill>
              <a:latin typeface="Public Sans"/>
              <a:ea typeface="Public Sans"/>
              <a:cs typeface="Public Sans"/>
              <a:sym typeface="Public Sans"/>
            </a:endParaRPr>
          </a:p>
        </p:txBody>
      </p:sp>
      <p:sp>
        <p:nvSpPr>
          <p:cNvPr id="5" name="Freeform 5"/>
          <p:cNvSpPr/>
          <p:nvPr/>
        </p:nvSpPr>
        <p:spPr>
          <a:xfrm>
            <a:off x="2994154" y="-520296"/>
            <a:ext cx="1040592" cy="1040592"/>
          </a:xfrm>
          <a:custGeom>
            <a:avLst/>
            <a:gdLst/>
            <a:ahLst/>
            <a:cxnLst/>
            <a:rect l="l" t="t" r="r" b="b"/>
            <a:pathLst>
              <a:path w="1040592" h="1040592">
                <a:moveTo>
                  <a:pt x="0" y="0"/>
                </a:moveTo>
                <a:lnTo>
                  <a:pt x="1040593" y="0"/>
                </a:lnTo>
                <a:lnTo>
                  <a:pt x="1040593" y="1040592"/>
                </a:lnTo>
                <a:lnTo>
                  <a:pt x="0" y="1040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7767704" y="745116"/>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7254780" y="6532122"/>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1446059" y="8943093"/>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0151628" y="9766704"/>
            <a:ext cx="1040592" cy="1040592"/>
          </a:xfrm>
          <a:custGeom>
            <a:avLst/>
            <a:gdLst/>
            <a:ahLst/>
            <a:cxnLst/>
            <a:rect l="l" t="t" r="r" b="b"/>
            <a:pathLst>
              <a:path w="1040592" h="1040592">
                <a:moveTo>
                  <a:pt x="0" y="0"/>
                </a:moveTo>
                <a:lnTo>
                  <a:pt x="1040592" y="0"/>
                </a:lnTo>
                <a:lnTo>
                  <a:pt x="1040592" y="1040592"/>
                </a:lnTo>
                <a:lnTo>
                  <a:pt x="0" y="1040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a:off x="-520296" y="8422797"/>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TextBox 13"/>
          <p:cNvSpPr txBox="1"/>
          <p:nvPr/>
        </p:nvSpPr>
        <p:spPr>
          <a:xfrm>
            <a:off x="520296" y="303305"/>
            <a:ext cx="17247408" cy="9463399"/>
          </a:xfrm>
          <a:prstGeom prst="rect">
            <a:avLst/>
          </a:prstGeom>
        </p:spPr>
        <p:txBody>
          <a:bodyPr lIns="50800" tIns="50800" rIns="50800" bIns="50800" rtlCol="0" anchor="ctr"/>
          <a:lstStyle/>
          <a:p>
            <a:pPr algn="ctr">
              <a:lnSpc>
                <a:spcPts val="294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EEEF1"/>
        </a:solidFill>
        <a:effectLst/>
      </p:bgPr>
    </p:bg>
    <p:spTree>
      <p:nvGrpSpPr>
        <p:cNvPr id="1" name=""/>
        <p:cNvGrpSpPr/>
        <p:nvPr/>
      </p:nvGrpSpPr>
      <p:grpSpPr>
        <a:xfrm>
          <a:off x="0" y="0"/>
          <a:ext cx="0" cy="0"/>
          <a:chOff x="0" y="0"/>
          <a:chExt cx="0" cy="0"/>
        </a:xfrm>
      </p:grpSpPr>
      <p:sp>
        <p:nvSpPr>
          <p:cNvPr id="2" name="TextBox 2"/>
          <p:cNvSpPr txBox="1"/>
          <p:nvPr/>
        </p:nvSpPr>
        <p:spPr>
          <a:xfrm>
            <a:off x="1028700" y="2811780"/>
            <a:ext cx="4971501" cy="4406900"/>
          </a:xfrm>
          <a:prstGeom prst="rect">
            <a:avLst/>
          </a:prstGeom>
        </p:spPr>
        <p:txBody>
          <a:bodyPr lIns="0" tIns="0" rIns="0" bIns="0" rtlCol="0" anchor="t">
            <a:spAutoFit/>
          </a:bodyPr>
          <a:lstStyle/>
          <a:p>
            <a:pPr marL="0" lvl="0" indent="0" algn="l">
              <a:lnSpc>
                <a:spcPts val="7000"/>
              </a:lnSpc>
            </a:pPr>
            <a:r>
              <a:rPr lang="en-US" sz="5000" b="1">
                <a:solidFill>
                  <a:srgbClr val="001D22"/>
                </a:solidFill>
                <a:latin typeface="Public Sans Bold"/>
                <a:ea typeface="Public Sans Bold"/>
                <a:cs typeface="Public Sans Bold"/>
                <a:sym typeface="Public Sans Bold"/>
              </a:rPr>
              <a:t>Evaluation Criteria for Machine Learning Models</a:t>
            </a:r>
          </a:p>
        </p:txBody>
      </p:sp>
      <p:sp>
        <p:nvSpPr>
          <p:cNvPr id="3" name="Freeform 3"/>
          <p:cNvSpPr/>
          <p:nvPr/>
        </p:nvSpPr>
        <p:spPr>
          <a:xfrm>
            <a:off x="7005700" y="3234582"/>
            <a:ext cx="4276599" cy="3817837"/>
          </a:xfrm>
          <a:custGeom>
            <a:avLst/>
            <a:gdLst/>
            <a:ahLst/>
            <a:cxnLst/>
            <a:rect l="l" t="t" r="r" b="b"/>
            <a:pathLst>
              <a:path w="4276599" h="3817837">
                <a:moveTo>
                  <a:pt x="0" y="0"/>
                </a:moveTo>
                <a:lnTo>
                  <a:pt x="4276600" y="0"/>
                </a:lnTo>
                <a:lnTo>
                  <a:pt x="4276600" y="3817836"/>
                </a:lnTo>
                <a:lnTo>
                  <a:pt x="0" y="3817836"/>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2265405" y="3812858"/>
            <a:ext cx="4993895" cy="2506264"/>
          </a:xfrm>
          <a:prstGeom prst="rect">
            <a:avLst/>
          </a:prstGeom>
        </p:spPr>
        <p:txBody>
          <a:bodyPr lIns="0" tIns="0" rIns="0" bIns="0" rtlCol="0" anchor="t">
            <a:spAutoFit/>
          </a:bodyPr>
          <a:lstStyle/>
          <a:p>
            <a:pPr marL="0" lvl="0" indent="0" algn="l">
              <a:lnSpc>
                <a:spcPct val="150000"/>
              </a:lnSpc>
            </a:pPr>
            <a:r>
              <a:rPr lang="en-US" sz="2800" dirty="0">
                <a:solidFill>
                  <a:srgbClr val="001D22"/>
                </a:solidFill>
                <a:latin typeface="Public Sans"/>
                <a:ea typeface="Public Sans"/>
                <a:cs typeface="Public Sans"/>
                <a:sym typeface="Public Sans"/>
              </a:rPr>
              <a:t>I used the accuracy score, classification report, F1 score, and confusion matrix for my machine learning model.</a:t>
            </a:r>
          </a:p>
        </p:txBody>
      </p:sp>
      <p:sp>
        <p:nvSpPr>
          <p:cNvPr id="5" name="Freeform 5"/>
          <p:cNvSpPr/>
          <p:nvPr/>
        </p:nvSpPr>
        <p:spPr>
          <a:xfrm>
            <a:off x="2994154" y="-520296"/>
            <a:ext cx="1040592" cy="1040592"/>
          </a:xfrm>
          <a:custGeom>
            <a:avLst/>
            <a:gdLst/>
            <a:ahLst/>
            <a:cxnLst/>
            <a:rect l="l" t="t" r="r" b="b"/>
            <a:pathLst>
              <a:path w="1040592" h="1040592">
                <a:moveTo>
                  <a:pt x="0" y="0"/>
                </a:moveTo>
                <a:lnTo>
                  <a:pt x="1040593" y="0"/>
                </a:lnTo>
                <a:lnTo>
                  <a:pt x="1040593" y="1040592"/>
                </a:lnTo>
                <a:lnTo>
                  <a:pt x="0" y="1040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7767704" y="745116"/>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7254780" y="6532122"/>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1446059" y="8943093"/>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0151628" y="9766704"/>
            <a:ext cx="1040592" cy="1040592"/>
          </a:xfrm>
          <a:custGeom>
            <a:avLst/>
            <a:gdLst/>
            <a:ahLst/>
            <a:cxnLst/>
            <a:rect l="l" t="t" r="r" b="b"/>
            <a:pathLst>
              <a:path w="1040592" h="1040592">
                <a:moveTo>
                  <a:pt x="0" y="0"/>
                </a:moveTo>
                <a:lnTo>
                  <a:pt x="1040592" y="0"/>
                </a:lnTo>
                <a:lnTo>
                  <a:pt x="1040592" y="1040592"/>
                </a:lnTo>
                <a:lnTo>
                  <a:pt x="0" y="1040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a:off x="-520296" y="8422797"/>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TextBox 13"/>
          <p:cNvSpPr txBox="1"/>
          <p:nvPr/>
        </p:nvSpPr>
        <p:spPr>
          <a:xfrm>
            <a:off x="520296" y="303305"/>
            <a:ext cx="17247408" cy="9463399"/>
          </a:xfrm>
          <a:prstGeom prst="rect">
            <a:avLst/>
          </a:prstGeom>
        </p:spPr>
        <p:txBody>
          <a:bodyPr lIns="50800" tIns="50800" rIns="50800" bIns="50800" rtlCol="0" anchor="ctr"/>
          <a:lstStyle/>
          <a:p>
            <a:pPr algn="ctr">
              <a:lnSpc>
                <a:spcPts val="294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EEEF1"/>
        </a:solidFill>
        <a:effectLst/>
      </p:bgPr>
    </p:bg>
    <p:spTree>
      <p:nvGrpSpPr>
        <p:cNvPr id="1" name=""/>
        <p:cNvGrpSpPr/>
        <p:nvPr/>
      </p:nvGrpSpPr>
      <p:grpSpPr>
        <a:xfrm>
          <a:off x="0" y="0"/>
          <a:ext cx="0" cy="0"/>
          <a:chOff x="0" y="0"/>
          <a:chExt cx="0" cy="0"/>
        </a:xfrm>
      </p:grpSpPr>
      <p:sp>
        <p:nvSpPr>
          <p:cNvPr id="2" name="TextBox 2"/>
          <p:cNvSpPr txBox="1"/>
          <p:nvPr/>
        </p:nvSpPr>
        <p:spPr>
          <a:xfrm>
            <a:off x="1028700" y="2811780"/>
            <a:ext cx="4971501" cy="4406900"/>
          </a:xfrm>
          <a:prstGeom prst="rect">
            <a:avLst/>
          </a:prstGeom>
        </p:spPr>
        <p:txBody>
          <a:bodyPr lIns="0" tIns="0" rIns="0" bIns="0" rtlCol="0" anchor="t">
            <a:spAutoFit/>
          </a:bodyPr>
          <a:lstStyle/>
          <a:p>
            <a:pPr marL="0" lvl="0" indent="0" algn="l">
              <a:lnSpc>
                <a:spcPts val="7000"/>
              </a:lnSpc>
            </a:pPr>
            <a:r>
              <a:rPr lang="en-US" sz="5000" b="1">
                <a:solidFill>
                  <a:srgbClr val="001D22"/>
                </a:solidFill>
                <a:latin typeface="Public Sans Bold"/>
                <a:ea typeface="Public Sans Bold"/>
                <a:cs typeface="Public Sans Bold"/>
                <a:sym typeface="Public Sans Bold"/>
              </a:rPr>
              <a:t>Analyzing Model Performance in Machine Learning</a:t>
            </a:r>
          </a:p>
        </p:txBody>
      </p:sp>
      <p:sp>
        <p:nvSpPr>
          <p:cNvPr id="3" name="Freeform 3"/>
          <p:cNvSpPr/>
          <p:nvPr/>
        </p:nvSpPr>
        <p:spPr>
          <a:xfrm>
            <a:off x="7005700" y="3234582"/>
            <a:ext cx="4276599" cy="3817837"/>
          </a:xfrm>
          <a:custGeom>
            <a:avLst/>
            <a:gdLst/>
            <a:ahLst/>
            <a:cxnLst/>
            <a:rect l="l" t="t" r="r" b="b"/>
            <a:pathLst>
              <a:path w="4276599" h="3817837">
                <a:moveTo>
                  <a:pt x="0" y="0"/>
                </a:moveTo>
                <a:lnTo>
                  <a:pt x="4276600" y="0"/>
                </a:lnTo>
                <a:lnTo>
                  <a:pt x="4276600" y="3817836"/>
                </a:lnTo>
                <a:lnTo>
                  <a:pt x="0" y="3817836"/>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1966355" y="1623401"/>
            <a:ext cx="4993895" cy="7040197"/>
          </a:xfrm>
          <a:prstGeom prst="rect">
            <a:avLst/>
          </a:prstGeom>
        </p:spPr>
        <p:txBody>
          <a:bodyPr lIns="0" tIns="0" rIns="0" bIns="0" rtlCol="0" anchor="t">
            <a:spAutoFit/>
          </a:bodyPr>
          <a:lstStyle/>
          <a:p>
            <a:pPr lvl="0">
              <a:lnSpc>
                <a:spcPct val="150000"/>
              </a:lnSpc>
            </a:pPr>
            <a:r>
              <a:rPr lang="en-US" sz="2800" dirty="0"/>
              <a:t>The model achieves an accuracy of approximately 88.4% on the test set, with good precision and recall across all price range categories. The F1 score is good too. The confusion matrix shows the model performs particularly well in distinguishing between extreme price ranges (low vs very high cost), nearly make no confusion between them.</a:t>
            </a:r>
            <a:endParaRPr lang="en-US" sz="2400" dirty="0">
              <a:solidFill>
                <a:srgbClr val="001D22"/>
              </a:solidFill>
              <a:latin typeface="Public Sans"/>
              <a:ea typeface="Public Sans"/>
              <a:cs typeface="Public Sans"/>
              <a:sym typeface="Public Sans"/>
            </a:endParaRPr>
          </a:p>
        </p:txBody>
      </p:sp>
      <p:sp>
        <p:nvSpPr>
          <p:cNvPr id="5" name="Freeform 5"/>
          <p:cNvSpPr/>
          <p:nvPr/>
        </p:nvSpPr>
        <p:spPr>
          <a:xfrm>
            <a:off x="2994154" y="-520296"/>
            <a:ext cx="1040592" cy="1040592"/>
          </a:xfrm>
          <a:custGeom>
            <a:avLst/>
            <a:gdLst/>
            <a:ahLst/>
            <a:cxnLst/>
            <a:rect l="l" t="t" r="r" b="b"/>
            <a:pathLst>
              <a:path w="1040592" h="1040592">
                <a:moveTo>
                  <a:pt x="0" y="0"/>
                </a:moveTo>
                <a:lnTo>
                  <a:pt x="1040593" y="0"/>
                </a:lnTo>
                <a:lnTo>
                  <a:pt x="1040593" y="1040592"/>
                </a:lnTo>
                <a:lnTo>
                  <a:pt x="0" y="1040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7767704" y="745116"/>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7254780" y="6532122"/>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1446059" y="8943093"/>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0151628" y="9766704"/>
            <a:ext cx="1040592" cy="1040592"/>
          </a:xfrm>
          <a:custGeom>
            <a:avLst/>
            <a:gdLst/>
            <a:ahLst/>
            <a:cxnLst/>
            <a:rect l="l" t="t" r="r" b="b"/>
            <a:pathLst>
              <a:path w="1040592" h="1040592">
                <a:moveTo>
                  <a:pt x="0" y="0"/>
                </a:moveTo>
                <a:lnTo>
                  <a:pt x="1040592" y="0"/>
                </a:lnTo>
                <a:lnTo>
                  <a:pt x="1040592" y="1040592"/>
                </a:lnTo>
                <a:lnTo>
                  <a:pt x="0" y="1040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a:off x="-520296" y="8422797"/>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EEF1"/>
        </a:solidFill>
        <a:effectLst/>
      </p:bgPr>
    </p:bg>
    <p:spTree>
      <p:nvGrpSpPr>
        <p:cNvPr id="1" name=""/>
        <p:cNvGrpSpPr/>
        <p:nvPr/>
      </p:nvGrpSpPr>
      <p:grpSpPr>
        <a:xfrm>
          <a:off x="0" y="0"/>
          <a:ext cx="0" cy="0"/>
          <a:chOff x="0" y="0"/>
          <a:chExt cx="0" cy="0"/>
        </a:xfrm>
      </p:grpSpPr>
      <p:sp>
        <p:nvSpPr>
          <p:cNvPr id="2" name="TextBox 2"/>
          <p:cNvSpPr txBox="1"/>
          <p:nvPr/>
        </p:nvSpPr>
        <p:spPr>
          <a:xfrm>
            <a:off x="1028700" y="3254693"/>
            <a:ext cx="4971501" cy="820609"/>
          </a:xfrm>
          <a:prstGeom prst="rect">
            <a:avLst/>
          </a:prstGeom>
        </p:spPr>
        <p:txBody>
          <a:bodyPr lIns="0" tIns="0" rIns="0" bIns="0" rtlCol="0" anchor="t">
            <a:spAutoFit/>
          </a:bodyPr>
          <a:lstStyle/>
          <a:p>
            <a:pPr marL="0" lvl="0" indent="0" algn="l">
              <a:lnSpc>
                <a:spcPts val="7000"/>
              </a:lnSpc>
            </a:pPr>
            <a:r>
              <a:rPr lang="en-US" sz="5000" b="1" dirty="0">
                <a:solidFill>
                  <a:srgbClr val="001D22"/>
                </a:solidFill>
                <a:effectLst/>
                <a:latin typeface="Public Sans Bold" panose="020B0604020202020204" charset="0"/>
              </a:rPr>
              <a:t>Project Idea</a:t>
            </a:r>
            <a:endParaRPr lang="en-US" sz="5000" b="1" dirty="0">
              <a:solidFill>
                <a:srgbClr val="001D22"/>
              </a:solidFill>
              <a:latin typeface="Public Sans Bold"/>
              <a:ea typeface="Public Sans Bold"/>
              <a:cs typeface="Public Sans Bold"/>
              <a:sym typeface="Public Sans Bold"/>
            </a:endParaRPr>
          </a:p>
        </p:txBody>
      </p:sp>
      <p:sp>
        <p:nvSpPr>
          <p:cNvPr id="3" name="Freeform 3"/>
          <p:cNvSpPr/>
          <p:nvPr/>
        </p:nvSpPr>
        <p:spPr>
          <a:xfrm>
            <a:off x="7005700" y="3234582"/>
            <a:ext cx="4276599" cy="3817837"/>
          </a:xfrm>
          <a:custGeom>
            <a:avLst/>
            <a:gdLst/>
            <a:ahLst/>
            <a:cxnLst/>
            <a:rect l="l" t="t" r="r" b="b"/>
            <a:pathLst>
              <a:path w="4276599" h="3817837">
                <a:moveTo>
                  <a:pt x="0" y="0"/>
                </a:moveTo>
                <a:lnTo>
                  <a:pt x="4276600" y="0"/>
                </a:lnTo>
                <a:lnTo>
                  <a:pt x="4276600" y="3817836"/>
                </a:lnTo>
                <a:lnTo>
                  <a:pt x="0" y="3817836"/>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12265405" y="3812858"/>
            <a:ext cx="4993895" cy="3043334"/>
          </a:xfrm>
          <a:prstGeom prst="rect">
            <a:avLst/>
          </a:prstGeom>
        </p:spPr>
        <p:txBody>
          <a:bodyPr lIns="0" tIns="0" rIns="0" bIns="0" rtlCol="0" anchor="t">
            <a:spAutoFit/>
          </a:bodyPr>
          <a:lstStyle/>
          <a:p>
            <a:pPr marL="0" lvl="0" indent="0" algn="l">
              <a:lnSpc>
                <a:spcPct val="150000"/>
              </a:lnSpc>
            </a:pPr>
            <a:r>
              <a:rPr lang="en-US" sz="3400" dirty="0">
                <a:solidFill>
                  <a:srgbClr val="001D22"/>
                </a:solidFill>
                <a:latin typeface="Public Sans"/>
                <a:ea typeface="Public Sans"/>
                <a:cs typeface="Public Sans"/>
                <a:sym typeface="Public Sans"/>
              </a:rPr>
              <a:t>Design and develop Machine learning model to predict mobile price range</a:t>
            </a:r>
          </a:p>
        </p:txBody>
      </p:sp>
      <p:sp>
        <p:nvSpPr>
          <p:cNvPr id="5" name="Freeform 5"/>
          <p:cNvSpPr/>
          <p:nvPr/>
        </p:nvSpPr>
        <p:spPr>
          <a:xfrm>
            <a:off x="2994154" y="-520296"/>
            <a:ext cx="1040592" cy="1040592"/>
          </a:xfrm>
          <a:custGeom>
            <a:avLst/>
            <a:gdLst/>
            <a:ahLst/>
            <a:cxnLst/>
            <a:rect l="l" t="t" r="r" b="b"/>
            <a:pathLst>
              <a:path w="1040592" h="1040592">
                <a:moveTo>
                  <a:pt x="0" y="0"/>
                </a:moveTo>
                <a:lnTo>
                  <a:pt x="1040593" y="0"/>
                </a:lnTo>
                <a:lnTo>
                  <a:pt x="1040593" y="1040592"/>
                </a:lnTo>
                <a:lnTo>
                  <a:pt x="0" y="104059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Freeform 6"/>
          <p:cNvSpPr/>
          <p:nvPr/>
        </p:nvSpPr>
        <p:spPr>
          <a:xfrm>
            <a:off x="17767704" y="745116"/>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p:cNvSpPr/>
          <p:nvPr/>
        </p:nvSpPr>
        <p:spPr>
          <a:xfrm>
            <a:off x="7254780" y="6532122"/>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a:off x="11446059" y="8943093"/>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p:cNvSpPr/>
          <p:nvPr/>
        </p:nvSpPr>
        <p:spPr>
          <a:xfrm>
            <a:off x="10151628" y="9766704"/>
            <a:ext cx="1040592" cy="1040592"/>
          </a:xfrm>
          <a:custGeom>
            <a:avLst/>
            <a:gdLst/>
            <a:ahLst/>
            <a:cxnLst/>
            <a:rect l="l" t="t" r="r" b="b"/>
            <a:pathLst>
              <a:path w="1040592" h="1040592">
                <a:moveTo>
                  <a:pt x="0" y="0"/>
                </a:moveTo>
                <a:lnTo>
                  <a:pt x="1040592" y="0"/>
                </a:lnTo>
                <a:lnTo>
                  <a:pt x="1040592" y="1040592"/>
                </a:lnTo>
                <a:lnTo>
                  <a:pt x="0" y="104059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0" name="Freeform 10"/>
          <p:cNvSpPr/>
          <p:nvPr/>
        </p:nvSpPr>
        <p:spPr>
          <a:xfrm>
            <a:off x="-520296" y="8422797"/>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3" name="TextBox 13"/>
          <p:cNvSpPr txBox="1"/>
          <p:nvPr/>
        </p:nvSpPr>
        <p:spPr>
          <a:xfrm>
            <a:off x="520296" y="303305"/>
            <a:ext cx="17247408" cy="9463400"/>
          </a:xfrm>
          <a:prstGeom prst="rect">
            <a:avLst/>
          </a:prstGeom>
        </p:spPr>
        <p:txBody>
          <a:bodyPr lIns="50800" tIns="50800" rIns="50800" bIns="50800" rtlCol="0" anchor="ctr"/>
          <a:lstStyle/>
          <a:p>
            <a:pPr algn="ctr">
              <a:lnSpc>
                <a:spcPts val="294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EEF1"/>
        </a:solidFill>
        <a:effectLst/>
      </p:bgPr>
    </p:bg>
    <p:spTree>
      <p:nvGrpSpPr>
        <p:cNvPr id="1" name=""/>
        <p:cNvGrpSpPr/>
        <p:nvPr/>
      </p:nvGrpSpPr>
      <p:grpSpPr>
        <a:xfrm>
          <a:off x="0" y="0"/>
          <a:ext cx="0" cy="0"/>
          <a:chOff x="0" y="0"/>
          <a:chExt cx="0" cy="0"/>
        </a:xfrm>
      </p:grpSpPr>
      <p:sp>
        <p:nvSpPr>
          <p:cNvPr id="2" name="TextBox 2"/>
          <p:cNvSpPr txBox="1"/>
          <p:nvPr/>
        </p:nvSpPr>
        <p:spPr>
          <a:xfrm>
            <a:off x="1028700" y="2811780"/>
            <a:ext cx="6226080" cy="1718291"/>
          </a:xfrm>
          <a:prstGeom prst="rect">
            <a:avLst/>
          </a:prstGeom>
        </p:spPr>
        <p:txBody>
          <a:bodyPr wrap="square" lIns="0" tIns="0" rIns="0" bIns="0" rtlCol="0" anchor="t">
            <a:spAutoFit/>
          </a:bodyPr>
          <a:lstStyle/>
          <a:p>
            <a:pPr marL="0" lvl="0" indent="0" algn="l">
              <a:lnSpc>
                <a:spcPts val="7000"/>
              </a:lnSpc>
            </a:pPr>
            <a:r>
              <a:rPr lang="en-US" sz="5000" b="1" dirty="0">
                <a:solidFill>
                  <a:srgbClr val="001D22"/>
                </a:solidFill>
                <a:latin typeface="Public Sans Bold"/>
                <a:ea typeface="Public Sans Bold"/>
                <a:cs typeface="Public Sans Bold"/>
                <a:sym typeface="Public Sans Bold"/>
              </a:rPr>
              <a:t>What is achieved by my ML project?</a:t>
            </a:r>
          </a:p>
        </p:txBody>
      </p:sp>
      <p:sp>
        <p:nvSpPr>
          <p:cNvPr id="3" name="Freeform 3"/>
          <p:cNvSpPr/>
          <p:nvPr/>
        </p:nvSpPr>
        <p:spPr>
          <a:xfrm>
            <a:off x="7005700" y="3234582"/>
            <a:ext cx="4276599" cy="3817837"/>
          </a:xfrm>
          <a:custGeom>
            <a:avLst/>
            <a:gdLst/>
            <a:ahLst/>
            <a:cxnLst/>
            <a:rect l="l" t="t" r="r" b="b"/>
            <a:pathLst>
              <a:path w="4276599" h="3817837">
                <a:moveTo>
                  <a:pt x="0" y="0"/>
                </a:moveTo>
                <a:lnTo>
                  <a:pt x="4276600" y="0"/>
                </a:lnTo>
                <a:lnTo>
                  <a:pt x="4276600" y="3817836"/>
                </a:lnTo>
                <a:lnTo>
                  <a:pt x="0" y="3817836"/>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1887201" y="3812858"/>
            <a:ext cx="5372100" cy="2506264"/>
          </a:xfrm>
          <a:prstGeom prst="rect">
            <a:avLst/>
          </a:prstGeom>
        </p:spPr>
        <p:txBody>
          <a:bodyPr wrap="square" lIns="0" tIns="0" rIns="0" bIns="0" rtlCol="0" anchor="t">
            <a:spAutoFit/>
          </a:bodyPr>
          <a:lstStyle/>
          <a:p>
            <a:pPr marL="0" lvl="0" indent="0" algn="l">
              <a:lnSpc>
                <a:spcPct val="150000"/>
              </a:lnSpc>
            </a:pPr>
            <a:r>
              <a:rPr lang="en-US" sz="2800" dirty="0">
                <a:solidFill>
                  <a:srgbClr val="001D22"/>
                </a:solidFill>
                <a:latin typeface="Public Sans"/>
                <a:ea typeface="Public Sans"/>
                <a:cs typeface="Public Sans"/>
                <a:sym typeface="Public Sans"/>
              </a:rPr>
              <a:t>This Mobile Price Classification ML project can predict the price range based on the technical features of the mobiles.</a:t>
            </a:r>
          </a:p>
        </p:txBody>
      </p:sp>
      <p:sp>
        <p:nvSpPr>
          <p:cNvPr id="5" name="Freeform 5"/>
          <p:cNvSpPr/>
          <p:nvPr/>
        </p:nvSpPr>
        <p:spPr>
          <a:xfrm>
            <a:off x="2994154" y="-520296"/>
            <a:ext cx="1040592" cy="1040592"/>
          </a:xfrm>
          <a:custGeom>
            <a:avLst/>
            <a:gdLst/>
            <a:ahLst/>
            <a:cxnLst/>
            <a:rect l="l" t="t" r="r" b="b"/>
            <a:pathLst>
              <a:path w="1040592" h="1040592">
                <a:moveTo>
                  <a:pt x="0" y="0"/>
                </a:moveTo>
                <a:lnTo>
                  <a:pt x="1040593" y="0"/>
                </a:lnTo>
                <a:lnTo>
                  <a:pt x="1040593" y="1040592"/>
                </a:lnTo>
                <a:lnTo>
                  <a:pt x="0" y="1040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7767704" y="745116"/>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7254780" y="6532122"/>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1446059" y="8943093"/>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0151628" y="9766704"/>
            <a:ext cx="1040592" cy="1040592"/>
          </a:xfrm>
          <a:custGeom>
            <a:avLst/>
            <a:gdLst/>
            <a:ahLst/>
            <a:cxnLst/>
            <a:rect l="l" t="t" r="r" b="b"/>
            <a:pathLst>
              <a:path w="1040592" h="1040592">
                <a:moveTo>
                  <a:pt x="0" y="0"/>
                </a:moveTo>
                <a:lnTo>
                  <a:pt x="1040592" y="0"/>
                </a:lnTo>
                <a:lnTo>
                  <a:pt x="1040592" y="1040592"/>
                </a:lnTo>
                <a:lnTo>
                  <a:pt x="0" y="1040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a:off x="-520296" y="8422797"/>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EEF1"/>
        </a:solidFill>
        <a:effectLst/>
      </p:bgPr>
    </p:bg>
    <p:spTree>
      <p:nvGrpSpPr>
        <p:cNvPr id="1" name=""/>
        <p:cNvGrpSpPr/>
        <p:nvPr/>
      </p:nvGrpSpPr>
      <p:grpSpPr>
        <a:xfrm>
          <a:off x="0" y="0"/>
          <a:ext cx="0" cy="0"/>
          <a:chOff x="0" y="0"/>
          <a:chExt cx="0" cy="0"/>
        </a:xfrm>
      </p:grpSpPr>
      <p:sp>
        <p:nvSpPr>
          <p:cNvPr id="2" name="TextBox 2"/>
          <p:cNvSpPr txBox="1"/>
          <p:nvPr/>
        </p:nvSpPr>
        <p:spPr>
          <a:xfrm>
            <a:off x="685800" y="3697605"/>
            <a:ext cx="6319900" cy="820609"/>
          </a:xfrm>
          <a:prstGeom prst="rect">
            <a:avLst/>
          </a:prstGeom>
        </p:spPr>
        <p:txBody>
          <a:bodyPr wrap="square" lIns="0" tIns="0" rIns="0" bIns="0" rtlCol="0" anchor="t">
            <a:spAutoFit/>
          </a:bodyPr>
          <a:lstStyle/>
          <a:p>
            <a:pPr marL="0" lvl="0" indent="0" algn="l">
              <a:lnSpc>
                <a:spcPts val="7000"/>
              </a:lnSpc>
            </a:pPr>
            <a:r>
              <a:rPr lang="en-US" sz="5000" b="1" dirty="0">
                <a:solidFill>
                  <a:srgbClr val="001D22"/>
                </a:solidFill>
                <a:latin typeface="Public Sans Bold"/>
                <a:ea typeface="Public Sans Bold"/>
                <a:cs typeface="Public Sans Bold"/>
                <a:sym typeface="Public Sans Bold"/>
              </a:rPr>
              <a:t>Why it is important?</a:t>
            </a:r>
          </a:p>
        </p:txBody>
      </p:sp>
      <p:sp>
        <p:nvSpPr>
          <p:cNvPr id="3" name="Freeform 3"/>
          <p:cNvSpPr/>
          <p:nvPr/>
        </p:nvSpPr>
        <p:spPr>
          <a:xfrm>
            <a:off x="7005700" y="3234582"/>
            <a:ext cx="4276599" cy="3817837"/>
          </a:xfrm>
          <a:custGeom>
            <a:avLst/>
            <a:gdLst/>
            <a:ahLst/>
            <a:cxnLst/>
            <a:rect l="l" t="t" r="r" b="b"/>
            <a:pathLst>
              <a:path w="4276599" h="3817837">
                <a:moveTo>
                  <a:pt x="0" y="0"/>
                </a:moveTo>
                <a:lnTo>
                  <a:pt x="4276600" y="0"/>
                </a:lnTo>
                <a:lnTo>
                  <a:pt x="4276600" y="3817836"/>
                </a:lnTo>
                <a:lnTo>
                  <a:pt x="0" y="3817836"/>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2322891" y="2038549"/>
            <a:ext cx="4993895" cy="6384248"/>
          </a:xfrm>
          <a:prstGeom prst="rect">
            <a:avLst/>
          </a:prstGeom>
        </p:spPr>
        <p:txBody>
          <a:bodyPr lIns="0" tIns="0" rIns="0" bIns="0" rtlCol="0" anchor="t">
            <a:spAutoFit/>
          </a:bodyPr>
          <a:lstStyle/>
          <a:p>
            <a:pPr marL="0" lvl="0" indent="0" algn="l">
              <a:lnSpc>
                <a:spcPct val="150000"/>
              </a:lnSpc>
            </a:pPr>
            <a:r>
              <a:rPr lang="en-US" sz="2800" dirty="0">
                <a:solidFill>
                  <a:srgbClr val="001D22"/>
                </a:solidFill>
                <a:latin typeface="Public Sans"/>
                <a:ea typeface="Public Sans"/>
                <a:cs typeface="Public Sans"/>
                <a:sym typeface="Public Sans"/>
              </a:rPr>
              <a:t>This helps business owners, such as mobile company owners to make better decision of the price of their products by predicting the price range based on mobile features. It also reveals the relationship between mobile phone features and the selling price.</a:t>
            </a:r>
          </a:p>
        </p:txBody>
      </p:sp>
      <p:sp>
        <p:nvSpPr>
          <p:cNvPr id="5" name="Freeform 5"/>
          <p:cNvSpPr/>
          <p:nvPr/>
        </p:nvSpPr>
        <p:spPr>
          <a:xfrm>
            <a:off x="2994154" y="-520296"/>
            <a:ext cx="1040592" cy="1040592"/>
          </a:xfrm>
          <a:custGeom>
            <a:avLst/>
            <a:gdLst/>
            <a:ahLst/>
            <a:cxnLst/>
            <a:rect l="l" t="t" r="r" b="b"/>
            <a:pathLst>
              <a:path w="1040592" h="1040592">
                <a:moveTo>
                  <a:pt x="0" y="0"/>
                </a:moveTo>
                <a:lnTo>
                  <a:pt x="1040593" y="0"/>
                </a:lnTo>
                <a:lnTo>
                  <a:pt x="1040593" y="1040592"/>
                </a:lnTo>
                <a:lnTo>
                  <a:pt x="0" y="1040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7767704" y="745116"/>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7254780" y="6532122"/>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1446059" y="8943093"/>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0151628" y="9766704"/>
            <a:ext cx="1040592" cy="1040592"/>
          </a:xfrm>
          <a:custGeom>
            <a:avLst/>
            <a:gdLst/>
            <a:ahLst/>
            <a:cxnLst/>
            <a:rect l="l" t="t" r="r" b="b"/>
            <a:pathLst>
              <a:path w="1040592" h="1040592">
                <a:moveTo>
                  <a:pt x="0" y="0"/>
                </a:moveTo>
                <a:lnTo>
                  <a:pt x="1040592" y="0"/>
                </a:lnTo>
                <a:lnTo>
                  <a:pt x="1040592" y="1040592"/>
                </a:lnTo>
                <a:lnTo>
                  <a:pt x="0" y="1040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a:off x="-520296" y="8422797"/>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TextBox 13"/>
          <p:cNvSpPr txBox="1"/>
          <p:nvPr/>
        </p:nvSpPr>
        <p:spPr>
          <a:xfrm>
            <a:off x="520296" y="303305"/>
            <a:ext cx="17247408" cy="9463399"/>
          </a:xfrm>
          <a:prstGeom prst="rect">
            <a:avLst/>
          </a:prstGeom>
        </p:spPr>
        <p:txBody>
          <a:bodyPr lIns="50800" tIns="50800" rIns="50800" bIns="50800" rtlCol="0" anchor="ctr"/>
          <a:lstStyle/>
          <a:p>
            <a:pPr algn="ctr">
              <a:lnSpc>
                <a:spcPts val="2940"/>
              </a:lnSpc>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EEF1"/>
        </a:solidFill>
        <a:effectLst/>
      </p:bgPr>
    </p:bg>
    <p:spTree>
      <p:nvGrpSpPr>
        <p:cNvPr id="1" name=""/>
        <p:cNvGrpSpPr/>
        <p:nvPr/>
      </p:nvGrpSpPr>
      <p:grpSpPr>
        <a:xfrm>
          <a:off x="0" y="0"/>
          <a:ext cx="0" cy="0"/>
          <a:chOff x="0" y="0"/>
          <a:chExt cx="0" cy="0"/>
        </a:xfrm>
      </p:grpSpPr>
      <p:sp>
        <p:nvSpPr>
          <p:cNvPr id="2" name="TextBox 2"/>
          <p:cNvSpPr txBox="1"/>
          <p:nvPr/>
        </p:nvSpPr>
        <p:spPr>
          <a:xfrm>
            <a:off x="1028700" y="3697605"/>
            <a:ext cx="4971501" cy="2635250"/>
          </a:xfrm>
          <a:prstGeom prst="rect">
            <a:avLst/>
          </a:prstGeom>
        </p:spPr>
        <p:txBody>
          <a:bodyPr lIns="0" tIns="0" rIns="0" bIns="0" rtlCol="0" anchor="t">
            <a:spAutoFit/>
          </a:bodyPr>
          <a:lstStyle/>
          <a:p>
            <a:pPr marL="0" lvl="0" indent="0" algn="l">
              <a:lnSpc>
                <a:spcPts val="7000"/>
              </a:lnSpc>
            </a:pPr>
            <a:r>
              <a:rPr lang="en-US" sz="5000" b="1">
                <a:solidFill>
                  <a:srgbClr val="001D22"/>
                </a:solidFill>
                <a:latin typeface="Public Sans Bold"/>
                <a:ea typeface="Public Sans Bold"/>
                <a:cs typeface="Public Sans Bold"/>
                <a:sym typeface="Public Sans Bold"/>
              </a:rPr>
              <a:t>Classification vs Regression in ML</a:t>
            </a:r>
          </a:p>
        </p:txBody>
      </p:sp>
      <p:sp>
        <p:nvSpPr>
          <p:cNvPr id="3" name="Freeform 3"/>
          <p:cNvSpPr/>
          <p:nvPr/>
        </p:nvSpPr>
        <p:spPr>
          <a:xfrm>
            <a:off x="7005700" y="3234582"/>
            <a:ext cx="4276599" cy="3817837"/>
          </a:xfrm>
          <a:custGeom>
            <a:avLst/>
            <a:gdLst/>
            <a:ahLst/>
            <a:cxnLst/>
            <a:rect l="l" t="t" r="r" b="b"/>
            <a:pathLst>
              <a:path w="4276599" h="3817837">
                <a:moveTo>
                  <a:pt x="0" y="0"/>
                </a:moveTo>
                <a:lnTo>
                  <a:pt x="4276600" y="0"/>
                </a:lnTo>
                <a:lnTo>
                  <a:pt x="4276600" y="3817836"/>
                </a:lnTo>
                <a:lnTo>
                  <a:pt x="0" y="3817836"/>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2265405" y="3812858"/>
            <a:ext cx="4993895" cy="2604135"/>
          </a:xfrm>
          <a:prstGeom prst="rect">
            <a:avLst/>
          </a:prstGeom>
        </p:spPr>
        <p:txBody>
          <a:bodyPr lIns="0" tIns="0" rIns="0" bIns="0" rtlCol="0" anchor="t">
            <a:spAutoFit/>
          </a:bodyPr>
          <a:lstStyle/>
          <a:p>
            <a:pPr marL="0" lvl="0" indent="0" algn="l">
              <a:lnSpc>
                <a:spcPts val="2940"/>
              </a:lnSpc>
            </a:pPr>
            <a:r>
              <a:rPr lang="en-US" sz="2100" dirty="0">
                <a:solidFill>
                  <a:srgbClr val="001D22"/>
                </a:solidFill>
                <a:latin typeface="Public Sans"/>
                <a:ea typeface="Public Sans"/>
                <a:cs typeface="Public Sans"/>
                <a:sym typeface="Public Sans"/>
              </a:rPr>
              <a:t>In machine learning, understanding whether a project is a </a:t>
            </a:r>
            <a:r>
              <a:rPr lang="en-US" sz="2100" b="1" dirty="0">
                <a:solidFill>
                  <a:srgbClr val="001D22"/>
                </a:solidFill>
                <a:latin typeface="Public Sans Bold"/>
                <a:ea typeface="Public Sans Bold"/>
                <a:cs typeface="Public Sans Bold"/>
                <a:sym typeface="Public Sans Bold"/>
              </a:rPr>
              <a:t>classification</a:t>
            </a:r>
            <a:r>
              <a:rPr lang="en-US" sz="2100" dirty="0">
                <a:solidFill>
                  <a:srgbClr val="001D22"/>
                </a:solidFill>
                <a:latin typeface="Public Sans"/>
                <a:ea typeface="Public Sans"/>
                <a:cs typeface="Public Sans"/>
                <a:sym typeface="Public Sans"/>
              </a:rPr>
              <a:t> or </a:t>
            </a:r>
            <a:r>
              <a:rPr lang="en-US" sz="2100" b="1" dirty="0">
                <a:solidFill>
                  <a:srgbClr val="001D22"/>
                </a:solidFill>
                <a:latin typeface="Public Sans Bold"/>
                <a:ea typeface="Public Sans Bold"/>
                <a:cs typeface="Public Sans Bold"/>
                <a:sym typeface="Public Sans Bold"/>
              </a:rPr>
              <a:t>regression</a:t>
            </a:r>
            <a:r>
              <a:rPr lang="en-US" sz="2100" dirty="0">
                <a:solidFill>
                  <a:srgbClr val="001D22"/>
                </a:solidFill>
                <a:latin typeface="Public Sans"/>
                <a:ea typeface="Public Sans"/>
                <a:cs typeface="Public Sans"/>
                <a:sym typeface="Public Sans"/>
              </a:rPr>
              <a:t> task is crucial. This distinction fundamentally influences how data is analyzed and which algorithms are applied for optimal results.</a:t>
            </a:r>
          </a:p>
        </p:txBody>
      </p:sp>
      <p:sp>
        <p:nvSpPr>
          <p:cNvPr id="5" name="Freeform 5"/>
          <p:cNvSpPr/>
          <p:nvPr/>
        </p:nvSpPr>
        <p:spPr>
          <a:xfrm>
            <a:off x="2994154" y="-520296"/>
            <a:ext cx="1040592" cy="1040592"/>
          </a:xfrm>
          <a:custGeom>
            <a:avLst/>
            <a:gdLst/>
            <a:ahLst/>
            <a:cxnLst/>
            <a:rect l="l" t="t" r="r" b="b"/>
            <a:pathLst>
              <a:path w="1040592" h="1040592">
                <a:moveTo>
                  <a:pt x="0" y="0"/>
                </a:moveTo>
                <a:lnTo>
                  <a:pt x="1040593" y="0"/>
                </a:lnTo>
                <a:lnTo>
                  <a:pt x="1040593" y="1040592"/>
                </a:lnTo>
                <a:lnTo>
                  <a:pt x="0" y="1040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7767704" y="745116"/>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7254780" y="6532122"/>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1446059" y="8943093"/>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0151628" y="9766704"/>
            <a:ext cx="1040592" cy="1040592"/>
          </a:xfrm>
          <a:custGeom>
            <a:avLst/>
            <a:gdLst/>
            <a:ahLst/>
            <a:cxnLst/>
            <a:rect l="l" t="t" r="r" b="b"/>
            <a:pathLst>
              <a:path w="1040592" h="1040592">
                <a:moveTo>
                  <a:pt x="0" y="0"/>
                </a:moveTo>
                <a:lnTo>
                  <a:pt x="1040592" y="0"/>
                </a:lnTo>
                <a:lnTo>
                  <a:pt x="1040592" y="1040592"/>
                </a:lnTo>
                <a:lnTo>
                  <a:pt x="0" y="1040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a:off x="-520296" y="8422797"/>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EEF1"/>
        </a:solidFill>
        <a:effectLst/>
      </p:bgPr>
    </p:bg>
    <p:spTree>
      <p:nvGrpSpPr>
        <p:cNvPr id="1" name=""/>
        <p:cNvGrpSpPr/>
        <p:nvPr/>
      </p:nvGrpSpPr>
      <p:grpSpPr>
        <a:xfrm>
          <a:off x="0" y="0"/>
          <a:ext cx="0" cy="0"/>
          <a:chOff x="0" y="0"/>
          <a:chExt cx="0" cy="0"/>
        </a:xfrm>
      </p:grpSpPr>
      <p:sp>
        <p:nvSpPr>
          <p:cNvPr id="2" name="TextBox 2"/>
          <p:cNvSpPr txBox="1"/>
          <p:nvPr/>
        </p:nvSpPr>
        <p:spPr>
          <a:xfrm>
            <a:off x="1028700" y="3254693"/>
            <a:ext cx="4971501" cy="3521075"/>
          </a:xfrm>
          <a:prstGeom prst="rect">
            <a:avLst/>
          </a:prstGeom>
        </p:spPr>
        <p:txBody>
          <a:bodyPr lIns="0" tIns="0" rIns="0" bIns="0" rtlCol="0" anchor="t">
            <a:spAutoFit/>
          </a:bodyPr>
          <a:lstStyle/>
          <a:p>
            <a:pPr marL="0" lvl="0" indent="0" algn="l">
              <a:lnSpc>
                <a:spcPts val="7000"/>
              </a:lnSpc>
            </a:pPr>
            <a:r>
              <a:rPr lang="en-US" sz="5000" b="1" dirty="0">
                <a:solidFill>
                  <a:srgbClr val="001D22"/>
                </a:solidFill>
                <a:latin typeface="Public Sans Bold"/>
                <a:ea typeface="Public Sans Bold"/>
                <a:cs typeface="Public Sans Bold"/>
                <a:sym typeface="Public Sans Bold"/>
              </a:rPr>
              <a:t>Is it a Classification or Regression ML Project?</a:t>
            </a:r>
          </a:p>
        </p:txBody>
      </p:sp>
      <p:sp>
        <p:nvSpPr>
          <p:cNvPr id="3" name="Freeform 3"/>
          <p:cNvSpPr/>
          <p:nvPr/>
        </p:nvSpPr>
        <p:spPr>
          <a:xfrm>
            <a:off x="7005700" y="3234582"/>
            <a:ext cx="4276599" cy="3817837"/>
          </a:xfrm>
          <a:custGeom>
            <a:avLst/>
            <a:gdLst/>
            <a:ahLst/>
            <a:cxnLst/>
            <a:rect l="l" t="t" r="r" b="b"/>
            <a:pathLst>
              <a:path w="4276599" h="3817837">
                <a:moveTo>
                  <a:pt x="0" y="0"/>
                </a:moveTo>
                <a:lnTo>
                  <a:pt x="4276600" y="0"/>
                </a:lnTo>
                <a:lnTo>
                  <a:pt x="4276600" y="3817836"/>
                </a:lnTo>
                <a:lnTo>
                  <a:pt x="0" y="3817836"/>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2265405" y="3998595"/>
            <a:ext cx="4993895" cy="1859933"/>
          </a:xfrm>
          <a:prstGeom prst="rect">
            <a:avLst/>
          </a:prstGeom>
        </p:spPr>
        <p:txBody>
          <a:bodyPr lIns="0" tIns="0" rIns="0" bIns="0" rtlCol="0" anchor="t">
            <a:spAutoFit/>
          </a:bodyPr>
          <a:lstStyle/>
          <a:p>
            <a:pPr marL="0" lvl="0" indent="0" algn="l">
              <a:lnSpc>
                <a:spcPct val="150000"/>
              </a:lnSpc>
            </a:pPr>
            <a:r>
              <a:rPr lang="en-US" sz="2800" dirty="0">
                <a:solidFill>
                  <a:srgbClr val="001D22"/>
                </a:solidFill>
                <a:latin typeface="Public Sans"/>
                <a:ea typeface="Public Sans"/>
                <a:cs typeface="Public Sans"/>
                <a:sym typeface="Public Sans"/>
              </a:rPr>
              <a:t>It is a classification ML project.  It predicts categories of price range(0, 1, 2, 3 ).</a:t>
            </a:r>
          </a:p>
        </p:txBody>
      </p:sp>
      <p:sp>
        <p:nvSpPr>
          <p:cNvPr id="5" name="Freeform 5"/>
          <p:cNvSpPr/>
          <p:nvPr/>
        </p:nvSpPr>
        <p:spPr>
          <a:xfrm>
            <a:off x="2994154" y="-520296"/>
            <a:ext cx="1040592" cy="1040592"/>
          </a:xfrm>
          <a:custGeom>
            <a:avLst/>
            <a:gdLst/>
            <a:ahLst/>
            <a:cxnLst/>
            <a:rect l="l" t="t" r="r" b="b"/>
            <a:pathLst>
              <a:path w="1040592" h="1040592">
                <a:moveTo>
                  <a:pt x="0" y="0"/>
                </a:moveTo>
                <a:lnTo>
                  <a:pt x="1040593" y="0"/>
                </a:lnTo>
                <a:lnTo>
                  <a:pt x="1040593" y="1040592"/>
                </a:lnTo>
                <a:lnTo>
                  <a:pt x="0" y="1040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7767704" y="745116"/>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7254780" y="6532122"/>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1446059" y="8943093"/>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0151628" y="9766704"/>
            <a:ext cx="1040592" cy="1040592"/>
          </a:xfrm>
          <a:custGeom>
            <a:avLst/>
            <a:gdLst/>
            <a:ahLst/>
            <a:cxnLst/>
            <a:rect l="l" t="t" r="r" b="b"/>
            <a:pathLst>
              <a:path w="1040592" h="1040592">
                <a:moveTo>
                  <a:pt x="0" y="0"/>
                </a:moveTo>
                <a:lnTo>
                  <a:pt x="1040592" y="0"/>
                </a:lnTo>
                <a:lnTo>
                  <a:pt x="1040592" y="1040592"/>
                </a:lnTo>
                <a:lnTo>
                  <a:pt x="0" y="1040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a:off x="-520296" y="8422797"/>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TextBox 13"/>
          <p:cNvSpPr txBox="1"/>
          <p:nvPr/>
        </p:nvSpPr>
        <p:spPr>
          <a:xfrm>
            <a:off x="520296" y="303305"/>
            <a:ext cx="17247408" cy="9463399"/>
          </a:xfrm>
          <a:prstGeom prst="rect">
            <a:avLst/>
          </a:prstGeom>
        </p:spPr>
        <p:txBody>
          <a:bodyPr lIns="50800" tIns="50800" rIns="50800" bIns="50800" rtlCol="0" anchor="ctr"/>
          <a:lstStyle/>
          <a:p>
            <a:pPr algn="ctr">
              <a:lnSpc>
                <a:spcPts val="2940"/>
              </a:lnSpc>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EEF1"/>
        </a:solidFill>
        <a:effectLst/>
      </p:bgPr>
    </p:bg>
    <p:spTree>
      <p:nvGrpSpPr>
        <p:cNvPr id="1" name=""/>
        <p:cNvGrpSpPr/>
        <p:nvPr/>
      </p:nvGrpSpPr>
      <p:grpSpPr>
        <a:xfrm>
          <a:off x="0" y="0"/>
          <a:ext cx="0" cy="0"/>
          <a:chOff x="0" y="0"/>
          <a:chExt cx="0" cy="0"/>
        </a:xfrm>
      </p:grpSpPr>
      <p:sp>
        <p:nvSpPr>
          <p:cNvPr id="2" name="TextBox 2"/>
          <p:cNvSpPr txBox="1"/>
          <p:nvPr/>
        </p:nvSpPr>
        <p:spPr>
          <a:xfrm>
            <a:off x="933450" y="2272883"/>
            <a:ext cx="5908176" cy="5309017"/>
          </a:xfrm>
          <a:prstGeom prst="rect">
            <a:avLst/>
          </a:prstGeom>
        </p:spPr>
        <p:txBody>
          <a:bodyPr wrap="square" lIns="0" tIns="0" rIns="0" bIns="0" rtlCol="0" anchor="t">
            <a:spAutoFit/>
          </a:bodyPr>
          <a:lstStyle/>
          <a:p>
            <a:pPr marL="0" lvl="0" indent="0" algn="l">
              <a:lnSpc>
                <a:spcPts val="7000"/>
              </a:lnSpc>
            </a:pPr>
            <a:r>
              <a:rPr lang="en-US" sz="5000" b="1" dirty="0">
                <a:solidFill>
                  <a:srgbClr val="001D22"/>
                </a:solidFill>
                <a:latin typeface="Public Sans Bold"/>
                <a:ea typeface="Public Sans Bold"/>
                <a:cs typeface="Public Sans Bold"/>
                <a:sym typeface="Public Sans Bold"/>
              </a:rPr>
              <a:t>Which categories are you trying to classify?</a:t>
            </a:r>
          </a:p>
          <a:p>
            <a:pPr marL="0" lvl="0" indent="0" algn="l">
              <a:lnSpc>
                <a:spcPts val="7000"/>
              </a:lnSpc>
            </a:pPr>
            <a:r>
              <a:rPr lang="en-US" sz="5000" b="1" dirty="0">
                <a:solidFill>
                  <a:srgbClr val="001D22"/>
                </a:solidFill>
                <a:latin typeface="Public Sans Bold"/>
                <a:ea typeface="Public Sans Bold"/>
                <a:cs typeface="Public Sans Bold"/>
                <a:sym typeface="Public Sans Bold"/>
              </a:rPr>
              <a:t> or what values are you trying to predict?</a:t>
            </a:r>
          </a:p>
        </p:txBody>
      </p:sp>
      <p:sp>
        <p:nvSpPr>
          <p:cNvPr id="3" name="Freeform 3"/>
          <p:cNvSpPr/>
          <p:nvPr/>
        </p:nvSpPr>
        <p:spPr>
          <a:xfrm>
            <a:off x="7005700" y="3234582"/>
            <a:ext cx="4276599" cy="3817837"/>
          </a:xfrm>
          <a:custGeom>
            <a:avLst/>
            <a:gdLst/>
            <a:ahLst/>
            <a:cxnLst/>
            <a:rect l="l" t="t" r="r" b="b"/>
            <a:pathLst>
              <a:path w="4276599" h="3817837">
                <a:moveTo>
                  <a:pt x="0" y="0"/>
                </a:moveTo>
                <a:lnTo>
                  <a:pt x="4276600" y="0"/>
                </a:lnTo>
                <a:lnTo>
                  <a:pt x="4276600" y="3817836"/>
                </a:lnTo>
                <a:lnTo>
                  <a:pt x="0" y="3817836"/>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2265405" y="3998595"/>
            <a:ext cx="4993895" cy="3152594"/>
          </a:xfrm>
          <a:prstGeom prst="rect">
            <a:avLst/>
          </a:prstGeom>
        </p:spPr>
        <p:txBody>
          <a:bodyPr lIns="0" tIns="0" rIns="0" bIns="0" rtlCol="0" anchor="t">
            <a:spAutoFit/>
          </a:bodyPr>
          <a:lstStyle/>
          <a:p>
            <a:pPr marL="0" lvl="0" indent="0" algn="l">
              <a:lnSpc>
                <a:spcPct val="150000"/>
              </a:lnSpc>
            </a:pPr>
            <a:r>
              <a:rPr lang="en-US" sz="2800" dirty="0">
                <a:solidFill>
                  <a:srgbClr val="001D22"/>
                </a:solidFill>
                <a:latin typeface="Public Sans"/>
                <a:ea typeface="Public Sans"/>
                <a:cs typeface="Public Sans"/>
                <a:sym typeface="Public Sans"/>
              </a:rPr>
              <a:t>I’m trying to classify the price of mobiles into four ranges:</a:t>
            </a:r>
          </a:p>
          <a:p>
            <a:pPr marL="0" lvl="0" indent="0" algn="l">
              <a:lnSpc>
                <a:spcPct val="150000"/>
              </a:lnSpc>
            </a:pPr>
            <a:r>
              <a:rPr lang="en-US" sz="2800" dirty="0">
                <a:solidFill>
                  <a:srgbClr val="001D22"/>
                </a:solidFill>
                <a:latin typeface="Public Sans"/>
                <a:ea typeface="Public Sans"/>
                <a:cs typeface="Public Sans"/>
                <a:sym typeface="Public Sans"/>
              </a:rPr>
              <a:t> 0(low cost), 1(medium cost), 2(high cost) and 3(very high cost).</a:t>
            </a:r>
          </a:p>
        </p:txBody>
      </p:sp>
      <p:sp>
        <p:nvSpPr>
          <p:cNvPr id="5" name="Freeform 5"/>
          <p:cNvSpPr/>
          <p:nvPr/>
        </p:nvSpPr>
        <p:spPr>
          <a:xfrm>
            <a:off x="2994154" y="-520296"/>
            <a:ext cx="1040592" cy="1040592"/>
          </a:xfrm>
          <a:custGeom>
            <a:avLst/>
            <a:gdLst/>
            <a:ahLst/>
            <a:cxnLst/>
            <a:rect l="l" t="t" r="r" b="b"/>
            <a:pathLst>
              <a:path w="1040592" h="1040592">
                <a:moveTo>
                  <a:pt x="0" y="0"/>
                </a:moveTo>
                <a:lnTo>
                  <a:pt x="1040593" y="0"/>
                </a:lnTo>
                <a:lnTo>
                  <a:pt x="1040593" y="1040592"/>
                </a:lnTo>
                <a:lnTo>
                  <a:pt x="0" y="1040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7767704" y="745116"/>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7254780" y="6532122"/>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1446059" y="8943093"/>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0151628" y="9766704"/>
            <a:ext cx="1040592" cy="1040592"/>
          </a:xfrm>
          <a:custGeom>
            <a:avLst/>
            <a:gdLst/>
            <a:ahLst/>
            <a:cxnLst/>
            <a:rect l="l" t="t" r="r" b="b"/>
            <a:pathLst>
              <a:path w="1040592" h="1040592">
                <a:moveTo>
                  <a:pt x="0" y="0"/>
                </a:moveTo>
                <a:lnTo>
                  <a:pt x="1040592" y="0"/>
                </a:lnTo>
                <a:lnTo>
                  <a:pt x="1040592" y="1040592"/>
                </a:lnTo>
                <a:lnTo>
                  <a:pt x="0" y="1040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a:off x="-520296" y="8422797"/>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TextBox 13"/>
          <p:cNvSpPr txBox="1"/>
          <p:nvPr/>
        </p:nvSpPr>
        <p:spPr>
          <a:xfrm>
            <a:off x="520296" y="303305"/>
            <a:ext cx="17247408" cy="9463399"/>
          </a:xfrm>
          <a:prstGeom prst="rect">
            <a:avLst/>
          </a:prstGeom>
        </p:spPr>
        <p:txBody>
          <a:bodyPr lIns="50800" tIns="50800" rIns="50800" bIns="50800" rtlCol="0" anchor="ctr"/>
          <a:lstStyle/>
          <a:p>
            <a:pPr algn="ctr">
              <a:lnSpc>
                <a:spcPts val="294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EEEF1"/>
        </a:solidFill>
        <a:effectLst/>
      </p:bgPr>
    </p:bg>
    <p:spTree>
      <p:nvGrpSpPr>
        <p:cNvPr id="1" name=""/>
        <p:cNvGrpSpPr/>
        <p:nvPr/>
      </p:nvGrpSpPr>
      <p:grpSpPr>
        <a:xfrm>
          <a:off x="0" y="0"/>
          <a:ext cx="0" cy="0"/>
          <a:chOff x="0" y="0"/>
          <a:chExt cx="0" cy="0"/>
        </a:xfrm>
      </p:grpSpPr>
      <p:sp>
        <p:nvSpPr>
          <p:cNvPr id="2" name="TextBox 2"/>
          <p:cNvSpPr txBox="1"/>
          <p:nvPr/>
        </p:nvSpPr>
        <p:spPr>
          <a:xfrm>
            <a:off x="1028700" y="3697605"/>
            <a:ext cx="4971501" cy="1718291"/>
          </a:xfrm>
          <a:prstGeom prst="rect">
            <a:avLst/>
          </a:prstGeom>
        </p:spPr>
        <p:txBody>
          <a:bodyPr lIns="0" tIns="0" rIns="0" bIns="0" rtlCol="0" anchor="t">
            <a:spAutoFit/>
          </a:bodyPr>
          <a:lstStyle/>
          <a:p>
            <a:pPr marL="0" lvl="0" indent="0" algn="l">
              <a:lnSpc>
                <a:spcPts val="7000"/>
              </a:lnSpc>
            </a:pPr>
            <a:r>
              <a:rPr lang="en-US" sz="5000" b="1" dirty="0">
                <a:solidFill>
                  <a:srgbClr val="001D22"/>
                </a:solidFill>
                <a:latin typeface="Public Sans Bold"/>
                <a:ea typeface="Public Sans Bold"/>
                <a:cs typeface="Public Sans Bold"/>
                <a:sym typeface="Public Sans Bold"/>
              </a:rPr>
              <a:t>Which dataset is used?</a:t>
            </a:r>
          </a:p>
        </p:txBody>
      </p:sp>
      <p:sp>
        <p:nvSpPr>
          <p:cNvPr id="3" name="Freeform 3"/>
          <p:cNvSpPr/>
          <p:nvPr/>
        </p:nvSpPr>
        <p:spPr>
          <a:xfrm>
            <a:off x="7005700" y="3234582"/>
            <a:ext cx="4276599" cy="3817837"/>
          </a:xfrm>
          <a:custGeom>
            <a:avLst/>
            <a:gdLst/>
            <a:ahLst/>
            <a:cxnLst/>
            <a:rect l="l" t="t" r="r" b="b"/>
            <a:pathLst>
              <a:path w="4276599" h="3817837">
                <a:moveTo>
                  <a:pt x="0" y="0"/>
                </a:moveTo>
                <a:lnTo>
                  <a:pt x="4276600" y="0"/>
                </a:lnTo>
                <a:lnTo>
                  <a:pt x="4276600" y="3817836"/>
                </a:lnTo>
                <a:lnTo>
                  <a:pt x="0" y="3817836"/>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2275915" y="2019300"/>
            <a:ext cx="4993895" cy="6393866"/>
          </a:xfrm>
          <a:prstGeom prst="rect">
            <a:avLst/>
          </a:prstGeom>
        </p:spPr>
        <p:txBody>
          <a:bodyPr lIns="0" tIns="0" rIns="0" bIns="0" rtlCol="0" anchor="t">
            <a:spAutoFit/>
          </a:bodyPr>
          <a:lstStyle/>
          <a:p>
            <a:pPr lvl="0">
              <a:lnSpc>
                <a:spcPct val="150000"/>
              </a:lnSpc>
            </a:pPr>
            <a:r>
              <a:rPr lang="en-US" sz="2800" dirty="0">
                <a:solidFill>
                  <a:srgbClr val="001D22"/>
                </a:solidFill>
                <a:latin typeface="Public Sans"/>
                <a:ea typeface="Public Sans"/>
                <a:cs typeface="Public Sans"/>
                <a:sym typeface="Public Sans"/>
              </a:rPr>
              <a:t>I’m using the dataset I found on Kaggle. There are two csv files, one is train.csv and the other one is test.csv. </a:t>
            </a:r>
            <a:r>
              <a:rPr lang="en-US" sz="2800" dirty="0"/>
              <a:t>The train.csv dataset consists of 2000 entries &amp; 21 columns, the test.csv dataset consists of 1000 entries &amp; 21 columns. Each column represents a technical specifications of the mobiles.</a:t>
            </a:r>
            <a:endParaRPr lang="en-US" sz="2800" dirty="0">
              <a:solidFill>
                <a:srgbClr val="001D22"/>
              </a:solidFill>
              <a:latin typeface="Public Sans"/>
              <a:ea typeface="Public Sans"/>
              <a:cs typeface="Public Sans"/>
              <a:sym typeface="Public Sans"/>
            </a:endParaRPr>
          </a:p>
        </p:txBody>
      </p:sp>
      <p:sp>
        <p:nvSpPr>
          <p:cNvPr id="5" name="Freeform 5"/>
          <p:cNvSpPr/>
          <p:nvPr/>
        </p:nvSpPr>
        <p:spPr>
          <a:xfrm>
            <a:off x="2994154" y="-520296"/>
            <a:ext cx="1040592" cy="1040592"/>
          </a:xfrm>
          <a:custGeom>
            <a:avLst/>
            <a:gdLst/>
            <a:ahLst/>
            <a:cxnLst/>
            <a:rect l="l" t="t" r="r" b="b"/>
            <a:pathLst>
              <a:path w="1040592" h="1040592">
                <a:moveTo>
                  <a:pt x="0" y="0"/>
                </a:moveTo>
                <a:lnTo>
                  <a:pt x="1040593" y="0"/>
                </a:lnTo>
                <a:lnTo>
                  <a:pt x="1040593" y="1040592"/>
                </a:lnTo>
                <a:lnTo>
                  <a:pt x="0" y="1040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7767704" y="745116"/>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7254780" y="6532122"/>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1446059" y="8943093"/>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0151628" y="9766704"/>
            <a:ext cx="1040592" cy="1040592"/>
          </a:xfrm>
          <a:custGeom>
            <a:avLst/>
            <a:gdLst/>
            <a:ahLst/>
            <a:cxnLst/>
            <a:rect l="l" t="t" r="r" b="b"/>
            <a:pathLst>
              <a:path w="1040592" h="1040592">
                <a:moveTo>
                  <a:pt x="0" y="0"/>
                </a:moveTo>
                <a:lnTo>
                  <a:pt x="1040592" y="0"/>
                </a:lnTo>
                <a:lnTo>
                  <a:pt x="1040592" y="1040592"/>
                </a:lnTo>
                <a:lnTo>
                  <a:pt x="0" y="1040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a:off x="-520296" y="8422797"/>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EEEF1"/>
        </a:solidFill>
        <a:effectLst/>
      </p:bgPr>
    </p:bg>
    <p:spTree>
      <p:nvGrpSpPr>
        <p:cNvPr id="1" name="">
          <a:extLst>
            <a:ext uri="{FF2B5EF4-FFF2-40B4-BE49-F238E27FC236}">
              <a16:creationId xmlns:a16="http://schemas.microsoft.com/office/drawing/2014/main" id="{6F150EBC-8DA1-2C3B-2627-004271AFBA0A}"/>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B77FE777-0F0C-7E09-0AE7-C3CE1F7CE7C1}"/>
              </a:ext>
            </a:extLst>
          </p:cNvPr>
          <p:cNvSpPr txBox="1"/>
          <p:nvPr/>
        </p:nvSpPr>
        <p:spPr>
          <a:xfrm>
            <a:off x="1295400" y="1866900"/>
            <a:ext cx="4971501" cy="4411336"/>
          </a:xfrm>
          <a:prstGeom prst="rect">
            <a:avLst/>
          </a:prstGeom>
        </p:spPr>
        <p:txBody>
          <a:bodyPr lIns="0" tIns="0" rIns="0" bIns="0" rtlCol="0" anchor="t">
            <a:spAutoFit/>
          </a:bodyPr>
          <a:lstStyle/>
          <a:p>
            <a:pPr marL="0" lvl="0" indent="0" algn="l">
              <a:lnSpc>
                <a:spcPts val="7000"/>
              </a:lnSpc>
            </a:pPr>
            <a:r>
              <a:rPr lang="en-US" sz="5000" b="1" dirty="0">
                <a:solidFill>
                  <a:srgbClr val="001D22"/>
                </a:solidFill>
                <a:latin typeface="Public Sans Bold"/>
                <a:ea typeface="Public Sans Bold"/>
                <a:cs typeface="Public Sans Bold"/>
                <a:sym typeface="Public Sans Bold"/>
              </a:rPr>
              <a:t>What is target variable,  what are features used in your project? </a:t>
            </a:r>
          </a:p>
        </p:txBody>
      </p:sp>
      <p:sp>
        <p:nvSpPr>
          <p:cNvPr id="3" name="Freeform 3">
            <a:extLst>
              <a:ext uri="{FF2B5EF4-FFF2-40B4-BE49-F238E27FC236}">
                <a16:creationId xmlns:a16="http://schemas.microsoft.com/office/drawing/2014/main" id="{868BB047-85BC-CD3B-CA98-6C5C06E01EC4}"/>
              </a:ext>
            </a:extLst>
          </p:cNvPr>
          <p:cNvSpPr/>
          <p:nvPr/>
        </p:nvSpPr>
        <p:spPr>
          <a:xfrm>
            <a:off x="7005700" y="3234582"/>
            <a:ext cx="4276599" cy="3817837"/>
          </a:xfrm>
          <a:custGeom>
            <a:avLst/>
            <a:gdLst/>
            <a:ahLst/>
            <a:cxnLst/>
            <a:rect l="l" t="t" r="r" b="b"/>
            <a:pathLst>
              <a:path w="4276599" h="3817837">
                <a:moveTo>
                  <a:pt x="0" y="0"/>
                </a:moveTo>
                <a:lnTo>
                  <a:pt x="4276600" y="0"/>
                </a:lnTo>
                <a:lnTo>
                  <a:pt x="4276600" y="3817836"/>
                </a:lnTo>
                <a:lnTo>
                  <a:pt x="0" y="3817836"/>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a:extLst>
              <a:ext uri="{FF2B5EF4-FFF2-40B4-BE49-F238E27FC236}">
                <a16:creationId xmlns:a16="http://schemas.microsoft.com/office/drawing/2014/main" id="{DBF13FEC-EB89-52A1-DC08-5AA33B7CD344}"/>
              </a:ext>
            </a:extLst>
          </p:cNvPr>
          <p:cNvSpPr txBox="1"/>
          <p:nvPr/>
        </p:nvSpPr>
        <p:spPr>
          <a:xfrm>
            <a:off x="12275915" y="2019300"/>
            <a:ext cx="4993895" cy="3152594"/>
          </a:xfrm>
          <a:prstGeom prst="rect">
            <a:avLst/>
          </a:prstGeom>
        </p:spPr>
        <p:txBody>
          <a:bodyPr lIns="0" tIns="0" rIns="0" bIns="0" rtlCol="0" anchor="t">
            <a:spAutoFit/>
          </a:bodyPr>
          <a:lstStyle/>
          <a:p>
            <a:pPr lvl="0">
              <a:lnSpc>
                <a:spcPct val="150000"/>
              </a:lnSpc>
            </a:pPr>
            <a:r>
              <a:rPr lang="en-US" sz="2800" dirty="0">
                <a:solidFill>
                  <a:srgbClr val="001D22"/>
                </a:solidFill>
                <a:latin typeface="Public Sans"/>
                <a:ea typeface="Public Sans"/>
                <a:cs typeface="Public Sans"/>
                <a:sym typeface="Public Sans"/>
              </a:rPr>
              <a:t>'</a:t>
            </a:r>
            <a:r>
              <a:rPr lang="en-US" sz="2800" dirty="0" err="1">
                <a:solidFill>
                  <a:srgbClr val="001D22"/>
                </a:solidFill>
                <a:latin typeface="Public Sans"/>
                <a:ea typeface="Public Sans"/>
                <a:cs typeface="Public Sans"/>
                <a:sym typeface="Public Sans"/>
              </a:rPr>
              <a:t>Price_range</a:t>
            </a:r>
            <a:r>
              <a:rPr lang="en-US" sz="2800" dirty="0">
                <a:solidFill>
                  <a:srgbClr val="001D22"/>
                </a:solidFill>
                <a:latin typeface="Public Sans"/>
                <a:ea typeface="Public Sans"/>
                <a:cs typeface="Public Sans"/>
                <a:sym typeface="Public Sans"/>
              </a:rPr>
              <a:t>' is target variable and these features are used by my project: '</a:t>
            </a:r>
            <a:r>
              <a:rPr lang="en-US" sz="2800" dirty="0" err="1">
                <a:solidFill>
                  <a:srgbClr val="001D22"/>
                </a:solidFill>
                <a:latin typeface="Public Sans"/>
                <a:ea typeface="Public Sans"/>
                <a:cs typeface="Public Sans"/>
                <a:sym typeface="Public Sans"/>
              </a:rPr>
              <a:t>battery_power</a:t>
            </a:r>
            <a:r>
              <a:rPr lang="en-US" sz="2800" dirty="0">
                <a:solidFill>
                  <a:srgbClr val="001D22"/>
                </a:solidFill>
                <a:latin typeface="Public Sans"/>
                <a:ea typeface="Public Sans"/>
                <a:cs typeface="Public Sans"/>
                <a:sym typeface="Public Sans"/>
              </a:rPr>
              <a:t>', '</a:t>
            </a:r>
            <a:r>
              <a:rPr lang="en-US" sz="2800" dirty="0" err="1">
                <a:solidFill>
                  <a:srgbClr val="001D22"/>
                </a:solidFill>
                <a:latin typeface="Public Sans"/>
                <a:ea typeface="Public Sans"/>
                <a:cs typeface="Public Sans"/>
                <a:sym typeface="Public Sans"/>
              </a:rPr>
              <a:t>px_height</a:t>
            </a:r>
            <a:r>
              <a:rPr lang="en-US" sz="2800" dirty="0">
                <a:solidFill>
                  <a:srgbClr val="001D22"/>
                </a:solidFill>
                <a:latin typeface="Public Sans"/>
                <a:ea typeface="Public Sans"/>
                <a:cs typeface="Public Sans"/>
                <a:sym typeface="Public Sans"/>
              </a:rPr>
              <a:t>', '</a:t>
            </a:r>
            <a:r>
              <a:rPr lang="en-US" sz="2800" dirty="0" err="1">
                <a:solidFill>
                  <a:srgbClr val="001D22"/>
                </a:solidFill>
                <a:latin typeface="Public Sans"/>
                <a:ea typeface="Public Sans"/>
                <a:cs typeface="Public Sans"/>
                <a:sym typeface="Public Sans"/>
              </a:rPr>
              <a:t>px_width</a:t>
            </a:r>
            <a:r>
              <a:rPr lang="en-US" sz="2800" dirty="0">
                <a:solidFill>
                  <a:srgbClr val="001D22"/>
                </a:solidFill>
                <a:latin typeface="Public Sans"/>
                <a:ea typeface="Public Sans"/>
                <a:cs typeface="Public Sans"/>
                <a:sym typeface="Public Sans"/>
              </a:rPr>
              <a:t>', 'ram’.</a:t>
            </a:r>
          </a:p>
        </p:txBody>
      </p:sp>
      <p:sp>
        <p:nvSpPr>
          <p:cNvPr id="5" name="Freeform 5">
            <a:extLst>
              <a:ext uri="{FF2B5EF4-FFF2-40B4-BE49-F238E27FC236}">
                <a16:creationId xmlns:a16="http://schemas.microsoft.com/office/drawing/2014/main" id="{A13EB343-2AAB-9C7B-38BF-F16134B53086}"/>
              </a:ext>
            </a:extLst>
          </p:cNvPr>
          <p:cNvSpPr/>
          <p:nvPr/>
        </p:nvSpPr>
        <p:spPr>
          <a:xfrm>
            <a:off x="2994154" y="-520296"/>
            <a:ext cx="1040592" cy="1040592"/>
          </a:xfrm>
          <a:custGeom>
            <a:avLst/>
            <a:gdLst/>
            <a:ahLst/>
            <a:cxnLst/>
            <a:rect l="l" t="t" r="r" b="b"/>
            <a:pathLst>
              <a:path w="1040592" h="1040592">
                <a:moveTo>
                  <a:pt x="0" y="0"/>
                </a:moveTo>
                <a:lnTo>
                  <a:pt x="1040593" y="0"/>
                </a:lnTo>
                <a:lnTo>
                  <a:pt x="1040593" y="1040592"/>
                </a:lnTo>
                <a:lnTo>
                  <a:pt x="0" y="1040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772C7BEB-E913-07A3-E303-4449F1322A17}"/>
              </a:ext>
            </a:extLst>
          </p:cNvPr>
          <p:cNvSpPr/>
          <p:nvPr/>
        </p:nvSpPr>
        <p:spPr>
          <a:xfrm>
            <a:off x="17767704" y="745116"/>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F7009E46-F5C1-4F60-A36D-3773E627EE3B}"/>
              </a:ext>
            </a:extLst>
          </p:cNvPr>
          <p:cNvSpPr/>
          <p:nvPr/>
        </p:nvSpPr>
        <p:spPr>
          <a:xfrm>
            <a:off x="7254780" y="6532122"/>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a:extLst>
              <a:ext uri="{FF2B5EF4-FFF2-40B4-BE49-F238E27FC236}">
                <a16:creationId xmlns:a16="http://schemas.microsoft.com/office/drawing/2014/main" id="{97A23059-2AE2-1CD7-4912-9B73471B7F9D}"/>
              </a:ext>
            </a:extLst>
          </p:cNvPr>
          <p:cNvSpPr/>
          <p:nvPr/>
        </p:nvSpPr>
        <p:spPr>
          <a:xfrm>
            <a:off x="11446059" y="8943093"/>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a:extLst>
              <a:ext uri="{FF2B5EF4-FFF2-40B4-BE49-F238E27FC236}">
                <a16:creationId xmlns:a16="http://schemas.microsoft.com/office/drawing/2014/main" id="{396DDCB4-361B-FDFA-02A3-695FBF0577BB}"/>
              </a:ext>
            </a:extLst>
          </p:cNvPr>
          <p:cNvSpPr/>
          <p:nvPr/>
        </p:nvSpPr>
        <p:spPr>
          <a:xfrm>
            <a:off x="10151628" y="9766704"/>
            <a:ext cx="1040592" cy="1040592"/>
          </a:xfrm>
          <a:custGeom>
            <a:avLst/>
            <a:gdLst/>
            <a:ahLst/>
            <a:cxnLst/>
            <a:rect l="l" t="t" r="r" b="b"/>
            <a:pathLst>
              <a:path w="1040592" h="1040592">
                <a:moveTo>
                  <a:pt x="0" y="0"/>
                </a:moveTo>
                <a:lnTo>
                  <a:pt x="1040592" y="0"/>
                </a:lnTo>
                <a:lnTo>
                  <a:pt x="1040592" y="1040592"/>
                </a:lnTo>
                <a:lnTo>
                  <a:pt x="0" y="1040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E1C3717F-A88C-F6DC-E42B-CBACA079F1CB}"/>
              </a:ext>
            </a:extLst>
          </p:cNvPr>
          <p:cNvSpPr/>
          <p:nvPr/>
        </p:nvSpPr>
        <p:spPr>
          <a:xfrm>
            <a:off x="-520296" y="8422797"/>
            <a:ext cx="1040592" cy="1040592"/>
          </a:xfrm>
          <a:custGeom>
            <a:avLst/>
            <a:gdLst/>
            <a:ahLst/>
            <a:cxnLst/>
            <a:rect l="l" t="t" r="r" b="b"/>
            <a:pathLst>
              <a:path w="1040592" h="1040592">
                <a:moveTo>
                  <a:pt x="0" y="0"/>
                </a:moveTo>
                <a:lnTo>
                  <a:pt x="1040592" y="0"/>
                </a:lnTo>
                <a:lnTo>
                  <a:pt x="1040592" y="1040593"/>
                </a:lnTo>
                <a:lnTo>
                  <a:pt x="0" y="10405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extLst>
      <p:ext uri="{BB962C8B-B14F-4D97-AF65-F5344CB8AC3E}">
        <p14:creationId xmlns:p14="http://schemas.microsoft.com/office/powerpoint/2010/main" val="1201708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TotalTime>
  <Words>451</Words>
  <Application>Microsoft Office PowerPoint</Application>
  <PresentationFormat>Custom</PresentationFormat>
  <Paragraphs>30</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Public Sans Bold</vt:lpstr>
      <vt:lpstr>Public Sans</vt:lpstr>
      <vt:lpstr>Public Sans Thin</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 Innovating Solutions</dc:title>
  <dc:description>Presentation - Innovating Solutions</dc:description>
  <cp:lastModifiedBy>Yang Wang</cp:lastModifiedBy>
  <cp:revision>13</cp:revision>
  <dcterms:created xsi:type="dcterms:W3CDTF">2006-08-16T00:00:00Z</dcterms:created>
  <dcterms:modified xsi:type="dcterms:W3CDTF">2025-06-21T01:55:12Z</dcterms:modified>
  <dc:identifier>DAGqxigzWiI</dc:identifier>
</cp:coreProperties>
</file>