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293" r:id="rId3"/>
    <p:sldId id="256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7" r:id="rId12"/>
    <p:sldId id="301" r:id="rId13"/>
    <p:sldId id="302" r:id="rId14"/>
    <p:sldId id="306" r:id="rId15"/>
    <p:sldId id="303" r:id="rId16"/>
    <p:sldId id="304" r:id="rId17"/>
    <p:sldId id="305" r:id="rId18"/>
    <p:sldId id="308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1D9D595-4781-46C5-B4D9-6082AB0912C8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38D2A3-B123-422A-820A-CB70EC13FD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95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9"/>
          <p:cNvGrpSpPr>
            <a:grpSpLocks/>
          </p:cNvGrpSpPr>
          <p:nvPr userDrawn="1"/>
        </p:nvGrpSpPr>
        <p:grpSpPr bwMode="auto">
          <a:xfrm>
            <a:off x="3175" y="0"/>
            <a:ext cx="9137650" cy="6858000"/>
            <a:chOff x="3175" y="0"/>
            <a:chExt cx="9137650" cy="6858000"/>
          </a:xfrm>
        </p:grpSpPr>
        <p:pic>
          <p:nvPicPr>
            <p:cNvPr id="5" name="Imagem 7" descr="Fundo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" y="0"/>
              <a:ext cx="91376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Conector reto 5"/>
            <p:cNvCxnSpPr/>
            <p:nvPr userDrawn="1"/>
          </p:nvCxnSpPr>
          <p:spPr>
            <a:xfrm rot="10800000" flipV="1">
              <a:off x="144463" y="765175"/>
              <a:ext cx="81724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7" name="Picture 1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950" y="6237288"/>
              <a:ext cx="750888" cy="40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4213" y="6356350"/>
            <a:ext cx="13668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E16A7-A82F-4B18-95BE-29C74A752C39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FC54-97E2-47CE-8031-4843CD600D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2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AED6A-F9B9-44C3-8A8A-8DD591B6A4F9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0B98D-017F-418A-BC0D-57B407AA36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2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3EEDA-E06E-4F2F-A6E2-9B7A3CAB0F9A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00B8-CEC4-46E3-BDB0-49A06E9C11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5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A9D03-ABA7-4129-8B23-1C404BE2BC28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D11D9-6B71-41A4-94AE-A9A36728BB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04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EFD2F-8CCF-48AF-B633-CD019203D634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F43D8-8CA1-4F7E-A3F6-9DD4CA495D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2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1AD39-3DAE-4287-AFAB-3BBA655FB479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7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016F-16E8-4777-A2B7-BBD3F64106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3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40D82-BF31-47F4-A3ED-0DE82F13496E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9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2034D-D7FB-4C0D-9CF2-CE7E683236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65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3C603-9C62-4A03-AFDC-800EB13BB061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DB761-3DFB-475C-A7F5-521E77BA08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7429-114A-4DCE-ABB9-DE2A9FCD1456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270AC-2BDD-4E3A-8A4C-757781B3BA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0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CCFD6-9055-46AD-BCAA-5B7AEC5DF234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7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F609A-2502-4DBF-83A1-6832D0F6B8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09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 descr="Fun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E0058-F1B8-43A5-87BA-2F4AD4B65C51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7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8C5DA-71CF-4CAC-BE2B-E726A5938A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40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7" descr="Fund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0EC183-B7B3-4985-B655-372CBFCA255A}" type="datetimeFigureOut">
              <a:rPr lang="pt-BR"/>
              <a:pPr>
                <a:defRPr/>
              </a:pPr>
              <a:t>19/8/2011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51F411-CE4B-4E9E-B8CD-42FA36FCAE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678444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REESTRUTURAÇÃO DO RH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Comunicação Interna e Endomarketing</a:t>
            </a:r>
          </a:p>
        </p:txBody>
      </p:sp>
      <p:sp>
        <p:nvSpPr>
          <p:cNvPr id="7" name="CaixaDeTexto 7"/>
          <p:cNvSpPr txBox="1">
            <a:spLocks noChangeArrowheads="1"/>
          </p:cNvSpPr>
          <p:nvPr/>
        </p:nvSpPr>
        <p:spPr bwMode="auto">
          <a:xfrm>
            <a:off x="6372200" y="6309320"/>
            <a:ext cx="1386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1100" dirty="0" smtClean="0">
                <a:latin typeface="Arial Black" pitchFamily="34" charset="0"/>
              </a:rPr>
              <a:t>Agosto </a:t>
            </a:r>
            <a:r>
              <a:rPr lang="pt-BR" sz="1100" dirty="0">
                <a:latin typeface="Arial Black" pitchFamily="34" charset="0"/>
              </a:rPr>
              <a:t>de 2011</a:t>
            </a:r>
          </a:p>
        </p:txBody>
      </p:sp>
    </p:spTree>
    <p:extLst>
      <p:ext uri="{BB962C8B-B14F-4D97-AF65-F5344CB8AC3E}">
        <p14:creationId xmlns:p14="http://schemas.microsoft.com/office/powerpoint/2010/main" val="41816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79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Canais de Comunicação Interna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n-lt"/>
              </a:rPr>
              <a:t>Boletim – Reuniões Planejamento</a:t>
            </a:r>
          </a:p>
          <a:p>
            <a:endParaRPr lang="pt-BR" sz="20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Enviar mensalmente aos colaboradores que possuem e-mail um boletim com as últimas notícias das reuniões de planejamento estratégico. </a:t>
            </a:r>
            <a:r>
              <a:rPr lang="pt-BR" sz="1600" dirty="0" smtClean="0">
                <a:latin typeface="+mn-lt"/>
              </a:rPr>
              <a:t>Muitos colaboradores </a:t>
            </a:r>
            <a:r>
              <a:rPr lang="pt-BR" sz="1600" dirty="0">
                <a:latin typeface="+mn-lt"/>
              </a:rPr>
              <a:t>não estão participando das reuniões e nem sabem que elas acontecem, portanto pretendemos informá-los.</a:t>
            </a:r>
            <a:endParaRPr lang="pt-BR" sz="1600" b="1" dirty="0">
              <a:latin typeface="+mn-lt"/>
            </a:endParaRPr>
          </a:p>
          <a:p>
            <a:endParaRPr lang="pt-BR" sz="16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01/10/2011</a:t>
            </a:r>
          </a:p>
          <a:p>
            <a:r>
              <a:rPr lang="pt-BR" sz="1600" b="1" dirty="0" smtClean="0">
                <a:latin typeface="+mn-lt"/>
              </a:rPr>
              <a:t>Periodicidade:</a:t>
            </a:r>
            <a:r>
              <a:rPr lang="pt-BR" sz="1600" dirty="0" smtClean="0">
                <a:latin typeface="+mn-lt"/>
              </a:rPr>
              <a:t> Mensal</a:t>
            </a:r>
          </a:p>
          <a:p>
            <a:endParaRPr lang="pt-BR" sz="1600" dirty="0">
              <a:latin typeface="+mn-lt"/>
            </a:endParaRPr>
          </a:p>
          <a:p>
            <a:r>
              <a:rPr lang="pt-BR" sz="2400" b="1" dirty="0">
                <a:latin typeface="+mn-lt"/>
              </a:rPr>
              <a:t>Boletim – </a:t>
            </a:r>
            <a:r>
              <a:rPr lang="pt-BR" sz="2400" b="1" dirty="0" smtClean="0">
                <a:latin typeface="+mn-lt"/>
              </a:rPr>
              <a:t>Notícias do Varejo</a:t>
            </a:r>
            <a:endParaRPr lang="pt-BR" sz="2400" b="1" dirty="0">
              <a:latin typeface="+mn-lt"/>
            </a:endParaRP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Objetivo: Enviar mensalmente aos colaboradores que possuem e-mail um boletim com as últimas notícias das reuniões de planejamento estratégico. Muitos colaboradores não estão participando das reuniões e nem sabem que elas acontecem, portanto pretendemos informá-los.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b="1" dirty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01/02/2012</a:t>
            </a:r>
          </a:p>
          <a:p>
            <a:r>
              <a:rPr lang="pt-BR" sz="1600" b="1" dirty="0" smtClean="0">
                <a:latin typeface="+mn-lt"/>
              </a:rPr>
              <a:t>Periodicidade: </a:t>
            </a:r>
            <a:r>
              <a:rPr lang="pt-BR" sz="1600" dirty="0" smtClean="0">
                <a:latin typeface="+mn-lt"/>
              </a:rPr>
              <a:t>Quinzenal</a:t>
            </a:r>
            <a:endParaRPr lang="pt-BR" sz="1600" dirty="0">
              <a:latin typeface="+mn-lt"/>
            </a:endParaRPr>
          </a:p>
          <a:p>
            <a:endParaRPr lang="pt-BR" sz="20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14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7"/>
          <p:cNvSpPr txBox="1">
            <a:spLocks noChangeArrowheads="1"/>
          </p:cNvSpPr>
          <p:nvPr/>
        </p:nvSpPr>
        <p:spPr bwMode="auto">
          <a:xfrm>
            <a:off x="6372200" y="6309320"/>
            <a:ext cx="1386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1100" dirty="0" smtClean="0">
                <a:latin typeface="Arial Black" pitchFamily="34" charset="0"/>
              </a:rPr>
              <a:t>Agosto </a:t>
            </a:r>
            <a:r>
              <a:rPr lang="pt-BR" sz="1100" dirty="0">
                <a:latin typeface="Arial Black" pitchFamily="34" charset="0"/>
              </a:rPr>
              <a:t>de 2011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7" y="188640"/>
            <a:ext cx="3136739" cy="58782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04" y="188640"/>
            <a:ext cx="3762723" cy="57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79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Canais de Comunicação Interna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n-lt"/>
              </a:rPr>
              <a:t>Mural de Acrílico</a:t>
            </a:r>
          </a:p>
          <a:p>
            <a:endParaRPr lang="pt-BR" sz="20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O mural será localizado nas dependências internas da </a:t>
            </a:r>
            <a:r>
              <a:rPr lang="pt-BR" sz="1600" dirty="0" smtClean="0">
                <a:latin typeface="+mn-lt"/>
              </a:rPr>
              <a:t>empresa para divulgar </a:t>
            </a:r>
            <a:r>
              <a:rPr lang="pt-BR" sz="1600" dirty="0">
                <a:latin typeface="+mn-lt"/>
              </a:rPr>
              <a:t>as campanhas e informações da rede, por meio de cartazes</a:t>
            </a:r>
            <a:r>
              <a:rPr lang="pt-BR" sz="1600" dirty="0" smtClean="0">
                <a:latin typeface="+mn-lt"/>
              </a:rPr>
              <a:t>.</a:t>
            </a:r>
          </a:p>
          <a:p>
            <a:endParaRPr lang="pt-BR" sz="16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01/02/2012</a:t>
            </a:r>
          </a:p>
          <a:p>
            <a:endParaRPr lang="pt-BR" sz="1600" dirty="0">
              <a:latin typeface="+mn-lt"/>
            </a:endParaRPr>
          </a:p>
          <a:p>
            <a:r>
              <a:rPr lang="pt-BR" sz="2400" b="1" dirty="0" smtClean="0">
                <a:latin typeface="+mn-lt"/>
              </a:rPr>
              <a:t>Aniversário do Funcionário</a:t>
            </a:r>
            <a:endParaRPr lang="pt-BR" sz="2400" b="1" dirty="0">
              <a:latin typeface="+mn-lt"/>
            </a:endParaRPr>
          </a:p>
          <a:p>
            <a:endParaRPr lang="pt-BR" sz="1600" dirty="0">
              <a:latin typeface="+mn-lt"/>
            </a:endParaRPr>
          </a:p>
          <a:p>
            <a:r>
              <a:rPr lang="pt-BR" sz="1600" b="1" dirty="0">
                <a:latin typeface="+mn-lt"/>
              </a:rPr>
              <a:t>Objetivo: </a:t>
            </a:r>
            <a:r>
              <a:rPr lang="pt-BR" sz="1600" dirty="0">
                <a:latin typeface="+mn-lt"/>
              </a:rPr>
              <a:t>Criar um novo cartão para dar ao funcionário no dia do seu Aniversário. Renovar o layout a cada ano, para que ele sempre receba um diferente. Pensar no brinde que é dado a ele</a:t>
            </a:r>
            <a:r>
              <a:rPr lang="pt-BR" sz="1600" dirty="0" smtClean="0">
                <a:latin typeface="+mn-lt"/>
              </a:rPr>
              <a:t>.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01/01/2011</a:t>
            </a:r>
            <a:endParaRPr lang="pt-BR" sz="1600" dirty="0">
              <a:latin typeface="+mn-lt"/>
            </a:endParaRPr>
          </a:p>
          <a:p>
            <a:endParaRPr lang="pt-BR" sz="20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24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79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Canais de Comunicação Interna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n-lt"/>
              </a:rPr>
              <a:t>Intranet - RH</a:t>
            </a:r>
          </a:p>
          <a:p>
            <a:endParaRPr lang="pt-BR" sz="20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Divulgar na Intranet as informações referentes ao departamento do </a:t>
            </a:r>
            <a:r>
              <a:rPr lang="pt-BR" sz="1600" dirty="0" smtClean="0">
                <a:latin typeface="+mn-lt"/>
              </a:rPr>
              <a:t>RH para orientar </a:t>
            </a:r>
            <a:r>
              <a:rPr lang="pt-BR" sz="1600" dirty="0">
                <a:latin typeface="+mn-lt"/>
              </a:rPr>
              <a:t>os colaboradores para eventuais dúvidas que eles tenham sobre o setor e seu funcionamento</a:t>
            </a:r>
            <a:r>
              <a:rPr lang="pt-BR" sz="1600" dirty="0" smtClean="0">
                <a:latin typeface="+mn-lt"/>
              </a:rPr>
              <a:t>.</a:t>
            </a:r>
          </a:p>
          <a:p>
            <a:endParaRPr lang="pt-BR" sz="16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01/01/2012</a:t>
            </a:r>
          </a:p>
          <a:p>
            <a:endParaRPr lang="pt-BR" sz="1600" dirty="0">
              <a:latin typeface="+mn-lt"/>
            </a:endParaRPr>
          </a:p>
          <a:p>
            <a:r>
              <a:rPr lang="pt-BR" sz="2400" b="1" dirty="0" smtClean="0">
                <a:latin typeface="+mn-lt"/>
              </a:rPr>
              <a:t>Intranet – Vagas disponíveis</a:t>
            </a:r>
            <a:endParaRPr lang="pt-BR" sz="2400" b="1" dirty="0">
              <a:latin typeface="+mn-lt"/>
            </a:endParaRPr>
          </a:p>
          <a:p>
            <a:endParaRPr lang="pt-BR" sz="1600" dirty="0">
              <a:latin typeface="+mn-lt"/>
            </a:endParaRPr>
          </a:p>
          <a:p>
            <a:r>
              <a:rPr lang="pt-BR" sz="1600" b="1" dirty="0">
                <a:latin typeface="+mn-lt"/>
              </a:rPr>
              <a:t>Objetivo: </a:t>
            </a:r>
            <a:r>
              <a:rPr lang="pt-BR" sz="1600" dirty="0">
                <a:latin typeface="+mn-lt"/>
              </a:rPr>
              <a:t>Divulgar na intranet as vagas disponíveis na </a:t>
            </a:r>
            <a:r>
              <a:rPr lang="pt-BR" sz="1600" dirty="0" smtClean="0">
                <a:latin typeface="+mn-lt"/>
              </a:rPr>
              <a:t>empresa para oferecer </a:t>
            </a:r>
            <a:r>
              <a:rPr lang="pt-BR" sz="1600" dirty="0">
                <a:latin typeface="+mn-lt"/>
              </a:rPr>
              <a:t>ao colaborador a oportunidade de concorrer internamente a vagas existentes na empresa, em outros departamentos que ele esteja interessado em trabalhar</a:t>
            </a:r>
            <a:r>
              <a:rPr lang="pt-BR" sz="1600" dirty="0" smtClean="0">
                <a:latin typeface="+mn-lt"/>
              </a:rPr>
              <a:t>.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b="1" dirty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01/01/2012</a:t>
            </a:r>
            <a:endParaRPr lang="pt-BR" sz="1600" dirty="0">
              <a:latin typeface="+mn-lt"/>
            </a:endParaRPr>
          </a:p>
          <a:p>
            <a:endParaRPr lang="pt-BR" sz="20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16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79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Canais de Comunicação Interna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n-lt"/>
              </a:rPr>
              <a:t>TV Colaborador</a:t>
            </a:r>
          </a:p>
          <a:p>
            <a:endParaRPr lang="pt-BR" sz="20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</a:t>
            </a:r>
            <a:r>
              <a:rPr lang="pt-BR" sz="1600" dirty="0" smtClean="0">
                <a:latin typeface="+mn-lt"/>
              </a:rPr>
              <a:t>Será instalada nas dependências internas das lojas a TV Colaborador, com o objetivo de ser mais um canal de comunicação entre a empresa e seu funcionário. Será exibido nessa TV treinamentos para os funcionários e apresentar as campanhas institucionais que irão acontecer na empresa.</a:t>
            </a:r>
          </a:p>
          <a:p>
            <a:endParaRPr lang="pt-BR" sz="16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01/02/2012</a:t>
            </a:r>
          </a:p>
          <a:p>
            <a:endParaRPr lang="pt-BR" sz="20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9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826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Ações de Endomarketing - Lojas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n-lt"/>
              </a:rPr>
              <a:t>Funcionário do Mês por Loja</a:t>
            </a:r>
          </a:p>
          <a:p>
            <a:endParaRPr lang="pt-BR" sz="20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</a:t>
            </a:r>
            <a:r>
              <a:rPr lang="pt-BR" sz="1600" dirty="0" smtClean="0">
                <a:latin typeface="+mn-lt"/>
              </a:rPr>
              <a:t>As lojas irão escolher todo </a:t>
            </a:r>
            <a:r>
              <a:rPr lang="pt-BR" sz="1600" dirty="0">
                <a:latin typeface="+mn-lt"/>
              </a:rPr>
              <a:t>mês um funcionário para que ele seja eleito o Funcionário do Mês, com base em vários critérios. </a:t>
            </a:r>
            <a:r>
              <a:rPr lang="pt-BR" sz="1600" dirty="0" smtClean="0">
                <a:latin typeface="+mn-lt"/>
              </a:rPr>
              <a:t>O objetivo é motivar </a:t>
            </a:r>
            <a:r>
              <a:rPr lang="pt-BR" sz="1600" dirty="0">
                <a:latin typeface="+mn-lt"/>
              </a:rPr>
              <a:t>os colaboradores para que eles queiram sempre desenvolver um trabalho melhor e se destacar dos colegas</a:t>
            </a:r>
            <a:r>
              <a:rPr lang="pt-BR" sz="1600" dirty="0" smtClean="0">
                <a:latin typeface="+mn-lt"/>
              </a:rPr>
              <a:t>.</a:t>
            </a:r>
          </a:p>
          <a:p>
            <a:endParaRPr lang="pt-BR" sz="16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Já existe em algumas lojas. É necessário padronizar.</a:t>
            </a:r>
          </a:p>
          <a:p>
            <a:endParaRPr lang="pt-BR" sz="1600" dirty="0">
              <a:latin typeface="+mn-lt"/>
            </a:endParaRPr>
          </a:p>
          <a:p>
            <a:r>
              <a:rPr lang="pt-BR" sz="2400" b="1" dirty="0" smtClean="0">
                <a:latin typeface="+mn-lt"/>
              </a:rPr>
              <a:t>Mural de Elogios nas Lojas</a:t>
            </a:r>
            <a:endParaRPr lang="pt-BR" sz="2400" b="1" dirty="0">
              <a:latin typeface="+mn-lt"/>
            </a:endParaRPr>
          </a:p>
          <a:p>
            <a:endParaRPr lang="pt-BR" sz="1600" dirty="0">
              <a:latin typeface="+mn-lt"/>
            </a:endParaRPr>
          </a:p>
          <a:p>
            <a:r>
              <a:rPr lang="pt-BR" sz="1600" b="1" dirty="0">
                <a:latin typeface="+mn-lt"/>
              </a:rPr>
              <a:t>Objetivo: </a:t>
            </a:r>
            <a:r>
              <a:rPr lang="pt-BR" sz="1600" dirty="0">
                <a:latin typeface="+mn-lt"/>
              </a:rPr>
              <a:t>Desenvolver um mural para que seja colocado nas dependências internas da loja, contendo todos os elogios que a loja e os funcionários recebem dos clientes. </a:t>
            </a:r>
            <a:r>
              <a:rPr lang="pt-BR" sz="1600" dirty="0" smtClean="0">
                <a:latin typeface="+mn-lt"/>
              </a:rPr>
              <a:t>Com isso pretendemos motivar </a:t>
            </a:r>
            <a:r>
              <a:rPr lang="pt-BR" sz="1600" dirty="0">
                <a:latin typeface="+mn-lt"/>
              </a:rPr>
              <a:t>os funcionários para que eles trabalhem cada vez melhor</a:t>
            </a:r>
            <a:r>
              <a:rPr lang="pt-BR" sz="1600" dirty="0" smtClean="0">
                <a:latin typeface="+mn-lt"/>
              </a:rPr>
              <a:t>.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b="1" dirty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Já existe em algumas lojas. É necessário padronizar.</a:t>
            </a:r>
            <a:endParaRPr lang="pt-BR" sz="1600" dirty="0">
              <a:latin typeface="+mn-lt"/>
            </a:endParaRPr>
          </a:p>
          <a:p>
            <a:endParaRPr lang="pt-BR" sz="20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4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826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Ações de Endomarketing - Lojas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n-lt"/>
              </a:rPr>
              <a:t>Linha do “Sucesso” nas Lojas</a:t>
            </a:r>
          </a:p>
          <a:p>
            <a:endParaRPr lang="pt-BR" sz="20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Desenvolver uma "linha do sucesso", para ser fixada nas dependências internas da loja, contendo os funcionários que já passaram por aquela loja e onde eles conseguiram chegar hoje em dia. </a:t>
            </a:r>
            <a:endParaRPr lang="pt-BR" sz="1600" dirty="0" smtClean="0">
              <a:latin typeface="+mn-lt"/>
            </a:endParaRPr>
          </a:p>
          <a:p>
            <a:endParaRPr lang="pt-BR" sz="16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01/02/2012</a:t>
            </a:r>
          </a:p>
          <a:p>
            <a:endParaRPr lang="pt-BR" sz="1600" dirty="0">
              <a:latin typeface="+mn-lt"/>
            </a:endParaRPr>
          </a:p>
          <a:p>
            <a:r>
              <a:rPr lang="pt-BR" sz="2400" b="1" dirty="0" smtClean="0">
                <a:latin typeface="+mn-lt"/>
              </a:rPr>
              <a:t>Reunião do Bom Dia / Motivacional</a:t>
            </a:r>
            <a:endParaRPr lang="pt-BR" sz="2400" b="1" dirty="0">
              <a:latin typeface="+mn-lt"/>
            </a:endParaRPr>
          </a:p>
          <a:p>
            <a:endParaRPr lang="pt-BR" sz="1600" dirty="0">
              <a:latin typeface="+mn-lt"/>
            </a:endParaRPr>
          </a:p>
          <a:p>
            <a:r>
              <a:rPr lang="pt-BR" sz="1600" b="1" dirty="0">
                <a:latin typeface="+mn-lt"/>
              </a:rPr>
              <a:t>Objetivo: </a:t>
            </a:r>
            <a:r>
              <a:rPr lang="pt-BR" sz="1600" dirty="0">
                <a:latin typeface="+mn-lt"/>
              </a:rPr>
              <a:t>Orientar os gerentes das lojas, para que eles realizem semanalmente uma reunião do Bom Dia, em dois turnos, para envolver todos os funcionários da empresa. </a:t>
            </a:r>
            <a:r>
              <a:rPr lang="pt-BR" sz="1600" dirty="0" smtClean="0">
                <a:latin typeface="+mn-lt"/>
              </a:rPr>
              <a:t> Pretendemos assim promover </a:t>
            </a:r>
            <a:r>
              <a:rPr lang="pt-BR" sz="1600" dirty="0">
                <a:latin typeface="+mn-lt"/>
              </a:rPr>
              <a:t>a interação entre os funcionários, mantê-los atualizados das ações que acontecem na empresa, das </a:t>
            </a:r>
            <a:r>
              <a:rPr lang="pt-BR" sz="1600" dirty="0" smtClean="0">
                <a:latin typeface="+mn-lt"/>
              </a:rPr>
              <a:t>metas </a:t>
            </a:r>
            <a:r>
              <a:rPr lang="pt-BR" sz="1600" dirty="0">
                <a:latin typeface="+mn-lt"/>
              </a:rPr>
              <a:t>a serem atingidas e motivá-los por meio de uma atividade diferenciada</a:t>
            </a:r>
            <a:r>
              <a:rPr lang="pt-BR" sz="1600" dirty="0" smtClean="0">
                <a:latin typeface="+mn-lt"/>
              </a:rPr>
              <a:t>.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b="1" dirty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Já existe em algumas lojas. É necessário padronizar.</a:t>
            </a:r>
            <a:endParaRPr lang="pt-BR" sz="1600" dirty="0">
              <a:latin typeface="+mn-lt"/>
            </a:endParaRPr>
          </a:p>
          <a:p>
            <a:endParaRPr lang="pt-BR" sz="20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92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361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Ações de Endomarketing - Administrativo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n-lt"/>
              </a:rPr>
              <a:t>Almoço de Confraternização – Fim de Ano</a:t>
            </a:r>
          </a:p>
          <a:p>
            <a:endParaRPr lang="pt-BR" sz="20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Todo ano, é realizado um almoço de confraternização para alguns funcionários da empresa, afim de premiá-los por seus anos de empresa. Objetivo: promover a interação entre os funcionários, motivá-los a conquistar mais anos de empresa e mostrar ao funcionário que a empresa o valoriza</a:t>
            </a:r>
            <a:r>
              <a:rPr lang="pt-BR" sz="1600" dirty="0" smtClean="0">
                <a:latin typeface="+mn-lt"/>
              </a:rPr>
              <a:t>.</a:t>
            </a:r>
          </a:p>
          <a:p>
            <a:endParaRPr lang="pt-BR" sz="16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Já existe, é necessário diversificar.</a:t>
            </a:r>
          </a:p>
          <a:p>
            <a:r>
              <a:rPr lang="pt-BR" sz="1600" b="1" dirty="0" smtClean="0">
                <a:latin typeface="+mn-lt"/>
              </a:rPr>
              <a:t>Periodicidade: </a:t>
            </a:r>
            <a:r>
              <a:rPr lang="pt-BR" sz="1600" dirty="0" smtClean="0">
                <a:latin typeface="+mn-lt"/>
              </a:rPr>
              <a:t>Anual</a:t>
            </a:r>
          </a:p>
          <a:p>
            <a:endParaRPr lang="pt-BR" sz="1600" dirty="0">
              <a:latin typeface="+mn-lt"/>
            </a:endParaRPr>
          </a:p>
          <a:p>
            <a:r>
              <a:rPr lang="pt-BR" sz="2400" b="1" dirty="0" smtClean="0">
                <a:latin typeface="+mn-lt"/>
              </a:rPr>
              <a:t>Café da Manhã Feliz</a:t>
            </a:r>
            <a:endParaRPr lang="pt-BR" sz="2400" b="1" dirty="0">
              <a:latin typeface="+mn-lt"/>
            </a:endParaRPr>
          </a:p>
          <a:p>
            <a:endParaRPr lang="pt-BR" sz="1600" dirty="0">
              <a:latin typeface="+mn-lt"/>
            </a:endParaRPr>
          </a:p>
          <a:p>
            <a:r>
              <a:rPr lang="pt-BR" sz="1600" b="1" dirty="0">
                <a:latin typeface="+mn-lt"/>
              </a:rPr>
              <a:t>Objetivo: </a:t>
            </a:r>
            <a:r>
              <a:rPr lang="pt-BR" sz="1600" dirty="0">
                <a:latin typeface="+mn-lt"/>
              </a:rPr>
              <a:t>Orientar os gerentes das lojas, para que eles realizem semanalmente uma reunião do Bom Dia, em dois turnos, para envolver todos os funcionários da empresa. </a:t>
            </a:r>
            <a:r>
              <a:rPr lang="pt-BR" sz="1600" dirty="0" smtClean="0">
                <a:latin typeface="+mn-lt"/>
              </a:rPr>
              <a:t> Pretendemos assim promover </a:t>
            </a:r>
            <a:r>
              <a:rPr lang="pt-BR" sz="1600" dirty="0">
                <a:latin typeface="+mn-lt"/>
              </a:rPr>
              <a:t>a interação entre os funcionários, mantê-los atualizados das ações que acontecem na empresa, das </a:t>
            </a:r>
            <a:r>
              <a:rPr lang="pt-BR" sz="1600" dirty="0" smtClean="0">
                <a:latin typeface="+mn-lt"/>
              </a:rPr>
              <a:t>metas </a:t>
            </a:r>
            <a:r>
              <a:rPr lang="pt-BR" sz="1600" dirty="0">
                <a:latin typeface="+mn-lt"/>
              </a:rPr>
              <a:t>a serem atingidas e motivá-los por meio de uma atividade diferenciada</a:t>
            </a:r>
            <a:r>
              <a:rPr lang="pt-BR" sz="1600" dirty="0" smtClean="0">
                <a:latin typeface="+mn-lt"/>
              </a:rPr>
              <a:t>.</a:t>
            </a:r>
          </a:p>
          <a:p>
            <a:r>
              <a:rPr lang="pt-BR" sz="1600" b="1" dirty="0" smtClean="0">
                <a:latin typeface="+mn-lt"/>
              </a:rPr>
              <a:t>Início</a:t>
            </a:r>
            <a:r>
              <a:rPr lang="pt-BR" sz="1600" b="1" dirty="0">
                <a:latin typeface="+mn-lt"/>
              </a:rPr>
              <a:t>: </a:t>
            </a:r>
            <a:r>
              <a:rPr lang="pt-BR" sz="1600" dirty="0" smtClean="0">
                <a:latin typeface="+mn-lt"/>
              </a:rPr>
              <a:t>Já existe em algumas lojas. É necessário padronizar.</a:t>
            </a:r>
            <a:endParaRPr lang="pt-BR" sz="1600" dirty="0">
              <a:latin typeface="+mn-lt"/>
            </a:endParaRPr>
          </a:p>
          <a:p>
            <a:endParaRPr lang="pt-BR" sz="20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40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906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Ações de Marketing de Incentivo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n-lt"/>
              </a:rPr>
              <a:t>Vendas </a:t>
            </a:r>
            <a:r>
              <a:rPr lang="pt-BR" sz="2400" b="1" dirty="0" err="1" smtClean="0">
                <a:latin typeface="+mn-lt"/>
              </a:rPr>
              <a:t>Vale-Gás</a:t>
            </a:r>
            <a:r>
              <a:rPr lang="pt-BR" sz="2400" b="1" dirty="0" smtClean="0">
                <a:latin typeface="+mn-lt"/>
              </a:rPr>
              <a:t> e Recarga de Celular</a:t>
            </a:r>
          </a:p>
          <a:p>
            <a:endParaRPr lang="pt-BR" sz="20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Ação que atinge diretamente os funcionários das lojas. Os funcionários que se destacam mensalmente com o número de vendas de </a:t>
            </a:r>
            <a:r>
              <a:rPr lang="pt-BR" sz="1600" dirty="0" err="1">
                <a:latin typeface="+mn-lt"/>
              </a:rPr>
              <a:t>vale-gás</a:t>
            </a:r>
            <a:r>
              <a:rPr lang="pt-BR" sz="1600" dirty="0">
                <a:latin typeface="+mn-lt"/>
              </a:rPr>
              <a:t> ou recarga de celular em suas lojas, ganham prêmios. </a:t>
            </a:r>
            <a:endParaRPr lang="pt-BR" sz="1600" b="1" dirty="0">
              <a:latin typeface="+mn-lt"/>
            </a:endParaRPr>
          </a:p>
          <a:p>
            <a:endParaRPr lang="pt-BR" sz="16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Já existe, implementada em 2011.</a:t>
            </a:r>
            <a:endParaRPr lang="pt-BR" sz="2000" b="1" dirty="0">
              <a:latin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6654"/>
            <a:ext cx="2918073" cy="19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92896"/>
            <a:ext cx="4158802" cy="271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7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7"/>
          <p:cNvSpPr txBox="1">
            <a:spLocks noChangeArrowheads="1"/>
          </p:cNvSpPr>
          <p:nvPr/>
        </p:nvSpPr>
        <p:spPr bwMode="auto">
          <a:xfrm>
            <a:off x="6372200" y="6309320"/>
            <a:ext cx="1386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1100" dirty="0" smtClean="0">
                <a:latin typeface="Arial Black" pitchFamily="34" charset="0"/>
              </a:rPr>
              <a:t>Agosto </a:t>
            </a:r>
            <a:r>
              <a:rPr lang="pt-BR" sz="1100" dirty="0">
                <a:latin typeface="Arial Black" pitchFamily="34" charset="0"/>
              </a:rPr>
              <a:t>de 2011</a:t>
            </a:r>
          </a:p>
        </p:txBody>
      </p:sp>
      <p:sp>
        <p:nvSpPr>
          <p:cNvPr id="2" name="Fluxograma: Processo alternativo 1"/>
          <p:cNvSpPr/>
          <p:nvPr/>
        </p:nvSpPr>
        <p:spPr>
          <a:xfrm>
            <a:off x="2771800" y="620688"/>
            <a:ext cx="3528392" cy="93610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Comunicação Interna e </a:t>
            </a:r>
          </a:p>
          <a:p>
            <a:pPr algn="ctr"/>
            <a:r>
              <a:rPr lang="pt-BR" dirty="0" smtClean="0"/>
              <a:t>Endomarketing</a:t>
            </a:r>
          </a:p>
          <a:p>
            <a:pPr algn="ctr"/>
            <a:endParaRPr lang="pt-BR" dirty="0"/>
          </a:p>
        </p:txBody>
      </p:sp>
      <p:sp>
        <p:nvSpPr>
          <p:cNvPr id="6" name="Fluxograma: Processo alternativo 5"/>
          <p:cNvSpPr/>
          <p:nvPr/>
        </p:nvSpPr>
        <p:spPr>
          <a:xfrm>
            <a:off x="395536" y="3145780"/>
            <a:ext cx="1872208" cy="648072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alternativo 7"/>
          <p:cNvSpPr/>
          <p:nvPr/>
        </p:nvSpPr>
        <p:spPr>
          <a:xfrm>
            <a:off x="6660232" y="3140968"/>
            <a:ext cx="1872208" cy="648072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alternativo 8"/>
          <p:cNvSpPr/>
          <p:nvPr/>
        </p:nvSpPr>
        <p:spPr>
          <a:xfrm>
            <a:off x="2496592" y="3135796"/>
            <a:ext cx="1872208" cy="648072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alternativo 9"/>
          <p:cNvSpPr/>
          <p:nvPr/>
        </p:nvSpPr>
        <p:spPr>
          <a:xfrm>
            <a:off x="4572000" y="3135796"/>
            <a:ext cx="1872208" cy="648072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flipH="1">
            <a:off x="1691680" y="1772816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432696" y="17728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88224" y="1844824"/>
            <a:ext cx="792088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5292080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95536" y="3212976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>
                <a:latin typeface="+mn-lt"/>
              </a:rPr>
              <a:t>Canais de </a:t>
            </a:r>
          </a:p>
          <a:p>
            <a:pPr algn="ctr"/>
            <a:r>
              <a:rPr lang="pt-BR" sz="1300" dirty="0" smtClean="0">
                <a:latin typeface="+mn-lt"/>
              </a:rPr>
              <a:t>Comunicação Interna</a:t>
            </a:r>
            <a:endParaRPr lang="pt-BR" sz="1300" dirty="0">
              <a:latin typeface="+mn-lt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96592" y="3212976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latin typeface="+mn-lt"/>
              </a:rPr>
              <a:t>Ações de Endomarketing</a:t>
            </a:r>
          </a:p>
          <a:p>
            <a:pPr algn="ctr"/>
            <a:r>
              <a:rPr lang="pt-BR" sz="1300" dirty="0" smtClean="0">
                <a:latin typeface="+mn-lt"/>
              </a:rPr>
              <a:t>Lojas</a:t>
            </a:r>
            <a:endParaRPr lang="pt-BR" sz="1300" dirty="0">
              <a:latin typeface="+mn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572000" y="3193812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latin typeface="+mn-lt"/>
              </a:rPr>
              <a:t>Ações de Endomarketing</a:t>
            </a:r>
          </a:p>
          <a:p>
            <a:pPr algn="ctr"/>
            <a:r>
              <a:rPr lang="pt-BR" sz="1300" dirty="0" smtClean="0">
                <a:latin typeface="+mn-lt"/>
              </a:rPr>
              <a:t>Administrativo</a:t>
            </a:r>
            <a:endParaRPr lang="pt-BR" sz="1300" dirty="0">
              <a:latin typeface="+mn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660232" y="3193811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>
                <a:latin typeface="+mn-lt"/>
              </a:rPr>
              <a:t>Ações de MKT de Incentivo e Benefícios </a:t>
            </a:r>
            <a:endParaRPr lang="pt-BR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79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79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Canais de Comunicação Interna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+mn-lt"/>
              </a:rPr>
              <a:t>Revista Interna Condor</a:t>
            </a:r>
          </a:p>
          <a:p>
            <a:endParaRPr lang="pt-BR" sz="2000" b="1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Fortalecer o relacionamento da empresa/colaborador e envolvê-los com a empresa que eles trabalham, para que eles se sintam valorizados e parte da empresa. </a:t>
            </a:r>
            <a:r>
              <a:rPr lang="pt-BR" sz="1600" dirty="0" smtClean="0">
                <a:latin typeface="+mn-lt"/>
              </a:rPr>
              <a:t>Pretendemos mostrar </a:t>
            </a:r>
            <a:r>
              <a:rPr lang="pt-BR" sz="1600" dirty="0">
                <a:latin typeface="+mn-lt"/>
              </a:rPr>
              <a:t>que o Condor é uma grande </a:t>
            </a:r>
            <a:r>
              <a:rPr lang="pt-BR" sz="1600" dirty="0" smtClean="0">
                <a:latin typeface="+mn-lt"/>
              </a:rPr>
              <a:t>família, pretendendo assim deixar a equipe mais unida.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Formato: </a:t>
            </a:r>
            <a:r>
              <a:rPr lang="pt-BR" sz="1600" dirty="0" smtClean="0">
                <a:latin typeface="+mn-lt"/>
              </a:rPr>
              <a:t>8 páginas – 21 x 28cm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Tiragem: </a:t>
            </a:r>
            <a:r>
              <a:rPr lang="pt-BR" sz="1600" dirty="0" smtClean="0">
                <a:latin typeface="+mn-lt"/>
              </a:rPr>
              <a:t>8.000 exemplares</a:t>
            </a:r>
          </a:p>
          <a:p>
            <a:endParaRPr lang="pt-BR" sz="16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Periodicidade:</a:t>
            </a:r>
            <a:r>
              <a:rPr lang="pt-BR" sz="1600" dirty="0" smtClean="0">
                <a:latin typeface="+mn-lt"/>
              </a:rPr>
              <a:t> Mensal</a:t>
            </a:r>
          </a:p>
          <a:p>
            <a:endParaRPr lang="pt-BR" sz="16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01/02/2012</a:t>
            </a:r>
          </a:p>
          <a:p>
            <a:endParaRPr lang="pt-BR" sz="2000" b="1" dirty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79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Canais de Comunicação Interna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+mn-lt"/>
              </a:rPr>
              <a:t>Revista Interna Condor</a:t>
            </a:r>
          </a:p>
          <a:p>
            <a:endParaRPr lang="pt-BR" sz="2000" b="1" dirty="0" smtClean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Sugestões de Editorias:</a:t>
            </a:r>
          </a:p>
          <a:p>
            <a:endParaRPr lang="pt-BR" sz="1600" b="1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pt-BR" sz="1600" dirty="0" smtClean="0">
                <a:latin typeface="+mn-lt"/>
              </a:rPr>
              <a:t>Palavra do Presidente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+mn-lt"/>
              </a:rPr>
              <a:t>Família Condor: Neste espaço, mostraremos perfis de funcionários da Rede que estão há bastante tempo na </a:t>
            </a:r>
            <a:r>
              <a:rPr lang="pt-BR" sz="1600" dirty="0" smtClean="0">
                <a:latin typeface="+mn-lt"/>
              </a:rPr>
              <a:t>casa, contando a sua trajetória na empresa. </a:t>
            </a:r>
          </a:p>
          <a:p>
            <a:pPr marL="285750" indent="-285750">
              <a:buFontTx/>
              <a:buChar char="-"/>
            </a:pPr>
            <a:r>
              <a:rPr lang="pt-BR" sz="1600" dirty="0" smtClean="0">
                <a:latin typeface="+mn-lt"/>
              </a:rPr>
              <a:t>No ar: Espaço </a:t>
            </a:r>
            <a:r>
              <a:rPr lang="pt-BR" sz="1600" dirty="0">
                <a:latin typeface="+mn-lt"/>
              </a:rPr>
              <a:t>para mostrar a campanha publicitária do </a:t>
            </a:r>
            <a:r>
              <a:rPr lang="pt-BR" sz="1600" dirty="0" smtClean="0">
                <a:latin typeface="+mn-lt"/>
              </a:rPr>
              <a:t>mês, releases, etc.</a:t>
            </a:r>
          </a:p>
          <a:p>
            <a:pPr marL="285750" indent="-285750">
              <a:buFontTx/>
              <a:buChar char="-"/>
            </a:pPr>
            <a:r>
              <a:rPr lang="pt-BR" sz="1600" dirty="0" smtClean="0">
                <a:latin typeface="+mn-lt"/>
              </a:rPr>
              <a:t>Novidades da Rede Condor</a:t>
            </a:r>
          </a:p>
          <a:p>
            <a:pPr marL="285750" indent="-285750">
              <a:buFontTx/>
              <a:buChar char="-"/>
            </a:pPr>
            <a:r>
              <a:rPr lang="pt-BR" sz="1600" dirty="0" smtClean="0">
                <a:latin typeface="+mn-lt"/>
              </a:rPr>
              <a:t>Condor </a:t>
            </a:r>
            <a:r>
              <a:rPr lang="pt-BR" sz="1600" dirty="0">
                <a:latin typeface="+mn-lt"/>
              </a:rPr>
              <a:t>na mídia: Um espaço para divulgar as principais novidades que acontecem na empresa e aparecem na mídia</a:t>
            </a:r>
            <a:endParaRPr lang="pt-BR" sz="1600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latin typeface="+mn-lt"/>
              </a:rPr>
              <a:t>Gente </a:t>
            </a:r>
            <a:r>
              <a:rPr lang="pt-BR" sz="1600" dirty="0" smtClean="0">
                <a:latin typeface="+mn-lt"/>
              </a:rPr>
              <a:t>Condor: Uma </a:t>
            </a:r>
            <a:r>
              <a:rPr lang="pt-BR" sz="1600" dirty="0">
                <a:latin typeface="+mn-lt"/>
              </a:rPr>
              <a:t>espécie de coluna social do Condor. Neste espaço serão divulgados eventos nas lojas registrando a presença dos funcionários, mostramos </a:t>
            </a:r>
            <a:r>
              <a:rPr lang="pt-BR" sz="1600" dirty="0" smtClean="0">
                <a:latin typeface="+mn-lt"/>
              </a:rPr>
              <a:t>fotos e nomes.</a:t>
            </a:r>
          </a:p>
          <a:p>
            <a:pPr marL="285750" indent="-285750">
              <a:buFontTx/>
              <a:buChar char="-"/>
            </a:pPr>
            <a:r>
              <a:rPr lang="pt-BR" sz="1600" dirty="0" smtClean="0">
                <a:latin typeface="+mn-lt"/>
              </a:rPr>
              <a:t>Loja destaque do mês.</a:t>
            </a:r>
            <a:endParaRPr lang="pt-BR" sz="1600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pt-BR" sz="1600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endParaRPr lang="pt-BR" sz="1600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pt-BR" sz="1600" b="1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endParaRPr lang="pt-BR" sz="16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4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79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Canais de Comunicação Interna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38164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+mn-lt"/>
              </a:rPr>
              <a:t>Revista Interna Condor</a:t>
            </a:r>
          </a:p>
          <a:p>
            <a:endParaRPr lang="pt-BR" sz="2000" b="1" dirty="0" smtClean="0">
              <a:latin typeface="+mn-lt"/>
            </a:endParaRPr>
          </a:p>
          <a:p>
            <a:endParaRPr lang="pt-BR" sz="2000" b="1" dirty="0" smtClean="0">
              <a:latin typeface="+mn-lt"/>
            </a:endParaRPr>
          </a:p>
          <a:p>
            <a:r>
              <a:rPr lang="pt-BR" dirty="0" smtClean="0">
                <a:latin typeface="+mn-lt"/>
              </a:rPr>
              <a:t>Linha 1 </a:t>
            </a:r>
          </a:p>
          <a:p>
            <a:endParaRPr lang="pt-BR" b="1" dirty="0">
              <a:latin typeface="+mn-lt"/>
            </a:endParaRPr>
          </a:p>
          <a:p>
            <a:r>
              <a:rPr lang="pt-BR" b="1" dirty="0" smtClean="0">
                <a:latin typeface="+mn-lt"/>
              </a:rPr>
              <a:t>Condor </a:t>
            </a:r>
            <a:r>
              <a:rPr lang="pt-BR" b="1" dirty="0">
                <a:latin typeface="+mn-lt"/>
              </a:rPr>
              <a:t>c</a:t>
            </a:r>
            <a:r>
              <a:rPr lang="pt-BR" b="1" dirty="0" smtClean="0">
                <a:latin typeface="+mn-lt"/>
              </a:rPr>
              <a:t>om você. </a:t>
            </a:r>
            <a:r>
              <a:rPr lang="pt-BR" sz="1600" dirty="0" smtClean="0">
                <a:latin typeface="+mn-lt"/>
              </a:rPr>
              <a:t>Informativo Interno da Rede Condor.</a:t>
            </a:r>
          </a:p>
          <a:p>
            <a:endParaRPr lang="pt-BR" sz="2000" b="1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pt-BR" sz="1600" b="1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endParaRPr lang="pt-BR" sz="16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964" y="836711"/>
            <a:ext cx="3887256" cy="51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4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7"/>
          <p:cNvSpPr txBox="1">
            <a:spLocks noChangeArrowheads="1"/>
          </p:cNvSpPr>
          <p:nvPr/>
        </p:nvSpPr>
        <p:spPr bwMode="auto">
          <a:xfrm>
            <a:off x="6372200" y="6309320"/>
            <a:ext cx="1386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1100" dirty="0" smtClean="0">
                <a:latin typeface="Arial Black" pitchFamily="34" charset="0"/>
              </a:rPr>
              <a:t>Agosto </a:t>
            </a:r>
            <a:r>
              <a:rPr lang="pt-BR" sz="1100" dirty="0">
                <a:latin typeface="Arial Black" pitchFamily="34" charset="0"/>
              </a:rPr>
              <a:t>de 2011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389088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88764"/>
            <a:ext cx="389088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66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79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Canais de Comunicação Interna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38164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+mn-lt"/>
              </a:rPr>
              <a:t>Revista Interna Condor</a:t>
            </a:r>
          </a:p>
          <a:p>
            <a:endParaRPr lang="pt-BR" sz="2000" b="1" dirty="0" smtClean="0">
              <a:latin typeface="+mn-lt"/>
            </a:endParaRPr>
          </a:p>
          <a:p>
            <a:endParaRPr lang="pt-BR" sz="2000" b="1" dirty="0" smtClean="0">
              <a:latin typeface="+mn-lt"/>
            </a:endParaRPr>
          </a:p>
          <a:p>
            <a:r>
              <a:rPr lang="pt-BR" dirty="0" smtClean="0">
                <a:latin typeface="+mn-lt"/>
              </a:rPr>
              <a:t>Linha 2 </a:t>
            </a:r>
          </a:p>
          <a:p>
            <a:endParaRPr lang="pt-BR" b="1" dirty="0">
              <a:latin typeface="+mn-lt"/>
            </a:endParaRPr>
          </a:p>
          <a:p>
            <a:r>
              <a:rPr lang="pt-BR" b="1" dirty="0" smtClean="0">
                <a:latin typeface="+mn-lt"/>
              </a:rPr>
              <a:t>Condor </a:t>
            </a:r>
            <a:r>
              <a:rPr lang="pt-BR" b="1" dirty="0" err="1" smtClean="0">
                <a:latin typeface="+mn-lt"/>
              </a:rPr>
              <a:t>Hiper</a:t>
            </a:r>
            <a:r>
              <a:rPr lang="pt-BR" b="1" dirty="0" smtClean="0">
                <a:latin typeface="+mn-lt"/>
              </a:rPr>
              <a:t> News.</a:t>
            </a:r>
            <a:r>
              <a:rPr lang="pt-BR" sz="1600" b="1" dirty="0" smtClean="0">
                <a:latin typeface="+mn-lt"/>
              </a:rPr>
              <a:t> </a:t>
            </a:r>
            <a:r>
              <a:rPr lang="pt-BR" sz="1600" dirty="0" smtClean="0">
                <a:latin typeface="+mn-lt"/>
              </a:rPr>
              <a:t>Aqui você é notícia.</a:t>
            </a:r>
            <a:endParaRPr lang="pt-BR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pt-BR" sz="1600" b="1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endParaRPr lang="pt-BR" sz="1600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836712"/>
            <a:ext cx="389088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74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7"/>
          <p:cNvSpPr txBox="1">
            <a:spLocks noChangeArrowheads="1"/>
          </p:cNvSpPr>
          <p:nvPr/>
        </p:nvSpPr>
        <p:spPr bwMode="auto">
          <a:xfrm>
            <a:off x="6372200" y="6309320"/>
            <a:ext cx="1386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1100" dirty="0" smtClean="0">
                <a:latin typeface="Arial Black" pitchFamily="34" charset="0"/>
              </a:rPr>
              <a:t>Agosto </a:t>
            </a:r>
            <a:r>
              <a:rPr lang="pt-BR" sz="1100" dirty="0">
                <a:latin typeface="Arial Black" pitchFamily="34" charset="0"/>
              </a:rPr>
              <a:t>de 2011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763"/>
            <a:ext cx="3890883" cy="518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88763"/>
            <a:ext cx="3888432" cy="51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11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332656"/>
            <a:ext cx="279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n-lt"/>
              </a:rPr>
              <a:t>Canais de Comunicação Interna</a:t>
            </a:r>
            <a:endParaRPr lang="pt-BR" sz="16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1012666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+mn-lt"/>
              </a:rPr>
              <a:t>Vídeo Institucional Condor</a:t>
            </a:r>
          </a:p>
          <a:p>
            <a:endParaRPr lang="pt-BR" sz="2000" b="1" dirty="0" smtClean="0">
              <a:latin typeface="+mn-lt"/>
            </a:endParaRPr>
          </a:p>
          <a:p>
            <a:endParaRPr lang="pt-BR" sz="20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Objetivo:</a:t>
            </a:r>
            <a:r>
              <a:rPr lang="pt-BR" sz="1600" dirty="0">
                <a:latin typeface="+mn-lt"/>
              </a:rPr>
              <a:t> A</a:t>
            </a:r>
            <a:r>
              <a:rPr lang="pt-BR" sz="1600" dirty="0" smtClean="0">
                <a:latin typeface="+mn-lt"/>
              </a:rPr>
              <a:t>presentar </a:t>
            </a:r>
            <a:r>
              <a:rPr lang="pt-BR" sz="1600" dirty="0">
                <a:latin typeface="+mn-lt"/>
              </a:rPr>
              <a:t>ao </a:t>
            </a:r>
            <a:r>
              <a:rPr lang="pt-BR" sz="1600" dirty="0" smtClean="0">
                <a:latin typeface="+mn-lt"/>
              </a:rPr>
              <a:t>novo colaborador </a:t>
            </a:r>
            <a:r>
              <a:rPr lang="pt-BR" sz="1600" dirty="0">
                <a:latin typeface="+mn-lt"/>
              </a:rPr>
              <a:t>a empresa que ele irá trabalhar, contar a história da empresa, falar um pouco dos departamentos, enfim, </a:t>
            </a:r>
            <a:r>
              <a:rPr lang="pt-BR" sz="1600" dirty="0" smtClean="0">
                <a:latin typeface="+mn-lt"/>
              </a:rPr>
              <a:t>integrar o funcionário </a:t>
            </a:r>
            <a:r>
              <a:rPr lang="pt-BR" sz="1600" dirty="0">
                <a:latin typeface="+mn-lt"/>
              </a:rPr>
              <a:t>sobre o “universo Condor”. O vídeo deve transmitir credibilidade da empresa, passar uma imagem positiva aos novos funcionários, para que eles pensem: “Nossa, que show essa empresa que irei trabalhar!”. Motivá-los para que iniciem entusiasmados seu novo trabalho.</a:t>
            </a:r>
            <a:endParaRPr lang="pt-BR" sz="1600" dirty="0" smtClean="0">
              <a:latin typeface="+mn-lt"/>
            </a:endParaRPr>
          </a:p>
          <a:p>
            <a:endParaRPr lang="pt-BR" sz="1600" b="1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Atualmente</a:t>
            </a:r>
            <a:r>
              <a:rPr lang="pt-BR" sz="1600" b="1" dirty="0">
                <a:latin typeface="+mn-lt"/>
              </a:rPr>
              <a:t>: </a:t>
            </a:r>
            <a:r>
              <a:rPr lang="pt-BR" sz="1600" dirty="0" smtClean="0">
                <a:latin typeface="+mn-lt"/>
              </a:rPr>
              <a:t>A </a:t>
            </a:r>
            <a:r>
              <a:rPr lang="pt-BR" sz="1600" dirty="0">
                <a:latin typeface="+mn-lt"/>
              </a:rPr>
              <a:t>apresentação da empresa é feita por meio de fotos projetadas em um </a:t>
            </a:r>
            <a:r>
              <a:rPr lang="pt-BR" sz="1600" dirty="0" err="1" smtClean="0">
                <a:latin typeface="+mn-lt"/>
              </a:rPr>
              <a:t>reto-projetor</a:t>
            </a:r>
            <a:r>
              <a:rPr lang="pt-BR" sz="1600" dirty="0" smtClean="0">
                <a:latin typeface="+mn-lt"/>
              </a:rPr>
              <a:t> </a:t>
            </a:r>
            <a:r>
              <a:rPr lang="pt-BR" sz="1600" dirty="0">
                <a:latin typeface="+mn-lt"/>
              </a:rPr>
              <a:t>e explicações da funcionária do RH que está apresentando</a:t>
            </a:r>
            <a:r>
              <a:rPr lang="pt-BR" sz="1600" dirty="0" smtClean="0">
                <a:latin typeface="+mn-lt"/>
              </a:rPr>
              <a:t>.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b="1" dirty="0" smtClean="0">
                <a:latin typeface="+mn-lt"/>
              </a:rPr>
              <a:t>Início: </a:t>
            </a:r>
            <a:r>
              <a:rPr lang="pt-BR" sz="1600" dirty="0" smtClean="0">
                <a:latin typeface="+mn-lt"/>
              </a:rPr>
              <a:t>02/12/2012</a:t>
            </a:r>
            <a:endParaRPr lang="pt-BR" sz="2000" dirty="0">
              <a:latin typeface="+mn-lt"/>
            </a:endParaRPr>
          </a:p>
          <a:p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70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1173</Words>
  <Application>Microsoft Office PowerPoint</Application>
  <PresentationFormat>Apresentação na tela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eliseu</dc:creator>
  <cp:lastModifiedBy>danielle.araujo</cp:lastModifiedBy>
  <cp:revision>109</cp:revision>
  <dcterms:created xsi:type="dcterms:W3CDTF">2011-07-21T15:44:15Z</dcterms:created>
  <dcterms:modified xsi:type="dcterms:W3CDTF">2011-08-19T17:13:44Z</dcterms:modified>
</cp:coreProperties>
</file>