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0" r:id="rId4"/>
    <p:sldId id="257" r:id="rId5"/>
    <p:sldId id="259" r:id="rId6"/>
    <p:sldId id="265" r:id="rId7"/>
    <p:sldId id="261" r:id="rId8"/>
    <p:sldId id="263" r:id="rId9"/>
    <p:sldId id="269" r:id="rId10"/>
    <p:sldId id="264" r:id="rId11"/>
    <p:sldId id="268" r:id="rId12"/>
    <p:sldId id="270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Проблемы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CB9-4300-94A9-C78BC6FDA0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CB9-4300-94A9-C78BC6FDA0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CB9-4300-94A9-C78BC6FDA0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CB9-4300-94A9-C78BC6FDA01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CB9-4300-94A9-C78BC6FDA01C}"/>
              </c:ext>
            </c:extLst>
          </c:dPt>
          <c:dLbls>
            <c:dLbl>
              <c:idx val="0"/>
              <c:layout>
                <c:manualLayout>
                  <c:x val="6.8645519627087426E-3"/>
                  <c:y val="2.87228314697547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CB9-4300-94A9-C78BC6FDA01C}"/>
                </c:ext>
              </c:extLst>
            </c:dLbl>
            <c:dLbl>
              <c:idx val="1"/>
              <c:layout>
                <c:manualLayout>
                  <c:x val="1.3280017375797888E-3"/>
                  <c:y val="5.5466551991675507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CB9-4300-94A9-C78BC6FDA01C}"/>
                </c:ext>
              </c:extLst>
            </c:dLbl>
            <c:dLbl>
              <c:idx val="2"/>
              <c:layout>
                <c:manualLayout>
                  <c:x val="-3.9733835812607421E-2"/>
                  <c:y val="-7.05803025036567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CB9-4300-94A9-C78BC6FDA01C}"/>
                </c:ext>
              </c:extLst>
            </c:dLbl>
            <c:dLbl>
              <c:idx val="3"/>
              <c:layout>
                <c:manualLayout>
                  <c:x val="-4.8263899298198036E-4"/>
                  <c:y val="7.3045946724935315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CB9-4300-94A9-C78BC6FDA01C}"/>
                </c:ext>
              </c:extLst>
            </c:dLbl>
            <c:dLbl>
              <c:idx val="4"/>
              <c:layout>
                <c:manualLayout>
                  <c:x val="-1.5016803023928849E-2"/>
                  <c:y val="2.761961232553885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CB9-4300-94A9-C78BC6FDA0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Большие очереди</c:v>
                </c:pt>
                <c:pt idx="1">
                  <c:v>Низкое качество обслуживания</c:v>
                </c:pt>
                <c:pt idx="2">
                  <c:v>Малое количество специалистов</c:v>
                </c:pt>
                <c:pt idx="3">
                  <c:v>Беспорядок в очереди</c:v>
                </c:pt>
                <c:pt idx="4">
                  <c:v>Талоны на одно и тоже время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58</c:v>
                </c:pt>
                <c:pt idx="1">
                  <c:v>92</c:v>
                </c:pt>
                <c:pt idx="2">
                  <c:v>109</c:v>
                </c:pt>
                <c:pt idx="3">
                  <c:v>30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8-456B-B10F-36ECE352B87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Количество человек в очереди за 3 часа </a:t>
            </a:r>
          </a:p>
        </c:rich>
      </c:tx>
      <c:layout>
        <c:manualLayout>
          <c:xMode val="edge"/>
          <c:yMode val="edge"/>
          <c:x val="0.17116430868867635"/>
          <c:y val="5.6535462844495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173431156984519E-2"/>
          <c:y val="0.23445248585827849"/>
          <c:w val="0.90756859627344166"/>
          <c:h val="0.621492850450476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Лист1!$A$2:$A$5</c:f>
              <c:strCache>
                <c:ptCount val="4"/>
                <c:pt idx="0">
                  <c:v>Талоны</c:v>
                </c:pt>
                <c:pt idx="1">
                  <c:v>Нулевые талоны</c:v>
                </c:pt>
                <c:pt idx="2">
                  <c:v>Прочие</c:v>
                </c:pt>
                <c:pt idx="3">
                  <c:v>Всего человек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36</c:v>
                </c:pt>
                <c:pt idx="2">
                  <c:v>41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0B-4837-9FAC-E190AE07C71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B1D-4B61-92F5-FABAD7733AB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B1D-4B61-92F5-FABAD7733A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1D-4B61-92F5-FABAD7733AB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B1D-4B61-92F5-FABAD7733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Талоны</c:v>
                </c:pt>
                <c:pt idx="1">
                  <c:v>Нулевые талоны</c:v>
                </c:pt>
                <c:pt idx="2">
                  <c:v>Прочие</c:v>
                </c:pt>
                <c:pt idx="3">
                  <c:v>Всего человек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36</c:v>
                </c:pt>
                <c:pt idx="1">
                  <c:v>5</c:v>
                </c:pt>
                <c:pt idx="2">
                  <c:v>15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0B-4837-9FAC-E190AE07C7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620491471"/>
        <c:axId val="723177327"/>
      </c:barChart>
      <c:catAx>
        <c:axId val="62049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3177327"/>
        <c:crosses val="autoZero"/>
        <c:auto val="1"/>
        <c:lblAlgn val="ctr"/>
        <c:lblOffset val="100"/>
        <c:noMultiLvlLbl val="0"/>
      </c:catAx>
      <c:valAx>
        <c:axId val="723177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0491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Количество человек в очереди за 3 часа </a:t>
            </a:r>
          </a:p>
        </c:rich>
      </c:tx>
      <c:layout>
        <c:manualLayout>
          <c:xMode val="edge"/>
          <c:yMode val="edge"/>
          <c:x val="0.1884100412770178"/>
          <c:y val="5.98610783059367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173431156984519E-2"/>
          <c:y val="0.23445248585827849"/>
          <c:w val="0.90756859627344166"/>
          <c:h val="0.621492850450476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Лист1!$A$2:$A$5</c:f>
              <c:strCache>
                <c:ptCount val="4"/>
                <c:pt idx="0">
                  <c:v>Талоны</c:v>
                </c:pt>
                <c:pt idx="1">
                  <c:v>Нулевые талоны</c:v>
                </c:pt>
                <c:pt idx="2">
                  <c:v>Прочие</c:v>
                </c:pt>
                <c:pt idx="3">
                  <c:v>Всего человек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36</c:v>
                </c:pt>
                <c:pt idx="2">
                  <c:v>41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0B-4837-9FAC-E190AE07C71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Пришедшие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Талоны</c:v>
                </c:pt>
                <c:pt idx="1">
                  <c:v>Нулевые талоны</c:v>
                </c:pt>
                <c:pt idx="2">
                  <c:v>Прочие</c:v>
                </c:pt>
                <c:pt idx="3">
                  <c:v>Всего человек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36</c:v>
                </c:pt>
                <c:pt idx="1">
                  <c:v>5</c:v>
                </c:pt>
                <c:pt idx="2">
                  <c:v>4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0B-4837-9FAC-E190AE07C71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Не пришедшие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Талоны</c:v>
                </c:pt>
                <c:pt idx="1">
                  <c:v>Нулевые талоны</c:v>
                </c:pt>
                <c:pt idx="2">
                  <c:v>Прочие</c:v>
                </c:pt>
                <c:pt idx="3">
                  <c:v>Всего человек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2">
                  <c:v>11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9-4135-992A-E1E0D98C5B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620491471"/>
        <c:axId val="723177327"/>
      </c:barChart>
      <c:catAx>
        <c:axId val="62049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3177327"/>
        <c:crosses val="autoZero"/>
        <c:auto val="1"/>
        <c:lblAlgn val="ctr"/>
        <c:lblOffset val="100"/>
        <c:noMultiLvlLbl val="0"/>
      </c:catAx>
      <c:valAx>
        <c:axId val="723177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049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44773280772863"/>
          <c:y val="4.921806139138514E-2"/>
          <c:w val="0.18146364922231104"/>
          <c:h val="0.20416555594601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9DC58-7B8A-4EE5-B8F8-41EA1E86663E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181F8-AC54-4B4F-AA1E-EE85FBDC3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46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E7973-35BC-4629-919C-95C9BD6F3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D5D20D-5E95-405F-97E1-F6B71D56C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2BF50-CA29-4E0F-9334-31245B5D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DF73-0901-4F09-AA64-FDAC6012F696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2E2D5-F49B-4756-9B93-6CC0E104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07372-F1C4-47C9-BCA5-AFFF0630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8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9B412-1664-4E2A-89CB-7A884504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8239C3-7C2D-4E58-A95C-A9D1E280B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2964A-707F-4F4D-9BF5-021BC631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4EA-42B7-4B8C-908F-2A6444F60580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D1C7EE-940F-4015-B43D-F94E047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C3E6A-D10F-4FC8-B3A7-5E7F6C63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4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2729F4-209B-491F-8B56-664A3C1A9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337408-63FA-4222-B199-AF9920936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5E1E8-BDE7-43EC-A39E-FBF4D757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EA8F-98C8-460D-AEC9-DEE499B00F46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4CFCC2-B681-4A4B-BCFB-82213B92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A3F94B-79CE-4471-A868-0C686F43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1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02E2-A79F-4BBB-94BE-99798153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06C6E-4B1C-445F-9908-0AA7C515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7BF490-A732-41E3-A204-EBFEE7D7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B6BE-466D-4112-ABD7-14918835DA02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3D779-C2E1-4517-9683-046294FD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D9DCB-5E3E-457A-A050-E664510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7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E3C8F-BD13-40E4-98B8-06B57FBF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A082A-8012-440B-842B-4521BA3F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F2112B-E4C9-4691-99B7-854C61B2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A08-5C44-408A-9CBB-C433EAFE7018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2919BD-E953-4131-B0C6-DB4A7B54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718DA-6806-4453-BF31-070C0941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82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0186E-3A1A-482A-9CDC-5ADE1DC5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9F11B-CE8C-45A3-996D-F4EA3D70D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92A657-D578-460E-AAFC-1E2AF59B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9AAC0D-9604-4854-BFA5-E20B51B0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28D9-F230-45DF-970C-68938FE2AEAF}" type="datetime1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C3FDD1-5FFA-4584-97B8-F20F6438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62355B-B43A-45FC-A958-4947DC2C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08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3CBC-5019-491F-814F-17850986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7F756D-19F8-4636-BD44-D9B36301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0460C2-5EC8-4F31-A5D8-C3F08DCF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8ADD39-B2CE-4773-89C2-57E46EA7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733470-49D8-492E-97BB-E7E57B8CB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1B9AA0-F3C4-4E63-88F6-98BE822F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4F6-DD53-4AD8-9528-C0D3366024BE}" type="datetime1">
              <a:rPr lang="ru-RU" smtClean="0"/>
              <a:t>14.02.2020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5C46C6-ADA8-40CA-8AB8-9EC36A95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08DD7A-1CB8-45A0-B361-59FE39B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31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6438F-8E32-4A69-9B2C-DBE4D486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9F222A-26C9-44DB-91E7-3DD3DCF7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E8E-B9C3-4284-A6F4-D0DB79475AB7}" type="datetime1">
              <a:rPr lang="ru-RU" smtClean="0"/>
              <a:t>14.02.2020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D323A7-44E0-49CF-87D5-4A795D4C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E30916-4FCD-4C9D-A4A4-0CA24B7C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014DA4-777A-43B8-8B45-AFF942F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1CA-84D7-43EA-901E-311DF5EF0D73}" type="datetime1">
              <a:rPr lang="ru-RU" smtClean="0"/>
              <a:t>14.02.2020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D1CED6-BF40-44E4-BFF1-21F382EB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DCCE9E-B291-4707-BDDD-521E0D2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2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8B9D-172B-4C01-B3E6-17493295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6969D-454D-41ED-8856-D85F7E7D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4A9DD2-C913-4F12-9E05-C8C1FA2E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67237-3102-4C4E-A9E2-881884A3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0BE-A7A4-44E6-B02A-D792C96AC694}" type="datetime1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79E0B3-7BF8-432B-BCF5-3CA8C07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D16362-874F-4089-8ED6-E1632187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68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687A2-2782-46E0-A9C7-2CC1753D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0C9A83-DFE9-46F8-BF60-A42086B22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AF2DF4-76AC-4755-B253-2B88AF52A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67333A-B223-4A6A-B597-07A3391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C43-065D-4130-9D87-BBEEEE32D8C7}" type="datetime1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800527-1249-47B3-AFC7-702AB82E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F00D12-1EFA-4945-A537-DF201017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9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0D918-F4AC-4D56-A832-F3F49856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9300F4-6B74-41F9-BDD5-89159910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281A5A-C0E5-4787-9147-6A7501246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E4FA-5A73-4D6F-8788-F2EFB3D7191C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2A4B7C-F168-4168-97F1-875C23F61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33BB2-6E54-4DCD-9AFB-948F555B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C193C-AA56-45AC-87ED-EBBC96B98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liseyShkolnikov/MedicineProjec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7C53F-0B31-464B-A27B-155CDCDE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89154"/>
            <a:ext cx="9144000" cy="87969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Здравоохранение</a:t>
            </a:r>
            <a:br>
              <a:rPr lang="ru-RU" dirty="0"/>
            </a:br>
            <a:r>
              <a:rPr lang="ru-RU" dirty="0"/>
              <a:t>Проект</a:t>
            </a:r>
            <a:r>
              <a:rPr lang="en-US" dirty="0"/>
              <a:t>:</a:t>
            </a:r>
            <a:r>
              <a:rPr lang="ru-RU" dirty="0"/>
              <a:t> Медицина 2.0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4E0824-761A-45A9-9988-5A013BD1C32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3554B-0493-4ABA-88E8-22CCC04EF1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BBA5FED8-9E53-45FC-901E-325F6F281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751" y="5553075"/>
            <a:ext cx="7242495" cy="120845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МАОУ ДО «Детский технопарк «Кванториум»</a:t>
            </a:r>
          </a:p>
          <a:p>
            <a:r>
              <a:rPr lang="ru-RU" dirty="0" smtClean="0"/>
              <a:t>Череповец</a:t>
            </a:r>
            <a:endParaRPr lang="ru-RU" dirty="0"/>
          </a:p>
          <a:p>
            <a:r>
              <a:rPr lang="ru-RU" dirty="0"/>
              <a:t>Февраль 2020 г.</a:t>
            </a:r>
          </a:p>
          <a:p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531265" y="4362450"/>
            <a:ext cx="712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 smtClean="0">
                <a:hlinkClick r:id="rId4"/>
              </a:rPr>
              <a:t>https</a:t>
            </a:r>
            <a:r>
              <a:rPr lang="ru-RU" sz="2400" u="sng" dirty="0">
                <a:hlinkClick r:id="rId4"/>
              </a:rPr>
              <a:t>://</a:t>
            </a:r>
            <a:r>
              <a:rPr lang="ru-RU" sz="2400" u="sng" dirty="0" smtClean="0">
                <a:hlinkClick r:id="rId4"/>
              </a:rPr>
              <a:t>github.com/EliseyShkolnikov/MedicineProject</a:t>
            </a:r>
            <a:endParaRPr lang="ru-RU" sz="2400" u="sng" dirty="0" smtClean="0"/>
          </a:p>
          <a:p>
            <a:pPr algn="ctr"/>
            <a:endParaRPr lang="ru-RU" sz="2400" u="sng" dirty="0"/>
          </a:p>
        </p:txBody>
      </p:sp>
    </p:spTree>
    <p:extLst>
      <p:ext uri="{BB962C8B-B14F-4D97-AF65-F5344CB8AC3E}">
        <p14:creationId xmlns:p14="http://schemas.microsoft.com/office/powerpoint/2010/main" val="217976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Демо-версия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F197-D277-415A-BAF0-D57E08C2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62484"/>
          </a:xfrm>
        </p:spPr>
        <p:txBody>
          <a:bodyPr>
            <a:normAutofit/>
          </a:bodyPr>
          <a:lstStyle/>
          <a:p>
            <a:r>
              <a:rPr lang="ru-RU" dirty="0"/>
              <a:t>Электронная медицинская карта пациента (частично)</a:t>
            </a:r>
          </a:p>
          <a:p>
            <a:r>
              <a:rPr lang="ru-RU" dirty="0"/>
              <a:t>Запись к врачу</a:t>
            </a:r>
          </a:p>
          <a:p>
            <a:r>
              <a:rPr lang="ru-RU" dirty="0"/>
              <a:t>Выдача справок (частично) </a:t>
            </a:r>
          </a:p>
          <a:p>
            <a:r>
              <a:rPr lang="ru-RU" dirty="0"/>
              <a:t>Календарь и напоминания (частично)</a:t>
            </a:r>
            <a:endParaRPr lang="en-US" dirty="0"/>
          </a:p>
          <a:p>
            <a:r>
              <a:rPr lang="ru-RU" dirty="0"/>
              <a:t>Чат с врачом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DADBD3-70E3-DD4B-AE92-E8E82CC9C9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1C32EA-D98B-4446-9E89-8691108B63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4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94" y="398660"/>
            <a:ext cx="10515600" cy="1325563"/>
          </a:xfrm>
        </p:spPr>
        <p:txBody>
          <a:bodyPr/>
          <a:lstStyle/>
          <a:p>
            <a:r>
              <a:rPr lang="ru-RU" dirty="0"/>
              <a:t>Демо-версия приложения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9D42887-85FF-4F71-BF4C-DD075E11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4" y="1926202"/>
            <a:ext cx="2705478" cy="2886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>
                <a:lumMod val="9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75CBD65-089E-419A-A6EE-276196ED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7" y="1926202"/>
            <a:ext cx="3200847" cy="3200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4DB0152-F2C6-426F-BA59-A11A98794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54" y="2007176"/>
            <a:ext cx="3229426" cy="2724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8F74C-4859-4F95-835E-072FE3FB89D7}"/>
              </a:ext>
            </a:extLst>
          </p:cNvPr>
          <p:cNvSpPr txBox="1"/>
          <p:nvPr/>
        </p:nvSpPr>
        <p:spPr>
          <a:xfrm>
            <a:off x="1237490" y="5427226"/>
            <a:ext cx="11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Медкарта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447AF-77D0-440F-A63F-2CB50E1FCFD2}"/>
              </a:ext>
            </a:extLst>
          </p:cNvPr>
          <p:cNvSpPr txBox="1"/>
          <p:nvPr/>
        </p:nvSpPr>
        <p:spPr>
          <a:xfrm>
            <a:off x="4740787" y="542722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Запись к врачу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B7C08-2168-4521-8981-B81056C8C1DB}"/>
              </a:ext>
            </a:extLst>
          </p:cNvPr>
          <p:cNvSpPr txBox="1"/>
          <p:nvPr/>
        </p:nvSpPr>
        <p:spPr>
          <a:xfrm>
            <a:off x="9266735" y="5427226"/>
            <a:ext cx="15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Уведомления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37DDA7-6A01-3046-9C73-0E314CE9922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47776D-5334-474A-833D-7B73F1F2B0F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7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BA2A5-B4CE-9E4D-829B-B656A796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реализовано и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0D3E2-DE79-5342-A821-631D5AC3E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32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/>
              <a:t>Реализовано</a:t>
            </a:r>
            <a:r>
              <a:rPr lang="ru-RU"/>
              <a:t>: </a:t>
            </a:r>
          </a:p>
          <a:p>
            <a:r>
              <a:rPr lang="ru-RU"/>
              <a:t>Концепт приложения</a:t>
            </a:r>
          </a:p>
          <a:p>
            <a:r>
              <a:rPr lang="ru-RU"/>
              <a:t>Концепт устройства
Дизайн приложения</a:t>
            </a:r>
          </a:p>
          <a:p>
            <a:r>
              <a:rPr lang="ru-RU"/>
              <a:t>Демо-версия приложения под Windows </a:t>
            </a:r>
          </a:p>
          <a:p>
            <a:pPr marL="0" indent="0">
              <a:buNone/>
            </a:pPr>
            <a:r>
              <a:rPr lang="ru-RU" b="1"/>
              <a:t>План дальнейшего развития проекта: </a:t>
            </a:r>
          </a:p>
          <a:p>
            <a:r>
              <a:rPr lang="ru-RU"/>
              <a:t>Тестовое внедрение в одной из поликлиник города
Портирование на платформы Android и IOS 
Отладка и доработка приложения, новый функционал
Промышленное производство и массовое внедрение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37DDA7-6A01-3046-9C73-0E314CE9922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47776D-5334-474A-833D-7B73F1F2B0F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47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FC6CB4-074D-4DB3-B4CD-0F98D068A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555" y="149194"/>
            <a:ext cx="9144000" cy="6794377"/>
          </a:xfrm>
        </p:spPr>
        <p:txBody>
          <a:bodyPr>
            <a:normAutofit lnSpcReduction="10000"/>
          </a:bodyPr>
          <a:lstStyle/>
          <a:p>
            <a:r>
              <a:rPr lang="ru-RU" sz="3500" dirty="0"/>
              <a:t>РАЗРАБОТЧИКИ</a:t>
            </a:r>
            <a:r>
              <a:rPr lang="en-US" sz="3500" dirty="0"/>
              <a:t>:</a:t>
            </a:r>
            <a:endParaRPr lang="ru-RU" sz="3500" dirty="0"/>
          </a:p>
          <a:p>
            <a:r>
              <a:rPr lang="ru-RU" sz="3200" dirty="0"/>
              <a:t>Школьников </a:t>
            </a:r>
            <a:r>
              <a:rPr lang="ru-RU" sz="3200" dirty="0" smtClean="0"/>
              <a:t>Елисей - программист</a:t>
            </a:r>
            <a:r>
              <a:rPr lang="ru-RU" sz="3200" dirty="0"/>
              <a:t>, реализация NFC</a:t>
            </a:r>
          </a:p>
          <a:p>
            <a:r>
              <a:rPr lang="ru-RU" sz="3200" dirty="0"/>
              <a:t>Софронов </a:t>
            </a:r>
            <a:r>
              <a:rPr lang="ru-RU" sz="3200" dirty="0" smtClean="0"/>
              <a:t>Сергей - программист</a:t>
            </a:r>
            <a:r>
              <a:rPr lang="ru-RU" sz="3200" dirty="0"/>
              <a:t>, разработка концепта приложения, дизайн</a:t>
            </a:r>
          </a:p>
          <a:p>
            <a:r>
              <a:rPr lang="ru-RU" sz="3200" dirty="0"/>
              <a:t>Шмелев </a:t>
            </a:r>
            <a:r>
              <a:rPr lang="ru-RU" sz="3200" dirty="0" smtClean="0"/>
              <a:t>Артём - разработка </a:t>
            </a:r>
            <a:r>
              <a:rPr lang="ru-RU" sz="3200" dirty="0"/>
              <a:t>концепта приложения, создание презентации, исследование ситуации, дизайн</a:t>
            </a:r>
          </a:p>
          <a:p>
            <a:r>
              <a:rPr lang="ru-RU" sz="3200" dirty="0"/>
              <a:t>Бикин </a:t>
            </a:r>
            <a:r>
              <a:rPr lang="ru-RU" sz="3200" dirty="0" smtClean="0"/>
              <a:t>Семён - разработка </a:t>
            </a:r>
            <a:r>
              <a:rPr lang="ru-RU" sz="3200" dirty="0"/>
              <a:t>NFC, исследование ситуации, разработка устройства</a:t>
            </a:r>
          </a:p>
          <a:p>
            <a:endParaRPr lang="ru-RU" sz="3200" dirty="0"/>
          </a:p>
          <a:p>
            <a:r>
              <a:rPr lang="ru-RU" sz="3200" dirty="0"/>
              <a:t>НАСТАВНИКИ:</a:t>
            </a:r>
          </a:p>
          <a:p>
            <a:r>
              <a:rPr lang="ru-RU" sz="3200" dirty="0"/>
              <a:t>Хаменок Михаил Васильевич </a:t>
            </a:r>
          </a:p>
          <a:p>
            <a:r>
              <a:rPr lang="ru-RU" sz="3200" dirty="0"/>
              <a:t>Хузиахметов Артур Хатипович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b="1" dirty="0"/>
          </a:p>
          <a:p>
            <a:endParaRPr lang="ru-RU" sz="3200" dirty="0"/>
          </a:p>
          <a:p>
            <a:endParaRPr lang="ru-RU" sz="14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B575E7A-CA05-4DE9-A99D-A6F06A2AD951}"/>
              </a:ext>
            </a:extLst>
          </p:cNvPr>
          <p:cNvSpPr txBox="1">
            <a:spLocks/>
          </p:cNvSpPr>
          <p:nvPr/>
        </p:nvSpPr>
        <p:spPr>
          <a:xfrm>
            <a:off x="0" y="4252822"/>
            <a:ext cx="2557111" cy="2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0BFB49-AB24-6E45-A2A5-D1D29140DA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DC5977-EB3B-8D48-B401-2286CDFDE6F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0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опроса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F197-D277-415A-BAF0-D57E08C2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825625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проблемы в поликлиниках Череповца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Малое количество специалистов</a:t>
            </a:r>
          </a:p>
          <a:p>
            <a:r>
              <a:rPr lang="ru-RU" dirty="0"/>
              <a:t>Низкое качество обслуживания</a:t>
            </a:r>
          </a:p>
          <a:p>
            <a:r>
              <a:rPr lang="ru-RU" dirty="0"/>
              <a:t>Большие очереди</a:t>
            </a:r>
          </a:p>
          <a:p>
            <a:r>
              <a:rPr lang="ru-RU" dirty="0"/>
              <a:t>Талоны на одно и тоже время</a:t>
            </a:r>
          </a:p>
          <a:p>
            <a:r>
              <a:rPr lang="ru-RU" dirty="0"/>
              <a:t>Беспорядок в очереди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637DA8B9-23C7-4D82-93B5-41592A7A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176599"/>
              </p:ext>
            </p:extLst>
          </p:nvPr>
        </p:nvGraphicFramePr>
        <p:xfrm>
          <a:off x="6316909" y="2273417"/>
          <a:ext cx="5036891" cy="4548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FD57C-2232-4C46-8D5C-F406944C9B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FA48B6-8364-A447-AEAA-F0D620E175C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F197-D277-415A-BAF0-D57E08C2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5041782"/>
            <a:ext cx="10515600" cy="16028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В среднем, врач принимает 50 и более человек за 3 часа. </a:t>
            </a:r>
            <a:br>
              <a:rPr lang="ru-RU" dirty="0"/>
            </a:br>
            <a:r>
              <a:rPr lang="ru-RU" dirty="0"/>
              <a:t>Это очень много, поэтому качество обслуживания низкое и продолжает ухудшаться.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4FC3238-0FD1-4AD7-BEBD-EF63BB42FE03}"/>
              </a:ext>
            </a:extLst>
          </p:cNvPr>
          <p:cNvSpPr txBox="1">
            <a:spLocks/>
          </p:cNvSpPr>
          <p:nvPr/>
        </p:nvSpPr>
        <p:spPr>
          <a:xfrm>
            <a:off x="852321" y="1816218"/>
            <a:ext cx="10515600" cy="261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«Лишние» клиенты:</a:t>
            </a:r>
          </a:p>
          <a:p>
            <a:pPr lvl="1"/>
            <a:r>
              <a:rPr lang="ru-RU" dirty="0"/>
              <a:t>без талонов</a:t>
            </a:r>
          </a:p>
          <a:p>
            <a:pPr lvl="1"/>
            <a:r>
              <a:rPr lang="ru-RU" dirty="0"/>
              <a:t>получить консультацию</a:t>
            </a:r>
          </a:p>
          <a:p>
            <a:pPr lvl="1"/>
            <a:r>
              <a:rPr lang="ru-RU" dirty="0"/>
              <a:t>забрать медицинскую карту</a:t>
            </a:r>
          </a:p>
          <a:p>
            <a:pPr lvl="1"/>
            <a:r>
              <a:rPr lang="ru-RU" dirty="0"/>
              <a:t>«просто спросить»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F6E81A-FA21-064C-B888-D2A11C94502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09B0B-DBBE-5E4F-A022-2FE89AFA3DB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60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95" y="261211"/>
            <a:ext cx="10515600" cy="1325563"/>
          </a:xfrm>
        </p:spPr>
        <p:txBody>
          <a:bodyPr/>
          <a:lstStyle/>
          <a:p>
            <a:r>
              <a:rPr lang="ru-RU" dirty="0"/>
              <a:t>Текущая ситуация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D10E312-A70C-4DF0-B412-03604D218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662926"/>
              </p:ext>
            </p:extLst>
          </p:nvPr>
        </p:nvGraphicFramePr>
        <p:xfrm>
          <a:off x="2173724" y="1275347"/>
          <a:ext cx="7299121" cy="3818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F271A0A-9B96-4EC9-8092-6AA0181C81FB}"/>
              </a:ext>
            </a:extLst>
          </p:cNvPr>
          <p:cNvSpPr txBox="1">
            <a:spLocks/>
          </p:cNvSpPr>
          <p:nvPr/>
        </p:nvSpPr>
        <p:spPr>
          <a:xfrm>
            <a:off x="798095" y="54264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F3E5424-508F-4F6B-A279-2A53616B40F5}"/>
              </a:ext>
            </a:extLst>
          </p:cNvPr>
          <p:cNvSpPr txBox="1">
            <a:spLocks/>
          </p:cNvSpPr>
          <p:nvPr/>
        </p:nvSpPr>
        <p:spPr>
          <a:xfrm>
            <a:off x="565485" y="5094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+mn-lt"/>
              </a:rPr>
              <a:t>27% пациентов приходят без талона или «лезут» без очереди.</a:t>
            </a:r>
          </a:p>
          <a:p>
            <a:r>
              <a:rPr lang="ru-RU" sz="2800" dirty="0">
                <a:latin typeface="+mn-lt"/>
              </a:rPr>
              <a:t>17% как с талонами, так и без них приходят для взятия бумаг или задать свои вопросы.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94CF82-1B05-EB46-A0D5-70FBBAAC3DA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5CD7E7-CAD1-DF4C-8722-C53E7E88BAE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11"/>
            <a:ext cx="10515600" cy="1325563"/>
          </a:xfrm>
        </p:spPr>
        <p:txBody>
          <a:bodyPr/>
          <a:lstStyle/>
          <a:p>
            <a:r>
              <a:rPr lang="ru-RU" dirty="0"/>
              <a:t>Влияние проекта на текущую ситуацию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D10E312-A70C-4DF0-B412-03604D218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438521"/>
              </p:ext>
            </p:extLst>
          </p:nvPr>
        </p:nvGraphicFramePr>
        <p:xfrm>
          <a:off x="1496346" y="1232958"/>
          <a:ext cx="9199308" cy="3818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F271A0A-9B96-4EC9-8092-6AA0181C81FB}"/>
              </a:ext>
            </a:extLst>
          </p:cNvPr>
          <p:cNvSpPr txBox="1">
            <a:spLocks/>
          </p:cNvSpPr>
          <p:nvPr/>
        </p:nvSpPr>
        <p:spPr>
          <a:xfrm>
            <a:off x="638075" y="5625042"/>
            <a:ext cx="10915850" cy="105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+mn-lt"/>
              </a:rPr>
              <a:t>число пациентов без талона сократится на 73%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+mn-lt"/>
              </a:rPr>
              <a:t>количество приходящих за бумагами или задать свои вопросы уменьшится на 20%</a:t>
            </a:r>
          </a:p>
          <a:p>
            <a:r>
              <a:rPr lang="ru-RU" sz="2800" dirty="0">
                <a:latin typeface="+mn-lt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BD3EBD-5E90-F84D-AA25-4FC2CA579F4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E9D758-5A37-C64E-9DD7-A6796A1B58F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1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233"/>
            <a:ext cx="10515600" cy="1325563"/>
          </a:xfrm>
        </p:spPr>
        <p:txBody>
          <a:bodyPr/>
          <a:lstStyle/>
          <a:p>
            <a:r>
              <a:rPr lang="ru-RU" dirty="0"/>
              <a:t>Выводы из интервью со специалистом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F197-D277-415A-BAF0-D57E08C2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dirty="0"/>
              <a:t>Электронная медицинская карта будет удобнее, чем обычная амбулаторная карта, если будет единая сеть карт</a:t>
            </a:r>
          </a:p>
          <a:p>
            <a:r>
              <a:rPr lang="ru-RU" dirty="0"/>
              <a:t>Очень много людей приходят без талонов, что ухудшает качество обслуживания</a:t>
            </a:r>
          </a:p>
          <a:p>
            <a:r>
              <a:rPr lang="ru-RU" dirty="0"/>
              <a:t>В поликлиниках в среднем принимают около 50 человек за 3 часа (менее 5 минут на человека)</a:t>
            </a:r>
          </a:p>
          <a:p>
            <a:r>
              <a:rPr lang="ru-RU" dirty="0"/>
              <a:t>Если будут соблюдаться нормы (10-12 минут на человека), то качество обслуживания улучшится</a:t>
            </a:r>
          </a:p>
          <a:p>
            <a:r>
              <a:rPr lang="ru-RU" dirty="0"/>
              <a:t>Не во всех поликлиниках есть большие очереди</a:t>
            </a:r>
          </a:p>
          <a:p>
            <a:r>
              <a:rPr lang="ru-RU" dirty="0"/>
              <a:t>Есть проблема нехватки специалистов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4B595C-F42C-DD47-888E-D7E0FA9CB8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594E2E-A411-BD4A-885A-7C88B69ADE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4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11"/>
            <a:ext cx="10515600" cy="1325563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F197-D277-415A-BAF0-D57E08C2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81"/>
            <a:ext cx="10515600" cy="422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Приложение, которое поможет снизить нагрузку на врачей поликлиник за счет сокращения количества пациентов:</a:t>
            </a:r>
          </a:p>
          <a:p>
            <a:pPr lvl="1"/>
            <a:r>
              <a:rPr lang="ru-RU" sz="2800" dirty="0"/>
              <a:t>без талонов</a:t>
            </a:r>
          </a:p>
          <a:p>
            <a:pPr lvl="1"/>
            <a:r>
              <a:rPr lang="ru-RU" sz="2800" dirty="0"/>
              <a:t>за бумагами</a:t>
            </a:r>
          </a:p>
          <a:p>
            <a:pPr lvl="1"/>
            <a:r>
              <a:rPr lang="ru-RU" sz="2800" dirty="0"/>
              <a:t>задать свои вопросы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2C243F-F9A3-4CF4-A309-40CEF79AE81B}"/>
              </a:ext>
            </a:extLst>
          </p:cNvPr>
          <p:cNvSpPr/>
          <p:nvPr/>
        </p:nvSpPr>
        <p:spPr>
          <a:xfrm>
            <a:off x="838200" y="4930140"/>
            <a:ext cx="1059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Первый этап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Разработать концепт приложения и его демо-версию к концу января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86563B-1891-0A47-AEC0-B7E4BDB805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0FA9EA-DFDA-224A-B6AF-E317756F78B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F197-D277-415A-BAF0-D57E08C2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/>
          </a:bodyPr>
          <a:lstStyle/>
          <a:p>
            <a:r>
              <a:rPr lang="ru-RU" dirty="0"/>
              <a:t>Электронная медицинская карта пациента</a:t>
            </a:r>
          </a:p>
          <a:p>
            <a:r>
              <a:rPr lang="ru-RU" dirty="0"/>
              <a:t>Запись к врачу</a:t>
            </a:r>
          </a:p>
          <a:p>
            <a:r>
              <a:rPr lang="ru-RU" dirty="0"/>
              <a:t>Выдача справок</a:t>
            </a:r>
          </a:p>
          <a:p>
            <a:r>
              <a:rPr lang="ru-RU" dirty="0"/>
              <a:t>Календарь и напоминания</a:t>
            </a:r>
          </a:p>
          <a:p>
            <a:r>
              <a:rPr lang="ru-RU" dirty="0"/>
              <a:t>Уведомления о прививках, эпидемиях и т.п.</a:t>
            </a:r>
          </a:p>
          <a:p>
            <a:r>
              <a:rPr lang="ru-RU" dirty="0"/>
              <a:t>Чат с врачом</a:t>
            </a:r>
          </a:p>
          <a:p>
            <a:r>
              <a:rPr lang="ru-RU" dirty="0"/>
              <a:t>Операционные системы Android и IOS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B6754B-B312-1E4D-A524-877A8C1C63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7E7097-DAE3-B949-9B51-E3071D6D55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193C-AA56-45AC-87ED-EBBC96B9801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80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1B15-5097-47DB-B93E-A8D976D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53" y="328153"/>
            <a:ext cx="10515600" cy="1325563"/>
          </a:xfrm>
        </p:spPr>
        <p:txBody>
          <a:bodyPr/>
          <a:lstStyle/>
          <a:p>
            <a:r>
              <a:rPr lang="ru-RU" dirty="0"/>
              <a:t>Приложение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EA2885-CFF5-44D6-A133-F51754A8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53" y="1690684"/>
            <a:ext cx="2508395" cy="44593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74B681-6834-44D8-A2FD-133383B91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01" y="1690684"/>
            <a:ext cx="2508395" cy="4459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1C4310-E880-462B-ABC6-C9FF25425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7" y="1653716"/>
            <a:ext cx="2508395" cy="445936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34DD077-4627-4343-8795-B108E5773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25" y="1690684"/>
            <a:ext cx="2508395" cy="44593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1EC25-FD4F-476E-A970-1261AA0407AE}"/>
              </a:ext>
            </a:extLst>
          </p:cNvPr>
          <p:cNvSpPr txBox="1"/>
          <p:nvPr/>
        </p:nvSpPr>
        <p:spPr>
          <a:xfrm>
            <a:off x="9733084" y="630820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Напоминания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8FB9F-0DE0-4A5A-896F-83C7324B1A2D}"/>
              </a:ext>
            </a:extLst>
          </p:cNvPr>
          <p:cNvSpPr txBox="1"/>
          <p:nvPr/>
        </p:nvSpPr>
        <p:spPr>
          <a:xfrm>
            <a:off x="4092765" y="6308209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Болезни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E3859-3B9A-4FC2-BD31-2A6DD26D84B6}"/>
              </a:ext>
            </a:extLst>
          </p:cNvPr>
          <p:cNvSpPr txBox="1"/>
          <p:nvPr/>
        </p:nvSpPr>
        <p:spPr>
          <a:xfrm>
            <a:off x="6831788" y="6308209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Чат с врачом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B6DFBD-4EBD-4406-A6F4-A88B97960472}"/>
              </a:ext>
            </a:extLst>
          </p:cNvPr>
          <p:cNvSpPr txBox="1"/>
          <p:nvPr/>
        </p:nvSpPr>
        <p:spPr>
          <a:xfrm>
            <a:off x="820536" y="62712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Главный экран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82A52F-D356-D246-905F-4E087E450E5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5" y="36074"/>
            <a:ext cx="858021" cy="804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EB9412-9F66-E44D-B82D-F211B6FF589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58" y="-47755"/>
            <a:ext cx="971747" cy="9717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8298" y="6398150"/>
            <a:ext cx="2743200" cy="365125"/>
          </a:xfrm>
        </p:spPr>
        <p:txBody>
          <a:bodyPr/>
          <a:lstStyle/>
          <a:p>
            <a:fld id="{961C193C-AA56-45AC-87ED-EBBC96B9801D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358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463</Words>
  <Application>Microsoft Office PowerPoint</Application>
  <PresentationFormat>Широкоэкранный</PresentationFormat>
  <Paragraphs>102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Здравоохранение Проект: Медицина 2.0</vt:lpstr>
      <vt:lpstr>Результаты опроса </vt:lpstr>
      <vt:lpstr>Проблема</vt:lpstr>
      <vt:lpstr>Текущая ситуация</vt:lpstr>
      <vt:lpstr>Влияние проекта на текущую ситуацию</vt:lpstr>
      <vt:lpstr>Выводы из интервью со специалистом</vt:lpstr>
      <vt:lpstr>Цель</vt:lpstr>
      <vt:lpstr>Приложение</vt:lpstr>
      <vt:lpstr>Приложение</vt:lpstr>
      <vt:lpstr>Демо-версия приложения</vt:lpstr>
      <vt:lpstr>Демо-версия приложения</vt:lpstr>
      <vt:lpstr>Что реализовано и планы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Медицина</dc:title>
  <dc:creator>Admin</dc:creator>
  <cp:lastModifiedBy>admin</cp:lastModifiedBy>
  <cp:revision>81</cp:revision>
  <dcterms:created xsi:type="dcterms:W3CDTF">2020-01-05T07:57:09Z</dcterms:created>
  <dcterms:modified xsi:type="dcterms:W3CDTF">2020-02-14T09:05:47Z</dcterms:modified>
</cp:coreProperties>
</file>