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0" r:id="rId2"/>
  </p:sldMasterIdLst>
  <p:notesMasterIdLst>
    <p:notesMasterId r:id="rId32"/>
  </p:notesMasterIdLst>
  <p:sldIdLst>
    <p:sldId id="256" r:id="rId3"/>
    <p:sldId id="257" r:id="rId4"/>
    <p:sldId id="258" r:id="rId5"/>
    <p:sldId id="287" r:id="rId6"/>
    <p:sldId id="288" r:id="rId7"/>
    <p:sldId id="289" r:id="rId8"/>
    <p:sldId id="290" r:id="rId9"/>
    <p:sldId id="291" r:id="rId10"/>
    <p:sldId id="286"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7" r:id="rId27"/>
    <p:sldId id="279" r:id="rId28"/>
    <p:sldId id="280" r:id="rId29"/>
    <p:sldId id="281"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3792" autoAdjust="0"/>
  </p:normalViewPr>
  <p:slideViewPr>
    <p:cSldViewPr snapToGrid="0">
      <p:cViewPr varScale="1">
        <p:scale>
          <a:sx n="67" d="100"/>
          <a:sy n="67" d="100"/>
        </p:scale>
        <p:origin x="6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495C41-3CDD-4911-BC99-C21BA81B0A57}" type="datetimeFigureOut">
              <a:rPr lang="en-US" smtClean="0"/>
              <a:t>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8BFA8-2863-4EB7-B93D-09338773C242}" type="slidenum">
              <a:rPr lang="en-US" smtClean="0"/>
              <a:t>‹#›</a:t>
            </a:fld>
            <a:endParaRPr lang="en-US"/>
          </a:p>
        </p:txBody>
      </p:sp>
    </p:spTree>
    <p:extLst>
      <p:ext uri="{BB962C8B-B14F-4D97-AF65-F5344CB8AC3E}">
        <p14:creationId xmlns:p14="http://schemas.microsoft.com/office/powerpoint/2010/main" val="39425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68BFA8-2863-4EB7-B93D-09338773C242}" type="slidenum">
              <a:rPr lang="en-US" smtClean="0"/>
              <a:t>2</a:t>
            </a:fld>
            <a:endParaRPr lang="en-US"/>
          </a:p>
        </p:txBody>
      </p:sp>
    </p:spTree>
    <p:extLst>
      <p:ext uri="{BB962C8B-B14F-4D97-AF65-F5344CB8AC3E}">
        <p14:creationId xmlns:p14="http://schemas.microsoft.com/office/powerpoint/2010/main" val="2392400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sz="1200" dirty="0">
                <a:solidFill>
                  <a:schemeClr val="tx1">
                    <a:lumMod val="95000"/>
                    <a:lumOff val="5000"/>
                  </a:schemeClr>
                </a:solidFill>
              </a:rPr>
              <a:t>המערכת</a:t>
            </a:r>
            <a:r>
              <a:rPr lang="he-IL" sz="1200" b="1" dirty="0">
                <a:solidFill>
                  <a:schemeClr val="tx1">
                    <a:lumMod val="95000"/>
                    <a:lumOff val="5000"/>
                  </a:schemeClr>
                </a:solidFill>
              </a:rPr>
              <a:t> </a:t>
            </a:r>
            <a:r>
              <a:rPr lang="he-IL" sz="1200" dirty="0">
                <a:solidFill>
                  <a:schemeClr val="tx1">
                    <a:lumMod val="95000"/>
                    <a:lumOff val="5000"/>
                  </a:schemeClr>
                </a:solidFill>
              </a:rPr>
              <a:t>שלנו מבוססת על טאבלטים שמפוזרים ברחבי בתי החולים. אנשי צוות בלבד יוכלו להיכנס למערכת, ויבוצע אימות כפול- שם משתמש+סיסמא וכן אימות ע"י טביעת אצבע. רק לאחר שאומת זהותו של המשתמש כאיש צוות רשום, הוא יוכל לבצע אחד משני הפעולות:הוספת חולה למערכת או צפייה במידע של חולה. גם פה המערכת דואגת לשמירה על פרטיו של החולה ותאפשר לכל אחד מאנשי הצוות לצפות אך ורק במידע המתאים לרמת ההרשאה שלו. </a:t>
            </a:r>
            <a:endParaRPr lang="en-US" dirty="0"/>
          </a:p>
        </p:txBody>
      </p:sp>
      <p:sp>
        <p:nvSpPr>
          <p:cNvPr id="4" name="Slide Number Placeholder 3"/>
          <p:cNvSpPr>
            <a:spLocks noGrp="1"/>
          </p:cNvSpPr>
          <p:nvPr>
            <p:ph type="sldNum" sz="quarter" idx="5"/>
          </p:nvPr>
        </p:nvSpPr>
        <p:spPr/>
        <p:txBody>
          <a:bodyPr/>
          <a:lstStyle/>
          <a:p>
            <a:fld id="{4768BFA8-2863-4EB7-B93D-09338773C242}" type="slidenum">
              <a:rPr lang="en-US" smtClean="0"/>
              <a:t>4</a:t>
            </a:fld>
            <a:endParaRPr lang="en-US"/>
          </a:p>
        </p:txBody>
      </p:sp>
    </p:spTree>
    <p:extLst>
      <p:ext uri="{BB962C8B-B14F-4D97-AF65-F5344CB8AC3E}">
        <p14:creationId xmlns:p14="http://schemas.microsoft.com/office/powerpoint/2010/main" val="2080957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68BFA8-2863-4EB7-B93D-09338773C242}" type="slidenum">
              <a:rPr lang="en-US" smtClean="0"/>
              <a:t>5</a:t>
            </a:fld>
            <a:endParaRPr lang="en-US"/>
          </a:p>
        </p:txBody>
      </p:sp>
    </p:spTree>
    <p:extLst>
      <p:ext uri="{BB962C8B-B14F-4D97-AF65-F5344CB8AC3E}">
        <p14:creationId xmlns:p14="http://schemas.microsoft.com/office/powerpoint/2010/main" val="2907361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sz="1200" dirty="0">
                <a:solidFill>
                  <a:schemeClr val="tx1">
                    <a:lumMod val="95000"/>
                    <a:lumOff val="5000"/>
                  </a:schemeClr>
                </a:solidFill>
              </a:rPr>
              <a:t>המערכת</a:t>
            </a:r>
            <a:r>
              <a:rPr lang="he-IL" sz="1200" b="1" dirty="0">
                <a:solidFill>
                  <a:schemeClr val="tx1">
                    <a:lumMod val="95000"/>
                    <a:lumOff val="5000"/>
                  </a:schemeClr>
                </a:solidFill>
              </a:rPr>
              <a:t> </a:t>
            </a:r>
            <a:r>
              <a:rPr lang="he-IL" sz="1200" dirty="0">
                <a:solidFill>
                  <a:schemeClr val="tx1">
                    <a:lumMod val="95000"/>
                    <a:lumOff val="5000"/>
                  </a:schemeClr>
                </a:solidFill>
              </a:rPr>
              <a:t>שלנו מבוססת על טאבלטים שמפוזרים ברחבי בתי החולים. אנשי צוות בלבד יוכלו להיכנס למערכת, ויבוצע אימות כפול- שם משתמש+סיסמא וכן אימות ע"י טביעת אצבע. רק לאחר שאומת זהותו של המשתמש כאיש צוות רשום, הוא יוכל לבצע אחד משני הפעולות:הוספת חולה למערכת או צפייה במידע של חולה. גם פה המערכת דואגת לשמירה על פרטיו של החולה ותאפשר לכל אחד מאנשי הצוות לצפות אך ורק במידע המתאים לרמת ההרשאה שלו. </a:t>
            </a:r>
            <a:endParaRPr lang="en-US" dirty="0"/>
          </a:p>
        </p:txBody>
      </p:sp>
      <p:sp>
        <p:nvSpPr>
          <p:cNvPr id="4" name="Slide Number Placeholder 3"/>
          <p:cNvSpPr>
            <a:spLocks noGrp="1"/>
          </p:cNvSpPr>
          <p:nvPr>
            <p:ph type="sldNum" sz="quarter" idx="5"/>
          </p:nvPr>
        </p:nvSpPr>
        <p:spPr/>
        <p:txBody>
          <a:bodyPr/>
          <a:lstStyle/>
          <a:p>
            <a:fld id="{4768BFA8-2863-4EB7-B93D-09338773C242}" type="slidenum">
              <a:rPr lang="en-US" smtClean="0"/>
              <a:t>6</a:t>
            </a:fld>
            <a:endParaRPr lang="en-US"/>
          </a:p>
        </p:txBody>
      </p:sp>
    </p:spTree>
    <p:extLst>
      <p:ext uri="{BB962C8B-B14F-4D97-AF65-F5344CB8AC3E}">
        <p14:creationId xmlns:p14="http://schemas.microsoft.com/office/powerpoint/2010/main" val="3143524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97C04D-C3A6-437D-A54B-3494064B1991}"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03E87-08A8-4362-AE92-E09ADC05D9CD}" type="slidenum">
              <a:rPr lang="en-US" smtClean="0"/>
              <a:t>‹#›</a:t>
            </a:fld>
            <a:endParaRPr lang="en-US"/>
          </a:p>
        </p:txBody>
      </p:sp>
    </p:spTree>
    <p:extLst>
      <p:ext uri="{BB962C8B-B14F-4D97-AF65-F5344CB8AC3E}">
        <p14:creationId xmlns:p14="http://schemas.microsoft.com/office/powerpoint/2010/main" val="1435511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97C04D-C3A6-437D-A54B-3494064B1991}"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03E87-08A8-4362-AE92-E09ADC05D9CD}" type="slidenum">
              <a:rPr lang="en-US" smtClean="0"/>
              <a:t>‹#›</a:t>
            </a:fld>
            <a:endParaRPr lang="en-US"/>
          </a:p>
        </p:txBody>
      </p:sp>
    </p:spTree>
    <p:extLst>
      <p:ext uri="{BB962C8B-B14F-4D97-AF65-F5344CB8AC3E}">
        <p14:creationId xmlns:p14="http://schemas.microsoft.com/office/powerpoint/2010/main" val="2231342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97C04D-C3A6-437D-A54B-3494064B1991}"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03E87-08A8-4362-AE92-E09ADC05D9CD}" type="slidenum">
              <a:rPr lang="en-US" smtClean="0"/>
              <a:t>‹#›</a:t>
            </a:fld>
            <a:endParaRPr lang="en-US"/>
          </a:p>
        </p:txBody>
      </p:sp>
    </p:spTree>
    <p:extLst>
      <p:ext uri="{BB962C8B-B14F-4D97-AF65-F5344CB8AC3E}">
        <p14:creationId xmlns:p14="http://schemas.microsoft.com/office/powerpoint/2010/main" val="458370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97C04D-C3A6-437D-A54B-3494064B1991}"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03E87-08A8-4362-AE92-E09ADC05D9CD}"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30804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97C04D-C3A6-437D-A54B-3494064B1991}"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03E87-08A8-4362-AE92-E09ADC05D9CD}" type="slidenum">
              <a:rPr lang="en-US" smtClean="0"/>
              <a:t>‹#›</a:t>
            </a:fld>
            <a:endParaRPr lang="en-US"/>
          </a:p>
        </p:txBody>
      </p:sp>
    </p:spTree>
    <p:extLst>
      <p:ext uri="{BB962C8B-B14F-4D97-AF65-F5344CB8AC3E}">
        <p14:creationId xmlns:p14="http://schemas.microsoft.com/office/powerpoint/2010/main" val="4236156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97C04D-C3A6-437D-A54B-3494064B1991}" type="datetimeFigureOut">
              <a:rPr lang="en-US" smtClean="0"/>
              <a:t>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103E87-08A8-4362-AE92-E09ADC05D9CD}" type="slidenum">
              <a:rPr lang="en-US" smtClean="0"/>
              <a:t>‹#›</a:t>
            </a:fld>
            <a:endParaRPr lang="en-US"/>
          </a:p>
        </p:txBody>
      </p:sp>
    </p:spTree>
    <p:extLst>
      <p:ext uri="{BB962C8B-B14F-4D97-AF65-F5344CB8AC3E}">
        <p14:creationId xmlns:p14="http://schemas.microsoft.com/office/powerpoint/2010/main" val="827871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97C04D-C3A6-437D-A54B-3494064B1991}" type="datetimeFigureOut">
              <a:rPr lang="en-US" smtClean="0"/>
              <a:t>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103E87-08A8-4362-AE92-E09ADC05D9CD}" type="slidenum">
              <a:rPr lang="en-US" smtClean="0"/>
              <a:t>‹#›</a:t>
            </a:fld>
            <a:endParaRPr lang="en-US"/>
          </a:p>
        </p:txBody>
      </p:sp>
    </p:spTree>
    <p:extLst>
      <p:ext uri="{BB962C8B-B14F-4D97-AF65-F5344CB8AC3E}">
        <p14:creationId xmlns:p14="http://schemas.microsoft.com/office/powerpoint/2010/main" val="1343285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97C04D-C3A6-437D-A54B-3494064B1991}"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03E87-08A8-4362-AE92-E09ADC05D9CD}" type="slidenum">
              <a:rPr lang="en-US" smtClean="0"/>
              <a:t>‹#›</a:t>
            </a:fld>
            <a:endParaRPr lang="en-US"/>
          </a:p>
        </p:txBody>
      </p:sp>
    </p:spTree>
    <p:extLst>
      <p:ext uri="{BB962C8B-B14F-4D97-AF65-F5344CB8AC3E}">
        <p14:creationId xmlns:p14="http://schemas.microsoft.com/office/powerpoint/2010/main" val="3889205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97C04D-C3A6-437D-A54B-3494064B1991}"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03E87-08A8-4362-AE92-E09ADC05D9CD}" type="slidenum">
              <a:rPr lang="en-US" smtClean="0"/>
              <a:t>‹#›</a:t>
            </a:fld>
            <a:endParaRPr lang="en-US"/>
          </a:p>
        </p:txBody>
      </p:sp>
    </p:spTree>
    <p:extLst>
      <p:ext uri="{BB962C8B-B14F-4D97-AF65-F5344CB8AC3E}">
        <p14:creationId xmlns:p14="http://schemas.microsoft.com/office/powerpoint/2010/main" val="2312810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66577-4187-461D-AAEB-6F5F329412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5C79FF-199A-443B-89CE-CC4EDE4D37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940ECD-461D-495F-93F4-26B56C5884BC}"/>
              </a:ext>
            </a:extLst>
          </p:cNvPr>
          <p:cNvSpPr>
            <a:spLocks noGrp="1"/>
          </p:cNvSpPr>
          <p:nvPr>
            <p:ph type="dt" sz="half" idx="10"/>
          </p:nvPr>
        </p:nvSpPr>
        <p:spPr/>
        <p:txBody>
          <a:bodyPr/>
          <a:lstStyle/>
          <a:p>
            <a:fld id="{A297C04D-C3A6-437D-A54B-3494064B1991}" type="datetimeFigureOut">
              <a:rPr lang="en-US" smtClean="0"/>
              <a:t>2/23/2022</a:t>
            </a:fld>
            <a:endParaRPr lang="en-US"/>
          </a:p>
        </p:txBody>
      </p:sp>
      <p:sp>
        <p:nvSpPr>
          <p:cNvPr id="5" name="Footer Placeholder 4">
            <a:extLst>
              <a:ext uri="{FF2B5EF4-FFF2-40B4-BE49-F238E27FC236}">
                <a16:creationId xmlns:a16="http://schemas.microsoft.com/office/drawing/2014/main" id="{BFD73C55-CE03-4F29-9EFE-A251D0D1E3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0978C-AAAF-4ACB-855F-9EB26B5B5414}"/>
              </a:ext>
            </a:extLst>
          </p:cNvPr>
          <p:cNvSpPr>
            <a:spLocks noGrp="1"/>
          </p:cNvSpPr>
          <p:nvPr>
            <p:ph type="sldNum" sz="quarter" idx="12"/>
          </p:nvPr>
        </p:nvSpPr>
        <p:spPr/>
        <p:txBody>
          <a:bodyPr/>
          <a:lstStyle/>
          <a:p>
            <a:fld id="{2B103E87-08A8-4362-AE92-E09ADC05D9CD}" type="slidenum">
              <a:rPr lang="en-US" smtClean="0"/>
              <a:t>‹#›</a:t>
            </a:fld>
            <a:endParaRPr lang="en-US"/>
          </a:p>
        </p:txBody>
      </p:sp>
    </p:spTree>
    <p:extLst>
      <p:ext uri="{BB962C8B-B14F-4D97-AF65-F5344CB8AC3E}">
        <p14:creationId xmlns:p14="http://schemas.microsoft.com/office/powerpoint/2010/main" val="37166187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B17C6-1DE1-4CB2-8E4A-5D82B58902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7A2929-F4D2-4992-8956-719E35FA32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FD379B-0B89-415D-B4D2-113C745D2E97}"/>
              </a:ext>
            </a:extLst>
          </p:cNvPr>
          <p:cNvSpPr>
            <a:spLocks noGrp="1"/>
          </p:cNvSpPr>
          <p:nvPr>
            <p:ph type="dt" sz="half" idx="10"/>
          </p:nvPr>
        </p:nvSpPr>
        <p:spPr/>
        <p:txBody>
          <a:bodyPr/>
          <a:lstStyle/>
          <a:p>
            <a:fld id="{A297C04D-C3A6-437D-A54B-3494064B1991}" type="datetimeFigureOut">
              <a:rPr lang="en-US" smtClean="0"/>
              <a:t>2/23/2022</a:t>
            </a:fld>
            <a:endParaRPr lang="en-US"/>
          </a:p>
        </p:txBody>
      </p:sp>
      <p:sp>
        <p:nvSpPr>
          <p:cNvPr id="5" name="Footer Placeholder 4">
            <a:extLst>
              <a:ext uri="{FF2B5EF4-FFF2-40B4-BE49-F238E27FC236}">
                <a16:creationId xmlns:a16="http://schemas.microsoft.com/office/drawing/2014/main" id="{8E510A04-1855-4B86-A21B-230320440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45C11C-7B2C-4385-A5BF-65F62A1901A8}"/>
              </a:ext>
            </a:extLst>
          </p:cNvPr>
          <p:cNvSpPr>
            <a:spLocks noGrp="1"/>
          </p:cNvSpPr>
          <p:nvPr>
            <p:ph type="sldNum" sz="quarter" idx="12"/>
          </p:nvPr>
        </p:nvSpPr>
        <p:spPr/>
        <p:txBody>
          <a:bodyPr/>
          <a:lstStyle/>
          <a:p>
            <a:fld id="{2B103E87-08A8-4362-AE92-E09ADC05D9CD}" type="slidenum">
              <a:rPr lang="en-US" smtClean="0"/>
              <a:t>‹#›</a:t>
            </a:fld>
            <a:endParaRPr lang="en-US"/>
          </a:p>
        </p:txBody>
      </p:sp>
    </p:spTree>
    <p:extLst>
      <p:ext uri="{BB962C8B-B14F-4D97-AF65-F5344CB8AC3E}">
        <p14:creationId xmlns:p14="http://schemas.microsoft.com/office/powerpoint/2010/main" val="2955673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97C04D-C3A6-437D-A54B-3494064B1991}"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03E87-08A8-4362-AE92-E09ADC05D9CD}" type="slidenum">
              <a:rPr lang="en-US" smtClean="0"/>
              <a:t>‹#›</a:t>
            </a:fld>
            <a:endParaRPr lang="en-US"/>
          </a:p>
        </p:txBody>
      </p:sp>
    </p:spTree>
    <p:extLst>
      <p:ext uri="{BB962C8B-B14F-4D97-AF65-F5344CB8AC3E}">
        <p14:creationId xmlns:p14="http://schemas.microsoft.com/office/powerpoint/2010/main" val="113367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D3FD6-35A3-49B3-8A4C-AAA9EB7AD2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6A4C59-F22B-4E1B-B532-55A4F6AF8C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71B82E-151B-453B-A49B-86980716FB53}"/>
              </a:ext>
            </a:extLst>
          </p:cNvPr>
          <p:cNvSpPr>
            <a:spLocks noGrp="1"/>
          </p:cNvSpPr>
          <p:nvPr>
            <p:ph type="dt" sz="half" idx="10"/>
          </p:nvPr>
        </p:nvSpPr>
        <p:spPr/>
        <p:txBody>
          <a:bodyPr/>
          <a:lstStyle/>
          <a:p>
            <a:fld id="{A297C04D-C3A6-437D-A54B-3494064B1991}" type="datetimeFigureOut">
              <a:rPr lang="en-US" smtClean="0"/>
              <a:t>2/23/2022</a:t>
            </a:fld>
            <a:endParaRPr lang="en-US"/>
          </a:p>
        </p:txBody>
      </p:sp>
      <p:sp>
        <p:nvSpPr>
          <p:cNvPr id="5" name="Footer Placeholder 4">
            <a:extLst>
              <a:ext uri="{FF2B5EF4-FFF2-40B4-BE49-F238E27FC236}">
                <a16:creationId xmlns:a16="http://schemas.microsoft.com/office/drawing/2014/main" id="{AB9F705B-0C7D-493A-AF5A-0489F3D492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EE5B63-3116-4669-A2D9-278C23865E63}"/>
              </a:ext>
            </a:extLst>
          </p:cNvPr>
          <p:cNvSpPr>
            <a:spLocks noGrp="1"/>
          </p:cNvSpPr>
          <p:nvPr>
            <p:ph type="sldNum" sz="quarter" idx="12"/>
          </p:nvPr>
        </p:nvSpPr>
        <p:spPr/>
        <p:txBody>
          <a:bodyPr/>
          <a:lstStyle/>
          <a:p>
            <a:fld id="{2B103E87-08A8-4362-AE92-E09ADC05D9CD}" type="slidenum">
              <a:rPr lang="en-US" smtClean="0"/>
              <a:t>‹#›</a:t>
            </a:fld>
            <a:endParaRPr lang="en-US"/>
          </a:p>
        </p:txBody>
      </p:sp>
    </p:spTree>
    <p:extLst>
      <p:ext uri="{BB962C8B-B14F-4D97-AF65-F5344CB8AC3E}">
        <p14:creationId xmlns:p14="http://schemas.microsoft.com/office/powerpoint/2010/main" val="4709382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FF6B-5068-4BD8-A503-636E6FF8AC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57F819-7190-4DF4-95DD-16A3E2C48B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54C4A1-392C-40CA-BD15-060B62372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A2D88C-83C9-4988-A69A-334C424A2506}"/>
              </a:ext>
            </a:extLst>
          </p:cNvPr>
          <p:cNvSpPr>
            <a:spLocks noGrp="1"/>
          </p:cNvSpPr>
          <p:nvPr>
            <p:ph type="dt" sz="half" idx="10"/>
          </p:nvPr>
        </p:nvSpPr>
        <p:spPr/>
        <p:txBody>
          <a:bodyPr/>
          <a:lstStyle/>
          <a:p>
            <a:fld id="{A297C04D-C3A6-437D-A54B-3494064B1991}" type="datetimeFigureOut">
              <a:rPr lang="en-US" smtClean="0"/>
              <a:t>2/23/2022</a:t>
            </a:fld>
            <a:endParaRPr lang="en-US"/>
          </a:p>
        </p:txBody>
      </p:sp>
      <p:sp>
        <p:nvSpPr>
          <p:cNvPr id="6" name="Footer Placeholder 5">
            <a:extLst>
              <a:ext uri="{FF2B5EF4-FFF2-40B4-BE49-F238E27FC236}">
                <a16:creationId xmlns:a16="http://schemas.microsoft.com/office/drawing/2014/main" id="{EA79C1C9-784B-4B99-BD3B-21A16A8969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776B7-A638-4386-814E-270F32512593}"/>
              </a:ext>
            </a:extLst>
          </p:cNvPr>
          <p:cNvSpPr>
            <a:spLocks noGrp="1"/>
          </p:cNvSpPr>
          <p:nvPr>
            <p:ph type="sldNum" sz="quarter" idx="12"/>
          </p:nvPr>
        </p:nvSpPr>
        <p:spPr/>
        <p:txBody>
          <a:bodyPr/>
          <a:lstStyle/>
          <a:p>
            <a:fld id="{2B103E87-08A8-4362-AE92-E09ADC05D9CD}" type="slidenum">
              <a:rPr lang="en-US" smtClean="0"/>
              <a:t>‹#›</a:t>
            </a:fld>
            <a:endParaRPr lang="en-US"/>
          </a:p>
        </p:txBody>
      </p:sp>
    </p:spTree>
    <p:extLst>
      <p:ext uri="{BB962C8B-B14F-4D97-AF65-F5344CB8AC3E}">
        <p14:creationId xmlns:p14="http://schemas.microsoft.com/office/powerpoint/2010/main" val="29893596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D8146-31C0-4A8F-A58F-8503ECD6E1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D9CF20-C20D-4DDC-9E9E-E6A3A1573A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31D7E7-31BE-47E8-A171-A42BD3C07D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24ABDB-DF1C-43A0-8E5A-FE12D7E8A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655F7C-AB1C-4F6F-8CC2-4ED53756B0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3E79CD-2E19-47C6-8954-5AB8F1BC25A0}"/>
              </a:ext>
            </a:extLst>
          </p:cNvPr>
          <p:cNvSpPr>
            <a:spLocks noGrp="1"/>
          </p:cNvSpPr>
          <p:nvPr>
            <p:ph type="dt" sz="half" idx="10"/>
          </p:nvPr>
        </p:nvSpPr>
        <p:spPr/>
        <p:txBody>
          <a:bodyPr/>
          <a:lstStyle/>
          <a:p>
            <a:fld id="{A297C04D-C3A6-437D-A54B-3494064B1991}" type="datetimeFigureOut">
              <a:rPr lang="en-US" smtClean="0"/>
              <a:t>2/23/2022</a:t>
            </a:fld>
            <a:endParaRPr lang="en-US"/>
          </a:p>
        </p:txBody>
      </p:sp>
      <p:sp>
        <p:nvSpPr>
          <p:cNvPr id="8" name="Footer Placeholder 7">
            <a:extLst>
              <a:ext uri="{FF2B5EF4-FFF2-40B4-BE49-F238E27FC236}">
                <a16:creationId xmlns:a16="http://schemas.microsoft.com/office/drawing/2014/main" id="{287BF804-9C07-40F1-980D-54F36A1B3B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827DB0-B6BA-4CB4-A1B4-A7132BA7EDB0}"/>
              </a:ext>
            </a:extLst>
          </p:cNvPr>
          <p:cNvSpPr>
            <a:spLocks noGrp="1"/>
          </p:cNvSpPr>
          <p:nvPr>
            <p:ph type="sldNum" sz="quarter" idx="12"/>
          </p:nvPr>
        </p:nvSpPr>
        <p:spPr/>
        <p:txBody>
          <a:bodyPr/>
          <a:lstStyle/>
          <a:p>
            <a:fld id="{2B103E87-08A8-4362-AE92-E09ADC05D9CD}" type="slidenum">
              <a:rPr lang="en-US" smtClean="0"/>
              <a:t>‹#›</a:t>
            </a:fld>
            <a:endParaRPr lang="en-US"/>
          </a:p>
        </p:txBody>
      </p:sp>
    </p:spTree>
    <p:extLst>
      <p:ext uri="{BB962C8B-B14F-4D97-AF65-F5344CB8AC3E}">
        <p14:creationId xmlns:p14="http://schemas.microsoft.com/office/powerpoint/2010/main" val="30814108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3282-8A51-4C43-B2C4-3331B52443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54EECA-C5AE-4115-84D6-07B6BEA4489E}"/>
              </a:ext>
            </a:extLst>
          </p:cNvPr>
          <p:cNvSpPr>
            <a:spLocks noGrp="1"/>
          </p:cNvSpPr>
          <p:nvPr>
            <p:ph type="dt" sz="half" idx="10"/>
          </p:nvPr>
        </p:nvSpPr>
        <p:spPr/>
        <p:txBody>
          <a:bodyPr/>
          <a:lstStyle/>
          <a:p>
            <a:fld id="{A297C04D-C3A6-437D-A54B-3494064B1991}" type="datetimeFigureOut">
              <a:rPr lang="en-US" smtClean="0"/>
              <a:t>2/23/2022</a:t>
            </a:fld>
            <a:endParaRPr lang="en-US"/>
          </a:p>
        </p:txBody>
      </p:sp>
      <p:sp>
        <p:nvSpPr>
          <p:cNvPr id="4" name="Footer Placeholder 3">
            <a:extLst>
              <a:ext uri="{FF2B5EF4-FFF2-40B4-BE49-F238E27FC236}">
                <a16:creationId xmlns:a16="http://schemas.microsoft.com/office/drawing/2014/main" id="{1E929AB9-8138-4543-84DA-305D55047F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85422E-F2E1-4EC4-807B-8A49B59409D0}"/>
              </a:ext>
            </a:extLst>
          </p:cNvPr>
          <p:cNvSpPr>
            <a:spLocks noGrp="1"/>
          </p:cNvSpPr>
          <p:nvPr>
            <p:ph type="sldNum" sz="quarter" idx="12"/>
          </p:nvPr>
        </p:nvSpPr>
        <p:spPr/>
        <p:txBody>
          <a:bodyPr/>
          <a:lstStyle/>
          <a:p>
            <a:fld id="{2B103E87-08A8-4362-AE92-E09ADC05D9CD}" type="slidenum">
              <a:rPr lang="en-US" smtClean="0"/>
              <a:t>‹#›</a:t>
            </a:fld>
            <a:endParaRPr lang="en-US"/>
          </a:p>
        </p:txBody>
      </p:sp>
    </p:spTree>
    <p:extLst>
      <p:ext uri="{BB962C8B-B14F-4D97-AF65-F5344CB8AC3E}">
        <p14:creationId xmlns:p14="http://schemas.microsoft.com/office/powerpoint/2010/main" val="26877851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4DB5B-599F-4A0C-B5AE-4733EDA14A48}"/>
              </a:ext>
            </a:extLst>
          </p:cNvPr>
          <p:cNvSpPr>
            <a:spLocks noGrp="1"/>
          </p:cNvSpPr>
          <p:nvPr>
            <p:ph type="dt" sz="half" idx="10"/>
          </p:nvPr>
        </p:nvSpPr>
        <p:spPr/>
        <p:txBody>
          <a:bodyPr/>
          <a:lstStyle/>
          <a:p>
            <a:fld id="{A297C04D-C3A6-437D-A54B-3494064B1991}" type="datetimeFigureOut">
              <a:rPr lang="en-US" smtClean="0"/>
              <a:t>2/23/2022</a:t>
            </a:fld>
            <a:endParaRPr lang="en-US"/>
          </a:p>
        </p:txBody>
      </p:sp>
      <p:sp>
        <p:nvSpPr>
          <p:cNvPr id="3" name="Footer Placeholder 2">
            <a:extLst>
              <a:ext uri="{FF2B5EF4-FFF2-40B4-BE49-F238E27FC236}">
                <a16:creationId xmlns:a16="http://schemas.microsoft.com/office/drawing/2014/main" id="{4D2034DB-274B-4390-A5F0-4EFB4AB3C7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D697BF-B4CF-4AD5-AD0E-F6C95EBF8ACE}"/>
              </a:ext>
            </a:extLst>
          </p:cNvPr>
          <p:cNvSpPr>
            <a:spLocks noGrp="1"/>
          </p:cNvSpPr>
          <p:nvPr>
            <p:ph type="sldNum" sz="quarter" idx="12"/>
          </p:nvPr>
        </p:nvSpPr>
        <p:spPr/>
        <p:txBody>
          <a:bodyPr/>
          <a:lstStyle/>
          <a:p>
            <a:fld id="{2B103E87-08A8-4362-AE92-E09ADC05D9CD}" type="slidenum">
              <a:rPr lang="en-US" smtClean="0"/>
              <a:t>‹#›</a:t>
            </a:fld>
            <a:endParaRPr lang="en-US"/>
          </a:p>
        </p:txBody>
      </p:sp>
    </p:spTree>
    <p:extLst>
      <p:ext uri="{BB962C8B-B14F-4D97-AF65-F5344CB8AC3E}">
        <p14:creationId xmlns:p14="http://schemas.microsoft.com/office/powerpoint/2010/main" val="24844154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79C24-779E-43FB-B0B2-780A0B376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B4665F-AA76-40CA-99D9-BC1C80AF76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D3E383-218F-439A-90ED-8220389E3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C1C656-35BD-41F6-8C36-C234C8BB8E0E}"/>
              </a:ext>
            </a:extLst>
          </p:cNvPr>
          <p:cNvSpPr>
            <a:spLocks noGrp="1"/>
          </p:cNvSpPr>
          <p:nvPr>
            <p:ph type="dt" sz="half" idx="10"/>
          </p:nvPr>
        </p:nvSpPr>
        <p:spPr/>
        <p:txBody>
          <a:bodyPr/>
          <a:lstStyle/>
          <a:p>
            <a:fld id="{A297C04D-C3A6-437D-A54B-3494064B1991}" type="datetimeFigureOut">
              <a:rPr lang="en-US" smtClean="0"/>
              <a:t>2/23/2022</a:t>
            </a:fld>
            <a:endParaRPr lang="en-US"/>
          </a:p>
        </p:txBody>
      </p:sp>
      <p:sp>
        <p:nvSpPr>
          <p:cNvPr id="6" name="Footer Placeholder 5">
            <a:extLst>
              <a:ext uri="{FF2B5EF4-FFF2-40B4-BE49-F238E27FC236}">
                <a16:creationId xmlns:a16="http://schemas.microsoft.com/office/drawing/2014/main" id="{7582CD9B-3A74-4837-994C-0B588412FA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633257-6D54-4926-B415-C5879BF9F787}"/>
              </a:ext>
            </a:extLst>
          </p:cNvPr>
          <p:cNvSpPr>
            <a:spLocks noGrp="1"/>
          </p:cNvSpPr>
          <p:nvPr>
            <p:ph type="sldNum" sz="quarter" idx="12"/>
          </p:nvPr>
        </p:nvSpPr>
        <p:spPr/>
        <p:txBody>
          <a:bodyPr/>
          <a:lstStyle/>
          <a:p>
            <a:fld id="{2B103E87-08A8-4362-AE92-E09ADC05D9CD}" type="slidenum">
              <a:rPr lang="en-US" smtClean="0"/>
              <a:t>‹#›</a:t>
            </a:fld>
            <a:endParaRPr lang="en-US"/>
          </a:p>
        </p:txBody>
      </p:sp>
    </p:spTree>
    <p:extLst>
      <p:ext uri="{BB962C8B-B14F-4D97-AF65-F5344CB8AC3E}">
        <p14:creationId xmlns:p14="http://schemas.microsoft.com/office/powerpoint/2010/main" val="3094845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3F581-5ED9-458A-A578-9F4336FEB8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DEE041-0A3A-4C1D-966D-3B60DBF3B8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9FB490-2174-42E3-AC60-36FB4B129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122D28-F518-4F56-B42D-B1DD7AD31EE7}"/>
              </a:ext>
            </a:extLst>
          </p:cNvPr>
          <p:cNvSpPr>
            <a:spLocks noGrp="1"/>
          </p:cNvSpPr>
          <p:nvPr>
            <p:ph type="dt" sz="half" idx="10"/>
          </p:nvPr>
        </p:nvSpPr>
        <p:spPr/>
        <p:txBody>
          <a:bodyPr/>
          <a:lstStyle/>
          <a:p>
            <a:fld id="{A297C04D-C3A6-437D-A54B-3494064B1991}" type="datetimeFigureOut">
              <a:rPr lang="en-US" smtClean="0"/>
              <a:t>2/23/2022</a:t>
            </a:fld>
            <a:endParaRPr lang="en-US"/>
          </a:p>
        </p:txBody>
      </p:sp>
      <p:sp>
        <p:nvSpPr>
          <p:cNvPr id="6" name="Footer Placeholder 5">
            <a:extLst>
              <a:ext uri="{FF2B5EF4-FFF2-40B4-BE49-F238E27FC236}">
                <a16:creationId xmlns:a16="http://schemas.microsoft.com/office/drawing/2014/main" id="{2668FE64-06B5-4288-9467-3CC6ED0EFE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24F97D-E891-4452-B5F3-5BA549BBDE81}"/>
              </a:ext>
            </a:extLst>
          </p:cNvPr>
          <p:cNvSpPr>
            <a:spLocks noGrp="1"/>
          </p:cNvSpPr>
          <p:nvPr>
            <p:ph type="sldNum" sz="quarter" idx="12"/>
          </p:nvPr>
        </p:nvSpPr>
        <p:spPr/>
        <p:txBody>
          <a:bodyPr/>
          <a:lstStyle/>
          <a:p>
            <a:fld id="{2B103E87-08A8-4362-AE92-E09ADC05D9CD}" type="slidenum">
              <a:rPr lang="en-US" smtClean="0"/>
              <a:t>‹#›</a:t>
            </a:fld>
            <a:endParaRPr lang="en-US"/>
          </a:p>
        </p:txBody>
      </p:sp>
    </p:spTree>
    <p:extLst>
      <p:ext uri="{BB962C8B-B14F-4D97-AF65-F5344CB8AC3E}">
        <p14:creationId xmlns:p14="http://schemas.microsoft.com/office/powerpoint/2010/main" val="5647857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1F95-C45D-4776-A1E2-969F4878D7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ED8E2F-027B-44A9-8AC5-2FE257A224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2E2D5-0464-4710-BC72-AEFF427239A8}"/>
              </a:ext>
            </a:extLst>
          </p:cNvPr>
          <p:cNvSpPr>
            <a:spLocks noGrp="1"/>
          </p:cNvSpPr>
          <p:nvPr>
            <p:ph type="dt" sz="half" idx="10"/>
          </p:nvPr>
        </p:nvSpPr>
        <p:spPr/>
        <p:txBody>
          <a:bodyPr/>
          <a:lstStyle/>
          <a:p>
            <a:fld id="{A297C04D-C3A6-437D-A54B-3494064B1991}" type="datetimeFigureOut">
              <a:rPr lang="en-US" smtClean="0"/>
              <a:t>2/23/2022</a:t>
            </a:fld>
            <a:endParaRPr lang="en-US"/>
          </a:p>
        </p:txBody>
      </p:sp>
      <p:sp>
        <p:nvSpPr>
          <p:cNvPr id="5" name="Footer Placeholder 4">
            <a:extLst>
              <a:ext uri="{FF2B5EF4-FFF2-40B4-BE49-F238E27FC236}">
                <a16:creationId xmlns:a16="http://schemas.microsoft.com/office/drawing/2014/main" id="{FCB09703-D1A3-4A14-8E4A-18358310A1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3B135-2C8C-4F29-A56D-3C515D3A399C}"/>
              </a:ext>
            </a:extLst>
          </p:cNvPr>
          <p:cNvSpPr>
            <a:spLocks noGrp="1"/>
          </p:cNvSpPr>
          <p:nvPr>
            <p:ph type="sldNum" sz="quarter" idx="12"/>
          </p:nvPr>
        </p:nvSpPr>
        <p:spPr/>
        <p:txBody>
          <a:bodyPr/>
          <a:lstStyle/>
          <a:p>
            <a:fld id="{2B103E87-08A8-4362-AE92-E09ADC05D9CD}" type="slidenum">
              <a:rPr lang="en-US" smtClean="0"/>
              <a:t>‹#›</a:t>
            </a:fld>
            <a:endParaRPr lang="en-US"/>
          </a:p>
        </p:txBody>
      </p:sp>
    </p:spTree>
    <p:extLst>
      <p:ext uri="{BB962C8B-B14F-4D97-AF65-F5344CB8AC3E}">
        <p14:creationId xmlns:p14="http://schemas.microsoft.com/office/powerpoint/2010/main" val="3369171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0B5E0B-2BBE-4839-B755-98B28342D0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0DC3B1-3F80-4764-83AD-0C28EEABB0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A5A731-15DC-48D5-A5A7-F57CC54114A3}"/>
              </a:ext>
            </a:extLst>
          </p:cNvPr>
          <p:cNvSpPr>
            <a:spLocks noGrp="1"/>
          </p:cNvSpPr>
          <p:nvPr>
            <p:ph type="dt" sz="half" idx="10"/>
          </p:nvPr>
        </p:nvSpPr>
        <p:spPr/>
        <p:txBody>
          <a:bodyPr/>
          <a:lstStyle/>
          <a:p>
            <a:fld id="{A297C04D-C3A6-437D-A54B-3494064B1991}" type="datetimeFigureOut">
              <a:rPr lang="en-US" smtClean="0"/>
              <a:t>2/23/2022</a:t>
            </a:fld>
            <a:endParaRPr lang="en-US"/>
          </a:p>
        </p:txBody>
      </p:sp>
      <p:sp>
        <p:nvSpPr>
          <p:cNvPr id="5" name="Footer Placeholder 4">
            <a:extLst>
              <a:ext uri="{FF2B5EF4-FFF2-40B4-BE49-F238E27FC236}">
                <a16:creationId xmlns:a16="http://schemas.microsoft.com/office/drawing/2014/main" id="{6E02C27B-57EC-437A-A4F7-C1FE1785BB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E58295-3BBB-4BEE-9FF1-EB74F051AA01}"/>
              </a:ext>
            </a:extLst>
          </p:cNvPr>
          <p:cNvSpPr>
            <a:spLocks noGrp="1"/>
          </p:cNvSpPr>
          <p:nvPr>
            <p:ph type="sldNum" sz="quarter" idx="12"/>
          </p:nvPr>
        </p:nvSpPr>
        <p:spPr/>
        <p:txBody>
          <a:bodyPr/>
          <a:lstStyle/>
          <a:p>
            <a:fld id="{2B103E87-08A8-4362-AE92-E09ADC05D9CD}" type="slidenum">
              <a:rPr lang="en-US" smtClean="0"/>
              <a:t>‹#›</a:t>
            </a:fld>
            <a:endParaRPr lang="en-US"/>
          </a:p>
        </p:txBody>
      </p:sp>
    </p:spTree>
    <p:extLst>
      <p:ext uri="{BB962C8B-B14F-4D97-AF65-F5344CB8AC3E}">
        <p14:creationId xmlns:p14="http://schemas.microsoft.com/office/powerpoint/2010/main" val="3702246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97C04D-C3A6-437D-A54B-3494064B1991}"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03E87-08A8-4362-AE92-E09ADC05D9CD}" type="slidenum">
              <a:rPr lang="en-US" smtClean="0"/>
              <a:t>‹#›</a:t>
            </a:fld>
            <a:endParaRPr lang="en-US"/>
          </a:p>
        </p:txBody>
      </p:sp>
    </p:spTree>
    <p:extLst>
      <p:ext uri="{BB962C8B-B14F-4D97-AF65-F5344CB8AC3E}">
        <p14:creationId xmlns:p14="http://schemas.microsoft.com/office/powerpoint/2010/main" val="1744265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97C04D-C3A6-437D-A54B-3494064B1991}"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03E87-08A8-4362-AE92-E09ADC05D9CD}" type="slidenum">
              <a:rPr lang="en-US" smtClean="0"/>
              <a:t>‹#›</a:t>
            </a:fld>
            <a:endParaRPr lang="en-US"/>
          </a:p>
        </p:txBody>
      </p:sp>
    </p:spTree>
    <p:extLst>
      <p:ext uri="{BB962C8B-B14F-4D97-AF65-F5344CB8AC3E}">
        <p14:creationId xmlns:p14="http://schemas.microsoft.com/office/powerpoint/2010/main" val="299950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97C04D-C3A6-437D-A54B-3494064B1991}" type="datetimeFigureOut">
              <a:rPr lang="en-US" smtClean="0"/>
              <a:t>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103E87-08A8-4362-AE92-E09ADC05D9CD}" type="slidenum">
              <a:rPr lang="en-US" smtClean="0"/>
              <a:t>‹#›</a:t>
            </a:fld>
            <a:endParaRPr lang="en-US"/>
          </a:p>
        </p:txBody>
      </p:sp>
    </p:spTree>
    <p:extLst>
      <p:ext uri="{BB962C8B-B14F-4D97-AF65-F5344CB8AC3E}">
        <p14:creationId xmlns:p14="http://schemas.microsoft.com/office/powerpoint/2010/main" val="1829160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97C04D-C3A6-437D-A54B-3494064B1991}" type="datetimeFigureOut">
              <a:rPr lang="en-US" smtClean="0"/>
              <a:t>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103E87-08A8-4362-AE92-E09ADC05D9CD}" type="slidenum">
              <a:rPr lang="en-US" smtClean="0"/>
              <a:t>‹#›</a:t>
            </a:fld>
            <a:endParaRPr lang="en-US"/>
          </a:p>
        </p:txBody>
      </p:sp>
    </p:spTree>
    <p:extLst>
      <p:ext uri="{BB962C8B-B14F-4D97-AF65-F5344CB8AC3E}">
        <p14:creationId xmlns:p14="http://schemas.microsoft.com/office/powerpoint/2010/main" val="3923846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97C04D-C3A6-437D-A54B-3494064B1991}" type="datetimeFigureOut">
              <a:rPr lang="en-US" smtClean="0"/>
              <a:t>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103E87-08A8-4362-AE92-E09ADC05D9CD}" type="slidenum">
              <a:rPr lang="en-US" smtClean="0"/>
              <a:t>‹#›</a:t>
            </a:fld>
            <a:endParaRPr lang="en-US"/>
          </a:p>
        </p:txBody>
      </p:sp>
    </p:spTree>
    <p:extLst>
      <p:ext uri="{BB962C8B-B14F-4D97-AF65-F5344CB8AC3E}">
        <p14:creationId xmlns:p14="http://schemas.microsoft.com/office/powerpoint/2010/main" val="2679767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97C04D-C3A6-437D-A54B-3494064B1991}"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03E87-08A8-4362-AE92-E09ADC05D9CD}" type="slidenum">
              <a:rPr lang="en-US" smtClean="0"/>
              <a:t>‹#›</a:t>
            </a:fld>
            <a:endParaRPr lang="en-US"/>
          </a:p>
        </p:txBody>
      </p:sp>
    </p:spTree>
    <p:extLst>
      <p:ext uri="{BB962C8B-B14F-4D97-AF65-F5344CB8AC3E}">
        <p14:creationId xmlns:p14="http://schemas.microsoft.com/office/powerpoint/2010/main" val="949618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97C04D-C3A6-437D-A54B-3494064B1991}"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03E87-08A8-4362-AE92-E09ADC05D9CD}" type="slidenum">
              <a:rPr lang="en-US" smtClean="0"/>
              <a:t>‹#›</a:t>
            </a:fld>
            <a:endParaRPr lang="en-US"/>
          </a:p>
        </p:txBody>
      </p:sp>
    </p:spTree>
    <p:extLst>
      <p:ext uri="{BB962C8B-B14F-4D97-AF65-F5344CB8AC3E}">
        <p14:creationId xmlns:p14="http://schemas.microsoft.com/office/powerpoint/2010/main" val="773809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297C04D-C3A6-437D-A54B-3494064B1991}" type="datetimeFigureOut">
              <a:rPr lang="en-US" smtClean="0"/>
              <a:t>2/23/2022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B103E87-08A8-4362-AE92-E09ADC05D9CD}" type="slidenum">
              <a:rPr lang="en-US" smtClean="0"/>
              <a:t>‹#›</a:t>
            </a:fld>
            <a:endParaRPr lang="en-US"/>
          </a:p>
        </p:txBody>
      </p:sp>
    </p:spTree>
    <p:extLst>
      <p:ext uri="{BB962C8B-B14F-4D97-AF65-F5344CB8AC3E}">
        <p14:creationId xmlns:p14="http://schemas.microsoft.com/office/powerpoint/2010/main" val="28590915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8FF4C8-513D-459B-A5B3-EABA40178E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7DDED6-CCD5-49AD-9E3C-FA2F1CBAC4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D2A95F-952D-47D0-94B9-3659A27914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97C04D-C3A6-437D-A54B-3494064B1991}" type="datetimeFigureOut">
              <a:rPr lang="en-US" smtClean="0"/>
              <a:t>2/23/2022</a:t>
            </a:fld>
            <a:endParaRPr lang="en-US"/>
          </a:p>
        </p:txBody>
      </p:sp>
      <p:sp>
        <p:nvSpPr>
          <p:cNvPr id="5" name="Footer Placeholder 4">
            <a:extLst>
              <a:ext uri="{FF2B5EF4-FFF2-40B4-BE49-F238E27FC236}">
                <a16:creationId xmlns:a16="http://schemas.microsoft.com/office/drawing/2014/main" id="{030481D9-DB8A-4778-95B5-346B60C114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BE6218-DD4E-474E-8C36-BAE311BC1A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03E87-08A8-4362-AE92-E09ADC05D9CD}" type="slidenum">
              <a:rPr lang="en-US" smtClean="0"/>
              <a:t>‹#›</a:t>
            </a:fld>
            <a:endParaRPr lang="en-US"/>
          </a:p>
        </p:txBody>
      </p:sp>
    </p:spTree>
    <p:extLst>
      <p:ext uri="{BB962C8B-B14F-4D97-AF65-F5344CB8AC3E}">
        <p14:creationId xmlns:p14="http://schemas.microsoft.com/office/powerpoint/2010/main" val="393113301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3.xml"/><Relationship Id="rId5" Type="http://schemas.openxmlformats.org/officeDocument/2006/relationships/image" Target="../media/image13.sv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3.xml"/><Relationship Id="rId5" Type="http://schemas.openxmlformats.org/officeDocument/2006/relationships/image" Target="../media/image13.sv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3.xml"/><Relationship Id="rId5" Type="http://schemas.openxmlformats.org/officeDocument/2006/relationships/image" Target="../media/image15.sv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3.xml"/><Relationship Id="rId5" Type="http://schemas.openxmlformats.org/officeDocument/2006/relationships/image" Target="../media/image15.sv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Layout" Target="../slideLayouts/slideLayout23.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Layout" Target="../slideLayouts/slideLayout23.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7.svg"/></Relationships>
</file>

<file path=ppt/slides/_rels/slide21.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7.svg"/><Relationship Id="rId2" Type="http://schemas.openxmlformats.org/officeDocument/2006/relationships/image" Target="../media/image10.png"/><Relationship Id="rId1" Type="http://schemas.openxmlformats.org/officeDocument/2006/relationships/slideLayout" Target="../slideLayouts/slideLayout23.xml"/><Relationship Id="rId6" Type="http://schemas.openxmlformats.org/officeDocument/2006/relationships/image" Target="../media/image16.png"/><Relationship Id="rId5" Type="http://schemas.openxmlformats.org/officeDocument/2006/relationships/image" Target="../media/image13.sv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3.xml"/><Relationship Id="rId5" Type="http://schemas.openxmlformats.org/officeDocument/2006/relationships/image" Target="../media/image17.sv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3.xml"/><Relationship Id="rId5" Type="http://schemas.openxmlformats.org/officeDocument/2006/relationships/image" Target="../media/image17.sv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3.xml"/><Relationship Id="rId5" Type="http://schemas.openxmlformats.org/officeDocument/2006/relationships/image" Target="../media/image17.sv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9.svg"/><Relationship Id="rId2" Type="http://schemas.openxmlformats.org/officeDocument/2006/relationships/image" Target="../media/image10.png"/><Relationship Id="rId1" Type="http://schemas.openxmlformats.org/officeDocument/2006/relationships/slideLayout" Target="../slideLayouts/slideLayout23.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9.svg"/><Relationship Id="rId2" Type="http://schemas.openxmlformats.org/officeDocument/2006/relationships/image" Target="../media/image10.png"/><Relationship Id="rId1" Type="http://schemas.openxmlformats.org/officeDocument/2006/relationships/slideLayout" Target="../slideLayouts/slideLayout23.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21.svg"/><Relationship Id="rId2" Type="http://schemas.openxmlformats.org/officeDocument/2006/relationships/image" Target="../media/image10.png"/><Relationship Id="rId1" Type="http://schemas.openxmlformats.org/officeDocument/2006/relationships/slideLayout" Target="../slideLayouts/slideLayout23.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21.svg"/><Relationship Id="rId2" Type="http://schemas.openxmlformats.org/officeDocument/2006/relationships/image" Target="../media/image10.png"/><Relationship Id="rId1" Type="http://schemas.openxmlformats.org/officeDocument/2006/relationships/slideLayout" Target="../slideLayouts/slideLayout23.xml"/><Relationship Id="rId6" Type="http://schemas.openxmlformats.org/officeDocument/2006/relationships/image" Target="../media/image20.png"/><Relationship Id="rId5" Type="http://schemas.openxmlformats.org/officeDocument/2006/relationships/image" Target="../media/image13.sv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freestock.com/free-photos/genetic-test-biotechnology-concept-medical-technology-123205652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freestock.com/free-photos/genetic-test-biotechnology-concept-medical-technology-123205652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freestock.com/free-photos/genetic-test-biotechnology-concept-medical-technology-1232056522" TargetMode="Externa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pen doors">
            <a:extLst>
              <a:ext uri="{FF2B5EF4-FFF2-40B4-BE49-F238E27FC236}">
                <a16:creationId xmlns:a16="http://schemas.microsoft.com/office/drawing/2014/main" id="{935F9C81-8574-4BA1-82DC-5F1CEC41A3F1}"/>
              </a:ext>
            </a:extLst>
          </p:cNvPr>
          <p:cNvPicPr>
            <a:picLocks noChangeAspect="1"/>
          </p:cNvPicPr>
          <p:nvPr/>
        </p:nvPicPr>
        <p:blipFill rotWithShape="1">
          <a:blip r:embed="rId2">
            <a:alphaModFix amt="35000"/>
            <a:grayscl/>
          </a:blip>
          <a:srcRect b="15730"/>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FC23C8D4-BD3D-4473-B3D0-89011586B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5000"/>
                </a:schemeClr>
              </a:gs>
              <a:gs pos="100000">
                <a:schemeClr val="bg2">
                  <a:lumMod val="40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7CD47BC6-9EAE-493D-9ED1-7A2D3EE842CA}"/>
              </a:ext>
            </a:extLst>
          </p:cNvPr>
          <p:cNvSpPr>
            <a:spLocks noGrp="1"/>
          </p:cNvSpPr>
          <p:nvPr>
            <p:ph type="ctrTitle"/>
          </p:nvPr>
        </p:nvSpPr>
        <p:spPr>
          <a:xfrm>
            <a:off x="1595269" y="2235200"/>
            <a:ext cx="9001462" cy="2387600"/>
          </a:xfrm>
        </p:spPr>
        <p:txBody>
          <a:bodyPr>
            <a:normAutofit fontScale="90000"/>
          </a:bodyPr>
          <a:lstStyle/>
          <a:p>
            <a:pPr marL="0" marR="0" rtl="1">
              <a:lnSpc>
                <a:spcPct val="150000"/>
              </a:lnSpc>
              <a:spcBef>
                <a:spcPts val="0"/>
              </a:spcBef>
              <a:spcAft>
                <a:spcPts val="800"/>
              </a:spcAft>
            </a:pPr>
            <a:r>
              <a:rPr lang="en-US" sz="4100" b="1" dirty="0">
                <a:effectLst/>
                <a:latin typeface="David" panose="020E0502060401010101" pitchFamily="34" charset="-79"/>
                <a:ea typeface="Calibri" panose="020F0502020204030204" pitchFamily="34" charset="0"/>
                <a:cs typeface="Arial" panose="020B0604020202020204" pitchFamily="34" charset="0"/>
              </a:rPr>
              <a:t> </a:t>
            </a:r>
            <a:br>
              <a:rPr lang="en-US" sz="4100" dirty="0">
                <a:effectLst/>
                <a:latin typeface="Calibri" panose="020F0502020204030204" pitchFamily="34" charset="0"/>
                <a:ea typeface="Calibri" panose="020F0502020204030204" pitchFamily="34" charset="0"/>
                <a:cs typeface="Arial" panose="020B0604020202020204" pitchFamily="34" charset="0"/>
              </a:rPr>
            </a:br>
            <a:r>
              <a:rPr lang="en-US" sz="6700" b="1" dirty="0">
                <a:effectLst>
                  <a:outerShdw blurRad="38100" dist="38100" dir="2700000" algn="tl">
                    <a:srgbClr val="000000">
                      <a:alpha val="43137"/>
                    </a:srgbClr>
                  </a:outerShdw>
                </a:effectLst>
                <a:latin typeface="David" panose="020E0502060401010101" pitchFamily="34" charset="-79"/>
                <a:ea typeface="Calibri" panose="020F0502020204030204" pitchFamily="34" charset="0"/>
                <a:cs typeface="Arial" panose="020B0604020202020204" pitchFamily="34" charset="0"/>
              </a:rPr>
              <a:t>Hospital Security</a:t>
            </a:r>
            <a:br>
              <a:rPr lang="en-US" sz="67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br>
            <a:r>
              <a:rPr lang="en-US" sz="6700" b="1" dirty="0">
                <a:effectLst>
                  <a:outerShdw blurRad="38100" dist="38100" dir="2700000" algn="tl" rotWithShape="0">
                    <a:srgbClr val="000000">
                      <a:alpha val="43137"/>
                    </a:srgbClr>
                  </a:outerShdw>
                </a:effectLst>
                <a:latin typeface="David" panose="020E0502060401010101" pitchFamily="34" charset="-79"/>
                <a:ea typeface="Calibri" panose="020F0502020204030204" pitchFamily="34" charset="0"/>
                <a:cs typeface="Arial" panose="020B0604020202020204" pitchFamily="34" charset="0"/>
              </a:rPr>
              <a:t>S</a:t>
            </a:r>
            <a:r>
              <a:rPr lang="en-US" sz="6700" b="1" dirty="0">
                <a:effectLst>
                  <a:outerShdw blurRad="38100" dist="38100" dir="2700000" algn="tl">
                    <a:srgbClr val="000000">
                      <a:alpha val="43137"/>
                    </a:srgbClr>
                  </a:outerShdw>
                </a:effectLst>
                <a:latin typeface="David" panose="020E0502060401010101" pitchFamily="34" charset="-79"/>
                <a:ea typeface="Calibri" panose="020F0502020204030204" pitchFamily="34" charset="0"/>
                <a:cs typeface="Arial" panose="020B0604020202020204" pitchFamily="34" charset="0"/>
              </a:rPr>
              <a:t>ystem</a:t>
            </a:r>
            <a:br>
              <a:rPr lang="en-US" sz="67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br>
            <a:endParaRPr lang="en-US" sz="4100"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B91CE08A-0701-498F-A351-96071B9D5B63}"/>
              </a:ext>
            </a:extLst>
          </p:cNvPr>
          <p:cNvSpPr>
            <a:spLocks noGrp="1"/>
          </p:cNvSpPr>
          <p:nvPr>
            <p:ph type="subTitle" idx="1"/>
          </p:nvPr>
        </p:nvSpPr>
        <p:spPr>
          <a:xfrm>
            <a:off x="1595269" y="3961292"/>
            <a:ext cx="9001462" cy="1655762"/>
          </a:xfrm>
        </p:spPr>
        <p:txBody>
          <a:bodyPr>
            <a:normAutofit/>
          </a:bodyPr>
          <a:lstStyle/>
          <a:p>
            <a:pPr marL="0" marR="0" rtl="1">
              <a:lnSpc>
                <a:spcPct val="110000"/>
              </a:lnSpc>
              <a:spcBef>
                <a:spcPts val="0"/>
              </a:spcBef>
              <a:spcAft>
                <a:spcPts val="800"/>
              </a:spcAft>
            </a:pPr>
            <a:r>
              <a:rPr lang="en-US" b="1" dirty="0">
                <a:effectLst/>
                <a:latin typeface="David" panose="020E0502060401010101" pitchFamily="34" charset="-79"/>
                <a:ea typeface="Calibri" panose="020F0502020204030204" pitchFamily="34" charset="0"/>
                <a:cs typeface="Arial" panose="020B0604020202020204" pitchFamily="34" charset="0"/>
              </a:rPr>
              <a:t>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rtl="1">
              <a:lnSpc>
                <a:spcPct val="110000"/>
              </a:lnSpc>
              <a:spcBef>
                <a:spcPts val="0"/>
              </a:spcBef>
              <a:spcAft>
                <a:spcPts val="800"/>
              </a:spcAft>
            </a:pPr>
            <a:r>
              <a:rPr lang="en-US" b="1" dirty="0">
                <a:effectLst/>
                <a:latin typeface="David" panose="020E0502060401010101" pitchFamily="34" charset="-79"/>
                <a:ea typeface="Calibri" panose="020F0502020204030204" pitchFamily="34" charset="0"/>
                <a:cs typeface="Arial" panose="020B0604020202020204" pitchFamily="34" charset="0"/>
              </a:rPr>
              <a:t>Rachel Tamar Ben Lolo</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rtl="1">
              <a:lnSpc>
                <a:spcPct val="110000"/>
              </a:lnSpc>
              <a:spcBef>
                <a:spcPts val="0"/>
              </a:spcBef>
              <a:spcAft>
                <a:spcPts val="800"/>
              </a:spcAft>
            </a:pPr>
            <a:r>
              <a:rPr lang="en-US" b="1" dirty="0" err="1">
                <a:effectLst/>
                <a:latin typeface="David" panose="020E0502060401010101" pitchFamily="34" charset="-79"/>
                <a:ea typeface="Calibri" panose="020F0502020204030204" pitchFamily="34" charset="0"/>
                <a:cs typeface="Arial" panose="020B0604020202020204" pitchFamily="34" charset="0"/>
              </a:rPr>
              <a:t>Elisheva</a:t>
            </a:r>
            <a:r>
              <a:rPr lang="en-US" b="1" dirty="0">
                <a:effectLst/>
                <a:latin typeface="David" panose="020E0502060401010101" pitchFamily="34" charset="-79"/>
                <a:ea typeface="Calibri" panose="020F0502020204030204" pitchFamily="34" charset="0"/>
                <a:cs typeface="Arial" panose="020B0604020202020204" pitchFamily="34" charset="0"/>
              </a:rPr>
              <a:t> </a:t>
            </a:r>
            <a:r>
              <a:rPr lang="en-US" b="1" dirty="0" err="1">
                <a:effectLst/>
                <a:latin typeface="David" panose="020E0502060401010101" pitchFamily="34" charset="-79"/>
                <a:ea typeface="Calibri" panose="020F0502020204030204" pitchFamily="34" charset="0"/>
                <a:cs typeface="Arial" panose="020B0604020202020204" pitchFamily="34" charset="0"/>
              </a:rPr>
              <a:t>Aronstam</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nSpc>
                <a:spcPct val="110000"/>
              </a:lnSpc>
            </a:pPr>
            <a:endParaRPr lang="en-US" dirty="0"/>
          </a:p>
        </p:txBody>
      </p:sp>
    </p:spTree>
    <p:extLst>
      <p:ext uri="{BB962C8B-B14F-4D97-AF65-F5344CB8AC3E}">
        <p14:creationId xmlns:p14="http://schemas.microsoft.com/office/powerpoint/2010/main" val="446733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8CF67A7-CC2D-4C43-AD2E-2E0668006D85}"/>
              </a:ext>
            </a:extLst>
          </p:cNvPr>
          <p:cNvSpPr/>
          <p:nvPr/>
        </p:nvSpPr>
        <p:spPr>
          <a:xfrm>
            <a:off x="91440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0A7DD65B-35A0-471B-AB08-EB55D1A5F228}"/>
              </a:ext>
            </a:extLst>
          </p:cNvPr>
          <p:cNvSpPr/>
          <p:nvPr/>
        </p:nvSpPr>
        <p:spPr>
          <a:xfrm>
            <a:off x="662432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35B2869-3DA3-42E7-A872-65C4116D5206}"/>
              </a:ext>
            </a:extLst>
          </p:cNvPr>
          <p:cNvSpPr/>
          <p:nvPr/>
        </p:nvSpPr>
        <p:spPr>
          <a:xfrm>
            <a:off x="3843655" y="4264025"/>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040FB89A-2D20-400C-8BA7-EA3AC3E9AAAB}"/>
              </a:ext>
            </a:extLst>
          </p:cNvPr>
          <p:cNvSpPr txBox="1"/>
          <p:nvPr/>
        </p:nvSpPr>
        <p:spPr>
          <a:xfrm>
            <a:off x="2329180" y="1174671"/>
            <a:ext cx="2038350" cy="369332"/>
          </a:xfrm>
          <a:prstGeom prst="rect">
            <a:avLst/>
          </a:prstGeom>
          <a:noFill/>
        </p:spPr>
        <p:txBody>
          <a:bodyPr wrap="square" rtlCol="0">
            <a:spAutoFit/>
          </a:bodyPr>
          <a:lstStyle/>
          <a:p>
            <a:r>
              <a:rPr lang="en-US" b="1" dirty="0"/>
              <a:t>Host</a:t>
            </a:r>
          </a:p>
        </p:txBody>
      </p:sp>
      <p:sp>
        <p:nvSpPr>
          <p:cNvPr id="7" name="TextBox 6">
            <a:extLst>
              <a:ext uri="{FF2B5EF4-FFF2-40B4-BE49-F238E27FC236}">
                <a16:creationId xmlns:a16="http://schemas.microsoft.com/office/drawing/2014/main" id="{D3F607FC-91FD-46E7-A83D-363F99E05AD1}"/>
              </a:ext>
            </a:extLst>
          </p:cNvPr>
          <p:cNvSpPr txBox="1"/>
          <p:nvPr/>
        </p:nvSpPr>
        <p:spPr>
          <a:xfrm>
            <a:off x="5153025" y="4476750"/>
            <a:ext cx="2038350" cy="369332"/>
          </a:xfrm>
          <a:prstGeom prst="rect">
            <a:avLst/>
          </a:prstGeom>
          <a:noFill/>
        </p:spPr>
        <p:txBody>
          <a:bodyPr wrap="square" rtlCol="0">
            <a:spAutoFit/>
          </a:bodyPr>
          <a:lstStyle/>
          <a:p>
            <a:r>
              <a:rPr lang="en-US" b="1" dirty="0"/>
              <a:t>Server</a:t>
            </a:r>
          </a:p>
        </p:txBody>
      </p:sp>
      <p:sp>
        <p:nvSpPr>
          <p:cNvPr id="8" name="TextBox 7">
            <a:extLst>
              <a:ext uri="{FF2B5EF4-FFF2-40B4-BE49-F238E27FC236}">
                <a16:creationId xmlns:a16="http://schemas.microsoft.com/office/drawing/2014/main" id="{3F1C03D7-2ED2-4310-AC44-533E4B11DC8D}"/>
              </a:ext>
            </a:extLst>
          </p:cNvPr>
          <p:cNvSpPr txBox="1"/>
          <p:nvPr/>
        </p:nvSpPr>
        <p:spPr>
          <a:xfrm>
            <a:off x="8039100" y="1135023"/>
            <a:ext cx="2038350" cy="369332"/>
          </a:xfrm>
          <a:prstGeom prst="rect">
            <a:avLst/>
          </a:prstGeom>
          <a:noFill/>
        </p:spPr>
        <p:txBody>
          <a:bodyPr wrap="square" rtlCol="0">
            <a:spAutoFit/>
          </a:bodyPr>
          <a:lstStyle/>
          <a:p>
            <a:r>
              <a:rPr lang="en-US" b="1" dirty="0"/>
              <a:t>Applet</a:t>
            </a:r>
          </a:p>
        </p:txBody>
      </p:sp>
      <p:pic>
        <p:nvPicPr>
          <p:cNvPr id="10" name="Graphic 9" descr="Doctor male with solid fill">
            <a:extLst>
              <a:ext uri="{FF2B5EF4-FFF2-40B4-BE49-F238E27FC236}">
                <a16:creationId xmlns:a16="http://schemas.microsoft.com/office/drawing/2014/main" id="{F8D559F5-DA0C-4AEC-9AFB-365BC714B3A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250" y="1649373"/>
            <a:ext cx="914400" cy="914400"/>
          </a:xfrm>
          <a:prstGeom prst="rect">
            <a:avLst/>
          </a:prstGeom>
        </p:spPr>
      </p:pic>
      <p:sp>
        <p:nvSpPr>
          <p:cNvPr id="11" name="TextBox 10">
            <a:extLst>
              <a:ext uri="{FF2B5EF4-FFF2-40B4-BE49-F238E27FC236}">
                <a16:creationId xmlns:a16="http://schemas.microsoft.com/office/drawing/2014/main" id="{A30822AB-130F-40E2-9F1B-7C465D255A53}"/>
              </a:ext>
            </a:extLst>
          </p:cNvPr>
          <p:cNvSpPr txBox="1"/>
          <p:nvPr/>
        </p:nvSpPr>
        <p:spPr>
          <a:xfrm>
            <a:off x="2199640" y="2001520"/>
            <a:ext cx="1066800" cy="369332"/>
          </a:xfrm>
          <a:prstGeom prst="rect">
            <a:avLst/>
          </a:prstGeom>
          <a:noFill/>
        </p:spPr>
        <p:txBody>
          <a:bodyPr wrap="square" rtlCol="0">
            <a:spAutoFit/>
          </a:bodyPr>
          <a:lstStyle/>
          <a:p>
            <a:r>
              <a:rPr lang="en-US" dirty="0">
                <a:solidFill>
                  <a:srgbClr val="C00000"/>
                </a:solidFill>
              </a:rPr>
              <a:t>Register</a:t>
            </a:r>
          </a:p>
        </p:txBody>
      </p:sp>
      <p:sp>
        <p:nvSpPr>
          <p:cNvPr id="12" name="TextBox 11">
            <a:extLst>
              <a:ext uri="{FF2B5EF4-FFF2-40B4-BE49-F238E27FC236}">
                <a16:creationId xmlns:a16="http://schemas.microsoft.com/office/drawing/2014/main" id="{62339631-0FA3-4391-BDD0-91E0C0146456}"/>
              </a:ext>
            </a:extLst>
          </p:cNvPr>
          <p:cNvSpPr txBox="1"/>
          <p:nvPr/>
        </p:nvSpPr>
        <p:spPr>
          <a:xfrm>
            <a:off x="7909560" y="1921907"/>
            <a:ext cx="1066800" cy="369332"/>
          </a:xfrm>
          <a:prstGeom prst="rect">
            <a:avLst/>
          </a:prstGeom>
          <a:noFill/>
        </p:spPr>
        <p:txBody>
          <a:bodyPr wrap="square" rtlCol="0">
            <a:spAutoFit/>
          </a:bodyPr>
          <a:lstStyle/>
          <a:p>
            <a:r>
              <a:rPr lang="en-US" dirty="0"/>
              <a:t>Register</a:t>
            </a:r>
          </a:p>
        </p:txBody>
      </p:sp>
    </p:spTree>
    <p:extLst>
      <p:ext uri="{BB962C8B-B14F-4D97-AF65-F5344CB8AC3E}">
        <p14:creationId xmlns:p14="http://schemas.microsoft.com/office/powerpoint/2010/main" val="1557820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8CF67A7-CC2D-4C43-AD2E-2E0668006D85}"/>
              </a:ext>
            </a:extLst>
          </p:cNvPr>
          <p:cNvSpPr/>
          <p:nvPr/>
        </p:nvSpPr>
        <p:spPr>
          <a:xfrm>
            <a:off x="91440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0A7DD65B-35A0-471B-AB08-EB55D1A5F228}"/>
              </a:ext>
            </a:extLst>
          </p:cNvPr>
          <p:cNvSpPr/>
          <p:nvPr/>
        </p:nvSpPr>
        <p:spPr>
          <a:xfrm>
            <a:off x="662432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35B2869-3DA3-42E7-A872-65C4116D5206}"/>
              </a:ext>
            </a:extLst>
          </p:cNvPr>
          <p:cNvSpPr/>
          <p:nvPr/>
        </p:nvSpPr>
        <p:spPr>
          <a:xfrm>
            <a:off x="3843655" y="4264025"/>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040FB89A-2D20-400C-8BA7-EA3AC3E9AAAB}"/>
              </a:ext>
            </a:extLst>
          </p:cNvPr>
          <p:cNvSpPr txBox="1"/>
          <p:nvPr/>
        </p:nvSpPr>
        <p:spPr>
          <a:xfrm>
            <a:off x="2329180" y="1174671"/>
            <a:ext cx="2038350" cy="369332"/>
          </a:xfrm>
          <a:prstGeom prst="rect">
            <a:avLst/>
          </a:prstGeom>
          <a:noFill/>
        </p:spPr>
        <p:txBody>
          <a:bodyPr wrap="square" rtlCol="0">
            <a:spAutoFit/>
          </a:bodyPr>
          <a:lstStyle/>
          <a:p>
            <a:r>
              <a:rPr lang="en-US" b="1" dirty="0"/>
              <a:t>Host</a:t>
            </a:r>
          </a:p>
        </p:txBody>
      </p:sp>
      <p:sp>
        <p:nvSpPr>
          <p:cNvPr id="7" name="TextBox 6">
            <a:extLst>
              <a:ext uri="{FF2B5EF4-FFF2-40B4-BE49-F238E27FC236}">
                <a16:creationId xmlns:a16="http://schemas.microsoft.com/office/drawing/2014/main" id="{D3F607FC-91FD-46E7-A83D-363F99E05AD1}"/>
              </a:ext>
            </a:extLst>
          </p:cNvPr>
          <p:cNvSpPr txBox="1"/>
          <p:nvPr/>
        </p:nvSpPr>
        <p:spPr>
          <a:xfrm>
            <a:off x="5153025" y="4476750"/>
            <a:ext cx="2038350" cy="369332"/>
          </a:xfrm>
          <a:prstGeom prst="rect">
            <a:avLst/>
          </a:prstGeom>
          <a:noFill/>
        </p:spPr>
        <p:txBody>
          <a:bodyPr wrap="square" rtlCol="0">
            <a:spAutoFit/>
          </a:bodyPr>
          <a:lstStyle/>
          <a:p>
            <a:r>
              <a:rPr lang="en-US" b="1" dirty="0"/>
              <a:t>Server</a:t>
            </a:r>
          </a:p>
        </p:txBody>
      </p:sp>
      <p:sp>
        <p:nvSpPr>
          <p:cNvPr id="8" name="TextBox 7">
            <a:extLst>
              <a:ext uri="{FF2B5EF4-FFF2-40B4-BE49-F238E27FC236}">
                <a16:creationId xmlns:a16="http://schemas.microsoft.com/office/drawing/2014/main" id="{3F1C03D7-2ED2-4310-AC44-533E4B11DC8D}"/>
              </a:ext>
            </a:extLst>
          </p:cNvPr>
          <p:cNvSpPr txBox="1"/>
          <p:nvPr/>
        </p:nvSpPr>
        <p:spPr>
          <a:xfrm>
            <a:off x="8039100" y="1135023"/>
            <a:ext cx="2038350" cy="369332"/>
          </a:xfrm>
          <a:prstGeom prst="rect">
            <a:avLst/>
          </a:prstGeom>
          <a:noFill/>
        </p:spPr>
        <p:txBody>
          <a:bodyPr wrap="square" rtlCol="0">
            <a:spAutoFit/>
          </a:bodyPr>
          <a:lstStyle/>
          <a:p>
            <a:r>
              <a:rPr lang="en-US" b="1" dirty="0"/>
              <a:t>Applet</a:t>
            </a:r>
          </a:p>
        </p:txBody>
      </p:sp>
      <p:pic>
        <p:nvPicPr>
          <p:cNvPr id="10" name="Graphic 9" descr="Doctor male with solid fill">
            <a:extLst>
              <a:ext uri="{FF2B5EF4-FFF2-40B4-BE49-F238E27FC236}">
                <a16:creationId xmlns:a16="http://schemas.microsoft.com/office/drawing/2014/main" id="{F8D559F5-DA0C-4AEC-9AFB-365BC714B3A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250" y="1649373"/>
            <a:ext cx="914400" cy="914400"/>
          </a:xfrm>
          <a:prstGeom prst="rect">
            <a:avLst/>
          </a:prstGeom>
        </p:spPr>
      </p:pic>
      <p:sp>
        <p:nvSpPr>
          <p:cNvPr id="11" name="TextBox 10">
            <a:extLst>
              <a:ext uri="{FF2B5EF4-FFF2-40B4-BE49-F238E27FC236}">
                <a16:creationId xmlns:a16="http://schemas.microsoft.com/office/drawing/2014/main" id="{A30822AB-130F-40E2-9F1B-7C465D255A53}"/>
              </a:ext>
            </a:extLst>
          </p:cNvPr>
          <p:cNvSpPr txBox="1"/>
          <p:nvPr/>
        </p:nvSpPr>
        <p:spPr>
          <a:xfrm>
            <a:off x="2199640" y="2001520"/>
            <a:ext cx="1066800" cy="369332"/>
          </a:xfrm>
          <a:prstGeom prst="rect">
            <a:avLst/>
          </a:prstGeom>
          <a:noFill/>
        </p:spPr>
        <p:txBody>
          <a:bodyPr wrap="square" rtlCol="0">
            <a:spAutoFit/>
          </a:bodyPr>
          <a:lstStyle/>
          <a:p>
            <a:r>
              <a:rPr lang="en-US" dirty="0"/>
              <a:t>Register</a:t>
            </a:r>
          </a:p>
        </p:txBody>
      </p:sp>
      <p:sp>
        <p:nvSpPr>
          <p:cNvPr id="12" name="TextBox 11">
            <a:extLst>
              <a:ext uri="{FF2B5EF4-FFF2-40B4-BE49-F238E27FC236}">
                <a16:creationId xmlns:a16="http://schemas.microsoft.com/office/drawing/2014/main" id="{62339631-0FA3-4391-BDD0-91E0C0146456}"/>
              </a:ext>
            </a:extLst>
          </p:cNvPr>
          <p:cNvSpPr txBox="1"/>
          <p:nvPr/>
        </p:nvSpPr>
        <p:spPr>
          <a:xfrm>
            <a:off x="7909560" y="1921907"/>
            <a:ext cx="1066800" cy="369332"/>
          </a:xfrm>
          <a:prstGeom prst="rect">
            <a:avLst/>
          </a:prstGeom>
          <a:noFill/>
        </p:spPr>
        <p:txBody>
          <a:bodyPr wrap="square" rtlCol="0">
            <a:spAutoFit/>
          </a:bodyPr>
          <a:lstStyle/>
          <a:p>
            <a:r>
              <a:rPr lang="en-US" dirty="0">
                <a:solidFill>
                  <a:srgbClr val="C00000"/>
                </a:solidFill>
              </a:rPr>
              <a:t>Register</a:t>
            </a:r>
          </a:p>
        </p:txBody>
      </p:sp>
    </p:spTree>
    <p:extLst>
      <p:ext uri="{BB962C8B-B14F-4D97-AF65-F5344CB8AC3E}">
        <p14:creationId xmlns:p14="http://schemas.microsoft.com/office/powerpoint/2010/main" val="2057992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8CF67A7-CC2D-4C43-AD2E-2E0668006D85}"/>
              </a:ext>
            </a:extLst>
          </p:cNvPr>
          <p:cNvSpPr/>
          <p:nvPr/>
        </p:nvSpPr>
        <p:spPr>
          <a:xfrm>
            <a:off x="91440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0A7DD65B-35A0-471B-AB08-EB55D1A5F228}"/>
              </a:ext>
            </a:extLst>
          </p:cNvPr>
          <p:cNvSpPr/>
          <p:nvPr/>
        </p:nvSpPr>
        <p:spPr>
          <a:xfrm>
            <a:off x="662432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35B2869-3DA3-42E7-A872-65C4116D5206}"/>
              </a:ext>
            </a:extLst>
          </p:cNvPr>
          <p:cNvSpPr/>
          <p:nvPr/>
        </p:nvSpPr>
        <p:spPr>
          <a:xfrm>
            <a:off x="3843655" y="4264025"/>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040FB89A-2D20-400C-8BA7-EA3AC3E9AAAB}"/>
              </a:ext>
            </a:extLst>
          </p:cNvPr>
          <p:cNvSpPr txBox="1"/>
          <p:nvPr/>
        </p:nvSpPr>
        <p:spPr>
          <a:xfrm>
            <a:off x="2329180" y="1174671"/>
            <a:ext cx="2038350" cy="369332"/>
          </a:xfrm>
          <a:prstGeom prst="rect">
            <a:avLst/>
          </a:prstGeom>
          <a:noFill/>
        </p:spPr>
        <p:txBody>
          <a:bodyPr wrap="square" rtlCol="0">
            <a:spAutoFit/>
          </a:bodyPr>
          <a:lstStyle/>
          <a:p>
            <a:r>
              <a:rPr lang="en-US" b="1" dirty="0"/>
              <a:t>Host</a:t>
            </a:r>
          </a:p>
        </p:txBody>
      </p:sp>
      <p:sp>
        <p:nvSpPr>
          <p:cNvPr id="7" name="TextBox 6">
            <a:extLst>
              <a:ext uri="{FF2B5EF4-FFF2-40B4-BE49-F238E27FC236}">
                <a16:creationId xmlns:a16="http://schemas.microsoft.com/office/drawing/2014/main" id="{D3F607FC-91FD-46E7-A83D-363F99E05AD1}"/>
              </a:ext>
            </a:extLst>
          </p:cNvPr>
          <p:cNvSpPr txBox="1"/>
          <p:nvPr/>
        </p:nvSpPr>
        <p:spPr>
          <a:xfrm>
            <a:off x="5153025" y="4476750"/>
            <a:ext cx="2038350" cy="369332"/>
          </a:xfrm>
          <a:prstGeom prst="rect">
            <a:avLst/>
          </a:prstGeom>
          <a:noFill/>
        </p:spPr>
        <p:txBody>
          <a:bodyPr wrap="square" rtlCol="0">
            <a:spAutoFit/>
          </a:bodyPr>
          <a:lstStyle/>
          <a:p>
            <a:r>
              <a:rPr lang="en-US" b="1" dirty="0"/>
              <a:t>Server</a:t>
            </a:r>
          </a:p>
        </p:txBody>
      </p:sp>
      <p:sp>
        <p:nvSpPr>
          <p:cNvPr id="8" name="TextBox 7">
            <a:extLst>
              <a:ext uri="{FF2B5EF4-FFF2-40B4-BE49-F238E27FC236}">
                <a16:creationId xmlns:a16="http://schemas.microsoft.com/office/drawing/2014/main" id="{3F1C03D7-2ED2-4310-AC44-533E4B11DC8D}"/>
              </a:ext>
            </a:extLst>
          </p:cNvPr>
          <p:cNvSpPr txBox="1"/>
          <p:nvPr/>
        </p:nvSpPr>
        <p:spPr>
          <a:xfrm>
            <a:off x="8039100" y="1135023"/>
            <a:ext cx="2038350" cy="369332"/>
          </a:xfrm>
          <a:prstGeom prst="rect">
            <a:avLst/>
          </a:prstGeom>
          <a:noFill/>
        </p:spPr>
        <p:txBody>
          <a:bodyPr wrap="square" rtlCol="0">
            <a:spAutoFit/>
          </a:bodyPr>
          <a:lstStyle/>
          <a:p>
            <a:r>
              <a:rPr lang="en-US" b="1" dirty="0"/>
              <a:t>Applet</a:t>
            </a:r>
          </a:p>
        </p:txBody>
      </p:sp>
      <p:pic>
        <p:nvPicPr>
          <p:cNvPr id="10" name="Graphic 9" descr="Doctor male with solid fill">
            <a:extLst>
              <a:ext uri="{FF2B5EF4-FFF2-40B4-BE49-F238E27FC236}">
                <a16:creationId xmlns:a16="http://schemas.microsoft.com/office/drawing/2014/main" id="{F8D559F5-DA0C-4AEC-9AFB-365BC714B3A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250" y="1649373"/>
            <a:ext cx="914400" cy="914400"/>
          </a:xfrm>
          <a:prstGeom prst="rect">
            <a:avLst/>
          </a:prstGeom>
        </p:spPr>
      </p:pic>
      <p:sp>
        <p:nvSpPr>
          <p:cNvPr id="11" name="TextBox 10">
            <a:extLst>
              <a:ext uri="{FF2B5EF4-FFF2-40B4-BE49-F238E27FC236}">
                <a16:creationId xmlns:a16="http://schemas.microsoft.com/office/drawing/2014/main" id="{A30822AB-130F-40E2-9F1B-7C465D255A53}"/>
              </a:ext>
            </a:extLst>
          </p:cNvPr>
          <p:cNvSpPr txBox="1"/>
          <p:nvPr/>
        </p:nvSpPr>
        <p:spPr>
          <a:xfrm>
            <a:off x="2199640" y="2001520"/>
            <a:ext cx="1066800" cy="369332"/>
          </a:xfrm>
          <a:prstGeom prst="rect">
            <a:avLst/>
          </a:prstGeom>
          <a:noFill/>
        </p:spPr>
        <p:txBody>
          <a:bodyPr wrap="square" rtlCol="0">
            <a:spAutoFit/>
          </a:bodyPr>
          <a:lstStyle/>
          <a:p>
            <a:r>
              <a:rPr lang="en-US" dirty="0"/>
              <a:t>Register</a:t>
            </a:r>
          </a:p>
        </p:txBody>
      </p:sp>
      <p:sp>
        <p:nvSpPr>
          <p:cNvPr id="12" name="TextBox 11">
            <a:extLst>
              <a:ext uri="{FF2B5EF4-FFF2-40B4-BE49-F238E27FC236}">
                <a16:creationId xmlns:a16="http://schemas.microsoft.com/office/drawing/2014/main" id="{62339631-0FA3-4391-BDD0-91E0C0146456}"/>
              </a:ext>
            </a:extLst>
          </p:cNvPr>
          <p:cNvSpPr txBox="1"/>
          <p:nvPr/>
        </p:nvSpPr>
        <p:spPr>
          <a:xfrm>
            <a:off x="7909560" y="1921907"/>
            <a:ext cx="1066800" cy="369332"/>
          </a:xfrm>
          <a:prstGeom prst="rect">
            <a:avLst/>
          </a:prstGeom>
          <a:noFill/>
        </p:spPr>
        <p:txBody>
          <a:bodyPr wrap="square" rtlCol="0">
            <a:spAutoFit/>
          </a:bodyPr>
          <a:lstStyle/>
          <a:p>
            <a:r>
              <a:rPr lang="en-US" dirty="0"/>
              <a:t>Register</a:t>
            </a:r>
          </a:p>
        </p:txBody>
      </p:sp>
      <p:pic>
        <p:nvPicPr>
          <p:cNvPr id="9" name="Graphic 8" descr="Checkmark with solid fill">
            <a:extLst>
              <a:ext uri="{FF2B5EF4-FFF2-40B4-BE49-F238E27FC236}">
                <a16:creationId xmlns:a16="http://schemas.microsoft.com/office/drawing/2014/main" id="{522E2B18-AD73-4306-A152-26B2737DB348}"/>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42138" y="1921907"/>
            <a:ext cx="562252" cy="562252"/>
          </a:xfrm>
          <a:prstGeom prst="rect">
            <a:avLst/>
          </a:prstGeom>
        </p:spPr>
      </p:pic>
    </p:spTree>
    <p:extLst>
      <p:ext uri="{BB962C8B-B14F-4D97-AF65-F5344CB8AC3E}">
        <p14:creationId xmlns:p14="http://schemas.microsoft.com/office/powerpoint/2010/main" val="2485102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8CF67A7-CC2D-4C43-AD2E-2E0668006D85}"/>
              </a:ext>
            </a:extLst>
          </p:cNvPr>
          <p:cNvSpPr/>
          <p:nvPr/>
        </p:nvSpPr>
        <p:spPr>
          <a:xfrm>
            <a:off x="91440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0A7DD65B-35A0-471B-AB08-EB55D1A5F228}"/>
              </a:ext>
            </a:extLst>
          </p:cNvPr>
          <p:cNvSpPr/>
          <p:nvPr/>
        </p:nvSpPr>
        <p:spPr>
          <a:xfrm>
            <a:off x="662432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35B2869-3DA3-42E7-A872-65C4116D5206}"/>
              </a:ext>
            </a:extLst>
          </p:cNvPr>
          <p:cNvSpPr/>
          <p:nvPr/>
        </p:nvSpPr>
        <p:spPr>
          <a:xfrm>
            <a:off x="3843655" y="4264025"/>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040FB89A-2D20-400C-8BA7-EA3AC3E9AAAB}"/>
              </a:ext>
            </a:extLst>
          </p:cNvPr>
          <p:cNvSpPr txBox="1"/>
          <p:nvPr/>
        </p:nvSpPr>
        <p:spPr>
          <a:xfrm>
            <a:off x="2329180" y="1174671"/>
            <a:ext cx="2038350" cy="369332"/>
          </a:xfrm>
          <a:prstGeom prst="rect">
            <a:avLst/>
          </a:prstGeom>
          <a:noFill/>
        </p:spPr>
        <p:txBody>
          <a:bodyPr wrap="square" rtlCol="0">
            <a:spAutoFit/>
          </a:bodyPr>
          <a:lstStyle/>
          <a:p>
            <a:r>
              <a:rPr lang="en-US" b="1" dirty="0"/>
              <a:t>Host</a:t>
            </a:r>
          </a:p>
        </p:txBody>
      </p:sp>
      <p:sp>
        <p:nvSpPr>
          <p:cNvPr id="7" name="TextBox 6">
            <a:extLst>
              <a:ext uri="{FF2B5EF4-FFF2-40B4-BE49-F238E27FC236}">
                <a16:creationId xmlns:a16="http://schemas.microsoft.com/office/drawing/2014/main" id="{D3F607FC-91FD-46E7-A83D-363F99E05AD1}"/>
              </a:ext>
            </a:extLst>
          </p:cNvPr>
          <p:cNvSpPr txBox="1"/>
          <p:nvPr/>
        </p:nvSpPr>
        <p:spPr>
          <a:xfrm>
            <a:off x="5153025" y="4476750"/>
            <a:ext cx="2038350" cy="369332"/>
          </a:xfrm>
          <a:prstGeom prst="rect">
            <a:avLst/>
          </a:prstGeom>
          <a:noFill/>
        </p:spPr>
        <p:txBody>
          <a:bodyPr wrap="square" rtlCol="0">
            <a:spAutoFit/>
          </a:bodyPr>
          <a:lstStyle/>
          <a:p>
            <a:r>
              <a:rPr lang="en-US" b="1" dirty="0"/>
              <a:t>Server</a:t>
            </a:r>
          </a:p>
        </p:txBody>
      </p:sp>
      <p:sp>
        <p:nvSpPr>
          <p:cNvPr id="8" name="TextBox 7">
            <a:extLst>
              <a:ext uri="{FF2B5EF4-FFF2-40B4-BE49-F238E27FC236}">
                <a16:creationId xmlns:a16="http://schemas.microsoft.com/office/drawing/2014/main" id="{3F1C03D7-2ED2-4310-AC44-533E4B11DC8D}"/>
              </a:ext>
            </a:extLst>
          </p:cNvPr>
          <p:cNvSpPr txBox="1"/>
          <p:nvPr/>
        </p:nvSpPr>
        <p:spPr>
          <a:xfrm>
            <a:off x="8039100" y="1135023"/>
            <a:ext cx="2038350" cy="369332"/>
          </a:xfrm>
          <a:prstGeom prst="rect">
            <a:avLst/>
          </a:prstGeom>
          <a:noFill/>
        </p:spPr>
        <p:txBody>
          <a:bodyPr wrap="square" rtlCol="0">
            <a:spAutoFit/>
          </a:bodyPr>
          <a:lstStyle/>
          <a:p>
            <a:r>
              <a:rPr lang="en-US" b="1" dirty="0"/>
              <a:t>Applet</a:t>
            </a:r>
          </a:p>
        </p:txBody>
      </p:sp>
      <p:pic>
        <p:nvPicPr>
          <p:cNvPr id="10" name="Graphic 9" descr="Doctor male with solid fill">
            <a:extLst>
              <a:ext uri="{FF2B5EF4-FFF2-40B4-BE49-F238E27FC236}">
                <a16:creationId xmlns:a16="http://schemas.microsoft.com/office/drawing/2014/main" id="{F8D559F5-DA0C-4AEC-9AFB-365BC714B3A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250" y="1649373"/>
            <a:ext cx="914400" cy="914400"/>
          </a:xfrm>
          <a:prstGeom prst="rect">
            <a:avLst/>
          </a:prstGeom>
        </p:spPr>
      </p:pic>
      <p:sp>
        <p:nvSpPr>
          <p:cNvPr id="11" name="TextBox 10">
            <a:extLst>
              <a:ext uri="{FF2B5EF4-FFF2-40B4-BE49-F238E27FC236}">
                <a16:creationId xmlns:a16="http://schemas.microsoft.com/office/drawing/2014/main" id="{A30822AB-130F-40E2-9F1B-7C465D255A53}"/>
              </a:ext>
            </a:extLst>
          </p:cNvPr>
          <p:cNvSpPr txBox="1"/>
          <p:nvPr/>
        </p:nvSpPr>
        <p:spPr>
          <a:xfrm>
            <a:off x="2199640" y="2001520"/>
            <a:ext cx="1066800" cy="369332"/>
          </a:xfrm>
          <a:prstGeom prst="rect">
            <a:avLst/>
          </a:prstGeom>
          <a:noFill/>
        </p:spPr>
        <p:txBody>
          <a:bodyPr wrap="square" rtlCol="0">
            <a:spAutoFit/>
          </a:bodyPr>
          <a:lstStyle/>
          <a:p>
            <a:r>
              <a:rPr lang="en-US" dirty="0">
                <a:solidFill>
                  <a:srgbClr val="C00000"/>
                </a:solidFill>
              </a:rPr>
              <a:t>Login</a:t>
            </a:r>
          </a:p>
        </p:txBody>
      </p:sp>
      <p:sp>
        <p:nvSpPr>
          <p:cNvPr id="12" name="TextBox 11">
            <a:extLst>
              <a:ext uri="{FF2B5EF4-FFF2-40B4-BE49-F238E27FC236}">
                <a16:creationId xmlns:a16="http://schemas.microsoft.com/office/drawing/2014/main" id="{62339631-0FA3-4391-BDD0-91E0C0146456}"/>
              </a:ext>
            </a:extLst>
          </p:cNvPr>
          <p:cNvSpPr txBox="1"/>
          <p:nvPr/>
        </p:nvSpPr>
        <p:spPr>
          <a:xfrm>
            <a:off x="7909560" y="1921907"/>
            <a:ext cx="1066800" cy="369332"/>
          </a:xfrm>
          <a:prstGeom prst="rect">
            <a:avLst/>
          </a:prstGeom>
          <a:noFill/>
        </p:spPr>
        <p:txBody>
          <a:bodyPr wrap="square" rtlCol="0">
            <a:spAutoFit/>
          </a:bodyPr>
          <a:lstStyle/>
          <a:p>
            <a:r>
              <a:rPr lang="en-US" dirty="0"/>
              <a:t>login</a:t>
            </a:r>
          </a:p>
        </p:txBody>
      </p:sp>
    </p:spTree>
    <p:extLst>
      <p:ext uri="{BB962C8B-B14F-4D97-AF65-F5344CB8AC3E}">
        <p14:creationId xmlns:p14="http://schemas.microsoft.com/office/powerpoint/2010/main" val="2436890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8CF67A7-CC2D-4C43-AD2E-2E0668006D85}"/>
              </a:ext>
            </a:extLst>
          </p:cNvPr>
          <p:cNvSpPr/>
          <p:nvPr/>
        </p:nvSpPr>
        <p:spPr>
          <a:xfrm>
            <a:off x="91440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0A7DD65B-35A0-471B-AB08-EB55D1A5F228}"/>
              </a:ext>
            </a:extLst>
          </p:cNvPr>
          <p:cNvSpPr/>
          <p:nvPr/>
        </p:nvSpPr>
        <p:spPr>
          <a:xfrm>
            <a:off x="662432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35B2869-3DA3-42E7-A872-65C4116D5206}"/>
              </a:ext>
            </a:extLst>
          </p:cNvPr>
          <p:cNvSpPr/>
          <p:nvPr/>
        </p:nvSpPr>
        <p:spPr>
          <a:xfrm>
            <a:off x="3843655" y="4264025"/>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040FB89A-2D20-400C-8BA7-EA3AC3E9AAAB}"/>
              </a:ext>
            </a:extLst>
          </p:cNvPr>
          <p:cNvSpPr txBox="1"/>
          <p:nvPr/>
        </p:nvSpPr>
        <p:spPr>
          <a:xfrm>
            <a:off x="2329180" y="1174671"/>
            <a:ext cx="2038350" cy="369332"/>
          </a:xfrm>
          <a:prstGeom prst="rect">
            <a:avLst/>
          </a:prstGeom>
          <a:noFill/>
        </p:spPr>
        <p:txBody>
          <a:bodyPr wrap="square" rtlCol="0">
            <a:spAutoFit/>
          </a:bodyPr>
          <a:lstStyle/>
          <a:p>
            <a:r>
              <a:rPr lang="en-US" b="1" dirty="0"/>
              <a:t>Host</a:t>
            </a:r>
          </a:p>
        </p:txBody>
      </p:sp>
      <p:sp>
        <p:nvSpPr>
          <p:cNvPr id="7" name="TextBox 6">
            <a:extLst>
              <a:ext uri="{FF2B5EF4-FFF2-40B4-BE49-F238E27FC236}">
                <a16:creationId xmlns:a16="http://schemas.microsoft.com/office/drawing/2014/main" id="{D3F607FC-91FD-46E7-A83D-363F99E05AD1}"/>
              </a:ext>
            </a:extLst>
          </p:cNvPr>
          <p:cNvSpPr txBox="1"/>
          <p:nvPr/>
        </p:nvSpPr>
        <p:spPr>
          <a:xfrm>
            <a:off x="5153025" y="4476750"/>
            <a:ext cx="2038350" cy="369332"/>
          </a:xfrm>
          <a:prstGeom prst="rect">
            <a:avLst/>
          </a:prstGeom>
          <a:noFill/>
        </p:spPr>
        <p:txBody>
          <a:bodyPr wrap="square" rtlCol="0">
            <a:spAutoFit/>
          </a:bodyPr>
          <a:lstStyle/>
          <a:p>
            <a:r>
              <a:rPr lang="en-US" b="1" dirty="0"/>
              <a:t>Server</a:t>
            </a:r>
          </a:p>
        </p:txBody>
      </p:sp>
      <p:sp>
        <p:nvSpPr>
          <p:cNvPr id="8" name="TextBox 7">
            <a:extLst>
              <a:ext uri="{FF2B5EF4-FFF2-40B4-BE49-F238E27FC236}">
                <a16:creationId xmlns:a16="http://schemas.microsoft.com/office/drawing/2014/main" id="{3F1C03D7-2ED2-4310-AC44-533E4B11DC8D}"/>
              </a:ext>
            </a:extLst>
          </p:cNvPr>
          <p:cNvSpPr txBox="1"/>
          <p:nvPr/>
        </p:nvSpPr>
        <p:spPr>
          <a:xfrm>
            <a:off x="8039100" y="1135023"/>
            <a:ext cx="2038350" cy="369332"/>
          </a:xfrm>
          <a:prstGeom prst="rect">
            <a:avLst/>
          </a:prstGeom>
          <a:noFill/>
        </p:spPr>
        <p:txBody>
          <a:bodyPr wrap="square" rtlCol="0">
            <a:spAutoFit/>
          </a:bodyPr>
          <a:lstStyle/>
          <a:p>
            <a:r>
              <a:rPr lang="en-US" b="1" dirty="0"/>
              <a:t>Applet</a:t>
            </a:r>
          </a:p>
        </p:txBody>
      </p:sp>
      <p:pic>
        <p:nvPicPr>
          <p:cNvPr id="10" name="Graphic 9" descr="Doctor male with solid fill">
            <a:extLst>
              <a:ext uri="{FF2B5EF4-FFF2-40B4-BE49-F238E27FC236}">
                <a16:creationId xmlns:a16="http://schemas.microsoft.com/office/drawing/2014/main" id="{F8D559F5-DA0C-4AEC-9AFB-365BC714B3A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250" y="1649373"/>
            <a:ext cx="914400" cy="914400"/>
          </a:xfrm>
          <a:prstGeom prst="rect">
            <a:avLst/>
          </a:prstGeom>
        </p:spPr>
      </p:pic>
      <p:sp>
        <p:nvSpPr>
          <p:cNvPr id="11" name="TextBox 10">
            <a:extLst>
              <a:ext uri="{FF2B5EF4-FFF2-40B4-BE49-F238E27FC236}">
                <a16:creationId xmlns:a16="http://schemas.microsoft.com/office/drawing/2014/main" id="{A30822AB-130F-40E2-9F1B-7C465D255A53}"/>
              </a:ext>
            </a:extLst>
          </p:cNvPr>
          <p:cNvSpPr txBox="1"/>
          <p:nvPr/>
        </p:nvSpPr>
        <p:spPr>
          <a:xfrm>
            <a:off x="2199640" y="2001520"/>
            <a:ext cx="1066800" cy="369332"/>
          </a:xfrm>
          <a:prstGeom prst="rect">
            <a:avLst/>
          </a:prstGeom>
          <a:noFill/>
        </p:spPr>
        <p:txBody>
          <a:bodyPr wrap="square" rtlCol="0">
            <a:spAutoFit/>
          </a:bodyPr>
          <a:lstStyle/>
          <a:p>
            <a:r>
              <a:rPr lang="en-US" dirty="0"/>
              <a:t>Login</a:t>
            </a:r>
          </a:p>
        </p:txBody>
      </p:sp>
      <p:sp>
        <p:nvSpPr>
          <p:cNvPr id="12" name="TextBox 11">
            <a:extLst>
              <a:ext uri="{FF2B5EF4-FFF2-40B4-BE49-F238E27FC236}">
                <a16:creationId xmlns:a16="http://schemas.microsoft.com/office/drawing/2014/main" id="{62339631-0FA3-4391-BDD0-91E0C0146456}"/>
              </a:ext>
            </a:extLst>
          </p:cNvPr>
          <p:cNvSpPr txBox="1"/>
          <p:nvPr/>
        </p:nvSpPr>
        <p:spPr>
          <a:xfrm>
            <a:off x="7909560" y="1921907"/>
            <a:ext cx="1066800" cy="369332"/>
          </a:xfrm>
          <a:prstGeom prst="rect">
            <a:avLst/>
          </a:prstGeom>
          <a:noFill/>
        </p:spPr>
        <p:txBody>
          <a:bodyPr wrap="square" rtlCol="0">
            <a:spAutoFit/>
          </a:bodyPr>
          <a:lstStyle/>
          <a:p>
            <a:r>
              <a:rPr lang="en-US" dirty="0">
                <a:solidFill>
                  <a:srgbClr val="C00000"/>
                </a:solidFill>
              </a:rPr>
              <a:t>login</a:t>
            </a:r>
          </a:p>
        </p:txBody>
      </p:sp>
    </p:spTree>
    <p:extLst>
      <p:ext uri="{BB962C8B-B14F-4D97-AF65-F5344CB8AC3E}">
        <p14:creationId xmlns:p14="http://schemas.microsoft.com/office/powerpoint/2010/main" val="3385077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8CF67A7-CC2D-4C43-AD2E-2E0668006D85}"/>
              </a:ext>
            </a:extLst>
          </p:cNvPr>
          <p:cNvSpPr/>
          <p:nvPr/>
        </p:nvSpPr>
        <p:spPr>
          <a:xfrm>
            <a:off x="91440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0A7DD65B-35A0-471B-AB08-EB55D1A5F228}"/>
              </a:ext>
            </a:extLst>
          </p:cNvPr>
          <p:cNvSpPr/>
          <p:nvPr/>
        </p:nvSpPr>
        <p:spPr>
          <a:xfrm>
            <a:off x="662432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35B2869-3DA3-42E7-A872-65C4116D5206}"/>
              </a:ext>
            </a:extLst>
          </p:cNvPr>
          <p:cNvSpPr/>
          <p:nvPr/>
        </p:nvSpPr>
        <p:spPr>
          <a:xfrm>
            <a:off x="3843655" y="4264025"/>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040FB89A-2D20-400C-8BA7-EA3AC3E9AAAB}"/>
              </a:ext>
            </a:extLst>
          </p:cNvPr>
          <p:cNvSpPr txBox="1"/>
          <p:nvPr/>
        </p:nvSpPr>
        <p:spPr>
          <a:xfrm>
            <a:off x="2329180" y="1174671"/>
            <a:ext cx="2038350" cy="369332"/>
          </a:xfrm>
          <a:prstGeom prst="rect">
            <a:avLst/>
          </a:prstGeom>
          <a:noFill/>
        </p:spPr>
        <p:txBody>
          <a:bodyPr wrap="square" rtlCol="0">
            <a:spAutoFit/>
          </a:bodyPr>
          <a:lstStyle/>
          <a:p>
            <a:r>
              <a:rPr lang="en-US" b="1" dirty="0"/>
              <a:t>Host</a:t>
            </a:r>
          </a:p>
        </p:txBody>
      </p:sp>
      <p:sp>
        <p:nvSpPr>
          <p:cNvPr id="7" name="TextBox 6">
            <a:extLst>
              <a:ext uri="{FF2B5EF4-FFF2-40B4-BE49-F238E27FC236}">
                <a16:creationId xmlns:a16="http://schemas.microsoft.com/office/drawing/2014/main" id="{D3F607FC-91FD-46E7-A83D-363F99E05AD1}"/>
              </a:ext>
            </a:extLst>
          </p:cNvPr>
          <p:cNvSpPr txBox="1"/>
          <p:nvPr/>
        </p:nvSpPr>
        <p:spPr>
          <a:xfrm>
            <a:off x="5153025" y="4476750"/>
            <a:ext cx="2038350" cy="369332"/>
          </a:xfrm>
          <a:prstGeom prst="rect">
            <a:avLst/>
          </a:prstGeom>
          <a:noFill/>
        </p:spPr>
        <p:txBody>
          <a:bodyPr wrap="square" rtlCol="0">
            <a:spAutoFit/>
          </a:bodyPr>
          <a:lstStyle/>
          <a:p>
            <a:r>
              <a:rPr lang="en-US" b="1" dirty="0"/>
              <a:t>Server</a:t>
            </a:r>
          </a:p>
        </p:txBody>
      </p:sp>
      <p:sp>
        <p:nvSpPr>
          <p:cNvPr id="8" name="TextBox 7">
            <a:extLst>
              <a:ext uri="{FF2B5EF4-FFF2-40B4-BE49-F238E27FC236}">
                <a16:creationId xmlns:a16="http://schemas.microsoft.com/office/drawing/2014/main" id="{3F1C03D7-2ED2-4310-AC44-533E4B11DC8D}"/>
              </a:ext>
            </a:extLst>
          </p:cNvPr>
          <p:cNvSpPr txBox="1"/>
          <p:nvPr/>
        </p:nvSpPr>
        <p:spPr>
          <a:xfrm>
            <a:off x="8039100" y="1135023"/>
            <a:ext cx="2038350" cy="369332"/>
          </a:xfrm>
          <a:prstGeom prst="rect">
            <a:avLst/>
          </a:prstGeom>
          <a:noFill/>
        </p:spPr>
        <p:txBody>
          <a:bodyPr wrap="square" rtlCol="0">
            <a:spAutoFit/>
          </a:bodyPr>
          <a:lstStyle/>
          <a:p>
            <a:r>
              <a:rPr lang="en-US" b="1" dirty="0"/>
              <a:t>Applet</a:t>
            </a:r>
          </a:p>
        </p:txBody>
      </p:sp>
      <p:pic>
        <p:nvPicPr>
          <p:cNvPr id="10" name="Graphic 9" descr="Doctor male with solid fill">
            <a:extLst>
              <a:ext uri="{FF2B5EF4-FFF2-40B4-BE49-F238E27FC236}">
                <a16:creationId xmlns:a16="http://schemas.microsoft.com/office/drawing/2014/main" id="{F8D559F5-DA0C-4AEC-9AFB-365BC714B3A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250" y="1649373"/>
            <a:ext cx="914400" cy="914400"/>
          </a:xfrm>
          <a:prstGeom prst="rect">
            <a:avLst/>
          </a:prstGeom>
        </p:spPr>
      </p:pic>
      <p:sp>
        <p:nvSpPr>
          <p:cNvPr id="11" name="TextBox 10">
            <a:extLst>
              <a:ext uri="{FF2B5EF4-FFF2-40B4-BE49-F238E27FC236}">
                <a16:creationId xmlns:a16="http://schemas.microsoft.com/office/drawing/2014/main" id="{A30822AB-130F-40E2-9F1B-7C465D255A53}"/>
              </a:ext>
            </a:extLst>
          </p:cNvPr>
          <p:cNvSpPr txBox="1"/>
          <p:nvPr/>
        </p:nvSpPr>
        <p:spPr>
          <a:xfrm>
            <a:off x="2199640" y="2001520"/>
            <a:ext cx="1066800" cy="369332"/>
          </a:xfrm>
          <a:prstGeom prst="rect">
            <a:avLst/>
          </a:prstGeom>
          <a:noFill/>
        </p:spPr>
        <p:txBody>
          <a:bodyPr wrap="square" rtlCol="0">
            <a:spAutoFit/>
          </a:bodyPr>
          <a:lstStyle/>
          <a:p>
            <a:r>
              <a:rPr lang="en-US" dirty="0"/>
              <a:t>Login</a:t>
            </a:r>
          </a:p>
        </p:txBody>
      </p:sp>
      <p:sp>
        <p:nvSpPr>
          <p:cNvPr id="12" name="TextBox 11">
            <a:extLst>
              <a:ext uri="{FF2B5EF4-FFF2-40B4-BE49-F238E27FC236}">
                <a16:creationId xmlns:a16="http://schemas.microsoft.com/office/drawing/2014/main" id="{62339631-0FA3-4391-BDD0-91E0C0146456}"/>
              </a:ext>
            </a:extLst>
          </p:cNvPr>
          <p:cNvSpPr txBox="1"/>
          <p:nvPr/>
        </p:nvSpPr>
        <p:spPr>
          <a:xfrm>
            <a:off x="7909560" y="1921907"/>
            <a:ext cx="1066800" cy="369332"/>
          </a:xfrm>
          <a:prstGeom prst="rect">
            <a:avLst/>
          </a:prstGeom>
          <a:noFill/>
        </p:spPr>
        <p:txBody>
          <a:bodyPr wrap="square" rtlCol="0">
            <a:spAutoFit/>
          </a:bodyPr>
          <a:lstStyle/>
          <a:p>
            <a:r>
              <a:rPr lang="en-US" dirty="0"/>
              <a:t>login</a:t>
            </a:r>
          </a:p>
        </p:txBody>
      </p:sp>
      <p:pic>
        <p:nvPicPr>
          <p:cNvPr id="13" name="Graphic 12" descr="Checkmark with solid fill">
            <a:extLst>
              <a:ext uri="{FF2B5EF4-FFF2-40B4-BE49-F238E27FC236}">
                <a16:creationId xmlns:a16="http://schemas.microsoft.com/office/drawing/2014/main" id="{D9D40FD8-1E47-403B-9A79-C04A1840579E}"/>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42138" y="1921907"/>
            <a:ext cx="562252" cy="562252"/>
          </a:xfrm>
          <a:prstGeom prst="rect">
            <a:avLst/>
          </a:prstGeom>
        </p:spPr>
      </p:pic>
    </p:spTree>
    <p:extLst>
      <p:ext uri="{BB962C8B-B14F-4D97-AF65-F5344CB8AC3E}">
        <p14:creationId xmlns:p14="http://schemas.microsoft.com/office/powerpoint/2010/main" val="242912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8CF67A7-CC2D-4C43-AD2E-2E0668006D85}"/>
              </a:ext>
            </a:extLst>
          </p:cNvPr>
          <p:cNvSpPr/>
          <p:nvPr/>
        </p:nvSpPr>
        <p:spPr>
          <a:xfrm>
            <a:off x="91440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0A7DD65B-35A0-471B-AB08-EB55D1A5F228}"/>
              </a:ext>
            </a:extLst>
          </p:cNvPr>
          <p:cNvSpPr/>
          <p:nvPr/>
        </p:nvSpPr>
        <p:spPr>
          <a:xfrm>
            <a:off x="662432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35B2869-3DA3-42E7-A872-65C4116D5206}"/>
              </a:ext>
            </a:extLst>
          </p:cNvPr>
          <p:cNvSpPr/>
          <p:nvPr/>
        </p:nvSpPr>
        <p:spPr>
          <a:xfrm>
            <a:off x="3843655" y="4264025"/>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040FB89A-2D20-400C-8BA7-EA3AC3E9AAAB}"/>
              </a:ext>
            </a:extLst>
          </p:cNvPr>
          <p:cNvSpPr txBox="1"/>
          <p:nvPr/>
        </p:nvSpPr>
        <p:spPr>
          <a:xfrm>
            <a:off x="2329180" y="1174671"/>
            <a:ext cx="2038350" cy="369332"/>
          </a:xfrm>
          <a:prstGeom prst="rect">
            <a:avLst/>
          </a:prstGeom>
          <a:noFill/>
        </p:spPr>
        <p:txBody>
          <a:bodyPr wrap="square" rtlCol="0">
            <a:spAutoFit/>
          </a:bodyPr>
          <a:lstStyle/>
          <a:p>
            <a:r>
              <a:rPr lang="en-US" b="1" dirty="0"/>
              <a:t>Host</a:t>
            </a:r>
          </a:p>
        </p:txBody>
      </p:sp>
      <p:sp>
        <p:nvSpPr>
          <p:cNvPr id="7" name="TextBox 6">
            <a:extLst>
              <a:ext uri="{FF2B5EF4-FFF2-40B4-BE49-F238E27FC236}">
                <a16:creationId xmlns:a16="http://schemas.microsoft.com/office/drawing/2014/main" id="{D3F607FC-91FD-46E7-A83D-363F99E05AD1}"/>
              </a:ext>
            </a:extLst>
          </p:cNvPr>
          <p:cNvSpPr txBox="1"/>
          <p:nvPr/>
        </p:nvSpPr>
        <p:spPr>
          <a:xfrm>
            <a:off x="5153025" y="4476750"/>
            <a:ext cx="2038350" cy="369332"/>
          </a:xfrm>
          <a:prstGeom prst="rect">
            <a:avLst/>
          </a:prstGeom>
          <a:noFill/>
        </p:spPr>
        <p:txBody>
          <a:bodyPr wrap="square" rtlCol="0">
            <a:spAutoFit/>
          </a:bodyPr>
          <a:lstStyle/>
          <a:p>
            <a:r>
              <a:rPr lang="en-US" b="1" dirty="0"/>
              <a:t>Server</a:t>
            </a:r>
          </a:p>
        </p:txBody>
      </p:sp>
      <p:sp>
        <p:nvSpPr>
          <p:cNvPr id="8" name="TextBox 7">
            <a:extLst>
              <a:ext uri="{FF2B5EF4-FFF2-40B4-BE49-F238E27FC236}">
                <a16:creationId xmlns:a16="http://schemas.microsoft.com/office/drawing/2014/main" id="{3F1C03D7-2ED2-4310-AC44-533E4B11DC8D}"/>
              </a:ext>
            </a:extLst>
          </p:cNvPr>
          <p:cNvSpPr txBox="1"/>
          <p:nvPr/>
        </p:nvSpPr>
        <p:spPr>
          <a:xfrm>
            <a:off x="8039100" y="1135023"/>
            <a:ext cx="2038350" cy="369332"/>
          </a:xfrm>
          <a:prstGeom prst="rect">
            <a:avLst/>
          </a:prstGeom>
          <a:noFill/>
        </p:spPr>
        <p:txBody>
          <a:bodyPr wrap="square" rtlCol="0">
            <a:spAutoFit/>
          </a:bodyPr>
          <a:lstStyle/>
          <a:p>
            <a:r>
              <a:rPr lang="en-US" b="1" dirty="0"/>
              <a:t>Applet</a:t>
            </a:r>
          </a:p>
        </p:txBody>
      </p:sp>
      <p:pic>
        <p:nvPicPr>
          <p:cNvPr id="10" name="Graphic 9" descr="Doctor male with solid fill">
            <a:extLst>
              <a:ext uri="{FF2B5EF4-FFF2-40B4-BE49-F238E27FC236}">
                <a16:creationId xmlns:a16="http://schemas.microsoft.com/office/drawing/2014/main" id="{F8D559F5-DA0C-4AEC-9AFB-365BC714B3A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250" y="1649373"/>
            <a:ext cx="914400" cy="914400"/>
          </a:xfrm>
          <a:prstGeom prst="rect">
            <a:avLst/>
          </a:prstGeom>
        </p:spPr>
      </p:pic>
      <p:sp>
        <p:nvSpPr>
          <p:cNvPr id="11" name="TextBox 10">
            <a:extLst>
              <a:ext uri="{FF2B5EF4-FFF2-40B4-BE49-F238E27FC236}">
                <a16:creationId xmlns:a16="http://schemas.microsoft.com/office/drawing/2014/main" id="{A30822AB-130F-40E2-9F1B-7C465D255A53}"/>
              </a:ext>
            </a:extLst>
          </p:cNvPr>
          <p:cNvSpPr txBox="1"/>
          <p:nvPr/>
        </p:nvSpPr>
        <p:spPr>
          <a:xfrm>
            <a:off x="1804035" y="2010410"/>
            <a:ext cx="1858010" cy="369332"/>
          </a:xfrm>
          <a:prstGeom prst="rect">
            <a:avLst/>
          </a:prstGeom>
          <a:noFill/>
        </p:spPr>
        <p:txBody>
          <a:bodyPr wrap="square" rtlCol="0">
            <a:spAutoFit/>
          </a:bodyPr>
          <a:lstStyle/>
          <a:p>
            <a:r>
              <a:rPr lang="en-US" dirty="0">
                <a:solidFill>
                  <a:srgbClr val="C00000"/>
                </a:solidFill>
              </a:rPr>
              <a:t>Add new patient</a:t>
            </a:r>
          </a:p>
        </p:txBody>
      </p:sp>
    </p:spTree>
    <p:extLst>
      <p:ext uri="{BB962C8B-B14F-4D97-AF65-F5344CB8AC3E}">
        <p14:creationId xmlns:p14="http://schemas.microsoft.com/office/powerpoint/2010/main" val="482616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8CF67A7-CC2D-4C43-AD2E-2E0668006D85}"/>
              </a:ext>
            </a:extLst>
          </p:cNvPr>
          <p:cNvSpPr/>
          <p:nvPr/>
        </p:nvSpPr>
        <p:spPr>
          <a:xfrm>
            <a:off x="91440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0A7DD65B-35A0-471B-AB08-EB55D1A5F228}"/>
              </a:ext>
            </a:extLst>
          </p:cNvPr>
          <p:cNvSpPr/>
          <p:nvPr/>
        </p:nvSpPr>
        <p:spPr>
          <a:xfrm>
            <a:off x="662432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35B2869-3DA3-42E7-A872-65C4116D5206}"/>
              </a:ext>
            </a:extLst>
          </p:cNvPr>
          <p:cNvSpPr/>
          <p:nvPr/>
        </p:nvSpPr>
        <p:spPr>
          <a:xfrm>
            <a:off x="3843655" y="4264025"/>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040FB89A-2D20-400C-8BA7-EA3AC3E9AAAB}"/>
              </a:ext>
            </a:extLst>
          </p:cNvPr>
          <p:cNvSpPr txBox="1"/>
          <p:nvPr/>
        </p:nvSpPr>
        <p:spPr>
          <a:xfrm>
            <a:off x="2329180" y="1174671"/>
            <a:ext cx="2038350" cy="369332"/>
          </a:xfrm>
          <a:prstGeom prst="rect">
            <a:avLst/>
          </a:prstGeom>
          <a:noFill/>
        </p:spPr>
        <p:txBody>
          <a:bodyPr wrap="square" rtlCol="0">
            <a:spAutoFit/>
          </a:bodyPr>
          <a:lstStyle/>
          <a:p>
            <a:r>
              <a:rPr lang="en-US" b="1" dirty="0"/>
              <a:t>Host</a:t>
            </a:r>
          </a:p>
        </p:txBody>
      </p:sp>
      <p:sp>
        <p:nvSpPr>
          <p:cNvPr id="7" name="TextBox 6">
            <a:extLst>
              <a:ext uri="{FF2B5EF4-FFF2-40B4-BE49-F238E27FC236}">
                <a16:creationId xmlns:a16="http://schemas.microsoft.com/office/drawing/2014/main" id="{D3F607FC-91FD-46E7-A83D-363F99E05AD1}"/>
              </a:ext>
            </a:extLst>
          </p:cNvPr>
          <p:cNvSpPr txBox="1"/>
          <p:nvPr/>
        </p:nvSpPr>
        <p:spPr>
          <a:xfrm>
            <a:off x="5153025" y="4476750"/>
            <a:ext cx="2038350" cy="369332"/>
          </a:xfrm>
          <a:prstGeom prst="rect">
            <a:avLst/>
          </a:prstGeom>
          <a:noFill/>
        </p:spPr>
        <p:txBody>
          <a:bodyPr wrap="square" rtlCol="0">
            <a:spAutoFit/>
          </a:bodyPr>
          <a:lstStyle/>
          <a:p>
            <a:r>
              <a:rPr lang="en-US" b="1" dirty="0"/>
              <a:t>Server</a:t>
            </a:r>
          </a:p>
        </p:txBody>
      </p:sp>
      <p:sp>
        <p:nvSpPr>
          <p:cNvPr id="8" name="TextBox 7">
            <a:extLst>
              <a:ext uri="{FF2B5EF4-FFF2-40B4-BE49-F238E27FC236}">
                <a16:creationId xmlns:a16="http://schemas.microsoft.com/office/drawing/2014/main" id="{3F1C03D7-2ED2-4310-AC44-533E4B11DC8D}"/>
              </a:ext>
            </a:extLst>
          </p:cNvPr>
          <p:cNvSpPr txBox="1"/>
          <p:nvPr/>
        </p:nvSpPr>
        <p:spPr>
          <a:xfrm>
            <a:off x="8039100" y="1135023"/>
            <a:ext cx="2038350" cy="369332"/>
          </a:xfrm>
          <a:prstGeom prst="rect">
            <a:avLst/>
          </a:prstGeom>
          <a:noFill/>
        </p:spPr>
        <p:txBody>
          <a:bodyPr wrap="square" rtlCol="0">
            <a:spAutoFit/>
          </a:bodyPr>
          <a:lstStyle/>
          <a:p>
            <a:r>
              <a:rPr lang="en-US" b="1" dirty="0"/>
              <a:t>Applet</a:t>
            </a:r>
          </a:p>
        </p:txBody>
      </p:sp>
      <p:pic>
        <p:nvPicPr>
          <p:cNvPr id="10" name="Graphic 9" descr="Doctor male with solid fill">
            <a:extLst>
              <a:ext uri="{FF2B5EF4-FFF2-40B4-BE49-F238E27FC236}">
                <a16:creationId xmlns:a16="http://schemas.microsoft.com/office/drawing/2014/main" id="{F8D559F5-DA0C-4AEC-9AFB-365BC714B3A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250" y="1649373"/>
            <a:ext cx="914400" cy="914400"/>
          </a:xfrm>
          <a:prstGeom prst="rect">
            <a:avLst/>
          </a:prstGeom>
        </p:spPr>
      </p:pic>
      <p:sp>
        <p:nvSpPr>
          <p:cNvPr id="11" name="TextBox 10">
            <a:extLst>
              <a:ext uri="{FF2B5EF4-FFF2-40B4-BE49-F238E27FC236}">
                <a16:creationId xmlns:a16="http://schemas.microsoft.com/office/drawing/2014/main" id="{A30822AB-130F-40E2-9F1B-7C465D255A53}"/>
              </a:ext>
            </a:extLst>
          </p:cNvPr>
          <p:cNvSpPr txBox="1"/>
          <p:nvPr/>
        </p:nvSpPr>
        <p:spPr>
          <a:xfrm>
            <a:off x="1804035" y="2010410"/>
            <a:ext cx="1858010" cy="369332"/>
          </a:xfrm>
          <a:prstGeom prst="rect">
            <a:avLst/>
          </a:prstGeom>
          <a:noFill/>
        </p:spPr>
        <p:txBody>
          <a:bodyPr wrap="square" rtlCol="0">
            <a:spAutoFit/>
          </a:bodyPr>
          <a:lstStyle/>
          <a:p>
            <a:r>
              <a:rPr lang="en-US" dirty="0"/>
              <a:t>Add new patient</a:t>
            </a:r>
          </a:p>
        </p:txBody>
      </p:sp>
      <p:sp>
        <p:nvSpPr>
          <p:cNvPr id="12" name="TextBox 11">
            <a:extLst>
              <a:ext uri="{FF2B5EF4-FFF2-40B4-BE49-F238E27FC236}">
                <a16:creationId xmlns:a16="http://schemas.microsoft.com/office/drawing/2014/main" id="{AF8BBAD9-8599-44E7-BC81-597B5BC086FB}"/>
              </a:ext>
            </a:extLst>
          </p:cNvPr>
          <p:cNvSpPr txBox="1"/>
          <p:nvPr/>
        </p:nvSpPr>
        <p:spPr>
          <a:xfrm>
            <a:off x="1657350" y="2487097"/>
            <a:ext cx="2276475" cy="369332"/>
          </a:xfrm>
          <a:prstGeom prst="rect">
            <a:avLst/>
          </a:prstGeom>
          <a:noFill/>
        </p:spPr>
        <p:txBody>
          <a:bodyPr wrap="square" rtlCol="0">
            <a:spAutoFit/>
          </a:bodyPr>
          <a:lstStyle/>
          <a:p>
            <a:r>
              <a:rPr lang="en-US" dirty="0">
                <a:solidFill>
                  <a:srgbClr val="C00000"/>
                </a:solidFill>
              </a:rPr>
              <a:t>Encrypt patient's data</a:t>
            </a:r>
          </a:p>
        </p:txBody>
      </p:sp>
      <p:pic>
        <p:nvPicPr>
          <p:cNvPr id="9" name="Graphic 8" descr="Arrow: Rotate left outline">
            <a:extLst>
              <a:ext uri="{FF2B5EF4-FFF2-40B4-BE49-F238E27FC236}">
                <a16:creationId xmlns:a16="http://schemas.microsoft.com/office/drawing/2014/main" id="{24390ECC-33F1-4F04-8B23-A93270AD9FC5}"/>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3990" y="1802151"/>
            <a:ext cx="806410" cy="806410"/>
          </a:xfrm>
          <a:prstGeom prst="rect">
            <a:avLst/>
          </a:prstGeom>
        </p:spPr>
      </p:pic>
      <p:sp>
        <p:nvSpPr>
          <p:cNvPr id="13" name="TextBox 12">
            <a:extLst>
              <a:ext uri="{FF2B5EF4-FFF2-40B4-BE49-F238E27FC236}">
                <a16:creationId xmlns:a16="http://schemas.microsoft.com/office/drawing/2014/main" id="{D64DF633-0402-46CA-A4E0-FD30BEAEAD1F}"/>
              </a:ext>
            </a:extLst>
          </p:cNvPr>
          <p:cNvSpPr txBox="1"/>
          <p:nvPr/>
        </p:nvSpPr>
        <p:spPr>
          <a:xfrm>
            <a:off x="7304722" y="2379742"/>
            <a:ext cx="2276475" cy="369332"/>
          </a:xfrm>
          <a:prstGeom prst="rect">
            <a:avLst/>
          </a:prstGeom>
          <a:noFill/>
        </p:spPr>
        <p:txBody>
          <a:bodyPr wrap="square" rtlCol="0">
            <a:spAutoFit/>
          </a:bodyPr>
          <a:lstStyle/>
          <a:p>
            <a:r>
              <a:rPr lang="en-US" dirty="0"/>
              <a:t>Encrypt patient's data</a:t>
            </a:r>
          </a:p>
        </p:txBody>
      </p:sp>
    </p:spTree>
    <p:extLst>
      <p:ext uri="{BB962C8B-B14F-4D97-AF65-F5344CB8AC3E}">
        <p14:creationId xmlns:p14="http://schemas.microsoft.com/office/powerpoint/2010/main" val="1325722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8CF67A7-CC2D-4C43-AD2E-2E0668006D85}"/>
              </a:ext>
            </a:extLst>
          </p:cNvPr>
          <p:cNvSpPr/>
          <p:nvPr/>
        </p:nvSpPr>
        <p:spPr>
          <a:xfrm>
            <a:off x="91440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0A7DD65B-35A0-471B-AB08-EB55D1A5F228}"/>
              </a:ext>
            </a:extLst>
          </p:cNvPr>
          <p:cNvSpPr/>
          <p:nvPr/>
        </p:nvSpPr>
        <p:spPr>
          <a:xfrm>
            <a:off x="662432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35B2869-3DA3-42E7-A872-65C4116D5206}"/>
              </a:ext>
            </a:extLst>
          </p:cNvPr>
          <p:cNvSpPr/>
          <p:nvPr/>
        </p:nvSpPr>
        <p:spPr>
          <a:xfrm>
            <a:off x="3843655" y="4264025"/>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040FB89A-2D20-400C-8BA7-EA3AC3E9AAAB}"/>
              </a:ext>
            </a:extLst>
          </p:cNvPr>
          <p:cNvSpPr txBox="1"/>
          <p:nvPr/>
        </p:nvSpPr>
        <p:spPr>
          <a:xfrm>
            <a:off x="2329180" y="1174671"/>
            <a:ext cx="2038350" cy="369332"/>
          </a:xfrm>
          <a:prstGeom prst="rect">
            <a:avLst/>
          </a:prstGeom>
          <a:noFill/>
        </p:spPr>
        <p:txBody>
          <a:bodyPr wrap="square" rtlCol="0">
            <a:spAutoFit/>
          </a:bodyPr>
          <a:lstStyle/>
          <a:p>
            <a:r>
              <a:rPr lang="en-US" b="1" dirty="0"/>
              <a:t>Host</a:t>
            </a:r>
          </a:p>
        </p:txBody>
      </p:sp>
      <p:sp>
        <p:nvSpPr>
          <p:cNvPr id="7" name="TextBox 6">
            <a:extLst>
              <a:ext uri="{FF2B5EF4-FFF2-40B4-BE49-F238E27FC236}">
                <a16:creationId xmlns:a16="http://schemas.microsoft.com/office/drawing/2014/main" id="{D3F607FC-91FD-46E7-A83D-363F99E05AD1}"/>
              </a:ext>
            </a:extLst>
          </p:cNvPr>
          <p:cNvSpPr txBox="1"/>
          <p:nvPr/>
        </p:nvSpPr>
        <p:spPr>
          <a:xfrm>
            <a:off x="5153025" y="4476750"/>
            <a:ext cx="2038350" cy="369332"/>
          </a:xfrm>
          <a:prstGeom prst="rect">
            <a:avLst/>
          </a:prstGeom>
          <a:noFill/>
        </p:spPr>
        <p:txBody>
          <a:bodyPr wrap="square" rtlCol="0">
            <a:spAutoFit/>
          </a:bodyPr>
          <a:lstStyle/>
          <a:p>
            <a:r>
              <a:rPr lang="en-US" b="1" dirty="0"/>
              <a:t>Server</a:t>
            </a:r>
          </a:p>
        </p:txBody>
      </p:sp>
      <p:sp>
        <p:nvSpPr>
          <p:cNvPr id="8" name="TextBox 7">
            <a:extLst>
              <a:ext uri="{FF2B5EF4-FFF2-40B4-BE49-F238E27FC236}">
                <a16:creationId xmlns:a16="http://schemas.microsoft.com/office/drawing/2014/main" id="{3F1C03D7-2ED2-4310-AC44-533E4B11DC8D}"/>
              </a:ext>
            </a:extLst>
          </p:cNvPr>
          <p:cNvSpPr txBox="1"/>
          <p:nvPr/>
        </p:nvSpPr>
        <p:spPr>
          <a:xfrm>
            <a:off x="8039100" y="1135023"/>
            <a:ext cx="2038350" cy="369332"/>
          </a:xfrm>
          <a:prstGeom prst="rect">
            <a:avLst/>
          </a:prstGeom>
          <a:noFill/>
        </p:spPr>
        <p:txBody>
          <a:bodyPr wrap="square" rtlCol="0">
            <a:spAutoFit/>
          </a:bodyPr>
          <a:lstStyle/>
          <a:p>
            <a:r>
              <a:rPr lang="en-US" b="1" dirty="0"/>
              <a:t>Applet</a:t>
            </a:r>
          </a:p>
        </p:txBody>
      </p:sp>
      <p:pic>
        <p:nvPicPr>
          <p:cNvPr id="10" name="Graphic 9" descr="Doctor male with solid fill">
            <a:extLst>
              <a:ext uri="{FF2B5EF4-FFF2-40B4-BE49-F238E27FC236}">
                <a16:creationId xmlns:a16="http://schemas.microsoft.com/office/drawing/2014/main" id="{F8D559F5-DA0C-4AEC-9AFB-365BC714B3A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250" y="1649373"/>
            <a:ext cx="914400" cy="914400"/>
          </a:xfrm>
          <a:prstGeom prst="rect">
            <a:avLst/>
          </a:prstGeom>
        </p:spPr>
      </p:pic>
      <p:sp>
        <p:nvSpPr>
          <p:cNvPr id="11" name="TextBox 10">
            <a:extLst>
              <a:ext uri="{FF2B5EF4-FFF2-40B4-BE49-F238E27FC236}">
                <a16:creationId xmlns:a16="http://schemas.microsoft.com/office/drawing/2014/main" id="{A30822AB-130F-40E2-9F1B-7C465D255A53}"/>
              </a:ext>
            </a:extLst>
          </p:cNvPr>
          <p:cNvSpPr txBox="1"/>
          <p:nvPr/>
        </p:nvSpPr>
        <p:spPr>
          <a:xfrm>
            <a:off x="1804035" y="2010410"/>
            <a:ext cx="1858010" cy="369332"/>
          </a:xfrm>
          <a:prstGeom prst="rect">
            <a:avLst/>
          </a:prstGeom>
          <a:noFill/>
        </p:spPr>
        <p:txBody>
          <a:bodyPr wrap="square" rtlCol="0">
            <a:spAutoFit/>
          </a:bodyPr>
          <a:lstStyle/>
          <a:p>
            <a:r>
              <a:rPr lang="en-US" dirty="0"/>
              <a:t>Add new patient</a:t>
            </a:r>
          </a:p>
        </p:txBody>
      </p:sp>
      <p:sp>
        <p:nvSpPr>
          <p:cNvPr id="12" name="TextBox 11">
            <a:extLst>
              <a:ext uri="{FF2B5EF4-FFF2-40B4-BE49-F238E27FC236}">
                <a16:creationId xmlns:a16="http://schemas.microsoft.com/office/drawing/2014/main" id="{AF8BBAD9-8599-44E7-BC81-597B5BC086FB}"/>
              </a:ext>
            </a:extLst>
          </p:cNvPr>
          <p:cNvSpPr txBox="1"/>
          <p:nvPr/>
        </p:nvSpPr>
        <p:spPr>
          <a:xfrm>
            <a:off x="1657350" y="2487097"/>
            <a:ext cx="2276475" cy="369332"/>
          </a:xfrm>
          <a:prstGeom prst="rect">
            <a:avLst/>
          </a:prstGeom>
          <a:noFill/>
        </p:spPr>
        <p:txBody>
          <a:bodyPr wrap="square" rtlCol="0">
            <a:spAutoFit/>
          </a:bodyPr>
          <a:lstStyle/>
          <a:p>
            <a:r>
              <a:rPr lang="en-US" dirty="0"/>
              <a:t>Encrypt patient's data</a:t>
            </a:r>
          </a:p>
        </p:txBody>
      </p:sp>
      <p:pic>
        <p:nvPicPr>
          <p:cNvPr id="9" name="Graphic 8" descr="Arrow: Rotate left outline">
            <a:extLst>
              <a:ext uri="{FF2B5EF4-FFF2-40B4-BE49-F238E27FC236}">
                <a16:creationId xmlns:a16="http://schemas.microsoft.com/office/drawing/2014/main" id="{24390ECC-33F1-4F04-8B23-A93270AD9FC5}"/>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3990" y="1802151"/>
            <a:ext cx="806410" cy="806410"/>
          </a:xfrm>
          <a:prstGeom prst="rect">
            <a:avLst/>
          </a:prstGeom>
        </p:spPr>
      </p:pic>
      <p:sp>
        <p:nvSpPr>
          <p:cNvPr id="13" name="TextBox 12">
            <a:extLst>
              <a:ext uri="{FF2B5EF4-FFF2-40B4-BE49-F238E27FC236}">
                <a16:creationId xmlns:a16="http://schemas.microsoft.com/office/drawing/2014/main" id="{D64DF633-0402-46CA-A4E0-FD30BEAEAD1F}"/>
              </a:ext>
            </a:extLst>
          </p:cNvPr>
          <p:cNvSpPr txBox="1"/>
          <p:nvPr/>
        </p:nvSpPr>
        <p:spPr>
          <a:xfrm>
            <a:off x="7304722" y="2379742"/>
            <a:ext cx="2276475" cy="369332"/>
          </a:xfrm>
          <a:prstGeom prst="rect">
            <a:avLst/>
          </a:prstGeom>
          <a:noFill/>
        </p:spPr>
        <p:txBody>
          <a:bodyPr wrap="square" rtlCol="0">
            <a:spAutoFit/>
          </a:bodyPr>
          <a:lstStyle/>
          <a:p>
            <a:r>
              <a:rPr lang="en-US" dirty="0">
                <a:solidFill>
                  <a:srgbClr val="C00000"/>
                </a:solidFill>
              </a:rPr>
              <a:t>Encrypt patient's data</a:t>
            </a:r>
          </a:p>
        </p:txBody>
      </p:sp>
    </p:spTree>
    <p:extLst>
      <p:ext uri="{BB962C8B-B14F-4D97-AF65-F5344CB8AC3E}">
        <p14:creationId xmlns:p14="http://schemas.microsoft.com/office/powerpoint/2010/main" val="3236355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8CF67A7-CC2D-4C43-AD2E-2E0668006D85}"/>
              </a:ext>
            </a:extLst>
          </p:cNvPr>
          <p:cNvSpPr/>
          <p:nvPr/>
        </p:nvSpPr>
        <p:spPr>
          <a:xfrm>
            <a:off x="91440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0A7DD65B-35A0-471B-AB08-EB55D1A5F228}"/>
              </a:ext>
            </a:extLst>
          </p:cNvPr>
          <p:cNvSpPr/>
          <p:nvPr/>
        </p:nvSpPr>
        <p:spPr>
          <a:xfrm>
            <a:off x="662432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35B2869-3DA3-42E7-A872-65C4116D5206}"/>
              </a:ext>
            </a:extLst>
          </p:cNvPr>
          <p:cNvSpPr/>
          <p:nvPr/>
        </p:nvSpPr>
        <p:spPr>
          <a:xfrm>
            <a:off x="3843655" y="4264025"/>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040FB89A-2D20-400C-8BA7-EA3AC3E9AAAB}"/>
              </a:ext>
            </a:extLst>
          </p:cNvPr>
          <p:cNvSpPr txBox="1"/>
          <p:nvPr/>
        </p:nvSpPr>
        <p:spPr>
          <a:xfrm>
            <a:off x="2329180" y="1174671"/>
            <a:ext cx="2038350" cy="369332"/>
          </a:xfrm>
          <a:prstGeom prst="rect">
            <a:avLst/>
          </a:prstGeom>
          <a:noFill/>
        </p:spPr>
        <p:txBody>
          <a:bodyPr wrap="square" rtlCol="0">
            <a:spAutoFit/>
          </a:bodyPr>
          <a:lstStyle/>
          <a:p>
            <a:r>
              <a:rPr lang="en-US" b="1" dirty="0"/>
              <a:t>Host</a:t>
            </a:r>
          </a:p>
        </p:txBody>
      </p:sp>
      <p:sp>
        <p:nvSpPr>
          <p:cNvPr id="7" name="TextBox 6">
            <a:extLst>
              <a:ext uri="{FF2B5EF4-FFF2-40B4-BE49-F238E27FC236}">
                <a16:creationId xmlns:a16="http://schemas.microsoft.com/office/drawing/2014/main" id="{D3F607FC-91FD-46E7-A83D-363F99E05AD1}"/>
              </a:ext>
            </a:extLst>
          </p:cNvPr>
          <p:cNvSpPr txBox="1"/>
          <p:nvPr/>
        </p:nvSpPr>
        <p:spPr>
          <a:xfrm>
            <a:off x="5153025" y="4476750"/>
            <a:ext cx="2038350" cy="369332"/>
          </a:xfrm>
          <a:prstGeom prst="rect">
            <a:avLst/>
          </a:prstGeom>
          <a:noFill/>
        </p:spPr>
        <p:txBody>
          <a:bodyPr wrap="square" rtlCol="0">
            <a:spAutoFit/>
          </a:bodyPr>
          <a:lstStyle/>
          <a:p>
            <a:r>
              <a:rPr lang="en-US" b="1" dirty="0"/>
              <a:t>Server</a:t>
            </a:r>
          </a:p>
        </p:txBody>
      </p:sp>
      <p:sp>
        <p:nvSpPr>
          <p:cNvPr id="8" name="TextBox 7">
            <a:extLst>
              <a:ext uri="{FF2B5EF4-FFF2-40B4-BE49-F238E27FC236}">
                <a16:creationId xmlns:a16="http://schemas.microsoft.com/office/drawing/2014/main" id="{3F1C03D7-2ED2-4310-AC44-533E4B11DC8D}"/>
              </a:ext>
            </a:extLst>
          </p:cNvPr>
          <p:cNvSpPr txBox="1"/>
          <p:nvPr/>
        </p:nvSpPr>
        <p:spPr>
          <a:xfrm>
            <a:off x="8039100" y="1135023"/>
            <a:ext cx="2038350" cy="369332"/>
          </a:xfrm>
          <a:prstGeom prst="rect">
            <a:avLst/>
          </a:prstGeom>
          <a:noFill/>
        </p:spPr>
        <p:txBody>
          <a:bodyPr wrap="square" rtlCol="0">
            <a:spAutoFit/>
          </a:bodyPr>
          <a:lstStyle/>
          <a:p>
            <a:r>
              <a:rPr lang="en-US" b="1" dirty="0"/>
              <a:t>Applet</a:t>
            </a:r>
          </a:p>
        </p:txBody>
      </p:sp>
      <p:pic>
        <p:nvPicPr>
          <p:cNvPr id="10" name="Graphic 9" descr="Doctor male with solid fill">
            <a:extLst>
              <a:ext uri="{FF2B5EF4-FFF2-40B4-BE49-F238E27FC236}">
                <a16:creationId xmlns:a16="http://schemas.microsoft.com/office/drawing/2014/main" id="{F8D559F5-DA0C-4AEC-9AFB-365BC714B3A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250" y="1649373"/>
            <a:ext cx="914400" cy="914400"/>
          </a:xfrm>
          <a:prstGeom prst="rect">
            <a:avLst/>
          </a:prstGeom>
        </p:spPr>
      </p:pic>
      <p:sp>
        <p:nvSpPr>
          <p:cNvPr id="11" name="TextBox 10">
            <a:extLst>
              <a:ext uri="{FF2B5EF4-FFF2-40B4-BE49-F238E27FC236}">
                <a16:creationId xmlns:a16="http://schemas.microsoft.com/office/drawing/2014/main" id="{A30822AB-130F-40E2-9F1B-7C465D255A53}"/>
              </a:ext>
            </a:extLst>
          </p:cNvPr>
          <p:cNvSpPr txBox="1"/>
          <p:nvPr/>
        </p:nvSpPr>
        <p:spPr>
          <a:xfrm>
            <a:off x="1804035" y="2010410"/>
            <a:ext cx="1858010" cy="369332"/>
          </a:xfrm>
          <a:prstGeom prst="rect">
            <a:avLst/>
          </a:prstGeom>
          <a:noFill/>
        </p:spPr>
        <p:txBody>
          <a:bodyPr wrap="square" rtlCol="0">
            <a:spAutoFit/>
          </a:bodyPr>
          <a:lstStyle/>
          <a:p>
            <a:r>
              <a:rPr lang="en-US" dirty="0"/>
              <a:t>Add new patient</a:t>
            </a:r>
          </a:p>
        </p:txBody>
      </p:sp>
      <p:sp>
        <p:nvSpPr>
          <p:cNvPr id="12" name="TextBox 11">
            <a:extLst>
              <a:ext uri="{FF2B5EF4-FFF2-40B4-BE49-F238E27FC236}">
                <a16:creationId xmlns:a16="http://schemas.microsoft.com/office/drawing/2014/main" id="{AF8BBAD9-8599-44E7-BC81-597B5BC086FB}"/>
              </a:ext>
            </a:extLst>
          </p:cNvPr>
          <p:cNvSpPr txBox="1"/>
          <p:nvPr/>
        </p:nvSpPr>
        <p:spPr>
          <a:xfrm>
            <a:off x="1657350" y="2487097"/>
            <a:ext cx="2276475" cy="369332"/>
          </a:xfrm>
          <a:prstGeom prst="rect">
            <a:avLst/>
          </a:prstGeom>
          <a:noFill/>
        </p:spPr>
        <p:txBody>
          <a:bodyPr wrap="square" rtlCol="0">
            <a:spAutoFit/>
          </a:bodyPr>
          <a:lstStyle/>
          <a:p>
            <a:r>
              <a:rPr lang="en-US" dirty="0"/>
              <a:t>Encrypt patient's data</a:t>
            </a:r>
          </a:p>
        </p:txBody>
      </p:sp>
      <p:pic>
        <p:nvPicPr>
          <p:cNvPr id="9" name="Graphic 8" descr="Arrow: Rotate left outline">
            <a:extLst>
              <a:ext uri="{FF2B5EF4-FFF2-40B4-BE49-F238E27FC236}">
                <a16:creationId xmlns:a16="http://schemas.microsoft.com/office/drawing/2014/main" id="{24390ECC-33F1-4F04-8B23-A93270AD9FC5}"/>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3990" y="1802151"/>
            <a:ext cx="806410" cy="806410"/>
          </a:xfrm>
          <a:prstGeom prst="rect">
            <a:avLst/>
          </a:prstGeom>
        </p:spPr>
      </p:pic>
      <p:sp>
        <p:nvSpPr>
          <p:cNvPr id="13" name="TextBox 12">
            <a:extLst>
              <a:ext uri="{FF2B5EF4-FFF2-40B4-BE49-F238E27FC236}">
                <a16:creationId xmlns:a16="http://schemas.microsoft.com/office/drawing/2014/main" id="{D64DF633-0402-46CA-A4E0-FD30BEAEAD1F}"/>
              </a:ext>
            </a:extLst>
          </p:cNvPr>
          <p:cNvSpPr txBox="1"/>
          <p:nvPr/>
        </p:nvSpPr>
        <p:spPr>
          <a:xfrm>
            <a:off x="7304722" y="2379742"/>
            <a:ext cx="2276475" cy="369332"/>
          </a:xfrm>
          <a:prstGeom prst="rect">
            <a:avLst/>
          </a:prstGeom>
          <a:noFill/>
        </p:spPr>
        <p:txBody>
          <a:bodyPr wrap="square" rtlCol="0">
            <a:spAutoFit/>
          </a:bodyPr>
          <a:lstStyle/>
          <a:p>
            <a:r>
              <a:rPr lang="en-US" dirty="0"/>
              <a:t>Encrypt patient's data</a:t>
            </a:r>
          </a:p>
        </p:txBody>
      </p:sp>
      <p:pic>
        <p:nvPicPr>
          <p:cNvPr id="14" name="Graphic 13" descr="Checkmark with solid fill">
            <a:extLst>
              <a:ext uri="{FF2B5EF4-FFF2-40B4-BE49-F238E27FC236}">
                <a16:creationId xmlns:a16="http://schemas.microsoft.com/office/drawing/2014/main" id="{FA5D29EB-D739-49D4-A9B5-52C0FC96E15C}"/>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18426" y="2390637"/>
            <a:ext cx="562252" cy="562252"/>
          </a:xfrm>
          <a:prstGeom prst="rect">
            <a:avLst/>
          </a:prstGeom>
        </p:spPr>
      </p:pic>
    </p:spTree>
    <p:extLst>
      <p:ext uri="{BB962C8B-B14F-4D97-AF65-F5344CB8AC3E}">
        <p14:creationId xmlns:p14="http://schemas.microsoft.com/office/powerpoint/2010/main" val="4184574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764E701-62D0-4B68-B902-A44BB8DAF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4D9AEA4E-17C5-4819-9423-63A8CA392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654296" cy="6858000"/>
          </a:xfrm>
          <a:prstGeom prst="rect">
            <a:avLst/>
          </a:prstGeom>
          <a:gradFill>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F4F8940-B1DD-45FA-A352-606F44F93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43467"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4C908FA-D9A3-431B-B31C-71DE6742B8A5}"/>
              </a:ext>
            </a:extLst>
          </p:cNvPr>
          <p:cNvSpPr>
            <a:spLocks noGrp="1"/>
          </p:cNvSpPr>
          <p:nvPr>
            <p:ph idx="1"/>
          </p:nvPr>
        </p:nvSpPr>
        <p:spPr>
          <a:xfrm>
            <a:off x="5297762" y="666751"/>
            <a:ext cx="6379888" cy="5094288"/>
          </a:xfrm>
        </p:spPr>
        <p:txBody>
          <a:bodyPr anchor="ctr">
            <a:normAutofit/>
          </a:bodyPr>
          <a:lstStyle/>
          <a:p>
            <a:pPr marL="0" indent="0" algn="r" rtl="1">
              <a:buNone/>
            </a:pPr>
            <a:r>
              <a:rPr lang="he-IL" sz="3200" b="1" dirty="0">
                <a:solidFill>
                  <a:schemeClr val="tx1">
                    <a:lumMod val="95000"/>
                    <a:lumOff val="5000"/>
                  </a:schemeClr>
                </a:solidFill>
                <a:effectLst/>
                <a:ea typeface="Calibri" panose="020F0502020204030204" pitchFamily="34" charset="0"/>
                <a:cs typeface="David" panose="020E0502060401010101" pitchFamily="34" charset="-79"/>
              </a:rPr>
              <a:t>מערכת המובנית על </a:t>
            </a:r>
            <a:r>
              <a:rPr lang="he-IL" sz="3200" b="1" dirty="0" err="1">
                <a:solidFill>
                  <a:schemeClr val="tx1">
                    <a:lumMod val="95000"/>
                    <a:lumOff val="5000"/>
                  </a:schemeClr>
                </a:solidFill>
                <a:effectLst/>
                <a:ea typeface="Calibri" panose="020F0502020204030204" pitchFamily="34" charset="0"/>
                <a:cs typeface="David" panose="020E0502060401010101" pitchFamily="34" charset="-79"/>
              </a:rPr>
              <a:t>טאבלטים</a:t>
            </a:r>
            <a:r>
              <a:rPr lang="he-IL" sz="3200" b="1" dirty="0">
                <a:solidFill>
                  <a:schemeClr val="tx1">
                    <a:lumMod val="95000"/>
                    <a:lumOff val="5000"/>
                  </a:schemeClr>
                </a:solidFill>
                <a:effectLst/>
                <a:ea typeface="Calibri" panose="020F0502020204030204" pitchFamily="34" charset="0"/>
                <a:cs typeface="David" panose="020E0502060401010101" pitchFamily="34" charset="-79"/>
              </a:rPr>
              <a:t> המאפשרת הזנת פרטי מטופלים</a:t>
            </a:r>
            <a:r>
              <a:rPr lang="en-US" sz="3200" b="1" dirty="0">
                <a:solidFill>
                  <a:schemeClr val="tx1">
                    <a:lumMod val="95000"/>
                    <a:lumOff val="5000"/>
                  </a:schemeClr>
                </a:solidFill>
                <a:effectLst/>
                <a:ea typeface="Calibri" panose="020F0502020204030204" pitchFamily="34" charset="0"/>
                <a:cs typeface="David" panose="020E0502060401010101" pitchFamily="34" charset="-79"/>
              </a:rPr>
              <a:t> </a:t>
            </a:r>
            <a:r>
              <a:rPr lang="he-IL" sz="3200" b="1" dirty="0">
                <a:solidFill>
                  <a:schemeClr val="tx1">
                    <a:lumMod val="95000"/>
                    <a:lumOff val="5000"/>
                  </a:schemeClr>
                </a:solidFill>
                <a:effectLst/>
                <a:ea typeface="Calibri" panose="020F0502020204030204" pitchFamily="34" charset="0"/>
                <a:cs typeface="David" panose="020E0502060401010101" pitchFamily="34" charset="-79"/>
              </a:rPr>
              <a:t> והצגתם בצורה מאובטחת וחכמה</a:t>
            </a:r>
            <a:r>
              <a:rPr lang="he-IL" sz="2400" dirty="0">
                <a:solidFill>
                  <a:schemeClr val="tx1">
                    <a:lumMod val="95000"/>
                    <a:lumOff val="5000"/>
                  </a:schemeClr>
                </a:solidFill>
                <a:effectLst/>
                <a:ea typeface="Calibri" panose="020F0502020204030204" pitchFamily="34" charset="0"/>
                <a:cs typeface="David" panose="020E0502060401010101" pitchFamily="34" charset="-79"/>
              </a:rPr>
              <a:t>. </a:t>
            </a:r>
            <a:endParaRPr lang="en-US" sz="2400" dirty="0">
              <a:solidFill>
                <a:schemeClr val="tx1">
                  <a:lumMod val="95000"/>
                  <a:lumOff val="5000"/>
                </a:schemeClr>
              </a:solidFill>
            </a:endParaRPr>
          </a:p>
        </p:txBody>
      </p:sp>
      <p:pic>
        <p:nvPicPr>
          <p:cNvPr id="7" name="תמונה 6"/>
          <p:cNvPicPr>
            <a:picLocks noChangeAspect="1"/>
          </p:cNvPicPr>
          <p:nvPr/>
        </p:nvPicPr>
        <p:blipFill rotWithShape="1">
          <a:blip r:embed="rId3">
            <a:duotone>
              <a:schemeClr val="accent3">
                <a:shade val="45000"/>
                <a:satMod val="135000"/>
              </a:schemeClr>
              <a:prstClr val="white"/>
            </a:duotone>
          </a:blip>
          <a:srcRect l="61824" r="1"/>
          <a:stretch/>
        </p:blipFill>
        <p:spPr>
          <a:xfrm>
            <a:off x="0" y="-4"/>
            <a:ext cx="4654296" cy="6858003"/>
          </a:xfrm>
          <a:prstGeom prst="rect">
            <a:avLst/>
          </a:prstGeom>
        </p:spPr>
      </p:pic>
      <p:sp>
        <p:nvSpPr>
          <p:cNvPr id="2" name="Title 1">
            <a:extLst>
              <a:ext uri="{FF2B5EF4-FFF2-40B4-BE49-F238E27FC236}">
                <a16:creationId xmlns:a16="http://schemas.microsoft.com/office/drawing/2014/main" id="{5C492DBD-6093-45B3-9830-DBBC1D59FAF9}"/>
              </a:ext>
            </a:extLst>
          </p:cNvPr>
          <p:cNvSpPr>
            <a:spLocks noGrp="1"/>
          </p:cNvSpPr>
          <p:nvPr>
            <p:ph type="title"/>
          </p:nvPr>
        </p:nvSpPr>
        <p:spPr>
          <a:xfrm>
            <a:off x="643467" y="881857"/>
            <a:ext cx="3367361" cy="4664075"/>
          </a:xfrm>
        </p:spPr>
        <p:txBody>
          <a:bodyPr>
            <a:normAutofit/>
            <a:scene3d>
              <a:camera prst="orthographicFront"/>
              <a:lightRig rig="threePt" dir="t"/>
            </a:scene3d>
            <a:sp3d extrusionH="57150">
              <a:bevelT h="25400" prst="softRound"/>
            </a:sp3d>
          </a:bodyPr>
          <a:lstStyle/>
          <a:p>
            <a:pPr rtl="1"/>
            <a:r>
              <a:rPr lang="he-IL" sz="6600" dirty="0">
                <a:ln>
                  <a:solidFill>
                    <a:schemeClr val="tx1"/>
                  </a:solidFill>
                </a:ln>
                <a:solidFill>
                  <a:srgbClr val="FFFFFF"/>
                </a:solidFill>
                <a:latin typeface="David" panose="020E0502060401010101" pitchFamily="34" charset="-79"/>
                <a:cs typeface="David" panose="020E0502060401010101" pitchFamily="34" charset="-79"/>
              </a:rPr>
              <a:t>תיאור הפרוייקט</a:t>
            </a:r>
            <a:endParaRPr lang="en-US" sz="6600" dirty="0">
              <a:ln>
                <a:solidFill>
                  <a:schemeClr val="tx1"/>
                </a:solidFill>
              </a:ln>
              <a:solidFill>
                <a:srgbClr val="FFFFFF"/>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602309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8CF67A7-CC2D-4C43-AD2E-2E0668006D85}"/>
              </a:ext>
            </a:extLst>
          </p:cNvPr>
          <p:cNvSpPr/>
          <p:nvPr/>
        </p:nvSpPr>
        <p:spPr>
          <a:xfrm>
            <a:off x="91440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0A7DD65B-35A0-471B-AB08-EB55D1A5F228}"/>
              </a:ext>
            </a:extLst>
          </p:cNvPr>
          <p:cNvSpPr/>
          <p:nvPr/>
        </p:nvSpPr>
        <p:spPr>
          <a:xfrm>
            <a:off x="662432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35B2869-3DA3-42E7-A872-65C4116D5206}"/>
              </a:ext>
            </a:extLst>
          </p:cNvPr>
          <p:cNvSpPr/>
          <p:nvPr/>
        </p:nvSpPr>
        <p:spPr>
          <a:xfrm>
            <a:off x="3843655" y="4264025"/>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040FB89A-2D20-400C-8BA7-EA3AC3E9AAAB}"/>
              </a:ext>
            </a:extLst>
          </p:cNvPr>
          <p:cNvSpPr txBox="1"/>
          <p:nvPr/>
        </p:nvSpPr>
        <p:spPr>
          <a:xfrm>
            <a:off x="2329180" y="1174671"/>
            <a:ext cx="2038350" cy="369332"/>
          </a:xfrm>
          <a:prstGeom prst="rect">
            <a:avLst/>
          </a:prstGeom>
          <a:noFill/>
        </p:spPr>
        <p:txBody>
          <a:bodyPr wrap="square" rtlCol="0">
            <a:spAutoFit/>
          </a:bodyPr>
          <a:lstStyle/>
          <a:p>
            <a:r>
              <a:rPr lang="en-US" b="1" dirty="0"/>
              <a:t>Host</a:t>
            </a:r>
          </a:p>
        </p:txBody>
      </p:sp>
      <p:sp>
        <p:nvSpPr>
          <p:cNvPr id="7" name="TextBox 6">
            <a:extLst>
              <a:ext uri="{FF2B5EF4-FFF2-40B4-BE49-F238E27FC236}">
                <a16:creationId xmlns:a16="http://schemas.microsoft.com/office/drawing/2014/main" id="{D3F607FC-91FD-46E7-A83D-363F99E05AD1}"/>
              </a:ext>
            </a:extLst>
          </p:cNvPr>
          <p:cNvSpPr txBox="1"/>
          <p:nvPr/>
        </p:nvSpPr>
        <p:spPr>
          <a:xfrm>
            <a:off x="5153025" y="4476750"/>
            <a:ext cx="2038350" cy="369332"/>
          </a:xfrm>
          <a:prstGeom prst="rect">
            <a:avLst/>
          </a:prstGeom>
          <a:noFill/>
        </p:spPr>
        <p:txBody>
          <a:bodyPr wrap="square" rtlCol="0">
            <a:spAutoFit/>
          </a:bodyPr>
          <a:lstStyle/>
          <a:p>
            <a:r>
              <a:rPr lang="en-US" b="1" dirty="0"/>
              <a:t>Server</a:t>
            </a:r>
          </a:p>
        </p:txBody>
      </p:sp>
      <p:sp>
        <p:nvSpPr>
          <p:cNvPr id="8" name="TextBox 7">
            <a:extLst>
              <a:ext uri="{FF2B5EF4-FFF2-40B4-BE49-F238E27FC236}">
                <a16:creationId xmlns:a16="http://schemas.microsoft.com/office/drawing/2014/main" id="{3F1C03D7-2ED2-4310-AC44-533E4B11DC8D}"/>
              </a:ext>
            </a:extLst>
          </p:cNvPr>
          <p:cNvSpPr txBox="1"/>
          <p:nvPr/>
        </p:nvSpPr>
        <p:spPr>
          <a:xfrm>
            <a:off x="8039100" y="1135023"/>
            <a:ext cx="2038350" cy="369332"/>
          </a:xfrm>
          <a:prstGeom prst="rect">
            <a:avLst/>
          </a:prstGeom>
          <a:noFill/>
        </p:spPr>
        <p:txBody>
          <a:bodyPr wrap="square" rtlCol="0">
            <a:spAutoFit/>
          </a:bodyPr>
          <a:lstStyle/>
          <a:p>
            <a:r>
              <a:rPr lang="en-US" b="1" dirty="0"/>
              <a:t>Applet</a:t>
            </a:r>
          </a:p>
        </p:txBody>
      </p:sp>
      <p:pic>
        <p:nvPicPr>
          <p:cNvPr id="10" name="Graphic 9" descr="Doctor male with solid fill">
            <a:extLst>
              <a:ext uri="{FF2B5EF4-FFF2-40B4-BE49-F238E27FC236}">
                <a16:creationId xmlns:a16="http://schemas.microsoft.com/office/drawing/2014/main" id="{F8D559F5-DA0C-4AEC-9AFB-365BC714B3A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250" y="1649373"/>
            <a:ext cx="914400" cy="914400"/>
          </a:xfrm>
          <a:prstGeom prst="rect">
            <a:avLst/>
          </a:prstGeom>
        </p:spPr>
      </p:pic>
      <p:sp>
        <p:nvSpPr>
          <p:cNvPr id="11" name="TextBox 10">
            <a:extLst>
              <a:ext uri="{FF2B5EF4-FFF2-40B4-BE49-F238E27FC236}">
                <a16:creationId xmlns:a16="http://schemas.microsoft.com/office/drawing/2014/main" id="{A30822AB-130F-40E2-9F1B-7C465D255A53}"/>
              </a:ext>
            </a:extLst>
          </p:cNvPr>
          <p:cNvSpPr txBox="1"/>
          <p:nvPr/>
        </p:nvSpPr>
        <p:spPr>
          <a:xfrm>
            <a:off x="1804035" y="2010410"/>
            <a:ext cx="1858010" cy="369332"/>
          </a:xfrm>
          <a:prstGeom prst="rect">
            <a:avLst/>
          </a:prstGeom>
          <a:noFill/>
        </p:spPr>
        <p:txBody>
          <a:bodyPr wrap="square" rtlCol="0">
            <a:spAutoFit/>
          </a:bodyPr>
          <a:lstStyle/>
          <a:p>
            <a:r>
              <a:rPr lang="en-US" dirty="0"/>
              <a:t>Add new patient</a:t>
            </a:r>
          </a:p>
        </p:txBody>
      </p:sp>
      <p:sp>
        <p:nvSpPr>
          <p:cNvPr id="12" name="TextBox 11">
            <a:extLst>
              <a:ext uri="{FF2B5EF4-FFF2-40B4-BE49-F238E27FC236}">
                <a16:creationId xmlns:a16="http://schemas.microsoft.com/office/drawing/2014/main" id="{AF8BBAD9-8599-44E7-BC81-597B5BC086FB}"/>
              </a:ext>
            </a:extLst>
          </p:cNvPr>
          <p:cNvSpPr txBox="1"/>
          <p:nvPr/>
        </p:nvSpPr>
        <p:spPr>
          <a:xfrm>
            <a:off x="1657350" y="2487097"/>
            <a:ext cx="2276475" cy="369332"/>
          </a:xfrm>
          <a:prstGeom prst="rect">
            <a:avLst/>
          </a:prstGeom>
          <a:noFill/>
        </p:spPr>
        <p:txBody>
          <a:bodyPr wrap="square" rtlCol="0">
            <a:spAutoFit/>
          </a:bodyPr>
          <a:lstStyle/>
          <a:p>
            <a:r>
              <a:rPr lang="en-US" dirty="0"/>
              <a:t>Encrypt patient's data</a:t>
            </a:r>
          </a:p>
        </p:txBody>
      </p:sp>
      <p:pic>
        <p:nvPicPr>
          <p:cNvPr id="9" name="Graphic 8" descr="Arrow: Rotate left outline">
            <a:extLst>
              <a:ext uri="{FF2B5EF4-FFF2-40B4-BE49-F238E27FC236}">
                <a16:creationId xmlns:a16="http://schemas.microsoft.com/office/drawing/2014/main" id="{24390ECC-33F1-4F04-8B23-A93270AD9FC5}"/>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3990" y="1802151"/>
            <a:ext cx="806410" cy="806410"/>
          </a:xfrm>
          <a:prstGeom prst="rect">
            <a:avLst/>
          </a:prstGeom>
        </p:spPr>
      </p:pic>
      <p:sp>
        <p:nvSpPr>
          <p:cNvPr id="13" name="TextBox 12">
            <a:extLst>
              <a:ext uri="{FF2B5EF4-FFF2-40B4-BE49-F238E27FC236}">
                <a16:creationId xmlns:a16="http://schemas.microsoft.com/office/drawing/2014/main" id="{D64DF633-0402-46CA-A4E0-FD30BEAEAD1F}"/>
              </a:ext>
            </a:extLst>
          </p:cNvPr>
          <p:cNvSpPr txBox="1"/>
          <p:nvPr/>
        </p:nvSpPr>
        <p:spPr>
          <a:xfrm>
            <a:off x="7304722" y="2379742"/>
            <a:ext cx="2276475" cy="369332"/>
          </a:xfrm>
          <a:prstGeom prst="rect">
            <a:avLst/>
          </a:prstGeom>
          <a:noFill/>
        </p:spPr>
        <p:txBody>
          <a:bodyPr wrap="square" rtlCol="0">
            <a:spAutoFit/>
          </a:bodyPr>
          <a:lstStyle/>
          <a:p>
            <a:r>
              <a:rPr lang="en-US" dirty="0"/>
              <a:t>Encrypt patient's data</a:t>
            </a:r>
          </a:p>
        </p:txBody>
      </p:sp>
      <p:pic>
        <p:nvPicPr>
          <p:cNvPr id="14" name="Graphic 13" descr="Checkmark with solid fill">
            <a:extLst>
              <a:ext uri="{FF2B5EF4-FFF2-40B4-BE49-F238E27FC236}">
                <a16:creationId xmlns:a16="http://schemas.microsoft.com/office/drawing/2014/main" id="{FA5D29EB-D739-49D4-A9B5-52C0FC96E15C}"/>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18426" y="2390637"/>
            <a:ext cx="562252" cy="562252"/>
          </a:xfrm>
          <a:prstGeom prst="rect">
            <a:avLst/>
          </a:prstGeom>
        </p:spPr>
      </p:pic>
      <p:sp>
        <p:nvSpPr>
          <p:cNvPr id="16" name="TextBox 15">
            <a:extLst>
              <a:ext uri="{FF2B5EF4-FFF2-40B4-BE49-F238E27FC236}">
                <a16:creationId xmlns:a16="http://schemas.microsoft.com/office/drawing/2014/main" id="{0C4F649A-4AA4-49C6-838C-DF868D91FB1F}"/>
              </a:ext>
            </a:extLst>
          </p:cNvPr>
          <p:cNvSpPr txBox="1"/>
          <p:nvPr/>
        </p:nvSpPr>
        <p:spPr>
          <a:xfrm>
            <a:off x="4551680" y="5064304"/>
            <a:ext cx="2276475" cy="646331"/>
          </a:xfrm>
          <a:prstGeom prst="rect">
            <a:avLst/>
          </a:prstGeom>
          <a:noFill/>
        </p:spPr>
        <p:txBody>
          <a:bodyPr wrap="square" rtlCol="0">
            <a:spAutoFit/>
          </a:bodyPr>
          <a:lstStyle/>
          <a:p>
            <a:r>
              <a:rPr lang="en-US" dirty="0">
                <a:solidFill>
                  <a:srgbClr val="C00000"/>
                </a:solidFill>
              </a:rPr>
              <a:t>Save encrypted data of patient to DB</a:t>
            </a:r>
          </a:p>
        </p:txBody>
      </p:sp>
      <p:pic>
        <p:nvPicPr>
          <p:cNvPr id="18" name="Graphic 17" descr="Envelope outline">
            <a:extLst>
              <a:ext uri="{FF2B5EF4-FFF2-40B4-BE49-F238E27FC236}">
                <a16:creationId xmlns:a16="http://schemas.microsoft.com/office/drawing/2014/main" id="{D8F6B0DE-3C2D-4D8E-B697-0D11918F7026}"/>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91155" y="3262631"/>
            <a:ext cx="914400" cy="914400"/>
          </a:xfrm>
          <a:prstGeom prst="rect">
            <a:avLst/>
          </a:prstGeom>
        </p:spPr>
      </p:pic>
    </p:spTree>
    <p:extLst>
      <p:ext uri="{BB962C8B-B14F-4D97-AF65-F5344CB8AC3E}">
        <p14:creationId xmlns:p14="http://schemas.microsoft.com/office/powerpoint/2010/main" val="40493993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0.14961 -0.16342 L 0.18372 0.2081 " pathEditMode="relative" rAng="0" ptsTypes="AA">
                                      <p:cBhvr>
                                        <p:cTn id="6" dur="2000" fill="hold"/>
                                        <p:tgtEl>
                                          <p:spTgt spid="18"/>
                                        </p:tgtEl>
                                        <p:attrNameLst>
                                          <p:attrName>ppt_x</p:attrName>
                                          <p:attrName>ppt_y</p:attrName>
                                        </p:attrNameLst>
                                      </p:cBhvr>
                                      <p:rCtr x="16667" y="18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8CF67A7-CC2D-4C43-AD2E-2E0668006D85}"/>
              </a:ext>
            </a:extLst>
          </p:cNvPr>
          <p:cNvSpPr/>
          <p:nvPr/>
        </p:nvSpPr>
        <p:spPr>
          <a:xfrm>
            <a:off x="91440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0A7DD65B-35A0-471B-AB08-EB55D1A5F228}"/>
              </a:ext>
            </a:extLst>
          </p:cNvPr>
          <p:cNvSpPr/>
          <p:nvPr/>
        </p:nvSpPr>
        <p:spPr>
          <a:xfrm>
            <a:off x="662432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35B2869-3DA3-42E7-A872-65C4116D5206}"/>
              </a:ext>
            </a:extLst>
          </p:cNvPr>
          <p:cNvSpPr/>
          <p:nvPr/>
        </p:nvSpPr>
        <p:spPr>
          <a:xfrm>
            <a:off x="3843655" y="4264025"/>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040FB89A-2D20-400C-8BA7-EA3AC3E9AAAB}"/>
              </a:ext>
            </a:extLst>
          </p:cNvPr>
          <p:cNvSpPr txBox="1"/>
          <p:nvPr/>
        </p:nvSpPr>
        <p:spPr>
          <a:xfrm>
            <a:off x="2329180" y="1174671"/>
            <a:ext cx="2038350" cy="369332"/>
          </a:xfrm>
          <a:prstGeom prst="rect">
            <a:avLst/>
          </a:prstGeom>
          <a:noFill/>
        </p:spPr>
        <p:txBody>
          <a:bodyPr wrap="square" rtlCol="0">
            <a:spAutoFit/>
          </a:bodyPr>
          <a:lstStyle/>
          <a:p>
            <a:r>
              <a:rPr lang="en-US" b="1" dirty="0"/>
              <a:t>Host</a:t>
            </a:r>
          </a:p>
        </p:txBody>
      </p:sp>
      <p:sp>
        <p:nvSpPr>
          <p:cNvPr id="7" name="TextBox 6">
            <a:extLst>
              <a:ext uri="{FF2B5EF4-FFF2-40B4-BE49-F238E27FC236}">
                <a16:creationId xmlns:a16="http://schemas.microsoft.com/office/drawing/2014/main" id="{D3F607FC-91FD-46E7-A83D-363F99E05AD1}"/>
              </a:ext>
            </a:extLst>
          </p:cNvPr>
          <p:cNvSpPr txBox="1"/>
          <p:nvPr/>
        </p:nvSpPr>
        <p:spPr>
          <a:xfrm>
            <a:off x="5153025" y="4476750"/>
            <a:ext cx="2038350" cy="369332"/>
          </a:xfrm>
          <a:prstGeom prst="rect">
            <a:avLst/>
          </a:prstGeom>
          <a:noFill/>
        </p:spPr>
        <p:txBody>
          <a:bodyPr wrap="square" rtlCol="0">
            <a:spAutoFit/>
          </a:bodyPr>
          <a:lstStyle/>
          <a:p>
            <a:r>
              <a:rPr lang="en-US" b="1" dirty="0"/>
              <a:t>Server</a:t>
            </a:r>
          </a:p>
        </p:txBody>
      </p:sp>
      <p:sp>
        <p:nvSpPr>
          <p:cNvPr id="8" name="TextBox 7">
            <a:extLst>
              <a:ext uri="{FF2B5EF4-FFF2-40B4-BE49-F238E27FC236}">
                <a16:creationId xmlns:a16="http://schemas.microsoft.com/office/drawing/2014/main" id="{3F1C03D7-2ED2-4310-AC44-533E4B11DC8D}"/>
              </a:ext>
            </a:extLst>
          </p:cNvPr>
          <p:cNvSpPr txBox="1"/>
          <p:nvPr/>
        </p:nvSpPr>
        <p:spPr>
          <a:xfrm>
            <a:off x="8039100" y="1135023"/>
            <a:ext cx="2038350" cy="369332"/>
          </a:xfrm>
          <a:prstGeom prst="rect">
            <a:avLst/>
          </a:prstGeom>
          <a:noFill/>
        </p:spPr>
        <p:txBody>
          <a:bodyPr wrap="square" rtlCol="0">
            <a:spAutoFit/>
          </a:bodyPr>
          <a:lstStyle/>
          <a:p>
            <a:r>
              <a:rPr lang="en-US" b="1" dirty="0"/>
              <a:t>Applet</a:t>
            </a:r>
          </a:p>
        </p:txBody>
      </p:sp>
      <p:pic>
        <p:nvPicPr>
          <p:cNvPr id="10" name="Graphic 9" descr="Doctor male with solid fill">
            <a:extLst>
              <a:ext uri="{FF2B5EF4-FFF2-40B4-BE49-F238E27FC236}">
                <a16:creationId xmlns:a16="http://schemas.microsoft.com/office/drawing/2014/main" id="{F8D559F5-DA0C-4AEC-9AFB-365BC714B3A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250" y="1649373"/>
            <a:ext cx="914400" cy="914400"/>
          </a:xfrm>
          <a:prstGeom prst="rect">
            <a:avLst/>
          </a:prstGeom>
        </p:spPr>
      </p:pic>
      <p:sp>
        <p:nvSpPr>
          <p:cNvPr id="11" name="TextBox 10">
            <a:extLst>
              <a:ext uri="{FF2B5EF4-FFF2-40B4-BE49-F238E27FC236}">
                <a16:creationId xmlns:a16="http://schemas.microsoft.com/office/drawing/2014/main" id="{A30822AB-130F-40E2-9F1B-7C465D255A53}"/>
              </a:ext>
            </a:extLst>
          </p:cNvPr>
          <p:cNvSpPr txBox="1"/>
          <p:nvPr/>
        </p:nvSpPr>
        <p:spPr>
          <a:xfrm>
            <a:off x="1804035" y="2010410"/>
            <a:ext cx="1858010" cy="369332"/>
          </a:xfrm>
          <a:prstGeom prst="rect">
            <a:avLst/>
          </a:prstGeom>
          <a:noFill/>
        </p:spPr>
        <p:txBody>
          <a:bodyPr wrap="square" rtlCol="0">
            <a:spAutoFit/>
          </a:bodyPr>
          <a:lstStyle/>
          <a:p>
            <a:r>
              <a:rPr lang="en-US" dirty="0"/>
              <a:t>Add new patient</a:t>
            </a:r>
          </a:p>
        </p:txBody>
      </p:sp>
      <p:sp>
        <p:nvSpPr>
          <p:cNvPr id="12" name="TextBox 11">
            <a:extLst>
              <a:ext uri="{FF2B5EF4-FFF2-40B4-BE49-F238E27FC236}">
                <a16:creationId xmlns:a16="http://schemas.microsoft.com/office/drawing/2014/main" id="{AF8BBAD9-8599-44E7-BC81-597B5BC086FB}"/>
              </a:ext>
            </a:extLst>
          </p:cNvPr>
          <p:cNvSpPr txBox="1"/>
          <p:nvPr/>
        </p:nvSpPr>
        <p:spPr>
          <a:xfrm>
            <a:off x="1657350" y="2487097"/>
            <a:ext cx="2276475" cy="369332"/>
          </a:xfrm>
          <a:prstGeom prst="rect">
            <a:avLst/>
          </a:prstGeom>
          <a:noFill/>
        </p:spPr>
        <p:txBody>
          <a:bodyPr wrap="square" rtlCol="0">
            <a:spAutoFit/>
          </a:bodyPr>
          <a:lstStyle/>
          <a:p>
            <a:r>
              <a:rPr lang="en-US" dirty="0"/>
              <a:t>Encrypt patient's data</a:t>
            </a:r>
          </a:p>
        </p:txBody>
      </p:sp>
      <p:sp>
        <p:nvSpPr>
          <p:cNvPr id="13" name="TextBox 12">
            <a:extLst>
              <a:ext uri="{FF2B5EF4-FFF2-40B4-BE49-F238E27FC236}">
                <a16:creationId xmlns:a16="http://schemas.microsoft.com/office/drawing/2014/main" id="{D64DF633-0402-46CA-A4E0-FD30BEAEAD1F}"/>
              </a:ext>
            </a:extLst>
          </p:cNvPr>
          <p:cNvSpPr txBox="1"/>
          <p:nvPr/>
        </p:nvSpPr>
        <p:spPr>
          <a:xfrm>
            <a:off x="7304722" y="2379742"/>
            <a:ext cx="2276475" cy="369332"/>
          </a:xfrm>
          <a:prstGeom prst="rect">
            <a:avLst/>
          </a:prstGeom>
          <a:noFill/>
        </p:spPr>
        <p:txBody>
          <a:bodyPr wrap="square" rtlCol="0">
            <a:spAutoFit/>
          </a:bodyPr>
          <a:lstStyle/>
          <a:p>
            <a:r>
              <a:rPr lang="en-US" dirty="0"/>
              <a:t>Encrypt patient's data</a:t>
            </a:r>
          </a:p>
        </p:txBody>
      </p:sp>
      <p:pic>
        <p:nvPicPr>
          <p:cNvPr id="14" name="Graphic 13" descr="Checkmark with solid fill">
            <a:extLst>
              <a:ext uri="{FF2B5EF4-FFF2-40B4-BE49-F238E27FC236}">
                <a16:creationId xmlns:a16="http://schemas.microsoft.com/office/drawing/2014/main" id="{FA5D29EB-D739-49D4-A9B5-52C0FC96E15C}"/>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41783" y="1871168"/>
            <a:ext cx="562252" cy="562252"/>
          </a:xfrm>
          <a:prstGeom prst="rect">
            <a:avLst/>
          </a:prstGeom>
        </p:spPr>
      </p:pic>
      <p:sp>
        <p:nvSpPr>
          <p:cNvPr id="16" name="TextBox 15">
            <a:extLst>
              <a:ext uri="{FF2B5EF4-FFF2-40B4-BE49-F238E27FC236}">
                <a16:creationId xmlns:a16="http://schemas.microsoft.com/office/drawing/2014/main" id="{0C4F649A-4AA4-49C6-838C-DF868D91FB1F}"/>
              </a:ext>
            </a:extLst>
          </p:cNvPr>
          <p:cNvSpPr txBox="1"/>
          <p:nvPr/>
        </p:nvSpPr>
        <p:spPr>
          <a:xfrm>
            <a:off x="4551680" y="5064304"/>
            <a:ext cx="2276475" cy="646331"/>
          </a:xfrm>
          <a:prstGeom prst="rect">
            <a:avLst/>
          </a:prstGeom>
          <a:noFill/>
        </p:spPr>
        <p:txBody>
          <a:bodyPr wrap="square" rtlCol="0">
            <a:spAutoFit/>
          </a:bodyPr>
          <a:lstStyle/>
          <a:p>
            <a:r>
              <a:rPr lang="en-US" dirty="0"/>
              <a:t>Save encrypted data of patient to DB</a:t>
            </a:r>
          </a:p>
        </p:txBody>
      </p:sp>
      <p:pic>
        <p:nvPicPr>
          <p:cNvPr id="15" name="Graphic 14" descr="Envelope outline">
            <a:extLst>
              <a:ext uri="{FF2B5EF4-FFF2-40B4-BE49-F238E27FC236}">
                <a16:creationId xmlns:a16="http://schemas.microsoft.com/office/drawing/2014/main" id="{DF955BA5-0AEA-4175-9CE9-2FD426C92234}"/>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10050" y="5683329"/>
            <a:ext cx="914400" cy="914400"/>
          </a:xfrm>
          <a:prstGeom prst="rect">
            <a:avLst/>
          </a:prstGeom>
        </p:spPr>
      </p:pic>
    </p:spTree>
    <p:extLst>
      <p:ext uri="{BB962C8B-B14F-4D97-AF65-F5344CB8AC3E}">
        <p14:creationId xmlns:p14="http://schemas.microsoft.com/office/powerpoint/2010/main" val="347140411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8CF67A7-CC2D-4C43-AD2E-2E0668006D85}"/>
              </a:ext>
            </a:extLst>
          </p:cNvPr>
          <p:cNvSpPr/>
          <p:nvPr/>
        </p:nvSpPr>
        <p:spPr>
          <a:xfrm>
            <a:off x="91440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0A7DD65B-35A0-471B-AB08-EB55D1A5F228}"/>
              </a:ext>
            </a:extLst>
          </p:cNvPr>
          <p:cNvSpPr/>
          <p:nvPr/>
        </p:nvSpPr>
        <p:spPr>
          <a:xfrm>
            <a:off x="662432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35B2869-3DA3-42E7-A872-65C4116D5206}"/>
              </a:ext>
            </a:extLst>
          </p:cNvPr>
          <p:cNvSpPr/>
          <p:nvPr/>
        </p:nvSpPr>
        <p:spPr>
          <a:xfrm>
            <a:off x="3843655" y="4264025"/>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040FB89A-2D20-400C-8BA7-EA3AC3E9AAAB}"/>
              </a:ext>
            </a:extLst>
          </p:cNvPr>
          <p:cNvSpPr txBox="1"/>
          <p:nvPr/>
        </p:nvSpPr>
        <p:spPr>
          <a:xfrm>
            <a:off x="2329180" y="1174671"/>
            <a:ext cx="2038350" cy="369332"/>
          </a:xfrm>
          <a:prstGeom prst="rect">
            <a:avLst/>
          </a:prstGeom>
          <a:noFill/>
        </p:spPr>
        <p:txBody>
          <a:bodyPr wrap="square" rtlCol="0">
            <a:spAutoFit/>
          </a:bodyPr>
          <a:lstStyle/>
          <a:p>
            <a:r>
              <a:rPr lang="en-US" b="1" dirty="0"/>
              <a:t>Host</a:t>
            </a:r>
          </a:p>
        </p:txBody>
      </p:sp>
      <p:sp>
        <p:nvSpPr>
          <p:cNvPr id="7" name="TextBox 6">
            <a:extLst>
              <a:ext uri="{FF2B5EF4-FFF2-40B4-BE49-F238E27FC236}">
                <a16:creationId xmlns:a16="http://schemas.microsoft.com/office/drawing/2014/main" id="{D3F607FC-91FD-46E7-A83D-363F99E05AD1}"/>
              </a:ext>
            </a:extLst>
          </p:cNvPr>
          <p:cNvSpPr txBox="1"/>
          <p:nvPr/>
        </p:nvSpPr>
        <p:spPr>
          <a:xfrm>
            <a:off x="5153025" y="4476750"/>
            <a:ext cx="2038350" cy="369332"/>
          </a:xfrm>
          <a:prstGeom prst="rect">
            <a:avLst/>
          </a:prstGeom>
          <a:noFill/>
        </p:spPr>
        <p:txBody>
          <a:bodyPr wrap="square" rtlCol="0">
            <a:spAutoFit/>
          </a:bodyPr>
          <a:lstStyle/>
          <a:p>
            <a:r>
              <a:rPr lang="en-US" b="1" dirty="0"/>
              <a:t>Server</a:t>
            </a:r>
          </a:p>
        </p:txBody>
      </p:sp>
      <p:sp>
        <p:nvSpPr>
          <p:cNvPr id="8" name="TextBox 7">
            <a:extLst>
              <a:ext uri="{FF2B5EF4-FFF2-40B4-BE49-F238E27FC236}">
                <a16:creationId xmlns:a16="http://schemas.microsoft.com/office/drawing/2014/main" id="{3F1C03D7-2ED2-4310-AC44-533E4B11DC8D}"/>
              </a:ext>
            </a:extLst>
          </p:cNvPr>
          <p:cNvSpPr txBox="1"/>
          <p:nvPr/>
        </p:nvSpPr>
        <p:spPr>
          <a:xfrm>
            <a:off x="8039100" y="1135023"/>
            <a:ext cx="2038350" cy="369332"/>
          </a:xfrm>
          <a:prstGeom prst="rect">
            <a:avLst/>
          </a:prstGeom>
          <a:noFill/>
        </p:spPr>
        <p:txBody>
          <a:bodyPr wrap="square" rtlCol="0">
            <a:spAutoFit/>
          </a:bodyPr>
          <a:lstStyle/>
          <a:p>
            <a:r>
              <a:rPr lang="en-US" b="1" dirty="0"/>
              <a:t>Applet</a:t>
            </a:r>
          </a:p>
        </p:txBody>
      </p:sp>
      <p:pic>
        <p:nvPicPr>
          <p:cNvPr id="10" name="Graphic 9" descr="Doctor male with solid fill">
            <a:extLst>
              <a:ext uri="{FF2B5EF4-FFF2-40B4-BE49-F238E27FC236}">
                <a16:creationId xmlns:a16="http://schemas.microsoft.com/office/drawing/2014/main" id="{F8D559F5-DA0C-4AEC-9AFB-365BC714B3A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250" y="1649373"/>
            <a:ext cx="914400" cy="914400"/>
          </a:xfrm>
          <a:prstGeom prst="rect">
            <a:avLst/>
          </a:prstGeom>
        </p:spPr>
      </p:pic>
      <p:sp>
        <p:nvSpPr>
          <p:cNvPr id="11" name="TextBox 10">
            <a:extLst>
              <a:ext uri="{FF2B5EF4-FFF2-40B4-BE49-F238E27FC236}">
                <a16:creationId xmlns:a16="http://schemas.microsoft.com/office/drawing/2014/main" id="{A30822AB-130F-40E2-9F1B-7C465D255A53}"/>
              </a:ext>
            </a:extLst>
          </p:cNvPr>
          <p:cNvSpPr txBox="1"/>
          <p:nvPr/>
        </p:nvSpPr>
        <p:spPr>
          <a:xfrm>
            <a:off x="1681162" y="2039581"/>
            <a:ext cx="2162493" cy="369332"/>
          </a:xfrm>
          <a:prstGeom prst="rect">
            <a:avLst/>
          </a:prstGeom>
          <a:noFill/>
        </p:spPr>
        <p:txBody>
          <a:bodyPr wrap="square" rtlCol="0">
            <a:spAutoFit/>
          </a:bodyPr>
          <a:lstStyle/>
          <a:p>
            <a:r>
              <a:rPr lang="en-US" dirty="0">
                <a:solidFill>
                  <a:srgbClr val="C00000"/>
                </a:solidFill>
              </a:rPr>
              <a:t>View patient’s data</a:t>
            </a:r>
          </a:p>
        </p:txBody>
      </p:sp>
      <p:pic>
        <p:nvPicPr>
          <p:cNvPr id="15" name="Graphic 14" descr="Envelope outline">
            <a:extLst>
              <a:ext uri="{FF2B5EF4-FFF2-40B4-BE49-F238E27FC236}">
                <a16:creationId xmlns:a16="http://schemas.microsoft.com/office/drawing/2014/main" id="{DF955BA5-0AEA-4175-9CE9-2FD426C92234}"/>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0050" y="5683329"/>
            <a:ext cx="914400" cy="914400"/>
          </a:xfrm>
          <a:prstGeom prst="rect">
            <a:avLst/>
          </a:prstGeom>
        </p:spPr>
      </p:pic>
      <p:sp>
        <p:nvSpPr>
          <p:cNvPr id="17" name="TextBox 16">
            <a:extLst>
              <a:ext uri="{FF2B5EF4-FFF2-40B4-BE49-F238E27FC236}">
                <a16:creationId xmlns:a16="http://schemas.microsoft.com/office/drawing/2014/main" id="{28A5198A-5449-4510-BFBA-0987D4BA05F5}"/>
              </a:ext>
            </a:extLst>
          </p:cNvPr>
          <p:cNvSpPr txBox="1"/>
          <p:nvPr/>
        </p:nvSpPr>
        <p:spPr>
          <a:xfrm>
            <a:off x="4667250" y="5235813"/>
            <a:ext cx="2162493" cy="369332"/>
          </a:xfrm>
          <a:prstGeom prst="rect">
            <a:avLst/>
          </a:prstGeom>
          <a:noFill/>
        </p:spPr>
        <p:txBody>
          <a:bodyPr wrap="square" rtlCol="0">
            <a:spAutoFit/>
          </a:bodyPr>
          <a:lstStyle/>
          <a:p>
            <a:r>
              <a:rPr lang="en-US" dirty="0"/>
              <a:t>View patient’s data</a:t>
            </a:r>
          </a:p>
        </p:txBody>
      </p:sp>
    </p:spTree>
    <p:extLst>
      <p:ext uri="{BB962C8B-B14F-4D97-AF65-F5344CB8AC3E}">
        <p14:creationId xmlns:p14="http://schemas.microsoft.com/office/powerpoint/2010/main" val="1095753640"/>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8CF67A7-CC2D-4C43-AD2E-2E0668006D85}"/>
              </a:ext>
            </a:extLst>
          </p:cNvPr>
          <p:cNvSpPr/>
          <p:nvPr/>
        </p:nvSpPr>
        <p:spPr>
          <a:xfrm>
            <a:off x="91440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0A7DD65B-35A0-471B-AB08-EB55D1A5F228}"/>
              </a:ext>
            </a:extLst>
          </p:cNvPr>
          <p:cNvSpPr/>
          <p:nvPr/>
        </p:nvSpPr>
        <p:spPr>
          <a:xfrm>
            <a:off x="662432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35B2869-3DA3-42E7-A872-65C4116D5206}"/>
              </a:ext>
            </a:extLst>
          </p:cNvPr>
          <p:cNvSpPr/>
          <p:nvPr/>
        </p:nvSpPr>
        <p:spPr>
          <a:xfrm>
            <a:off x="3843655" y="4264025"/>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040FB89A-2D20-400C-8BA7-EA3AC3E9AAAB}"/>
              </a:ext>
            </a:extLst>
          </p:cNvPr>
          <p:cNvSpPr txBox="1"/>
          <p:nvPr/>
        </p:nvSpPr>
        <p:spPr>
          <a:xfrm>
            <a:off x="2329180" y="1174671"/>
            <a:ext cx="2038350" cy="369332"/>
          </a:xfrm>
          <a:prstGeom prst="rect">
            <a:avLst/>
          </a:prstGeom>
          <a:noFill/>
        </p:spPr>
        <p:txBody>
          <a:bodyPr wrap="square" rtlCol="0">
            <a:spAutoFit/>
          </a:bodyPr>
          <a:lstStyle/>
          <a:p>
            <a:r>
              <a:rPr lang="en-US" b="1" dirty="0"/>
              <a:t>Host</a:t>
            </a:r>
          </a:p>
        </p:txBody>
      </p:sp>
      <p:sp>
        <p:nvSpPr>
          <p:cNvPr id="7" name="TextBox 6">
            <a:extLst>
              <a:ext uri="{FF2B5EF4-FFF2-40B4-BE49-F238E27FC236}">
                <a16:creationId xmlns:a16="http://schemas.microsoft.com/office/drawing/2014/main" id="{D3F607FC-91FD-46E7-A83D-363F99E05AD1}"/>
              </a:ext>
            </a:extLst>
          </p:cNvPr>
          <p:cNvSpPr txBox="1"/>
          <p:nvPr/>
        </p:nvSpPr>
        <p:spPr>
          <a:xfrm>
            <a:off x="5153025" y="4476750"/>
            <a:ext cx="2038350" cy="369332"/>
          </a:xfrm>
          <a:prstGeom prst="rect">
            <a:avLst/>
          </a:prstGeom>
          <a:noFill/>
        </p:spPr>
        <p:txBody>
          <a:bodyPr wrap="square" rtlCol="0">
            <a:spAutoFit/>
          </a:bodyPr>
          <a:lstStyle/>
          <a:p>
            <a:r>
              <a:rPr lang="en-US" b="1" dirty="0"/>
              <a:t>Server</a:t>
            </a:r>
          </a:p>
        </p:txBody>
      </p:sp>
      <p:sp>
        <p:nvSpPr>
          <p:cNvPr id="8" name="TextBox 7">
            <a:extLst>
              <a:ext uri="{FF2B5EF4-FFF2-40B4-BE49-F238E27FC236}">
                <a16:creationId xmlns:a16="http://schemas.microsoft.com/office/drawing/2014/main" id="{3F1C03D7-2ED2-4310-AC44-533E4B11DC8D}"/>
              </a:ext>
            </a:extLst>
          </p:cNvPr>
          <p:cNvSpPr txBox="1"/>
          <p:nvPr/>
        </p:nvSpPr>
        <p:spPr>
          <a:xfrm>
            <a:off x="8039100" y="1135023"/>
            <a:ext cx="2038350" cy="369332"/>
          </a:xfrm>
          <a:prstGeom prst="rect">
            <a:avLst/>
          </a:prstGeom>
          <a:noFill/>
        </p:spPr>
        <p:txBody>
          <a:bodyPr wrap="square" rtlCol="0">
            <a:spAutoFit/>
          </a:bodyPr>
          <a:lstStyle/>
          <a:p>
            <a:r>
              <a:rPr lang="en-US" b="1" dirty="0"/>
              <a:t>Applet</a:t>
            </a:r>
          </a:p>
        </p:txBody>
      </p:sp>
      <p:pic>
        <p:nvPicPr>
          <p:cNvPr id="10" name="Graphic 9" descr="Doctor male with solid fill">
            <a:extLst>
              <a:ext uri="{FF2B5EF4-FFF2-40B4-BE49-F238E27FC236}">
                <a16:creationId xmlns:a16="http://schemas.microsoft.com/office/drawing/2014/main" id="{F8D559F5-DA0C-4AEC-9AFB-365BC714B3A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250" y="1649373"/>
            <a:ext cx="914400" cy="914400"/>
          </a:xfrm>
          <a:prstGeom prst="rect">
            <a:avLst/>
          </a:prstGeom>
        </p:spPr>
      </p:pic>
      <p:sp>
        <p:nvSpPr>
          <p:cNvPr id="11" name="TextBox 10">
            <a:extLst>
              <a:ext uri="{FF2B5EF4-FFF2-40B4-BE49-F238E27FC236}">
                <a16:creationId xmlns:a16="http://schemas.microsoft.com/office/drawing/2014/main" id="{A30822AB-130F-40E2-9F1B-7C465D255A53}"/>
              </a:ext>
            </a:extLst>
          </p:cNvPr>
          <p:cNvSpPr txBox="1"/>
          <p:nvPr/>
        </p:nvSpPr>
        <p:spPr>
          <a:xfrm>
            <a:off x="1681162" y="2039581"/>
            <a:ext cx="2162493" cy="369332"/>
          </a:xfrm>
          <a:prstGeom prst="rect">
            <a:avLst/>
          </a:prstGeom>
          <a:noFill/>
        </p:spPr>
        <p:txBody>
          <a:bodyPr wrap="square" rtlCol="0">
            <a:spAutoFit/>
          </a:bodyPr>
          <a:lstStyle/>
          <a:p>
            <a:r>
              <a:rPr lang="en-US" dirty="0"/>
              <a:t>View patient’s data</a:t>
            </a:r>
          </a:p>
        </p:txBody>
      </p:sp>
      <p:pic>
        <p:nvPicPr>
          <p:cNvPr id="15" name="Graphic 14" descr="Envelope outline">
            <a:extLst>
              <a:ext uri="{FF2B5EF4-FFF2-40B4-BE49-F238E27FC236}">
                <a16:creationId xmlns:a16="http://schemas.microsoft.com/office/drawing/2014/main" id="{DF955BA5-0AEA-4175-9CE9-2FD426C92234}"/>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0050" y="5683329"/>
            <a:ext cx="914400" cy="914400"/>
          </a:xfrm>
          <a:prstGeom prst="rect">
            <a:avLst/>
          </a:prstGeom>
        </p:spPr>
      </p:pic>
      <p:sp>
        <p:nvSpPr>
          <p:cNvPr id="17" name="TextBox 16">
            <a:extLst>
              <a:ext uri="{FF2B5EF4-FFF2-40B4-BE49-F238E27FC236}">
                <a16:creationId xmlns:a16="http://schemas.microsoft.com/office/drawing/2014/main" id="{28A5198A-5449-4510-BFBA-0987D4BA05F5}"/>
              </a:ext>
            </a:extLst>
          </p:cNvPr>
          <p:cNvSpPr txBox="1"/>
          <p:nvPr/>
        </p:nvSpPr>
        <p:spPr>
          <a:xfrm>
            <a:off x="4667250" y="5235813"/>
            <a:ext cx="2162493" cy="369332"/>
          </a:xfrm>
          <a:prstGeom prst="rect">
            <a:avLst/>
          </a:prstGeom>
          <a:noFill/>
        </p:spPr>
        <p:txBody>
          <a:bodyPr wrap="square" rtlCol="0">
            <a:spAutoFit/>
          </a:bodyPr>
          <a:lstStyle/>
          <a:p>
            <a:r>
              <a:rPr lang="en-US" dirty="0">
                <a:solidFill>
                  <a:srgbClr val="C00000"/>
                </a:solidFill>
              </a:rPr>
              <a:t>View patient’s data</a:t>
            </a:r>
          </a:p>
        </p:txBody>
      </p:sp>
    </p:spTree>
    <p:extLst>
      <p:ext uri="{BB962C8B-B14F-4D97-AF65-F5344CB8AC3E}">
        <p14:creationId xmlns:p14="http://schemas.microsoft.com/office/powerpoint/2010/main" val="456217662"/>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8CF67A7-CC2D-4C43-AD2E-2E0668006D85}"/>
              </a:ext>
            </a:extLst>
          </p:cNvPr>
          <p:cNvSpPr/>
          <p:nvPr/>
        </p:nvSpPr>
        <p:spPr>
          <a:xfrm>
            <a:off x="91440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35B2869-3DA3-42E7-A872-65C4116D5206}"/>
              </a:ext>
            </a:extLst>
          </p:cNvPr>
          <p:cNvSpPr/>
          <p:nvPr/>
        </p:nvSpPr>
        <p:spPr>
          <a:xfrm>
            <a:off x="3843655" y="4264025"/>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040FB89A-2D20-400C-8BA7-EA3AC3E9AAAB}"/>
              </a:ext>
            </a:extLst>
          </p:cNvPr>
          <p:cNvSpPr txBox="1"/>
          <p:nvPr/>
        </p:nvSpPr>
        <p:spPr>
          <a:xfrm>
            <a:off x="2329180" y="1174671"/>
            <a:ext cx="2038350" cy="369332"/>
          </a:xfrm>
          <a:prstGeom prst="rect">
            <a:avLst/>
          </a:prstGeom>
          <a:noFill/>
        </p:spPr>
        <p:txBody>
          <a:bodyPr wrap="square" rtlCol="0">
            <a:spAutoFit/>
          </a:bodyPr>
          <a:lstStyle/>
          <a:p>
            <a:r>
              <a:rPr lang="en-US" b="1" dirty="0"/>
              <a:t>Host</a:t>
            </a:r>
          </a:p>
        </p:txBody>
      </p:sp>
      <p:sp>
        <p:nvSpPr>
          <p:cNvPr id="7" name="TextBox 6">
            <a:extLst>
              <a:ext uri="{FF2B5EF4-FFF2-40B4-BE49-F238E27FC236}">
                <a16:creationId xmlns:a16="http://schemas.microsoft.com/office/drawing/2014/main" id="{D3F607FC-91FD-46E7-A83D-363F99E05AD1}"/>
              </a:ext>
            </a:extLst>
          </p:cNvPr>
          <p:cNvSpPr txBox="1"/>
          <p:nvPr/>
        </p:nvSpPr>
        <p:spPr>
          <a:xfrm>
            <a:off x="5153025" y="4476750"/>
            <a:ext cx="2038350" cy="369332"/>
          </a:xfrm>
          <a:prstGeom prst="rect">
            <a:avLst/>
          </a:prstGeom>
          <a:noFill/>
        </p:spPr>
        <p:txBody>
          <a:bodyPr wrap="square" rtlCol="0">
            <a:spAutoFit/>
          </a:bodyPr>
          <a:lstStyle/>
          <a:p>
            <a:r>
              <a:rPr lang="en-US" b="1" dirty="0"/>
              <a:t>Server</a:t>
            </a:r>
          </a:p>
        </p:txBody>
      </p:sp>
      <p:pic>
        <p:nvPicPr>
          <p:cNvPr id="10" name="Graphic 9" descr="Doctor male with solid fill">
            <a:extLst>
              <a:ext uri="{FF2B5EF4-FFF2-40B4-BE49-F238E27FC236}">
                <a16:creationId xmlns:a16="http://schemas.microsoft.com/office/drawing/2014/main" id="{F8D559F5-DA0C-4AEC-9AFB-365BC714B3A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250" y="1649373"/>
            <a:ext cx="914400" cy="914400"/>
          </a:xfrm>
          <a:prstGeom prst="rect">
            <a:avLst/>
          </a:prstGeom>
        </p:spPr>
      </p:pic>
      <p:sp>
        <p:nvSpPr>
          <p:cNvPr id="11" name="TextBox 10">
            <a:extLst>
              <a:ext uri="{FF2B5EF4-FFF2-40B4-BE49-F238E27FC236}">
                <a16:creationId xmlns:a16="http://schemas.microsoft.com/office/drawing/2014/main" id="{A30822AB-130F-40E2-9F1B-7C465D255A53}"/>
              </a:ext>
            </a:extLst>
          </p:cNvPr>
          <p:cNvSpPr txBox="1"/>
          <p:nvPr/>
        </p:nvSpPr>
        <p:spPr>
          <a:xfrm>
            <a:off x="1681162" y="2039581"/>
            <a:ext cx="2162493" cy="369332"/>
          </a:xfrm>
          <a:prstGeom prst="rect">
            <a:avLst/>
          </a:prstGeom>
          <a:noFill/>
        </p:spPr>
        <p:txBody>
          <a:bodyPr wrap="square" rtlCol="0">
            <a:spAutoFit/>
          </a:bodyPr>
          <a:lstStyle/>
          <a:p>
            <a:r>
              <a:rPr lang="en-US" dirty="0"/>
              <a:t>View patient’s data</a:t>
            </a:r>
          </a:p>
        </p:txBody>
      </p:sp>
      <p:pic>
        <p:nvPicPr>
          <p:cNvPr id="15" name="Graphic 14" descr="Envelope outline">
            <a:extLst>
              <a:ext uri="{FF2B5EF4-FFF2-40B4-BE49-F238E27FC236}">
                <a16:creationId xmlns:a16="http://schemas.microsoft.com/office/drawing/2014/main" id="{DF955BA5-0AEA-4175-9CE9-2FD426C92234}"/>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91155" y="3633748"/>
            <a:ext cx="914400" cy="914400"/>
          </a:xfrm>
          <a:prstGeom prst="rect">
            <a:avLst/>
          </a:prstGeom>
        </p:spPr>
      </p:pic>
      <p:sp>
        <p:nvSpPr>
          <p:cNvPr id="17" name="TextBox 16">
            <a:extLst>
              <a:ext uri="{FF2B5EF4-FFF2-40B4-BE49-F238E27FC236}">
                <a16:creationId xmlns:a16="http://schemas.microsoft.com/office/drawing/2014/main" id="{28A5198A-5449-4510-BFBA-0987D4BA05F5}"/>
              </a:ext>
            </a:extLst>
          </p:cNvPr>
          <p:cNvSpPr txBox="1"/>
          <p:nvPr/>
        </p:nvSpPr>
        <p:spPr>
          <a:xfrm>
            <a:off x="4667250" y="5235813"/>
            <a:ext cx="2162493" cy="369332"/>
          </a:xfrm>
          <a:prstGeom prst="rect">
            <a:avLst/>
          </a:prstGeom>
          <a:noFill/>
        </p:spPr>
        <p:txBody>
          <a:bodyPr wrap="square" rtlCol="0">
            <a:spAutoFit/>
          </a:bodyPr>
          <a:lstStyle/>
          <a:p>
            <a:r>
              <a:rPr lang="en-US" dirty="0">
                <a:solidFill>
                  <a:srgbClr val="C00000"/>
                </a:solidFill>
              </a:rPr>
              <a:t>View patient’s data</a:t>
            </a:r>
          </a:p>
        </p:txBody>
      </p:sp>
      <p:sp>
        <p:nvSpPr>
          <p:cNvPr id="12" name="Rectangle: Rounded Corners 11">
            <a:extLst>
              <a:ext uri="{FF2B5EF4-FFF2-40B4-BE49-F238E27FC236}">
                <a16:creationId xmlns:a16="http://schemas.microsoft.com/office/drawing/2014/main" id="{62158C1A-4344-49F9-A959-988D8747D4EC}"/>
              </a:ext>
            </a:extLst>
          </p:cNvPr>
          <p:cNvSpPr/>
          <p:nvPr/>
        </p:nvSpPr>
        <p:spPr>
          <a:xfrm>
            <a:off x="662432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D68B7AD3-B971-47C7-9D1A-8FB08022FDF5}"/>
              </a:ext>
            </a:extLst>
          </p:cNvPr>
          <p:cNvSpPr txBox="1"/>
          <p:nvPr/>
        </p:nvSpPr>
        <p:spPr>
          <a:xfrm>
            <a:off x="8039100" y="1135023"/>
            <a:ext cx="2038350" cy="369332"/>
          </a:xfrm>
          <a:prstGeom prst="rect">
            <a:avLst/>
          </a:prstGeom>
          <a:noFill/>
        </p:spPr>
        <p:txBody>
          <a:bodyPr wrap="square" rtlCol="0">
            <a:spAutoFit/>
          </a:bodyPr>
          <a:lstStyle/>
          <a:p>
            <a:r>
              <a:rPr lang="en-US" b="1" dirty="0"/>
              <a:t>Applet</a:t>
            </a:r>
          </a:p>
        </p:txBody>
      </p:sp>
    </p:spTree>
    <p:extLst>
      <p:ext uri="{BB962C8B-B14F-4D97-AF65-F5344CB8AC3E}">
        <p14:creationId xmlns:p14="http://schemas.microsoft.com/office/powerpoint/2010/main" val="42471553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11289 0.18958 L 0.11289 0.18958 C 0.10794 0.1794 0.10482 0.16504 0.09805 0.15903 C 0.09362 0.15509 0.09466 0.15648 0.09023 0.1493 C 0.08854 0.14653 0.08724 0.14328 0.08555 0.14097 C 0.08307 0.13727 0.08008 0.13472 0.07773 0.13125 C 0.07435 0.12639 0.07148 0.1206 0.06836 0.11597 C 0.04896 0.0868 0.06719 0.11944 0.04258 0.07569 C 0.01953 0.03472 0.04557 0.0794 0.02227 0.03125 C 0.01784 0.02222 0.01263 0.01481 0.0082 0.00625 C 0.00456 -0.00047 0.0013 -0.00764 -0.00195 -0.01459 C -0.00443 -0.02014 -0.00664 -0.02593 -0.00898 -0.03125 C -0.00977 -0.03287 -0.01068 -0.03403 -0.01133 -0.03542 C -0.01445 -0.04283 -0.0168 -0.05093 -0.01992 -0.05764 C -0.02253 -0.0632 -0.025 -0.06898 -0.02773 -0.07431 C -0.03333 -0.08519 -0.03997 -0.09468 -0.04492 -0.10625 C -0.05234 -0.12338 -0.05365 -0.12593 -0.05898 -0.13959 C -0.06146 -0.1456 -0.06315 -0.15255 -0.06602 -0.15764 C -0.0668 -0.15903 -0.06771 -0.16042 -0.06836 -0.16181 C -0.07175 -0.16945 -0.07305 -0.17593 -0.07617 -0.18403 C -0.07865 -0.19028 -0.08164 -0.19584 -0.08398 -0.20209 C -0.08581 -0.20695 -0.08711 -0.2125 -0.08867 -0.21736 C -0.09023 -0.22176 -0.0918 -0.2257 -0.09336 -0.22986 L -0.09492 -0.24236 L -0.09102 -0.25903 " pathEditMode="relative" ptsTypes="AAAAAAAAAAAAAAAAAAAAAAAAA">
                                      <p:cBhvr>
                                        <p:cTn id="6" dur="2000" fill="hold"/>
                                        <p:tgtEl>
                                          <p:spTgt spid="1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8CF67A7-CC2D-4C43-AD2E-2E0668006D85}"/>
              </a:ext>
            </a:extLst>
          </p:cNvPr>
          <p:cNvSpPr/>
          <p:nvPr/>
        </p:nvSpPr>
        <p:spPr>
          <a:xfrm>
            <a:off x="91440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35B2869-3DA3-42E7-A872-65C4116D5206}"/>
              </a:ext>
            </a:extLst>
          </p:cNvPr>
          <p:cNvSpPr/>
          <p:nvPr/>
        </p:nvSpPr>
        <p:spPr>
          <a:xfrm>
            <a:off x="3843655" y="4264025"/>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040FB89A-2D20-400C-8BA7-EA3AC3E9AAAB}"/>
              </a:ext>
            </a:extLst>
          </p:cNvPr>
          <p:cNvSpPr txBox="1"/>
          <p:nvPr/>
        </p:nvSpPr>
        <p:spPr>
          <a:xfrm>
            <a:off x="2329180" y="1174671"/>
            <a:ext cx="2038350" cy="369332"/>
          </a:xfrm>
          <a:prstGeom prst="rect">
            <a:avLst/>
          </a:prstGeom>
          <a:noFill/>
        </p:spPr>
        <p:txBody>
          <a:bodyPr wrap="square" rtlCol="0">
            <a:spAutoFit/>
          </a:bodyPr>
          <a:lstStyle/>
          <a:p>
            <a:r>
              <a:rPr lang="en-US" b="1" dirty="0"/>
              <a:t>Host</a:t>
            </a:r>
          </a:p>
        </p:txBody>
      </p:sp>
      <p:sp>
        <p:nvSpPr>
          <p:cNvPr id="7" name="TextBox 6">
            <a:extLst>
              <a:ext uri="{FF2B5EF4-FFF2-40B4-BE49-F238E27FC236}">
                <a16:creationId xmlns:a16="http://schemas.microsoft.com/office/drawing/2014/main" id="{D3F607FC-91FD-46E7-A83D-363F99E05AD1}"/>
              </a:ext>
            </a:extLst>
          </p:cNvPr>
          <p:cNvSpPr txBox="1"/>
          <p:nvPr/>
        </p:nvSpPr>
        <p:spPr>
          <a:xfrm>
            <a:off x="5153025" y="4476750"/>
            <a:ext cx="2038350" cy="369332"/>
          </a:xfrm>
          <a:prstGeom prst="rect">
            <a:avLst/>
          </a:prstGeom>
          <a:noFill/>
        </p:spPr>
        <p:txBody>
          <a:bodyPr wrap="square" rtlCol="0">
            <a:spAutoFit/>
          </a:bodyPr>
          <a:lstStyle/>
          <a:p>
            <a:r>
              <a:rPr lang="en-US" b="1" dirty="0"/>
              <a:t>Server</a:t>
            </a:r>
          </a:p>
        </p:txBody>
      </p:sp>
      <p:pic>
        <p:nvPicPr>
          <p:cNvPr id="10" name="Graphic 9" descr="Doctor male with solid fill">
            <a:extLst>
              <a:ext uri="{FF2B5EF4-FFF2-40B4-BE49-F238E27FC236}">
                <a16:creationId xmlns:a16="http://schemas.microsoft.com/office/drawing/2014/main" id="{F8D559F5-DA0C-4AEC-9AFB-365BC714B3A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250" y="1649373"/>
            <a:ext cx="914400" cy="914400"/>
          </a:xfrm>
          <a:prstGeom prst="rect">
            <a:avLst/>
          </a:prstGeom>
        </p:spPr>
      </p:pic>
      <p:sp>
        <p:nvSpPr>
          <p:cNvPr id="11" name="TextBox 10">
            <a:extLst>
              <a:ext uri="{FF2B5EF4-FFF2-40B4-BE49-F238E27FC236}">
                <a16:creationId xmlns:a16="http://schemas.microsoft.com/office/drawing/2014/main" id="{A30822AB-130F-40E2-9F1B-7C465D255A53}"/>
              </a:ext>
            </a:extLst>
          </p:cNvPr>
          <p:cNvSpPr txBox="1"/>
          <p:nvPr/>
        </p:nvSpPr>
        <p:spPr>
          <a:xfrm>
            <a:off x="1681162" y="2039581"/>
            <a:ext cx="2162493" cy="369332"/>
          </a:xfrm>
          <a:prstGeom prst="rect">
            <a:avLst/>
          </a:prstGeom>
          <a:noFill/>
        </p:spPr>
        <p:txBody>
          <a:bodyPr wrap="square" rtlCol="0">
            <a:spAutoFit/>
          </a:bodyPr>
          <a:lstStyle/>
          <a:p>
            <a:r>
              <a:rPr lang="en-US" dirty="0"/>
              <a:t>View patient’s data</a:t>
            </a:r>
          </a:p>
        </p:txBody>
      </p:sp>
      <p:sp>
        <p:nvSpPr>
          <p:cNvPr id="17" name="TextBox 16">
            <a:extLst>
              <a:ext uri="{FF2B5EF4-FFF2-40B4-BE49-F238E27FC236}">
                <a16:creationId xmlns:a16="http://schemas.microsoft.com/office/drawing/2014/main" id="{28A5198A-5449-4510-BFBA-0987D4BA05F5}"/>
              </a:ext>
            </a:extLst>
          </p:cNvPr>
          <p:cNvSpPr txBox="1"/>
          <p:nvPr/>
        </p:nvSpPr>
        <p:spPr>
          <a:xfrm>
            <a:off x="4667250" y="5235813"/>
            <a:ext cx="2162493" cy="369332"/>
          </a:xfrm>
          <a:prstGeom prst="rect">
            <a:avLst/>
          </a:prstGeom>
          <a:noFill/>
        </p:spPr>
        <p:txBody>
          <a:bodyPr wrap="square" rtlCol="0">
            <a:spAutoFit/>
          </a:bodyPr>
          <a:lstStyle/>
          <a:p>
            <a:r>
              <a:rPr lang="en-US" dirty="0"/>
              <a:t>View patient’s data</a:t>
            </a:r>
          </a:p>
        </p:txBody>
      </p:sp>
      <p:sp>
        <p:nvSpPr>
          <p:cNvPr id="12" name="Rectangle: Rounded Corners 11">
            <a:extLst>
              <a:ext uri="{FF2B5EF4-FFF2-40B4-BE49-F238E27FC236}">
                <a16:creationId xmlns:a16="http://schemas.microsoft.com/office/drawing/2014/main" id="{62158C1A-4344-49F9-A959-988D8747D4EC}"/>
              </a:ext>
            </a:extLst>
          </p:cNvPr>
          <p:cNvSpPr/>
          <p:nvPr/>
        </p:nvSpPr>
        <p:spPr>
          <a:xfrm>
            <a:off x="662432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D68B7AD3-B971-47C7-9D1A-8FB08022FDF5}"/>
              </a:ext>
            </a:extLst>
          </p:cNvPr>
          <p:cNvSpPr txBox="1"/>
          <p:nvPr/>
        </p:nvSpPr>
        <p:spPr>
          <a:xfrm>
            <a:off x="8039100" y="1135023"/>
            <a:ext cx="2038350" cy="369332"/>
          </a:xfrm>
          <a:prstGeom prst="rect">
            <a:avLst/>
          </a:prstGeom>
          <a:noFill/>
        </p:spPr>
        <p:txBody>
          <a:bodyPr wrap="square" rtlCol="0">
            <a:spAutoFit/>
          </a:bodyPr>
          <a:lstStyle/>
          <a:p>
            <a:r>
              <a:rPr lang="en-US" b="1" dirty="0"/>
              <a:t>Applet</a:t>
            </a:r>
          </a:p>
        </p:txBody>
      </p:sp>
      <p:pic>
        <p:nvPicPr>
          <p:cNvPr id="4" name="Graphic 3" descr="Envelope outline">
            <a:extLst>
              <a:ext uri="{FF2B5EF4-FFF2-40B4-BE49-F238E27FC236}">
                <a16:creationId xmlns:a16="http://schemas.microsoft.com/office/drawing/2014/main" id="{8336711C-47A3-46B7-B6C4-595D04C28A88}"/>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4400" y="1767047"/>
            <a:ext cx="914400" cy="914400"/>
          </a:xfrm>
          <a:prstGeom prst="rect">
            <a:avLst/>
          </a:prstGeom>
        </p:spPr>
      </p:pic>
      <p:sp>
        <p:nvSpPr>
          <p:cNvPr id="14" name="TextBox 13">
            <a:extLst>
              <a:ext uri="{FF2B5EF4-FFF2-40B4-BE49-F238E27FC236}">
                <a16:creationId xmlns:a16="http://schemas.microsoft.com/office/drawing/2014/main" id="{3665E333-861F-463A-BAFE-F0022EFD87DE}"/>
              </a:ext>
            </a:extLst>
          </p:cNvPr>
          <p:cNvSpPr txBox="1"/>
          <p:nvPr/>
        </p:nvSpPr>
        <p:spPr>
          <a:xfrm>
            <a:off x="1681162" y="2496781"/>
            <a:ext cx="2433638" cy="369332"/>
          </a:xfrm>
          <a:prstGeom prst="rect">
            <a:avLst/>
          </a:prstGeom>
          <a:noFill/>
        </p:spPr>
        <p:txBody>
          <a:bodyPr wrap="square" rtlCol="0">
            <a:spAutoFit/>
          </a:bodyPr>
          <a:lstStyle/>
          <a:p>
            <a:r>
              <a:rPr lang="en-US" dirty="0">
                <a:solidFill>
                  <a:srgbClr val="C00000"/>
                </a:solidFill>
              </a:rPr>
              <a:t>Decrypt patient’s data</a:t>
            </a:r>
          </a:p>
        </p:txBody>
      </p:sp>
      <p:pic>
        <p:nvPicPr>
          <p:cNvPr id="9" name="Graphic 8" descr="Arrow: Rotate right outline">
            <a:extLst>
              <a:ext uri="{FF2B5EF4-FFF2-40B4-BE49-F238E27FC236}">
                <a16:creationId xmlns:a16="http://schemas.microsoft.com/office/drawing/2014/main" id="{18C49196-AE5E-47E6-9F73-1ECCA64E64AC}"/>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86455" y="1761689"/>
            <a:ext cx="914400" cy="914400"/>
          </a:xfrm>
          <a:prstGeom prst="rect">
            <a:avLst/>
          </a:prstGeom>
        </p:spPr>
      </p:pic>
      <p:sp>
        <p:nvSpPr>
          <p:cNvPr id="15" name="TextBox 14">
            <a:extLst>
              <a:ext uri="{FF2B5EF4-FFF2-40B4-BE49-F238E27FC236}">
                <a16:creationId xmlns:a16="http://schemas.microsoft.com/office/drawing/2014/main" id="{5C00315F-AB77-44D5-AD5C-77DD6A770D0F}"/>
              </a:ext>
            </a:extLst>
          </p:cNvPr>
          <p:cNvSpPr txBox="1"/>
          <p:nvPr/>
        </p:nvSpPr>
        <p:spPr>
          <a:xfrm>
            <a:off x="7376160" y="2379107"/>
            <a:ext cx="2433638" cy="369332"/>
          </a:xfrm>
          <a:prstGeom prst="rect">
            <a:avLst/>
          </a:prstGeom>
          <a:noFill/>
        </p:spPr>
        <p:txBody>
          <a:bodyPr wrap="square" rtlCol="0">
            <a:spAutoFit/>
          </a:bodyPr>
          <a:lstStyle/>
          <a:p>
            <a:r>
              <a:rPr lang="en-US" dirty="0"/>
              <a:t>Decrypt patient’s data</a:t>
            </a:r>
          </a:p>
        </p:txBody>
      </p:sp>
    </p:spTree>
    <p:extLst>
      <p:ext uri="{BB962C8B-B14F-4D97-AF65-F5344CB8AC3E}">
        <p14:creationId xmlns:p14="http://schemas.microsoft.com/office/powerpoint/2010/main" val="3245715220"/>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8CF67A7-CC2D-4C43-AD2E-2E0668006D85}"/>
              </a:ext>
            </a:extLst>
          </p:cNvPr>
          <p:cNvSpPr/>
          <p:nvPr/>
        </p:nvSpPr>
        <p:spPr>
          <a:xfrm>
            <a:off x="91440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35B2869-3DA3-42E7-A872-65C4116D5206}"/>
              </a:ext>
            </a:extLst>
          </p:cNvPr>
          <p:cNvSpPr/>
          <p:nvPr/>
        </p:nvSpPr>
        <p:spPr>
          <a:xfrm>
            <a:off x="3843655" y="4264025"/>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040FB89A-2D20-400C-8BA7-EA3AC3E9AAAB}"/>
              </a:ext>
            </a:extLst>
          </p:cNvPr>
          <p:cNvSpPr txBox="1"/>
          <p:nvPr/>
        </p:nvSpPr>
        <p:spPr>
          <a:xfrm>
            <a:off x="2329180" y="1174671"/>
            <a:ext cx="2038350" cy="369332"/>
          </a:xfrm>
          <a:prstGeom prst="rect">
            <a:avLst/>
          </a:prstGeom>
          <a:noFill/>
        </p:spPr>
        <p:txBody>
          <a:bodyPr wrap="square" rtlCol="0">
            <a:spAutoFit/>
          </a:bodyPr>
          <a:lstStyle/>
          <a:p>
            <a:r>
              <a:rPr lang="en-US" b="1" dirty="0"/>
              <a:t>Host</a:t>
            </a:r>
          </a:p>
        </p:txBody>
      </p:sp>
      <p:sp>
        <p:nvSpPr>
          <p:cNvPr id="7" name="TextBox 6">
            <a:extLst>
              <a:ext uri="{FF2B5EF4-FFF2-40B4-BE49-F238E27FC236}">
                <a16:creationId xmlns:a16="http://schemas.microsoft.com/office/drawing/2014/main" id="{D3F607FC-91FD-46E7-A83D-363F99E05AD1}"/>
              </a:ext>
            </a:extLst>
          </p:cNvPr>
          <p:cNvSpPr txBox="1"/>
          <p:nvPr/>
        </p:nvSpPr>
        <p:spPr>
          <a:xfrm>
            <a:off x="5153025" y="4476750"/>
            <a:ext cx="2038350" cy="369332"/>
          </a:xfrm>
          <a:prstGeom prst="rect">
            <a:avLst/>
          </a:prstGeom>
          <a:noFill/>
        </p:spPr>
        <p:txBody>
          <a:bodyPr wrap="square" rtlCol="0">
            <a:spAutoFit/>
          </a:bodyPr>
          <a:lstStyle/>
          <a:p>
            <a:r>
              <a:rPr lang="en-US" b="1" dirty="0"/>
              <a:t>Server</a:t>
            </a:r>
          </a:p>
        </p:txBody>
      </p:sp>
      <p:pic>
        <p:nvPicPr>
          <p:cNvPr id="10" name="Graphic 9" descr="Doctor male with solid fill">
            <a:extLst>
              <a:ext uri="{FF2B5EF4-FFF2-40B4-BE49-F238E27FC236}">
                <a16:creationId xmlns:a16="http://schemas.microsoft.com/office/drawing/2014/main" id="{F8D559F5-DA0C-4AEC-9AFB-365BC714B3A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250" y="1649373"/>
            <a:ext cx="914400" cy="914400"/>
          </a:xfrm>
          <a:prstGeom prst="rect">
            <a:avLst/>
          </a:prstGeom>
        </p:spPr>
      </p:pic>
      <p:sp>
        <p:nvSpPr>
          <p:cNvPr id="11" name="TextBox 10">
            <a:extLst>
              <a:ext uri="{FF2B5EF4-FFF2-40B4-BE49-F238E27FC236}">
                <a16:creationId xmlns:a16="http://schemas.microsoft.com/office/drawing/2014/main" id="{A30822AB-130F-40E2-9F1B-7C465D255A53}"/>
              </a:ext>
            </a:extLst>
          </p:cNvPr>
          <p:cNvSpPr txBox="1"/>
          <p:nvPr/>
        </p:nvSpPr>
        <p:spPr>
          <a:xfrm>
            <a:off x="1681162" y="2039581"/>
            <a:ext cx="2162493" cy="369332"/>
          </a:xfrm>
          <a:prstGeom prst="rect">
            <a:avLst/>
          </a:prstGeom>
          <a:noFill/>
        </p:spPr>
        <p:txBody>
          <a:bodyPr wrap="square" rtlCol="0">
            <a:spAutoFit/>
          </a:bodyPr>
          <a:lstStyle/>
          <a:p>
            <a:r>
              <a:rPr lang="en-US" dirty="0"/>
              <a:t>View patient’s data</a:t>
            </a:r>
          </a:p>
        </p:txBody>
      </p:sp>
      <p:sp>
        <p:nvSpPr>
          <p:cNvPr id="17" name="TextBox 16">
            <a:extLst>
              <a:ext uri="{FF2B5EF4-FFF2-40B4-BE49-F238E27FC236}">
                <a16:creationId xmlns:a16="http://schemas.microsoft.com/office/drawing/2014/main" id="{28A5198A-5449-4510-BFBA-0987D4BA05F5}"/>
              </a:ext>
            </a:extLst>
          </p:cNvPr>
          <p:cNvSpPr txBox="1"/>
          <p:nvPr/>
        </p:nvSpPr>
        <p:spPr>
          <a:xfrm>
            <a:off x="4667250" y="5235813"/>
            <a:ext cx="2162493" cy="369332"/>
          </a:xfrm>
          <a:prstGeom prst="rect">
            <a:avLst/>
          </a:prstGeom>
          <a:noFill/>
        </p:spPr>
        <p:txBody>
          <a:bodyPr wrap="square" rtlCol="0">
            <a:spAutoFit/>
          </a:bodyPr>
          <a:lstStyle/>
          <a:p>
            <a:r>
              <a:rPr lang="en-US" dirty="0"/>
              <a:t>View patient’s data</a:t>
            </a:r>
          </a:p>
        </p:txBody>
      </p:sp>
      <p:sp>
        <p:nvSpPr>
          <p:cNvPr id="12" name="Rectangle: Rounded Corners 11">
            <a:extLst>
              <a:ext uri="{FF2B5EF4-FFF2-40B4-BE49-F238E27FC236}">
                <a16:creationId xmlns:a16="http://schemas.microsoft.com/office/drawing/2014/main" id="{62158C1A-4344-49F9-A959-988D8747D4EC}"/>
              </a:ext>
            </a:extLst>
          </p:cNvPr>
          <p:cNvSpPr/>
          <p:nvPr/>
        </p:nvSpPr>
        <p:spPr>
          <a:xfrm>
            <a:off x="662432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D68B7AD3-B971-47C7-9D1A-8FB08022FDF5}"/>
              </a:ext>
            </a:extLst>
          </p:cNvPr>
          <p:cNvSpPr txBox="1"/>
          <p:nvPr/>
        </p:nvSpPr>
        <p:spPr>
          <a:xfrm>
            <a:off x="8039100" y="1135023"/>
            <a:ext cx="2038350" cy="369332"/>
          </a:xfrm>
          <a:prstGeom prst="rect">
            <a:avLst/>
          </a:prstGeom>
          <a:noFill/>
        </p:spPr>
        <p:txBody>
          <a:bodyPr wrap="square" rtlCol="0">
            <a:spAutoFit/>
          </a:bodyPr>
          <a:lstStyle/>
          <a:p>
            <a:r>
              <a:rPr lang="en-US" b="1" dirty="0"/>
              <a:t>Applet</a:t>
            </a:r>
          </a:p>
        </p:txBody>
      </p:sp>
      <p:pic>
        <p:nvPicPr>
          <p:cNvPr id="4" name="Graphic 3" descr="Envelope outline">
            <a:extLst>
              <a:ext uri="{FF2B5EF4-FFF2-40B4-BE49-F238E27FC236}">
                <a16:creationId xmlns:a16="http://schemas.microsoft.com/office/drawing/2014/main" id="{8336711C-47A3-46B7-B6C4-595D04C28A88}"/>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01895" y="2133362"/>
            <a:ext cx="914400" cy="914400"/>
          </a:xfrm>
          <a:prstGeom prst="rect">
            <a:avLst/>
          </a:prstGeom>
        </p:spPr>
      </p:pic>
      <p:sp>
        <p:nvSpPr>
          <p:cNvPr id="14" name="TextBox 13">
            <a:extLst>
              <a:ext uri="{FF2B5EF4-FFF2-40B4-BE49-F238E27FC236}">
                <a16:creationId xmlns:a16="http://schemas.microsoft.com/office/drawing/2014/main" id="{3665E333-861F-463A-BAFE-F0022EFD87DE}"/>
              </a:ext>
            </a:extLst>
          </p:cNvPr>
          <p:cNvSpPr txBox="1"/>
          <p:nvPr/>
        </p:nvSpPr>
        <p:spPr>
          <a:xfrm>
            <a:off x="1681162" y="2496781"/>
            <a:ext cx="2433638" cy="369332"/>
          </a:xfrm>
          <a:prstGeom prst="rect">
            <a:avLst/>
          </a:prstGeom>
          <a:noFill/>
        </p:spPr>
        <p:txBody>
          <a:bodyPr wrap="square" rtlCol="0">
            <a:spAutoFit/>
          </a:bodyPr>
          <a:lstStyle/>
          <a:p>
            <a:r>
              <a:rPr lang="en-US" dirty="0"/>
              <a:t>Decrypt patient’s data</a:t>
            </a:r>
          </a:p>
        </p:txBody>
      </p:sp>
      <p:pic>
        <p:nvPicPr>
          <p:cNvPr id="9" name="Graphic 8" descr="Arrow: Rotate right outline">
            <a:extLst>
              <a:ext uri="{FF2B5EF4-FFF2-40B4-BE49-F238E27FC236}">
                <a16:creationId xmlns:a16="http://schemas.microsoft.com/office/drawing/2014/main" id="{18C49196-AE5E-47E6-9F73-1ECCA64E64AC}"/>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86455" y="1761689"/>
            <a:ext cx="914400" cy="914400"/>
          </a:xfrm>
          <a:prstGeom prst="rect">
            <a:avLst/>
          </a:prstGeom>
        </p:spPr>
      </p:pic>
      <p:sp>
        <p:nvSpPr>
          <p:cNvPr id="15" name="TextBox 14">
            <a:extLst>
              <a:ext uri="{FF2B5EF4-FFF2-40B4-BE49-F238E27FC236}">
                <a16:creationId xmlns:a16="http://schemas.microsoft.com/office/drawing/2014/main" id="{5C00315F-AB77-44D5-AD5C-77DD6A770D0F}"/>
              </a:ext>
            </a:extLst>
          </p:cNvPr>
          <p:cNvSpPr txBox="1"/>
          <p:nvPr/>
        </p:nvSpPr>
        <p:spPr>
          <a:xfrm>
            <a:off x="7376160" y="2379107"/>
            <a:ext cx="2433638" cy="369332"/>
          </a:xfrm>
          <a:prstGeom prst="rect">
            <a:avLst/>
          </a:prstGeom>
          <a:noFill/>
        </p:spPr>
        <p:txBody>
          <a:bodyPr wrap="square" rtlCol="0">
            <a:spAutoFit/>
          </a:bodyPr>
          <a:lstStyle/>
          <a:p>
            <a:r>
              <a:rPr lang="en-US" dirty="0">
                <a:solidFill>
                  <a:srgbClr val="C00000"/>
                </a:solidFill>
              </a:rPr>
              <a:t>Decrypt patient’s data</a:t>
            </a:r>
          </a:p>
        </p:txBody>
      </p:sp>
    </p:spTree>
    <p:extLst>
      <p:ext uri="{BB962C8B-B14F-4D97-AF65-F5344CB8AC3E}">
        <p14:creationId xmlns:p14="http://schemas.microsoft.com/office/powerpoint/2010/main" val="40204267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11576 -0.00556 L 0.13424 -0.00556 " pathEditMode="relative" rAng="0" ptsTypes="AA">
                                      <p:cBhvr>
                                        <p:cTn id="6" dur="2000" fill="hold"/>
                                        <p:tgtEl>
                                          <p:spTgt spid="4"/>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8CF67A7-CC2D-4C43-AD2E-2E0668006D85}"/>
              </a:ext>
            </a:extLst>
          </p:cNvPr>
          <p:cNvSpPr/>
          <p:nvPr/>
        </p:nvSpPr>
        <p:spPr>
          <a:xfrm>
            <a:off x="91440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35B2869-3DA3-42E7-A872-65C4116D5206}"/>
              </a:ext>
            </a:extLst>
          </p:cNvPr>
          <p:cNvSpPr/>
          <p:nvPr/>
        </p:nvSpPr>
        <p:spPr>
          <a:xfrm>
            <a:off x="3843655" y="4264025"/>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040FB89A-2D20-400C-8BA7-EA3AC3E9AAAB}"/>
              </a:ext>
            </a:extLst>
          </p:cNvPr>
          <p:cNvSpPr txBox="1"/>
          <p:nvPr/>
        </p:nvSpPr>
        <p:spPr>
          <a:xfrm>
            <a:off x="2329180" y="1174671"/>
            <a:ext cx="2038350" cy="369332"/>
          </a:xfrm>
          <a:prstGeom prst="rect">
            <a:avLst/>
          </a:prstGeom>
          <a:noFill/>
        </p:spPr>
        <p:txBody>
          <a:bodyPr wrap="square" rtlCol="0">
            <a:spAutoFit/>
          </a:bodyPr>
          <a:lstStyle/>
          <a:p>
            <a:r>
              <a:rPr lang="en-US" b="1" dirty="0"/>
              <a:t>Host</a:t>
            </a:r>
          </a:p>
        </p:txBody>
      </p:sp>
      <p:sp>
        <p:nvSpPr>
          <p:cNvPr id="7" name="TextBox 6">
            <a:extLst>
              <a:ext uri="{FF2B5EF4-FFF2-40B4-BE49-F238E27FC236}">
                <a16:creationId xmlns:a16="http://schemas.microsoft.com/office/drawing/2014/main" id="{D3F607FC-91FD-46E7-A83D-363F99E05AD1}"/>
              </a:ext>
            </a:extLst>
          </p:cNvPr>
          <p:cNvSpPr txBox="1"/>
          <p:nvPr/>
        </p:nvSpPr>
        <p:spPr>
          <a:xfrm>
            <a:off x="5153025" y="4476750"/>
            <a:ext cx="2038350" cy="369332"/>
          </a:xfrm>
          <a:prstGeom prst="rect">
            <a:avLst/>
          </a:prstGeom>
          <a:noFill/>
        </p:spPr>
        <p:txBody>
          <a:bodyPr wrap="square" rtlCol="0">
            <a:spAutoFit/>
          </a:bodyPr>
          <a:lstStyle/>
          <a:p>
            <a:r>
              <a:rPr lang="en-US" b="1" dirty="0"/>
              <a:t>Server</a:t>
            </a:r>
          </a:p>
        </p:txBody>
      </p:sp>
      <p:pic>
        <p:nvPicPr>
          <p:cNvPr id="10" name="Graphic 9" descr="Doctor male with solid fill">
            <a:extLst>
              <a:ext uri="{FF2B5EF4-FFF2-40B4-BE49-F238E27FC236}">
                <a16:creationId xmlns:a16="http://schemas.microsoft.com/office/drawing/2014/main" id="{F8D559F5-DA0C-4AEC-9AFB-365BC714B3A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250" y="1649373"/>
            <a:ext cx="914400" cy="914400"/>
          </a:xfrm>
          <a:prstGeom prst="rect">
            <a:avLst/>
          </a:prstGeom>
        </p:spPr>
      </p:pic>
      <p:sp>
        <p:nvSpPr>
          <p:cNvPr id="11" name="TextBox 10">
            <a:extLst>
              <a:ext uri="{FF2B5EF4-FFF2-40B4-BE49-F238E27FC236}">
                <a16:creationId xmlns:a16="http://schemas.microsoft.com/office/drawing/2014/main" id="{A30822AB-130F-40E2-9F1B-7C465D255A53}"/>
              </a:ext>
            </a:extLst>
          </p:cNvPr>
          <p:cNvSpPr txBox="1"/>
          <p:nvPr/>
        </p:nvSpPr>
        <p:spPr>
          <a:xfrm>
            <a:off x="1681162" y="2039581"/>
            <a:ext cx="2162493" cy="369332"/>
          </a:xfrm>
          <a:prstGeom prst="rect">
            <a:avLst/>
          </a:prstGeom>
          <a:noFill/>
        </p:spPr>
        <p:txBody>
          <a:bodyPr wrap="square" rtlCol="0">
            <a:spAutoFit/>
          </a:bodyPr>
          <a:lstStyle/>
          <a:p>
            <a:r>
              <a:rPr lang="en-US" dirty="0"/>
              <a:t>View patient’s data</a:t>
            </a:r>
          </a:p>
        </p:txBody>
      </p:sp>
      <p:sp>
        <p:nvSpPr>
          <p:cNvPr id="17" name="TextBox 16">
            <a:extLst>
              <a:ext uri="{FF2B5EF4-FFF2-40B4-BE49-F238E27FC236}">
                <a16:creationId xmlns:a16="http://schemas.microsoft.com/office/drawing/2014/main" id="{28A5198A-5449-4510-BFBA-0987D4BA05F5}"/>
              </a:ext>
            </a:extLst>
          </p:cNvPr>
          <p:cNvSpPr txBox="1"/>
          <p:nvPr/>
        </p:nvSpPr>
        <p:spPr>
          <a:xfrm>
            <a:off x="4667250" y="5235813"/>
            <a:ext cx="2162493" cy="369332"/>
          </a:xfrm>
          <a:prstGeom prst="rect">
            <a:avLst/>
          </a:prstGeom>
          <a:noFill/>
        </p:spPr>
        <p:txBody>
          <a:bodyPr wrap="square" rtlCol="0">
            <a:spAutoFit/>
          </a:bodyPr>
          <a:lstStyle/>
          <a:p>
            <a:r>
              <a:rPr lang="en-US" dirty="0"/>
              <a:t>View patient’s data</a:t>
            </a:r>
          </a:p>
        </p:txBody>
      </p:sp>
      <p:sp>
        <p:nvSpPr>
          <p:cNvPr id="12" name="Rectangle: Rounded Corners 11">
            <a:extLst>
              <a:ext uri="{FF2B5EF4-FFF2-40B4-BE49-F238E27FC236}">
                <a16:creationId xmlns:a16="http://schemas.microsoft.com/office/drawing/2014/main" id="{62158C1A-4344-49F9-A959-988D8747D4EC}"/>
              </a:ext>
            </a:extLst>
          </p:cNvPr>
          <p:cNvSpPr/>
          <p:nvPr/>
        </p:nvSpPr>
        <p:spPr>
          <a:xfrm>
            <a:off x="662432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D68B7AD3-B971-47C7-9D1A-8FB08022FDF5}"/>
              </a:ext>
            </a:extLst>
          </p:cNvPr>
          <p:cNvSpPr txBox="1"/>
          <p:nvPr/>
        </p:nvSpPr>
        <p:spPr>
          <a:xfrm>
            <a:off x="8039100" y="1135023"/>
            <a:ext cx="2038350" cy="369332"/>
          </a:xfrm>
          <a:prstGeom prst="rect">
            <a:avLst/>
          </a:prstGeom>
          <a:noFill/>
        </p:spPr>
        <p:txBody>
          <a:bodyPr wrap="square" rtlCol="0">
            <a:spAutoFit/>
          </a:bodyPr>
          <a:lstStyle/>
          <a:p>
            <a:r>
              <a:rPr lang="en-US" b="1" dirty="0"/>
              <a:t>Applet</a:t>
            </a:r>
          </a:p>
        </p:txBody>
      </p:sp>
      <p:sp>
        <p:nvSpPr>
          <p:cNvPr id="14" name="TextBox 13">
            <a:extLst>
              <a:ext uri="{FF2B5EF4-FFF2-40B4-BE49-F238E27FC236}">
                <a16:creationId xmlns:a16="http://schemas.microsoft.com/office/drawing/2014/main" id="{3665E333-861F-463A-BAFE-F0022EFD87DE}"/>
              </a:ext>
            </a:extLst>
          </p:cNvPr>
          <p:cNvSpPr txBox="1"/>
          <p:nvPr/>
        </p:nvSpPr>
        <p:spPr>
          <a:xfrm>
            <a:off x="1681162" y="2496781"/>
            <a:ext cx="2433638" cy="369332"/>
          </a:xfrm>
          <a:prstGeom prst="rect">
            <a:avLst/>
          </a:prstGeom>
          <a:noFill/>
        </p:spPr>
        <p:txBody>
          <a:bodyPr wrap="square" rtlCol="0">
            <a:spAutoFit/>
          </a:bodyPr>
          <a:lstStyle/>
          <a:p>
            <a:r>
              <a:rPr lang="en-US" dirty="0"/>
              <a:t>Decrypt patient’s data</a:t>
            </a:r>
          </a:p>
        </p:txBody>
      </p:sp>
      <p:pic>
        <p:nvPicPr>
          <p:cNvPr id="9" name="Graphic 8" descr="Arrow: Rotate right outline">
            <a:extLst>
              <a:ext uri="{FF2B5EF4-FFF2-40B4-BE49-F238E27FC236}">
                <a16:creationId xmlns:a16="http://schemas.microsoft.com/office/drawing/2014/main" id="{18C49196-AE5E-47E6-9F73-1ECCA64E64AC}"/>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86455" y="1761689"/>
            <a:ext cx="914400" cy="914400"/>
          </a:xfrm>
          <a:prstGeom prst="rect">
            <a:avLst/>
          </a:prstGeom>
        </p:spPr>
      </p:pic>
      <p:sp>
        <p:nvSpPr>
          <p:cNvPr id="15" name="TextBox 14">
            <a:extLst>
              <a:ext uri="{FF2B5EF4-FFF2-40B4-BE49-F238E27FC236}">
                <a16:creationId xmlns:a16="http://schemas.microsoft.com/office/drawing/2014/main" id="{5C00315F-AB77-44D5-AD5C-77DD6A770D0F}"/>
              </a:ext>
            </a:extLst>
          </p:cNvPr>
          <p:cNvSpPr txBox="1"/>
          <p:nvPr/>
        </p:nvSpPr>
        <p:spPr>
          <a:xfrm>
            <a:off x="7376160" y="2379107"/>
            <a:ext cx="2433638" cy="369332"/>
          </a:xfrm>
          <a:prstGeom prst="rect">
            <a:avLst/>
          </a:prstGeom>
          <a:noFill/>
        </p:spPr>
        <p:txBody>
          <a:bodyPr wrap="square" rtlCol="0">
            <a:spAutoFit/>
          </a:bodyPr>
          <a:lstStyle/>
          <a:p>
            <a:r>
              <a:rPr lang="en-US" dirty="0">
                <a:solidFill>
                  <a:srgbClr val="C00000"/>
                </a:solidFill>
              </a:rPr>
              <a:t>Decrypt patient’s data</a:t>
            </a:r>
          </a:p>
        </p:txBody>
      </p:sp>
      <p:pic>
        <p:nvPicPr>
          <p:cNvPr id="8" name="Graphic 7" descr="Open envelope outline">
            <a:extLst>
              <a:ext uri="{FF2B5EF4-FFF2-40B4-BE49-F238E27FC236}">
                <a16:creationId xmlns:a16="http://schemas.microsoft.com/office/drawing/2014/main" id="{B0302C98-D7D9-4F07-87F9-C81F83C2100C}"/>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01310" y="2210912"/>
            <a:ext cx="914400" cy="914400"/>
          </a:xfrm>
          <a:prstGeom prst="rect">
            <a:avLst/>
          </a:prstGeom>
        </p:spPr>
      </p:pic>
    </p:spTree>
    <p:extLst>
      <p:ext uri="{BB962C8B-B14F-4D97-AF65-F5344CB8AC3E}">
        <p14:creationId xmlns:p14="http://schemas.microsoft.com/office/powerpoint/2010/main" val="1896204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10208 -0.0125 L -0.14792 -0.0125 " pathEditMode="relative" rAng="0" ptsTypes="AA">
                                      <p:cBhvr>
                                        <p:cTn id="6" dur="2000" fill="hold"/>
                                        <p:tgtEl>
                                          <p:spTgt spid="8"/>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8CF67A7-CC2D-4C43-AD2E-2E0668006D85}"/>
              </a:ext>
            </a:extLst>
          </p:cNvPr>
          <p:cNvSpPr/>
          <p:nvPr/>
        </p:nvSpPr>
        <p:spPr>
          <a:xfrm>
            <a:off x="91440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35B2869-3DA3-42E7-A872-65C4116D5206}"/>
              </a:ext>
            </a:extLst>
          </p:cNvPr>
          <p:cNvSpPr/>
          <p:nvPr/>
        </p:nvSpPr>
        <p:spPr>
          <a:xfrm>
            <a:off x="3843655" y="4264025"/>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040FB89A-2D20-400C-8BA7-EA3AC3E9AAAB}"/>
              </a:ext>
            </a:extLst>
          </p:cNvPr>
          <p:cNvSpPr txBox="1"/>
          <p:nvPr/>
        </p:nvSpPr>
        <p:spPr>
          <a:xfrm>
            <a:off x="2329180" y="1174671"/>
            <a:ext cx="2038350" cy="369332"/>
          </a:xfrm>
          <a:prstGeom prst="rect">
            <a:avLst/>
          </a:prstGeom>
          <a:noFill/>
        </p:spPr>
        <p:txBody>
          <a:bodyPr wrap="square" rtlCol="0">
            <a:spAutoFit/>
          </a:bodyPr>
          <a:lstStyle/>
          <a:p>
            <a:r>
              <a:rPr lang="en-US" b="1" dirty="0"/>
              <a:t>Host</a:t>
            </a:r>
          </a:p>
        </p:txBody>
      </p:sp>
      <p:sp>
        <p:nvSpPr>
          <p:cNvPr id="7" name="TextBox 6">
            <a:extLst>
              <a:ext uri="{FF2B5EF4-FFF2-40B4-BE49-F238E27FC236}">
                <a16:creationId xmlns:a16="http://schemas.microsoft.com/office/drawing/2014/main" id="{D3F607FC-91FD-46E7-A83D-363F99E05AD1}"/>
              </a:ext>
            </a:extLst>
          </p:cNvPr>
          <p:cNvSpPr txBox="1"/>
          <p:nvPr/>
        </p:nvSpPr>
        <p:spPr>
          <a:xfrm>
            <a:off x="5153025" y="4476750"/>
            <a:ext cx="2038350" cy="369332"/>
          </a:xfrm>
          <a:prstGeom prst="rect">
            <a:avLst/>
          </a:prstGeom>
          <a:noFill/>
        </p:spPr>
        <p:txBody>
          <a:bodyPr wrap="square" rtlCol="0">
            <a:spAutoFit/>
          </a:bodyPr>
          <a:lstStyle/>
          <a:p>
            <a:r>
              <a:rPr lang="en-US" b="1" dirty="0"/>
              <a:t>Server</a:t>
            </a:r>
          </a:p>
        </p:txBody>
      </p:sp>
      <p:pic>
        <p:nvPicPr>
          <p:cNvPr id="10" name="Graphic 9" descr="Doctor male with solid fill">
            <a:extLst>
              <a:ext uri="{FF2B5EF4-FFF2-40B4-BE49-F238E27FC236}">
                <a16:creationId xmlns:a16="http://schemas.microsoft.com/office/drawing/2014/main" id="{F8D559F5-DA0C-4AEC-9AFB-365BC714B3A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250" y="1649373"/>
            <a:ext cx="914400" cy="914400"/>
          </a:xfrm>
          <a:prstGeom prst="rect">
            <a:avLst/>
          </a:prstGeom>
        </p:spPr>
      </p:pic>
      <p:sp>
        <p:nvSpPr>
          <p:cNvPr id="11" name="TextBox 10">
            <a:extLst>
              <a:ext uri="{FF2B5EF4-FFF2-40B4-BE49-F238E27FC236}">
                <a16:creationId xmlns:a16="http://schemas.microsoft.com/office/drawing/2014/main" id="{A30822AB-130F-40E2-9F1B-7C465D255A53}"/>
              </a:ext>
            </a:extLst>
          </p:cNvPr>
          <p:cNvSpPr txBox="1"/>
          <p:nvPr/>
        </p:nvSpPr>
        <p:spPr>
          <a:xfrm>
            <a:off x="1681162" y="2039581"/>
            <a:ext cx="2162493" cy="369332"/>
          </a:xfrm>
          <a:prstGeom prst="rect">
            <a:avLst/>
          </a:prstGeom>
          <a:noFill/>
        </p:spPr>
        <p:txBody>
          <a:bodyPr wrap="square" rtlCol="0">
            <a:spAutoFit/>
          </a:bodyPr>
          <a:lstStyle/>
          <a:p>
            <a:r>
              <a:rPr lang="en-US" dirty="0"/>
              <a:t>View patient’s data</a:t>
            </a:r>
          </a:p>
        </p:txBody>
      </p:sp>
      <p:sp>
        <p:nvSpPr>
          <p:cNvPr id="17" name="TextBox 16">
            <a:extLst>
              <a:ext uri="{FF2B5EF4-FFF2-40B4-BE49-F238E27FC236}">
                <a16:creationId xmlns:a16="http://schemas.microsoft.com/office/drawing/2014/main" id="{28A5198A-5449-4510-BFBA-0987D4BA05F5}"/>
              </a:ext>
            </a:extLst>
          </p:cNvPr>
          <p:cNvSpPr txBox="1"/>
          <p:nvPr/>
        </p:nvSpPr>
        <p:spPr>
          <a:xfrm>
            <a:off x="4667250" y="5235813"/>
            <a:ext cx="2162493" cy="369332"/>
          </a:xfrm>
          <a:prstGeom prst="rect">
            <a:avLst/>
          </a:prstGeom>
          <a:noFill/>
        </p:spPr>
        <p:txBody>
          <a:bodyPr wrap="square" rtlCol="0">
            <a:spAutoFit/>
          </a:bodyPr>
          <a:lstStyle/>
          <a:p>
            <a:r>
              <a:rPr lang="en-US" dirty="0"/>
              <a:t>View patient’s data</a:t>
            </a:r>
          </a:p>
        </p:txBody>
      </p:sp>
      <p:sp>
        <p:nvSpPr>
          <p:cNvPr id="12" name="Rectangle: Rounded Corners 11">
            <a:extLst>
              <a:ext uri="{FF2B5EF4-FFF2-40B4-BE49-F238E27FC236}">
                <a16:creationId xmlns:a16="http://schemas.microsoft.com/office/drawing/2014/main" id="{62158C1A-4344-49F9-A959-988D8747D4EC}"/>
              </a:ext>
            </a:extLst>
          </p:cNvPr>
          <p:cNvSpPr/>
          <p:nvPr/>
        </p:nvSpPr>
        <p:spPr>
          <a:xfrm>
            <a:off x="662432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D68B7AD3-B971-47C7-9D1A-8FB08022FDF5}"/>
              </a:ext>
            </a:extLst>
          </p:cNvPr>
          <p:cNvSpPr txBox="1"/>
          <p:nvPr/>
        </p:nvSpPr>
        <p:spPr>
          <a:xfrm>
            <a:off x="8039100" y="1135023"/>
            <a:ext cx="2038350" cy="369332"/>
          </a:xfrm>
          <a:prstGeom prst="rect">
            <a:avLst/>
          </a:prstGeom>
          <a:noFill/>
        </p:spPr>
        <p:txBody>
          <a:bodyPr wrap="square" rtlCol="0">
            <a:spAutoFit/>
          </a:bodyPr>
          <a:lstStyle/>
          <a:p>
            <a:r>
              <a:rPr lang="en-US" b="1" dirty="0"/>
              <a:t>Applet</a:t>
            </a:r>
          </a:p>
        </p:txBody>
      </p:sp>
      <p:sp>
        <p:nvSpPr>
          <p:cNvPr id="14" name="TextBox 13">
            <a:extLst>
              <a:ext uri="{FF2B5EF4-FFF2-40B4-BE49-F238E27FC236}">
                <a16:creationId xmlns:a16="http://schemas.microsoft.com/office/drawing/2014/main" id="{3665E333-861F-463A-BAFE-F0022EFD87DE}"/>
              </a:ext>
            </a:extLst>
          </p:cNvPr>
          <p:cNvSpPr txBox="1"/>
          <p:nvPr/>
        </p:nvSpPr>
        <p:spPr>
          <a:xfrm>
            <a:off x="1681162" y="2496781"/>
            <a:ext cx="2433638" cy="369332"/>
          </a:xfrm>
          <a:prstGeom prst="rect">
            <a:avLst/>
          </a:prstGeom>
          <a:noFill/>
        </p:spPr>
        <p:txBody>
          <a:bodyPr wrap="square" rtlCol="0">
            <a:spAutoFit/>
          </a:bodyPr>
          <a:lstStyle/>
          <a:p>
            <a:r>
              <a:rPr lang="en-US" dirty="0"/>
              <a:t>Decrypt patient’s data</a:t>
            </a:r>
          </a:p>
        </p:txBody>
      </p:sp>
      <p:sp>
        <p:nvSpPr>
          <p:cNvPr id="15" name="TextBox 14">
            <a:extLst>
              <a:ext uri="{FF2B5EF4-FFF2-40B4-BE49-F238E27FC236}">
                <a16:creationId xmlns:a16="http://schemas.microsoft.com/office/drawing/2014/main" id="{5C00315F-AB77-44D5-AD5C-77DD6A770D0F}"/>
              </a:ext>
            </a:extLst>
          </p:cNvPr>
          <p:cNvSpPr txBox="1"/>
          <p:nvPr/>
        </p:nvSpPr>
        <p:spPr>
          <a:xfrm>
            <a:off x="7376160" y="2379107"/>
            <a:ext cx="2433638" cy="369332"/>
          </a:xfrm>
          <a:prstGeom prst="rect">
            <a:avLst/>
          </a:prstGeom>
          <a:noFill/>
        </p:spPr>
        <p:txBody>
          <a:bodyPr wrap="square" rtlCol="0">
            <a:spAutoFit/>
          </a:bodyPr>
          <a:lstStyle/>
          <a:p>
            <a:r>
              <a:rPr lang="en-US" dirty="0"/>
              <a:t>Decrypt patient’s data</a:t>
            </a:r>
          </a:p>
        </p:txBody>
      </p:sp>
      <p:pic>
        <p:nvPicPr>
          <p:cNvPr id="16" name="Graphic 15" descr="Checkmark with solid fill">
            <a:extLst>
              <a:ext uri="{FF2B5EF4-FFF2-40B4-BE49-F238E27FC236}">
                <a16:creationId xmlns:a16="http://schemas.microsoft.com/office/drawing/2014/main" id="{C25EB159-1851-4C7C-868C-CFB924D06006}"/>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29360" y="1934529"/>
            <a:ext cx="562252" cy="562252"/>
          </a:xfrm>
          <a:prstGeom prst="rect">
            <a:avLst/>
          </a:prstGeom>
        </p:spPr>
      </p:pic>
      <p:pic>
        <p:nvPicPr>
          <p:cNvPr id="18" name="Graphic 17" descr="Open envelope outline">
            <a:extLst>
              <a:ext uri="{FF2B5EF4-FFF2-40B4-BE49-F238E27FC236}">
                <a16:creationId xmlns:a16="http://schemas.microsoft.com/office/drawing/2014/main" id="{963A2CAD-A39E-4926-8559-23E24CCE3269}"/>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250" y="2667000"/>
            <a:ext cx="762000" cy="762000"/>
          </a:xfrm>
          <a:prstGeom prst="rect">
            <a:avLst/>
          </a:prstGeom>
        </p:spPr>
      </p:pic>
    </p:spTree>
    <p:extLst>
      <p:ext uri="{BB962C8B-B14F-4D97-AF65-F5344CB8AC3E}">
        <p14:creationId xmlns:p14="http://schemas.microsoft.com/office/powerpoint/2010/main" val="41918648"/>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0068059-9097-4F05-BA38-CDD7DBF7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תמונה 5"/>
          <p:cNvPicPr>
            <a:picLocks noChangeAspect="1"/>
          </p:cNvPicPr>
          <p:nvPr/>
        </p:nvPicPr>
        <p:blipFill rotWithShape="1">
          <a:blip r:embed="rId2"/>
          <a:srcRect l="28708" r="14255"/>
          <a:stretch/>
        </p:blipFill>
        <p:spPr>
          <a:xfrm>
            <a:off x="1019175" y="800301"/>
            <a:ext cx="12293600" cy="6858000"/>
          </a:xfrm>
          <a:prstGeom prst="rect">
            <a:avLst/>
          </a:prstGeom>
        </p:spPr>
      </p:pic>
      <p:sp>
        <p:nvSpPr>
          <p:cNvPr id="9" name="Rectangle 8">
            <a:extLst>
              <a:ext uri="{FF2B5EF4-FFF2-40B4-BE49-F238E27FC236}">
                <a16:creationId xmlns:a16="http://schemas.microsoft.com/office/drawing/2014/main" id="{E164A015-EDB3-4688-8B77-92553054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1035"/>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4F45E4-0448-47D2-ADC6-FDE382433D11}"/>
              </a:ext>
            </a:extLst>
          </p:cNvPr>
          <p:cNvSpPr>
            <a:spLocks noGrp="1"/>
          </p:cNvSpPr>
          <p:nvPr>
            <p:ph type="title"/>
          </p:nvPr>
        </p:nvSpPr>
        <p:spPr>
          <a:xfrm>
            <a:off x="913794" y="643467"/>
            <a:ext cx="9600217" cy="3585834"/>
          </a:xfrm>
        </p:spPr>
        <p:txBody>
          <a:bodyPr vert="horz" lIns="91440" tIns="45720" rIns="91440" bIns="45720" rtlCol="0" anchor="b">
            <a:normAutofit/>
          </a:bodyPr>
          <a:lstStyle/>
          <a:p>
            <a:pPr rtl="1"/>
            <a:r>
              <a:rPr lang="en-US" sz="11500" dirty="0" err="1"/>
              <a:t>תודה</a:t>
            </a:r>
            <a:r>
              <a:rPr lang="en-US" sz="11500" dirty="0"/>
              <a:t> </a:t>
            </a:r>
            <a:r>
              <a:rPr lang="en-US" sz="11500" dirty="0" err="1"/>
              <a:t>רבה</a:t>
            </a:r>
            <a:r>
              <a:rPr lang="en-US" sz="11500" dirty="0"/>
              <a:t>!!</a:t>
            </a:r>
          </a:p>
        </p:txBody>
      </p:sp>
    </p:spTree>
    <p:extLst>
      <p:ext uri="{BB962C8B-B14F-4D97-AF65-F5344CB8AC3E}">
        <p14:creationId xmlns:p14="http://schemas.microsoft.com/office/powerpoint/2010/main" val="3196090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764E701-62D0-4B68-B902-A44BB8DAF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D9AEA4E-17C5-4819-9423-63A8CA392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654296" cy="6858000"/>
          </a:xfrm>
          <a:prstGeom prst="rect">
            <a:avLst/>
          </a:prstGeom>
          <a:gradFill>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F4F8940-B1DD-45FA-A352-606F44F93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43467"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A4A4BE6-67CE-490E-9CA1-92E6628AF346}"/>
              </a:ext>
            </a:extLst>
          </p:cNvPr>
          <p:cNvSpPr>
            <a:spLocks noGrp="1"/>
          </p:cNvSpPr>
          <p:nvPr>
            <p:ph idx="1"/>
          </p:nvPr>
        </p:nvSpPr>
        <p:spPr>
          <a:xfrm>
            <a:off x="5297762" y="1096963"/>
            <a:ext cx="5969795" cy="4664075"/>
          </a:xfrm>
        </p:spPr>
        <p:txBody>
          <a:bodyPr anchor="ctr">
            <a:normAutofit/>
          </a:bodyPr>
          <a:lstStyle/>
          <a:p>
            <a:pPr marL="0" indent="0" algn="r" rtl="1">
              <a:buNone/>
            </a:pPr>
            <a:r>
              <a:rPr lang="he-IL" b="1" dirty="0">
                <a:solidFill>
                  <a:schemeClr val="tx1">
                    <a:lumMod val="95000"/>
                    <a:lumOff val="5000"/>
                  </a:schemeClr>
                </a:solidFill>
              </a:rPr>
              <a:t>הבעייה הקיימת-</a:t>
            </a:r>
            <a:r>
              <a:rPr lang="he-IL" dirty="0">
                <a:solidFill>
                  <a:schemeClr val="tx1">
                    <a:lumMod val="95000"/>
                    <a:lumOff val="5000"/>
                  </a:schemeClr>
                </a:solidFill>
              </a:rPr>
              <a:t> נכון להיום, לא קיימת מערכת בבתי החולים המנהלת את נתוני החולים השוהים בה באופן דיגיטלי ומאובטח ונגיש. לרוב אנשי הצוות כותבים באופן ידני את המידע על החולה ולאחר מכן המידע מוזן למחשב ע"י המזכירה הרפואית. הצורה הזו בעייתית מכמה בחינות: חוסר יעילות, המידע הרגיש של החולה אינו שמור בצורה מאובטחת, חוסר נגישות עבור הצוותים ועוד.. </a:t>
            </a:r>
          </a:p>
          <a:p>
            <a:pPr marL="0" indent="0" rtl="1">
              <a:buNone/>
            </a:pPr>
            <a:r>
              <a:rPr lang="he-IL" sz="1700" dirty="0">
                <a:solidFill>
                  <a:schemeClr val="tx1">
                    <a:lumMod val="95000"/>
                    <a:lumOff val="5000"/>
                  </a:schemeClr>
                </a:solidFill>
              </a:rPr>
              <a:t> </a:t>
            </a:r>
            <a:endParaRPr lang="en-US" sz="1700" b="1" dirty="0">
              <a:solidFill>
                <a:schemeClr val="tx1">
                  <a:lumMod val="95000"/>
                  <a:lumOff val="5000"/>
                </a:schemeClr>
              </a:solidFill>
            </a:endParaRPr>
          </a:p>
        </p:txBody>
      </p:sp>
      <p:pic>
        <p:nvPicPr>
          <p:cNvPr id="6" name="תמונה 5"/>
          <p:cNvPicPr>
            <a:picLocks noChangeAspect="1"/>
          </p:cNvPicPr>
          <p:nvPr/>
        </p:nvPicPr>
        <p:blipFill rotWithShape="1">
          <a:blip r:embed="rId2"/>
          <a:srcRect l="28347" r="33509"/>
          <a:stretch/>
        </p:blipFill>
        <p:spPr>
          <a:xfrm>
            <a:off x="11176" y="-4"/>
            <a:ext cx="4643120" cy="6858002"/>
          </a:xfrm>
          <a:prstGeom prst="rect">
            <a:avLst/>
          </a:prstGeom>
        </p:spPr>
      </p:pic>
      <p:sp>
        <p:nvSpPr>
          <p:cNvPr id="2" name="Title 1">
            <a:extLst>
              <a:ext uri="{FF2B5EF4-FFF2-40B4-BE49-F238E27FC236}">
                <a16:creationId xmlns:a16="http://schemas.microsoft.com/office/drawing/2014/main" id="{7135BA45-A90E-4A55-9DB7-14458DD5FF59}"/>
              </a:ext>
            </a:extLst>
          </p:cNvPr>
          <p:cNvSpPr>
            <a:spLocks noGrp="1"/>
          </p:cNvSpPr>
          <p:nvPr>
            <p:ph type="title"/>
          </p:nvPr>
        </p:nvSpPr>
        <p:spPr>
          <a:xfrm>
            <a:off x="-1660490" y="-6625299"/>
            <a:ext cx="7756490" cy="20108593"/>
          </a:xfrm>
        </p:spPr>
        <p:txBody>
          <a:bodyPr>
            <a:normAutofit/>
            <a:scene3d>
              <a:camera prst="orthographicFront"/>
              <a:lightRig rig="threePt" dir="t"/>
            </a:scene3d>
            <a:sp3d extrusionH="57150">
              <a:bevelT h="25400" prst="softRound"/>
            </a:sp3d>
          </a:bodyPr>
          <a:lstStyle/>
          <a:p>
            <a:pPr rtl="1">
              <a:lnSpc>
                <a:spcPct val="100000"/>
              </a:lnSpc>
            </a:pPr>
            <a:r>
              <a:rPr lang="he-IL" sz="6600" dirty="0">
                <a:ln>
                  <a:solidFill>
                    <a:prstClr val="black"/>
                  </a:solidFill>
                </a:ln>
                <a:solidFill>
                  <a:srgbClr val="FFFFFF"/>
                </a:solidFill>
                <a:latin typeface="David" panose="020E0502060401010101" pitchFamily="34" charset="-79"/>
                <a:cs typeface="David" panose="020E0502060401010101" pitchFamily="34" charset="-79"/>
              </a:rPr>
              <a:t>מה </a:t>
            </a:r>
            <a:br>
              <a:rPr lang="he-IL" sz="6600" dirty="0">
                <a:ln>
                  <a:solidFill>
                    <a:prstClr val="black"/>
                  </a:solidFill>
                </a:ln>
                <a:solidFill>
                  <a:srgbClr val="FFFFFF"/>
                </a:solidFill>
                <a:latin typeface="David" panose="020E0502060401010101" pitchFamily="34" charset="-79"/>
                <a:cs typeface="David" panose="020E0502060401010101" pitchFamily="34" charset="-79"/>
              </a:rPr>
            </a:br>
            <a:r>
              <a:rPr lang="he-IL" sz="6600" dirty="0">
                <a:ln>
                  <a:solidFill>
                    <a:prstClr val="black"/>
                  </a:solidFill>
                </a:ln>
                <a:solidFill>
                  <a:srgbClr val="FFFFFF"/>
                </a:solidFill>
                <a:latin typeface="David" panose="020E0502060401010101" pitchFamily="34" charset="-79"/>
                <a:cs typeface="David" panose="020E0502060401010101" pitchFamily="34" charset="-79"/>
              </a:rPr>
              <a:t>הבעיה?</a:t>
            </a:r>
            <a:endParaRPr lang="en-US" sz="7200" dirty="0">
              <a:ln>
                <a:solidFill>
                  <a:schemeClr val="tx1"/>
                </a:solidFill>
              </a:ln>
              <a:solidFill>
                <a:srgbClr val="FFFFFF"/>
              </a:solidFill>
            </a:endParaRPr>
          </a:p>
        </p:txBody>
      </p:sp>
    </p:spTree>
    <p:extLst>
      <p:ext uri="{BB962C8B-B14F-4D97-AF65-F5344CB8AC3E}">
        <p14:creationId xmlns:p14="http://schemas.microsoft.com/office/powerpoint/2010/main" val="1177827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764E701-62D0-4B68-B902-A44BB8DAF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D9AEA4E-17C5-4819-9423-63A8CA392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654296" cy="6858000"/>
          </a:xfrm>
          <a:prstGeom prst="rect">
            <a:avLst/>
          </a:prstGeom>
          <a:gradFill>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F4F8940-B1DD-45FA-A352-606F44F93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43467"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A4A4BE6-67CE-490E-9CA1-92E6628AF346}"/>
              </a:ext>
            </a:extLst>
          </p:cNvPr>
          <p:cNvSpPr>
            <a:spLocks noGrp="1"/>
          </p:cNvSpPr>
          <p:nvPr>
            <p:ph idx="1"/>
          </p:nvPr>
        </p:nvSpPr>
        <p:spPr>
          <a:xfrm>
            <a:off x="5297762" y="771525"/>
            <a:ext cx="5969795" cy="4989513"/>
          </a:xfrm>
        </p:spPr>
        <p:txBody>
          <a:bodyPr anchor="ctr">
            <a:normAutofit/>
          </a:bodyPr>
          <a:lstStyle/>
          <a:p>
            <a:pPr marL="0" indent="0" algn="r" rtl="1">
              <a:buNone/>
            </a:pPr>
            <a:r>
              <a:rPr lang="he-IL" sz="3200" b="1" dirty="0">
                <a:solidFill>
                  <a:schemeClr val="tx1">
                    <a:lumMod val="95000"/>
                    <a:lumOff val="5000"/>
                  </a:schemeClr>
                </a:solidFill>
              </a:rPr>
              <a:t>הפתרון שלנו </a:t>
            </a:r>
            <a:r>
              <a:rPr lang="he-IL" sz="3200" dirty="0">
                <a:solidFill>
                  <a:schemeClr val="tx1">
                    <a:lumMod val="95000"/>
                    <a:lumOff val="5000"/>
                  </a:schemeClr>
                </a:solidFill>
              </a:rPr>
              <a:t>מבוסס על שני שלבים :</a:t>
            </a:r>
          </a:p>
          <a:p>
            <a:pPr marL="514350" indent="-514350" algn="r" rtl="1">
              <a:buAutoNum type="arabicPeriod"/>
            </a:pPr>
            <a:r>
              <a:rPr lang="he-IL" sz="3200" dirty="0">
                <a:solidFill>
                  <a:schemeClr val="tx1">
                    <a:lumMod val="95000"/>
                    <a:lumOff val="5000"/>
                  </a:schemeClr>
                </a:solidFill>
              </a:rPr>
              <a:t>רישום + כניסה למערכת ע"י                                                        אימות כפול</a:t>
            </a:r>
            <a:r>
              <a:rPr lang="he-IL" sz="3200" b="1" dirty="0">
                <a:solidFill>
                  <a:schemeClr val="tx1">
                    <a:lumMod val="95000"/>
                    <a:lumOff val="5000"/>
                  </a:schemeClr>
                </a:solidFill>
              </a:rPr>
              <a:t>.</a:t>
            </a:r>
          </a:p>
          <a:p>
            <a:pPr marL="0" indent="0" algn="r" rtl="1">
              <a:buNone/>
            </a:pPr>
            <a:r>
              <a:rPr lang="he-IL" sz="3200" b="1" dirty="0">
                <a:solidFill>
                  <a:schemeClr val="tx1">
                    <a:lumMod val="95000"/>
                    <a:lumOff val="5000"/>
                  </a:schemeClr>
                </a:solidFill>
              </a:rPr>
              <a:t>2. </a:t>
            </a:r>
            <a:r>
              <a:rPr lang="he-IL" sz="3200" dirty="0">
                <a:solidFill>
                  <a:schemeClr val="tx1">
                    <a:lumMod val="95000"/>
                    <a:lumOff val="5000"/>
                  </a:schemeClr>
                </a:solidFill>
              </a:rPr>
              <a:t>אבטחת המידע</a:t>
            </a:r>
            <a:r>
              <a:rPr lang="he-IL" sz="3200" b="1" dirty="0">
                <a:solidFill>
                  <a:schemeClr val="tx1">
                    <a:lumMod val="95000"/>
                    <a:lumOff val="5000"/>
                  </a:schemeClr>
                </a:solidFill>
              </a:rPr>
              <a:t>.  </a:t>
            </a:r>
            <a:endParaRPr lang="en-US" sz="3200" b="1" dirty="0">
              <a:solidFill>
                <a:schemeClr val="tx1">
                  <a:lumMod val="95000"/>
                  <a:lumOff val="5000"/>
                </a:schemeClr>
              </a:solidFill>
            </a:endParaRPr>
          </a:p>
        </p:txBody>
      </p:sp>
      <p:pic>
        <p:nvPicPr>
          <p:cNvPr id="9" name="Picture 8" descr="A picture containing text, computer, indoor, keyboard&#10;&#10;Description automatically generated">
            <a:extLst>
              <a:ext uri="{FF2B5EF4-FFF2-40B4-BE49-F238E27FC236}">
                <a16:creationId xmlns:a16="http://schemas.microsoft.com/office/drawing/2014/main" id="{ED78EA17-8A4D-4DE1-9B24-9F05DD58C72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40886" y="-3"/>
            <a:ext cx="4936067" cy="6858003"/>
          </a:xfrm>
          <a:prstGeom prst="rect">
            <a:avLst/>
          </a:prstGeom>
        </p:spPr>
      </p:pic>
      <p:sp>
        <p:nvSpPr>
          <p:cNvPr id="7" name="מלבן 6"/>
          <p:cNvSpPr/>
          <p:nvPr/>
        </p:nvSpPr>
        <p:spPr>
          <a:xfrm>
            <a:off x="1018570" y="2204452"/>
            <a:ext cx="2385588" cy="2123658"/>
          </a:xfrm>
          <a:prstGeom prst="rect">
            <a:avLst/>
          </a:prstGeom>
        </p:spPr>
        <p:txBody>
          <a:bodyPr wrap="none">
            <a:spAutoFit/>
          </a:bodyPr>
          <a:lstStyle/>
          <a:p>
            <a:pPr algn="ctr"/>
            <a:r>
              <a:rPr lang="he-IL" sz="6600" b="1" cap="all" dirty="0">
                <a:ln>
                  <a:solidFill>
                    <a:prstClr val="black"/>
                  </a:solidFill>
                </a:ln>
                <a:solidFill>
                  <a:srgbClr val="FFFFFF"/>
                </a:solidFill>
                <a:effectLst>
                  <a:outerShdw blurRad="50800" dist="63500" dir="2700000" algn="tl" rotWithShape="0">
                    <a:srgbClr val="000000">
                      <a:alpha val="48000"/>
                    </a:srgbClr>
                  </a:outerShdw>
                </a:effectLst>
                <a:latin typeface="David" panose="020E0502060401010101" pitchFamily="34" charset="-79"/>
                <a:ea typeface="+mj-ea"/>
                <a:cs typeface="David" panose="020E0502060401010101" pitchFamily="34" charset="-79"/>
              </a:rPr>
              <a:t>איך </a:t>
            </a:r>
          </a:p>
          <a:p>
            <a:pPr algn="ctr"/>
            <a:r>
              <a:rPr lang="he-IL" sz="6600" b="1" cap="all" dirty="0">
                <a:ln>
                  <a:solidFill>
                    <a:prstClr val="black"/>
                  </a:solidFill>
                </a:ln>
                <a:solidFill>
                  <a:srgbClr val="FFFFFF"/>
                </a:solidFill>
                <a:effectLst>
                  <a:outerShdw blurRad="50800" dist="63500" dir="2700000" algn="tl" rotWithShape="0">
                    <a:srgbClr val="000000">
                      <a:alpha val="48000"/>
                    </a:srgbClr>
                  </a:outerShdw>
                </a:effectLst>
                <a:latin typeface="David" panose="020E0502060401010101" pitchFamily="34" charset="-79"/>
                <a:ea typeface="+mj-ea"/>
                <a:cs typeface="David" panose="020E0502060401010101" pitchFamily="34" charset="-79"/>
              </a:rPr>
              <a:t>פתרנו?</a:t>
            </a:r>
            <a:endParaRPr lang="he-IL" dirty="0"/>
          </a:p>
        </p:txBody>
      </p:sp>
    </p:spTree>
    <p:extLst>
      <p:ext uri="{BB962C8B-B14F-4D97-AF65-F5344CB8AC3E}">
        <p14:creationId xmlns:p14="http://schemas.microsoft.com/office/powerpoint/2010/main" val="453626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text, computer, indoor, keyboard&#10;&#10;Description automatically generated">
            <a:extLst>
              <a:ext uri="{FF2B5EF4-FFF2-40B4-BE49-F238E27FC236}">
                <a16:creationId xmlns:a16="http://schemas.microsoft.com/office/drawing/2014/main" id="{BE54ADB1-0055-4465-B323-F47F78C5AB0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40886" y="-3"/>
            <a:ext cx="4936067" cy="6858003"/>
          </a:xfrm>
          <a:prstGeom prst="rect">
            <a:avLst/>
          </a:prstGeom>
        </p:spPr>
      </p:pic>
      <p:sp useBgFill="1">
        <p:nvSpPr>
          <p:cNvPr id="17" name="Rectangle 16">
            <a:extLst>
              <a:ext uri="{FF2B5EF4-FFF2-40B4-BE49-F238E27FC236}">
                <a16:creationId xmlns:a16="http://schemas.microsoft.com/office/drawing/2014/main" id="{6764E701-62D0-4B68-B902-A44BB8DAF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D9AEA4E-17C5-4819-9423-63A8CA392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654296" cy="6858000"/>
          </a:xfrm>
          <a:prstGeom prst="rect">
            <a:avLst/>
          </a:prstGeom>
          <a:gradFill>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35BA45-A90E-4A55-9DB7-14458DD5FF59}"/>
              </a:ext>
            </a:extLst>
          </p:cNvPr>
          <p:cNvSpPr>
            <a:spLocks noGrp="1"/>
          </p:cNvSpPr>
          <p:nvPr>
            <p:ph type="title"/>
          </p:nvPr>
        </p:nvSpPr>
        <p:spPr>
          <a:xfrm>
            <a:off x="965200" y="1096963"/>
            <a:ext cx="3367361" cy="4664075"/>
          </a:xfrm>
        </p:spPr>
        <p:txBody>
          <a:bodyPr>
            <a:normAutofit/>
          </a:bodyPr>
          <a:lstStyle/>
          <a:p>
            <a:pPr rtl="1"/>
            <a:r>
              <a:rPr lang="he-IL" sz="2800" dirty="0">
                <a:solidFill>
                  <a:srgbClr val="FFFFFF"/>
                </a:solidFill>
              </a:rPr>
              <a:t>איך פתרנו...</a:t>
            </a:r>
            <a:endParaRPr lang="en-US" sz="2800" dirty="0">
              <a:solidFill>
                <a:srgbClr val="FFFFFF"/>
              </a:solidFill>
            </a:endParaRPr>
          </a:p>
        </p:txBody>
      </p:sp>
      <p:sp>
        <p:nvSpPr>
          <p:cNvPr id="21" name="Rectangle 20">
            <a:extLst>
              <a:ext uri="{FF2B5EF4-FFF2-40B4-BE49-F238E27FC236}">
                <a16:creationId xmlns:a16="http://schemas.microsoft.com/office/drawing/2014/main" id="{1F4F8940-B1DD-45FA-A352-606F44F93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43467"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A4A4BE6-67CE-490E-9CA1-92E6628AF346}"/>
              </a:ext>
            </a:extLst>
          </p:cNvPr>
          <p:cNvSpPr>
            <a:spLocks noGrp="1"/>
          </p:cNvSpPr>
          <p:nvPr>
            <p:ph idx="1"/>
          </p:nvPr>
        </p:nvSpPr>
        <p:spPr>
          <a:xfrm>
            <a:off x="5326954" y="1096963"/>
            <a:ext cx="5969795" cy="5335736"/>
          </a:xfrm>
        </p:spPr>
        <p:txBody>
          <a:bodyPr anchor="ctr">
            <a:normAutofit/>
          </a:bodyPr>
          <a:lstStyle/>
          <a:p>
            <a:pPr marL="0" indent="0" algn="ctr" rtl="1">
              <a:buNone/>
            </a:pPr>
            <a:r>
              <a:rPr lang="he-IL" sz="3200" dirty="0">
                <a:solidFill>
                  <a:schemeClr val="tx1">
                    <a:lumMod val="95000"/>
                    <a:lumOff val="5000"/>
                  </a:schemeClr>
                </a:solidFill>
              </a:rPr>
              <a:t>1</a:t>
            </a:r>
            <a:r>
              <a:rPr lang="he-IL" sz="3600" b="1" dirty="0">
                <a:solidFill>
                  <a:schemeClr val="tx1">
                    <a:lumMod val="95000"/>
                    <a:lumOff val="5000"/>
                  </a:schemeClr>
                </a:solidFill>
              </a:rPr>
              <a:t>.רישום וכניסה למערכת ע"י אימות כפול -</a:t>
            </a:r>
          </a:p>
          <a:p>
            <a:pPr algn="ctr" rtl="1"/>
            <a:r>
              <a:rPr lang="he-IL" sz="3200" dirty="0">
                <a:solidFill>
                  <a:schemeClr val="tx1">
                    <a:lumMod val="95000"/>
                    <a:lumOff val="5000"/>
                  </a:schemeClr>
                </a:solidFill>
              </a:rPr>
              <a:t>תעודת זהות + סיסמא.</a:t>
            </a:r>
          </a:p>
          <a:p>
            <a:pPr algn="ctr" rtl="1"/>
            <a:r>
              <a:rPr lang="he-IL" sz="3200" dirty="0">
                <a:solidFill>
                  <a:schemeClr val="tx1">
                    <a:lumMod val="95000"/>
                    <a:lumOff val="5000"/>
                  </a:schemeClr>
                </a:solidFill>
              </a:rPr>
              <a:t>טביעת אצבע.</a:t>
            </a:r>
          </a:p>
          <a:p>
            <a:pPr marL="0" indent="0" algn="ctr" rtl="1">
              <a:buNone/>
            </a:pPr>
            <a:endParaRPr lang="he-IL" sz="3200" dirty="0">
              <a:solidFill>
                <a:schemeClr val="tx1">
                  <a:lumMod val="95000"/>
                  <a:lumOff val="5000"/>
                </a:schemeClr>
              </a:solidFill>
            </a:endParaRPr>
          </a:p>
          <a:p>
            <a:pPr marL="0" indent="0" algn="ctr" rtl="1">
              <a:buNone/>
            </a:pPr>
            <a:endParaRPr lang="en-US" sz="3200" dirty="0">
              <a:solidFill>
                <a:schemeClr val="tx1">
                  <a:lumMod val="95000"/>
                  <a:lumOff val="5000"/>
                </a:schemeClr>
              </a:solidFill>
            </a:endParaRPr>
          </a:p>
        </p:txBody>
      </p:sp>
      <p:pic>
        <p:nvPicPr>
          <p:cNvPr id="10" name="Picture 9" descr="A picture containing text, computer, indoor, keyboard&#10;&#10;Description automatically generated">
            <a:extLst>
              <a:ext uri="{FF2B5EF4-FFF2-40B4-BE49-F238E27FC236}">
                <a16:creationId xmlns:a16="http://schemas.microsoft.com/office/drawing/2014/main" id="{D24CA456-074F-4235-B5D4-F45C8E533BA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4936067" cy="6858003"/>
          </a:xfrm>
          <a:prstGeom prst="rect">
            <a:avLst/>
          </a:prstGeom>
        </p:spPr>
      </p:pic>
      <p:sp>
        <p:nvSpPr>
          <p:cNvPr id="8" name="מלבן 7"/>
          <p:cNvSpPr/>
          <p:nvPr/>
        </p:nvSpPr>
        <p:spPr>
          <a:xfrm>
            <a:off x="1018570" y="2204452"/>
            <a:ext cx="2385588" cy="2123658"/>
          </a:xfrm>
          <a:prstGeom prst="rect">
            <a:avLst/>
          </a:prstGeom>
        </p:spPr>
        <p:txBody>
          <a:bodyPr wrap="none">
            <a:spAutoFit/>
          </a:bodyPr>
          <a:lstStyle/>
          <a:p>
            <a:pPr algn="ctr"/>
            <a:r>
              <a:rPr lang="he-IL" sz="6600" b="1" cap="all" dirty="0">
                <a:ln>
                  <a:solidFill>
                    <a:prstClr val="black"/>
                  </a:solidFill>
                </a:ln>
                <a:solidFill>
                  <a:srgbClr val="FFFFFF"/>
                </a:solidFill>
                <a:effectLst>
                  <a:outerShdw blurRad="50800" dist="63500" dir="2700000" algn="tl" rotWithShape="0">
                    <a:srgbClr val="000000">
                      <a:alpha val="48000"/>
                    </a:srgbClr>
                  </a:outerShdw>
                </a:effectLst>
                <a:latin typeface="David" panose="020E0502060401010101" pitchFamily="34" charset="-79"/>
                <a:ea typeface="+mj-ea"/>
                <a:cs typeface="David" panose="020E0502060401010101" pitchFamily="34" charset="-79"/>
              </a:rPr>
              <a:t>איך </a:t>
            </a:r>
          </a:p>
          <a:p>
            <a:pPr algn="ctr"/>
            <a:r>
              <a:rPr lang="he-IL" sz="6600" b="1" cap="all" dirty="0">
                <a:ln>
                  <a:solidFill>
                    <a:prstClr val="black"/>
                  </a:solidFill>
                </a:ln>
                <a:solidFill>
                  <a:srgbClr val="FFFFFF"/>
                </a:solidFill>
                <a:effectLst>
                  <a:outerShdw blurRad="50800" dist="63500" dir="2700000" algn="tl" rotWithShape="0">
                    <a:srgbClr val="000000">
                      <a:alpha val="48000"/>
                    </a:srgbClr>
                  </a:outerShdw>
                </a:effectLst>
                <a:latin typeface="David" panose="020E0502060401010101" pitchFamily="34" charset="-79"/>
                <a:ea typeface="+mj-ea"/>
                <a:cs typeface="David" panose="020E0502060401010101" pitchFamily="34" charset="-79"/>
              </a:rPr>
              <a:t>פתרנו?</a:t>
            </a:r>
            <a:endParaRPr lang="he-IL" dirty="0"/>
          </a:p>
        </p:txBody>
      </p:sp>
    </p:spTree>
    <p:extLst>
      <p:ext uri="{BB962C8B-B14F-4D97-AF65-F5344CB8AC3E}">
        <p14:creationId xmlns:p14="http://schemas.microsoft.com/office/powerpoint/2010/main" val="386607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764E701-62D0-4B68-B902-A44BB8DAF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D9AEA4E-17C5-4819-9423-63A8CA392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654296" cy="6858000"/>
          </a:xfrm>
          <a:prstGeom prst="rect">
            <a:avLst/>
          </a:prstGeom>
          <a:gradFill>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35BA45-A90E-4A55-9DB7-14458DD5FF59}"/>
              </a:ext>
            </a:extLst>
          </p:cNvPr>
          <p:cNvSpPr>
            <a:spLocks noGrp="1"/>
          </p:cNvSpPr>
          <p:nvPr>
            <p:ph type="title"/>
          </p:nvPr>
        </p:nvSpPr>
        <p:spPr>
          <a:xfrm>
            <a:off x="965200" y="1096963"/>
            <a:ext cx="3367361" cy="4664075"/>
          </a:xfrm>
        </p:spPr>
        <p:txBody>
          <a:bodyPr>
            <a:normAutofit/>
          </a:bodyPr>
          <a:lstStyle/>
          <a:p>
            <a:pPr rtl="1"/>
            <a:r>
              <a:rPr lang="he-IL" sz="2800" dirty="0">
                <a:solidFill>
                  <a:srgbClr val="FFFFFF"/>
                </a:solidFill>
              </a:rPr>
              <a:t>איך פתרנו...</a:t>
            </a:r>
            <a:endParaRPr lang="en-US" sz="2800" dirty="0">
              <a:solidFill>
                <a:srgbClr val="FFFFFF"/>
              </a:solidFill>
            </a:endParaRPr>
          </a:p>
        </p:txBody>
      </p:sp>
      <p:sp>
        <p:nvSpPr>
          <p:cNvPr id="21" name="Rectangle 20">
            <a:extLst>
              <a:ext uri="{FF2B5EF4-FFF2-40B4-BE49-F238E27FC236}">
                <a16:creationId xmlns:a16="http://schemas.microsoft.com/office/drawing/2014/main" id="{1F4F8940-B1DD-45FA-A352-606F44F93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43467"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A4A4BE6-67CE-490E-9CA1-92E6628AF346}"/>
              </a:ext>
            </a:extLst>
          </p:cNvPr>
          <p:cNvSpPr>
            <a:spLocks noGrp="1"/>
          </p:cNvSpPr>
          <p:nvPr>
            <p:ph idx="1"/>
          </p:nvPr>
        </p:nvSpPr>
        <p:spPr>
          <a:xfrm>
            <a:off x="4683487" y="513617"/>
            <a:ext cx="5969795" cy="4989513"/>
          </a:xfrm>
        </p:spPr>
        <p:txBody>
          <a:bodyPr anchor="ctr">
            <a:normAutofit/>
          </a:bodyPr>
          <a:lstStyle/>
          <a:p>
            <a:pPr marL="0" indent="0" algn="ctr" rtl="1">
              <a:buNone/>
            </a:pPr>
            <a:endParaRPr lang="he-IL" b="1" dirty="0">
              <a:solidFill>
                <a:schemeClr val="tx1">
                  <a:lumMod val="95000"/>
                  <a:lumOff val="5000"/>
                </a:schemeClr>
              </a:solidFill>
            </a:endParaRPr>
          </a:p>
          <a:p>
            <a:pPr marL="0" indent="0" algn="r" rtl="1">
              <a:buNone/>
            </a:pPr>
            <a:r>
              <a:rPr lang="he-IL" sz="4000" b="1" dirty="0">
                <a:solidFill>
                  <a:schemeClr val="tx1">
                    <a:lumMod val="95000"/>
                    <a:lumOff val="5000"/>
                  </a:schemeClr>
                </a:solidFill>
              </a:rPr>
              <a:t>2. אבטחת המידע:</a:t>
            </a:r>
          </a:p>
          <a:p>
            <a:pPr algn="r" rtl="1"/>
            <a:r>
              <a:rPr lang="he-IL" sz="4400" dirty="0">
                <a:solidFill>
                  <a:schemeClr val="tx1">
                    <a:lumMod val="95000"/>
                    <a:lumOff val="5000"/>
                  </a:schemeClr>
                </a:solidFill>
              </a:rPr>
              <a:t> הצפנה ופיענוח.</a:t>
            </a:r>
          </a:p>
          <a:p>
            <a:pPr algn="r" rtl="1"/>
            <a:r>
              <a:rPr lang="he-IL" sz="4400" dirty="0">
                <a:solidFill>
                  <a:schemeClr val="tx1">
                    <a:lumMod val="95000"/>
                    <a:lumOff val="5000"/>
                  </a:schemeClr>
                </a:solidFill>
              </a:rPr>
              <a:t> מתן רמות הרשאה</a:t>
            </a:r>
            <a:r>
              <a:rPr lang="he-IL" dirty="0">
                <a:solidFill>
                  <a:schemeClr val="tx1">
                    <a:lumMod val="95000"/>
                    <a:lumOff val="5000"/>
                  </a:schemeClr>
                </a:solidFill>
              </a:rPr>
              <a:t>.</a:t>
            </a:r>
            <a:endParaRPr lang="en-US" dirty="0">
              <a:solidFill>
                <a:schemeClr val="tx1">
                  <a:lumMod val="95000"/>
                  <a:lumOff val="5000"/>
                </a:schemeClr>
              </a:solidFill>
            </a:endParaRPr>
          </a:p>
        </p:txBody>
      </p:sp>
      <p:pic>
        <p:nvPicPr>
          <p:cNvPr id="7" name="תמונה 6"/>
          <p:cNvPicPr>
            <a:picLocks noChangeAspect="1"/>
          </p:cNvPicPr>
          <p:nvPr/>
        </p:nvPicPr>
        <p:blipFill rotWithShape="1">
          <a:blip r:embed="rId3"/>
          <a:srcRect r="57172"/>
          <a:stretch/>
        </p:blipFill>
        <p:spPr>
          <a:xfrm>
            <a:off x="-29191" y="1"/>
            <a:ext cx="4712678" cy="6857999"/>
          </a:xfrm>
          <a:prstGeom prst="rect">
            <a:avLst/>
          </a:prstGeom>
        </p:spPr>
      </p:pic>
      <p:pic>
        <p:nvPicPr>
          <p:cNvPr id="9" name="Picture 8" descr="A picture containing text, computer, indoor, keyboard&#10;&#10;Description automatically generated">
            <a:extLst>
              <a:ext uri="{FF2B5EF4-FFF2-40B4-BE49-F238E27FC236}">
                <a16:creationId xmlns:a16="http://schemas.microsoft.com/office/drawing/2014/main" id="{E9685CFA-1487-4955-ADF0-3F6A4B2A4C1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40886" y="-3"/>
            <a:ext cx="4936067" cy="6858003"/>
          </a:xfrm>
          <a:prstGeom prst="rect">
            <a:avLst/>
          </a:prstGeom>
        </p:spPr>
      </p:pic>
      <p:sp>
        <p:nvSpPr>
          <p:cNvPr id="8" name="מלבן 7"/>
          <p:cNvSpPr/>
          <p:nvPr/>
        </p:nvSpPr>
        <p:spPr>
          <a:xfrm>
            <a:off x="1018570" y="2204452"/>
            <a:ext cx="2385588" cy="2123658"/>
          </a:xfrm>
          <a:prstGeom prst="rect">
            <a:avLst/>
          </a:prstGeom>
        </p:spPr>
        <p:txBody>
          <a:bodyPr wrap="none">
            <a:spAutoFit/>
          </a:bodyPr>
          <a:lstStyle/>
          <a:p>
            <a:pPr algn="ctr"/>
            <a:r>
              <a:rPr lang="he-IL" sz="6600" b="1" cap="all" dirty="0">
                <a:ln>
                  <a:solidFill>
                    <a:prstClr val="black"/>
                  </a:solidFill>
                </a:ln>
                <a:solidFill>
                  <a:srgbClr val="FFFFFF"/>
                </a:solidFill>
                <a:effectLst>
                  <a:outerShdw blurRad="50800" dist="63500" dir="2700000" algn="tl" rotWithShape="0">
                    <a:srgbClr val="000000">
                      <a:alpha val="48000"/>
                    </a:srgbClr>
                  </a:outerShdw>
                </a:effectLst>
                <a:latin typeface="David" panose="020E0502060401010101" pitchFamily="34" charset="-79"/>
                <a:ea typeface="+mj-ea"/>
                <a:cs typeface="David" panose="020E0502060401010101" pitchFamily="34" charset="-79"/>
              </a:rPr>
              <a:t>איך </a:t>
            </a:r>
          </a:p>
          <a:p>
            <a:pPr algn="ctr"/>
            <a:r>
              <a:rPr lang="he-IL" sz="6600" b="1" cap="all" dirty="0">
                <a:ln>
                  <a:solidFill>
                    <a:prstClr val="black"/>
                  </a:solidFill>
                </a:ln>
                <a:solidFill>
                  <a:srgbClr val="FFFFFF"/>
                </a:solidFill>
                <a:effectLst>
                  <a:outerShdw blurRad="50800" dist="63500" dir="2700000" algn="tl" rotWithShape="0">
                    <a:srgbClr val="000000">
                      <a:alpha val="48000"/>
                    </a:srgbClr>
                  </a:outerShdw>
                </a:effectLst>
                <a:latin typeface="David" panose="020E0502060401010101" pitchFamily="34" charset="-79"/>
                <a:ea typeface="+mj-ea"/>
                <a:cs typeface="David" panose="020E0502060401010101" pitchFamily="34" charset="-79"/>
              </a:rPr>
              <a:t>פתרנו?</a:t>
            </a:r>
            <a:endParaRPr lang="he-IL" dirty="0"/>
          </a:p>
        </p:txBody>
      </p:sp>
    </p:spTree>
    <p:extLst>
      <p:ext uri="{BB962C8B-B14F-4D97-AF65-F5344CB8AC3E}">
        <p14:creationId xmlns:p14="http://schemas.microsoft.com/office/powerpoint/2010/main" val="1895931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6193562" y="1876796"/>
            <a:ext cx="4203395" cy="3046988"/>
          </a:xfrm>
          <a:prstGeom prst="rect">
            <a:avLst/>
          </a:prstGeom>
        </p:spPr>
        <p:txBody>
          <a:bodyPr wrap="none">
            <a:spAutoFit/>
            <a:scene3d>
              <a:camera prst="orthographicFront"/>
              <a:lightRig rig="threePt" dir="t"/>
            </a:scene3d>
            <a:sp3d extrusionH="57150">
              <a:bevelT h="25400" prst="softRound"/>
            </a:sp3d>
          </a:bodyPr>
          <a:lstStyle/>
          <a:p>
            <a:pPr algn="ctr"/>
            <a:r>
              <a:rPr lang="he-IL" sz="9600" b="1" cap="all" dirty="0">
                <a:ln>
                  <a:solidFill>
                    <a:prstClr val="black"/>
                  </a:solidFill>
                </a:ln>
                <a:solidFill>
                  <a:srgbClr val="FFFFFF"/>
                </a:solidFill>
                <a:effectLst>
                  <a:outerShdw blurRad="50800" dist="63500" dir="2700000" algn="tl" rotWithShape="0">
                    <a:srgbClr val="000000">
                      <a:alpha val="48000"/>
                    </a:srgbClr>
                  </a:outerShdw>
                </a:effectLst>
                <a:latin typeface="David" panose="020E0502060401010101" pitchFamily="34" charset="-79"/>
                <a:ea typeface="+mj-ea"/>
                <a:cs typeface="David" panose="020E0502060401010101" pitchFamily="34" charset="-79"/>
              </a:rPr>
              <a:t>אז איך </a:t>
            </a:r>
          </a:p>
          <a:p>
            <a:pPr algn="ctr"/>
            <a:r>
              <a:rPr lang="he-IL" sz="9600" b="1" cap="all" dirty="0">
                <a:ln>
                  <a:solidFill>
                    <a:prstClr val="black"/>
                  </a:solidFill>
                </a:ln>
                <a:solidFill>
                  <a:srgbClr val="FFFFFF"/>
                </a:solidFill>
                <a:effectLst>
                  <a:outerShdw blurRad="50800" dist="63500" dir="2700000" algn="tl" rotWithShape="0">
                    <a:srgbClr val="000000">
                      <a:alpha val="48000"/>
                    </a:srgbClr>
                  </a:outerShdw>
                </a:effectLst>
                <a:latin typeface="David" panose="020E0502060401010101" pitchFamily="34" charset="-79"/>
                <a:ea typeface="+mj-ea"/>
                <a:cs typeface="David" panose="020E0502060401010101" pitchFamily="34" charset="-79"/>
              </a:rPr>
              <a:t>זה עובד?</a:t>
            </a:r>
            <a:endParaRPr lang="he-IL" sz="3200" dirty="0"/>
          </a:p>
        </p:txBody>
      </p:sp>
      <p:pic>
        <p:nvPicPr>
          <p:cNvPr id="3" name="תמונה 2"/>
          <p:cNvPicPr>
            <a:picLocks noChangeAspect="1"/>
          </p:cNvPicPr>
          <p:nvPr/>
        </p:nvPicPr>
        <p:blipFill rotWithShape="1">
          <a:blip r:embed="rId2"/>
          <a:srcRect l="-1" r="68431"/>
          <a:stretch/>
        </p:blipFill>
        <p:spPr>
          <a:xfrm>
            <a:off x="0" y="-57419"/>
            <a:ext cx="4711148" cy="6915419"/>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135893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8CF67A7-CC2D-4C43-AD2E-2E0668006D85}"/>
              </a:ext>
            </a:extLst>
          </p:cNvPr>
          <p:cNvSpPr/>
          <p:nvPr/>
        </p:nvSpPr>
        <p:spPr>
          <a:xfrm>
            <a:off x="91440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0A7DD65B-35A0-471B-AB08-EB55D1A5F228}"/>
              </a:ext>
            </a:extLst>
          </p:cNvPr>
          <p:cNvSpPr/>
          <p:nvPr/>
        </p:nvSpPr>
        <p:spPr>
          <a:xfrm>
            <a:off x="662432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35B2869-3DA3-42E7-A872-65C4116D5206}"/>
              </a:ext>
            </a:extLst>
          </p:cNvPr>
          <p:cNvSpPr/>
          <p:nvPr/>
        </p:nvSpPr>
        <p:spPr>
          <a:xfrm>
            <a:off x="3843655" y="4264025"/>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040FB89A-2D20-400C-8BA7-EA3AC3E9AAAB}"/>
              </a:ext>
            </a:extLst>
          </p:cNvPr>
          <p:cNvSpPr txBox="1"/>
          <p:nvPr/>
        </p:nvSpPr>
        <p:spPr>
          <a:xfrm>
            <a:off x="2329180" y="1174671"/>
            <a:ext cx="2038350" cy="369332"/>
          </a:xfrm>
          <a:prstGeom prst="rect">
            <a:avLst/>
          </a:prstGeom>
          <a:noFill/>
        </p:spPr>
        <p:txBody>
          <a:bodyPr wrap="square" rtlCol="0">
            <a:spAutoFit/>
          </a:bodyPr>
          <a:lstStyle/>
          <a:p>
            <a:r>
              <a:rPr lang="en-US" b="1" dirty="0"/>
              <a:t>Host</a:t>
            </a:r>
          </a:p>
        </p:txBody>
      </p:sp>
      <p:sp>
        <p:nvSpPr>
          <p:cNvPr id="7" name="TextBox 6">
            <a:extLst>
              <a:ext uri="{FF2B5EF4-FFF2-40B4-BE49-F238E27FC236}">
                <a16:creationId xmlns:a16="http://schemas.microsoft.com/office/drawing/2014/main" id="{D3F607FC-91FD-46E7-A83D-363F99E05AD1}"/>
              </a:ext>
            </a:extLst>
          </p:cNvPr>
          <p:cNvSpPr txBox="1"/>
          <p:nvPr/>
        </p:nvSpPr>
        <p:spPr>
          <a:xfrm>
            <a:off x="5153025" y="4476750"/>
            <a:ext cx="2038350" cy="369332"/>
          </a:xfrm>
          <a:prstGeom prst="rect">
            <a:avLst/>
          </a:prstGeom>
          <a:noFill/>
        </p:spPr>
        <p:txBody>
          <a:bodyPr wrap="square" rtlCol="0">
            <a:spAutoFit/>
          </a:bodyPr>
          <a:lstStyle/>
          <a:p>
            <a:r>
              <a:rPr lang="en-US" b="1" dirty="0"/>
              <a:t>Server</a:t>
            </a:r>
          </a:p>
        </p:txBody>
      </p:sp>
      <p:sp>
        <p:nvSpPr>
          <p:cNvPr id="8" name="TextBox 7">
            <a:extLst>
              <a:ext uri="{FF2B5EF4-FFF2-40B4-BE49-F238E27FC236}">
                <a16:creationId xmlns:a16="http://schemas.microsoft.com/office/drawing/2014/main" id="{3F1C03D7-2ED2-4310-AC44-533E4B11DC8D}"/>
              </a:ext>
            </a:extLst>
          </p:cNvPr>
          <p:cNvSpPr txBox="1"/>
          <p:nvPr/>
        </p:nvSpPr>
        <p:spPr>
          <a:xfrm>
            <a:off x="8039100" y="1135023"/>
            <a:ext cx="2038350" cy="369332"/>
          </a:xfrm>
          <a:prstGeom prst="rect">
            <a:avLst/>
          </a:prstGeom>
          <a:noFill/>
        </p:spPr>
        <p:txBody>
          <a:bodyPr wrap="square" rtlCol="0">
            <a:spAutoFit/>
          </a:bodyPr>
          <a:lstStyle/>
          <a:p>
            <a:r>
              <a:rPr lang="en-US" b="1" dirty="0"/>
              <a:t>Applet</a:t>
            </a:r>
          </a:p>
        </p:txBody>
      </p:sp>
      <p:sp>
        <p:nvSpPr>
          <p:cNvPr id="12" name="TextBox 11">
            <a:extLst>
              <a:ext uri="{FF2B5EF4-FFF2-40B4-BE49-F238E27FC236}">
                <a16:creationId xmlns:a16="http://schemas.microsoft.com/office/drawing/2014/main" id="{62339631-0FA3-4391-BDD0-91E0C0146456}"/>
              </a:ext>
            </a:extLst>
          </p:cNvPr>
          <p:cNvSpPr txBox="1"/>
          <p:nvPr/>
        </p:nvSpPr>
        <p:spPr>
          <a:xfrm>
            <a:off x="7791450" y="1893332"/>
            <a:ext cx="2038349" cy="646331"/>
          </a:xfrm>
          <a:prstGeom prst="rect">
            <a:avLst/>
          </a:prstGeom>
          <a:noFill/>
        </p:spPr>
        <p:txBody>
          <a:bodyPr wrap="square" rtlCol="0">
            <a:spAutoFit/>
          </a:bodyPr>
          <a:lstStyle/>
          <a:p>
            <a:r>
              <a:rPr lang="en-US" dirty="0">
                <a:solidFill>
                  <a:srgbClr val="FF0000"/>
                </a:solidFill>
              </a:rPr>
              <a:t>Generate Symmetric Key</a:t>
            </a:r>
          </a:p>
        </p:txBody>
      </p:sp>
    </p:spTree>
    <p:extLst>
      <p:ext uri="{BB962C8B-B14F-4D97-AF65-F5344CB8AC3E}">
        <p14:creationId xmlns:p14="http://schemas.microsoft.com/office/powerpoint/2010/main" val="3737292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8CF67A7-CC2D-4C43-AD2E-2E0668006D85}"/>
              </a:ext>
            </a:extLst>
          </p:cNvPr>
          <p:cNvSpPr/>
          <p:nvPr/>
        </p:nvSpPr>
        <p:spPr>
          <a:xfrm>
            <a:off x="91440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0A7DD65B-35A0-471B-AB08-EB55D1A5F228}"/>
              </a:ext>
            </a:extLst>
          </p:cNvPr>
          <p:cNvSpPr/>
          <p:nvPr/>
        </p:nvSpPr>
        <p:spPr>
          <a:xfrm>
            <a:off x="6624320" y="882650"/>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35B2869-3DA3-42E7-A872-65C4116D5206}"/>
              </a:ext>
            </a:extLst>
          </p:cNvPr>
          <p:cNvSpPr/>
          <p:nvPr/>
        </p:nvSpPr>
        <p:spPr>
          <a:xfrm>
            <a:off x="3843655" y="4264025"/>
            <a:ext cx="3637280" cy="225552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040FB89A-2D20-400C-8BA7-EA3AC3E9AAAB}"/>
              </a:ext>
            </a:extLst>
          </p:cNvPr>
          <p:cNvSpPr txBox="1"/>
          <p:nvPr/>
        </p:nvSpPr>
        <p:spPr>
          <a:xfrm>
            <a:off x="2329180" y="1174671"/>
            <a:ext cx="2038350" cy="369332"/>
          </a:xfrm>
          <a:prstGeom prst="rect">
            <a:avLst/>
          </a:prstGeom>
          <a:noFill/>
        </p:spPr>
        <p:txBody>
          <a:bodyPr wrap="square" rtlCol="0">
            <a:spAutoFit/>
          </a:bodyPr>
          <a:lstStyle/>
          <a:p>
            <a:r>
              <a:rPr lang="en-US" b="1" dirty="0"/>
              <a:t>Host</a:t>
            </a:r>
          </a:p>
        </p:txBody>
      </p:sp>
      <p:sp>
        <p:nvSpPr>
          <p:cNvPr id="7" name="TextBox 6">
            <a:extLst>
              <a:ext uri="{FF2B5EF4-FFF2-40B4-BE49-F238E27FC236}">
                <a16:creationId xmlns:a16="http://schemas.microsoft.com/office/drawing/2014/main" id="{D3F607FC-91FD-46E7-A83D-363F99E05AD1}"/>
              </a:ext>
            </a:extLst>
          </p:cNvPr>
          <p:cNvSpPr txBox="1"/>
          <p:nvPr/>
        </p:nvSpPr>
        <p:spPr>
          <a:xfrm>
            <a:off x="5153025" y="4476750"/>
            <a:ext cx="2038350" cy="369332"/>
          </a:xfrm>
          <a:prstGeom prst="rect">
            <a:avLst/>
          </a:prstGeom>
          <a:noFill/>
        </p:spPr>
        <p:txBody>
          <a:bodyPr wrap="square" rtlCol="0">
            <a:spAutoFit/>
          </a:bodyPr>
          <a:lstStyle/>
          <a:p>
            <a:r>
              <a:rPr lang="en-US" b="1" dirty="0"/>
              <a:t>Server</a:t>
            </a:r>
          </a:p>
        </p:txBody>
      </p:sp>
      <p:sp>
        <p:nvSpPr>
          <p:cNvPr id="8" name="TextBox 7">
            <a:extLst>
              <a:ext uri="{FF2B5EF4-FFF2-40B4-BE49-F238E27FC236}">
                <a16:creationId xmlns:a16="http://schemas.microsoft.com/office/drawing/2014/main" id="{3F1C03D7-2ED2-4310-AC44-533E4B11DC8D}"/>
              </a:ext>
            </a:extLst>
          </p:cNvPr>
          <p:cNvSpPr txBox="1"/>
          <p:nvPr/>
        </p:nvSpPr>
        <p:spPr>
          <a:xfrm>
            <a:off x="8039100" y="1135023"/>
            <a:ext cx="2038350" cy="369332"/>
          </a:xfrm>
          <a:prstGeom prst="rect">
            <a:avLst/>
          </a:prstGeom>
          <a:noFill/>
        </p:spPr>
        <p:txBody>
          <a:bodyPr wrap="square" rtlCol="0">
            <a:spAutoFit/>
          </a:bodyPr>
          <a:lstStyle/>
          <a:p>
            <a:r>
              <a:rPr lang="en-US" b="1" dirty="0"/>
              <a:t>Applet</a:t>
            </a:r>
          </a:p>
        </p:txBody>
      </p:sp>
      <p:sp>
        <p:nvSpPr>
          <p:cNvPr id="12" name="TextBox 11">
            <a:extLst>
              <a:ext uri="{FF2B5EF4-FFF2-40B4-BE49-F238E27FC236}">
                <a16:creationId xmlns:a16="http://schemas.microsoft.com/office/drawing/2014/main" id="{62339631-0FA3-4391-BDD0-91E0C0146456}"/>
              </a:ext>
            </a:extLst>
          </p:cNvPr>
          <p:cNvSpPr txBox="1"/>
          <p:nvPr/>
        </p:nvSpPr>
        <p:spPr>
          <a:xfrm>
            <a:off x="7791450" y="1893332"/>
            <a:ext cx="2038349" cy="646331"/>
          </a:xfrm>
          <a:prstGeom prst="rect">
            <a:avLst/>
          </a:prstGeom>
          <a:noFill/>
        </p:spPr>
        <p:txBody>
          <a:bodyPr wrap="square" rtlCol="0">
            <a:spAutoFit/>
          </a:bodyPr>
          <a:lstStyle/>
          <a:p>
            <a:r>
              <a:rPr lang="en-US" dirty="0"/>
              <a:t>Generate Symmetric Key</a:t>
            </a:r>
          </a:p>
        </p:txBody>
      </p:sp>
      <p:pic>
        <p:nvPicPr>
          <p:cNvPr id="11" name="Graphic 10" descr="Old Key with solid fill">
            <a:extLst>
              <a:ext uri="{FF2B5EF4-FFF2-40B4-BE49-F238E27FC236}">
                <a16:creationId xmlns:a16="http://schemas.microsoft.com/office/drawing/2014/main" id="{41835671-82EF-4E94-9BB8-0DF0998BAEAC}"/>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50685" y="1759297"/>
            <a:ext cx="914400" cy="914400"/>
          </a:xfrm>
          <a:prstGeom prst="rect">
            <a:avLst/>
          </a:prstGeom>
        </p:spPr>
      </p:pic>
    </p:spTree>
    <p:extLst>
      <p:ext uri="{BB962C8B-B14F-4D97-AF65-F5344CB8AC3E}">
        <p14:creationId xmlns:p14="http://schemas.microsoft.com/office/powerpoint/2010/main" val="30162447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1937</TotalTime>
  <Words>543</Words>
  <Application>Microsoft Office PowerPoint</Application>
  <PresentationFormat>Widescreen</PresentationFormat>
  <Paragraphs>153</Paragraphs>
  <Slides>29</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Arial</vt:lpstr>
      <vt:lpstr>Bookman Old Style</vt:lpstr>
      <vt:lpstr>Calibri</vt:lpstr>
      <vt:lpstr>Calibri Light</vt:lpstr>
      <vt:lpstr>David</vt:lpstr>
      <vt:lpstr>Rockwell</vt:lpstr>
      <vt:lpstr>Damask</vt:lpstr>
      <vt:lpstr>Office Theme</vt:lpstr>
      <vt:lpstr>  Hospital Security System </vt:lpstr>
      <vt:lpstr>תיאור הפרוייקט</vt:lpstr>
      <vt:lpstr>מה  הבעיה?</vt:lpstr>
      <vt:lpstr>PowerPoint Presentation</vt:lpstr>
      <vt:lpstr>איך פתרנו...</vt:lpstr>
      <vt:lpstr>איך פתרנו...</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תודה רבה!!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Hospital Security System </dc:title>
  <dc:creator>Elisheva Aronstam</dc:creator>
  <cp:lastModifiedBy>Elisheva Aronstam</cp:lastModifiedBy>
  <cp:revision>11</cp:revision>
  <dcterms:created xsi:type="dcterms:W3CDTF">2022-02-21T13:18:39Z</dcterms:created>
  <dcterms:modified xsi:type="dcterms:W3CDTF">2022-02-23T15:21:32Z</dcterms:modified>
</cp:coreProperties>
</file>