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0" r:id="rId3"/>
    <p:sldId id="304" r:id="rId4"/>
    <p:sldId id="305" r:id="rId5"/>
    <p:sldId id="301" r:id="rId6"/>
    <p:sldId id="257" r:id="rId7"/>
    <p:sldId id="259" r:id="rId8"/>
    <p:sldId id="258" r:id="rId9"/>
    <p:sldId id="261" r:id="rId10"/>
    <p:sldId id="260" r:id="rId11"/>
    <p:sldId id="262" r:id="rId12"/>
    <p:sldId id="263" r:id="rId13"/>
    <p:sldId id="264" r:id="rId14"/>
    <p:sldId id="265" r:id="rId15"/>
    <p:sldId id="266" r:id="rId16"/>
    <p:sldId id="267" r:id="rId17"/>
    <p:sldId id="268" r:id="rId18"/>
    <p:sldId id="269" r:id="rId19"/>
    <p:sldId id="299" r:id="rId20"/>
    <p:sldId id="303" r:id="rId21"/>
    <p:sldId id="270" r:id="rId22"/>
    <p:sldId id="271" r:id="rId23"/>
    <p:sldId id="272" r:id="rId24"/>
    <p:sldId id="273"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302" r:id="rId50"/>
    <p:sldId id="27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4612AB7-0BA3-4D85-B3D9-8DDCAED03A4E}">
          <p14:sldIdLst>
            <p14:sldId id="256"/>
            <p14:sldId id="300"/>
            <p14:sldId id="304"/>
            <p14:sldId id="305"/>
            <p14:sldId id="301"/>
          </p14:sldIdLst>
        </p14:section>
        <p14:section name="Data-Oriented Design" id="{9EEE7DDE-8862-4A7B-A3AB-95C2F3C2EDDE}">
          <p14:sldIdLst>
            <p14:sldId id="257"/>
            <p14:sldId id="259"/>
            <p14:sldId id="258"/>
            <p14:sldId id="261"/>
            <p14:sldId id="260"/>
            <p14:sldId id="262"/>
            <p14:sldId id="263"/>
            <p14:sldId id="264"/>
          </p14:sldIdLst>
        </p14:section>
        <p14:section name="DOTS - Overview" id="{A0C2A9FB-970E-4695-8A04-B39E7AC17BFB}">
          <p14:sldIdLst>
            <p14:sldId id="265"/>
            <p14:sldId id="266"/>
            <p14:sldId id="267"/>
            <p14:sldId id="268"/>
            <p14:sldId id="269"/>
            <p14:sldId id="299"/>
            <p14:sldId id="303"/>
          </p14:sldIdLst>
        </p14:section>
        <p14:section name="DOTS in practice" id="{D899CA8F-830A-4A25-8A13-3D064E446EB6}">
          <p14:sldIdLst>
            <p14:sldId id="270"/>
            <p14:sldId id="271"/>
            <p14:sldId id="272"/>
          </p14:sldIdLst>
        </p14:section>
        <p14:section name="Let’s create an Entity!" id="{19B809A0-1C5A-49BF-BDFB-5FD74BEAC210}">
          <p14:sldIdLst>
            <p14:sldId id="273"/>
            <p14:sldId id="275"/>
            <p14:sldId id="276"/>
            <p14:sldId id="277"/>
            <p14:sldId id="278"/>
            <p14:sldId id="279"/>
            <p14:sldId id="280"/>
            <p14:sldId id="281"/>
          </p14:sldIdLst>
        </p14:section>
        <p14:section name="Adding a mesh to an Entity" id="{5DB1F961-0F15-4E54-9A6F-ACF61B9C365C}">
          <p14:sldIdLst>
            <p14:sldId id="282"/>
            <p14:sldId id="283"/>
            <p14:sldId id="284"/>
            <p14:sldId id="285"/>
            <p14:sldId id="286"/>
            <p14:sldId id="287"/>
            <p14:sldId id="288"/>
          </p14:sldIdLst>
        </p14:section>
        <p14:section name="Creating Components and Systems" id="{65DAAD63-F2CD-447B-B36A-C31DEFEBE7F4}">
          <p14:sldIdLst>
            <p14:sldId id="289"/>
            <p14:sldId id="290"/>
            <p14:sldId id="291"/>
            <p14:sldId id="292"/>
            <p14:sldId id="293"/>
            <p14:sldId id="294"/>
            <p14:sldId id="295"/>
            <p14:sldId id="296"/>
            <p14:sldId id="297"/>
          </p14:sldIdLst>
        </p14:section>
        <p14:section name="The C# Job System and the Burst Compiler" id="{13E6E6D3-9CD6-41F1-8628-75A03CAB4FE8}">
          <p14:sldIdLst>
            <p14:sldId id="298"/>
            <p14:sldId id="302"/>
          </p14:sldIdLst>
        </p14:section>
        <p14:section name="Useful links" id="{03918DBF-AB8F-4776-A64B-5BE2DC0D43FD}">
          <p14:sldIdLst>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300073"/>
    <a:srgbClr val="50AB91"/>
    <a:srgbClr val="42A5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0" d="100"/>
          <a:sy n="70" d="100"/>
        </p:scale>
        <p:origin x="6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215E-EAB1-4F7F-B9A2-A1BE130DFD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5DABD1-8BA2-4552-BDBB-FBEE7BAE27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E7634A-A496-4CE1-A635-8B00C1603AD1}"/>
              </a:ext>
            </a:extLst>
          </p:cNvPr>
          <p:cNvSpPr>
            <a:spLocks noGrp="1"/>
          </p:cNvSpPr>
          <p:nvPr>
            <p:ph type="dt" sz="half" idx="10"/>
          </p:nvPr>
        </p:nvSpPr>
        <p:spPr/>
        <p:txBody>
          <a:bodyPr/>
          <a:lstStyle/>
          <a:p>
            <a:fld id="{63253CD9-9250-478B-B7E9-A55F2A8E2F7D}" type="datetimeFigureOut">
              <a:rPr lang="en-US" smtClean="0"/>
              <a:t>1/6/2021</a:t>
            </a:fld>
            <a:endParaRPr lang="en-US"/>
          </a:p>
        </p:txBody>
      </p:sp>
      <p:sp>
        <p:nvSpPr>
          <p:cNvPr id="5" name="Footer Placeholder 4">
            <a:extLst>
              <a:ext uri="{FF2B5EF4-FFF2-40B4-BE49-F238E27FC236}">
                <a16:creationId xmlns:a16="http://schemas.microsoft.com/office/drawing/2014/main" id="{9D8160E8-AE77-4C63-8E64-BC51358DC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EE8C2-BD4E-4E22-87D8-1C339A242537}"/>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31898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3392-14FD-40E4-89F6-E944E67DD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BCC417-E40E-400F-B6E3-A7637C4298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A338E-E905-4880-8C7B-C7214FB3111B}"/>
              </a:ext>
            </a:extLst>
          </p:cNvPr>
          <p:cNvSpPr>
            <a:spLocks noGrp="1"/>
          </p:cNvSpPr>
          <p:nvPr>
            <p:ph type="dt" sz="half" idx="10"/>
          </p:nvPr>
        </p:nvSpPr>
        <p:spPr/>
        <p:txBody>
          <a:bodyPr/>
          <a:lstStyle/>
          <a:p>
            <a:fld id="{63253CD9-9250-478B-B7E9-A55F2A8E2F7D}" type="datetimeFigureOut">
              <a:rPr lang="en-US" smtClean="0"/>
              <a:t>1/6/2021</a:t>
            </a:fld>
            <a:endParaRPr lang="en-US"/>
          </a:p>
        </p:txBody>
      </p:sp>
      <p:sp>
        <p:nvSpPr>
          <p:cNvPr id="5" name="Footer Placeholder 4">
            <a:extLst>
              <a:ext uri="{FF2B5EF4-FFF2-40B4-BE49-F238E27FC236}">
                <a16:creationId xmlns:a16="http://schemas.microsoft.com/office/drawing/2014/main" id="{9BA839A0-49D0-476A-9D52-717E21129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D31DD-64A7-45E2-BBB2-4C5869F0DAC9}"/>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358750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9B0D63-4445-4035-8AC5-93CFF553C2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BB49E4-1F4A-4AC2-899F-5DB96C32C8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F8D15-C245-44D9-9377-67F56853A3F9}"/>
              </a:ext>
            </a:extLst>
          </p:cNvPr>
          <p:cNvSpPr>
            <a:spLocks noGrp="1"/>
          </p:cNvSpPr>
          <p:nvPr>
            <p:ph type="dt" sz="half" idx="10"/>
          </p:nvPr>
        </p:nvSpPr>
        <p:spPr/>
        <p:txBody>
          <a:bodyPr/>
          <a:lstStyle/>
          <a:p>
            <a:fld id="{63253CD9-9250-478B-B7E9-A55F2A8E2F7D}" type="datetimeFigureOut">
              <a:rPr lang="en-US" smtClean="0"/>
              <a:t>1/6/2021</a:t>
            </a:fld>
            <a:endParaRPr lang="en-US"/>
          </a:p>
        </p:txBody>
      </p:sp>
      <p:sp>
        <p:nvSpPr>
          <p:cNvPr id="5" name="Footer Placeholder 4">
            <a:extLst>
              <a:ext uri="{FF2B5EF4-FFF2-40B4-BE49-F238E27FC236}">
                <a16:creationId xmlns:a16="http://schemas.microsoft.com/office/drawing/2014/main" id="{2B3F30FB-5564-4EB0-AC54-69E6AC515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F54E1-393E-4298-9636-D413DDF125EE}"/>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1520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5A62-149E-473D-AC6E-10B900A67A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00299F-9AF1-4F3E-9F86-63659035C8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0135E-F51C-4539-8C35-76D9894C6978}"/>
              </a:ext>
            </a:extLst>
          </p:cNvPr>
          <p:cNvSpPr>
            <a:spLocks noGrp="1"/>
          </p:cNvSpPr>
          <p:nvPr>
            <p:ph type="dt" sz="half" idx="10"/>
          </p:nvPr>
        </p:nvSpPr>
        <p:spPr/>
        <p:txBody>
          <a:bodyPr/>
          <a:lstStyle/>
          <a:p>
            <a:fld id="{63253CD9-9250-478B-B7E9-A55F2A8E2F7D}" type="datetimeFigureOut">
              <a:rPr lang="en-US" smtClean="0"/>
              <a:t>1/6/2021</a:t>
            </a:fld>
            <a:endParaRPr lang="en-US"/>
          </a:p>
        </p:txBody>
      </p:sp>
      <p:sp>
        <p:nvSpPr>
          <p:cNvPr id="5" name="Footer Placeholder 4">
            <a:extLst>
              <a:ext uri="{FF2B5EF4-FFF2-40B4-BE49-F238E27FC236}">
                <a16:creationId xmlns:a16="http://schemas.microsoft.com/office/drawing/2014/main" id="{5FE56F07-6F8A-4C01-8326-939824E5D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9509B-DCF4-4181-9903-9F932AD173F3}"/>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2574452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285D-055D-4E62-BABA-7F13616B8A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87C87C-DE94-4848-97E3-75F34FBD4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B9B5CD-97B8-466F-B08A-48BFFA370C15}"/>
              </a:ext>
            </a:extLst>
          </p:cNvPr>
          <p:cNvSpPr>
            <a:spLocks noGrp="1"/>
          </p:cNvSpPr>
          <p:nvPr>
            <p:ph type="dt" sz="half" idx="10"/>
          </p:nvPr>
        </p:nvSpPr>
        <p:spPr/>
        <p:txBody>
          <a:bodyPr/>
          <a:lstStyle/>
          <a:p>
            <a:fld id="{63253CD9-9250-478B-B7E9-A55F2A8E2F7D}" type="datetimeFigureOut">
              <a:rPr lang="en-US" smtClean="0"/>
              <a:t>1/6/2021</a:t>
            </a:fld>
            <a:endParaRPr lang="en-US"/>
          </a:p>
        </p:txBody>
      </p:sp>
      <p:sp>
        <p:nvSpPr>
          <p:cNvPr id="5" name="Footer Placeholder 4">
            <a:extLst>
              <a:ext uri="{FF2B5EF4-FFF2-40B4-BE49-F238E27FC236}">
                <a16:creationId xmlns:a16="http://schemas.microsoft.com/office/drawing/2014/main" id="{796C4C2A-BD83-40EC-B16B-FE0EDFD65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396D8-EBBE-4FBA-B7C4-398C710B5B42}"/>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55152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9ED6-50B8-4471-9AE2-5DA43E90DA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899E3E-3B55-40E8-B9B8-F5CBC06620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039C4B-1D7C-41AC-B9BE-F0F60CA2F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8E3431-53B9-4B82-86D4-7DFDAE8A761D}"/>
              </a:ext>
            </a:extLst>
          </p:cNvPr>
          <p:cNvSpPr>
            <a:spLocks noGrp="1"/>
          </p:cNvSpPr>
          <p:nvPr>
            <p:ph type="dt" sz="half" idx="10"/>
          </p:nvPr>
        </p:nvSpPr>
        <p:spPr/>
        <p:txBody>
          <a:bodyPr/>
          <a:lstStyle/>
          <a:p>
            <a:fld id="{63253CD9-9250-478B-B7E9-A55F2A8E2F7D}" type="datetimeFigureOut">
              <a:rPr lang="en-US" smtClean="0"/>
              <a:t>1/6/2021</a:t>
            </a:fld>
            <a:endParaRPr lang="en-US"/>
          </a:p>
        </p:txBody>
      </p:sp>
      <p:sp>
        <p:nvSpPr>
          <p:cNvPr id="6" name="Footer Placeholder 5">
            <a:extLst>
              <a:ext uri="{FF2B5EF4-FFF2-40B4-BE49-F238E27FC236}">
                <a16:creationId xmlns:a16="http://schemas.microsoft.com/office/drawing/2014/main" id="{D3EC1D00-A494-45E1-977A-80B9133E8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E85D9-1AE4-4A6C-9383-ED1D9EF270CE}"/>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55235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96C8-793C-489C-903F-F8DA0954EC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CC8FFE-2C16-4769-B594-AA41F24364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AA5DD1-2D3A-41AB-861B-0A5E2E7551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48FF6F-8678-49E3-BAF7-907A9725C2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ED85EC-D4D7-49D0-B23C-9537817CB7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81D16D-6CF0-4DA0-BD7D-2CC7FC3B196C}"/>
              </a:ext>
            </a:extLst>
          </p:cNvPr>
          <p:cNvSpPr>
            <a:spLocks noGrp="1"/>
          </p:cNvSpPr>
          <p:nvPr>
            <p:ph type="dt" sz="half" idx="10"/>
          </p:nvPr>
        </p:nvSpPr>
        <p:spPr/>
        <p:txBody>
          <a:bodyPr/>
          <a:lstStyle/>
          <a:p>
            <a:fld id="{63253CD9-9250-478B-B7E9-A55F2A8E2F7D}" type="datetimeFigureOut">
              <a:rPr lang="en-US" smtClean="0"/>
              <a:t>1/6/2021</a:t>
            </a:fld>
            <a:endParaRPr lang="en-US"/>
          </a:p>
        </p:txBody>
      </p:sp>
      <p:sp>
        <p:nvSpPr>
          <p:cNvPr id="8" name="Footer Placeholder 7">
            <a:extLst>
              <a:ext uri="{FF2B5EF4-FFF2-40B4-BE49-F238E27FC236}">
                <a16:creationId xmlns:a16="http://schemas.microsoft.com/office/drawing/2014/main" id="{74E86596-B52E-47A8-9647-2D2F601796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7E4FF-16C3-483A-A3BB-5F94FB7B62CA}"/>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220431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F750-8B95-452B-A999-56FC73264A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9E2E34-6ABE-422A-91B5-800AAB529C59}"/>
              </a:ext>
            </a:extLst>
          </p:cNvPr>
          <p:cNvSpPr>
            <a:spLocks noGrp="1"/>
          </p:cNvSpPr>
          <p:nvPr>
            <p:ph type="dt" sz="half" idx="10"/>
          </p:nvPr>
        </p:nvSpPr>
        <p:spPr/>
        <p:txBody>
          <a:bodyPr/>
          <a:lstStyle/>
          <a:p>
            <a:fld id="{63253CD9-9250-478B-B7E9-A55F2A8E2F7D}" type="datetimeFigureOut">
              <a:rPr lang="en-US" smtClean="0"/>
              <a:t>1/6/2021</a:t>
            </a:fld>
            <a:endParaRPr lang="en-US"/>
          </a:p>
        </p:txBody>
      </p:sp>
      <p:sp>
        <p:nvSpPr>
          <p:cNvPr id="4" name="Footer Placeholder 3">
            <a:extLst>
              <a:ext uri="{FF2B5EF4-FFF2-40B4-BE49-F238E27FC236}">
                <a16:creationId xmlns:a16="http://schemas.microsoft.com/office/drawing/2014/main" id="{EB007D51-D8FC-4CC1-89D7-BC520AD494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A880C1-BB1E-4D80-99BF-6C9D980A3354}"/>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315353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0C2CFF-B77D-401E-BB02-0D930747E59B}"/>
              </a:ext>
            </a:extLst>
          </p:cNvPr>
          <p:cNvSpPr>
            <a:spLocks noGrp="1"/>
          </p:cNvSpPr>
          <p:nvPr>
            <p:ph type="dt" sz="half" idx="10"/>
          </p:nvPr>
        </p:nvSpPr>
        <p:spPr/>
        <p:txBody>
          <a:bodyPr/>
          <a:lstStyle/>
          <a:p>
            <a:fld id="{63253CD9-9250-478B-B7E9-A55F2A8E2F7D}" type="datetimeFigureOut">
              <a:rPr lang="en-US" smtClean="0"/>
              <a:t>1/6/2021</a:t>
            </a:fld>
            <a:endParaRPr lang="en-US"/>
          </a:p>
        </p:txBody>
      </p:sp>
      <p:sp>
        <p:nvSpPr>
          <p:cNvPr id="3" name="Footer Placeholder 2">
            <a:extLst>
              <a:ext uri="{FF2B5EF4-FFF2-40B4-BE49-F238E27FC236}">
                <a16:creationId xmlns:a16="http://schemas.microsoft.com/office/drawing/2014/main" id="{C6B55435-42EE-4D06-A1DA-8D40F10BF7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B34FED-1EF2-4DFB-AB2B-1AA8F501A712}"/>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41002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6C4B2-A0E6-4589-A011-539608F340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691724-A3E6-40DE-ABB5-333AAB096F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448123-7203-4B6F-9241-B9E9100B8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F1010A-8F59-4F57-AC5C-8012275ED858}"/>
              </a:ext>
            </a:extLst>
          </p:cNvPr>
          <p:cNvSpPr>
            <a:spLocks noGrp="1"/>
          </p:cNvSpPr>
          <p:nvPr>
            <p:ph type="dt" sz="half" idx="10"/>
          </p:nvPr>
        </p:nvSpPr>
        <p:spPr/>
        <p:txBody>
          <a:bodyPr/>
          <a:lstStyle/>
          <a:p>
            <a:fld id="{63253CD9-9250-478B-B7E9-A55F2A8E2F7D}" type="datetimeFigureOut">
              <a:rPr lang="en-US" smtClean="0"/>
              <a:t>1/6/2021</a:t>
            </a:fld>
            <a:endParaRPr lang="en-US"/>
          </a:p>
        </p:txBody>
      </p:sp>
      <p:sp>
        <p:nvSpPr>
          <p:cNvPr id="6" name="Footer Placeholder 5">
            <a:extLst>
              <a:ext uri="{FF2B5EF4-FFF2-40B4-BE49-F238E27FC236}">
                <a16:creationId xmlns:a16="http://schemas.microsoft.com/office/drawing/2014/main" id="{A48DED3A-5285-4098-9E54-4B5AB45BF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A4901-C411-4065-84EC-8E7271BAEFDA}"/>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680246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A06B-2BC3-4E27-AF96-1E602891C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44472C-3498-4F8D-93E9-771547569F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270B89-CFAE-4212-B13D-5358AA097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D61A1-987E-4DA7-AB93-6DCD531D6D57}"/>
              </a:ext>
            </a:extLst>
          </p:cNvPr>
          <p:cNvSpPr>
            <a:spLocks noGrp="1"/>
          </p:cNvSpPr>
          <p:nvPr>
            <p:ph type="dt" sz="half" idx="10"/>
          </p:nvPr>
        </p:nvSpPr>
        <p:spPr/>
        <p:txBody>
          <a:bodyPr/>
          <a:lstStyle/>
          <a:p>
            <a:fld id="{63253CD9-9250-478B-B7E9-A55F2A8E2F7D}" type="datetimeFigureOut">
              <a:rPr lang="en-US" smtClean="0"/>
              <a:t>1/6/2021</a:t>
            </a:fld>
            <a:endParaRPr lang="en-US"/>
          </a:p>
        </p:txBody>
      </p:sp>
      <p:sp>
        <p:nvSpPr>
          <p:cNvPr id="6" name="Footer Placeholder 5">
            <a:extLst>
              <a:ext uri="{FF2B5EF4-FFF2-40B4-BE49-F238E27FC236}">
                <a16:creationId xmlns:a16="http://schemas.microsoft.com/office/drawing/2014/main" id="{BA38806D-C4D4-4C1F-AF7D-B41BBAF81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7B2D1A-ADC9-4BDB-AFD8-9C64090AEE4D}"/>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849814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CE69B-BDE0-47FF-A415-535A9A5C9D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225E89-9C04-4442-92FB-268F217F3E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04DF1-5509-453E-BBD7-C36864713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53CD9-9250-478B-B7E9-A55F2A8E2F7D}" type="datetimeFigureOut">
              <a:rPr lang="en-US" smtClean="0"/>
              <a:t>1/6/2021</a:t>
            </a:fld>
            <a:endParaRPr lang="en-US"/>
          </a:p>
        </p:txBody>
      </p:sp>
      <p:sp>
        <p:nvSpPr>
          <p:cNvPr id="5" name="Footer Placeholder 4">
            <a:extLst>
              <a:ext uri="{FF2B5EF4-FFF2-40B4-BE49-F238E27FC236}">
                <a16:creationId xmlns:a16="http://schemas.microsoft.com/office/drawing/2014/main" id="{88311430-EB8B-4F3B-A074-D6112F5C29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1A91A3-3050-4EDF-B4BC-3D64E2DC01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4D750-AD2E-4A80-82FB-94CBE6A7E19C}" type="slidenum">
              <a:rPr lang="en-US" smtClean="0"/>
              <a:t>‹#›</a:t>
            </a:fld>
            <a:endParaRPr lang="en-US"/>
          </a:p>
        </p:txBody>
      </p:sp>
    </p:spTree>
    <p:extLst>
      <p:ext uri="{BB962C8B-B14F-4D97-AF65-F5344CB8AC3E}">
        <p14:creationId xmlns:p14="http://schemas.microsoft.com/office/powerpoint/2010/main" val="3464338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door407.com/projects" TargetMode="External"/><Relationship Id="rId2" Type="http://schemas.openxmlformats.org/officeDocument/2006/relationships/slideLayout" Target="../slideLayouts/slideLayout2.xml"/><Relationship Id="rId1" Type="http://schemas.openxmlformats.org/officeDocument/2006/relationships/video" Target="https://www.youtube.com/embed/T3TTxytDwQg?start=32&amp;feature=oembed" TargetMode="Externa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ardspace-shipbreaker.com/" TargetMode="External"/><Relationship Id="rId2" Type="http://schemas.openxmlformats.org/officeDocument/2006/relationships/slideLayout" Target="../slideLayouts/slideLayout2.xml"/><Relationship Id="rId1" Type="http://schemas.openxmlformats.org/officeDocument/2006/relationships/video" Target="https://www.youtube.com/embed/zafPQQV9wTU?feature=oembed" TargetMode="Externa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QGM4feh0fRA?start=17&amp;feature=oembed" TargetMode="External"/></Relationships>
</file>

<file path=ppt/slides/_rels/slide40.xml.rels><?xml version="1.0" encoding="UTF-8" standalone="yes"?>
<Relationships xmlns="http://schemas.openxmlformats.org/package/2006/relationships"><Relationship Id="rId2" Type="http://schemas.openxmlformats.org/officeDocument/2006/relationships/hyperlink" Target="https://docs.microsoft.com/en-us/dotnet/framework/interop/blittable-and-non-blittable-type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ocs.unity3d.com/Packages/com.unity.entities@0.11/manual/ecs_entities_foreach.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0VQyWo-gb2c?start=160&amp;feature=oembed"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s://www.youtube.com/playlist?list=PL-05SQhI5rIYuRbANfxjt7G2C9oFch0al" TargetMode="External"/><Relationship Id="rId2" Type="http://schemas.openxmlformats.org/officeDocument/2006/relationships/hyperlink" Target="https://nikolayk.medium.com/getting-started-with-unity-dots-part-1-ecs-7f963777db8e" TargetMode="External"/><Relationship Id="rId1" Type="http://schemas.openxmlformats.org/officeDocument/2006/relationships/slideLayout" Target="../slideLayouts/slideLayout2.xml"/><Relationship Id="rId6" Type="http://schemas.openxmlformats.org/officeDocument/2006/relationships/hyperlink" Target="https://docs.unity3d.com/Manual/JobSystem.html" TargetMode="External"/><Relationship Id="rId5" Type="http://schemas.openxmlformats.org/officeDocument/2006/relationships/hyperlink" Target="https://docs.unity3d.com/Packages/com.unity.entities@latest/" TargetMode="External"/><Relationship Id="rId4" Type="http://schemas.openxmlformats.org/officeDocument/2006/relationships/hyperlink" Target="https://www.youtube.com/playlist?list=PL-05SQhI5rIY2MVt5s_EfvddNXS2GN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35C6-BB8E-430C-96AF-9E60BC16040A}"/>
              </a:ext>
            </a:extLst>
          </p:cNvPr>
          <p:cNvSpPr>
            <a:spLocks noGrp="1"/>
          </p:cNvSpPr>
          <p:nvPr>
            <p:ph type="ctrTitle"/>
          </p:nvPr>
        </p:nvSpPr>
        <p:spPr>
          <a:xfrm>
            <a:off x="1524000" y="955344"/>
            <a:ext cx="9144000" cy="941695"/>
          </a:xfrm>
        </p:spPr>
        <p:txBody>
          <a:bodyPr>
            <a:noAutofit/>
          </a:bodyPr>
          <a:lstStyle/>
          <a:p>
            <a:r>
              <a:rPr lang="en-US" sz="6600" dirty="0"/>
              <a:t>Unity DOTS</a:t>
            </a:r>
          </a:p>
        </p:txBody>
      </p:sp>
      <p:sp>
        <p:nvSpPr>
          <p:cNvPr id="4" name="TextBox 3">
            <a:extLst>
              <a:ext uri="{FF2B5EF4-FFF2-40B4-BE49-F238E27FC236}">
                <a16:creationId xmlns:a16="http://schemas.microsoft.com/office/drawing/2014/main" id="{BC6BFC27-2388-4132-AF2A-B925649AFC29}"/>
              </a:ext>
            </a:extLst>
          </p:cNvPr>
          <p:cNvSpPr txBox="1"/>
          <p:nvPr/>
        </p:nvSpPr>
        <p:spPr>
          <a:xfrm>
            <a:off x="5158855" y="1897039"/>
            <a:ext cx="2575192" cy="3046988"/>
          </a:xfrm>
          <a:prstGeom prst="rect">
            <a:avLst/>
          </a:prstGeom>
          <a:noFill/>
        </p:spPr>
        <p:txBody>
          <a:bodyPr wrap="square" rtlCol="0">
            <a:spAutoFit/>
          </a:bodyPr>
          <a:lstStyle/>
          <a:p>
            <a:r>
              <a:rPr lang="en-US" sz="4800" b="1" dirty="0"/>
              <a:t>D</a:t>
            </a:r>
            <a:r>
              <a:rPr lang="en-US" sz="4800" dirty="0"/>
              <a:t>ata</a:t>
            </a:r>
            <a:br>
              <a:rPr lang="en-US" sz="4800" dirty="0"/>
            </a:br>
            <a:r>
              <a:rPr lang="en-US" sz="4800" b="1" dirty="0"/>
              <a:t>O</a:t>
            </a:r>
            <a:r>
              <a:rPr lang="en-US" sz="4800" dirty="0"/>
              <a:t>riented</a:t>
            </a:r>
            <a:br>
              <a:rPr lang="en-US" sz="4800" dirty="0"/>
            </a:br>
            <a:r>
              <a:rPr lang="en-US" sz="4800" b="1" dirty="0"/>
              <a:t>T</a:t>
            </a:r>
            <a:r>
              <a:rPr lang="en-US" sz="4800" dirty="0"/>
              <a:t>ech</a:t>
            </a:r>
            <a:br>
              <a:rPr lang="en-US" sz="4800" dirty="0"/>
            </a:br>
            <a:r>
              <a:rPr lang="en-US" sz="4800" b="1" dirty="0"/>
              <a:t>S</a:t>
            </a:r>
            <a:r>
              <a:rPr lang="en-US" sz="4800" dirty="0"/>
              <a:t>tack</a:t>
            </a:r>
          </a:p>
        </p:txBody>
      </p:sp>
      <p:sp>
        <p:nvSpPr>
          <p:cNvPr id="3" name="TextBox 2">
            <a:extLst>
              <a:ext uri="{FF2B5EF4-FFF2-40B4-BE49-F238E27FC236}">
                <a16:creationId xmlns:a16="http://schemas.microsoft.com/office/drawing/2014/main" id="{AC985933-28EF-461C-B5FC-E20E6A5B1D67}"/>
              </a:ext>
            </a:extLst>
          </p:cNvPr>
          <p:cNvSpPr txBox="1"/>
          <p:nvPr/>
        </p:nvSpPr>
        <p:spPr>
          <a:xfrm>
            <a:off x="3606664" y="5256325"/>
            <a:ext cx="4978671" cy="646331"/>
          </a:xfrm>
          <a:prstGeom prst="rect">
            <a:avLst/>
          </a:prstGeom>
          <a:noFill/>
        </p:spPr>
        <p:txBody>
          <a:bodyPr wrap="none" rtlCol="0">
            <a:spAutoFit/>
          </a:bodyPr>
          <a:lstStyle/>
          <a:p>
            <a:r>
              <a:rPr lang="en-US" sz="3600" dirty="0"/>
              <a:t>“Performance by default”</a:t>
            </a:r>
          </a:p>
        </p:txBody>
      </p:sp>
    </p:spTree>
    <p:extLst>
      <p:ext uri="{BB962C8B-B14F-4D97-AF65-F5344CB8AC3E}">
        <p14:creationId xmlns:p14="http://schemas.microsoft.com/office/powerpoint/2010/main" val="5530632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8E780-0864-4BFF-91AB-4CB46FE008B9}"/>
              </a:ext>
            </a:extLst>
          </p:cNvPr>
          <p:cNvSpPr>
            <a:spLocks noGrp="1"/>
          </p:cNvSpPr>
          <p:nvPr>
            <p:ph type="title"/>
          </p:nvPr>
        </p:nvSpPr>
        <p:spPr>
          <a:xfrm>
            <a:off x="838200" y="365125"/>
            <a:ext cx="10515600" cy="885111"/>
          </a:xfrm>
        </p:spPr>
        <p:txBody>
          <a:bodyPr/>
          <a:lstStyle/>
          <a:p>
            <a:r>
              <a:rPr lang="en-US" dirty="0"/>
              <a:t>Pure C# Example</a:t>
            </a:r>
          </a:p>
        </p:txBody>
      </p:sp>
      <p:sp>
        <p:nvSpPr>
          <p:cNvPr id="3" name="Content Placeholder 2">
            <a:extLst>
              <a:ext uri="{FF2B5EF4-FFF2-40B4-BE49-F238E27FC236}">
                <a16:creationId xmlns:a16="http://schemas.microsoft.com/office/drawing/2014/main" id="{3E6C619D-CF27-47C9-92D1-3173C9F9AF27}"/>
              </a:ext>
            </a:extLst>
          </p:cNvPr>
          <p:cNvSpPr>
            <a:spLocks noGrp="1"/>
          </p:cNvSpPr>
          <p:nvPr>
            <p:ph idx="1"/>
          </p:nvPr>
        </p:nvSpPr>
        <p:spPr>
          <a:xfrm>
            <a:off x="6096000" y="1250236"/>
            <a:ext cx="5257800" cy="4791790"/>
          </a:xfrm>
        </p:spPr>
        <p:txBody>
          <a:bodyPr/>
          <a:lstStyle/>
          <a:p>
            <a:pPr marL="0" indent="0">
              <a:buNone/>
            </a:pPr>
            <a:r>
              <a:rPr lang="en-US" dirty="0"/>
              <a:t>Data-Oriented Design:</a:t>
            </a:r>
          </a:p>
          <a:p>
            <a:pPr marL="0" indent="0">
              <a:buNone/>
            </a:pPr>
            <a:r>
              <a:rPr lang="en-US" sz="1800" dirty="0"/>
              <a:t>We’ll create a collection for every value of a square, and implement the methods in the collection itself:</a:t>
            </a:r>
          </a:p>
        </p:txBody>
      </p:sp>
      <p:sp>
        <p:nvSpPr>
          <p:cNvPr id="9" name="Content Placeholder 2">
            <a:extLst>
              <a:ext uri="{FF2B5EF4-FFF2-40B4-BE49-F238E27FC236}">
                <a16:creationId xmlns:a16="http://schemas.microsoft.com/office/drawing/2014/main" id="{B7CFB1FB-03D3-4F42-94B7-14F21F4759AC}"/>
              </a:ext>
            </a:extLst>
          </p:cNvPr>
          <p:cNvSpPr txBox="1">
            <a:spLocks/>
          </p:cNvSpPr>
          <p:nvPr/>
        </p:nvSpPr>
        <p:spPr>
          <a:xfrm>
            <a:off x="838200" y="1250236"/>
            <a:ext cx="5257800" cy="47917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Object-Oriented Design:</a:t>
            </a:r>
          </a:p>
          <a:p>
            <a:pPr marL="0" indent="0">
              <a:buFont typeface="Arial" panose="020B0604020202020204" pitchFamily="34" charset="0"/>
              <a:buNone/>
            </a:pPr>
            <a:r>
              <a:rPr lang="en-US" sz="1800" dirty="0"/>
              <a:t>We’ll create an object that represents a square with all of its values and methods, and then create a collection of squares:</a:t>
            </a:r>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600" dirty="0"/>
          </a:p>
        </p:txBody>
      </p:sp>
      <p:sp>
        <p:nvSpPr>
          <p:cNvPr id="4" name="Rectangle 1">
            <a:extLst>
              <a:ext uri="{FF2B5EF4-FFF2-40B4-BE49-F238E27FC236}">
                <a16:creationId xmlns:a16="http://schemas.microsoft.com/office/drawing/2014/main" id="{DB11D913-09B3-47EB-A434-21524CDA2074}"/>
              </a:ext>
            </a:extLst>
          </p:cNvPr>
          <p:cNvSpPr>
            <a:spLocks noChangeArrowheads="1"/>
          </p:cNvSpPr>
          <p:nvPr/>
        </p:nvSpPr>
        <p:spPr bwMode="auto">
          <a:xfrm>
            <a:off x="951221" y="2621086"/>
            <a:ext cx="3070071" cy="230832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F54D6"/>
                </a:solidFill>
                <a:effectLst/>
                <a:latin typeface="Consolas" panose="020B0609020204030204" pitchFamily="49" charset="0"/>
              </a:rPr>
              <a:t>private class </a:t>
            </a:r>
            <a:r>
              <a:rPr kumimoji="0" lang="en-US" altLang="en-US" sz="900" b="0" i="0" u="none" strike="noStrike" cap="none" normalizeH="0" baseline="0" dirty="0">
                <a:ln>
                  <a:noFill/>
                </a:ln>
                <a:solidFill>
                  <a:srgbClr val="6B2FBA"/>
                </a:solidFill>
                <a:effectLst/>
                <a:latin typeface="Consolas" panose="020B0609020204030204" pitchFamily="49" charset="0"/>
              </a:rPr>
              <a:t>Square</a:t>
            </a:r>
            <a:br>
              <a:rPr kumimoji="0" lang="en-US" altLang="en-US" sz="900" b="0" i="0" u="none" strike="noStrike" cap="none" normalizeH="0" baseline="0" dirty="0">
                <a:ln>
                  <a:noFill/>
                </a:ln>
                <a:solidFill>
                  <a:srgbClr val="6B2FBA"/>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x</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width</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height</a:t>
            </a:r>
            <a:r>
              <a:rPr kumimoji="0" lang="en-US" altLang="en-US" sz="900" b="0" i="0" u="none" strike="noStrike" cap="none" normalizeH="0" baseline="0" dirty="0">
                <a:ln>
                  <a:noFill/>
                </a:ln>
                <a:solidFill>
                  <a:srgbClr val="383838"/>
                </a:solidFill>
                <a:effectLst/>
                <a:latin typeface="Consolas" panose="020B0609020204030204" pitchFamily="49" charset="0"/>
              </a:rPr>
              <a:t>;</a:t>
            </a:r>
          </a:p>
          <a:p>
            <a:pPr eaLnBrk="0" fontAlgn="base" hangingPunct="0">
              <a:spcBef>
                <a:spcPct val="0"/>
              </a:spcBef>
              <a:spcAft>
                <a:spcPct val="0"/>
              </a:spcAft>
            </a:pP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949494"/>
                </a:solidFill>
                <a:effectLst/>
                <a:latin typeface="Consolas" panose="020B0609020204030204" pitchFamily="49" charset="0"/>
              </a:rPr>
              <a:t>color</a:t>
            </a: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public void </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093A1"/>
                </a:solidFill>
                <a:effectLst/>
                <a:latin typeface="Consolas" panose="020B0609020204030204" pitchFamily="49" charset="0"/>
              </a:rPr>
              <a:t>x </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093A1"/>
                </a:solidFill>
                <a:effectLst/>
                <a:latin typeface="Consolas" panose="020B0609020204030204" pitchFamily="49" charset="0"/>
              </a:rPr>
              <a:t>y </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5C1A6F1-B0F7-440E-8FBC-A381CE4E5423}"/>
              </a:ext>
            </a:extLst>
          </p:cNvPr>
          <p:cNvSpPr>
            <a:spLocks noChangeArrowheads="1"/>
          </p:cNvSpPr>
          <p:nvPr/>
        </p:nvSpPr>
        <p:spPr bwMode="auto">
          <a:xfrm>
            <a:off x="3359943" y="4929410"/>
            <a:ext cx="3576638" cy="189282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F54D6"/>
                </a:solidFill>
                <a:effectLst/>
                <a:latin typeface="Consolas" panose="020B0609020204030204" pitchFamily="49" charset="0"/>
              </a:rPr>
              <a:t>public class </a:t>
            </a:r>
            <a:r>
              <a:rPr kumimoji="0" lang="en-US" altLang="en-US" sz="900" b="0" i="0" u="none" strike="noStrike" cap="none" normalizeH="0" baseline="0" dirty="0" err="1">
                <a:ln>
                  <a:noFill/>
                </a:ln>
                <a:solidFill>
                  <a:srgbClr val="6B2FBA"/>
                </a:solidFill>
                <a:effectLst/>
                <a:latin typeface="Consolas" panose="020B0609020204030204" pitchFamily="49" charset="0"/>
              </a:rPr>
              <a:t>SquareCollection</a:t>
            </a:r>
            <a:br>
              <a:rPr kumimoji="0" lang="en-US" altLang="en-US" sz="900" b="0" i="0" u="none" strike="noStrike" cap="none" normalizeH="0" baseline="0" dirty="0">
                <a:ln>
                  <a:noFill/>
                </a:ln>
                <a:solidFill>
                  <a:srgbClr val="202020"/>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a:t>
            </a:r>
            <a:r>
              <a:rPr kumimoji="0" lang="en-US" altLang="en-US" sz="900" b="0" i="0" u="none" strike="noStrike" cap="none" normalizeH="0" baseline="0" dirty="0">
                <a:ln>
                  <a:noFill/>
                </a:ln>
                <a:solidFill>
                  <a:srgbClr val="202020"/>
                </a:solidFill>
                <a:effectLst/>
                <a:latin typeface="Consolas" panose="020B0609020204030204" pitchFamily="49" charset="0"/>
              </a:rPr>
              <a:t>Square</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202020"/>
                </a:solidFill>
                <a:effectLst/>
                <a:latin typeface="Consolas" panose="020B0609020204030204" pitchFamily="49" charset="0"/>
              </a:rPr>
              <a:t>collection</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public void </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for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var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a:ln>
                  <a:noFill/>
                </a:ln>
                <a:solidFill>
                  <a:srgbClr val="AB2F6B"/>
                </a:solidFill>
                <a:effectLst/>
                <a:latin typeface="Consolas" panose="020B0609020204030204" pitchFamily="49" charset="0"/>
              </a:rPr>
              <a:t>0</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&lt; </a:t>
            </a:r>
            <a:r>
              <a:rPr kumimoji="0" lang="en-US" altLang="en-US" sz="900" b="0" i="0" u="none" strike="noStrike" cap="none" normalizeH="0" baseline="0" dirty="0" err="1">
                <a:ln>
                  <a:noFill/>
                </a:ln>
                <a:solidFill>
                  <a:srgbClr val="0093A1"/>
                </a:solidFill>
                <a:effectLst/>
                <a:latin typeface="Consolas" panose="020B0609020204030204" pitchFamily="49" charset="0"/>
              </a:rPr>
              <a:t>collection</a:t>
            </a:r>
            <a:r>
              <a:rPr kumimoji="0" lang="en-US" altLang="en-US" sz="900" b="0" i="0" u="none" strike="noStrike" cap="none" normalizeH="0" baseline="0" dirty="0" err="1">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0093A1"/>
                </a:solidFill>
                <a:effectLst/>
                <a:latin typeface="Consolas" panose="020B0609020204030204" pitchFamily="49" charset="0"/>
              </a:rPr>
              <a:t>Length</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093A1"/>
                </a:solidFill>
                <a:effectLst/>
                <a:latin typeface="Consolas" panose="020B0609020204030204" pitchFamily="49" charset="0"/>
              </a:rPr>
              <a:t>collection</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7C30223-06B2-4F06-9E07-5E7098AFA341}"/>
              </a:ext>
            </a:extLst>
          </p:cNvPr>
          <p:cNvSpPr>
            <a:spLocks noChangeArrowheads="1"/>
          </p:cNvSpPr>
          <p:nvPr/>
        </p:nvSpPr>
        <p:spPr bwMode="auto">
          <a:xfrm>
            <a:off x="7495536" y="2699274"/>
            <a:ext cx="4314825" cy="272382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F54D6"/>
                </a:solidFill>
                <a:effectLst/>
                <a:latin typeface="Consolas" panose="020B0609020204030204" pitchFamily="49" charset="0"/>
              </a:rPr>
              <a:t>public class </a:t>
            </a:r>
            <a:r>
              <a:rPr kumimoji="0" lang="en-US" altLang="en-US" sz="900" b="0" i="0" u="none" strike="noStrike" cap="none" normalizeH="0" baseline="0" dirty="0" err="1">
                <a:ln>
                  <a:noFill/>
                </a:ln>
                <a:solidFill>
                  <a:srgbClr val="6B2FBA"/>
                </a:solidFill>
                <a:effectLst/>
                <a:latin typeface="Consolas" panose="020B0609020204030204" pitchFamily="49" charset="0"/>
              </a:rPr>
              <a:t>SquareCollection</a:t>
            </a:r>
            <a:br>
              <a:rPr kumimoji="0" lang="en-US" altLang="en-US" sz="900" b="0" i="0" u="none" strike="noStrike" cap="none" normalizeH="0" baseline="0" dirty="0">
                <a:ln>
                  <a:noFill/>
                </a:ln>
                <a:solidFill>
                  <a:srgbClr val="6B2FBA"/>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allXs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allYs</a:t>
            </a:r>
            <a:r>
              <a:rPr kumimoji="0" lang="en-US" altLang="en-US" sz="9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allWidths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allHeights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allColors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public void </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for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a:ln>
                  <a:noFill/>
                </a:ln>
                <a:solidFill>
                  <a:srgbClr val="AB2F6B"/>
                </a:solidFill>
                <a:effectLst/>
                <a:latin typeface="Consolas" panose="020B0609020204030204" pitchFamily="49" charset="0"/>
              </a:rPr>
              <a:t>0</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&lt; </a:t>
            </a:r>
            <a:r>
              <a:rPr kumimoji="0" lang="en-US" altLang="en-US" sz="900" b="0" i="0" u="none" strike="noStrike" cap="none" normalizeH="0" baseline="0" dirty="0" err="1">
                <a:ln>
                  <a:noFill/>
                </a:ln>
                <a:solidFill>
                  <a:srgbClr val="0093A1"/>
                </a:solidFill>
                <a:effectLst/>
                <a:latin typeface="Consolas" panose="020B0609020204030204" pitchFamily="49" charset="0"/>
              </a:rPr>
              <a:t>allXs</a:t>
            </a:r>
            <a:r>
              <a:rPr kumimoji="0" lang="en-US" altLang="en-US" sz="900" b="0" i="0" u="none" strike="noStrike" cap="none" normalizeH="0" baseline="0" dirty="0" err="1">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0093A1"/>
                </a:solidFill>
                <a:effectLst/>
                <a:latin typeface="Consolas" panose="020B0609020204030204" pitchFamily="49" charset="0"/>
              </a:rPr>
              <a:t>Length</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allXs</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allYs</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72488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74D4-AB04-49E7-872C-D958E4DECCAF}"/>
              </a:ext>
            </a:extLst>
          </p:cNvPr>
          <p:cNvSpPr>
            <a:spLocks noGrp="1"/>
          </p:cNvSpPr>
          <p:nvPr>
            <p:ph type="title"/>
          </p:nvPr>
        </p:nvSpPr>
        <p:spPr/>
        <p:txBody>
          <a:bodyPr/>
          <a:lstStyle/>
          <a:p>
            <a:r>
              <a:rPr lang="en-US" dirty="0"/>
              <a:t>Pure C# Example</a:t>
            </a:r>
          </a:p>
        </p:txBody>
      </p:sp>
      <p:sp>
        <p:nvSpPr>
          <p:cNvPr id="3" name="Content Placeholder 2">
            <a:extLst>
              <a:ext uri="{FF2B5EF4-FFF2-40B4-BE49-F238E27FC236}">
                <a16:creationId xmlns:a16="http://schemas.microsoft.com/office/drawing/2014/main" id="{9C4B89CD-42EA-4D47-BE08-3BD09C4A4DBE}"/>
              </a:ext>
            </a:extLst>
          </p:cNvPr>
          <p:cNvSpPr>
            <a:spLocks noGrp="1"/>
          </p:cNvSpPr>
          <p:nvPr>
            <p:ph idx="1"/>
          </p:nvPr>
        </p:nvSpPr>
        <p:spPr/>
        <p:txBody>
          <a:bodyPr>
            <a:normAutofit/>
          </a:bodyPr>
          <a:lstStyle/>
          <a:p>
            <a:pPr marL="0" indent="0">
              <a:buNone/>
            </a:pPr>
            <a:r>
              <a:rPr lang="en-US" dirty="0"/>
              <a:t>To test the performance, I’ve created an object of each type with varying sizes, and called </a:t>
            </a:r>
            <a:r>
              <a:rPr lang="en-US" dirty="0" err="1"/>
              <a:t>MoveBy</a:t>
            </a:r>
            <a:r>
              <a:rPr lang="en-US" dirty="0"/>
              <a:t> for each.</a:t>
            </a:r>
          </a:p>
          <a:p>
            <a:pPr marL="0" indent="0">
              <a:buNone/>
            </a:pPr>
            <a:r>
              <a:rPr lang="en-US" dirty="0"/>
              <a:t>Timing results:</a:t>
            </a:r>
          </a:p>
          <a:p>
            <a:pPr marL="0" indent="0">
              <a:lnSpc>
                <a:spcPct val="100000"/>
              </a:lnSpc>
              <a:spcBef>
                <a:spcPts val="0"/>
              </a:spcBef>
              <a:buNone/>
            </a:pPr>
            <a:endParaRPr lang="en-US" sz="1800" dirty="0"/>
          </a:p>
          <a:p>
            <a:pPr marL="0" indent="0">
              <a:lnSpc>
                <a:spcPct val="100000"/>
              </a:lnSpc>
              <a:spcBef>
                <a:spcPts val="0"/>
              </a:spcBef>
              <a:buNone/>
            </a:pPr>
            <a:r>
              <a:rPr lang="en-US" sz="1800" dirty="0"/>
              <a:t>100 squares. Elapsed ticks: object oriented: 3 &lt; 40: data oriented</a:t>
            </a:r>
          </a:p>
          <a:p>
            <a:pPr marL="0" indent="0">
              <a:lnSpc>
                <a:spcPct val="100000"/>
              </a:lnSpc>
              <a:spcBef>
                <a:spcPts val="0"/>
              </a:spcBef>
              <a:buNone/>
            </a:pPr>
            <a:r>
              <a:rPr lang="en-US" sz="1800" dirty="0"/>
              <a:t>1,000 squares. Elapsed ticks: object oriented: 16 &lt; 45: data oriented</a:t>
            </a:r>
          </a:p>
          <a:p>
            <a:pPr marL="0" indent="0">
              <a:lnSpc>
                <a:spcPct val="100000"/>
              </a:lnSpc>
              <a:spcBef>
                <a:spcPts val="0"/>
              </a:spcBef>
              <a:buNone/>
            </a:pPr>
            <a:r>
              <a:rPr lang="en-US" sz="1800" dirty="0"/>
              <a:t>100,000 squares. Elapsed ticks: object oriented: 2,657 &gt; 1,878: data oriented</a:t>
            </a:r>
          </a:p>
          <a:p>
            <a:pPr marL="0" indent="0">
              <a:lnSpc>
                <a:spcPct val="100000"/>
              </a:lnSpc>
              <a:spcBef>
                <a:spcPts val="0"/>
              </a:spcBef>
              <a:buNone/>
            </a:pPr>
            <a:r>
              <a:rPr lang="en-US" sz="1800" dirty="0"/>
              <a:t>1,000,000 squares. Elapsed ticks: object oriented: 27,807 &gt; 16,817: data oriented</a:t>
            </a:r>
          </a:p>
          <a:p>
            <a:pPr marL="0" indent="0">
              <a:lnSpc>
                <a:spcPct val="100000"/>
              </a:lnSpc>
              <a:spcBef>
                <a:spcPts val="0"/>
              </a:spcBef>
              <a:buNone/>
            </a:pPr>
            <a:r>
              <a:rPr lang="en-US" sz="1800" dirty="0"/>
              <a:t>10,000,000 squares. Elapsed ticks: object oriented: 1,553,522 &gt; 169,251: data oriented</a:t>
            </a:r>
          </a:p>
          <a:p>
            <a:pPr marL="0" indent="0">
              <a:lnSpc>
                <a:spcPct val="100000"/>
              </a:lnSpc>
              <a:spcBef>
                <a:spcPts val="0"/>
              </a:spcBef>
              <a:buNone/>
            </a:pPr>
            <a:endParaRPr lang="en-US" sz="1800"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As you can see, with a small number of squares, object-oriented is faster. But once you have a lot of squares, data-oriented is a lot faster.</a:t>
            </a:r>
          </a:p>
        </p:txBody>
      </p:sp>
    </p:spTree>
    <p:extLst>
      <p:ext uri="{BB962C8B-B14F-4D97-AF65-F5344CB8AC3E}">
        <p14:creationId xmlns:p14="http://schemas.microsoft.com/office/powerpoint/2010/main" val="38339386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8198-E8CD-4E0A-8566-7B9696F3D282}"/>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AC914187-16A3-40E7-90B5-920F76CB02A0}"/>
              </a:ext>
            </a:extLst>
          </p:cNvPr>
          <p:cNvSpPr>
            <a:spLocks noGrp="1"/>
          </p:cNvSpPr>
          <p:nvPr>
            <p:ph idx="1"/>
          </p:nvPr>
        </p:nvSpPr>
        <p:spPr/>
        <p:txBody>
          <a:bodyPr/>
          <a:lstStyle/>
          <a:p>
            <a:pPr marL="0" indent="0">
              <a:buNone/>
            </a:pPr>
            <a:r>
              <a:rPr lang="en-US" dirty="0"/>
              <a:t>When we used object-oriented design, the class had other variables that we didn’t use, that were loaded into the CPU’s cache.</a:t>
            </a:r>
          </a:p>
          <a:p>
            <a:pPr marL="0" indent="0">
              <a:buNone/>
            </a:pPr>
            <a:r>
              <a:rPr lang="en-US" dirty="0"/>
              <a:t>But when we used data-oriented design, we only loaded the variables we needed, which let us use more of the CPU’s cache efficiently.</a:t>
            </a:r>
          </a:p>
        </p:txBody>
      </p:sp>
    </p:spTree>
    <p:extLst>
      <p:ext uri="{BB962C8B-B14F-4D97-AF65-F5344CB8AC3E}">
        <p14:creationId xmlns:p14="http://schemas.microsoft.com/office/powerpoint/2010/main" val="31202452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7390-83E9-40B4-9675-D0AEB2FC955C}"/>
              </a:ext>
            </a:extLst>
          </p:cNvPr>
          <p:cNvSpPr>
            <a:spLocks noGrp="1"/>
          </p:cNvSpPr>
          <p:nvPr>
            <p:ph type="title"/>
          </p:nvPr>
        </p:nvSpPr>
        <p:spPr/>
        <p:txBody>
          <a:bodyPr/>
          <a:lstStyle/>
          <a:p>
            <a:r>
              <a:rPr lang="en-US" dirty="0"/>
              <a:t>Data-Oriented Design in Unity</a:t>
            </a:r>
          </a:p>
        </p:txBody>
      </p:sp>
      <p:sp>
        <p:nvSpPr>
          <p:cNvPr id="3" name="Content Placeholder 2">
            <a:extLst>
              <a:ext uri="{FF2B5EF4-FFF2-40B4-BE49-F238E27FC236}">
                <a16:creationId xmlns:a16="http://schemas.microsoft.com/office/drawing/2014/main" id="{83EDC7A0-93C6-43C7-A9E5-682308E6DC2C}"/>
              </a:ext>
            </a:extLst>
          </p:cNvPr>
          <p:cNvSpPr>
            <a:spLocks noGrp="1"/>
          </p:cNvSpPr>
          <p:nvPr>
            <p:ph idx="1"/>
          </p:nvPr>
        </p:nvSpPr>
        <p:spPr/>
        <p:txBody>
          <a:bodyPr/>
          <a:lstStyle/>
          <a:p>
            <a:pPr marL="0" indent="0">
              <a:buNone/>
            </a:pPr>
            <a:r>
              <a:rPr lang="en-US" dirty="0"/>
              <a:t>Unity has recently implemented a system for using data-oriented design in games.</a:t>
            </a:r>
          </a:p>
          <a:p>
            <a:pPr marL="0" indent="0">
              <a:buNone/>
            </a:pPr>
            <a:r>
              <a:rPr lang="en-US" dirty="0"/>
              <a:t>This system is called DOTS: </a:t>
            </a:r>
            <a:r>
              <a:rPr lang="en-US" b="1" dirty="0"/>
              <a:t>D</a:t>
            </a:r>
            <a:r>
              <a:rPr lang="en-US" dirty="0"/>
              <a:t>ata </a:t>
            </a:r>
            <a:r>
              <a:rPr lang="en-US" b="1" dirty="0"/>
              <a:t>O</a:t>
            </a:r>
            <a:r>
              <a:rPr lang="en-US" dirty="0"/>
              <a:t>riented </a:t>
            </a:r>
            <a:r>
              <a:rPr lang="en-US" b="1" dirty="0"/>
              <a:t>T</a:t>
            </a:r>
            <a:r>
              <a:rPr lang="en-US" dirty="0"/>
              <a:t>ech </a:t>
            </a:r>
            <a:r>
              <a:rPr lang="en-US" b="1" dirty="0"/>
              <a:t>S</a:t>
            </a:r>
            <a:r>
              <a:rPr lang="en-US" dirty="0"/>
              <a:t>tack.</a:t>
            </a:r>
          </a:p>
        </p:txBody>
      </p:sp>
    </p:spTree>
    <p:extLst>
      <p:ext uri="{BB962C8B-B14F-4D97-AF65-F5344CB8AC3E}">
        <p14:creationId xmlns:p14="http://schemas.microsoft.com/office/powerpoint/2010/main" val="18776886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E45A-D048-480D-B5E8-4BCF3CFFAC6F}"/>
              </a:ext>
            </a:extLst>
          </p:cNvPr>
          <p:cNvSpPr>
            <a:spLocks noGrp="1"/>
          </p:cNvSpPr>
          <p:nvPr>
            <p:ph type="title"/>
          </p:nvPr>
        </p:nvSpPr>
        <p:spPr/>
        <p:txBody>
          <a:bodyPr/>
          <a:lstStyle/>
          <a:p>
            <a:r>
              <a:rPr lang="en-US" dirty="0"/>
              <a:t>DOTS</a:t>
            </a:r>
          </a:p>
        </p:txBody>
      </p:sp>
      <p:sp>
        <p:nvSpPr>
          <p:cNvPr id="3" name="Content Placeholder 2">
            <a:extLst>
              <a:ext uri="{FF2B5EF4-FFF2-40B4-BE49-F238E27FC236}">
                <a16:creationId xmlns:a16="http://schemas.microsoft.com/office/drawing/2014/main" id="{64996230-7697-4956-A199-8BBB9140922F}"/>
              </a:ext>
            </a:extLst>
          </p:cNvPr>
          <p:cNvSpPr>
            <a:spLocks noGrp="1"/>
          </p:cNvSpPr>
          <p:nvPr>
            <p:ph idx="1"/>
          </p:nvPr>
        </p:nvSpPr>
        <p:spPr/>
        <p:txBody>
          <a:bodyPr/>
          <a:lstStyle/>
          <a:p>
            <a:pPr marL="0" indent="0">
              <a:buNone/>
            </a:pPr>
            <a:r>
              <a:rPr lang="en-US" dirty="0"/>
              <a:t>DOTS is actually three things:</a:t>
            </a:r>
          </a:p>
          <a:p>
            <a:r>
              <a:rPr lang="en-US" dirty="0"/>
              <a:t>Entity Component System (ECS)</a:t>
            </a:r>
          </a:p>
          <a:p>
            <a:r>
              <a:rPr lang="en-US" dirty="0"/>
              <a:t>C# Job System</a:t>
            </a:r>
          </a:p>
          <a:p>
            <a:r>
              <a:rPr lang="en-US" dirty="0"/>
              <a:t>Burst Compiler</a:t>
            </a:r>
          </a:p>
          <a:p>
            <a:endParaRPr lang="en-US" dirty="0"/>
          </a:p>
          <a:p>
            <a:pPr marL="0" indent="0">
              <a:buNone/>
            </a:pPr>
            <a:r>
              <a:rPr lang="en-US" dirty="0"/>
              <a:t>The ECS and the job system can be used separately, but they are much more powerful together.</a:t>
            </a:r>
          </a:p>
        </p:txBody>
      </p:sp>
    </p:spTree>
    <p:extLst>
      <p:ext uri="{BB962C8B-B14F-4D97-AF65-F5344CB8AC3E}">
        <p14:creationId xmlns:p14="http://schemas.microsoft.com/office/powerpoint/2010/main" val="15577956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2E4B-2660-48AA-8A2D-C5FB45555EF4}"/>
              </a:ext>
            </a:extLst>
          </p:cNvPr>
          <p:cNvSpPr>
            <a:spLocks noGrp="1"/>
          </p:cNvSpPr>
          <p:nvPr>
            <p:ph type="title"/>
          </p:nvPr>
        </p:nvSpPr>
        <p:spPr/>
        <p:txBody>
          <a:bodyPr/>
          <a:lstStyle/>
          <a:p>
            <a:r>
              <a:rPr lang="en-US" dirty="0"/>
              <a:t>Entity Component System (ECS)</a:t>
            </a:r>
          </a:p>
        </p:txBody>
      </p:sp>
      <p:sp>
        <p:nvSpPr>
          <p:cNvPr id="3" name="Content Placeholder 2">
            <a:extLst>
              <a:ext uri="{FF2B5EF4-FFF2-40B4-BE49-F238E27FC236}">
                <a16:creationId xmlns:a16="http://schemas.microsoft.com/office/drawing/2014/main" id="{9E3AB2BE-FCEC-4944-9F16-2590C8E7D54D}"/>
              </a:ext>
            </a:extLst>
          </p:cNvPr>
          <p:cNvSpPr>
            <a:spLocks noGrp="1"/>
          </p:cNvSpPr>
          <p:nvPr>
            <p:ph idx="1"/>
          </p:nvPr>
        </p:nvSpPr>
        <p:spPr/>
        <p:txBody>
          <a:bodyPr/>
          <a:lstStyle/>
          <a:p>
            <a:pPr marL="0" indent="0">
              <a:buNone/>
            </a:pPr>
            <a:r>
              <a:rPr lang="en-US" dirty="0"/>
              <a:t>The Entity Component System is also three things:</a:t>
            </a:r>
          </a:p>
          <a:p>
            <a:r>
              <a:rPr lang="en-US" dirty="0"/>
              <a:t>Entities</a:t>
            </a:r>
          </a:p>
          <a:p>
            <a:r>
              <a:rPr lang="en-US" dirty="0"/>
              <a:t>Components</a:t>
            </a:r>
          </a:p>
          <a:p>
            <a:r>
              <a:rPr lang="en-US" dirty="0"/>
              <a:t>Systems</a:t>
            </a:r>
          </a:p>
          <a:p>
            <a:pPr marL="0" indent="0">
              <a:buNone/>
            </a:pPr>
            <a:endParaRPr lang="en-US" dirty="0"/>
          </a:p>
        </p:txBody>
      </p:sp>
    </p:spTree>
    <p:extLst>
      <p:ext uri="{BB962C8B-B14F-4D97-AF65-F5344CB8AC3E}">
        <p14:creationId xmlns:p14="http://schemas.microsoft.com/office/powerpoint/2010/main" val="4467289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22AC-ACA1-4C08-AB69-E716C24FBE92}"/>
              </a:ext>
            </a:extLst>
          </p:cNvPr>
          <p:cNvSpPr>
            <a:spLocks noGrp="1"/>
          </p:cNvSpPr>
          <p:nvPr>
            <p:ph type="title"/>
          </p:nvPr>
        </p:nvSpPr>
        <p:spPr/>
        <p:txBody>
          <a:bodyPr/>
          <a:lstStyle/>
          <a:p>
            <a:r>
              <a:rPr lang="en-US" dirty="0"/>
              <a:t>Entities - Things</a:t>
            </a:r>
          </a:p>
        </p:txBody>
      </p:sp>
      <p:sp>
        <p:nvSpPr>
          <p:cNvPr id="3" name="Content Placeholder 2">
            <a:extLst>
              <a:ext uri="{FF2B5EF4-FFF2-40B4-BE49-F238E27FC236}">
                <a16:creationId xmlns:a16="http://schemas.microsoft.com/office/drawing/2014/main" id="{82B7E474-DDA7-446B-BF12-430CBF9A2F3C}"/>
              </a:ext>
            </a:extLst>
          </p:cNvPr>
          <p:cNvSpPr>
            <a:spLocks noGrp="1"/>
          </p:cNvSpPr>
          <p:nvPr>
            <p:ph idx="1"/>
          </p:nvPr>
        </p:nvSpPr>
        <p:spPr/>
        <p:txBody>
          <a:bodyPr/>
          <a:lstStyle/>
          <a:p>
            <a:pPr marL="0" indent="0">
              <a:buNone/>
            </a:pPr>
            <a:r>
              <a:rPr lang="en-US" dirty="0"/>
              <a:t>An entity is the equivalent of an object in object-oriented design.</a:t>
            </a:r>
          </a:p>
          <a:p>
            <a:pPr marL="0" indent="0">
              <a:buNone/>
            </a:pPr>
            <a:r>
              <a:rPr lang="en-US" dirty="0"/>
              <a:t>But here, it does not actually exist. It’s only a concept – like the square in the C# example.</a:t>
            </a:r>
          </a:p>
          <a:p>
            <a:pPr marL="0" indent="0">
              <a:buNone/>
            </a:pPr>
            <a:r>
              <a:rPr lang="en-US" dirty="0"/>
              <a:t>The entities are separated into types (called Archetype) based on the Components they have (and some of these components’ data).</a:t>
            </a:r>
          </a:p>
          <a:p>
            <a:pPr marL="0" indent="0">
              <a:buNone/>
            </a:pPr>
            <a:r>
              <a:rPr lang="en-US" dirty="0"/>
              <a:t>Entities of the same type are stored together in the memory (called chunks), which speeds up reading and writing.</a:t>
            </a:r>
          </a:p>
        </p:txBody>
      </p:sp>
    </p:spTree>
    <p:extLst>
      <p:ext uri="{BB962C8B-B14F-4D97-AF65-F5344CB8AC3E}">
        <p14:creationId xmlns:p14="http://schemas.microsoft.com/office/powerpoint/2010/main" val="21489395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2973-4BBE-454B-B7E9-1D987A22453F}"/>
              </a:ext>
            </a:extLst>
          </p:cNvPr>
          <p:cNvSpPr>
            <a:spLocks noGrp="1"/>
          </p:cNvSpPr>
          <p:nvPr>
            <p:ph type="title"/>
          </p:nvPr>
        </p:nvSpPr>
        <p:spPr/>
        <p:txBody>
          <a:bodyPr/>
          <a:lstStyle/>
          <a:p>
            <a:r>
              <a:rPr lang="en-US" dirty="0"/>
              <a:t>Components - Data</a:t>
            </a:r>
          </a:p>
        </p:txBody>
      </p:sp>
      <p:sp>
        <p:nvSpPr>
          <p:cNvPr id="3" name="Content Placeholder 2">
            <a:extLst>
              <a:ext uri="{FF2B5EF4-FFF2-40B4-BE49-F238E27FC236}">
                <a16:creationId xmlns:a16="http://schemas.microsoft.com/office/drawing/2014/main" id="{4E117F25-E7D7-486D-BE7A-5B39AF690C6A}"/>
              </a:ext>
            </a:extLst>
          </p:cNvPr>
          <p:cNvSpPr>
            <a:spLocks noGrp="1"/>
          </p:cNvSpPr>
          <p:nvPr>
            <p:ph idx="1"/>
          </p:nvPr>
        </p:nvSpPr>
        <p:spPr/>
        <p:txBody>
          <a:bodyPr/>
          <a:lstStyle/>
          <a:p>
            <a:pPr marL="0" indent="0">
              <a:buNone/>
            </a:pPr>
            <a:r>
              <a:rPr lang="en-US" dirty="0"/>
              <a:t>A component is a struct that stores data about an entity. Every component stores only highly related data. Non-related data should be stored on a separate component.</a:t>
            </a:r>
          </a:p>
          <a:p>
            <a:pPr marL="0" indent="0">
              <a:buNone/>
            </a:pPr>
            <a:r>
              <a:rPr lang="en-US" dirty="0"/>
              <a:t>In the C# example, we would have had one component for the position, one for the size, and one for the color.</a:t>
            </a:r>
          </a:p>
        </p:txBody>
      </p:sp>
    </p:spTree>
    <p:extLst>
      <p:ext uri="{BB962C8B-B14F-4D97-AF65-F5344CB8AC3E}">
        <p14:creationId xmlns:p14="http://schemas.microsoft.com/office/powerpoint/2010/main" val="19446774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0918B-26A9-4DA7-9205-E4BE11CFA950}"/>
              </a:ext>
            </a:extLst>
          </p:cNvPr>
          <p:cNvSpPr>
            <a:spLocks noGrp="1"/>
          </p:cNvSpPr>
          <p:nvPr>
            <p:ph type="title"/>
          </p:nvPr>
        </p:nvSpPr>
        <p:spPr/>
        <p:txBody>
          <a:bodyPr/>
          <a:lstStyle/>
          <a:p>
            <a:r>
              <a:rPr lang="en-US" dirty="0"/>
              <a:t>Systems - Actions</a:t>
            </a:r>
          </a:p>
        </p:txBody>
      </p:sp>
      <p:sp>
        <p:nvSpPr>
          <p:cNvPr id="3" name="Content Placeholder 2">
            <a:extLst>
              <a:ext uri="{FF2B5EF4-FFF2-40B4-BE49-F238E27FC236}">
                <a16:creationId xmlns:a16="http://schemas.microsoft.com/office/drawing/2014/main" id="{B225D190-10AA-49F3-8638-9EB7268410DA}"/>
              </a:ext>
            </a:extLst>
          </p:cNvPr>
          <p:cNvSpPr>
            <a:spLocks noGrp="1"/>
          </p:cNvSpPr>
          <p:nvPr>
            <p:ph idx="1"/>
          </p:nvPr>
        </p:nvSpPr>
        <p:spPr/>
        <p:txBody>
          <a:bodyPr/>
          <a:lstStyle/>
          <a:p>
            <a:pPr marL="0" indent="0">
              <a:buNone/>
            </a:pPr>
            <a:r>
              <a:rPr lang="en-US" dirty="0"/>
              <a:t>A system is a function that performs an action on a type of entity.</a:t>
            </a:r>
          </a:p>
          <a:p>
            <a:pPr marL="0" indent="0">
              <a:buNone/>
            </a:pPr>
            <a:r>
              <a:rPr lang="en-US" dirty="0"/>
              <a:t>In the C# example, the </a:t>
            </a:r>
            <a:r>
              <a:rPr lang="en-US" dirty="0" err="1"/>
              <a:t>MoveBy</a:t>
            </a:r>
            <a:r>
              <a:rPr lang="en-US" dirty="0"/>
              <a:t> function would be a system.</a:t>
            </a:r>
          </a:p>
        </p:txBody>
      </p:sp>
    </p:spTree>
    <p:extLst>
      <p:ext uri="{BB962C8B-B14F-4D97-AF65-F5344CB8AC3E}">
        <p14:creationId xmlns:p14="http://schemas.microsoft.com/office/powerpoint/2010/main" val="7384678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8C309-71B0-4070-BC75-DC4939334A11}"/>
              </a:ext>
            </a:extLst>
          </p:cNvPr>
          <p:cNvSpPr>
            <a:spLocks noGrp="1"/>
          </p:cNvSpPr>
          <p:nvPr>
            <p:ph type="title"/>
          </p:nvPr>
        </p:nvSpPr>
        <p:spPr/>
        <p:txBody>
          <a:bodyPr/>
          <a:lstStyle/>
          <a:p>
            <a:r>
              <a:rPr lang="en-US" dirty="0"/>
              <a:t>The C# Job System</a:t>
            </a:r>
          </a:p>
        </p:txBody>
      </p:sp>
      <p:sp>
        <p:nvSpPr>
          <p:cNvPr id="3" name="Content Placeholder 2">
            <a:extLst>
              <a:ext uri="{FF2B5EF4-FFF2-40B4-BE49-F238E27FC236}">
                <a16:creationId xmlns:a16="http://schemas.microsoft.com/office/drawing/2014/main" id="{C166B12B-3C48-4FCB-A971-7DFCB1C61756}"/>
              </a:ext>
            </a:extLst>
          </p:cNvPr>
          <p:cNvSpPr>
            <a:spLocks noGrp="1"/>
          </p:cNvSpPr>
          <p:nvPr>
            <p:ph idx="1"/>
          </p:nvPr>
        </p:nvSpPr>
        <p:spPr/>
        <p:txBody>
          <a:bodyPr/>
          <a:lstStyle/>
          <a:p>
            <a:pPr marL="0" indent="0">
              <a:buNone/>
            </a:pPr>
            <a:r>
              <a:rPr lang="en-US" dirty="0"/>
              <a:t>The Job System is basically a multithreading solution.</a:t>
            </a:r>
          </a:p>
        </p:txBody>
      </p:sp>
    </p:spTree>
    <p:extLst>
      <p:ext uri="{BB962C8B-B14F-4D97-AF65-F5344CB8AC3E}">
        <p14:creationId xmlns:p14="http://schemas.microsoft.com/office/powerpoint/2010/main" val="34123274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874D-51A3-4440-92A4-5B7CD0B4BA57}"/>
              </a:ext>
            </a:extLst>
          </p:cNvPr>
          <p:cNvSpPr>
            <a:spLocks noGrp="1"/>
          </p:cNvSpPr>
          <p:nvPr>
            <p:ph type="title"/>
          </p:nvPr>
        </p:nvSpPr>
        <p:spPr/>
        <p:txBody>
          <a:bodyPr>
            <a:normAutofit/>
          </a:bodyPr>
          <a:lstStyle/>
          <a:p>
            <a:r>
              <a:rPr lang="en-US" sz="4000" dirty="0"/>
              <a:t>Projects using DOTS: </a:t>
            </a:r>
            <a:r>
              <a:rPr lang="en-US" sz="4000" dirty="0">
                <a:hlinkClick r:id="rId3"/>
              </a:rPr>
              <a:t>Diplomacy Is Not An Option</a:t>
            </a:r>
            <a:endParaRPr lang="en-US" sz="4000" dirty="0"/>
          </a:p>
        </p:txBody>
      </p:sp>
      <p:pic>
        <p:nvPicPr>
          <p:cNvPr id="21" name="Online Media 20" title="Diplomacy is Not an Option. Teaser #1">
            <a:hlinkClick r:id="" action="ppaction://media"/>
            <a:extLst>
              <a:ext uri="{FF2B5EF4-FFF2-40B4-BE49-F238E27FC236}">
                <a16:creationId xmlns:a16="http://schemas.microsoft.com/office/drawing/2014/main" id="{6EA9C2B3-4FD3-4E73-9A85-374402FA5CF0}"/>
              </a:ext>
            </a:extLst>
          </p:cNvPr>
          <p:cNvPicPr>
            <a:picLocks noGrp="1" noRot="1" noChangeAspect="1"/>
          </p:cNvPicPr>
          <p:nvPr>
            <p:ph idx="1"/>
            <a:videoFile r:link="rId1"/>
          </p:nvPr>
        </p:nvPicPr>
        <p:blipFill>
          <a:blip r:embed="rId4"/>
          <a:stretch>
            <a:fillRect/>
          </a:stretch>
        </p:blipFill>
        <p:spPr>
          <a:xfrm>
            <a:off x="1357266" y="1323279"/>
            <a:ext cx="9479056" cy="5356030"/>
          </a:xfrm>
          <a:prstGeom prst="rect">
            <a:avLst/>
          </a:prstGeom>
        </p:spPr>
      </p:pic>
    </p:spTree>
    <p:extLst>
      <p:ext uri="{BB962C8B-B14F-4D97-AF65-F5344CB8AC3E}">
        <p14:creationId xmlns:p14="http://schemas.microsoft.com/office/powerpoint/2010/main" val="26843701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1"/>
                </p:tgtEl>
              </p:cMediaNode>
            </p:video>
            <p:seq concurrent="1" nextAc="seek">
              <p:cTn id="8" restart="whenNotActive" fill="hold" evtFilter="cancelBubble" nodeType="interactiveSeq">
                <p:stCondLst>
                  <p:cond evt="onClick" delay="0">
                    <p:tgtEl>
                      <p:spTgt spid="2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1"/>
                                        </p:tgtEl>
                                      </p:cBhvr>
                                    </p:cmd>
                                  </p:childTnLst>
                                </p:cTn>
                              </p:par>
                            </p:childTnLst>
                          </p:cTn>
                        </p:par>
                      </p:childTnLst>
                    </p:cTn>
                  </p:par>
                </p:childTnLst>
              </p:cTn>
              <p:nextCondLst>
                <p:cond evt="onClick" delay="0">
                  <p:tgtEl>
                    <p:spTgt spid="21"/>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F49-91F0-4A36-8CD7-34A0657F3D3A}"/>
              </a:ext>
            </a:extLst>
          </p:cNvPr>
          <p:cNvSpPr>
            <a:spLocks noGrp="1"/>
          </p:cNvSpPr>
          <p:nvPr>
            <p:ph type="title"/>
          </p:nvPr>
        </p:nvSpPr>
        <p:spPr/>
        <p:txBody>
          <a:bodyPr/>
          <a:lstStyle/>
          <a:p>
            <a:r>
              <a:rPr lang="en-US" dirty="0"/>
              <a:t>The Burst Compiler</a:t>
            </a:r>
          </a:p>
        </p:txBody>
      </p:sp>
      <p:sp>
        <p:nvSpPr>
          <p:cNvPr id="3" name="Content Placeholder 2">
            <a:extLst>
              <a:ext uri="{FF2B5EF4-FFF2-40B4-BE49-F238E27FC236}">
                <a16:creationId xmlns:a16="http://schemas.microsoft.com/office/drawing/2014/main" id="{9D4ED0B5-42FA-4AE4-B203-E78B82756A85}"/>
              </a:ext>
            </a:extLst>
          </p:cNvPr>
          <p:cNvSpPr>
            <a:spLocks noGrp="1"/>
          </p:cNvSpPr>
          <p:nvPr>
            <p:ph idx="1"/>
          </p:nvPr>
        </p:nvSpPr>
        <p:spPr/>
        <p:txBody>
          <a:bodyPr/>
          <a:lstStyle/>
          <a:p>
            <a:pPr marL="0" indent="0">
              <a:buNone/>
            </a:pPr>
            <a:r>
              <a:rPr lang="en-US" dirty="0"/>
              <a:t>Speeds up the C# Job System by translating IL/.NET to highly optimized native code.</a:t>
            </a:r>
          </a:p>
        </p:txBody>
      </p:sp>
    </p:spTree>
    <p:extLst>
      <p:ext uri="{BB962C8B-B14F-4D97-AF65-F5344CB8AC3E}">
        <p14:creationId xmlns:p14="http://schemas.microsoft.com/office/powerpoint/2010/main" val="2423953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9B09E-CA44-4677-A1B2-A4ACF3A1AF08}"/>
              </a:ext>
            </a:extLst>
          </p:cNvPr>
          <p:cNvSpPr>
            <a:spLocks noGrp="1"/>
          </p:cNvSpPr>
          <p:nvPr>
            <p:ph type="title"/>
          </p:nvPr>
        </p:nvSpPr>
        <p:spPr/>
        <p:txBody>
          <a:bodyPr/>
          <a:lstStyle/>
          <a:p>
            <a:r>
              <a:rPr lang="en-US" dirty="0"/>
              <a:t>DOTS In Practice</a:t>
            </a:r>
          </a:p>
        </p:txBody>
      </p:sp>
      <p:sp>
        <p:nvSpPr>
          <p:cNvPr id="3" name="Content Placeholder 2">
            <a:extLst>
              <a:ext uri="{FF2B5EF4-FFF2-40B4-BE49-F238E27FC236}">
                <a16:creationId xmlns:a16="http://schemas.microsoft.com/office/drawing/2014/main" id="{BBA0B957-0C10-4128-8BCB-9DE854504FF3}"/>
              </a:ext>
            </a:extLst>
          </p:cNvPr>
          <p:cNvSpPr>
            <a:spLocks noGrp="1"/>
          </p:cNvSpPr>
          <p:nvPr>
            <p:ph idx="1"/>
          </p:nvPr>
        </p:nvSpPr>
        <p:spPr/>
        <p:txBody>
          <a:bodyPr>
            <a:normAutofit/>
          </a:bodyPr>
          <a:lstStyle/>
          <a:p>
            <a:pPr marL="0" indent="0">
              <a:buNone/>
            </a:pPr>
            <a:r>
              <a:rPr lang="en-US" dirty="0"/>
              <a:t>So, how do we do it?</a:t>
            </a:r>
          </a:p>
          <a:p>
            <a:pPr marL="0" indent="0">
              <a:buNone/>
            </a:pPr>
            <a:r>
              <a:rPr lang="en-US" dirty="0"/>
              <a:t>For DOTS we need the following packages:</a:t>
            </a:r>
          </a:p>
          <a:p>
            <a:r>
              <a:rPr lang="en-US" dirty="0"/>
              <a:t>Entities – The Entity Component System</a:t>
            </a:r>
          </a:p>
          <a:p>
            <a:r>
              <a:rPr lang="en-US" dirty="0"/>
              <a:t>Hybrid Renderer – For rendering meshes using ECS</a:t>
            </a:r>
          </a:p>
          <a:p>
            <a:r>
              <a:rPr lang="en-US" dirty="0"/>
              <a:t>Jobs – The C# Job System</a:t>
            </a:r>
          </a:p>
          <a:p>
            <a:r>
              <a:rPr lang="en-US" dirty="0"/>
              <a:t>Burst – The Burst Compiler</a:t>
            </a:r>
          </a:p>
          <a:p>
            <a:pPr marL="0" indent="0">
              <a:buNone/>
            </a:pPr>
            <a:r>
              <a:rPr lang="en-US" dirty="0"/>
              <a:t>So let’s create a new Unity 3D project and get started!</a:t>
            </a:r>
          </a:p>
        </p:txBody>
      </p:sp>
    </p:spTree>
    <p:extLst>
      <p:ext uri="{BB962C8B-B14F-4D97-AF65-F5344CB8AC3E}">
        <p14:creationId xmlns:p14="http://schemas.microsoft.com/office/powerpoint/2010/main" val="7226367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FD05-6CF1-4D8B-8DEA-E6097E496A7A}"/>
              </a:ext>
            </a:extLst>
          </p:cNvPr>
          <p:cNvSpPr>
            <a:spLocks noGrp="1"/>
          </p:cNvSpPr>
          <p:nvPr>
            <p:ph type="title"/>
          </p:nvPr>
        </p:nvSpPr>
        <p:spPr/>
        <p:txBody>
          <a:bodyPr/>
          <a:lstStyle/>
          <a:p>
            <a:r>
              <a:rPr lang="en-US" dirty="0"/>
              <a:t>Installing the Packages</a:t>
            </a:r>
          </a:p>
        </p:txBody>
      </p:sp>
      <p:sp>
        <p:nvSpPr>
          <p:cNvPr id="3" name="Content Placeholder 2">
            <a:extLst>
              <a:ext uri="{FF2B5EF4-FFF2-40B4-BE49-F238E27FC236}">
                <a16:creationId xmlns:a16="http://schemas.microsoft.com/office/drawing/2014/main" id="{06803A42-07E7-43B5-9933-076D187DFC30}"/>
              </a:ext>
            </a:extLst>
          </p:cNvPr>
          <p:cNvSpPr>
            <a:spLocks noGrp="1"/>
          </p:cNvSpPr>
          <p:nvPr>
            <p:ph idx="1"/>
          </p:nvPr>
        </p:nvSpPr>
        <p:spPr/>
        <p:txBody>
          <a:bodyPr>
            <a:normAutofit/>
          </a:bodyPr>
          <a:lstStyle/>
          <a:p>
            <a:r>
              <a:rPr lang="en-US" dirty="0"/>
              <a:t>Open the Package Manager window (Window -&gt; Package Manager)</a:t>
            </a:r>
          </a:p>
          <a:p>
            <a:r>
              <a:rPr lang="en-US" dirty="0"/>
              <a:t>Enable Preview Packages. </a:t>
            </a:r>
          </a:p>
          <a:p>
            <a:pPr lvl="1"/>
            <a:r>
              <a:rPr lang="en-US" dirty="0"/>
              <a:t>Unity 2019: Package Manager -&gt; Advanced -&gt; Show Preview Packages. </a:t>
            </a:r>
          </a:p>
          <a:p>
            <a:pPr lvl="1"/>
            <a:r>
              <a:rPr lang="en-US" dirty="0"/>
              <a:t>Unity 2020: Edit -&gt; Project Settings -&gt; Package Manager -&gt; Advanced Settings -&gt; Enable Preview Packages.</a:t>
            </a:r>
          </a:p>
          <a:p>
            <a:r>
              <a:rPr lang="en-US" dirty="0"/>
              <a:t>In the Package Manager, search for and install the following package:</a:t>
            </a:r>
          </a:p>
          <a:p>
            <a:pPr lvl="1"/>
            <a:r>
              <a:rPr lang="en-US" dirty="0"/>
              <a:t>Hybrid Renderer</a:t>
            </a:r>
          </a:p>
          <a:p>
            <a:pPr marL="0" indent="0">
              <a:buNone/>
            </a:pPr>
            <a:r>
              <a:rPr lang="en-US" dirty="0"/>
              <a:t>Unity should automatically install all of its dependencies, which include the other packages we need.</a:t>
            </a:r>
          </a:p>
          <a:p>
            <a:endParaRPr lang="en-US" dirty="0"/>
          </a:p>
        </p:txBody>
      </p:sp>
    </p:spTree>
    <p:extLst>
      <p:ext uri="{BB962C8B-B14F-4D97-AF65-F5344CB8AC3E}">
        <p14:creationId xmlns:p14="http://schemas.microsoft.com/office/powerpoint/2010/main" val="10974375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8AC4F-8B5F-4302-A6A2-BC30EE4782BE}"/>
              </a:ext>
            </a:extLst>
          </p:cNvPr>
          <p:cNvSpPr>
            <a:spLocks noGrp="1"/>
          </p:cNvSpPr>
          <p:nvPr>
            <p:ph type="title"/>
          </p:nvPr>
        </p:nvSpPr>
        <p:spPr/>
        <p:txBody>
          <a:bodyPr/>
          <a:lstStyle/>
          <a:p>
            <a:r>
              <a:rPr lang="en-US" dirty="0"/>
              <a:t>Setting Up the Project</a:t>
            </a:r>
          </a:p>
        </p:txBody>
      </p:sp>
      <p:sp>
        <p:nvSpPr>
          <p:cNvPr id="3" name="Content Placeholder 2">
            <a:extLst>
              <a:ext uri="{FF2B5EF4-FFF2-40B4-BE49-F238E27FC236}">
                <a16:creationId xmlns:a16="http://schemas.microsoft.com/office/drawing/2014/main" id="{81B47A21-5803-4762-AAF8-8EC161F06F16}"/>
              </a:ext>
            </a:extLst>
          </p:cNvPr>
          <p:cNvSpPr>
            <a:spLocks noGrp="1"/>
          </p:cNvSpPr>
          <p:nvPr>
            <p:ph idx="1"/>
          </p:nvPr>
        </p:nvSpPr>
        <p:spPr/>
        <p:txBody>
          <a:bodyPr/>
          <a:lstStyle/>
          <a:p>
            <a:pPr marL="0" indent="0">
              <a:buNone/>
            </a:pPr>
            <a:r>
              <a:rPr lang="en-US" dirty="0"/>
              <a:t>For organization, create a ‘Scripts’ folder in the Assets, And create ‘Components’, ‘Systems’, and ‘</a:t>
            </a:r>
            <a:r>
              <a:rPr lang="en-US" dirty="0" err="1"/>
              <a:t>MonoBehaviours</a:t>
            </a:r>
            <a:r>
              <a:rPr lang="en-US" dirty="0"/>
              <a:t>’ subfolders.</a:t>
            </a:r>
          </a:p>
          <a:p>
            <a:pPr marL="0" indent="0">
              <a:buNone/>
            </a:pPr>
            <a:r>
              <a:rPr lang="en-US" dirty="0"/>
              <a:t>Why do we need </a:t>
            </a:r>
            <a:r>
              <a:rPr lang="en-US" dirty="0" err="1"/>
              <a:t>MonoBehaviour</a:t>
            </a:r>
            <a:r>
              <a:rPr lang="en-US" dirty="0"/>
              <a:t>? – They will mostly be used to instantiate the entities.</a:t>
            </a:r>
          </a:p>
          <a:p>
            <a:pPr marL="0" indent="0">
              <a:buNone/>
            </a:pPr>
            <a:endParaRPr lang="en-US" dirty="0"/>
          </a:p>
        </p:txBody>
      </p:sp>
    </p:spTree>
    <p:extLst>
      <p:ext uri="{BB962C8B-B14F-4D97-AF65-F5344CB8AC3E}">
        <p14:creationId xmlns:p14="http://schemas.microsoft.com/office/powerpoint/2010/main" val="38632609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29AF-D0C9-465E-BA20-CB81309E5D9F}"/>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CC233EC3-34AA-4E06-AA48-11F29142ACA5}"/>
              </a:ext>
            </a:extLst>
          </p:cNvPr>
          <p:cNvSpPr>
            <a:spLocks noGrp="1"/>
          </p:cNvSpPr>
          <p:nvPr>
            <p:ph idx="1"/>
          </p:nvPr>
        </p:nvSpPr>
        <p:spPr/>
        <p:txBody>
          <a:bodyPr/>
          <a:lstStyle/>
          <a:p>
            <a:pPr marL="0" indent="0">
              <a:buNone/>
            </a:pPr>
            <a:r>
              <a:rPr lang="en-US" dirty="0"/>
              <a:t>Create a new script. Let’s call it Spawner.</a:t>
            </a:r>
          </a:p>
          <a:p>
            <a:pPr marL="0" indent="0">
              <a:buNone/>
            </a:pPr>
            <a:r>
              <a:rPr lang="en-US" dirty="0"/>
              <a:t>Add the following using statements on top:</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Entities</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ECS</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Mathematics</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math in ECS</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Transforms</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the equivalent of Transform in ECS</a:t>
            </a:r>
            <a:endParaRPr lang="en-US" altLang="en-US" sz="2000" i="1" dirty="0">
              <a:solidFill>
                <a:srgbClr val="248700"/>
              </a:solidFill>
              <a:latin typeface="Consolas" panose="020B0609020204030204" pitchFamily="49" charset="0"/>
            </a:endParaRPr>
          </a:p>
          <a:p>
            <a:pPr marL="0" indent="0" eaLnBrk="0" fontAlgn="base" hangingPunct="0">
              <a:lnSpc>
                <a:spcPct val="100000"/>
              </a:lnSpc>
              <a:spcBef>
                <a:spcPct val="0"/>
              </a:spcBef>
              <a:spcAft>
                <a:spcPct val="0"/>
              </a:spcAft>
              <a:buNone/>
            </a:pPr>
            <a:r>
              <a:rPr lang="en-US" altLang="en-US" dirty="0"/>
              <a:t>They are required when working with the Entity Component System.</a:t>
            </a:r>
            <a:endParaRPr kumimoji="0" lang="en-US" altLang="en-US" sz="2800" b="0" u="none" strike="noStrike" cap="none" normalizeH="0" baseline="0" dirty="0">
              <a:ln>
                <a:noFill/>
              </a:ln>
              <a:effectLst/>
            </a:endParaRPr>
          </a:p>
        </p:txBody>
      </p:sp>
    </p:spTree>
    <p:extLst>
      <p:ext uri="{BB962C8B-B14F-4D97-AF65-F5344CB8AC3E}">
        <p14:creationId xmlns:p14="http://schemas.microsoft.com/office/powerpoint/2010/main" val="1167309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2E881-E219-4271-94EE-5305F5EC2DEA}"/>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0747CE04-CC0D-417E-A0E0-E80CACF7DF68}"/>
              </a:ext>
            </a:extLst>
          </p:cNvPr>
          <p:cNvSpPr>
            <a:spLocks noGrp="1"/>
          </p:cNvSpPr>
          <p:nvPr>
            <p:ph idx="1"/>
          </p:nvPr>
        </p:nvSpPr>
        <p:spPr/>
        <p:txBody>
          <a:bodyPr>
            <a:normAutofit/>
          </a:bodyPr>
          <a:lstStyle/>
          <a:p>
            <a:pPr marL="0" indent="0">
              <a:buNone/>
            </a:pPr>
            <a:r>
              <a:rPr lang="en-US" dirty="0"/>
              <a:t>Create a function, let’s call it </a:t>
            </a:r>
            <a:r>
              <a:rPr lang="en-US" dirty="0" err="1"/>
              <a:t>SpawnEnitity</a:t>
            </a:r>
            <a:r>
              <a:rPr lang="en-US" dirty="0"/>
              <a:t>, and add the following line:</a:t>
            </a:r>
          </a:p>
          <a:p>
            <a:pPr marL="0" indent="0">
              <a:buNone/>
            </a:pPr>
            <a:r>
              <a:rPr kumimoji="0" lang="en-US" altLang="en-US" sz="1800" b="0" i="0" u="none" strike="noStrike" cap="none" normalizeH="0" baseline="0" dirty="0" err="1">
                <a:ln>
                  <a:noFill/>
                </a:ln>
                <a:solidFill>
                  <a:srgbClr val="300073"/>
                </a:solidFill>
                <a:effectLst/>
                <a:latin typeface="Consolas" panose="020B0609020204030204" pitchFamily="49" charset="0"/>
              </a:rPr>
              <a:t>EntityManager</a:t>
            </a:r>
            <a:r>
              <a:rPr kumimoji="0" lang="en-US" altLang="en-US" sz="1800" b="0" i="0" u="none" strike="noStrike" cap="none" normalizeH="0" baseline="0" dirty="0">
                <a:ln>
                  <a:noFill/>
                </a:ln>
                <a:solidFill>
                  <a:srgbClr val="300073"/>
                </a:solidFill>
                <a:effectLst/>
                <a:latin typeface="Consolas" panose="020B0609020204030204" pitchFamily="49" charset="0"/>
              </a:rPr>
              <a:t> </a:t>
            </a:r>
            <a:r>
              <a:rPr kumimoji="0" lang="en-US" altLang="en-US" sz="18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1800" b="0" i="0" u="none" strike="noStrike" cap="none" normalizeH="0" baseline="0" dirty="0">
                <a:ln>
                  <a:noFill/>
                </a:ln>
                <a:solidFill>
                  <a:srgbClr val="383838"/>
                </a:solidFill>
                <a:effectLst/>
                <a:latin typeface="Consolas" panose="020B0609020204030204" pitchFamily="49" charset="0"/>
              </a:rPr>
              <a:t> = </a:t>
            </a:r>
            <a:r>
              <a:rPr kumimoji="0" lang="en-US" altLang="en-US" sz="1800" b="0" i="0" u="none" strike="noStrike" cap="none" normalizeH="0" baseline="0" dirty="0" err="1">
                <a:ln>
                  <a:noFill/>
                </a:ln>
                <a:solidFill>
                  <a:srgbClr val="6B2FBA"/>
                </a:solidFill>
                <a:effectLst/>
                <a:latin typeface="Consolas" panose="020B0609020204030204" pitchFamily="49" charset="0"/>
              </a:rPr>
              <a:t>World</a:t>
            </a:r>
            <a:r>
              <a:rPr kumimoji="0" lang="en-US" altLang="en-US" sz="1800" b="0" i="0" u="none" strike="noStrike" cap="none" normalizeH="0" baseline="0" dirty="0" err="1">
                <a:ln>
                  <a:noFill/>
                </a:ln>
                <a:solidFill>
                  <a:srgbClr val="383838"/>
                </a:solidFill>
                <a:effectLst/>
                <a:latin typeface="Consolas" panose="020B0609020204030204" pitchFamily="49" charset="0"/>
              </a:rPr>
              <a:t>.</a:t>
            </a:r>
            <a:r>
              <a:rPr kumimoji="0" lang="en-US" altLang="en-US" sz="1800" b="0" i="0" u="none" strike="noStrike" cap="none" normalizeH="0" baseline="0" dirty="0" err="1">
                <a:ln>
                  <a:noFill/>
                </a:ln>
                <a:solidFill>
                  <a:srgbClr val="0093A1"/>
                </a:solidFill>
                <a:effectLst/>
                <a:latin typeface="Consolas" panose="020B0609020204030204" pitchFamily="49" charset="0"/>
              </a:rPr>
              <a:t>DefaultGameObjectInjectionWorld</a:t>
            </a:r>
            <a:r>
              <a:rPr kumimoji="0" lang="en-US" altLang="en-US" sz="1800" b="0" i="0" u="none" strike="noStrike" cap="none" normalizeH="0" baseline="0" dirty="0" err="1">
                <a:ln>
                  <a:noFill/>
                </a:ln>
                <a:solidFill>
                  <a:srgbClr val="383838"/>
                </a:solidFill>
                <a:effectLst/>
                <a:latin typeface="Consolas" panose="020B0609020204030204" pitchFamily="49" charset="0"/>
              </a:rPr>
              <a:t>.</a:t>
            </a:r>
            <a:r>
              <a:rPr kumimoji="0" lang="en-US" altLang="en-US" sz="1800" b="0" i="0" u="none" strike="noStrike" cap="none" normalizeH="0" baseline="0" dirty="0" err="1">
                <a:ln>
                  <a:noFill/>
                </a:ln>
                <a:solidFill>
                  <a:srgbClr val="0093A1"/>
                </a:solidFill>
                <a:effectLst/>
                <a:latin typeface="Consolas" panose="020B0609020204030204" pitchFamily="49" charset="0"/>
              </a:rPr>
              <a:t>EntityManager</a:t>
            </a:r>
            <a:r>
              <a:rPr kumimoji="0" lang="en-US" altLang="en-US" sz="1800" b="0" i="0" u="none" strike="noStrike" cap="none" normalizeH="0" baseline="0" dirty="0">
                <a:ln>
                  <a:noFill/>
                </a:ln>
                <a:solidFill>
                  <a:srgbClr val="383838"/>
                </a:solidFill>
                <a:effectLst/>
                <a:latin typeface="Consolas" panose="020B0609020204030204" pitchFamily="49" charset="0"/>
              </a:rPr>
              <a:t>;</a:t>
            </a:r>
            <a:endParaRPr lang="en-US" sz="1800" dirty="0"/>
          </a:p>
          <a:p>
            <a:pPr marL="0" indent="0">
              <a:buNone/>
            </a:pPr>
            <a:r>
              <a:rPr lang="en-US" dirty="0"/>
              <a:t>So, what do we have here? In ECS, every Entity must be part of a World, similar to Scenes in the classic Unity. Every World has exactly one </a:t>
            </a:r>
            <a:r>
              <a:rPr lang="en-US" dirty="0" err="1"/>
              <a:t>EntityManager</a:t>
            </a:r>
            <a:r>
              <a:rPr lang="en-US" dirty="0"/>
              <a:t> which is in charge of managing Entities: creating them, destroying them, and adding or removing Components from them.</a:t>
            </a:r>
          </a:p>
          <a:p>
            <a:pPr marL="0" indent="0">
              <a:buNone/>
            </a:pPr>
            <a:r>
              <a:rPr kumimoji="0" lang="en-US" altLang="en-US" sz="2000" b="0" i="0" u="none" strike="noStrike" cap="none" normalizeH="0" baseline="0" dirty="0" err="1">
                <a:ln>
                  <a:noFill/>
                </a:ln>
                <a:solidFill>
                  <a:srgbClr val="6B2FBA"/>
                </a:solidFill>
                <a:effectLst/>
                <a:latin typeface="Consolas" panose="020B0609020204030204" pitchFamily="49" charset="0"/>
              </a:rPr>
              <a:t>World</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93A1"/>
                </a:solidFill>
                <a:effectLst/>
                <a:latin typeface="Consolas" panose="020B0609020204030204" pitchFamily="49" charset="0"/>
              </a:rPr>
              <a:t>DefaultGameObjectInjectionWorld</a:t>
            </a:r>
            <a:r>
              <a:rPr lang="en-US" sz="2000" dirty="0"/>
              <a:t> </a:t>
            </a:r>
            <a:r>
              <a:rPr lang="en-US" dirty="0"/>
              <a:t>will return the current World, from which we retrieve it’s </a:t>
            </a:r>
            <a:r>
              <a:rPr kumimoji="0" lang="en-US" altLang="en-US" sz="2000" b="0" i="0" u="none" strike="noStrike" cap="none" normalizeH="0" baseline="0" dirty="0" err="1">
                <a:ln>
                  <a:noFill/>
                </a:ln>
                <a:solidFill>
                  <a:srgbClr val="0093A1"/>
                </a:solidFill>
                <a:effectLst/>
                <a:latin typeface="Consolas" panose="020B0609020204030204" pitchFamily="49" charset="0"/>
              </a:rPr>
              <a:t>EntityManager</a:t>
            </a:r>
            <a:r>
              <a:rPr lang="en-US" dirty="0"/>
              <a:t>.</a:t>
            </a:r>
          </a:p>
        </p:txBody>
      </p:sp>
    </p:spTree>
    <p:extLst>
      <p:ext uri="{BB962C8B-B14F-4D97-AF65-F5344CB8AC3E}">
        <p14:creationId xmlns:p14="http://schemas.microsoft.com/office/powerpoint/2010/main" val="41169064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880BA-2D03-4F7E-81F9-98D2F3932663}"/>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24C403A9-59DC-48FB-9513-C12EEE9FC1E5}"/>
              </a:ext>
            </a:extLst>
          </p:cNvPr>
          <p:cNvSpPr>
            <a:spLocks noGrp="1"/>
          </p:cNvSpPr>
          <p:nvPr>
            <p:ph idx="1"/>
          </p:nvPr>
        </p:nvSpPr>
        <p:spPr/>
        <p:txBody>
          <a:bodyPr>
            <a:normAutofit fontScale="92500" lnSpcReduction="10000"/>
          </a:bodyPr>
          <a:lstStyle/>
          <a:p>
            <a:pPr marL="0" indent="0">
              <a:buNone/>
            </a:pPr>
            <a:r>
              <a:rPr lang="en-US" dirty="0"/>
              <a:t>To create an Entity, we must tell Unity what it’s Archetype is. Add the following code to your function:</a:t>
            </a:r>
          </a:p>
          <a:p>
            <a:pPr marL="0" indent="0">
              <a:buNone/>
            </a:pPr>
            <a:r>
              <a:rPr kumimoji="0" lang="en-US" altLang="en-US" sz="2000" b="0" i="0" u="none" strike="noStrike" cap="none" normalizeH="0" baseline="0" dirty="0" err="1">
                <a:ln>
                  <a:noFill/>
                </a:ln>
                <a:solidFill>
                  <a:srgbClr val="300073"/>
                </a:solidFill>
                <a:effectLst/>
                <a:latin typeface="Consolas" panose="020B0609020204030204" pitchFamily="49" charset="0"/>
              </a:rPr>
              <a:t>EntityArchetype</a:t>
            </a:r>
            <a:r>
              <a:rPr kumimoji="0" lang="en-US" altLang="en-US" sz="2000" b="0" i="0" u="none" strike="noStrike" cap="none" normalizeH="0" baseline="0" dirty="0">
                <a:ln>
                  <a:noFill/>
                </a:ln>
                <a:solidFill>
                  <a:srgbClr val="300073"/>
                </a:solidFill>
                <a:effectLst/>
                <a:latin typeface="Consolas" panose="020B0609020204030204" pitchFamily="49" charset="0"/>
              </a:rPr>
              <a:t> </a:t>
            </a:r>
            <a:r>
              <a:rPr kumimoji="0" lang="en-US" altLang="en-US" sz="2000" b="0" i="0" u="none" strike="noStrike" cap="none" normalizeH="0" baseline="0" dirty="0">
                <a:ln>
                  <a:noFill/>
                </a:ln>
                <a:solidFill>
                  <a:srgbClr val="383838"/>
                </a:solidFill>
                <a:effectLst/>
                <a:latin typeface="Consolas" panose="020B0609020204030204" pitchFamily="49" charset="0"/>
              </a:rPr>
              <a:t>archetype = </a:t>
            </a: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CreateArchetype</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300073"/>
                </a:solidFill>
                <a:effectLst/>
                <a:latin typeface="Consolas" panose="020B0609020204030204" pitchFamily="49" charset="0"/>
              </a:rPr>
              <a:t>Rotation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This will create a new Archetype (named archetype) with the following components:</a:t>
            </a:r>
          </a:p>
          <a:p>
            <a:r>
              <a:rPr lang="en-US" dirty="0"/>
              <a:t>Translation – which tells Unity where the Entity is, and</a:t>
            </a:r>
          </a:p>
          <a:p>
            <a:r>
              <a:rPr lang="en-US" dirty="0"/>
              <a:t>Rotation – which tells Unity the Entity’s orientation.</a:t>
            </a:r>
          </a:p>
          <a:p>
            <a:pPr marL="0" indent="0">
              <a:buNone/>
            </a:pPr>
            <a:r>
              <a:rPr lang="en-US" dirty="0"/>
              <a:t>Notice that what is only one component in the classic Unity – Transform – is actually three different Components in ECS: Translation, Rotation, and Scale.</a:t>
            </a:r>
          </a:p>
          <a:p>
            <a:pPr marL="0" indent="0">
              <a:buNone/>
            </a:pPr>
            <a:endParaRPr lang="en-US" dirty="0"/>
          </a:p>
        </p:txBody>
      </p:sp>
    </p:spTree>
    <p:extLst>
      <p:ext uri="{BB962C8B-B14F-4D97-AF65-F5344CB8AC3E}">
        <p14:creationId xmlns:p14="http://schemas.microsoft.com/office/powerpoint/2010/main" val="25878813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66F81-7CCE-4134-8A78-3BC30179B2EE}"/>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8BE6A10A-A6E5-4E1E-8ACF-5328E1B8CE9C}"/>
              </a:ext>
            </a:extLst>
          </p:cNvPr>
          <p:cNvSpPr>
            <a:spLocks noGrp="1"/>
          </p:cNvSpPr>
          <p:nvPr>
            <p:ph idx="1"/>
          </p:nvPr>
        </p:nvSpPr>
        <p:spPr/>
        <p:txBody>
          <a:bodyPr>
            <a:normAutofit lnSpcReduction="10000"/>
          </a:bodyPr>
          <a:lstStyle/>
          <a:p>
            <a:pPr marL="0" indent="0">
              <a:buNone/>
            </a:pPr>
            <a:r>
              <a:rPr lang="en-US" dirty="0"/>
              <a:t>Now we can create the actual Entity: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00073"/>
                </a:solidFill>
                <a:effectLst/>
                <a:latin typeface="Consolas" panose="020B0609020204030204" pitchFamily="49" charset="0"/>
              </a:rPr>
              <a:t>Entity </a:t>
            </a:r>
            <a:r>
              <a:rPr kumimoji="0" lang="en-US" altLang="en-US" sz="2000" b="0" i="0" u="none" strike="noStrike" cap="none" normalizeH="0" baseline="0" dirty="0" err="1">
                <a:ln>
                  <a:noFill/>
                </a:ln>
                <a:solidFill>
                  <a:srgbClr val="383838"/>
                </a:solidFill>
                <a:effectLst/>
                <a:latin typeface="Consolas" panose="020B0609020204030204" pitchFamily="49" charset="0"/>
              </a:rPr>
              <a:t>myEntity</a:t>
            </a:r>
            <a:r>
              <a:rPr kumimoji="0" lang="en-US" altLang="en-US" sz="2000" b="0" i="0" u="none" strike="noStrike" cap="none" normalizeH="0" baseline="0" dirty="0">
                <a:ln>
                  <a:noFill/>
                </a:ln>
                <a:solidFill>
                  <a:srgbClr val="383838"/>
                </a:solidFill>
                <a:effectLst/>
                <a:latin typeface="Consolas" panose="020B0609020204030204" pitchFamily="49" charset="0"/>
              </a:rPr>
              <a:t> = </a:t>
            </a: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CreateEntity</a:t>
            </a:r>
            <a:r>
              <a:rPr kumimoji="0" lang="en-US" altLang="en-US" sz="2000" b="0" i="0" u="none" strike="noStrike" cap="none" normalizeH="0" baseline="0" dirty="0">
                <a:ln>
                  <a:noFill/>
                </a:ln>
                <a:solidFill>
                  <a:srgbClr val="383838"/>
                </a:solidFill>
                <a:effectLst/>
                <a:latin typeface="Consolas" panose="020B0609020204030204" pitchFamily="49" charset="0"/>
              </a:rPr>
              <a:t>(archetype);</a:t>
            </a:r>
            <a:br>
              <a:rPr kumimoji="0" lang="en-US" altLang="en-US" sz="2000" b="0" i="0" u="none" strike="noStrike" cap="none" normalizeH="0" baseline="0" dirty="0">
                <a:ln>
                  <a:noFill/>
                </a:ln>
                <a:solidFill>
                  <a:srgbClr val="383838"/>
                </a:solidFill>
                <a:effectLst/>
                <a:latin typeface="Consolas" panose="020B0609020204030204" pitchFamily="49" charset="0"/>
              </a:rPr>
            </a:b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0F54D6"/>
                </a:solidFill>
                <a:effectLst/>
                <a:latin typeface="Consolas" panose="020B0609020204030204" pitchFamily="49" charset="0"/>
              </a:rPr>
              <a:t>var </a:t>
            </a:r>
            <a:r>
              <a:rPr kumimoji="0" lang="en-US" altLang="en-US" sz="2000" b="0" i="0" u="none" strike="noStrike" cap="none" normalizeH="0" baseline="0" dirty="0">
                <a:ln>
                  <a:noFill/>
                </a:ln>
                <a:solidFill>
                  <a:srgbClr val="383838"/>
                </a:solidFill>
                <a:effectLst/>
                <a:latin typeface="Consolas" panose="020B0609020204030204" pitchFamily="49" charset="0"/>
              </a:rPr>
              <a:t>translation = </a:t>
            </a:r>
            <a:r>
              <a:rPr kumimoji="0" lang="en-US" altLang="en-US" sz="2000" b="0" i="0" u="none" strike="noStrike" cap="none" normalizeH="0" baseline="0" dirty="0">
                <a:ln>
                  <a:noFill/>
                </a:ln>
                <a:solidFill>
                  <a:srgbClr val="0F54D6"/>
                </a:solidFill>
                <a:effectLst/>
                <a:latin typeface="Consolas" panose="020B0609020204030204" pitchFamily="49" charset="0"/>
              </a:rPr>
              <a:t>new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383838"/>
                </a:solidFill>
                <a:effectLst/>
                <a:latin typeface="Consolas" panose="020B0609020204030204" pitchFamily="49" charset="0"/>
              </a:rPr>
              <a:t>translation.</a:t>
            </a:r>
            <a:r>
              <a:rPr kumimoji="0" lang="en-US" altLang="en-US" sz="2000" b="0" i="0" u="none" strike="noStrike" cap="none" normalizeH="0" baseline="0" dirty="0" err="1">
                <a:ln>
                  <a:noFill/>
                </a:ln>
                <a:solidFill>
                  <a:srgbClr val="0093A1"/>
                </a:solidFill>
                <a:effectLst/>
                <a:latin typeface="Consolas" panose="020B0609020204030204" pitchFamily="49" charset="0"/>
              </a:rPr>
              <a:t>Value</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new </a:t>
            </a:r>
            <a:r>
              <a:rPr kumimoji="0" lang="en-US" altLang="en-US" sz="2000" b="0" i="0" u="none" strike="noStrike" cap="none" normalizeH="0" baseline="0" dirty="0">
                <a:ln>
                  <a:noFill/>
                </a:ln>
                <a:solidFill>
                  <a:srgbClr val="300073"/>
                </a:solidFill>
                <a:effectLst/>
                <a:latin typeface="Consolas" panose="020B0609020204030204" pitchFamily="49" charset="0"/>
              </a:rPr>
              <a:t>float3</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AB2F6B"/>
                </a:solidFill>
                <a:effectLst/>
                <a:latin typeface="Consolas" panose="020B0609020204030204" pitchFamily="49" charset="0"/>
              </a:rPr>
              <a:t>2f</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AB2F6B"/>
                </a:solidFill>
                <a:effectLst/>
                <a:latin typeface="Consolas" panose="020B0609020204030204" pitchFamily="49" charset="0"/>
              </a:rPr>
              <a:t>0f</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AB2F6B"/>
                </a:solidFill>
                <a:effectLst/>
                <a:latin typeface="Consolas" panose="020B0609020204030204" pitchFamily="49" charset="0"/>
              </a:rPr>
              <a:t>4f</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AddComponentData</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83838"/>
                </a:solidFill>
                <a:effectLst/>
                <a:latin typeface="Consolas" panose="020B0609020204030204" pitchFamily="49" charset="0"/>
              </a:rPr>
              <a:t>myEntity</a:t>
            </a:r>
            <a:r>
              <a:rPr kumimoji="0" lang="en-US" altLang="en-US" sz="2000" b="0" i="0" u="none" strike="noStrike" cap="none" normalizeH="0" baseline="0" dirty="0">
                <a:ln>
                  <a:noFill/>
                </a:ln>
                <a:solidFill>
                  <a:srgbClr val="383838"/>
                </a:solidFill>
                <a:effectLst/>
                <a:latin typeface="Consolas" panose="020B0609020204030204" pitchFamily="49" charset="0"/>
              </a:rPr>
              <a:t>, translation);</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What did we do? We created a new Entity of the Archetype we created earlier, and then added data to it’s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lang="en-US" dirty="0"/>
              <a:t> Component. The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lang="en-US" dirty="0"/>
              <a:t> Component has a single field, </a:t>
            </a:r>
            <a:r>
              <a:rPr kumimoji="0" lang="en-US" altLang="en-US" sz="2000" b="0" i="0" u="none" strike="noStrike" cap="none" normalizeH="0" baseline="0" dirty="0">
                <a:ln>
                  <a:noFill/>
                </a:ln>
                <a:solidFill>
                  <a:srgbClr val="0093A1"/>
                </a:solidFill>
                <a:effectLst/>
                <a:latin typeface="Consolas" panose="020B0609020204030204" pitchFamily="49" charset="0"/>
              </a:rPr>
              <a:t>Value</a:t>
            </a:r>
            <a:r>
              <a:rPr lang="en-US" dirty="0"/>
              <a:t>, which is of type </a:t>
            </a:r>
            <a:r>
              <a:rPr kumimoji="0" lang="en-US" altLang="en-US" sz="2000" b="0" i="0" u="none" strike="noStrike" cap="none" normalizeH="0" baseline="0" dirty="0">
                <a:ln>
                  <a:noFill/>
                </a:ln>
                <a:solidFill>
                  <a:srgbClr val="300073"/>
                </a:solidFill>
                <a:effectLst/>
                <a:latin typeface="Consolas" panose="020B0609020204030204" pitchFamily="49" charset="0"/>
              </a:rPr>
              <a:t>float3</a:t>
            </a:r>
            <a:r>
              <a:rPr lang="en-US" dirty="0"/>
              <a:t>, an equivalent of Vector3 for ECS. In Components that have only one field, that field is usually called Value.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482909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E845-C5E8-4583-9A63-37459C73E567}"/>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BEF660E1-6154-41B4-9A16-119FAC6BCD4D}"/>
              </a:ext>
            </a:extLst>
          </p:cNvPr>
          <p:cNvSpPr>
            <a:spLocks noGrp="1"/>
          </p:cNvSpPr>
          <p:nvPr>
            <p:ph idx="1"/>
          </p:nvPr>
        </p:nvSpPr>
        <p:spPr/>
        <p:txBody>
          <a:bodyPr/>
          <a:lstStyle/>
          <a:p>
            <a:pPr marL="0" indent="0">
              <a:buNone/>
            </a:pPr>
            <a:r>
              <a:rPr lang="en-US" dirty="0"/>
              <a:t>Add a call to the function in Start, and let’s switch back to Unity.</a:t>
            </a:r>
          </a:p>
          <a:p>
            <a:pPr marL="0" indent="0">
              <a:buNone/>
            </a:pPr>
            <a:r>
              <a:rPr lang="en-US" dirty="0"/>
              <a:t>Create a new </a:t>
            </a:r>
            <a:r>
              <a:rPr lang="en-US" dirty="0" err="1"/>
              <a:t>GameObject</a:t>
            </a:r>
            <a:r>
              <a:rPr lang="en-US" dirty="0"/>
              <a:t> and add the script to it.</a:t>
            </a:r>
          </a:p>
          <a:p>
            <a:pPr marL="0" indent="0">
              <a:buNone/>
            </a:pPr>
            <a:r>
              <a:rPr lang="en-US" dirty="0"/>
              <a:t>Hit play… and nothing happened!</a:t>
            </a:r>
          </a:p>
          <a:p>
            <a:pPr marL="0" indent="0">
              <a:buNone/>
            </a:pPr>
            <a:r>
              <a:rPr lang="en-US" dirty="0"/>
              <a:t>Actually, that’s not true. As Entities aren’t </a:t>
            </a:r>
            <a:r>
              <a:rPr lang="en-US" dirty="0" err="1"/>
              <a:t>GameObjects</a:t>
            </a:r>
            <a:r>
              <a:rPr lang="en-US" dirty="0"/>
              <a:t>, you won’t see them in the Hierarchy. And as our Entity doesn’t have a renderer, we can’t see it in the Scene or Game. To view Entities, we have to open the Entity Debugger. Go to Window -&gt; Analysis -&gt; Entity Debugger. You should keep this window somewhere handy. I usually place it together with the Console.</a:t>
            </a:r>
          </a:p>
        </p:txBody>
      </p:sp>
    </p:spTree>
    <p:extLst>
      <p:ext uri="{BB962C8B-B14F-4D97-AF65-F5344CB8AC3E}">
        <p14:creationId xmlns:p14="http://schemas.microsoft.com/office/powerpoint/2010/main" val="28469557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DD5E-6BA5-418A-A06A-407894081826}"/>
              </a:ext>
            </a:extLst>
          </p:cNvPr>
          <p:cNvSpPr>
            <a:spLocks noGrp="1"/>
          </p:cNvSpPr>
          <p:nvPr>
            <p:ph type="title"/>
          </p:nvPr>
        </p:nvSpPr>
        <p:spPr/>
        <p:txBody>
          <a:bodyPr/>
          <a:lstStyle/>
          <a:p>
            <a:r>
              <a:rPr lang="en-US" dirty="0"/>
              <a:t>The Entity Debugger window</a:t>
            </a:r>
          </a:p>
        </p:txBody>
      </p:sp>
      <p:sp>
        <p:nvSpPr>
          <p:cNvPr id="3" name="Content Placeholder 2">
            <a:extLst>
              <a:ext uri="{FF2B5EF4-FFF2-40B4-BE49-F238E27FC236}">
                <a16:creationId xmlns:a16="http://schemas.microsoft.com/office/drawing/2014/main" id="{EA98BA02-943C-4C6E-870B-A5912C2BA46D}"/>
              </a:ext>
            </a:extLst>
          </p:cNvPr>
          <p:cNvSpPr>
            <a:spLocks noGrp="1"/>
          </p:cNvSpPr>
          <p:nvPr>
            <p:ph idx="1"/>
          </p:nvPr>
        </p:nvSpPr>
        <p:spPr/>
        <p:txBody>
          <a:bodyPr/>
          <a:lstStyle/>
          <a:p>
            <a:pPr marL="0" indent="0">
              <a:buNone/>
            </a:pPr>
            <a:r>
              <a:rPr lang="en-US" dirty="0"/>
              <a:t>When you’ll open the Entity Debugger, you’ll see the following:</a:t>
            </a:r>
          </a:p>
          <a:p>
            <a:pPr marL="0" indent="0">
              <a:buNone/>
            </a:pPr>
            <a:endParaRPr lang="en-US" dirty="0"/>
          </a:p>
        </p:txBody>
      </p:sp>
      <p:pic>
        <p:nvPicPr>
          <p:cNvPr id="5" name="Picture 4">
            <a:extLst>
              <a:ext uri="{FF2B5EF4-FFF2-40B4-BE49-F238E27FC236}">
                <a16:creationId xmlns:a16="http://schemas.microsoft.com/office/drawing/2014/main" id="{59035EA4-93A8-483D-BCD8-AD25E51DC85B}"/>
              </a:ext>
            </a:extLst>
          </p:cNvPr>
          <p:cNvPicPr>
            <a:picLocks noChangeAspect="1"/>
          </p:cNvPicPr>
          <p:nvPr/>
        </p:nvPicPr>
        <p:blipFill>
          <a:blip r:embed="rId2"/>
          <a:stretch>
            <a:fillRect/>
          </a:stretch>
        </p:blipFill>
        <p:spPr>
          <a:xfrm>
            <a:off x="2060812" y="2480510"/>
            <a:ext cx="8070376" cy="3831390"/>
          </a:xfrm>
          <a:prstGeom prst="rect">
            <a:avLst/>
          </a:prstGeom>
        </p:spPr>
      </p:pic>
    </p:spTree>
    <p:extLst>
      <p:ext uri="{BB962C8B-B14F-4D97-AF65-F5344CB8AC3E}">
        <p14:creationId xmlns:p14="http://schemas.microsoft.com/office/powerpoint/2010/main" val="29733906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0710-686D-4465-86E5-A3DCD9B4AD13}"/>
              </a:ext>
            </a:extLst>
          </p:cNvPr>
          <p:cNvSpPr>
            <a:spLocks noGrp="1"/>
          </p:cNvSpPr>
          <p:nvPr>
            <p:ph type="title"/>
          </p:nvPr>
        </p:nvSpPr>
        <p:spPr/>
        <p:txBody>
          <a:bodyPr/>
          <a:lstStyle/>
          <a:p>
            <a:r>
              <a:rPr lang="en-US" dirty="0"/>
              <a:t>Projects using DOTS: </a:t>
            </a:r>
            <a:r>
              <a:rPr lang="en-US" dirty="0" err="1">
                <a:hlinkClick r:id="rId3"/>
              </a:rPr>
              <a:t>Hardspace</a:t>
            </a:r>
            <a:r>
              <a:rPr lang="en-US" dirty="0">
                <a:hlinkClick r:id="rId3"/>
              </a:rPr>
              <a:t>: Shipbreaker</a:t>
            </a:r>
            <a:endParaRPr lang="en-US" dirty="0"/>
          </a:p>
        </p:txBody>
      </p:sp>
      <p:pic>
        <p:nvPicPr>
          <p:cNvPr id="6" name="Online Media 11" title="Hardspace: Shipbreaker - Big Bang Trailer">
            <a:hlinkClick r:id="" action="ppaction://media"/>
            <a:extLst>
              <a:ext uri="{FF2B5EF4-FFF2-40B4-BE49-F238E27FC236}">
                <a16:creationId xmlns:a16="http://schemas.microsoft.com/office/drawing/2014/main" id="{9466D1BA-E372-45E3-AC17-B218BD9A4187}"/>
              </a:ext>
            </a:extLst>
          </p:cNvPr>
          <p:cNvPicPr>
            <a:picLocks noGrp="1" noRot="1" noChangeAspect="1"/>
          </p:cNvPicPr>
          <p:nvPr>
            <p:ph idx="1"/>
            <a:videoFile r:link="rId1"/>
          </p:nvPr>
        </p:nvPicPr>
        <p:blipFill>
          <a:blip r:embed="rId4"/>
          <a:stretch>
            <a:fillRect/>
          </a:stretch>
        </p:blipFill>
        <p:spPr>
          <a:xfrm>
            <a:off x="1342030" y="1315302"/>
            <a:ext cx="9507940" cy="5371982"/>
          </a:xfrm>
          <a:prstGeom prst="rect">
            <a:avLst/>
          </a:prstGeom>
        </p:spPr>
      </p:pic>
    </p:spTree>
    <p:extLst>
      <p:ext uri="{BB962C8B-B14F-4D97-AF65-F5344CB8AC3E}">
        <p14:creationId xmlns:p14="http://schemas.microsoft.com/office/powerpoint/2010/main" val="29565059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6"/>
                                        </p:tgtEl>
                                      </p:cBhvr>
                                    </p:cmd>
                                  </p:childTnLst>
                                </p:cTn>
                              </p:par>
                            </p:childTnLst>
                          </p:cTn>
                        </p:par>
                      </p:childTnLst>
                    </p:cTn>
                  </p:par>
                </p:childTnLst>
              </p:cTn>
              <p:nextCondLst>
                <p:cond evt="onClick" delay="0">
                  <p:tgtEl>
                    <p:spTgt spid="6"/>
                  </p:tgtEl>
                </p:cond>
              </p:nextCondLst>
            </p:seq>
            <p:video>
              <p:cMediaNode vol="80000">
                <p:cTn id="12" fill="hold" display="0">
                  <p:stCondLst>
                    <p:cond delay="indefinite"/>
                  </p:stCondLst>
                </p:cTn>
                <p:tgtEl>
                  <p:spTgt spid="6"/>
                </p:tgtEl>
              </p:cMediaNode>
            </p:vide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519F-EE00-463F-9DA0-D3648CA7C79F}"/>
              </a:ext>
            </a:extLst>
          </p:cNvPr>
          <p:cNvSpPr>
            <a:spLocks noGrp="1"/>
          </p:cNvSpPr>
          <p:nvPr>
            <p:ph type="title"/>
          </p:nvPr>
        </p:nvSpPr>
        <p:spPr/>
        <p:txBody>
          <a:bodyPr/>
          <a:lstStyle/>
          <a:p>
            <a:r>
              <a:rPr lang="en-US" dirty="0"/>
              <a:t>The Entity Debugger window</a:t>
            </a:r>
          </a:p>
        </p:txBody>
      </p:sp>
      <p:sp>
        <p:nvSpPr>
          <p:cNvPr id="3" name="Content Placeholder 2">
            <a:extLst>
              <a:ext uri="{FF2B5EF4-FFF2-40B4-BE49-F238E27FC236}">
                <a16:creationId xmlns:a16="http://schemas.microsoft.com/office/drawing/2014/main" id="{230DAFBF-C6EB-41EB-B3D7-C77A37A4C009}"/>
              </a:ext>
            </a:extLst>
          </p:cNvPr>
          <p:cNvSpPr>
            <a:spLocks noGrp="1"/>
          </p:cNvSpPr>
          <p:nvPr>
            <p:ph idx="1"/>
          </p:nvPr>
        </p:nvSpPr>
        <p:spPr/>
        <p:txBody>
          <a:bodyPr/>
          <a:lstStyle/>
          <a:p>
            <a:pPr marL="0" indent="0">
              <a:buNone/>
            </a:pPr>
            <a:r>
              <a:rPr lang="en-US" dirty="0"/>
              <a:t>To the left, we have the Systems List. Here, you will see all the active systems, and how much time a system takes to run each frame.</a:t>
            </a:r>
          </a:p>
          <a:p>
            <a:pPr marL="0" indent="0">
              <a:buNone/>
            </a:pPr>
            <a:r>
              <a:rPr lang="en-US" dirty="0"/>
              <a:t>Make sure the “All Entities (Default World)” is selected.</a:t>
            </a:r>
          </a:p>
          <a:p>
            <a:pPr marL="0" indent="0">
              <a:buNone/>
            </a:pPr>
            <a:r>
              <a:rPr lang="en-US" dirty="0"/>
              <a:t>In the middle column, we have all the entities in our game. You’ll notice there are two Entities: one called “</a:t>
            </a:r>
            <a:r>
              <a:rPr lang="en-US" dirty="0" err="1"/>
              <a:t>WorldTime</a:t>
            </a:r>
            <a:r>
              <a:rPr lang="en-US" dirty="0"/>
              <a:t>”, which holds the time information about our game, and another called “Entity 1”, which is the Entity we created.</a:t>
            </a:r>
          </a:p>
          <a:p>
            <a:pPr marL="0" indent="0">
              <a:buNone/>
            </a:pPr>
            <a:r>
              <a:rPr lang="en-US" dirty="0"/>
              <a:t>On the right, we have the Chunk Information, which contains information about the chunks in our game.</a:t>
            </a:r>
          </a:p>
        </p:txBody>
      </p:sp>
    </p:spTree>
    <p:extLst>
      <p:ext uri="{BB962C8B-B14F-4D97-AF65-F5344CB8AC3E}">
        <p14:creationId xmlns:p14="http://schemas.microsoft.com/office/powerpoint/2010/main" val="17999874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D2A1-F902-4855-97EB-3C833B52589D}"/>
              </a:ext>
            </a:extLst>
          </p:cNvPr>
          <p:cNvSpPr>
            <a:spLocks noGrp="1"/>
          </p:cNvSpPr>
          <p:nvPr>
            <p:ph type="title"/>
          </p:nvPr>
        </p:nvSpPr>
        <p:spPr/>
        <p:txBody>
          <a:bodyPr/>
          <a:lstStyle/>
          <a:p>
            <a:r>
              <a:rPr lang="en-US" dirty="0"/>
              <a:t>The Entity Debugger window</a:t>
            </a:r>
          </a:p>
        </p:txBody>
      </p:sp>
      <p:sp>
        <p:nvSpPr>
          <p:cNvPr id="3" name="Content Placeholder 2">
            <a:extLst>
              <a:ext uri="{FF2B5EF4-FFF2-40B4-BE49-F238E27FC236}">
                <a16:creationId xmlns:a16="http://schemas.microsoft.com/office/drawing/2014/main" id="{AFF43834-C0BE-4112-B975-0A5B443B455A}"/>
              </a:ext>
            </a:extLst>
          </p:cNvPr>
          <p:cNvSpPr>
            <a:spLocks noGrp="1"/>
          </p:cNvSpPr>
          <p:nvPr>
            <p:ph idx="1"/>
          </p:nvPr>
        </p:nvSpPr>
        <p:spPr/>
        <p:txBody>
          <a:bodyPr/>
          <a:lstStyle/>
          <a:p>
            <a:pPr marL="0" indent="0">
              <a:buNone/>
            </a:pPr>
            <a:r>
              <a:rPr lang="en-US" dirty="0"/>
              <a:t>Click on our Entity, and take a look at the Inspector.</a:t>
            </a:r>
          </a:p>
          <a:p>
            <a:pPr marL="0" indent="0">
              <a:buNone/>
            </a:pPr>
            <a:r>
              <a:rPr lang="en-US" dirty="0"/>
              <a:t>You should see the following: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Inspector shows the Components of each Entity and their content. Notice that you can’t edit anything (other than the name).</a:t>
            </a:r>
          </a:p>
        </p:txBody>
      </p:sp>
      <p:pic>
        <p:nvPicPr>
          <p:cNvPr id="5" name="Picture 4">
            <a:extLst>
              <a:ext uri="{FF2B5EF4-FFF2-40B4-BE49-F238E27FC236}">
                <a16:creationId xmlns:a16="http://schemas.microsoft.com/office/drawing/2014/main" id="{0C261B75-5102-42A1-8658-B3AB08F4ACC6}"/>
              </a:ext>
            </a:extLst>
          </p:cNvPr>
          <p:cNvPicPr>
            <a:picLocks noChangeAspect="1"/>
          </p:cNvPicPr>
          <p:nvPr/>
        </p:nvPicPr>
        <p:blipFill>
          <a:blip r:embed="rId2"/>
          <a:stretch>
            <a:fillRect/>
          </a:stretch>
        </p:blipFill>
        <p:spPr>
          <a:xfrm>
            <a:off x="5401046" y="2422478"/>
            <a:ext cx="4396036" cy="2340592"/>
          </a:xfrm>
          <a:prstGeom prst="rect">
            <a:avLst/>
          </a:prstGeom>
        </p:spPr>
      </p:pic>
    </p:spTree>
    <p:extLst>
      <p:ext uri="{BB962C8B-B14F-4D97-AF65-F5344CB8AC3E}">
        <p14:creationId xmlns:p14="http://schemas.microsoft.com/office/powerpoint/2010/main" val="39267948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03DA-CE03-4CC1-9B77-5D6E56293AE5}"/>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FE518A4F-4A2B-4541-A5BA-FDBD3BF3D6B8}"/>
              </a:ext>
            </a:extLst>
          </p:cNvPr>
          <p:cNvSpPr>
            <a:spLocks noGrp="1"/>
          </p:cNvSpPr>
          <p:nvPr>
            <p:ph idx="1"/>
          </p:nvPr>
        </p:nvSpPr>
        <p:spPr/>
        <p:txBody>
          <a:bodyPr/>
          <a:lstStyle/>
          <a:p>
            <a:pPr marL="0" indent="0">
              <a:buNone/>
            </a:pPr>
            <a:r>
              <a:rPr lang="en-US" dirty="0"/>
              <a:t>So, we have an Entity. But what goo does it do if it doesn’t affect the game in any way? Let’s add to it a mesh renderer.</a:t>
            </a:r>
          </a:p>
          <a:p>
            <a:pPr marL="0" indent="0">
              <a:buNone/>
            </a:pPr>
            <a:r>
              <a:rPr lang="en-US" dirty="0"/>
              <a:t>Open the script from earlier, and add the following using statement:</a:t>
            </a:r>
          </a:p>
          <a:p>
            <a:pPr marL="0" indent="0">
              <a:buNone/>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Rendering</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rendering in ECS</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It contains all the necessary things for rendering in ECS.</a:t>
            </a:r>
          </a:p>
        </p:txBody>
      </p:sp>
    </p:spTree>
    <p:extLst>
      <p:ext uri="{BB962C8B-B14F-4D97-AF65-F5344CB8AC3E}">
        <p14:creationId xmlns:p14="http://schemas.microsoft.com/office/powerpoint/2010/main" val="25877244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47AF-27EB-42B5-985C-183B0F4B0C9B}"/>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09E3C3B6-0D75-4449-9171-927A8524B0A6}"/>
              </a:ext>
            </a:extLst>
          </p:cNvPr>
          <p:cNvSpPr>
            <a:spLocks noGrp="1"/>
          </p:cNvSpPr>
          <p:nvPr>
            <p:ph idx="1"/>
          </p:nvPr>
        </p:nvSpPr>
        <p:spPr/>
        <p:txBody>
          <a:bodyPr/>
          <a:lstStyle/>
          <a:p>
            <a:pPr marL="0" indent="0">
              <a:buNone/>
            </a:pPr>
            <a:r>
              <a:rPr lang="en-US" dirty="0"/>
              <a:t>In the class, create the following parameters:</a:t>
            </a:r>
          </a:p>
          <a:p>
            <a:pPr marL="0" indent="0">
              <a:buNone/>
            </a:pPr>
            <a:r>
              <a:rPr kumimoji="0" lang="en-US" altLang="en-US" sz="2000" b="0" i="0" u="none" strike="noStrike" cap="none" normalizeH="0" baseline="0" dirty="0">
                <a:ln>
                  <a:noFill/>
                </a:ln>
                <a:solidFill>
                  <a:srgbClr val="0F54D6"/>
                </a:solidFill>
                <a:effectLst/>
                <a:latin typeface="Consolas" panose="020B0609020204030204" pitchFamily="49" charset="0"/>
              </a:rPr>
              <a:t>public </a:t>
            </a:r>
            <a:r>
              <a:rPr kumimoji="0" lang="en-US" altLang="en-US" sz="2000" b="0" i="0" u="none" strike="noStrike" cap="none" normalizeH="0" baseline="0" dirty="0">
                <a:ln>
                  <a:noFill/>
                </a:ln>
                <a:solidFill>
                  <a:srgbClr val="6B2FBA"/>
                </a:solidFill>
                <a:effectLst/>
                <a:latin typeface="Consolas" panose="020B0609020204030204" pitchFamily="49" charset="0"/>
              </a:rPr>
              <a:t>Material </a:t>
            </a:r>
            <a:r>
              <a:rPr kumimoji="0" lang="en-US" altLang="en-US" sz="2000" b="1" i="0" u="none" strike="noStrike" cap="none" normalizeH="0" baseline="0" dirty="0">
                <a:ln>
                  <a:noFill/>
                </a:ln>
                <a:solidFill>
                  <a:srgbClr val="202020"/>
                </a:solidFill>
                <a:effectLst/>
                <a:latin typeface="Consolas" panose="020B0609020204030204" pitchFamily="49" charset="0"/>
              </a:rPr>
              <a:t>mat</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0F54D6"/>
                </a:solidFill>
                <a:effectLst/>
                <a:latin typeface="Consolas" panose="020B0609020204030204" pitchFamily="49" charset="0"/>
              </a:rPr>
              <a:t>public </a:t>
            </a:r>
            <a:r>
              <a:rPr kumimoji="0" lang="en-US" altLang="en-US" sz="2000" b="0" i="0" u="none" strike="noStrike" cap="none" normalizeH="0" baseline="0" dirty="0">
                <a:ln>
                  <a:noFill/>
                </a:ln>
                <a:solidFill>
                  <a:srgbClr val="6B2FBA"/>
                </a:solidFill>
                <a:effectLst/>
                <a:latin typeface="Consolas" panose="020B0609020204030204" pitchFamily="49" charset="0"/>
              </a:rPr>
              <a:t>Mesh </a:t>
            </a:r>
            <a:r>
              <a:rPr kumimoji="0" lang="en-US" altLang="en-US" sz="2000" b="1" i="0" u="none" strike="noStrike" cap="none" normalizeH="0" baseline="0" dirty="0" err="1">
                <a:ln>
                  <a:noFill/>
                </a:ln>
                <a:solidFill>
                  <a:srgbClr val="202020"/>
                </a:solidFill>
                <a:effectLst/>
                <a:latin typeface="Consolas" panose="020B0609020204030204" pitchFamily="49" charset="0"/>
              </a:rPr>
              <a:t>mesh</a:t>
            </a: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We will need them to tell unity what mesh to render, and using what material.</a:t>
            </a:r>
          </a:p>
        </p:txBody>
      </p:sp>
    </p:spTree>
    <p:extLst>
      <p:ext uri="{BB962C8B-B14F-4D97-AF65-F5344CB8AC3E}">
        <p14:creationId xmlns:p14="http://schemas.microsoft.com/office/powerpoint/2010/main" val="7197152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1116-2FB0-4F64-B3CA-2019F3A232DD}"/>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61EF66DE-4B25-4F6A-88BE-234EF4CD9272}"/>
              </a:ext>
            </a:extLst>
          </p:cNvPr>
          <p:cNvSpPr>
            <a:spLocks noGrp="1"/>
          </p:cNvSpPr>
          <p:nvPr>
            <p:ph idx="1"/>
          </p:nvPr>
        </p:nvSpPr>
        <p:spPr/>
        <p:txBody>
          <a:bodyPr/>
          <a:lstStyle/>
          <a:p>
            <a:pPr marL="0" indent="0">
              <a:buNone/>
            </a:pPr>
            <a:r>
              <a:rPr lang="en-US" dirty="0"/>
              <a:t>In the </a:t>
            </a:r>
            <a:r>
              <a:rPr lang="en-US" dirty="0" err="1"/>
              <a:t>SpawnEnitity</a:t>
            </a:r>
            <a:r>
              <a:rPr lang="en-US" dirty="0"/>
              <a:t> function, when we create the Archetype, add the following Components:</a:t>
            </a:r>
            <a:br>
              <a:rPr kumimoji="0" lang="en-US" altLang="en-US" sz="2800" b="0" i="0" u="none" strike="noStrike" cap="none" normalizeH="0" baseline="0" dirty="0">
                <a:ln>
                  <a:noFill/>
                </a:ln>
                <a:solidFill>
                  <a:srgbClr val="202020"/>
                </a:solidFill>
                <a:effectLst/>
                <a:latin typeface="Consolas" panose="020B0609020204030204" pitchFamily="49" charset="0"/>
              </a:rPr>
            </a:b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00073"/>
                </a:solidFill>
                <a:effectLst/>
                <a:latin typeface="Consolas" panose="020B0609020204030204" pitchFamily="49" charset="0"/>
              </a:rPr>
              <a:t>RenderMesh</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00073"/>
                </a:solidFill>
                <a:effectLst/>
                <a:latin typeface="Consolas" panose="020B0609020204030204" pitchFamily="49" charset="0"/>
              </a:rPr>
              <a:t>RenderBounds</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00073"/>
                </a:solidFill>
                <a:effectLst/>
                <a:latin typeface="Consolas" panose="020B0609020204030204" pitchFamily="49" charset="0"/>
              </a:rPr>
              <a:t>LocalToWorld</a:t>
            </a: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kumimoji="0" lang="en-US" altLang="en-US" sz="2000" b="0" i="0" u="none" strike="noStrike" cap="none" normalizeH="0" baseline="0" dirty="0" err="1">
                <a:ln>
                  <a:noFill/>
                </a:ln>
                <a:solidFill>
                  <a:srgbClr val="300073"/>
                </a:solidFill>
                <a:effectLst/>
                <a:latin typeface="Consolas" panose="020B0609020204030204" pitchFamily="49" charset="0"/>
              </a:rPr>
              <a:t>RenderMesh</a:t>
            </a:r>
            <a:r>
              <a:rPr lang="en-US" dirty="0"/>
              <a:t> is the equivalent of the </a:t>
            </a:r>
            <a:r>
              <a:rPr lang="en-US" dirty="0" err="1"/>
              <a:t>MeshRenderer</a:t>
            </a:r>
            <a:r>
              <a:rPr lang="en-US" dirty="0"/>
              <a:t> component in classical Unity, and </a:t>
            </a:r>
            <a:r>
              <a:rPr kumimoji="0" lang="en-US" altLang="en-US" sz="2000" b="0" i="0" u="none" strike="noStrike" cap="none" normalizeH="0" baseline="0" dirty="0" err="1">
                <a:ln>
                  <a:noFill/>
                </a:ln>
                <a:solidFill>
                  <a:srgbClr val="300073"/>
                </a:solidFill>
                <a:effectLst/>
                <a:latin typeface="Consolas" panose="020B0609020204030204" pitchFamily="49" charset="0"/>
              </a:rPr>
              <a:t>RenderBounds</a:t>
            </a:r>
            <a:r>
              <a:rPr lang="en-US" dirty="0"/>
              <a:t> is the equivalent of the </a:t>
            </a:r>
            <a:r>
              <a:rPr lang="en-US" dirty="0" err="1"/>
              <a:t>MeshFilter</a:t>
            </a:r>
            <a:r>
              <a:rPr lang="en-US" dirty="0"/>
              <a:t>. </a:t>
            </a:r>
            <a:r>
              <a:rPr kumimoji="0" lang="en-US" altLang="en-US" sz="2000" b="0" i="0" u="none" strike="noStrike" cap="none" normalizeH="0" baseline="0" dirty="0" err="1">
                <a:ln>
                  <a:noFill/>
                </a:ln>
                <a:solidFill>
                  <a:srgbClr val="300073"/>
                </a:solidFill>
                <a:effectLst/>
                <a:latin typeface="Consolas" panose="020B0609020204030204" pitchFamily="49" charset="0"/>
              </a:rPr>
              <a:t>LocalToWorld</a:t>
            </a:r>
            <a:r>
              <a:rPr lang="en-US" dirty="0"/>
              <a:t> is used it translate local coordinates to world coordinates, and is required by the others.</a:t>
            </a:r>
          </a:p>
        </p:txBody>
      </p:sp>
    </p:spTree>
    <p:extLst>
      <p:ext uri="{BB962C8B-B14F-4D97-AF65-F5344CB8AC3E}">
        <p14:creationId xmlns:p14="http://schemas.microsoft.com/office/powerpoint/2010/main" val="17126586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BA37-0433-4D8B-8C98-5CF1D0F8CAD0}"/>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31F356CC-F6F0-416D-BBA9-0B6FA40FD3D8}"/>
              </a:ext>
            </a:extLst>
          </p:cNvPr>
          <p:cNvSpPr>
            <a:spLocks noGrp="1"/>
          </p:cNvSpPr>
          <p:nvPr>
            <p:ph idx="1"/>
          </p:nvPr>
        </p:nvSpPr>
        <p:spPr/>
        <p:txBody>
          <a:bodyPr>
            <a:normAutofit lnSpcReduction="10000"/>
          </a:bodyPr>
          <a:lstStyle/>
          <a:p>
            <a:pPr marL="0" indent="0">
              <a:buNone/>
            </a:pPr>
            <a:r>
              <a:rPr lang="en-US" dirty="0"/>
              <a:t>Lastly, we need to add the data for the Components. Add the following at the end of the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F54D6"/>
                </a:solidFill>
                <a:effectLst/>
                <a:latin typeface="Consolas" panose="020B0609020204030204" pitchFamily="49" charset="0"/>
              </a:rPr>
              <a:t>var </a:t>
            </a:r>
            <a:r>
              <a:rPr kumimoji="0" lang="en-US" altLang="en-US" sz="2000" b="0" i="0" u="none" strike="noStrike" cap="none" normalizeH="0" baseline="0" dirty="0" err="1">
                <a:ln>
                  <a:noFill/>
                </a:ln>
                <a:solidFill>
                  <a:srgbClr val="383838"/>
                </a:solidFill>
                <a:effectLst/>
                <a:latin typeface="Consolas" panose="020B0609020204030204" pitchFamily="49" charset="0"/>
              </a:rPr>
              <a:t>renderMesh</a:t>
            </a:r>
            <a:r>
              <a:rPr kumimoji="0" lang="en-US" altLang="en-US" sz="2000" b="0" i="0" u="none" strike="noStrike" cap="none" normalizeH="0" baseline="0" dirty="0">
                <a:ln>
                  <a:noFill/>
                </a:ln>
                <a:solidFill>
                  <a:srgbClr val="383838"/>
                </a:solidFill>
                <a:effectLst/>
                <a:latin typeface="Consolas" panose="020B0609020204030204" pitchFamily="49" charset="0"/>
              </a:rPr>
              <a:t> = </a:t>
            </a:r>
            <a:r>
              <a:rPr kumimoji="0" lang="en-US" altLang="en-US" sz="2000" b="0" i="0" u="none" strike="noStrike" cap="none" normalizeH="0" baseline="0" dirty="0">
                <a:ln>
                  <a:noFill/>
                </a:ln>
                <a:solidFill>
                  <a:srgbClr val="0F54D6"/>
                </a:solidFill>
                <a:effectLst/>
                <a:latin typeface="Consolas" panose="020B0609020204030204" pitchFamily="49" charset="0"/>
              </a:rPr>
              <a:t>new </a:t>
            </a:r>
            <a:r>
              <a:rPr kumimoji="0" lang="en-US" altLang="en-US" sz="2000" b="0" i="0" u="none" strike="noStrike" cap="none" normalizeH="0" baseline="0" dirty="0" err="1">
                <a:ln>
                  <a:noFill/>
                </a:ln>
                <a:solidFill>
                  <a:srgbClr val="300073"/>
                </a:solidFill>
                <a:effectLst/>
                <a:latin typeface="Consolas" panose="020B0609020204030204" pitchFamily="49" charset="0"/>
              </a:rPr>
              <a:t>RenderMesh</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383838"/>
                </a:solidFill>
                <a:effectLst/>
                <a:latin typeface="Consolas" panose="020B0609020204030204" pitchFamily="49" charset="0"/>
              </a:rPr>
              <a:t>renderMesh.</a:t>
            </a:r>
            <a:r>
              <a:rPr kumimoji="0" lang="en-US" altLang="en-US" sz="2000" b="0" i="0" u="none" strike="noStrike" cap="none" normalizeH="0" baseline="0" dirty="0" err="1">
                <a:ln>
                  <a:noFill/>
                </a:ln>
                <a:solidFill>
                  <a:srgbClr val="0093A1"/>
                </a:solidFill>
                <a:effectLst/>
                <a:latin typeface="Consolas" panose="020B0609020204030204" pitchFamily="49" charset="0"/>
              </a:rPr>
              <a:t>mesh</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93A1"/>
                </a:solidFill>
                <a:effectLst/>
                <a:latin typeface="Consolas" panose="020B0609020204030204" pitchFamily="49" charset="0"/>
              </a:rPr>
              <a:t>mesh</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383838"/>
                </a:solidFill>
                <a:effectLst/>
                <a:latin typeface="Consolas" panose="020B0609020204030204" pitchFamily="49" charset="0"/>
              </a:rPr>
              <a:t>renderMesh.</a:t>
            </a:r>
            <a:r>
              <a:rPr kumimoji="0" lang="en-US" altLang="en-US" sz="2000" b="0" i="0" u="none" strike="noStrike" cap="none" normalizeH="0" baseline="0" dirty="0" err="1">
                <a:ln>
                  <a:noFill/>
                </a:ln>
                <a:solidFill>
                  <a:srgbClr val="0093A1"/>
                </a:solidFill>
                <a:effectLst/>
                <a:latin typeface="Consolas" panose="020B0609020204030204" pitchFamily="49" charset="0"/>
              </a:rPr>
              <a:t>material</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93A1"/>
                </a:solidFill>
                <a:effectLst/>
                <a:latin typeface="Consolas" panose="020B0609020204030204" pitchFamily="49" charset="0"/>
              </a:rPr>
              <a:t>mat</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AddSharedComponentData</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83838"/>
                </a:solidFill>
                <a:effectLst/>
                <a:latin typeface="Consolas" panose="020B0609020204030204" pitchFamily="49" charset="0"/>
              </a:rPr>
              <a:t>myEntity</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renderMesh</a:t>
            </a: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Which will tell the Unity what Mesh we want to render, and with what material.</a:t>
            </a:r>
          </a:p>
          <a:p>
            <a:pPr marL="0" indent="0">
              <a:buNone/>
            </a:pPr>
            <a:r>
              <a:rPr lang="en-US" dirty="0"/>
              <a:t>Note that we used </a:t>
            </a:r>
            <a:r>
              <a:rPr lang="en-US" dirty="0" err="1"/>
              <a:t>AddSharedComponentData</a:t>
            </a:r>
            <a:r>
              <a:rPr lang="en-US" dirty="0"/>
              <a:t>. This is used when values aren’t changed regularly, so that unity can optimize the memory layout of the Entities.</a:t>
            </a:r>
          </a:p>
          <a:p>
            <a:pPr marL="0" indent="0">
              <a:buNone/>
            </a:pPr>
            <a:endParaRPr lang="en-US" dirty="0"/>
          </a:p>
        </p:txBody>
      </p:sp>
    </p:spTree>
    <p:extLst>
      <p:ext uri="{BB962C8B-B14F-4D97-AF65-F5344CB8AC3E}">
        <p14:creationId xmlns:p14="http://schemas.microsoft.com/office/powerpoint/2010/main" val="31402978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625C-17EF-4355-8300-75C153C0FDC2}"/>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BFC8C794-02B6-4624-94BB-4A8A5A8BB4C9}"/>
              </a:ext>
            </a:extLst>
          </p:cNvPr>
          <p:cNvSpPr>
            <a:spLocks noGrp="1"/>
          </p:cNvSpPr>
          <p:nvPr>
            <p:ph idx="1"/>
          </p:nvPr>
        </p:nvSpPr>
        <p:spPr/>
        <p:txBody>
          <a:bodyPr/>
          <a:lstStyle/>
          <a:p>
            <a:pPr marL="0" indent="0">
              <a:buNone/>
            </a:pPr>
            <a:r>
              <a:rPr lang="en-US" dirty="0"/>
              <a:t>Save the script and go back to Unity.</a:t>
            </a:r>
          </a:p>
          <a:p>
            <a:pPr marL="0" indent="0">
              <a:buNone/>
            </a:pPr>
            <a:r>
              <a:rPr lang="en-US" dirty="0"/>
              <a:t>Set the script’s values in the Inspector. You can set the “mat” to Default-Material, and the “mesh” to Cube.</a:t>
            </a:r>
          </a:p>
          <a:p>
            <a:pPr marL="0" indent="0">
              <a:buNone/>
            </a:pPr>
            <a:r>
              <a:rPr lang="en-US" dirty="0"/>
              <a:t>Hit play. You’ll see a cube in the Game view.</a:t>
            </a:r>
          </a:p>
          <a:p>
            <a:pPr marL="0" indent="0">
              <a:buNone/>
            </a:pPr>
            <a:r>
              <a:rPr lang="en-US" dirty="0"/>
              <a:t>While still in play, go to the Scene view. You’ll notice that you can’t select the cube, as it is not a </a:t>
            </a:r>
            <a:r>
              <a:rPr lang="en-US" dirty="0" err="1"/>
              <a:t>GameObject</a:t>
            </a:r>
            <a:r>
              <a:rPr lang="en-US" dirty="0"/>
              <a:t>.</a:t>
            </a:r>
          </a:p>
          <a:p>
            <a:pPr marL="0" indent="0">
              <a:buNone/>
            </a:pPr>
            <a:r>
              <a:rPr lang="en-US" dirty="0"/>
              <a:t>If you select the cube in the Entity Debugger, you’ll see that there are some new Components that were added to our Entity. The Hybrid Renderer Pipeline added them, as they are needed to render meshes.</a:t>
            </a:r>
          </a:p>
        </p:txBody>
      </p:sp>
    </p:spTree>
    <p:extLst>
      <p:ext uri="{BB962C8B-B14F-4D97-AF65-F5344CB8AC3E}">
        <p14:creationId xmlns:p14="http://schemas.microsoft.com/office/powerpoint/2010/main" val="36561118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61219-9BFF-45D6-B335-D564E1742888}"/>
              </a:ext>
            </a:extLst>
          </p:cNvPr>
          <p:cNvSpPr>
            <a:spLocks noGrp="1"/>
          </p:cNvSpPr>
          <p:nvPr>
            <p:ph type="title"/>
          </p:nvPr>
        </p:nvSpPr>
        <p:spPr/>
        <p:txBody>
          <a:bodyPr/>
          <a:lstStyle/>
          <a:p>
            <a:r>
              <a:rPr lang="en-US" dirty="0"/>
              <a:t>Entity Conversion Workflow</a:t>
            </a:r>
          </a:p>
        </p:txBody>
      </p:sp>
      <p:sp>
        <p:nvSpPr>
          <p:cNvPr id="3" name="Content Placeholder 2">
            <a:extLst>
              <a:ext uri="{FF2B5EF4-FFF2-40B4-BE49-F238E27FC236}">
                <a16:creationId xmlns:a16="http://schemas.microsoft.com/office/drawing/2014/main" id="{63216B0A-34AF-43D8-826F-D1A364122216}"/>
              </a:ext>
            </a:extLst>
          </p:cNvPr>
          <p:cNvSpPr>
            <a:spLocks noGrp="1"/>
          </p:cNvSpPr>
          <p:nvPr>
            <p:ph idx="1"/>
          </p:nvPr>
        </p:nvSpPr>
        <p:spPr/>
        <p:txBody>
          <a:bodyPr/>
          <a:lstStyle/>
          <a:p>
            <a:pPr marL="0" indent="0">
              <a:buNone/>
            </a:pPr>
            <a:r>
              <a:rPr lang="en-US" dirty="0"/>
              <a:t>We’ve learned how to create an Entity using code. But this is complicated, and hard to implement for an entire project.</a:t>
            </a:r>
          </a:p>
          <a:p>
            <a:pPr marL="0" indent="0">
              <a:buNone/>
            </a:pPr>
            <a:r>
              <a:rPr lang="en-US" dirty="0"/>
              <a:t>So, Unity created a simpler way to create Entities: the Entity Conversion Workflow.</a:t>
            </a:r>
          </a:p>
          <a:p>
            <a:pPr marL="0" indent="0">
              <a:buNone/>
            </a:pPr>
            <a:r>
              <a:rPr lang="en-US" dirty="0"/>
              <a:t>We create a </a:t>
            </a:r>
            <a:r>
              <a:rPr lang="en-US" dirty="0" err="1"/>
              <a:t>GameObject</a:t>
            </a:r>
            <a:r>
              <a:rPr lang="en-US" dirty="0"/>
              <a:t>, and Unity will convert it to an Entity when we hit play.</a:t>
            </a:r>
          </a:p>
          <a:p>
            <a:pPr marL="0" indent="0">
              <a:buNone/>
            </a:pPr>
            <a:r>
              <a:rPr lang="en-US" dirty="0"/>
              <a:t>So let’s get started!</a:t>
            </a:r>
          </a:p>
        </p:txBody>
      </p:sp>
    </p:spTree>
    <p:extLst>
      <p:ext uri="{BB962C8B-B14F-4D97-AF65-F5344CB8AC3E}">
        <p14:creationId xmlns:p14="http://schemas.microsoft.com/office/powerpoint/2010/main" val="1546363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343B-64A3-4E16-B5DB-B951AF707F45}"/>
              </a:ext>
            </a:extLst>
          </p:cNvPr>
          <p:cNvSpPr>
            <a:spLocks noGrp="1"/>
          </p:cNvSpPr>
          <p:nvPr>
            <p:ph type="title"/>
          </p:nvPr>
        </p:nvSpPr>
        <p:spPr/>
        <p:txBody>
          <a:bodyPr/>
          <a:lstStyle/>
          <a:p>
            <a:r>
              <a:rPr lang="en-US" dirty="0"/>
              <a:t>Entity Conversion Workflow</a:t>
            </a:r>
          </a:p>
        </p:txBody>
      </p:sp>
      <p:sp>
        <p:nvSpPr>
          <p:cNvPr id="3" name="Content Placeholder 2">
            <a:extLst>
              <a:ext uri="{FF2B5EF4-FFF2-40B4-BE49-F238E27FC236}">
                <a16:creationId xmlns:a16="http://schemas.microsoft.com/office/drawing/2014/main" id="{C6512702-68EF-4A02-9EAD-2DC1D7330D62}"/>
              </a:ext>
            </a:extLst>
          </p:cNvPr>
          <p:cNvSpPr>
            <a:spLocks noGrp="1"/>
          </p:cNvSpPr>
          <p:nvPr>
            <p:ph idx="1"/>
          </p:nvPr>
        </p:nvSpPr>
        <p:spPr/>
        <p:txBody>
          <a:bodyPr/>
          <a:lstStyle/>
          <a:p>
            <a:pPr marL="0" indent="0">
              <a:buNone/>
            </a:pPr>
            <a:r>
              <a:rPr lang="en-US" dirty="0"/>
              <a:t>Create a Cube in the Scene. Let’s call it “</a:t>
            </a:r>
            <a:r>
              <a:rPr lang="en-US" dirty="0" err="1"/>
              <a:t>ConvertedEntity</a:t>
            </a:r>
            <a:r>
              <a:rPr lang="en-US" dirty="0"/>
              <a:t>”.</a:t>
            </a:r>
          </a:p>
          <a:p>
            <a:pPr marL="0" indent="0">
              <a:buNone/>
            </a:pPr>
            <a:r>
              <a:rPr lang="en-US" dirty="0"/>
              <a:t>Add the </a:t>
            </a:r>
            <a:r>
              <a:rPr lang="en-US" dirty="0" err="1"/>
              <a:t>ConvertToEntity</a:t>
            </a:r>
            <a:r>
              <a:rPr lang="en-US" dirty="0"/>
              <a:t> component.</a:t>
            </a:r>
          </a:p>
          <a:p>
            <a:pPr marL="0" indent="0">
              <a:buNone/>
            </a:pPr>
            <a:r>
              <a:rPr lang="en-US" dirty="0"/>
              <a:t>Now, when you hit play, you’ll see two cubes: the old cube we created with the script, and the new one. You’ll notice that the new cube does not show up in Hierarchy. Of course – it’s an Entity. It will only show up in the Entity Debugger window.</a:t>
            </a:r>
          </a:p>
        </p:txBody>
      </p:sp>
    </p:spTree>
    <p:extLst>
      <p:ext uri="{BB962C8B-B14F-4D97-AF65-F5344CB8AC3E}">
        <p14:creationId xmlns:p14="http://schemas.microsoft.com/office/powerpoint/2010/main" val="24477503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6992C-3030-4CFF-8EE4-96AC8468ABCF}"/>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85FC9847-8BC1-482E-A700-C18A6B06FE9C}"/>
              </a:ext>
            </a:extLst>
          </p:cNvPr>
          <p:cNvSpPr>
            <a:spLocks noGrp="1"/>
          </p:cNvSpPr>
          <p:nvPr>
            <p:ph idx="1"/>
          </p:nvPr>
        </p:nvSpPr>
        <p:spPr/>
        <p:txBody>
          <a:bodyPr>
            <a:normAutofit/>
          </a:bodyPr>
          <a:lstStyle/>
          <a:p>
            <a:pPr marL="0" indent="0">
              <a:buNone/>
            </a:pPr>
            <a:r>
              <a:rPr lang="en-US" dirty="0"/>
              <a:t>So we have an Entity. But what do we do with it?</a:t>
            </a:r>
          </a:p>
          <a:p>
            <a:pPr marL="0" indent="0">
              <a:buNone/>
            </a:pPr>
            <a:r>
              <a:rPr lang="en-US" dirty="0"/>
              <a:t>Let’s create a Component that will store data for movement.</a:t>
            </a:r>
          </a:p>
          <a:p>
            <a:pPr marL="0" indent="0">
              <a:buNone/>
            </a:pPr>
            <a:r>
              <a:rPr lang="en-US" dirty="0"/>
              <a:t>Create a new script – let’s call it “</a:t>
            </a:r>
            <a:r>
              <a:rPr lang="en-US" dirty="0" err="1"/>
              <a:t>MoveDataComponent</a:t>
            </a:r>
            <a:r>
              <a:rPr lang="en-US" dirty="0"/>
              <a:t>”. Delete it’s content and paste the following: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Entities</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Mathematics</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0F54D6"/>
                </a:solidFill>
                <a:effectLst/>
                <a:latin typeface="Consolas" panose="020B0609020204030204" pitchFamily="49" charset="0"/>
              </a:rPr>
              <a:t>public struct </a:t>
            </a:r>
            <a:r>
              <a:rPr kumimoji="0" lang="en-US" altLang="en-US" sz="2000" b="0" i="0" u="none" strike="noStrike" cap="none" normalizeH="0" baseline="0" dirty="0" err="1">
                <a:ln>
                  <a:noFill/>
                </a:ln>
                <a:solidFill>
                  <a:srgbClr val="949494"/>
                </a:solidFill>
                <a:effectLst/>
                <a:latin typeface="Consolas" panose="020B0609020204030204" pitchFamily="49" charset="0"/>
              </a:rPr>
              <a:t>MoveData</a:t>
            </a:r>
            <a:r>
              <a:rPr kumimoji="0" lang="en-US" altLang="en-US" sz="2000" b="0" i="0" u="none" strike="noStrike" cap="none" normalizeH="0" baseline="0" dirty="0">
                <a:ln>
                  <a:noFill/>
                </a:ln>
                <a:solidFill>
                  <a:srgbClr val="949494"/>
                </a:solidFill>
                <a:effectLst/>
                <a:latin typeface="Consolas" panose="020B0609020204030204" pitchFamily="49" charset="0"/>
              </a:rPr>
              <a:t> </a:t>
            </a:r>
            <a:r>
              <a:rPr kumimoji="0" lang="en-US" altLang="en-US" sz="2000" b="0" i="0" u="none" strike="noStrike" cap="none" normalizeH="0" baseline="0" dirty="0">
                <a:ln>
                  <a:noFill/>
                </a:ln>
                <a:solidFill>
                  <a:srgbClr val="202020"/>
                </a:solidFill>
                <a:effectLst/>
                <a:latin typeface="Consolas" panose="020B0609020204030204" pitchFamily="49" charset="0"/>
              </a:rPr>
              <a:t>: </a:t>
            </a:r>
            <a:r>
              <a:rPr kumimoji="0" lang="en-US" altLang="en-US" sz="2000" b="0" i="0" u="none" strike="noStrike" cap="none" normalizeH="0" baseline="0" dirty="0" err="1">
                <a:ln>
                  <a:noFill/>
                </a:ln>
                <a:solidFill>
                  <a:srgbClr val="6B2FBA"/>
                </a:solidFill>
                <a:effectLst/>
                <a:latin typeface="Consolas" panose="020B0609020204030204" pitchFamily="49" charset="0"/>
              </a:rPr>
              <a:t>IComponentData</a:t>
            </a:r>
            <a:br>
              <a:rPr kumimoji="0" lang="en-US" altLang="en-US" sz="2000" b="0" i="0" u="none" strike="noStrike" cap="none" normalizeH="0" baseline="0" dirty="0">
                <a:ln>
                  <a:noFill/>
                </a:ln>
                <a:solidFill>
                  <a:srgbClr val="6B2FBA"/>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public </a:t>
            </a:r>
            <a:r>
              <a:rPr kumimoji="0" lang="en-US" altLang="en-US" sz="2000" b="0" i="0" u="none" strike="noStrike" cap="none" normalizeH="0" baseline="0" dirty="0">
                <a:ln>
                  <a:noFill/>
                </a:ln>
                <a:solidFill>
                  <a:srgbClr val="300073"/>
                </a:solidFill>
                <a:effectLst/>
                <a:latin typeface="Consolas" panose="020B0609020204030204" pitchFamily="49" charset="0"/>
              </a:rPr>
              <a:t>float3 </a:t>
            </a:r>
            <a:r>
              <a:rPr kumimoji="0" lang="en-US" altLang="en-US" sz="2000" b="0" i="0" u="none" strike="noStrike" cap="none" normalizeH="0" baseline="0" dirty="0">
                <a:ln>
                  <a:noFill/>
                </a:ln>
                <a:solidFill>
                  <a:srgbClr val="949494"/>
                </a:solidFill>
                <a:effectLst/>
                <a:latin typeface="Consolas" panose="020B0609020204030204" pitchFamily="49" charset="0"/>
              </a:rPr>
              <a:t>direction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public float </a:t>
            </a:r>
            <a:r>
              <a:rPr kumimoji="0" lang="en-US" altLang="en-US" sz="2000" b="0" i="0" u="none" strike="noStrike" cap="none" normalizeH="0" baseline="0" dirty="0">
                <a:ln>
                  <a:noFill/>
                </a:ln>
                <a:solidFill>
                  <a:srgbClr val="949494"/>
                </a:solidFill>
                <a:effectLst/>
                <a:latin typeface="Consolas" panose="020B0609020204030204" pitchFamily="49" charset="0"/>
              </a:rPr>
              <a:t>speed</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941614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E006-0A01-4C51-BD69-06B597A85454}"/>
              </a:ext>
            </a:extLst>
          </p:cNvPr>
          <p:cNvSpPr>
            <a:spLocks noGrp="1"/>
          </p:cNvSpPr>
          <p:nvPr>
            <p:ph type="title"/>
          </p:nvPr>
        </p:nvSpPr>
        <p:spPr/>
        <p:txBody>
          <a:bodyPr/>
          <a:lstStyle/>
          <a:p>
            <a:r>
              <a:rPr lang="en-US" dirty="0"/>
              <a:t>Projects using DOTS</a:t>
            </a:r>
          </a:p>
        </p:txBody>
      </p:sp>
      <p:pic>
        <p:nvPicPr>
          <p:cNvPr id="4" name="Online Media 14" title="Scaling up with DOTS: Tips from Far North Entertainment">
            <a:hlinkClick r:id="" action="ppaction://media"/>
            <a:extLst>
              <a:ext uri="{FF2B5EF4-FFF2-40B4-BE49-F238E27FC236}">
                <a16:creationId xmlns:a16="http://schemas.microsoft.com/office/drawing/2014/main" id="{8B519A85-6506-44B2-9D55-AEDE027FEE79}"/>
              </a:ext>
            </a:extLst>
          </p:cNvPr>
          <p:cNvPicPr>
            <a:picLocks noGrp="1" noRot="1" noChangeAspect="1"/>
          </p:cNvPicPr>
          <p:nvPr>
            <p:ph idx="1"/>
            <a:videoFile r:link="rId1"/>
          </p:nvPr>
        </p:nvPicPr>
        <p:blipFill>
          <a:blip r:embed="rId3"/>
          <a:stretch>
            <a:fillRect/>
          </a:stretch>
        </p:blipFill>
        <p:spPr>
          <a:xfrm>
            <a:off x="1342030" y="1315302"/>
            <a:ext cx="9507940" cy="5371982"/>
          </a:xfrm>
          <a:prstGeom prst="rect">
            <a:avLst/>
          </a:prstGeom>
        </p:spPr>
      </p:pic>
    </p:spTree>
    <p:extLst>
      <p:ext uri="{BB962C8B-B14F-4D97-AF65-F5344CB8AC3E}">
        <p14:creationId xmlns:p14="http://schemas.microsoft.com/office/powerpoint/2010/main" val="41053792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DA3F-82EB-4A10-A391-85A17FC86B28}"/>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05E13012-DCAE-4D81-A4D5-44C3BFD77A1F}"/>
              </a:ext>
            </a:extLst>
          </p:cNvPr>
          <p:cNvSpPr>
            <a:spLocks noGrp="1"/>
          </p:cNvSpPr>
          <p:nvPr>
            <p:ph idx="1"/>
          </p:nvPr>
        </p:nvSpPr>
        <p:spPr/>
        <p:txBody>
          <a:bodyPr>
            <a:normAutofit fontScale="92500"/>
          </a:bodyPr>
          <a:lstStyle/>
          <a:p>
            <a:pPr marL="0" indent="0">
              <a:buNone/>
            </a:pPr>
            <a:r>
              <a:rPr lang="en-US" dirty="0"/>
              <a:t>There are some things that you should note:</a:t>
            </a:r>
          </a:p>
          <a:p>
            <a:r>
              <a:rPr lang="en-US" dirty="0"/>
              <a:t>Components must be </a:t>
            </a:r>
            <a:r>
              <a:rPr kumimoji="0" lang="en-US" altLang="en-US" sz="2000" b="0" i="0" u="none" strike="noStrike" cap="none" normalizeH="0" baseline="0" dirty="0">
                <a:ln>
                  <a:noFill/>
                </a:ln>
                <a:solidFill>
                  <a:srgbClr val="0F54D6"/>
                </a:solidFill>
                <a:effectLst/>
                <a:latin typeface="Consolas" panose="020B0609020204030204" pitchFamily="49" charset="0"/>
              </a:rPr>
              <a:t>struct</a:t>
            </a:r>
            <a:r>
              <a:rPr lang="en-US" dirty="0"/>
              <a:t>s.</a:t>
            </a:r>
          </a:p>
          <a:p>
            <a:r>
              <a:rPr lang="en-US" dirty="0"/>
              <a:t>A Component’s name does not have to match the file name.</a:t>
            </a:r>
          </a:p>
          <a:p>
            <a:r>
              <a:rPr lang="en-US" dirty="0"/>
              <a:t>A Component must only contain blittable types.</a:t>
            </a:r>
          </a:p>
          <a:p>
            <a:pPr marL="0" indent="0">
              <a:buNone/>
            </a:pPr>
            <a:r>
              <a:rPr lang="en-US" dirty="0"/>
              <a:t>Blittable types are types that have a fixed memory size. Most of the built-in types are blittable: int, float, double, char, bool. Note that references to arrays are not blittable. For more information, visit the </a:t>
            </a:r>
            <a:r>
              <a:rPr lang="en-US" dirty="0">
                <a:hlinkClick r:id="rId2"/>
              </a:rPr>
              <a:t>.NET documentation</a:t>
            </a:r>
            <a:r>
              <a:rPr lang="en-US" dirty="0"/>
              <a:t>.</a:t>
            </a:r>
          </a:p>
          <a:p>
            <a:pPr marL="0" indent="0">
              <a:buNone/>
            </a:pPr>
            <a:r>
              <a:rPr lang="en-US" dirty="0"/>
              <a:t>The </a:t>
            </a:r>
            <a:r>
              <a:rPr kumimoji="0" lang="en-US" altLang="en-US" sz="2100" b="0" i="0" u="none" strike="noStrike" cap="none" normalizeH="0" baseline="0" dirty="0" err="1">
                <a:ln>
                  <a:noFill/>
                </a:ln>
                <a:solidFill>
                  <a:srgbClr val="6B2FBA"/>
                </a:solidFill>
                <a:effectLst/>
                <a:latin typeface="Consolas" panose="020B0609020204030204" pitchFamily="49" charset="0"/>
              </a:rPr>
              <a:t>Unity</a:t>
            </a:r>
            <a:r>
              <a:rPr kumimoji="0" lang="en-US" altLang="en-US" sz="2100" b="0" i="0" u="none" strike="noStrike" cap="none" normalizeH="0" baseline="0" dirty="0" err="1">
                <a:ln>
                  <a:noFill/>
                </a:ln>
                <a:solidFill>
                  <a:srgbClr val="383838"/>
                </a:solidFill>
                <a:effectLst/>
                <a:latin typeface="Consolas" panose="020B0609020204030204" pitchFamily="49" charset="0"/>
              </a:rPr>
              <a:t>.</a:t>
            </a:r>
            <a:r>
              <a:rPr kumimoji="0" lang="en-US" altLang="en-US" sz="2100" b="0" i="0" u="none" strike="noStrike" cap="none" normalizeH="0" baseline="0" dirty="0" err="1">
                <a:ln>
                  <a:noFill/>
                </a:ln>
                <a:solidFill>
                  <a:srgbClr val="6B2FBA"/>
                </a:solidFill>
                <a:effectLst/>
                <a:latin typeface="Consolas" panose="020B0609020204030204" pitchFamily="49" charset="0"/>
              </a:rPr>
              <a:t>Mathematics</a:t>
            </a:r>
            <a:r>
              <a:rPr lang="en-US" sz="2100" dirty="0"/>
              <a:t> </a:t>
            </a:r>
            <a:r>
              <a:rPr lang="en-US" dirty="0"/>
              <a:t>namespace contains blittable types for ECS, including a blittable version of Quaternion and Vector3, </a:t>
            </a:r>
            <a:r>
              <a:rPr kumimoji="0" lang="en-US" altLang="en-US" sz="2100" b="0" i="0" u="none" strike="noStrike" cap="none" normalizeH="0" baseline="0" dirty="0">
                <a:ln>
                  <a:noFill/>
                </a:ln>
                <a:solidFill>
                  <a:srgbClr val="300073"/>
                </a:solidFill>
                <a:effectLst/>
                <a:latin typeface="Consolas" panose="020B0609020204030204" pitchFamily="49" charset="0"/>
              </a:rPr>
              <a:t>quaternion</a:t>
            </a:r>
            <a:r>
              <a:rPr lang="en-US" dirty="0"/>
              <a:t> and </a:t>
            </a:r>
            <a:r>
              <a:rPr kumimoji="0" lang="en-US" altLang="en-US" sz="2100" b="0" i="0" u="none" strike="noStrike" cap="none" normalizeH="0" baseline="0" dirty="0">
                <a:ln>
                  <a:noFill/>
                </a:ln>
                <a:solidFill>
                  <a:srgbClr val="300073"/>
                </a:solidFill>
                <a:effectLst/>
                <a:latin typeface="Consolas" panose="020B0609020204030204" pitchFamily="49" charset="0"/>
              </a:rPr>
              <a:t>float3</a:t>
            </a:r>
            <a:r>
              <a:rPr lang="en-US" dirty="0"/>
              <a:t>.</a:t>
            </a:r>
          </a:p>
        </p:txBody>
      </p:sp>
    </p:spTree>
    <p:extLst>
      <p:ext uri="{BB962C8B-B14F-4D97-AF65-F5344CB8AC3E}">
        <p14:creationId xmlns:p14="http://schemas.microsoft.com/office/powerpoint/2010/main" val="12758246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5444-292C-4729-B5C6-F12B1F293BFD}"/>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85562C56-6D96-43FD-B704-BCF7A0604058}"/>
              </a:ext>
            </a:extLst>
          </p:cNvPr>
          <p:cNvSpPr>
            <a:spLocks noGrp="1"/>
          </p:cNvSpPr>
          <p:nvPr>
            <p:ph idx="1"/>
          </p:nvPr>
        </p:nvSpPr>
        <p:spPr/>
        <p:txBody>
          <a:bodyPr/>
          <a:lstStyle/>
          <a:p>
            <a:pPr marL="0" indent="0">
              <a:buNone/>
            </a:pPr>
            <a:r>
              <a:rPr lang="en-US" dirty="0"/>
              <a:t>So we’ve created a Component. Adding it to an entity created from code is simple – just add it to the Archetype, and then add some data to it.</a:t>
            </a:r>
          </a:p>
          <a:p>
            <a:pPr marL="0" indent="0">
              <a:buNone/>
            </a:pPr>
            <a:r>
              <a:rPr lang="en-US" dirty="0"/>
              <a:t>But how do we add it to an Entity that is created using the Entity Conversion Workflow?</a:t>
            </a:r>
          </a:p>
          <a:p>
            <a:pPr marL="0" indent="0">
              <a:buNone/>
            </a:pPr>
            <a:r>
              <a:rPr lang="en-US" dirty="0"/>
              <a:t>We need to add the </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GenerateAuthoringComponent</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to our Component. This will let us add our Component to a </a:t>
            </a:r>
            <a:r>
              <a:rPr lang="en-US" dirty="0" err="1"/>
              <a:t>GameObject</a:t>
            </a:r>
            <a:r>
              <a:rPr lang="en-US" dirty="0"/>
              <a:t> with the </a:t>
            </a:r>
            <a:r>
              <a:rPr lang="en-US" dirty="0" err="1"/>
              <a:t>ConvertToEntity</a:t>
            </a:r>
            <a:r>
              <a:rPr lang="en-US" dirty="0"/>
              <a:t> component, as if it’s a regular </a:t>
            </a:r>
            <a:r>
              <a:rPr lang="en-US" dirty="0" err="1"/>
              <a:t>Monobehaviour</a:t>
            </a:r>
            <a:r>
              <a:rPr lang="en-US" dirty="0"/>
              <a:t> script.</a:t>
            </a:r>
          </a:p>
          <a:p>
            <a:pPr marL="0" indent="0">
              <a:buNone/>
            </a:pPr>
            <a:r>
              <a:rPr lang="en-US" dirty="0"/>
              <a:t>Add it to “</a:t>
            </a:r>
            <a:r>
              <a:rPr lang="en-US" dirty="0" err="1"/>
              <a:t>ConvertedEntity</a:t>
            </a:r>
            <a:r>
              <a:rPr lang="en-US" dirty="0"/>
              <a:t>” and give it some values (e.g. (1, 0, 0) and 1).</a:t>
            </a:r>
          </a:p>
        </p:txBody>
      </p:sp>
    </p:spTree>
    <p:extLst>
      <p:ext uri="{BB962C8B-B14F-4D97-AF65-F5344CB8AC3E}">
        <p14:creationId xmlns:p14="http://schemas.microsoft.com/office/powerpoint/2010/main" val="40986531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3300-8E6F-4BC4-BB68-4C0E5E6EEEE5}"/>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CA49DE9B-E6B5-48D9-A7FA-F70A19E7471B}"/>
              </a:ext>
            </a:extLst>
          </p:cNvPr>
          <p:cNvSpPr>
            <a:spLocks noGrp="1"/>
          </p:cNvSpPr>
          <p:nvPr>
            <p:ph idx="1"/>
          </p:nvPr>
        </p:nvSpPr>
        <p:spPr/>
        <p:txBody>
          <a:bodyPr/>
          <a:lstStyle/>
          <a:p>
            <a:pPr marL="0" indent="0">
              <a:buNone/>
            </a:pPr>
            <a:r>
              <a:rPr lang="en-US" dirty="0"/>
              <a:t>You can delete the “Spawner” </a:t>
            </a:r>
            <a:r>
              <a:rPr lang="en-US" dirty="0" err="1"/>
              <a:t>GameObject</a:t>
            </a:r>
            <a:r>
              <a:rPr lang="en-US" dirty="0"/>
              <a:t> for now.</a:t>
            </a:r>
          </a:p>
          <a:p>
            <a:pPr marL="0" indent="0">
              <a:buNone/>
            </a:pPr>
            <a:r>
              <a:rPr lang="en-US" dirty="0"/>
              <a:t>Click play. </a:t>
            </a:r>
          </a:p>
          <a:p>
            <a:pPr marL="0" indent="0">
              <a:buNone/>
            </a:pPr>
            <a:r>
              <a:rPr lang="en-US" dirty="0"/>
              <a:t>When you select our Entity in the Entity Debugger, you should see the </a:t>
            </a:r>
            <a:r>
              <a:rPr lang="en-US" dirty="0" err="1"/>
              <a:t>MoveData</a:t>
            </a:r>
            <a:r>
              <a:rPr lang="en-US" dirty="0"/>
              <a:t> Component in the Inspector.</a:t>
            </a:r>
          </a:p>
        </p:txBody>
      </p:sp>
    </p:spTree>
    <p:extLst>
      <p:ext uri="{BB962C8B-B14F-4D97-AF65-F5344CB8AC3E}">
        <p14:creationId xmlns:p14="http://schemas.microsoft.com/office/powerpoint/2010/main" val="35462269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A1FC-ECE2-425D-BD43-E66EE8D3821C}"/>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361F7049-D4F1-4052-930B-8078D62F8003}"/>
              </a:ext>
            </a:extLst>
          </p:cNvPr>
          <p:cNvSpPr>
            <a:spLocks noGrp="1"/>
          </p:cNvSpPr>
          <p:nvPr>
            <p:ph idx="1"/>
          </p:nvPr>
        </p:nvSpPr>
        <p:spPr/>
        <p:txBody>
          <a:bodyPr>
            <a:normAutofit fontScale="92500" lnSpcReduction="20000"/>
          </a:bodyPr>
          <a:lstStyle/>
          <a:p>
            <a:pPr marL="0" indent="0">
              <a:buNone/>
            </a:pPr>
            <a:r>
              <a:rPr lang="en-US" dirty="0"/>
              <a:t>So we’ve created a Component. Let’s create a System that will use it.</a:t>
            </a:r>
          </a:p>
          <a:p>
            <a:pPr marL="0" indent="0">
              <a:buNone/>
            </a:pPr>
            <a:r>
              <a:rPr lang="en-US" dirty="0"/>
              <a:t>Create a new script, let’s all it “</a:t>
            </a:r>
            <a:r>
              <a:rPr lang="en-US" dirty="0" err="1"/>
              <a:t>MoveSystem</a:t>
            </a:r>
            <a:r>
              <a:rPr lang="en-US" dirty="0"/>
              <a:t>”. Delete everything and paste the following: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F54D6"/>
                </a:solidFill>
                <a:effectLst/>
                <a:latin typeface="Consolas" panose="020B0609020204030204" pitchFamily="49" charset="0"/>
              </a:rPr>
              <a:t>using </a:t>
            </a:r>
            <a:r>
              <a:rPr kumimoji="0" lang="en-US" altLang="en-US" sz="2200" b="0" i="0" u="none" strike="noStrike" cap="none" normalizeH="0" baseline="0" dirty="0" err="1">
                <a:ln>
                  <a:noFill/>
                </a:ln>
                <a:solidFill>
                  <a:srgbClr val="6B2FBA"/>
                </a:solidFill>
                <a:effectLst/>
                <a:latin typeface="Consolas" panose="020B0609020204030204" pitchFamily="49" charset="0"/>
              </a:rPr>
              <a:t>Unity</a:t>
            </a:r>
            <a:r>
              <a:rPr kumimoji="0" lang="en-US" altLang="en-US" sz="2200" b="0" i="0" u="none" strike="noStrike" cap="none" normalizeH="0" baseline="0" dirty="0" err="1">
                <a:ln>
                  <a:noFill/>
                </a:ln>
                <a:solidFill>
                  <a:srgbClr val="383838"/>
                </a:solidFill>
                <a:effectLst/>
                <a:latin typeface="Consolas" panose="020B0609020204030204" pitchFamily="49" charset="0"/>
              </a:rPr>
              <a:t>.</a:t>
            </a:r>
            <a:r>
              <a:rPr kumimoji="0" lang="en-US" altLang="en-US" sz="2200" b="0" i="0" u="none" strike="noStrike" cap="none" normalizeH="0" baseline="0" dirty="0" err="1">
                <a:ln>
                  <a:noFill/>
                </a:ln>
                <a:solidFill>
                  <a:srgbClr val="6B2FBA"/>
                </a:solidFill>
                <a:effectLst/>
                <a:latin typeface="Consolas" panose="020B0609020204030204" pitchFamily="49" charset="0"/>
              </a:rPr>
              <a:t>Entities</a:t>
            </a: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0F54D6"/>
                </a:solidFill>
                <a:effectLst/>
                <a:latin typeface="Consolas" panose="020B0609020204030204" pitchFamily="49" charset="0"/>
              </a:rPr>
              <a:t>using </a:t>
            </a:r>
            <a:r>
              <a:rPr kumimoji="0" lang="en-US" altLang="en-US" sz="2200" b="0" i="0" u="none" strike="noStrike" cap="none" normalizeH="0" baseline="0" dirty="0" err="1">
                <a:ln>
                  <a:noFill/>
                </a:ln>
                <a:solidFill>
                  <a:srgbClr val="6B2FBA"/>
                </a:solidFill>
                <a:effectLst/>
                <a:latin typeface="Consolas" panose="020B0609020204030204" pitchFamily="49" charset="0"/>
              </a:rPr>
              <a:t>Unity</a:t>
            </a:r>
            <a:r>
              <a:rPr kumimoji="0" lang="en-US" altLang="en-US" sz="2200" b="0" i="0" u="none" strike="noStrike" cap="none" normalizeH="0" baseline="0" dirty="0" err="1">
                <a:ln>
                  <a:noFill/>
                </a:ln>
                <a:solidFill>
                  <a:srgbClr val="383838"/>
                </a:solidFill>
                <a:effectLst/>
                <a:latin typeface="Consolas" panose="020B0609020204030204" pitchFamily="49" charset="0"/>
              </a:rPr>
              <a:t>.</a:t>
            </a:r>
            <a:r>
              <a:rPr kumimoji="0" lang="en-US" altLang="en-US" sz="2200" b="0" i="0" u="none" strike="noStrike" cap="none" normalizeH="0" baseline="0" dirty="0" err="1">
                <a:ln>
                  <a:noFill/>
                </a:ln>
                <a:solidFill>
                  <a:srgbClr val="6B2FBA"/>
                </a:solidFill>
                <a:effectLst/>
                <a:latin typeface="Consolas" panose="020B0609020204030204" pitchFamily="49" charset="0"/>
              </a:rPr>
              <a:t>Mathematics</a:t>
            </a: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0F54D6"/>
                </a:solidFill>
                <a:effectLst/>
                <a:latin typeface="Consolas" panose="020B0609020204030204" pitchFamily="49" charset="0"/>
              </a:rPr>
              <a:t>public class </a:t>
            </a:r>
            <a:r>
              <a:rPr kumimoji="0" lang="en-US" altLang="en-US" sz="2200" b="1" i="0" u="none" strike="noStrike" cap="none" normalizeH="0" baseline="0" dirty="0" err="1">
                <a:ln>
                  <a:noFill/>
                </a:ln>
                <a:solidFill>
                  <a:srgbClr val="202020"/>
                </a:solidFill>
                <a:effectLst/>
                <a:latin typeface="Consolas" panose="020B0609020204030204" pitchFamily="49" charset="0"/>
              </a:rPr>
              <a:t>MoveSystem</a:t>
            </a:r>
            <a:r>
              <a:rPr kumimoji="0" lang="en-US" altLang="en-US" sz="2200" b="1" i="0" u="none" strike="noStrike" cap="none" normalizeH="0" baseline="0" dirty="0">
                <a:ln>
                  <a:noFill/>
                </a:ln>
                <a:solidFill>
                  <a:srgbClr val="202020"/>
                </a:solidFill>
                <a:effectLst/>
                <a:latin typeface="Consolas" panose="020B0609020204030204" pitchFamily="49" charset="0"/>
              </a:rPr>
              <a:t> </a:t>
            </a:r>
            <a:r>
              <a:rPr kumimoji="0" lang="en-US" altLang="en-US" sz="2200" b="0" i="0" u="none" strike="noStrike" cap="none" normalizeH="0" baseline="0" dirty="0">
                <a:ln>
                  <a:noFill/>
                </a:ln>
                <a:solidFill>
                  <a:srgbClr val="202020"/>
                </a:solidFill>
                <a:effectLst/>
                <a:latin typeface="Consolas" panose="020B0609020204030204" pitchFamily="49" charset="0"/>
              </a:rPr>
              <a:t>: </a:t>
            </a:r>
            <a:r>
              <a:rPr kumimoji="0" lang="en-US" altLang="en-US" sz="2200" b="0" i="0" u="none" strike="noStrike" cap="none" normalizeH="0" baseline="0" dirty="0" err="1">
                <a:ln>
                  <a:noFill/>
                </a:ln>
                <a:solidFill>
                  <a:srgbClr val="6B2FBA"/>
                </a:solidFill>
                <a:effectLst/>
                <a:latin typeface="Consolas" panose="020B0609020204030204" pitchFamily="49" charset="0"/>
              </a:rPr>
              <a:t>SystemBase</a:t>
            </a:r>
            <a:br>
              <a:rPr kumimoji="0" lang="en-US" altLang="en-US" sz="2200" b="0" i="0" u="none" strike="noStrike" cap="none" normalizeH="0" baseline="0" dirty="0">
                <a:ln>
                  <a:noFill/>
                </a:ln>
                <a:solidFill>
                  <a:srgbClr val="6B2FBA"/>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r>
              <a:rPr kumimoji="0" lang="en-US" altLang="en-US" sz="2200" b="0" i="0" u="none" strike="noStrike" cap="none" normalizeH="0" baseline="0" dirty="0">
                <a:ln>
                  <a:noFill/>
                </a:ln>
                <a:solidFill>
                  <a:srgbClr val="0F54D6"/>
                </a:solidFill>
                <a:effectLst/>
                <a:latin typeface="Consolas" panose="020B0609020204030204" pitchFamily="49" charset="0"/>
              </a:rPr>
              <a:t>protected override void </a:t>
            </a:r>
            <a:r>
              <a:rPr kumimoji="0" lang="en-US" altLang="en-US" sz="2200" b="0" i="0" u="none" strike="noStrike" cap="none" normalizeH="0" baseline="0" dirty="0" err="1">
                <a:ln>
                  <a:noFill/>
                </a:ln>
                <a:solidFill>
                  <a:srgbClr val="00855F"/>
                </a:solidFill>
                <a:effectLst/>
                <a:latin typeface="Consolas" panose="020B0609020204030204" pitchFamily="49" charset="0"/>
              </a:rPr>
              <a:t>OnUpdate</a:t>
            </a: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a:t>
            </a:r>
            <a:endParaRPr kumimoji="0" lang="en-US" altLang="en-US" sz="52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This is the System template.</a:t>
            </a:r>
          </a:p>
          <a:p>
            <a:pPr marL="0" indent="0">
              <a:buNone/>
            </a:pPr>
            <a:r>
              <a:rPr lang="en-US" dirty="0"/>
              <a:t>Also here, the System name does not have to match the file name.</a:t>
            </a:r>
          </a:p>
        </p:txBody>
      </p:sp>
    </p:spTree>
    <p:extLst>
      <p:ext uri="{BB962C8B-B14F-4D97-AF65-F5344CB8AC3E}">
        <p14:creationId xmlns:p14="http://schemas.microsoft.com/office/powerpoint/2010/main" val="42542883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8671-4F6B-4E1E-BAF4-EFE0B46C81F8}"/>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220C1258-BFD0-4104-9F6D-036E0735FBEF}"/>
              </a:ext>
            </a:extLst>
          </p:cNvPr>
          <p:cNvSpPr>
            <a:spLocks noGrp="1"/>
          </p:cNvSpPr>
          <p:nvPr>
            <p:ph idx="1"/>
          </p:nvPr>
        </p:nvSpPr>
        <p:spPr/>
        <p:txBody>
          <a:bodyPr/>
          <a:lstStyle/>
          <a:p>
            <a:pPr marL="0" indent="0">
              <a:buNone/>
            </a:pPr>
            <a:r>
              <a:rPr lang="en-US" dirty="0"/>
              <a:t>Add the following code inside the </a:t>
            </a:r>
            <a:r>
              <a:rPr kumimoji="0" lang="en-US" altLang="en-US" sz="2000" b="0" i="0" u="none" strike="noStrike" cap="none" normalizeH="0" baseline="0" dirty="0" err="1">
                <a:ln>
                  <a:noFill/>
                </a:ln>
                <a:solidFill>
                  <a:srgbClr val="00855F"/>
                </a:solidFill>
                <a:effectLst/>
                <a:latin typeface="Consolas" panose="020B0609020204030204" pitchFamily="49" charset="0"/>
              </a:rPr>
              <a:t>OnUpdate</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function (note that you need to add the </a:t>
            </a: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Transforms</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Statement):</a:t>
            </a:r>
          </a:p>
          <a:p>
            <a:pPr marL="0" indent="0">
              <a:buNone/>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F54D6"/>
                </a:solidFill>
                <a:effectLst/>
                <a:latin typeface="Consolas" panose="020B0609020204030204" pitchFamily="49" charset="0"/>
              </a:rPr>
              <a:t>var </a:t>
            </a:r>
            <a:r>
              <a:rPr kumimoji="0" lang="en-US" altLang="en-US" sz="2000" b="0" i="0" u="none" strike="noStrike" cap="none" normalizeH="0" baseline="0" dirty="0" err="1">
                <a:ln>
                  <a:noFill/>
                </a:ln>
                <a:solidFill>
                  <a:srgbClr val="383838"/>
                </a:solidFill>
                <a:effectLst/>
                <a:latin typeface="Consolas" panose="020B0609020204030204" pitchFamily="49" charset="0"/>
              </a:rPr>
              <a:t>deltaTime</a:t>
            </a:r>
            <a:r>
              <a:rPr kumimoji="0" lang="en-US" altLang="en-US" sz="2000" b="0" i="0" u="none" strike="noStrike" cap="none" normalizeH="0" baseline="0" dirty="0">
                <a:ln>
                  <a:noFill/>
                </a:ln>
                <a:solidFill>
                  <a:srgbClr val="383838"/>
                </a:solidFill>
                <a:effectLst/>
                <a:latin typeface="Consolas" panose="020B0609020204030204" pitchFamily="49" charset="0"/>
              </a:rPr>
              <a:t> = </a:t>
            </a:r>
            <a:r>
              <a:rPr kumimoji="0" lang="en-US" altLang="en-US" sz="2000" b="0" i="0" u="none" strike="noStrike" cap="none" normalizeH="0" baseline="0" dirty="0" err="1">
                <a:ln>
                  <a:noFill/>
                </a:ln>
                <a:solidFill>
                  <a:srgbClr val="0093A1"/>
                </a:solidFill>
                <a:effectLst/>
                <a:latin typeface="Consolas" panose="020B0609020204030204" pitchFamily="49" charset="0"/>
              </a:rPr>
              <a:t>Time</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93A1"/>
                </a:solidFill>
                <a:effectLst/>
                <a:latin typeface="Consolas" panose="020B0609020204030204" pitchFamily="49" charset="0"/>
              </a:rPr>
              <a:t>DeltaTime</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0093A1"/>
                </a:solidFill>
                <a:effectLst/>
                <a:latin typeface="Consolas" panose="020B0609020204030204" pitchFamily="49" charset="0"/>
              </a:rPr>
              <a:t>Entities</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ForEach</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0F54D6"/>
                </a:solidFill>
                <a:effectLst/>
                <a:latin typeface="Consolas" panose="020B0609020204030204" pitchFamily="49" charset="0"/>
              </a:rPr>
              <a:t>ref </a:t>
            </a:r>
            <a:r>
              <a:rPr kumimoji="0" lang="en-US" altLang="en-US" sz="2000" b="0" i="0" u="none" strike="noStrike" cap="none" normalizeH="0" baseline="0" dirty="0">
                <a:ln>
                  <a:noFill/>
                </a:ln>
                <a:solidFill>
                  <a:srgbClr val="300073"/>
                </a:solidFill>
                <a:effectLst/>
                <a:latin typeface="Consolas" panose="020B0609020204030204" pitchFamily="49" charset="0"/>
              </a:rPr>
              <a:t>Translation </a:t>
            </a:r>
            <a:r>
              <a:rPr kumimoji="0" lang="en-US" altLang="en-US" sz="2000" b="0" i="0" u="none" strike="noStrike" cap="none" normalizeH="0" baseline="0" dirty="0" err="1">
                <a:ln>
                  <a:noFill/>
                </a:ln>
                <a:solidFill>
                  <a:srgbClr val="383838"/>
                </a:solidFill>
                <a:effectLst/>
                <a:latin typeface="Consolas" panose="020B0609020204030204" pitchFamily="49" charset="0"/>
              </a:rPr>
              <a:t>translation</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in </a:t>
            </a:r>
            <a:r>
              <a:rPr kumimoji="0" lang="en-US" altLang="en-US" sz="2000" b="0" i="0" u="none" strike="noStrike" cap="none" normalizeH="0" baseline="0" dirty="0" err="1">
                <a:ln>
                  <a:noFill/>
                </a:ln>
                <a:solidFill>
                  <a:srgbClr val="300073"/>
                </a:solidFill>
                <a:effectLst/>
                <a:latin typeface="Consolas" panose="020B0609020204030204" pitchFamily="49" charset="0"/>
              </a:rPr>
              <a:t>MoveData</a:t>
            </a:r>
            <a:r>
              <a:rPr kumimoji="0" lang="en-US" altLang="en-US" sz="2000" b="0" i="0" u="none" strike="noStrike" cap="none" normalizeH="0" baseline="0" dirty="0">
                <a:ln>
                  <a:noFill/>
                </a:ln>
                <a:solidFill>
                  <a:srgbClr val="300073"/>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moveData</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202020"/>
                </a:solidFill>
                <a:effectLst/>
                <a:latin typeface="Consolas" panose="020B0609020204030204" pitchFamily="49" charset="0"/>
              </a:rPr>
              <a:t>=&gt;</a:t>
            </a:r>
            <a:br>
              <a:rPr kumimoji="0" lang="en-US" altLang="en-US" sz="2000" b="0" i="0" u="none" strike="noStrike" cap="none" normalizeH="0" baseline="0" dirty="0">
                <a:ln>
                  <a:noFill/>
                </a:ln>
                <a:solidFill>
                  <a:srgbClr val="202020"/>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300073"/>
                </a:solidFill>
                <a:effectLst/>
                <a:latin typeface="Consolas" panose="020B0609020204030204" pitchFamily="49" charset="0"/>
              </a:rPr>
              <a:t>float3 </a:t>
            </a:r>
            <a:r>
              <a:rPr kumimoji="0" lang="en-US" altLang="en-US" sz="2000" b="0" i="0" u="none" strike="noStrike" cap="none" normalizeH="0" baseline="0" dirty="0" err="1">
                <a:ln>
                  <a:noFill/>
                </a:ln>
                <a:solidFill>
                  <a:srgbClr val="383838"/>
                </a:solidFill>
                <a:effectLst/>
                <a:latin typeface="Consolas" panose="020B0609020204030204" pitchFamily="49" charset="0"/>
              </a:rPr>
              <a:t>normalizedDirection</a:t>
            </a:r>
            <a:r>
              <a:rPr kumimoji="0" lang="en-US" altLang="en-US" sz="2000" b="0" i="0" u="none" strike="noStrike" cap="none" normalizeH="0" baseline="0" dirty="0">
                <a:ln>
                  <a:noFill/>
                </a:ln>
                <a:solidFill>
                  <a:srgbClr val="383838"/>
                </a:solidFill>
                <a:effectLst/>
                <a:latin typeface="Consolas" panose="020B0609020204030204" pitchFamily="49" charset="0"/>
              </a:rPr>
              <a:t> = </a:t>
            </a:r>
            <a:r>
              <a:rPr kumimoji="0" lang="en-US" altLang="en-US" sz="2000" b="0" i="0" u="none" strike="noStrike" cap="none" normalizeH="0" baseline="0" dirty="0" err="1">
                <a:ln>
                  <a:noFill/>
                </a:ln>
                <a:solidFill>
                  <a:srgbClr val="6B2FBA"/>
                </a:solidFill>
                <a:effectLst/>
                <a:latin typeface="Consolas" panose="020B0609020204030204" pitchFamily="49" charset="0"/>
              </a:rPr>
              <a:t>math</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normalize</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83838"/>
                </a:solidFill>
                <a:effectLst/>
                <a:latin typeface="Consolas" panose="020B0609020204030204" pitchFamily="49" charset="0"/>
              </a:rPr>
              <a:t>moveData.</a:t>
            </a:r>
            <a:r>
              <a:rPr kumimoji="0" lang="en-US" altLang="en-US" sz="2000" b="0" i="0" u="none" strike="noStrike" cap="none" normalizeH="0" baseline="0" dirty="0" err="1">
                <a:ln>
                  <a:noFill/>
                </a:ln>
                <a:solidFill>
                  <a:srgbClr val="0093A1"/>
                </a:solidFill>
                <a:effectLst/>
                <a:latin typeface="Consolas" panose="020B0609020204030204" pitchFamily="49" charset="0"/>
              </a:rPr>
              <a:t>direction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translation.</a:t>
            </a:r>
            <a:r>
              <a:rPr kumimoji="0" lang="en-US" altLang="en-US" sz="2000" b="0" i="0" u="none" strike="noStrike" cap="none" normalizeH="0" baseline="0" dirty="0" err="1">
                <a:ln>
                  <a:noFill/>
                </a:ln>
                <a:solidFill>
                  <a:srgbClr val="0093A1"/>
                </a:solidFill>
                <a:effectLst/>
                <a:latin typeface="Consolas" panose="020B0609020204030204" pitchFamily="49" charset="0"/>
              </a:rPr>
              <a:t>Value</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00855F"/>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normalizedDirection</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855F"/>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moveData.</a:t>
            </a:r>
            <a:r>
              <a:rPr kumimoji="0" lang="en-US" altLang="en-US" sz="2000" b="0" i="0" u="none" strike="noStrike" cap="none" normalizeH="0" baseline="0" dirty="0" err="1">
                <a:ln>
                  <a:noFill/>
                </a:ln>
                <a:solidFill>
                  <a:srgbClr val="0093A1"/>
                </a:solidFill>
                <a:effectLst/>
                <a:latin typeface="Consolas" panose="020B0609020204030204" pitchFamily="49" charset="0"/>
              </a:rPr>
              <a:t>speed</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00855F"/>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deltaTime</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00855F"/>
                </a:solidFill>
                <a:effectLst/>
                <a:latin typeface="Consolas" panose="020B0609020204030204" pitchFamily="49" charset="0"/>
              </a:rPr>
              <a:t>Run</a:t>
            </a: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049438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1321-A9B4-4524-A3DC-4CBE73CB1D74}"/>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F2A655CE-3DCB-402A-9421-628B637CBA66}"/>
              </a:ext>
            </a:extLst>
          </p:cNvPr>
          <p:cNvSpPr>
            <a:spLocks noGrp="1"/>
          </p:cNvSpPr>
          <p:nvPr>
            <p:ph idx="1"/>
          </p:nvPr>
        </p:nvSpPr>
        <p:spPr/>
        <p:txBody>
          <a:bodyPr/>
          <a:lstStyle/>
          <a:p>
            <a:pPr marL="0" indent="0">
              <a:buNone/>
            </a:pPr>
            <a:r>
              <a:rPr lang="en-US" dirty="0"/>
              <a:t>Let’s go over it slowly.</a:t>
            </a:r>
          </a:p>
          <a:p>
            <a:pPr marL="0" indent="0">
              <a:buNone/>
            </a:pPr>
            <a:r>
              <a:rPr lang="en-US" dirty="0"/>
              <a:t>First, we save the delta time in a variable.</a:t>
            </a:r>
          </a:p>
          <a:p>
            <a:pPr marL="0" indent="0">
              <a:buNone/>
            </a:pPr>
            <a:r>
              <a:rPr lang="en-US" dirty="0"/>
              <a:t>Then, we call </a:t>
            </a:r>
            <a:r>
              <a:rPr kumimoji="0" lang="en-US" altLang="en-US" sz="2000" b="0" i="0" u="none" strike="noStrike" cap="none" normalizeH="0" baseline="0" dirty="0" err="1">
                <a:ln>
                  <a:noFill/>
                </a:ln>
                <a:solidFill>
                  <a:srgbClr val="0093A1"/>
                </a:solidFill>
                <a:effectLst/>
                <a:latin typeface="Consolas" panose="020B0609020204030204" pitchFamily="49" charset="0"/>
              </a:rPr>
              <a:t>Entities</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ForEach</a:t>
            </a:r>
            <a:r>
              <a:rPr lang="en-US" sz="2000" dirty="0"/>
              <a:t> </a:t>
            </a:r>
            <a:r>
              <a:rPr lang="en-US" dirty="0"/>
              <a:t>and pass in a lambda, that:</a:t>
            </a:r>
          </a:p>
          <a:p>
            <a:pPr marL="514350" indent="-514350">
              <a:buFont typeface="+mj-lt"/>
              <a:buAutoNum type="arabicPeriod"/>
            </a:pPr>
            <a:r>
              <a:rPr lang="en-US" dirty="0"/>
              <a:t>Declares a </a:t>
            </a:r>
            <a:r>
              <a:rPr kumimoji="0" lang="en-US" altLang="en-US" sz="2000" b="0" i="0" u="none" strike="noStrike" cap="none" normalizeH="0" baseline="0" dirty="0">
                <a:ln>
                  <a:noFill/>
                </a:ln>
                <a:solidFill>
                  <a:srgbClr val="0F54D6"/>
                </a:solidFill>
                <a:effectLst/>
                <a:latin typeface="Consolas" panose="020B0609020204030204" pitchFamily="49" charset="0"/>
              </a:rPr>
              <a:t>ref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lang="en-US" sz="2000" dirty="0"/>
              <a:t>  </a:t>
            </a:r>
            <a:r>
              <a:rPr lang="en-US" dirty="0"/>
              <a:t>variable.</a:t>
            </a:r>
          </a:p>
          <a:p>
            <a:pPr marL="514350" indent="-514350">
              <a:buFont typeface="+mj-lt"/>
              <a:buAutoNum type="arabicPeriod"/>
            </a:pPr>
            <a:r>
              <a:rPr lang="en-US" dirty="0"/>
              <a:t>Declares a </a:t>
            </a:r>
            <a:r>
              <a:rPr kumimoji="0" lang="en-US" altLang="en-US" sz="2000" b="0" i="0" u="none" strike="noStrike" cap="none" normalizeH="0" baseline="0" dirty="0">
                <a:ln>
                  <a:noFill/>
                </a:ln>
                <a:solidFill>
                  <a:srgbClr val="0F54D6"/>
                </a:solidFill>
                <a:effectLst/>
                <a:latin typeface="Consolas" panose="020B0609020204030204" pitchFamily="49" charset="0"/>
              </a:rPr>
              <a:t>in </a:t>
            </a:r>
            <a:r>
              <a:rPr kumimoji="0" lang="en-US" altLang="en-US" sz="2000" b="0" i="0" u="none" strike="noStrike" cap="none" normalizeH="0" baseline="0" dirty="0" err="1">
                <a:ln>
                  <a:noFill/>
                </a:ln>
                <a:solidFill>
                  <a:srgbClr val="300073"/>
                </a:solidFill>
                <a:effectLst/>
                <a:latin typeface="Consolas" panose="020B0609020204030204" pitchFamily="49" charset="0"/>
              </a:rPr>
              <a:t>MoveData</a:t>
            </a:r>
            <a:r>
              <a:rPr lang="en-US" sz="2000" dirty="0"/>
              <a:t> </a:t>
            </a:r>
            <a:r>
              <a:rPr lang="en-US" dirty="0"/>
              <a:t>variable.</a:t>
            </a:r>
          </a:p>
          <a:p>
            <a:pPr marL="514350" indent="-514350">
              <a:buFont typeface="+mj-lt"/>
              <a:buAutoNum type="arabicPeriod"/>
            </a:pPr>
            <a:r>
              <a:rPr lang="en-US" dirty="0"/>
              <a:t>Moves the translation according to the </a:t>
            </a:r>
            <a:r>
              <a:rPr lang="en-US" dirty="0" err="1"/>
              <a:t>MoveData</a:t>
            </a:r>
            <a:r>
              <a:rPr lang="en-US" dirty="0"/>
              <a:t> and delta time.</a:t>
            </a:r>
          </a:p>
          <a:p>
            <a:pPr marL="0" indent="0">
              <a:buNone/>
            </a:pPr>
            <a:r>
              <a:rPr lang="en-US" dirty="0"/>
              <a:t>Finally, we call </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00855F"/>
                </a:solidFill>
                <a:effectLst/>
                <a:latin typeface="Consolas" panose="020B0609020204030204" pitchFamily="49" charset="0"/>
              </a:rPr>
              <a:t>Run</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on the object </a:t>
            </a:r>
            <a:r>
              <a:rPr kumimoji="0" lang="en-US" altLang="en-US" sz="2000" b="0" i="0" u="none" strike="noStrike" cap="none" normalizeH="0" baseline="0" dirty="0" err="1">
                <a:ln>
                  <a:noFill/>
                </a:ln>
                <a:solidFill>
                  <a:srgbClr val="0093A1"/>
                </a:solidFill>
                <a:effectLst/>
                <a:latin typeface="Consolas" panose="020B0609020204030204" pitchFamily="49" charset="0"/>
              </a:rPr>
              <a:t>Entities</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ForEach</a:t>
            </a:r>
            <a:r>
              <a:rPr lang="en-US" dirty="0"/>
              <a:t> returns.</a:t>
            </a:r>
          </a:p>
        </p:txBody>
      </p:sp>
    </p:spTree>
    <p:extLst>
      <p:ext uri="{BB962C8B-B14F-4D97-AF65-F5344CB8AC3E}">
        <p14:creationId xmlns:p14="http://schemas.microsoft.com/office/powerpoint/2010/main" val="34120348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E771-8850-4DFF-9469-142099BE2DBF}"/>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5A9AB6EB-8E61-424A-B030-8F2C3A4C84C8}"/>
              </a:ext>
            </a:extLst>
          </p:cNvPr>
          <p:cNvSpPr>
            <a:spLocks noGrp="1"/>
          </p:cNvSpPr>
          <p:nvPr>
            <p:ph idx="1"/>
          </p:nvPr>
        </p:nvSpPr>
        <p:spPr/>
        <p:txBody>
          <a:bodyPr/>
          <a:lstStyle/>
          <a:p>
            <a:pPr marL="0" indent="0">
              <a:buNone/>
            </a:pPr>
            <a:r>
              <a:rPr lang="en-US" dirty="0"/>
              <a:t>What does that mean?</a:t>
            </a:r>
          </a:p>
          <a:p>
            <a:pPr marL="0" indent="0">
              <a:buNone/>
            </a:pPr>
            <a:r>
              <a:rPr lang="en-US" dirty="0" err="1"/>
              <a:t>Entities.ForEach</a:t>
            </a:r>
            <a:r>
              <a:rPr lang="en-US" dirty="0"/>
              <a:t> will run our lambda on all the Entities, that have all of the variables declared, where:</a:t>
            </a:r>
          </a:p>
          <a:p>
            <a:r>
              <a:rPr kumimoji="0" lang="en-US" altLang="en-US" sz="2000" b="0" i="0" u="none" strike="noStrike" cap="none" normalizeH="0" baseline="0" dirty="0">
                <a:ln>
                  <a:noFill/>
                </a:ln>
                <a:solidFill>
                  <a:srgbClr val="0F54D6"/>
                </a:solidFill>
                <a:effectLst/>
                <a:latin typeface="Consolas" panose="020B0609020204030204" pitchFamily="49" charset="0"/>
              </a:rPr>
              <a:t>ref</a:t>
            </a:r>
            <a:r>
              <a:rPr lang="en-US" dirty="0"/>
              <a:t> signifies we want to write to the Entity, and</a:t>
            </a:r>
          </a:p>
          <a:p>
            <a:r>
              <a:rPr kumimoji="0" lang="en-US" altLang="en-US" sz="2000" b="0" i="0" u="none" strike="noStrike" cap="none" normalizeH="0" baseline="0" dirty="0">
                <a:ln>
                  <a:noFill/>
                </a:ln>
                <a:solidFill>
                  <a:srgbClr val="0F54D6"/>
                </a:solidFill>
                <a:effectLst/>
                <a:latin typeface="Consolas" panose="020B0609020204030204" pitchFamily="49" charset="0"/>
              </a:rPr>
              <a:t>in</a:t>
            </a:r>
            <a:r>
              <a:rPr lang="en-US" dirty="0"/>
              <a:t> signifies that we only want to read from the Entity.</a:t>
            </a:r>
          </a:p>
          <a:p>
            <a:pPr marL="0" indent="0">
              <a:buNone/>
            </a:pPr>
            <a:r>
              <a:rPr lang="en-US" dirty="0"/>
              <a:t>All </a:t>
            </a:r>
            <a:r>
              <a:rPr kumimoji="0" lang="en-US" altLang="en-US" sz="2000" b="0" i="0" u="none" strike="noStrike" cap="none" normalizeH="0" baseline="0" dirty="0">
                <a:ln>
                  <a:noFill/>
                </a:ln>
                <a:solidFill>
                  <a:srgbClr val="0F54D6"/>
                </a:solidFill>
                <a:effectLst/>
                <a:latin typeface="Consolas" panose="020B0609020204030204" pitchFamily="49" charset="0"/>
              </a:rPr>
              <a:t>in</a:t>
            </a:r>
            <a:r>
              <a:rPr lang="en-US" dirty="0"/>
              <a:t> variables must appear after all </a:t>
            </a:r>
            <a:r>
              <a:rPr kumimoji="0" lang="en-US" altLang="en-US" sz="2000" b="0" i="0" u="none" strike="noStrike" cap="none" normalizeH="0" baseline="0" dirty="0">
                <a:ln>
                  <a:noFill/>
                </a:ln>
                <a:solidFill>
                  <a:srgbClr val="0F54D6"/>
                </a:solidFill>
                <a:effectLst/>
                <a:latin typeface="Consolas" panose="020B0609020204030204" pitchFamily="49" charset="0"/>
              </a:rPr>
              <a:t>ref</a:t>
            </a:r>
            <a:r>
              <a:rPr lang="en-US" dirty="0"/>
              <a:t> variables.</a:t>
            </a:r>
          </a:p>
          <a:p>
            <a:pPr marL="0" indent="0">
              <a:buNone/>
            </a:pPr>
            <a:r>
              <a:rPr lang="en-US" dirty="0"/>
              <a:t>For more advanced queries, visit the </a:t>
            </a:r>
            <a:r>
              <a:rPr lang="en-US" dirty="0" err="1">
                <a:hlinkClick r:id="rId2"/>
              </a:rPr>
              <a:t>Entities.ForEach</a:t>
            </a:r>
            <a:r>
              <a:rPr lang="en-US" dirty="0">
                <a:hlinkClick r:id="rId2"/>
              </a:rPr>
              <a:t> documentation</a:t>
            </a:r>
            <a:r>
              <a:rPr lang="en-US" dirty="0"/>
              <a:t>.</a:t>
            </a:r>
          </a:p>
        </p:txBody>
      </p:sp>
    </p:spTree>
    <p:extLst>
      <p:ext uri="{BB962C8B-B14F-4D97-AF65-F5344CB8AC3E}">
        <p14:creationId xmlns:p14="http://schemas.microsoft.com/office/powerpoint/2010/main" val="30965895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039C-11E7-4D77-A549-59FF7E85C6BD}"/>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AB9531DB-A932-4057-9F16-0FA187D8402B}"/>
              </a:ext>
            </a:extLst>
          </p:cNvPr>
          <p:cNvSpPr>
            <a:spLocks noGrp="1"/>
          </p:cNvSpPr>
          <p:nvPr>
            <p:ph idx="1"/>
          </p:nvPr>
        </p:nvSpPr>
        <p:spPr/>
        <p:txBody>
          <a:bodyPr/>
          <a:lstStyle/>
          <a:p>
            <a:pPr marL="0" indent="0">
              <a:buNone/>
            </a:pPr>
            <a:r>
              <a:rPr lang="en-US" dirty="0"/>
              <a:t>Save the script, go back to Unity and click play.</a:t>
            </a:r>
          </a:p>
          <a:p>
            <a:pPr marL="0" indent="0">
              <a:buNone/>
            </a:pPr>
            <a:r>
              <a:rPr lang="en-US" dirty="0"/>
              <a:t>You should see the cube move to the direction and at the speed you specified.</a:t>
            </a:r>
          </a:p>
        </p:txBody>
      </p:sp>
    </p:spTree>
    <p:extLst>
      <p:ext uri="{BB962C8B-B14F-4D97-AF65-F5344CB8AC3E}">
        <p14:creationId xmlns:p14="http://schemas.microsoft.com/office/powerpoint/2010/main" val="3224810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87AC-2E8D-4D32-8965-EA42B2B530E8}"/>
              </a:ext>
            </a:extLst>
          </p:cNvPr>
          <p:cNvSpPr>
            <a:spLocks noGrp="1"/>
          </p:cNvSpPr>
          <p:nvPr>
            <p:ph type="title"/>
          </p:nvPr>
        </p:nvSpPr>
        <p:spPr/>
        <p:txBody>
          <a:bodyPr/>
          <a:lstStyle/>
          <a:p>
            <a:r>
              <a:rPr lang="en-US" dirty="0"/>
              <a:t>The C# Job System and the Burst Compiler</a:t>
            </a:r>
          </a:p>
        </p:txBody>
      </p:sp>
      <p:sp>
        <p:nvSpPr>
          <p:cNvPr id="3" name="Content Placeholder 2">
            <a:extLst>
              <a:ext uri="{FF2B5EF4-FFF2-40B4-BE49-F238E27FC236}">
                <a16:creationId xmlns:a16="http://schemas.microsoft.com/office/drawing/2014/main" id="{A898F36B-32FC-4D50-8E07-A561173DB869}"/>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5975189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95C5-619E-435C-9196-62576AFE2FD9}"/>
              </a:ext>
            </a:extLst>
          </p:cNvPr>
          <p:cNvSpPr>
            <a:spLocks noGrp="1"/>
          </p:cNvSpPr>
          <p:nvPr>
            <p:ph type="title"/>
          </p:nvPr>
        </p:nvSpPr>
        <p:spPr/>
        <p:txBody>
          <a:bodyPr/>
          <a:lstStyle/>
          <a:p>
            <a:r>
              <a:rPr lang="en-US" dirty="0"/>
              <a:t>Using the C# Job System with ECS</a:t>
            </a:r>
          </a:p>
        </p:txBody>
      </p:sp>
      <p:sp>
        <p:nvSpPr>
          <p:cNvPr id="3" name="Content Placeholder 2">
            <a:extLst>
              <a:ext uri="{FF2B5EF4-FFF2-40B4-BE49-F238E27FC236}">
                <a16:creationId xmlns:a16="http://schemas.microsoft.com/office/drawing/2014/main" id="{1CDC62A9-7595-4A72-82E8-956F4716BFF2}"/>
              </a:ext>
            </a:extLst>
          </p:cNvPr>
          <p:cNvSpPr>
            <a:spLocks noGrp="1"/>
          </p:cNvSpPr>
          <p:nvPr>
            <p:ph idx="1"/>
          </p:nvPr>
        </p:nvSpPr>
        <p:spPr/>
        <p:txBody>
          <a:bodyPr/>
          <a:lstStyle/>
          <a:p>
            <a:pPr marL="0" indent="0">
              <a:buNone/>
            </a:pPr>
            <a:r>
              <a:rPr lang="en-US" dirty="0"/>
              <a:t>To use the C# Job System with ECS, we simply change the call of the </a:t>
            </a:r>
            <a:r>
              <a:rPr lang="en-US" dirty="0" err="1"/>
              <a:t>ForEach</a:t>
            </a:r>
            <a:r>
              <a:rPr lang="en-US" dirty="0"/>
              <a:t> query in a ECS System to:</a:t>
            </a:r>
          </a:p>
          <a:p>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00855F"/>
                </a:solidFill>
                <a:effectLst/>
                <a:latin typeface="Consolas" panose="020B0609020204030204" pitchFamily="49" charset="0"/>
              </a:rPr>
              <a:t>Schedule</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if we want to run it on the same worker thread, or</a:t>
            </a:r>
          </a:p>
          <a:p>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ScheduleParallel</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if we want to run it on separate threads in parallel.</a:t>
            </a:r>
          </a:p>
          <a:p>
            <a:pPr marL="0" indent="0">
              <a:buNone/>
            </a:pPr>
            <a:r>
              <a:rPr lang="en-US" dirty="0"/>
              <a:t>Note that if you run a system as a Job, it cannot access the main Unity functions like </a:t>
            </a:r>
            <a:r>
              <a:rPr kumimoji="0" lang="en-US" altLang="en-US" sz="2000" b="0" i="0" u="none" strike="noStrike" cap="none" normalizeH="0" baseline="0" dirty="0" err="1">
                <a:ln>
                  <a:noFill/>
                </a:ln>
                <a:solidFill>
                  <a:srgbClr val="6B2FBA"/>
                </a:solidFill>
                <a:effectLst/>
                <a:latin typeface="Consolas" panose="020B0609020204030204" pitchFamily="49" charset="0"/>
              </a:rPr>
              <a:t>Input</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GetButton</a:t>
            </a:r>
            <a:r>
              <a:rPr lang="en-US" dirty="0"/>
              <a:t> and </a:t>
            </a:r>
            <a:r>
              <a:rPr kumimoji="0" lang="en-US" altLang="en-US" sz="2000" b="0" i="0" u="none" strike="noStrike" cap="none" normalizeH="0" baseline="0" dirty="0" err="1">
                <a:ln>
                  <a:noFill/>
                </a:ln>
                <a:solidFill>
                  <a:srgbClr val="0093A1"/>
                </a:solidFill>
                <a:effectLst/>
                <a:latin typeface="Consolas" panose="020B0609020204030204" pitchFamily="49" charset="0"/>
              </a:rPr>
              <a:t>Time</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93A1"/>
                </a:solidFill>
                <a:effectLst/>
                <a:latin typeface="Consolas" panose="020B0609020204030204" pitchFamily="49" charset="0"/>
              </a:rPr>
              <a:t>DeltaTime</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745024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7DF56-F095-4D8C-B153-2E789D850614}"/>
              </a:ext>
            </a:extLst>
          </p:cNvPr>
          <p:cNvSpPr>
            <a:spLocks noGrp="1"/>
          </p:cNvSpPr>
          <p:nvPr>
            <p:ph type="title"/>
          </p:nvPr>
        </p:nvSpPr>
        <p:spPr/>
        <p:txBody>
          <a:bodyPr/>
          <a:lstStyle/>
          <a:p>
            <a:r>
              <a:rPr lang="en-US" dirty="0"/>
              <a:t>DOTS Performance Comparison</a:t>
            </a:r>
          </a:p>
        </p:txBody>
      </p:sp>
      <p:pic>
        <p:nvPicPr>
          <p:cNvPr id="7" name="Online Media 6" title="Unity DOTS: Comparing performance">
            <a:hlinkClick r:id="" action="ppaction://media"/>
            <a:extLst>
              <a:ext uri="{FF2B5EF4-FFF2-40B4-BE49-F238E27FC236}">
                <a16:creationId xmlns:a16="http://schemas.microsoft.com/office/drawing/2014/main" id="{DFE3B4E9-F45A-4272-803E-068C4A2D9BA3}"/>
              </a:ext>
            </a:extLst>
          </p:cNvPr>
          <p:cNvPicPr>
            <a:picLocks noGrp="1" noRot="1" noChangeAspect="1"/>
          </p:cNvPicPr>
          <p:nvPr>
            <p:ph idx="1"/>
            <a:videoFile r:link="rId1"/>
          </p:nvPr>
        </p:nvPicPr>
        <p:blipFill>
          <a:blip r:embed="rId3"/>
          <a:stretch>
            <a:fillRect/>
          </a:stretch>
        </p:blipFill>
        <p:spPr>
          <a:xfrm>
            <a:off x="1370913" y="1330991"/>
            <a:ext cx="9451762" cy="5340606"/>
          </a:xfrm>
          <a:prstGeom prst="rect">
            <a:avLst/>
          </a:prstGeom>
        </p:spPr>
      </p:pic>
    </p:spTree>
    <p:extLst>
      <p:ext uri="{BB962C8B-B14F-4D97-AF65-F5344CB8AC3E}">
        <p14:creationId xmlns:p14="http://schemas.microsoft.com/office/powerpoint/2010/main" val="22211297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F958-92F9-4D90-B1A1-2FF179DFC747}"/>
              </a:ext>
            </a:extLst>
          </p:cNvPr>
          <p:cNvSpPr>
            <a:spLocks noGrp="1"/>
          </p:cNvSpPr>
          <p:nvPr>
            <p:ph type="title"/>
          </p:nvPr>
        </p:nvSpPr>
        <p:spPr/>
        <p:txBody>
          <a:bodyPr/>
          <a:lstStyle/>
          <a:p>
            <a:r>
              <a:rPr lang="en-US" dirty="0"/>
              <a:t>Useful links</a:t>
            </a:r>
          </a:p>
        </p:txBody>
      </p:sp>
      <p:sp>
        <p:nvSpPr>
          <p:cNvPr id="3" name="Content Placeholder 2">
            <a:extLst>
              <a:ext uri="{FF2B5EF4-FFF2-40B4-BE49-F238E27FC236}">
                <a16:creationId xmlns:a16="http://schemas.microsoft.com/office/drawing/2014/main" id="{9983C233-4F2E-46D5-84B8-076706FD61AC}"/>
              </a:ext>
            </a:extLst>
          </p:cNvPr>
          <p:cNvSpPr>
            <a:spLocks noGrp="1"/>
          </p:cNvSpPr>
          <p:nvPr>
            <p:ph idx="1"/>
          </p:nvPr>
        </p:nvSpPr>
        <p:spPr/>
        <p:txBody>
          <a:bodyPr>
            <a:normAutofit fontScale="92500" lnSpcReduction="10000"/>
          </a:bodyPr>
          <a:lstStyle/>
          <a:p>
            <a:r>
              <a:rPr lang="en-US" dirty="0">
                <a:hlinkClick r:id="rId2"/>
              </a:rPr>
              <a:t>https://nikolayk.medium.com/getting-started-with-unity-dots-part-1-ecs-7f963777db8e</a:t>
            </a:r>
            <a:r>
              <a:rPr lang="en-US" dirty="0"/>
              <a:t> - a more in-depth explanation of Unity DOTS.</a:t>
            </a:r>
          </a:p>
          <a:p>
            <a:r>
              <a:rPr lang="en-US" dirty="0">
                <a:hlinkClick r:id="rId3"/>
              </a:rPr>
              <a:t>https://www.youtube.com/playlist?list=PL-05SQhI5rIYuRbANfxjt7G2C9oFch0al</a:t>
            </a:r>
            <a:r>
              <a:rPr lang="en-US" dirty="0"/>
              <a:t> – an introduction to Unity DOTS. Most of this tutorial is based on this playlist.</a:t>
            </a:r>
          </a:p>
          <a:p>
            <a:r>
              <a:rPr lang="en-US" dirty="0">
                <a:hlinkClick r:id="rId4"/>
              </a:rPr>
              <a:t>https://www.youtube.com/playlist?list=PL-05SQhI5rIY2MVt5s_EfvddNXS2GNAtA</a:t>
            </a:r>
            <a:r>
              <a:rPr lang="en-US" dirty="0"/>
              <a:t>  - using DOTS to create a game.</a:t>
            </a:r>
          </a:p>
          <a:p>
            <a:r>
              <a:rPr lang="en-US" dirty="0">
                <a:hlinkClick r:id="rId5"/>
              </a:rPr>
              <a:t>https://docs.unity3d.com/Packages/com.unity.entities@latest/</a:t>
            </a:r>
            <a:r>
              <a:rPr lang="en-US" dirty="0"/>
              <a:t> - the Entities package documentation.</a:t>
            </a:r>
          </a:p>
          <a:p>
            <a:r>
              <a:rPr lang="en-US" dirty="0">
                <a:hlinkClick r:id="rId6"/>
              </a:rPr>
              <a:t>https://docs.unity3d.com/Manual/JobSystem.html</a:t>
            </a:r>
            <a:r>
              <a:rPr lang="en-US" dirty="0"/>
              <a:t> - the C# Job System documentation.</a:t>
            </a:r>
          </a:p>
        </p:txBody>
      </p:sp>
    </p:spTree>
    <p:extLst>
      <p:ext uri="{BB962C8B-B14F-4D97-AF65-F5344CB8AC3E}">
        <p14:creationId xmlns:p14="http://schemas.microsoft.com/office/powerpoint/2010/main" val="32287987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9FEA-1D0E-4D87-BD91-CAEC71F4AB55}"/>
              </a:ext>
            </a:extLst>
          </p:cNvPr>
          <p:cNvSpPr>
            <a:spLocks noGrp="1"/>
          </p:cNvSpPr>
          <p:nvPr>
            <p:ph type="title"/>
          </p:nvPr>
        </p:nvSpPr>
        <p:spPr/>
        <p:txBody>
          <a:bodyPr/>
          <a:lstStyle/>
          <a:p>
            <a:r>
              <a:rPr lang="en-US" dirty="0"/>
              <a:t>Data-Oriented Design</a:t>
            </a:r>
          </a:p>
        </p:txBody>
      </p:sp>
      <p:sp>
        <p:nvSpPr>
          <p:cNvPr id="3" name="Content Placeholder 2">
            <a:extLst>
              <a:ext uri="{FF2B5EF4-FFF2-40B4-BE49-F238E27FC236}">
                <a16:creationId xmlns:a16="http://schemas.microsoft.com/office/drawing/2014/main" id="{AF568F1A-41DD-48CA-9569-78348DA64A1B}"/>
              </a:ext>
            </a:extLst>
          </p:cNvPr>
          <p:cNvSpPr>
            <a:spLocks noGrp="1"/>
          </p:cNvSpPr>
          <p:nvPr>
            <p:ph idx="1"/>
          </p:nvPr>
        </p:nvSpPr>
        <p:spPr/>
        <p:txBody>
          <a:bodyPr/>
          <a:lstStyle/>
          <a:p>
            <a:pPr marL="0" indent="0">
              <a:buNone/>
            </a:pPr>
            <a:r>
              <a:rPr lang="en-US" dirty="0"/>
              <a:t>From Wikipedia: data-oriented design is a program optimization approach motivated by efficient usage of the CPU cache, used in video game development. The approach is to focus on the data layout, separating and sorting fields according to when they are needed, and to think about transformations of data.</a:t>
            </a:r>
          </a:p>
        </p:txBody>
      </p:sp>
    </p:spTree>
    <p:extLst>
      <p:ext uri="{BB962C8B-B14F-4D97-AF65-F5344CB8AC3E}">
        <p14:creationId xmlns:p14="http://schemas.microsoft.com/office/powerpoint/2010/main" val="12769666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B6B8F-2FCF-473B-A654-459897700E6E}"/>
              </a:ext>
            </a:extLst>
          </p:cNvPr>
          <p:cNvSpPr>
            <a:spLocks noGrp="1"/>
          </p:cNvSpPr>
          <p:nvPr>
            <p:ph type="title"/>
          </p:nvPr>
        </p:nvSpPr>
        <p:spPr/>
        <p:txBody>
          <a:bodyPr/>
          <a:lstStyle/>
          <a:p>
            <a:r>
              <a:rPr lang="en-US" dirty="0"/>
              <a:t>Data-Oriented Design</a:t>
            </a:r>
          </a:p>
        </p:txBody>
      </p:sp>
      <p:sp>
        <p:nvSpPr>
          <p:cNvPr id="3" name="Content Placeholder 2">
            <a:extLst>
              <a:ext uri="{FF2B5EF4-FFF2-40B4-BE49-F238E27FC236}">
                <a16:creationId xmlns:a16="http://schemas.microsoft.com/office/drawing/2014/main" id="{51E52127-FA84-4EFF-A0A0-20EF6E1439E3}"/>
              </a:ext>
            </a:extLst>
          </p:cNvPr>
          <p:cNvSpPr>
            <a:spLocks noGrp="1"/>
          </p:cNvSpPr>
          <p:nvPr>
            <p:ph idx="1"/>
          </p:nvPr>
        </p:nvSpPr>
        <p:spPr/>
        <p:txBody>
          <a:bodyPr/>
          <a:lstStyle/>
          <a:p>
            <a:pPr marL="0" indent="0">
              <a:buNone/>
            </a:pPr>
            <a:r>
              <a:rPr lang="en-US" dirty="0"/>
              <a:t>Data oriented design </a:t>
            </a:r>
          </a:p>
        </p:txBody>
      </p:sp>
    </p:spTree>
    <p:extLst>
      <p:ext uri="{BB962C8B-B14F-4D97-AF65-F5344CB8AC3E}">
        <p14:creationId xmlns:p14="http://schemas.microsoft.com/office/powerpoint/2010/main" val="35912613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46635-AE4E-49DE-9AE9-AA435CE873B1}"/>
              </a:ext>
            </a:extLst>
          </p:cNvPr>
          <p:cNvSpPr>
            <a:spLocks noGrp="1"/>
          </p:cNvSpPr>
          <p:nvPr>
            <p:ph type="title"/>
          </p:nvPr>
        </p:nvSpPr>
        <p:spPr/>
        <p:txBody>
          <a:bodyPr/>
          <a:lstStyle/>
          <a:p>
            <a:r>
              <a:rPr lang="en-US" dirty="0"/>
              <a:t>Data-Oriented vs Object-Oriented Design.</a:t>
            </a:r>
          </a:p>
        </p:txBody>
      </p:sp>
      <p:sp>
        <p:nvSpPr>
          <p:cNvPr id="3" name="Content Placeholder 2">
            <a:extLst>
              <a:ext uri="{FF2B5EF4-FFF2-40B4-BE49-F238E27FC236}">
                <a16:creationId xmlns:a16="http://schemas.microsoft.com/office/drawing/2014/main" id="{ABBFB4DE-C386-43FC-8FD4-DF6F5834198E}"/>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1022975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2A421-E26E-49C0-B3C3-D1B82C6D6D7E}"/>
              </a:ext>
            </a:extLst>
          </p:cNvPr>
          <p:cNvSpPr>
            <a:spLocks noGrp="1"/>
          </p:cNvSpPr>
          <p:nvPr>
            <p:ph type="title"/>
          </p:nvPr>
        </p:nvSpPr>
        <p:spPr/>
        <p:txBody>
          <a:bodyPr/>
          <a:lstStyle/>
          <a:p>
            <a:r>
              <a:rPr lang="en-US" dirty="0"/>
              <a:t>Pure C# Example</a:t>
            </a:r>
          </a:p>
        </p:txBody>
      </p:sp>
      <p:sp>
        <p:nvSpPr>
          <p:cNvPr id="3" name="Content Placeholder 2">
            <a:extLst>
              <a:ext uri="{FF2B5EF4-FFF2-40B4-BE49-F238E27FC236}">
                <a16:creationId xmlns:a16="http://schemas.microsoft.com/office/drawing/2014/main" id="{52B052D4-B5D8-4A11-BCC9-F83254285F55}"/>
              </a:ext>
            </a:extLst>
          </p:cNvPr>
          <p:cNvSpPr>
            <a:spLocks noGrp="1"/>
          </p:cNvSpPr>
          <p:nvPr>
            <p:ph idx="1"/>
          </p:nvPr>
        </p:nvSpPr>
        <p:spPr/>
        <p:txBody>
          <a:bodyPr/>
          <a:lstStyle/>
          <a:p>
            <a:pPr marL="0" indent="0">
              <a:buNone/>
            </a:pPr>
            <a:r>
              <a:rPr lang="en-US" dirty="0"/>
              <a:t>Let’s say I want to store a collection of squares. Each square has:</a:t>
            </a:r>
          </a:p>
          <a:p>
            <a:r>
              <a:rPr lang="en-US" dirty="0"/>
              <a:t>Position (int x, int y)</a:t>
            </a:r>
          </a:p>
          <a:p>
            <a:r>
              <a:rPr lang="en-US" dirty="0"/>
              <a:t>Size (int width, int height)</a:t>
            </a:r>
          </a:p>
          <a:p>
            <a:r>
              <a:rPr lang="en-US" dirty="0"/>
              <a:t>Color (int r, int g, int b)</a:t>
            </a:r>
          </a:p>
          <a:p>
            <a:pPr marL="0" indent="0">
              <a:buNone/>
            </a:pPr>
            <a:r>
              <a:rPr lang="en-US" dirty="0"/>
              <a:t>And I want to be able to move these squares by changing their position.</a:t>
            </a:r>
          </a:p>
        </p:txBody>
      </p:sp>
    </p:spTree>
    <p:extLst>
      <p:ext uri="{BB962C8B-B14F-4D97-AF65-F5344CB8AC3E}">
        <p14:creationId xmlns:p14="http://schemas.microsoft.com/office/powerpoint/2010/main" val="20585583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7903</TotalTime>
  <Words>3290</Words>
  <Application>Microsoft Office PowerPoint</Application>
  <PresentationFormat>Widescreen</PresentationFormat>
  <Paragraphs>228</Paragraphs>
  <Slides>50</Slides>
  <Notes>0</Notes>
  <HiddenSlides>4</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Consolas</vt:lpstr>
      <vt:lpstr>Office Theme</vt:lpstr>
      <vt:lpstr>Unity DOTS</vt:lpstr>
      <vt:lpstr>Projects using DOTS: Diplomacy Is Not An Option</vt:lpstr>
      <vt:lpstr>Projects using DOTS: Hardspace: Shipbreaker</vt:lpstr>
      <vt:lpstr>Projects using DOTS</vt:lpstr>
      <vt:lpstr>DOTS Performance Comparison</vt:lpstr>
      <vt:lpstr>Data-Oriented Design</vt:lpstr>
      <vt:lpstr>Data-Oriented Design</vt:lpstr>
      <vt:lpstr>Data-Oriented vs Object-Oriented Design.</vt:lpstr>
      <vt:lpstr>Pure C# Example</vt:lpstr>
      <vt:lpstr>Pure C# Example</vt:lpstr>
      <vt:lpstr>Pure C# Example</vt:lpstr>
      <vt:lpstr>Why?</vt:lpstr>
      <vt:lpstr>Data-Oriented Design in Unity</vt:lpstr>
      <vt:lpstr>DOTS</vt:lpstr>
      <vt:lpstr>Entity Component System (ECS)</vt:lpstr>
      <vt:lpstr>Entities - Things</vt:lpstr>
      <vt:lpstr>Components - Data</vt:lpstr>
      <vt:lpstr>Systems - Actions</vt:lpstr>
      <vt:lpstr>The C# Job System</vt:lpstr>
      <vt:lpstr>The Burst Compiler</vt:lpstr>
      <vt:lpstr>DOTS In Practice</vt:lpstr>
      <vt:lpstr>Installing the Packages</vt:lpstr>
      <vt:lpstr>Setting Up the Project</vt:lpstr>
      <vt:lpstr>Let’s create an Entity!</vt:lpstr>
      <vt:lpstr>Let’s create an Entity!</vt:lpstr>
      <vt:lpstr>Let’s create an Entity!</vt:lpstr>
      <vt:lpstr>Let’s create an Entity!</vt:lpstr>
      <vt:lpstr>Let’s create an Entity!</vt:lpstr>
      <vt:lpstr>The Entity Debugger window</vt:lpstr>
      <vt:lpstr>The Entity Debugger window</vt:lpstr>
      <vt:lpstr>The Entity Debugger window</vt:lpstr>
      <vt:lpstr>Adding a mesh to an Entity</vt:lpstr>
      <vt:lpstr>Adding a mesh to an Entity</vt:lpstr>
      <vt:lpstr>Adding a mesh to an Entity</vt:lpstr>
      <vt:lpstr>Adding a mesh to an Entity</vt:lpstr>
      <vt:lpstr>Adding a mesh to an Entity</vt:lpstr>
      <vt:lpstr>Entity Conversion Workflow</vt:lpstr>
      <vt:lpstr>Entity Conversion Workflow</vt:lpstr>
      <vt:lpstr>Creating Components</vt:lpstr>
      <vt:lpstr>Creating Components</vt:lpstr>
      <vt:lpstr>Creating Components</vt:lpstr>
      <vt:lpstr>Creating Components</vt:lpstr>
      <vt:lpstr>Creating Systems</vt:lpstr>
      <vt:lpstr>Creating Systems</vt:lpstr>
      <vt:lpstr>Creating Systems</vt:lpstr>
      <vt:lpstr>Creating Systems</vt:lpstr>
      <vt:lpstr>Creating Systems</vt:lpstr>
      <vt:lpstr>The C# Job System and the Burst Compiler</vt:lpstr>
      <vt:lpstr>Using the C# Job System with ECS</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 DOTS:</dc:title>
  <dc:creator>Elisha Azaria</dc:creator>
  <cp:lastModifiedBy>Elisha Azaria</cp:lastModifiedBy>
  <cp:revision>33</cp:revision>
  <dcterms:created xsi:type="dcterms:W3CDTF">2020-12-30T17:53:21Z</dcterms:created>
  <dcterms:modified xsi:type="dcterms:W3CDTF">2021-01-07T09:41:44Z</dcterms:modified>
</cp:coreProperties>
</file>