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4" r:id="rId4"/>
    <p:sldId id="305" r:id="rId5"/>
    <p:sldId id="301" r:id="rId6"/>
    <p:sldId id="257" r:id="rId7"/>
    <p:sldId id="259" r:id="rId8"/>
    <p:sldId id="258" r:id="rId9"/>
    <p:sldId id="261" r:id="rId10"/>
    <p:sldId id="260" r:id="rId11"/>
    <p:sldId id="262" r:id="rId12"/>
    <p:sldId id="263" r:id="rId13"/>
    <p:sldId id="264" r:id="rId14"/>
    <p:sldId id="265" r:id="rId15"/>
    <p:sldId id="266" r:id="rId16"/>
    <p:sldId id="267" r:id="rId17"/>
    <p:sldId id="268" r:id="rId18"/>
    <p:sldId id="269" r:id="rId19"/>
    <p:sldId id="299" r:id="rId20"/>
    <p:sldId id="303" r:id="rId21"/>
    <p:sldId id="270" r:id="rId22"/>
    <p:sldId id="271" r:id="rId23"/>
    <p:sldId id="272" r:id="rId24"/>
    <p:sldId id="273"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02"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 id="300"/>
            <p14:sldId id="304"/>
            <p14:sldId id="305"/>
            <p14:sldId id="301"/>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 id="303"/>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 id="302"/>
          </p14:sldIdLst>
        </p14:section>
        <p14:section name="Useful links" id="{03918DBF-AB8F-4776-A64B-5BE2DC0D43FD}">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1/6/2021</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1/6/2021</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oor407.com/projects" TargetMode="External"/><Relationship Id="rId2" Type="http://schemas.openxmlformats.org/officeDocument/2006/relationships/slideLayout" Target="../slideLayouts/slideLayout2.xml"/><Relationship Id="rId1" Type="http://schemas.openxmlformats.org/officeDocument/2006/relationships/video" Target="https://www.youtube.com/embed/T3TTxytDwQg?start=32&amp;feature=oembed"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rdspace-shipbreaker.com/" TargetMode="External"/><Relationship Id="rId2" Type="http://schemas.openxmlformats.org/officeDocument/2006/relationships/slideLayout" Target="../slideLayouts/slideLayout2.xml"/><Relationship Id="rId1" Type="http://schemas.openxmlformats.org/officeDocument/2006/relationships/video" Target="https://www.youtube.com/embed/zafPQQV9wTU?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GM4feh0fRA?start=17&amp;feature=oembed"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0VQyWo-gb2c?start=160&amp;feature=oembed"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158855" y="1897039"/>
            <a:ext cx="2575192" cy="3046988"/>
          </a:xfrm>
          <a:prstGeom prst="rect">
            <a:avLst/>
          </a:prstGeom>
          <a:noFill/>
        </p:spPr>
        <p:txBody>
          <a:bodyPr wrap="square" rtlCol="0">
            <a:spAutoFit/>
          </a:bodyPr>
          <a:lstStyle/>
          <a:p>
            <a:r>
              <a:rPr lang="en-US" sz="4800" b="1" dirty="0"/>
              <a:t>D</a:t>
            </a:r>
            <a:r>
              <a:rPr lang="en-US" sz="4800" dirty="0"/>
              <a:t>ata</a:t>
            </a:r>
            <a:br>
              <a:rPr lang="en-US" sz="4800" dirty="0"/>
            </a:br>
            <a:r>
              <a:rPr lang="en-US" sz="4800" b="1" dirty="0"/>
              <a:t>O</a:t>
            </a:r>
            <a:r>
              <a:rPr lang="en-US" sz="4800" dirty="0"/>
              <a:t>riented</a:t>
            </a:r>
            <a:br>
              <a:rPr lang="en-US" sz="4800" dirty="0"/>
            </a:br>
            <a:r>
              <a:rPr lang="en-US" sz="4800" b="1" dirty="0"/>
              <a:t>T</a:t>
            </a:r>
            <a:r>
              <a:rPr lang="en-US" sz="4800" dirty="0"/>
              <a:t>ech</a:t>
            </a:r>
            <a:br>
              <a:rPr lang="en-US" sz="4800" dirty="0"/>
            </a:br>
            <a:r>
              <a:rPr lang="en-US" sz="4800" b="1" dirty="0"/>
              <a:t>S</a:t>
            </a:r>
            <a:r>
              <a:rPr lang="en-US" sz="4800" dirty="0"/>
              <a:t>tack</a:t>
            </a:r>
          </a:p>
        </p:txBody>
      </p:sp>
      <p:sp>
        <p:nvSpPr>
          <p:cNvPr id="3" name="TextBox 2">
            <a:extLst>
              <a:ext uri="{FF2B5EF4-FFF2-40B4-BE49-F238E27FC236}">
                <a16:creationId xmlns:a16="http://schemas.microsoft.com/office/drawing/2014/main" id="{AC985933-28EF-461C-B5FC-E20E6A5B1D67}"/>
              </a:ext>
            </a:extLst>
          </p:cNvPr>
          <p:cNvSpPr txBox="1"/>
          <p:nvPr/>
        </p:nvSpPr>
        <p:spPr>
          <a:xfrm>
            <a:off x="3606664" y="5256325"/>
            <a:ext cx="4978671" cy="646331"/>
          </a:xfrm>
          <a:prstGeom prst="rect">
            <a:avLst/>
          </a:prstGeom>
          <a:noFill/>
        </p:spPr>
        <p:txBody>
          <a:bodyPr wrap="none" rtlCol="0">
            <a:spAutoFit/>
          </a:bodyPr>
          <a:lstStyle/>
          <a:p>
            <a:r>
              <a:rPr lang="en-US" sz="3600" dirty="0"/>
              <a:t>“Performance by default”</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endParaRPr lang="en-US" sz="1800" dirty="0"/>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874D-51A3-4440-92A4-5B7CD0B4BA57}"/>
              </a:ext>
            </a:extLst>
          </p:cNvPr>
          <p:cNvSpPr>
            <a:spLocks noGrp="1"/>
          </p:cNvSpPr>
          <p:nvPr>
            <p:ph type="title"/>
          </p:nvPr>
        </p:nvSpPr>
        <p:spPr/>
        <p:txBody>
          <a:bodyPr>
            <a:normAutofit/>
          </a:bodyPr>
          <a:lstStyle/>
          <a:p>
            <a:r>
              <a:rPr lang="en-US" sz="4000" dirty="0"/>
              <a:t>Projects using DOTS: </a:t>
            </a:r>
            <a:r>
              <a:rPr lang="en-US" sz="4000" dirty="0">
                <a:hlinkClick r:id="rId3"/>
              </a:rPr>
              <a:t>Diplomacy Is Not An Option</a:t>
            </a:r>
            <a:endParaRPr lang="en-US" sz="4000" dirty="0"/>
          </a:p>
        </p:txBody>
      </p:sp>
      <p:pic>
        <p:nvPicPr>
          <p:cNvPr id="21" name="Online Media 20" title="Diplomacy is Not an Option. Teaser #1">
            <a:hlinkClick r:id="" action="ppaction://media"/>
            <a:extLst>
              <a:ext uri="{FF2B5EF4-FFF2-40B4-BE49-F238E27FC236}">
                <a16:creationId xmlns:a16="http://schemas.microsoft.com/office/drawing/2014/main" id="{6EA9C2B3-4FD3-4E73-9A85-374402FA5CF0}"/>
              </a:ext>
            </a:extLst>
          </p:cNvPr>
          <p:cNvPicPr>
            <a:picLocks noGrp="1" noRot="1" noChangeAspect="1"/>
          </p:cNvPicPr>
          <p:nvPr>
            <p:ph idx="1"/>
            <a:videoFile r:link="rId1"/>
          </p:nvPr>
        </p:nvPicPr>
        <p:blipFill>
          <a:blip r:embed="rId4"/>
          <a:stretch>
            <a:fillRect/>
          </a:stretch>
        </p:blipFill>
        <p:spPr>
          <a:xfrm>
            <a:off x="1357266" y="1323279"/>
            <a:ext cx="9479056" cy="5356030"/>
          </a:xfrm>
          <a:prstGeom prst="rect">
            <a:avLst/>
          </a:prstGeom>
        </p:spPr>
      </p:pic>
    </p:spTree>
    <p:extLst>
      <p:ext uri="{BB962C8B-B14F-4D97-AF65-F5344CB8AC3E}">
        <p14:creationId xmlns:p14="http://schemas.microsoft.com/office/powerpoint/2010/main" val="268437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F49-91F0-4A36-8CD7-34A0657F3D3A}"/>
              </a:ext>
            </a:extLst>
          </p:cNvPr>
          <p:cNvSpPr>
            <a:spLocks noGrp="1"/>
          </p:cNvSpPr>
          <p:nvPr>
            <p:ph type="title"/>
          </p:nvPr>
        </p:nvSpPr>
        <p:spPr/>
        <p:txBody>
          <a:bodyPr/>
          <a:lstStyle/>
          <a:p>
            <a:r>
              <a:rPr lang="en-US" dirty="0"/>
              <a:t>The Burst Compiler</a:t>
            </a:r>
          </a:p>
        </p:txBody>
      </p:sp>
      <p:sp>
        <p:nvSpPr>
          <p:cNvPr id="3" name="Content Placeholder 2">
            <a:extLst>
              <a:ext uri="{FF2B5EF4-FFF2-40B4-BE49-F238E27FC236}">
                <a16:creationId xmlns:a16="http://schemas.microsoft.com/office/drawing/2014/main" id="{9D4ED0B5-42FA-4AE4-B203-E78B82756A85}"/>
              </a:ext>
            </a:extLst>
          </p:cNvPr>
          <p:cNvSpPr>
            <a:spLocks noGrp="1"/>
          </p:cNvSpPr>
          <p:nvPr>
            <p:ph idx="1"/>
          </p:nvPr>
        </p:nvSpPr>
        <p:spPr/>
        <p:txBody>
          <a:bodyPr/>
          <a:lstStyle/>
          <a:p>
            <a:pPr marL="0" indent="0">
              <a:buNone/>
            </a:pPr>
            <a:r>
              <a:rPr lang="en-US" dirty="0"/>
              <a:t>Speeds up the C# Job System by translating IL/.NET to highly optimized native code.</a:t>
            </a:r>
          </a:p>
        </p:txBody>
      </p:sp>
    </p:spTree>
    <p:extLst>
      <p:ext uri="{BB962C8B-B14F-4D97-AF65-F5344CB8AC3E}">
        <p14:creationId xmlns:p14="http://schemas.microsoft.com/office/powerpoint/2010/main" val="24239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normAutofit lnSpcReduction="10000"/>
          </a:bodyPr>
          <a:lstStyle/>
          <a:p>
            <a:pPr marL="0" indent="0">
              <a:buNone/>
            </a:pPr>
            <a:r>
              <a:rPr lang="en-US" dirty="0"/>
              <a:t>Now we can create the actual 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a:ln>
                  <a:noFill/>
                </a:ln>
                <a:solidFill>
                  <a:srgbClr val="383838"/>
                </a:solidFill>
                <a:effectLst/>
                <a:latin typeface="Consolas" panose="020B0609020204030204" pitchFamily="49" charset="0"/>
              </a:rPr>
              <a:t>translation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translation);</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0710-686D-4465-86E5-A3DCD9B4AD13}"/>
              </a:ext>
            </a:extLst>
          </p:cNvPr>
          <p:cNvSpPr>
            <a:spLocks noGrp="1"/>
          </p:cNvSpPr>
          <p:nvPr>
            <p:ph type="title"/>
          </p:nvPr>
        </p:nvSpPr>
        <p:spPr/>
        <p:txBody>
          <a:bodyPr/>
          <a:lstStyle/>
          <a:p>
            <a:r>
              <a:rPr lang="en-US" dirty="0"/>
              <a:t>Projects using DOTS: </a:t>
            </a:r>
            <a:r>
              <a:rPr lang="en-US" dirty="0" err="1">
                <a:hlinkClick r:id="rId3"/>
              </a:rPr>
              <a:t>Hardspace</a:t>
            </a:r>
            <a:r>
              <a:rPr lang="en-US" dirty="0">
                <a:hlinkClick r:id="rId3"/>
              </a:rPr>
              <a:t>: Shipbreaker</a:t>
            </a:r>
            <a:endParaRPr lang="en-US" dirty="0"/>
          </a:p>
        </p:txBody>
      </p:sp>
      <p:pic>
        <p:nvPicPr>
          <p:cNvPr id="6" name="Online Media 11" title="Hardspace: Shipbreaker - Big Bang Trailer">
            <a:hlinkClick r:id="" action="ppaction://media"/>
            <a:extLst>
              <a:ext uri="{FF2B5EF4-FFF2-40B4-BE49-F238E27FC236}">
                <a16:creationId xmlns:a16="http://schemas.microsoft.com/office/drawing/2014/main" id="{9466D1BA-E372-45E3-AC17-B218BD9A4187}"/>
              </a:ext>
            </a:extLst>
          </p:cNvPr>
          <p:cNvPicPr>
            <a:picLocks noGrp="1" noRot="1" noChangeAspect="1"/>
          </p:cNvPicPr>
          <p:nvPr>
            <p:ph idx="1"/>
            <a:videoFile r:link="rId1"/>
          </p:nvPr>
        </p:nvPicPr>
        <p:blipFill>
          <a:blip r:embed="rId4"/>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29565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normAutofit lnSpcReduction="10000"/>
          </a:bodyPr>
          <a:lstStyle/>
          <a:p>
            <a:pPr marL="0" indent="0">
              <a:buNone/>
            </a:pPr>
            <a:r>
              <a:rPr lang="en-US" dirty="0"/>
              <a:t>Lastly, we need to add the data for the Components. Add the following at the end of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material</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r>
              <a:rPr lang="en-US" dirty="0"/>
              <a:t>Note that we used </a:t>
            </a:r>
            <a:r>
              <a:rPr lang="en-US" dirty="0" err="1"/>
              <a:t>AddSharedComponentData</a:t>
            </a:r>
            <a:r>
              <a:rPr lang="en-US" dirty="0"/>
              <a:t>. This is used when values aren’t changed regularly, so that unity can optimize the memory layout of the Entities.</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movement.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E006-0A01-4C51-BD69-06B597A85454}"/>
              </a:ext>
            </a:extLst>
          </p:cNvPr>
          <p:cNvSpPr>
            <a:spLocks noGrp="1"/>
          </p:cNvSpPr>
          <p:nvPr>
            <p:ph type="title"/>
          </p:nvPr>
        </p:nvSpPr>
        <p:spPr/>
        <p:txBody>
          <a:bodyPr/>
          <a:lstStyle/>
          <a:p>
            <a:r>
              <a:rPr lang="en-US" dirty="0"/>
              <a:t>Projects using DOTS</a:t>
            </a:r>
          </a:p>
        </p:txBody>
      </p:sp>
      <p:pic>
        <p:nvPicPr>
          <p:cNvPr id="4" name="Online Media 14" title="Scaling up with DOTS: Tips from Far North Entertainment">
            <a:hlinkClick r:id="" action="ppaction://media"/>
            <a:extLst>
              <a:ext uri="{FF2B5EF4-FFF2-40B4-BE49-F238E27FC236}">
                <a16:creationId xmlns:a16="http://schemas.microsoft.com/office/drawing/2014/main" id="{8B519A85-6506-44B2-9D55-AEDE027FEE79}"/>
              </a:ext>
            </a:extLst>
          </p:cNvPr>
          <p:cNvPicPr>
            <a:picLocks noGrp="1" noRot="1" noChangeAspect="1"/>
          </p:cNvPicPr>
          <p:nvPr>
            <p:ph idx="1"/>
            <a:videoFile r:link="rId1"/>
          </p:nvPr>
        </p:nvPicPr>
        <p:blipFill>
          <a:blip r:embed="rId3"/>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41053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95C5-619E-435C-9196-62576AFE2FD9}"/>
              </a:ext>
            </a:extLst>
          </p:cNvPr>
          <p:cNvSpPr>
            <a:spLocks noGrp="1"/>
          </p:cNvSpPr>
          <p:nvPr>
            <p:ph type="title"/>
          </p:nvPr>
        </p:nvSpPr>
        <p:spPr/>
        <p:txBody>
          <a:bodyPr/>
          <a:lstStyle/>
          <a:p>
            <a:r>
              <a:rPr lang="en-US" dirty="0"/>
              <a:t>Using the C# Job System with ECS</a:t>
            </a:r>
          </a:p>
        </p:txBody>
      </p:sp>
      <p:sp>
        <p:nvSpPr>
          <p:cNvPr id="3" name="Content Placeholder 2">
            <a:extLst>
              <a:ext uri="{FF2B5EF4-FFF2-40B4-BE49-F238E27FC236}">
                <a16:creationId xmlns:a16="http://schemas.microsoft.com/office/drawing/2014/main" id="{1CDC62A9-7595-4A72-82E8-956F4716BFF2}"/>
              </a:ext>
            </a:extLst>
          </p:cNvPr>
          <p:cNvSpPr>
            <a:spLocks noGrp="1"/>
          </p:cNvSpPr>
          <p:nvPr>
            <p:ph idx="1"/>
          </p:nvPr>
        </p:nvSpPr>
        <p:spPr/>
        <p:txBody>
          <a:bodyPr/>
          <a:lstStyle/>
          <a:p>
            <a:pPr marL="0" indent="0">
              <a:buNone/>
            </a:pPr>
            <a:r>
              <a:rPr lang="en-US" dirty="0"/>
              <a:t>To use the C# Job System with ECS, we simply change the call of the </a:t>
            </a:r>
            <a:r>
              <a:rPr lang="en-US" dirty="0" err="1"/>
              <a:t>ForEach</a:t>
            </a:r>
            <a:r>
              <a:rPr lang="en-US" dirty="0"/>
              <a:t> query in a ECS System to:</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Schedule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the same worker thread, or</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ScheduleParallel</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separate threads in parallel.</a:t>
            </a:r>
          </a:p>
          <a:p>
            <a:pPr marL="0" indent="0">
              <a:buNone/>
            </a:pPr>
            <a:r>
              <a:rPr lang="en-US" dirty="0"/>
              <a:t>Note that if you run a system as a Job, it cannot access the main Unity functions like </a:t>
            </a:r>
            <a:r>
              <a:rPr kumimoji="0" lang="en-US" altLang="en-US" sz="2000" b="0" i="0" u="none" strike="noStrike" cap="none" normalizeH="0" baseline="0" dirty="0" err="1">
                <a:ln>
                  <a:noFill/>
                </a:ln>
                <a:solidFill>
                  <a:srgbClr val="6B2FBA"/>
                </a:solidFill>
                <a:effectLst/>
                <a:latin typeface="Consolas" panose="020B0609020204030204" pitchFamily="49" charset="0"/>
              </a:rPr>
              <a:t>Input</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GetButton</a:t>
            </a:r>
            <a:r>
              <a:rPr lang="en-US" dirty="0"/>
              <a:t> and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50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DF56-F095-4D8C-B153-2E789D850614}"/>
              </a:ext>
            </a:extLst>
          </p:cNvPr>
          <p:cNvSpPr>
            <a:spLocks noGrp="1"/>
          </p:cNvSpPr>
          <p:nvPr>
            <p:ph type="title"/>
          </p:nvPr>
        </p:nvSpPr>
        <p:spPr/>
        <p:txBody>
          <a:bodyPr/>
          <a:lstStyle/>
          <a:p>
            <a:r>
              <a:rPr lang="en-US" dirty="0"/>
              <a:t>DOTS Performance Comparison</a:t>
            </a:r>
          </a:p>
        </p:txBody>
      </p:sp>
      <p:pic>
        <p:nvPicPr>
          <p:cNvPr id="7" name="Online Media 6" title="Unity DOTS: Comparing performance">
            <a:hlinkClick r:id="" action="ppaction://media"/>
            <a:extLst>
              <a:ext uri="{FF2B5EF4-FFF2-40B4-BE49-F238E27FC236}">
                <a16:creationId xmlns:a16="http://schemas.microsoft.com/office/drawing/2014/main" id="{DFE3B4E9-F45A-4272-803E-068C4A2D9BA3}"/>
              </a:ext>
            </a:extLst>
          </p:cNvPr>
          <p:cNvPicPr>
            <a:picLocks noGrp="1" noRot="1" noChangeAspect="1"/>
          </p:cNvPicPr>
          <p:nvPr>
            <p:ph idx="1"/>
            <a:videoFile r:link="rId1"/>
          </p:nvPr>
        </p:nvPicPr>
        <p:blipFill>
          <a:blip r:embed="rId3"/>
          <a:stretch>
            <a:fillRect/>
          </a:stretch>
        </p:blipFill>
        <p:spPr>
          <a:xfrm>
            <a:off x="1370913" y="1330991"/>
            <a:ext cx="9451762" cy="5340606"/>
          </a:xfrm>
          <a:prstGeom prst="rect">
            <a:avLst/>
          </a:prstGeom>
        </p:spPr>
      </p:pic>
    </p:spTree>
    <p:extLst>
      <p:ext uri="{BB962C8B-B14F-4D97-AF65-F5344CB8AC3E}">
        <p14:creationId xmlns:p14="http://schemas.microsoft.com/office/powerpoint/2010/main" val="222112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TotalTime>
  <Words>3290</Words>
  <Application>Microsoft Office PowerPoint</Application>
  <PresentationFormat>Widescreen</PresentationFormat>
  <Paragraphs>228</Paragraphs>
  <Slides>50</Slides>
  <Notes>0</Notes>
  <HiddenSlides>4</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Unity DOTS</vt:lpstr>
      <vt:lpstr>Projects using DOTS: Diplomacy Is Not An Option</vt:lpstr>
      <vt:lpstr>Projects using DOTS: Hardspace: Shipbreaker</vt:lpstr>
      <vt:lpstr>Projects using DOTS</vt:lpstr>
      <vt:lpstr>DOTS Performance Comparison</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The Burst Compiler</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Using the C# Job System with ECS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32</cp:revision>
  <dcterms:created xsi:type="dcterms:W3CDTF">2020-12-30T17:53:21Z</dcterms:created>
  <dcterms:modified xsi:type="dcterms:W3CDTF">2021-01-06T20:18:09Z</dcterms:modified>
</cp:coreProperties>
</file>