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0CEDEC-283D-4F3C-9C45-B322389521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0F07A-D967-411F-8220-AC00FD2F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D6BBA-8A6C-4ABC-8AE3-8E3E1A791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740C1-715E-4611-940B-658252D5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DEC7C-0663-4A01-8637-AA9FA935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92D75-32ED-43FE-9267-7CBE079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635E-AF62-4B37-A182-D6A1E929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1F202A-3622-4264-AC61-2878FD8C0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4F67F-335B-4244-AF85-7EA37FD2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1E047-E4D2-4154-8736-7A053809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54BA6-0C98-4CD9-A962-FCD6B04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6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CB768-2F1A-4F92-916A-2F77B107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90432-E0F2-4652-A1E7-60A69EC3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7CA24-CE1E-486F-BE20-7018F779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5DD349-1BAB-4355-A8D7-DAE8B116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FB636-4D38-4E89-B4F9-B054496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6C097-CD2E-4CEC-AC57-8C8F5E3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C8E1-DF05-4907-9119-35069B6E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51F82-824D-44A2-AA02-160701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42092-1938-4488-BF23-EEA9B7B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EC7D4-92E4-4FD0-9942-C284CFAC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6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B299-9730-4EA5-B259-E035CF92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F1906A-39E5-4820-948F-24E5C037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207AA-C696-4845-AE5C-6F464924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8189F-039D-4599-8607-ADA2B8B4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375A7-525F-4AA6-A15F-1D45A89C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5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41D87-F37E-43DE-8645-EFAAD5C7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0473C-8C37-4DBB-BFB9-9FF8AB501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EE48D-3157-4877-89D7-166B0D96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BC451-C6F0-4114-9E91-BBD9BDFB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2C5EE-C763-406C-A9FF-7D39A56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02565F-803E-4FAB-A61B-D94CCD58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2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0C38-F621-4320-9DB7-E626A023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F1D00-9563-4F0C-BF5D-9E477EB0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12D55C-52B6-4685-A806-D8038E53D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693476-2C6F-484E-BB20-FA397ABC4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C49A1F-5C31-47D8-BE86-E8CDC2E7D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A08E4B-6E33-4B45-BC10-9EC5EE13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637BA6-0705-433A-8A9B-71F291F4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392EB0-0A7A-4222-8031-E9F1DF0F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ACA7-6F86-48A7-8B07-E754A02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45A80D-E76E-46F9-A654-50ECC20D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983E7B-295D-4E84-AE20-77E54C34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4ED4B-4BAC-4951-9C5C-BB4B5E9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1DA28D-F28E-4C2E-98D0-B1F0F379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B17E32-820B-47FE-95AF-FA48076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FD89F6-388A-4D43-810D-309506C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C825E-EDE0-4293-A083-6A07233D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E79A2-4E25-49EB-B3C2-BE19537F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CF1105-5759-41BD-B13C-78457307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97ACD-A50E-42A2-8CE5-7BBBF9FE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8451C3-8D8D-456A-98A3-0C8EC12A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33A3C-C9D7-4F15-A0CB-1E31FAC4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8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934EF-9DBA-4FE9-80CD-FFC83392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5D6548-7A54-4D6F-B44E-7E2EA197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FC8D4B-9CC2-4897-AF8C-F26A0C9F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F38D8F-AB90-4D52-BD28-7AFB9DC2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163850-3CA2-412C-A11E-D10DCB8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63046-0610-48DD-9178-CC77D254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3063C5-63EF-476D-A61D-ACB95F97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DF266-B2A0-411D-8593-7E2C94FE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BBC14-1535-4EA4-AEDB-3C091563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B929-05B4-41F8-B083-7CC5EF4B7791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DFFD2-ADD0-4D44-A8AB-7A606F53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3781E-0613-4FEA-B1AB-9CEB78F7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F14B-3387-424B-AF2F-D0ECA0846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31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io.unb.br/handle/10482/17251" TargetMode="External"/><Relationship Id="rId2" Type="http://schemas.openxmlformats.org/officeDocument/2006/relationships/hyperlink" Target="http://dx.doi.org/10.1016/j.comnet.2010.05.01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faccamp.br/Dissertacoes/Edivaldo_2014.pdf" TargetMode="External"/><Relationship Id="rId2" Type="http://schemas.openxmlformats.org/officeDocument/2006/relationships/hyperlink" Target="http://dx.doi.org/10.1590/1981-5344/235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92DA0-DB9D-4FB1-9CB1-65B20C0B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52" y="641582"/>
            <a:ext cx="10336695" cy="237213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AUTOMAÇÃO RESIDENCIAL COM INTERNET DAS COISAS: UM ESTUDO DE CASO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C44578-DE98-4A7A-9C85-F66B24971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7" y="3631095"/>
            <a:ext cx="6904382" cy="1616766"/>
          </a:xfrm>
        </p:spPr>
        <p:txBody>
          <a:bodyPr>
            <a:normAutofit fontScale="77500" lnSpcReduction="20000"/>
          </a:bodyPr>
          <a:lstStyle/>
          <a:p>
            <a:r>
              <a:rPr lang="pt-BR" sz="3300" dirty="0"/>
              <a:t>ELISMAR OLIMPIO SANTOS</a:t>
            </a:r>
          </a:p>
          <a:p>
            <a:r>
              <a:rPr lang="pt-BR" sz="3300" dirty="0"/>
              <a:t>JOÃO VICTOR GUEDES DE OLIVIERA</a:t>
            </a:r>
          </a:p>
          <a:p>
            <a:endParaRPr lang="pt-BR" sz="3300" dirty="0"/>
          </a:p>
          <a:p>
            <a:r>
              <a:rPr lang="pt-BR" sz="3300" dirty="0"/>
              <a:t>Orientador: Breno </a:t>
            </a:r>
            <a:r>
              <a:rPr lang="pt-BR" sz="3300" dirty="0" err="1"/>
              <a:t>Carrillo</a:t>
            </a:r>
            <a:r>
              <a:rPr lang="pt-BR" sz="3300" dirty="0"/>
              <a:t> Silveira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6D28EE-41B1-4A46-9A2A-293267014876}"/>
              </a:ext>
            </a:extLst>
          </p:cNvPr>
          <p:cNvSpPr txBox="1"/>
          <p:nvPr/>
        </p:nvSpPr>
        <p:spPr>
          <a:xfrm>
            <a:off x="7182678" y="3631095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Trabalho de Conclusão de Curso apresentado ao Curso Tecnólogo em Sistemas para Internet do Instituto Federal de Educação, Ciência e Tecnologia do Acre, Campus Rio Branco, em cumprimento às exigências legais como requisito parcial à obtenção do título de Tecnólogo em Sistemas para Internet.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F9203-1A56-4B8E-A35A-4949AC0F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56591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3.1.1 Descrição dos Esquemas Elétrico e Eletrônico do Protótipo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AAFFBD-11BF-49B2-83D7-D34B92A819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96" y="1744496"/>
            <a:ext cx="9484208" cy="481533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7DC4023-8CC1-4532-8E78-6D21DC308666}"/>
              </a:ext>
            </a:extLst>
          </p:cNvPr>
          <p:cNvSpPr/>
          <p:nvPr/>
        </p:nvSpPr>
        <p:spPr>
          <a:xfrm>
            <a:off x="3483924" y="1559830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Figura 07: Esquema Elétrico do Projeto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9E2A76-D516-4576-9F79-80CAA5FF9FE1}"/>
              </a:ext>
            </a:extLst>
          </p:cNvPr>
          <p:cNvSpPr/>
          <p:nvPr/>
        </p:nvSpPr>
        <p:spPr>
          <a:xfrm>
            <a:off x="838200" y="5834484"/>
            <a:ext cx="3993786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Elaborado Pelos Autores (2020)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E745AA-726A-4913-AC53-C02A9DA4C6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80" y="1261041"/>
            <a:ext cx="9856194" cy="472894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D2C8286-2FCE-4708-AD5B-CD6AED315D23}"/>
              </a:ext>
            </a:extLst>
          </p:cNvPr>
          <p:cNvSpPr/>
          <p:nvPr/>
        </p:nvSpPr>
        <p:spPr>
          <a:xfrm>
            <a:off x="3455728" y="831359"/>
            <a:ext cx="4538422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08: Esquema Eletrônico do Projeto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4E0D2E-097A-4F3E-978B-D9E80EDC82BE}"/>
              </a:ext>
            </a:extLst>
          </p:cNvPr>
          <p:cNvSpPr/>
          <p:nvPr/>
        </p:nvSpPr>
        <p:spPr>
          <a:xfrm>
            <a:off x="719802" y="5989983"/>
            <a:ext cx="3993786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Elaborado Pelos Autores (2020)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32E93D-74F2-44AB-B12E-8A04CB2C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1" y="2756453"/>
            <a:ext cx="105156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APRESENTAÇÃO DO PROTÓTIPO!!!</a:t>
            </a:r>
          </a:p>
        </p:txBody>
      </p:sp>
    </p:spTree>
    <p:extLst>
      <p:ext uri="{BB962C8B-B14F-4D97-AF65-F5344CB8AC3E}">
        <p14:creationId xmlns:p14="http://schemas.microsoft.com/office/powerpoint/2010/main" val="16998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D8A33-7729-4269-BB06-71E5FE86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4 CONCLUSÕES</a:t>
            </a:r>
          </a:p>
          <a:p>
            <a:pPr marL="0" indent="0">
              <a:buNone/>
            </a:pPr>
            <a:endParaRPr lang="pt-BR" b="1" dirty="0"/>
          </a:p>
          <a:p>
            <a:pPr algn="just">
              <a:buFontTx/>
              <a:buChar char="-"/>
            </a:pPr>
            <a:r>
              <a:rPr lang="pt-BR" dirty="0"/>
              <a:t>O desenvolvimento do trabalho e do protótipo alcançaram os objetivos do trabalho e se apresentaram como uma ótima oportunidade para que alunos do curso de Sistemas para Internet tenham acessos aos conhecimentos da automação. </a:t>
            </a:r>
          </a:p>
          <a:p>
            <a:pPr algn="just">
              <a:buFontTx/>
              <a:buChar char="-"/>
            </a:pPr>
            <a:r>
              <a:rPr lang="pt-BR" dirty="0"/>
              <a:t>Isso também tem relevância já que em nenhum dos componentes curriculares do curso os conceitos práticos de eletrônica, automação e </a:t>
            </a:r>
            <a:r>
              <a:rPr lang="pt-BR" dirty="0" err="1"/>
              <a:t>IoT</a:t>
            </a:r>
            <a:r>
              <a:rPr lang="pt-BR" dirty="0"/>
              <a:t> são estudados. </a:t>
            </a:r>
          </a:p>
          <a:p>
            <a:pPr algn="just">
              <a:buFontTx/>
              <a:buChar char="-"/>
            </a:pPr>
            <a:r>
              <a:rPr lang="pt-BR" dirty="0"/>
              <a:t>Foi possível observar que a formação em desenvolvimento de páginas </a:t>
            </a:r>
            <a:r>
              <a:rPr lang="pt-BR" i="1" dirty="0"/>
              <a:t>web</a:t>
            </a:r>
            <a:r>
              <a:rPr lang="pt-BR" dirty="0"/>
              <a:t>, caso associado com automação e </a:t>
            </a:r>
            <a:r>
              <a:rPr lang="pt-BR" dirty="0" err="1"/>
              <a:t>IoT</a:t>
            </a:r>
            <a:r>
              <a:rPr lang="pt-BR" dirty="0"/>
              <a:t>, pode gerar inúmeros produtos/artefatos.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5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44B8B-5752-498E-BF95-BB9CBD65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5 REFERÊNCIAS BIBLIOGRÁFICAS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Atzori</a:t>
            </a:r>
            <a:r>
              <a:rPr lang="pt-BR" dirty="0"/>
              <a:t>, L., </a:t>
            </a:r>
            <a:r>
              <a:rPr lang="pt-BR" dirty="0" err="1"/>
              <a:t>Iera</a:t>
            </a:r>
            <a:r>
              <a:rPr lang="pt-BR" dirty="0"/>
              <a:t>, A., &amp; </a:t>
            </a:r>
            <a:r>
              <a:rPr lang="pt-BR" dirty="0" err="1"/>
              <a:t>Morabito</a:t>
            </a:r>
            <a:r>
              <a:rPr lang="pt-BR" dirty="0"/>
              <a:t>, G.  (2010, </a:t>
            </a:r>
            <a:r>
              <a:rPr lang="pt-BR" dirty="0" err="1"/>
              <a:t>Oct</a:t>
            </a:r>
            <a:r>
              <a:rPr lang="pt-BR" dirty="0"/>
              <a:t>.). </a:t>
            </a:r>
            <a:r>
              <a:rPr lang="pt-BR" b="1" dirty="0"/>
              <a:t>The Internet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Things</a:t>
            </a:r>
            <a:r>
              <a:rPr lang="pt-BR" b="1" dirty="0"/>
              <a:t>: A </a:t>
            </a:r>
            <a:r>
              <a:rPr lang="pt-BR" b="1" dirty="0" err="1"/>
              <a:t>survey</a:t>
            </a:r>
            <a:r>
              <a:rPr lang="pt-BR" dirty="0"/>
              <a:t>. Computer Networks, 54(15), 2787–2805. </a:t>
            </a:r>
            <a:r>
              <a:rPr lang="pt-BR" dirty="0" err="1"/>
              <a:t>doi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10.1016/j.comnet.2010.05.010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Ferreira, H. G. C.. </a:t>
            </a:r>
            <a:r>
              <a:rPr lang="pt-BR" b="1" dirty="0"/>
              <a:t>Arquitetura de Middleware para Internet das Coisas</a:t>
            </a:r>
            <a:r>
              <a:rPr lang="pt-BR" dirty="0"/>
              <a:t> (Dissertação de Mestrado em Engenharia Elétrica, Universidade de Brasília, Brasília). Retirado de: </a:t>
            </a:r>
            <a:r>
              <a:rPr lang="pt-BR" dirty="0">
                <a:hlinkClick r:id="rId3"/>
              </a:rPr>
              <a:t>http://repositorio.unb.br/handle/10482/17251</a:t>
            </a:r>
            <a:r>
              <a:rPr lang="pt-BR" dirty="0"/>
              <a:t> em janeiro de 2014.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Cunha, Jefferson Robert Lima da, </a:t>
            </a:r>
            <a:r>
              <a:rPr lang="pt-BR" b="1" dirty="0"/>
              <a:t>Monitoramento de Ambientes Especiais Aliado ao Controle de Internet das Coisas (IOT) (</a:t>
            </a:r>
            <a:r>
              <a:rPr lang="pt-BR" dirty="0"/>
              <a:t>Trabalho de Conclusão de Curso). Natal – RN, 2018.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Alves, José Luiz </a:t>
            </a:r>
            <a:r>
              <a:rPr lang="pt-BR" dirty="0" err="1"/>
              <a:t>Loreiro</a:t>
            </a:r>
            <a:r>
              <a:rPr lang="pt-BR" dirty="0"/>
              <a:t>. </a:t>
            </a:r>
            <a:r>
              <a:rPr lang="pt-BR" b="1" dirty="0"/>
              <a:t>Instrumento, Controle e Automação de Processos</a:t>
            </a:r>
            <a:r>
              <a:rPr lang="pt-BR" dirty="0"/>
              <a:t>. Rio de Janeiro: LTC, 2005.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Rosário, José Maurício. </a:t>
            </a:r>
            <a:r>
              <a:rPr lang="pt-BR" b="1" dirty="0"/>
              <a:t>Automação Industrial.</a:t>
            </a:r>
            <a:r>
              <a:rPr lang="pt-BR" dirty="0"/>
              <a:t> São Paulo: Baraúna, 2012.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236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3B906-F1E9-4291-916F-BC5041C5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Lacerda, F., &amp; Lima-Marques, M.. </a:t>
            </a:r>
            <a:r>
              <a:rPr lang="pt-BR" b="1" dirty="0"/>
              <a:t>Da necessidade de princípios de arquitetura da informação para a internet das coisas</a:t>
            </a:r>
            <a:r>
              <a:rPr lang="pt-BR" dirty="0"/>
              <a:t>. </a:t>
            </a:r>
            <a:r>
              <a:rPr lang="pt-BR" i="1" dirty="0"/>
              <a:t>Perspectivas em Ciência da Informação</a:t>
            </a:r>
            <a:r>
              <a:rPr lang="pt-BR" dirty="0"/>
              <a:t>, </a:t>
            </a:r>
            <a:r>
              <a:rPr lang="pt-BR" i="1" dirty="0"/>
              <a:t>20</a:t>
            </a:r>
            <a:r>
              <a:rPr lang="pt-BR" dirty="0"/>
              <a:t>(2), 158–171. </a:t>
            </a:r>
            <a:r>
              <a:rPr lang="pt-BR" dirty="0" err="1"/>
              <a:t>doi</a:t>
            </a:r>
            <a:r>
              <a:rPr lang="pt-BR" dirty="0"/>
              <a:t>: </a:t>
            </a:r>
            <a:r>
              <a:rPr lang="pt-BR" u="sng" dirty="0">
                <a:hlinkClick r:id="rId2"/>
              </a:rPr>
              <a:t>10.1590/1981-5344/2356</a:t>
            </a:r>
            <a:r>
              <a:rPr lang="pt-BR" dirty="0"/>
              <a:t> em janeiro de 2015.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PT" dirty="0"/>
              <a:t>Castro, Luis Henrique Monteiro de. </a:t>
            </a:r>
            <a:r>
              <a:rPr lang="pt-PT" b="1" dirty="0"/>
              <a:t>O Uso Do Arduino e Do Processing No Ensino de Física </a:t>
            </a:r>
            <a:r>
              <a:rPr lang="pt-PT" dirty="0"/>
              <a:t>(Dissertação de Mestrado)</a:t>
            </a:r>
            <a:r>
              <a:rPr lang="pt-PT" b="1" dirty="0"/>
              <a:t>. </a:t>
            </a:r>
            <a:r>
              <a:rPr lang="pt-PT" dirty="0"/>
              <a:t>Rio de Janeiro, 2016.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PT" dirty="0"/>
              <a:t>Serafim, E.. </a:t>
            </a:r>
            <a:r>
              <a:rPr lang="pt-PT" b="1" dirty="0"/>
              <a:t>Uma estrutura de rede baseada em tecnologia IoT para atendimento</a:t>
            </a:r>
            <a:r>
              <a:rPr lang="pt-PT" b="1" i="1" dirty="0"/>
              <a:t> </a:t>
            </a:r>
            <a:r>
              <a:rPr lang="pt-PT" b="1" dirty="0"/>
              <a:t>médico a pacientes remotos</a:t>
            </a:r>
            <a:r>
              <a:rPr lang="pt-PT" dirty="0"/>
              <a:t> (Dissertação de Mestrado em Ciência da Computação, Faculdade Campo Limpo Paulista, Campo Limpo Paulista).  Retirado de: </a:t>
            </a:r>
            <a:r>
              <a:rPr lang="pt-PT" dirty="0">
                <a:hlinkClick r:id="rId3"/>
              </a:rPr>
              <a:t>http://www.cc.faccamp.br/Dissertacoes/Edivaldo_2014.pdf</a:t>
            </a:r>
            <a:r>
              <a:rPr lang="pt-PT" dirty="0"/>
              <a:t> em janeiro de 2014.</a:t>
            </a:r>
            <a:endParaRPr lang="pt-BR" dirty="0"/>
          </a:p>
          <a:p>
            <a:pPr marL="0" indent="0">
              <a:buNone/>
            </a:pPr>
            <a:r>
              <a:rPr lang="pt-PT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PT" dirty="0"/>
              <a:t>Oliveira, Sérgio, </a:t>
            </a:r>
            <a:r>
              <a:rPr lang="pt-PT" b="1" dirty="0"/>
              <a:t>Desenvolvimento de Um Kit Experimental Com Arduino Para o Ensino de Física Moderna no Ensino Médio. </a:t>
            </a:r>
            <a:r>
              <a:rPr lang="pt-PT" dirty="0"/>
              <a:t>Araranguá, 2016.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Teza</a:t>
            </a:r>
            <a:r>
              <a:rPr lang="pt-BR" dirty="0"/>
              <a:t>, Vanderlei Rabelo. </a:t>
            </a:r>
            <a:r>
              <a:rPr lang="pt-BR" b="1" dirty="0"/>
              <a:t>Alguns Aspectos Sobre a Automação Residencial – </a:t>
            </a:r>
            <a:r>
              <a:rPr lang="pt-BR" b="1" dirty="0" err="1"/>
              <a:t>Domótica</a:t>
            </a:r>
            <a:r>
              <a:rPr lang="pt-BR" b="1" dirty="0"/>
              <a:t>. </a:t>
            </a:r>
            <a:r>
              <a:rPr lang="pt-BR" dirty="0"/>
              <a:t>Florianópolis – SC, 2002.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Metzner</a:t>
            </a:r>
            <a:r>
              <a:rPr lang="pt-BR" dirty="0"/>
              <a:t>, Vivian </a:t>
            </a:r>
            <a:r>
              <a:rPr lang="pt-BR" dirty="0" err="1"/>
              <a:t>Cistrina</a:t>
            </a:r>
            <a:r>
              <a:rPr lang="pt-BR" dirty="0"/>
              <a:t> Velloso.</a:t>
            </a:r>
            <a:r>
              <a:rPr lang="pt-BR" b="1" dirty="0"/>
              <a:t> Proposta de Modelo de Rastreabilidade Para o Setor de Medicamentos no Brasil Utilizando o Conceito de Internet das Coisas. </a:t>
            </a:r>
            <a:r>
              <a:rPr lang="pt-BR" dirty="0"/>
              <a:t>São Paulo, 2017.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65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C59D2-8D03-4144-AC75-01425009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2994991"/>
            <a:ext cx="10515600" cy="6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dirty="0"/>
              <a:t>MUITO OBRIGADO!!!</a:t>
            </a:r>
          </a:p>
        </p:txBody>
      </p:sp>
    </p:spTree>
    <p:extLst>
      <p:ext uri="{BB962C8B-B14F-4D97-AF65-F5344CB8AC3E}">
        <p14:creationId xmlns:p14="http://schemas.microsoft.com/office/powerpoint/2010/main" val="364870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75C18-4799-4A16-AA18-2602BF3F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b="1" dirty="0"/>
          </a:p>
          <a:p>
            <a:pPr marL="0" indent="0" algn="ctr">
              <a:buNone/>
            </a:pPr>
            <a:endParaRPr lang="pt-BR" sz="4000" b="1" dirty="0"/>
          </a:p>
          <a:p>
            <a:pPr marL="0" indent="0" algn="ctr">
              <a:buNone/>
            </a:pPr>
            <a:endParaRPr lang="pt-BR" sz="4000" b="1" dirty="0"/>
          </a:p>
          <a:p>
            <a:pPr marL="0" indent="0" algn="ctr">
              <a:buNone/>
            </a:pPr>
            <a:r>
              <a:rPr lang="pt-BR" sz="4000" b="1" dirty="0"/>
              <a:t>AGRADECIMENTOS!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959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B17CB-F705-4E48-9341-A58D5498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pt-BR" b="1" dirty="0"/>
              <a:t>1 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88645-98D6-4484-AA91-07E0E51B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>
            <a:normAutofit fontScale="92500"/>
          </a:bodyPr>
          <a:lstStyle/>
          <a:p>
            <a:pPr algn="just">
              <a:buFontTx/>
              <a:buChar char="-"/>
            </a:pPr>
            <a:r>
              <a:rPr lang="pt-BR" dirty="0"/>
              <a:t>O ser humano busca otimizar processos e atividades através de otimização;</a:t>
            </a:r>
          </a:p>
          <a:p>
            <a:pPr algn="just">
              <a:buFontTx/>
              <a:buChar char="-"/>
            </a:pPr>
            <a:endParaRPr lang="pt-BR" dirty="0"/>
          </a:p>
          <a:p>
            <a:pPr algn="just">
              <a:buFontTx/>
              <a:buChar char="-"/>
            </a:pPr>
            <a:r>
              <a:rPr lang="pt-BR" dirty="0"/>
              <a:t>Tecnologias e processo automatizados que outrora eram apenas cogitações de ficção científica hoje já são realidade;</a:t>
            </a:r>
          </a:p>
          <a:p>
            <a:pPr algn="just">
              <a:buFontTx/>
              <a:buChar char="-"/>
            </a:pPr>
            <a:endParaRPr lang="pt-BR" dirty="0"/>
          </a:p>
          <a:p>
            <a:pPr algn="just">
              <a:buFontTx/>
              <a:buChar char="-"/>
            </a:pPr>
            <a:r>
              <a:rPr lang="pt-BR" dirty="0"/>
              <a:t>No Acre existem alguns elementos que dificultam o acesso a tais conhecimentos, técnicas e artefatos;</a:t>
            </a:r>
          </a:p>
          <a:p>
            <a:pPr algn="just">
              <a:buFontTx/>
              <a:buChar char="-"/>
            </a:pPr>
            <a:endParaRPr lang="pt-BR" dirty="0"/>
          </a:p>
          <a:p>
            <a:pPr algn="just">
              <a:buFontTx/>
              <a:buChar char="-"/>
            </a:pPr>
            <a:r>
              <a:rPr lang="pt-BR" dirty="0"/>
              <a:t>O protótipo no presente estudo de caso, busca apresentar uma solução plausível e barata para um problema recorrente nas residências: o uso racional e eficiente de aparelhos eletroeletrônicos; </a:t>
            </a:r>
          </a:p>
        </p:txBody>
      </p:sp>
    </p:spTree>
    <p:extLst>
      <p:ext uri="{BB962C8B-B14F-4D97-AF65-F5344CB8AC3E}">
        <p14:creationId xmlns:p14="http://schemas.microsoft.com/office/powerpoint/2010/main" val="39756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DDAFB-54B7-4DCC-9663-AED6654B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De maneira geral, o objetivo do trabalho é apresentar um protótipo de automação residencial com o foco em controle de cargas para ligar/desligar equipamentos de maneira local e/ou remota;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Especificamente, pretende-se: </a:t>
            </a:r>
          </a:p>
          <a:p>
            <a:pPr marL="571500" indent="-571500" algn="just">
              <a:buAutoNum type="romanLcParenR"/>
            </a:pPr>
            <a:r>
              <a:rPr lang="pt-BR" dirty="0"/>
              <a:t>revisar alguns conceitos teóricos e práticos sobre automação residencial; </a:t>
            </a:r>
          </a:p>
          <a:p>
            <a:pPr marL="571500" indent="-571500" algn="just">
              <a:buAutoNum type="romanLcParenR"/>
            </a:pPr>
            <a:r>
              <a:rPr lang="pt-BR" dirty="0"/>
              <a:t>apresentar a possibilidade de uso da automação residencial como elemento de aumento de eficiência no uso de equipamentos domésticos; e, </a:t>
            </a:r>
          </a:p>
          <a:p>
            <a:pPr marL="0" indent="0" algn="just">
              <a:buNone/>
            </a:pPr>
            <a:r>
              <a:rPr lang="pt-BR" dirty="0" err="1"/>
              <a:t>iii</a:t>
            </a:r>
            <a:r>
              <a:rPr lang="pt-BR" dirty="0"/>
              <a:t>) divulgar a automação residencial e suas vantagens para os consumidores/usuários através do trabalho.</a:t>
            </a:r>
          </a:p>
        </p:txBody>
      </p:sp>
    </p:spTree>
    <p:extLst>
      <p:ext uri="{BB962C8B-B14F-4D97-AF65-F5344CB8AC3E}">
        <p14:creationId xmlns:p14="http://schemas.microsoft.com/office/powerpoint/2010/main" val="31609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B77FB-F4A3-4FC9-9DA0-7A713EFA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2 DESENVOLVIMENTO</a:t>
            </a:r>
          </a:p>
          <a:p>
            <a:pPr marL="0" indent="0">
              <a:buNone/>
            </a:pPr>
            <a:r>
              <a:rPr lang="pt-BR" b="1" dirty="0"/>
              <a:t>2.1 REFERENCIAL TEÓRICO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2.1.1 Internet das Coisas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Conforme cita Ferreira (2014), </a:t>
            </a:r>
            <a:r>
              <a:rPr lang="pt-BR" dirty="0" err="1"/>
              <a:t>IoT</a:t>
            </a:r>
            <a:r>
              <a:rPr lang="pt-BR" dirty="0"/>
              <a:t> refere-se a um novo paradigma, que tem por premissa a integração entre objetos de uso diário e a Internet.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2.1.2 Automação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Segundo o autor </a:t>
            </a:r>
            <a:r>
              <a:rPr lang="pt-BR" dirty="0" err="1"/>
              <a:t>Teza</a:t>
            </a:r>
            <a:r>
              <a:rPr lang="pt-BR" dirty="0"/>
              <a:t> (2002), a automação teve seu surgimento ainda nos primórdios da Humanidade. Considera-se automatização qualquer processo que auxilie o ser humano nas suas tarefas do dia-a-dia, sejam elas comerciais, industriais, domésticas ou no campo.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1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F8C7C-7C89-4EBB-96CD-838C7B8F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2.1.3 Automação Residencial</a:t>
            </a:r>
          </a:p>
          <a:p>
            <a:pPr marL="0" indent="0">
              <a:buNone/>
            </a:pPr>
            <a:endParaRPr lang="pt-BR" dirty="0"/>
          </a:p>
          <a:p>
            <a:pPr algn="just">
              <a:buFontTx/>
              <a:buChar char="-"/>
            </a:pPr>
            <a:r>
              <a:rPr lang="pt-BR" dirty="0"/>
              <a:t>A automação residencial veio com o objetivo de auxiliar e/ou trazer comodidade a vida do ser humano. 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Tx/>
              <a:buChar char="-"/>
            </a:pPr>
            <a:r>
              <a:rPr lang="pt-BR" dirty="0"/>
              <a:t>O processo de automação residencial pode ser classificado em três níveis de interação.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8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AB694-5E8E-4C51-846B-6BA8838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7"/>
            <a:ext cx="10515600" cy="6096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2.1.4 Controladores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Uma imagem contendo interior&#10;&#10;Descrição gerada automaticamente">
            <a:extLst>
              <a:ext uri="{FF2B5EF4-FFF2-40B4-BE49-F238E27FC236}">
                <a16:creationId xmlns:a16="http://schemas.microsoft.com/office/drawing/2014/main" id="{AE105019-B928-4371-ABE5-E2BE34DAA4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0049"/>
            <a:ext cx="4767967" cy="23938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E89B1F-774E-4C71-BE6C-F78FC27489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74" y="670489"/>
            <a:ext cx="4767966" cy="338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1CA36A-A95B-435C-9B54-01A4608CDC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04" y="4362522"/>
            <a:ext cx="3420745" cy="24669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98B3208-F224-47B8-B626-38C302C0CC0E}"/>
              </a:ext>
            </a:extLst>
          </p:cNvPr>
          <p:cNvSpPr/>
          <p:nvPr/>
        </p:nvSpPr>
        <p:spPr>
          <a:xfrm>
            <a:off x="838200" y="981561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Figura 01: Controlador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794960-1FEF-4EA7-BB99-15098F01CB01}"/>
              </a:ext>
            </a:extLst>
          </p:cNvPr>
          <p:cNvSpPr/>
          <p:nvPr/>
        </p:nvSpPr>
        <p:spPr>
          <a:xfrm>
            <a:off x="838200" y="3743674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Fonte: Silveira (2016)</a:t>
            </a:r>
            <a:endParaRPr lang="pt-BR" sz="1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06688A-02A5-45DF-95D0-B64C511735C9}"/>
              </a:ext>
            </a:extLst>
          </p:cNvPr>
          <p:cNvSpPr/>
          <p:nvPr/>
        </p:nvSpPr>
        <p:spPr>
          <a:xfrm>
            <a:off x="6585835" y="698830"/>
            <a:ext cx="340355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31800" algn="ctr">
              <a:lnSpc>
                <a:spcPct val="15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Figura 02: Placa Arduino Uno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D2A1CCB-3F9F-4615-B92D-C340A12BF95E}"/>
              </a:ext>
            </a:extLst>
          </p:cNvPr>
          <p:cNvSpPr/>
          <p:nvPr/>
        </p:nvSpPr>
        <p:spPr>
          <a:xfrm>
            <a:off x="6519181" y="3619485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Fonte: Silveira (2016)</a:t>
            </a:r>
            <a:endParaRPr lang="pt-BR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81F68A-EAE7-4CA3-AC06-0BF3B733FA66}"/>
              </a:ext>
            </a:extLst>
          </p:cNvPr>
          <p:cNvSpPr/>
          <p:nvPr/>
        </p:nvSpPr>
        <p:spPr>
          <a:xfrm>
            <a:off x="2863795" y="4072349"/>
            <a:ext cx="426911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Figura 03: Composição da Placa NodeMCU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7D449B-35E9-4D3C-8D40-50299D1FEEA3}"/>
              </a:ext>
            </a:extLst>
          </p:cNvPr>
          <p:cNvSpPr/>
          <p:nvPr/>
        </p:nvSpPr>
        <p:spPr>
          <a:xfrm>
            <a:off x="5417476" y="6258676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Fonte: Silveira (2016)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139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A2C7E-9A18-4A07-B408-E8EC9DB1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3 RESULTADOS E DISCUSSÕES 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3.1 O PROTÓTIPO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protótipo foi implementado com os seguintes materiais:</a:t>
            </a:r>
          </a:p>
          <a:p>
            <a:pPr marL="0" indent="0" algn="just">
              <a:buNone/>
            </a:pPr>
            <a:endParaRPr lang="pt-BR" dirty="0"/>
          </a:p>
          <a:p>
            <a:pPr lvl="0" algn="just"/>
            <a:r>
              <a:rPr lang="pt-BR" dirty="0"/>
              <a:t>01 (uma) de passagem hermética usada em instalações elétricas;</a:t>
            </a:r>
          </a:p>
          <a:p>
            <a:pPr lvl="0" algn="just"/>
            <a:r>
              <a:rPr lang="pt-BR" dirty="0"/>
              <a:t>04 (quatro) bocais para lambadas em louça fixado a caixa;</a:t>
            </a:r>
          </a:p>
          <a:p>
            <a:pPr lvl="0" algn="just"/>
            <a:r>
              <a:rPr lang="pt-BR" dirty="0"/>
              <a:t>04 (quatro) lâmpadas coloridas 110v pequenas;</a:t>
            </a:r>
          </a:p>
          <a:p>
            <a:pPr lvl="0" algn="just"/>
            <a:r>
              <a:rPr lang="pt-BR" dirty="0"/>
              <a:t>02 (duas) tomadas 10A;</a:t>
            </a:r>
          </a:p>
          <a:p>
            <a:pPr lvl="0" algn="just"/>
            <a:r>
              <a:rPr lang="pt-BR" dirty="0"/>
              <a:t>3 (três) metros de cabo paralelo 2,5mm2;</a:t>
            </a:r>
          </a:p>
          <a:p>
            <a:pPr lvl="0" algn="just"/>
            <a:r>
              <a:rPr lang="pt-BR" dirty="0"/>
              <a:t>01 (01) plug tomada macho;</a:t>
            </a:r>
          </a:p>
          <a:p>
            <a:pPr lvl="0" algn="just"/>
            <a:r>
              <a:rPr lang="pt-BR" dirty="0"/>
              <a:t>01 (um) módulo relé 4 canais;</a:t>
            </a:r>
          </a:p>
          <a:p>
            <a:pPr lvl="0" algn="just"/>
            <a:r>
              <a:rPr lang="pt-BR" dirty="0"/>
              <a:t>01 (um) módulo </a:t>
            </a:r>
            <a:r>
              <a:rPr lang="pt-BR" dirty="0" err="1"/>
              <a:t>NodeMCU</a:t>
            </a:r>
            <a:r>
              <a:rPr lang="pt-BR" dirty="0"/>
              <a:t>;</a:t>
            </a:r>
          </a:p>
          <a:p>
            <a:pPr lvl="0" algn="just"/>
            <a:r>
              <a:rPr lang="pt-BR" dirty="0"/>
              <a:t>01 (um) roteador </a:t>
            </a:r>
            <a:r>
              <a:rPr lang="pt-BR" dirty="0" err="1"/>
              <a:t>Tplink</a:t>
            </a:r>
            <a:r>
              <a:rPr lang="pt-BR" dirty="0"/>
              <a:t>;</a:t>
            </a:r>
          </a:p>
          <a:p>
            <a:pPr lvl="0" algn="just"/>
            <a:r>
              <a:rPr lang="pt-BR" dirty="0"/>
              <a:t>01 (um) fonte de 5v para o </a:t>
            </a:r>
            <a:r>
              <a:rPr lang="pt-BR" dirty="0" err="1"/>
              <a:t>NodeMCU</a:t>
            </a:r>
            <a:r>
              <a:rPr lang="pt-BR" dirty="0"/>
              <a:t>; e,</a:t>
            </a:r>
          </a:p>
          <a:p>
            <a:pPr lvl="0" algn="just"/>
            <a:r>
              <a:rPr lang="pt-BR" dirty="0"/>
              <a:t>01 (um) cabo usb /</a:t>
            </a:r>
            <a:r>
              <a:rPr lang="pt-BR" dirty="0" err="1"/>
              <a:t>microusb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interior, homem, parede&#10;&#10;Descrição gerada automaticamente">
            <a:extLst>
              <a:ext uri="{FF2B5EF4-FFF2-40B4-BE49-F238E27FC236}">
                <a16:creationId xmlns:a16="http://schemas.microsoft.com/office/drawing/2014/main" id="{AF2B18CF-5CBB-47D7-8BDD-9852E2E76E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4" y="927652"/>
            <a:ext cx="4598354" cy="2358887"/>
          </a:xfrm>
          <a:prstGeom prst="rect">
            <a:avLst/>
          </a:prstGeom>
        </p:spPr>
      </p:pic>
      <p:pic>
        <p:nvPicPr>
          <p:cNvPr id="5" name="Imagem 4" descr="Uma imagem contendo pessoa, armário, cozinha, interior&#10;&#10;Descrição gerada automaticamente">
            <a:extLst>
              <a:ext uri="{FF2B5EF4-FFF2-40B4-BE49-F238E27FC236}">
                <a16:creationId xmlns:a16="http://schemas.microsoft.com/office/drawing/2014/main" id="{9348E76D-7F22-4C27-8056-935A8645E7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2301"/>
            <a:ext cx="5221206" cy="2678279"/>
          </a:xfrm>
          <a:prstGeom prst="rect">
            <a:avLst/>
          </a:prstGeom>
        </p:spPr>
      </p:pic>
      <p:pic>
        <p:nvPicPr>
          <p:cNvPr id="6" name="Imagem 5" descr="Uma imagem contendo pessoa, interior, armário, parede&#10;&#10;Descrição gerada automaticamente">
            <a:extLst>
              <a:ext uri="{FF2B5EF4-FFF2-40B4-BE49-F238E27FC236}">
                <a16:creationId xmlns:a16="http://schemas.microsoft.com/office/drawing/2014/main" id="{2949926E-7384-4DA5-9BF4-8735F19C8D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78" y="4137347"/>
            <a:ext cx="4319270" cy="22510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4E66380-A66C-4327-9080-E8B1C1AEB303}"/>
              </a:ext>
            </a:extLst>
          </p:cNvPr>
          <p:cNvSpPr/>
          <p:nvPr/>
        </p:nvSpPr>
        <p:spPr>
          <a:xfrm>
            <a:off x="1375433" y="469578"/>
            <a:ext cx="359707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Figura 04: Vista Frontal do Protótipo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F954CB-A6A1-430D-9842-AFA657F80310}"/>
              </a:ext>
            </a:extLst>
          </p:cNvPr>
          <p:cNvSpPr/>
          <p:nvPr/>
        </p:nvSpPr>
        <p:spPr>
          <a:xfrm>
            <a:off x="742694" y="3322021"/>
            <a:ext cx="3463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Fonte: João Victor Guedes de Oliveira (2019)</a:t>
            </a:r>
            <a:endParaRPr lang="pt-BR" sz="1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4AFE6D-325E-452D-A191-6FFE84A188FE}"/>
              </a:ext>
            </a:extLst>
          </p:cNvPr>
          <p:cNvSpPr/>
          <p:nvPr/>
        </p:nvSpPr>
        <p:spPr>
          <a:xfrm>
            <a:off x="1027587" y="6425942"/>
            <a:ext cx="3463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Fonte: João Victor Guedes de Oliveira (2019)</a:t>
            </a:r>
            <a:endParaRPr lang="pt-BR" sz="1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B134AB-F40A-4731-B9A7-A2783F12B1FA}"/>
              </a:ext>
            </a:extLst>
          </p:cNvPr>
          <p:cNvSpPr/>
          <p:nvPr/>
        </p:nvSpPr>
        <p:spPr>
          <a:xfrm>
            <a:off x="5977274" y="3768571"/>
            <a:ext cx="3463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Fonte: João Victor Guedes de Oliveira (2019)</a:t>
            </a:r>
            <a:endParaRPr lang="pt-BR" sz="1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001EC6-544A-4EDF-8E78-A1959381090D}"/>
              </a:ext>
            </a:extLst>
          </p:cNvPr>
          <p:cNvSpPr/>
          <p:nvPr/>
        </p:nvSpPr>
        <p:spPr>
          <a:xfrm>
            <a:off x="5674298" y="563140"/>
            <a:ext cx="606460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Figura 05: Apresentação do Protótipo Com o Uso do Aplicativo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6A2FCBC-FD1E-42A7-8CDD-BFC8AA73772A}"/>
              </a:ext>
            </a:extLst>
          </p:cNvPr>
          <p:cNvSpPr/>
          <p:nvPr/>
        </p:nvSpPr>
        <p:spPr>
          <a:xfrm>
            <a:off x="414208" y="3641753"/>
            <a:ext cx="5519523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Figura 06: Apresentação do Protótipo Em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3741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1092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AUTOMAÇÃO RESIDENCIAL COM INTERNET DAS COISAS: UM ESTUDO DE CASO</vt:lpstr>
      <vt:lpstr>Apresentação do PowerPoint</vt:lpstr>
      <vt:lpstr>1 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RESIDENCIAL COM INTERNET DAS COISAS: UM ESTUDO DE CASO</dc:title>
  <dc:creator>breno.silveira@ifac.edu.br</dc:creator>
  <cp:lastModifiedBy>breno.silveira@ifac.edu.br</cp:lastModifiedBy>
  <cp:revision>13</cp:revision>
  <dcterms:created xsi:type="dcterms:W3CDTF">2020-03-17T05:42:18Z</dcterms:created>
  <dcterms:modified xsi:type="dcterms:W3CDTF">2020-03-17T06:32:02Z</dcterms:modified>
</cp:coreProperties>
</file>