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5"/>
  </p:notesMasterIdLst>
  <p:sldIdLst>
    <p:sldId id="287" r:id="rId3"/>
    <p:sldId id="256" r:id="rId4"/>
    <p:sldId id="289" r:id="rId5"/>
    <p:sldId id="386" r:id="rId6"/>
    <p:sldId id="303" r:id="rId7"/>
    <p:sldId id="304" r:id="rId8"/>
    <p:sldId id="331" r:id="rId9"/>
    <p:sldId id="387" r:id="rId10"/>
    <p:sldId id="388" r:id="rId11"/>
    <p:sldId id="389" r:id="rId12"/>
    <p:sldId id="322" r:id="rId13"/>
    <p:sldId id="323" r:id="rId14"/>
    <p:sldId id="324" r:id="rId15"/>
    <p:sldId id="325" r:id="rId16"/>
    <p:sldId id="326" r:id="rId17"/>
    <p:sldId id="327" r:id="rId18"/>
    <p:sldId id="328" r:id="rId19"/>
    <p:sldId id="329" r:id="rId20"/>
    <p:sldId id="330" r:id="rId21"/>
    <p:sldId id="332" r:id="rId22"/>
    <p:sldId id="333" r:id="rId23"/>
    <p:sldId id="334" r:id="rId24"/>
    <p:sldId id="337" r:id="rId25"/>
    <p:sldId id="335" r:id="rId26"/>
    <p:sldId id="336" r:id="rId27"/>
    <p:sldId id="338" r:id="rId28"/>
    <p:sldId id="339" r:id="rId29"/>
    <p:sldId id="341" r:id="rId30"/>
    <p:sldId id="342" r:id="rId31"/>
    <p:sldId id="343" r:id="rId32"/>
    <p:sldId id="344" r:id="rId33"/>
    <p:sldId id="345" r:id="rId34"/>
    <p:sldId id="346" r:id="rId35"/>
    <p:sldId id="347" r:id="rId36"/>
    <p:sldId id="348" r:id="rId37"/>
    <p:sldId id="349" r:id="rId38"/>
    <p:sldId id="350" r:id="rId39"/>
    <p:sldId id="351" r:id="rId40"/>
    <p:sldId id="352" r:id="rId41"/>
    <p:sldId id="353" r:id="rId42"/>
    <p:sldId id="354" r:id="rId43"/>
    <p:sldId id="355" r:id="rId44"/>
    <p:sldId id="356" r:id="rId45"/>
    <p:sldId id="357" r:id="rId46"/>
    <p:sldId id="358" r:id="rId47"/>
    <p:sldId id="359" r:id="rId48"/>
    <p:sldId id="360" r:id="rId49"/>
    <p:sldId id="361" r:id="rId50"/>
    <p:sldId id="362" r:id="rId51"/>
    <p:sldId id="363" r:id="rId52"/>
    <p:sldId id="364" r:id="rId53"/>
    <p:sldId id="365" r:id="rId54"/>
    <p:sldId id="366" r:id="rId55"/>
    <p:sldId id="367" r:id="rId56"/>
    <p:sldId id="368" r:id="rId57"/>
    <p:sldId id="369" r:id="rId58"/>
    <p:sldId id="370" r:id="rId59"/>
    <p:sldId id="371" r:id="rId60"/>
    <p:sldId id="372" r:id="rId61"/>
    <p:sldId id="373" r:id="rId62"/>
    <p:sldId id="374" r:id="rId63"/>
    <p:sldId id="375" r:id="rId64"/>
    <p:sldId id="376" r:id="rId65"/>
    <p:sldId id="377" r:id="rId66"/>
    <p:sldId id="378" r:id="rId67"/>
    <p:sldId id="379" r:id="rId68"/>
    <p:sldId id="380" r:id="rId69"/>
    <p:sldId id="381" r:id="rId70"/>
    <p:sldId id="382" r:id="rId71"/>
    <p:sldId id="383" r:id="rId72"/>
    <p:sldId id="384" r:id="rId73"/>
    <p:sldId id="385"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28" autoAdjust="0"/>
  </p:normalViewPr>
  <p:slideViewPr>
    <p:cSldViewPr snapToGrid="0">
      <p:cViewPr varScale="1">
        <p:scale>
          <a:sx n="60" d="100"/>
          <a:sy n="60" d="100"/>
        </p:scale>
        <p:origin x="111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88072-DC51-4C91-97D7-96D8AA0A9F61}" type="datetimeFigureOut">
              <a:rPr lang="en-IN" smtClean="0"/>
              <a:pPr/>
              <a:t>24-01-2022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46992-2F10-4255-BD41-AEAB371E1F39}" type="slidenum">
              <a:rPr lang="en-IN" smtClean="0"/>
              <a:pPr/>
              <a:t>‹#›</a:t>
            </a:fld>
            <a:endParaRPr lang="en-IN"/>
          </a:p>
        </p:txBody>
      </p:sp>
    </p:spTree>
    <p:extLst>
      <p:ext uri="{BB962C8B-B14F-4D97-AF65-F5344CB8AC3E}">
        <p14:creationId xmlns:p14="http://schemas.microsoft.com/office/powerpoint/2010/main" val="1908018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46992-2F10-4255-BD41-AEAB371E1F39}" type="slidenum">
              <a:rPr lang="en-IN" smtClean="0"/>
              <a:pPr/>
              <a:t>2</a:t>
            </a:fld>
            <a:endParaRPr lang="en-IN"/>
          </a:p>
        </p:txBody>
      </p:sp>
    </p:spTree>
    <p:extLst>
      <p:ext uri="{BB962C8B-B14F-4D97-AF65-F5344CB8AC3E}">
        <p14:creationId xmlns:p14="http://schemas.microsoft.com/office/powerpoint/2010/main" val="2329001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6AEB9-FAF3-4F03-AD31-8F4A8E72BE0E}" type="slidenum">
              <a:rPr lang="en-US"/>
              <a:pPr/>
              <a:t>28</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D2C7F6-EC34-4A67-B8CC-7B983A7B30BF}" type="slidenum">
              <a:rPr lang="en-US"/>
              <a:pPr/>
              <a:t>29</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3002E-10C9-4CEF-82CD-7C09834033B4}" type="slidenum">
              <a:rPr lang="en-US"/>
              <a:pPr/>
              <a:t>30</a:t>
            </a:fld>
            <a:endParaRPr 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9A1545-355F-4F3B-9335-2928E77619EF}" type="slidenum">
              <a:rPr lang="en-US"/>
              <a:pPr/>
              <a:t>31</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853C9C-2A8A-4917-9596-3362F5FDC721}" type="slidenum">
              <a:rPr lang="en-US"/>
              <a:pPr/>
              <a:t>32</a:t>
            </a:fld>
            <a:endParaRPr 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C75354-AA85-4A24-B88C-BF0900F4BF4D}" type="slidenum">
              <a:rPr lang="en-US"/>
              <a:pPr/>
              <a:t>33</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E2BD3E-43F4-4145-B4CA-1381E8C74D03}" type="slidenum">
              <a:rPr lang="en-US"/>
              <a:pPr/>
              <a:t>34</a:t>
            </a:fld>
            <a:endParaRPr 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B10BE1-5A56-4F7F-8AB0-62CE2CBFCE66}" type="slidenum">
              <a:rPr lang="en-US"/>
              <a:pPr/>
              <a:t>35</a:t>
            </a:fld>
            <a:endParaRPr 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5BBF08-3CC6-49AC-8FCF-05D5085C59B8}" type="slidenum">
              <a:rPr lang="en-US"/>
              <a:pPr/>
              <a:t>36</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C75AE1-9C8B-4CA2-B25C-A05D1BF8ABF5}" type="slidenum">
              <a:rPr lang="en-US"/>
              <a:pPr/>
              <a:t>37</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kumimoji="1" sz="1200">
                <a:solidFill>
                  <a:schemeClr val="tx1"/>
                </a:solidFill>
                <a:latin typeface="Times New Roman" pitchFamily="18" charset="0"/>
                <a:ea typeface="新細明體" pitchFamily="18" charset="-120"/>
              </a:defRPr>
            </a:lvl1pPr>
            <a:lvl2pPr marL="742950" indent="-285750">
              <a:defRPr kumimoji="1" sz="1200">
                <a:solidFill>
                  <a:schemeClr val="tx1"/>
                </a:solidFill>
                <a:latin typeface="Times New Roman" pitchFamily="18" charset="0"/>
                <a:ea typeface="新細明體" pitchFamily="18" charset="-120"/>
              </a:defRPr>
            </a:lvl2pPr>
            <a:lvl3pPr marL="1143000" indent="-228600">
              <a:defRPr kumimoji="1" sz="1200">
                <a:solidFill>
                  <a:schemeClr val="tx1"/>
                </a:solidFill>
                <a:latin typeface="Times New Roman" pitchFamily="18" charset="0"/>
                <a:ea typeface="新細明體" pitchFamily="18" charset="-120"/>
              </a:defRPr>
            </a:lvl3pPr>
            <a:lvl4pPr marL="1600200" indent="-228600">
              <a:defRPr kumimoji="1" sz="1200">
                <a:solidFill>
                  <a:schemeClr val="tx1"/>
                </a:solidFill>
                <a:latin typeface="Times New Roman" pitchFamily="18" charset="0"/>
                <a:ea typeface="新細明體" pitchFamily="18" charset="-120"/>
              </a:defRPr>
            </a:lvl4pPr>
            <a:lvl5pPr marL="2057400" indent="-228600">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fld id="{093FD956-B1CA-4A7C-B1C5-028E1ADA3216}" type="slidenum">
              <a:rPr lang="zh-TW" altLang="en-US">
                <a:latin typeface="Tahoma" pitchFamily="34" charset="0"/>
              </a:rPr>
              <a:pPr/>
              <a:t>5</a:t>
            </a:fld>
            <a:endParaRPr lang="zh-TW" altLang="en-US">
              <a:latin typeface="Tahoma"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zh-TW"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413E22-E2CA-4B4C-9868-9B63E014686D}" type="slidenum">
              <a:rPr lang="en-US"/>
              <a:pPr/>
              <a:t>38</a:t>
            </a:fld>
            <a:endParaRPr 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78AE0E-83D2-42E1-9757-B669988448DE}" type="slidenum">
              <a:rPr lang="en-US"/>
              <a:pPr/>
              <a:t>39</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A46ECF-A861-4D2A-B6D9-9BD8DD42CE19}" type="slidenum">
              <a:rPr lang="en-US"/>
              <a:pPr/>
              <a:t>40</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E0CC42-1CB6-4486-A084-D888ABF938B8}" type="slidenum">
              <a:rPr lang="en-US"/>
              <a:pPr/>
              <a:t>41</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48AB2A-9303-4F03-8E8E-975C2A0E374D}" type="slidenum">
              <a:rPr lang="en-US"/>
              <a:pPr/>
              <a:t>42</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FC7F89-8376-45AF-969C-BE93A166A6E3}" type="slidenum">
              <a:rPr lang="en-US"/>
              <a:pPr/>
              <a:t>43</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14E813-3DB5-42EE-8F37-72AA51BDACE7}" type="slidenum">
              <a:rPr lang="en-US"/>
              <a:pPr/>
              <a:t>44</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AC510A-7471-49C0-849D-A1E4D051D1E2}" type="slidenum">
              <a:rPr lang="en-US"/>
              <a:pPr/>
              <a:t>45</a:t>
            </a:fld>
            <a:endParaRPr 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48D11E-88C8-4D9B-B24C-785F2545ABEB}" type="slidenum">
              <a:rPr lang="en-US"/>
              <a:pPr/>
              <a:t>46</a:t>
            </a:fld>
            <a:endParaRPr lang="en-US"/>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2A7264-DCBF-42AF-9DCC-F0413D3C03E5}" type="slidenum">
              <a:rPr lang="en-US"/>
              <a:pPr/>
              <a:t>47</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kumimoji="1" sz="1200">
                <a:solidFill>
                  <a:schemeClr val="tx1"/>
                </a:solidFill>
                <a:latin typeface="Times New Roman" pitchFamily="18" charset="0"/>
                <a:ea typeface="新細明體" pitchFamily="18" charset="-120"/>
              </a:defRPr>
            </a:lvl1pPr>
            <a:lvl2pPr marL="742950" indent="-285750">
              <a:defRPr kumimoji="1" sz="1200">
                <a:solidFill>
                  <a:schemeClr val="tx1"/>
                </a:solidFill>
                <a:latin typeface="Times New Roman" pitchFamily="18" charset="0"/>
                <a:ea typeface="新細明體" pitchFamily="18" charset="-120"/>
              </a:defRPr>
            </a:lvl2pPr>
            <a:lvl3pPr marL="1143000" indent="-228600">
              <a:defRPr kumimoji="1" sz="1200">
                <a:solidFill>
                  <a:schemeClr val="tx1"/>
                </a:solidFill>
                <a:latin typeface="Times New Roman" pitchFamily="18" charset="0"/>
                <a:ea typeface="新細明體" pitchFamily="18" charset="-120"/>
              </a:defRPr>
            </a:lvl3pPr>
            <a:lvl4pPr marL="1600200" indent="-228600">
              <a:defRPr kumimoji="1" sz="1200">
                <a:solidFill>
                  <a:schemeClr val="tx1"/>
                </a:solidFill>
                <a:latin typeface="Times New Roman" pitchFamily="18" charset="0"/>
                <a:ea typeface="新細明體" pitchFamily="18" charset="-120"/>
              </a:defRPr>
            </a:lvl4pPr>
            <a:lvl5pPr marL="2057400" indent="-228600">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fld id="{CA5DEC8E-E91C-4EA4-9307-06BFED8F6C30}" type="slidenum">
              <a:rPr lang="zh-TW" altLang="en-US">
                <a:latin typeface="Tahoma" pitchFamily="34" charset="0"/>
              </a:rPr>
              <a:pPr/>
              <a:t>6</a:t>
            </a:fld>
            <a:endParaRPr lang="zh-TW" altLang="en-US">
              <a:latin typeface="Tahoma"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zh-TW"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363684-8B03-469C-A404-706F64EE71B3}" type="slidenum">
              <a:rPr lang="en-US"/>
              <a:pPr/>
              <a:t>48</a:t>
            </a:fld>
            <a:endParaRPr lang="en-US"/>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25F2CC-BE8B-4ED2-97B2-BEBC4D5D1B97}" type="slidenum">
              <a:rPr lang="en-US"/>
              <a:pPr/>
              <a:t>49</a:t>
            </a:fld>
            <a:endParaRPr 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E13EEC-C3FA-4382-9EAB-D16B2B0CF821}" type="slidenum">
              <a:rPr lang="en-US"/>
              <a:pPr/>
              <a:t>50</a:t>
            </a:fld>
            <a:endParaRPr 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94E000-8167-4F61-877F-FEE9ED09037E}" type="slidenum">
              <a:rPr lang="en-US"/>
              <a:pPr/>
              <a:t>51</a:t>
            </a:fld>
            <a:endParaRPr 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B93140-1F75-4E1F-AEC6-DE23DDC4AB18}" type="slidenum">
              <a:rPr lang="en-US"/>
              <a:pPr/>
              <a:t>52</a:t>
            </a:fld>
            <a:endParaRPr 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CBA958-DAE8-4C2B-A5D5-01BB0993AB3D}" type="slidenum">
              <a:rPr lang="en-US"/>
              <a:pPr/>
              <a:t>53</a:t>
            </a:fld>
            <a:endParaRPr 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A171CE-BAC7-4E40-9924-00B5DE92E3FE}" type="slidenum">
              <a:rPr lang="en-US"/>
              <a:pPr/>
              <a:t>54</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67EE04-2CB6-420F-9251-1A76C043C79C}" type="slidenum">
              <a:rPr lang="en-US"/>
              <a:pPr/>
              <a:t>55</a:t>
            </a:fld>
            <a:endParaRPr lang="en-US"/>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35593E-4711-4600-A012-3F242A038A2D}" type="slidenum">
              <a:rPr lang="en-US"/>
              <a:pPr/>
              <a:t>8</a:t>
            </a:fld>
            <a:endParaRPr lang="en-US"/>
          </a:p>
        </p:txBody>
      </p:sp>
      <p:sp>
        <p:nvSpPr>
          <p:cNvPr id="464898" name="Rectangle 2"/>
          <p:cNvSpPr>
            <a:spLocks noGrp="1" noRot="1" noChangeAspect="1" noChangeArrowheads="1" noTextEdit="1"/>
          </p:cNvSpPr>
          <p:nvPr>
            <p:ph type="sldImg"/>
          </p:nvPr>
        </p:nvSpPr>
        <p:spPr>
          <a:ln/>
        </p:spPr>
      </p:sp>
      <p:sp>
        <p:nvSpPr>
          <p:cNvPr id="46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04FEE-BCE4-4B93-B93A-70D4D52002DF}" type="slidenum">
              <a:rPr lang="en-US"/>
              <a:pPr/>
              <a:t>9</a:t>
            </a:fld>
            <a:endParaRPr lang="en-US"/>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7195BC-45AC-4854-BAEA-025F4A5288FA}" type="slidenum">
              <a:rPr lang="en-US"/>
              <a:pPr/>
              <a:t>10</a:t>
            </a:fld>
            <a:endParaRPr lang="en-US"/>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kumimoji="1" sz="1200">
                <a:solidFill>
                  <a:schemeClr val="tx1"/>
                </a:solidFill>
                <a:latin typeface="Times New Roman" pitchFamily="18" charset="0"/>
                <a:ea typeface="新細明體" pitchFamily="18" charset="-120"/>
              </a:defRPr>
            </a:lvl1pPr>
            <a:lvl2pPr marL="742950" indent="-285750">
              <a:defRPr kumimoji="1" sz="1200">
                <a:solidFill>
                  <a:schemeClr val="tx1"/>
                </a:solidFill>
                <a:latin typeface="Times New Roman" pitchFamily="18" charset="0"/>
                <a:ea typeface="新細明體" pitchFamily="18" charset="-120"/>
              </a:defRPr>
            </a:lvl2pPr>
            <a:lvl3pPr marL="1143000" indent="-228600">
              <a:defRPr kumimoji="1" sz="1200">
                <a:solidFill>
                  <a:schemeClr val="tx1"/>
                </a:solidFill>
                <a:latin typeface="Times New Roman" pitchFamily="18" charset="0"/>
                <a:ea typeface="新細明體" pitchFamily="18" charset="-120"/>
              </a:defRPr>
            </a:lvl3pPr>
            <a:lvl4pPr marL="1600200" indent="-228600">
              <a:defRPr kumimoji="1" sz="1200">
                <a:solidFill>
                  <a:schemeClr val="tx1"/>
                </a:solidFill>
                <a:latin typeface="Times New Roman" pitchFamily="18" charset="0"/>
                <a:ea typeface="新細明體" pitchFamily="18" charset="-120"/>
              </a:defRPr>
            </a:lvl4pPr>
            <a:lvl5pPr marL="2057400" indent="-228600">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fld id="{A99ECE48-795E-451E-894F-204CC8DDF8BC}" type="slidenum">
              <a:rPr lang="zh-TW" altLang="en-US">
                <a:latin typeface="Tahoma" pitchFamily="34" charset="0"/>
              </a:rPr>
              <a:pPr/>
              <a:t>17</a:t>
            </a:fld>
            <a:endParaRPr lang="en-US" altLang="zh-TW">
              <a:latin typeface="Tahoma"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zh-TW"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kumimoji="1" sz="1200">
                <a:solidFill>
                  <a:schemeClr val="tx1"/>
                </a:solidFill>
                <a:latin typeface="Times New Roman" pitchFamily="18" charset="0"/>
                <a:ea typeface="新細明體" pitchFamily="18" charset="-120"/>
              </a:defRPr>
            </a:lvl1pPr>
            <a:lvl2pPr marL="742950" indent="-285750">
              <a:defRPr kumimoji="1" sz="1200">
                <a:solidFill>
                  <a:schemeClr val="tx1"/>
                </a:solidFill>
                <a:latin typeface="Times New Roman" pitchFamily="18" charset="0"/>
                <a:ea typeface="新細明體" pitchFamily="18" charset="-120"/>
              </a:defRPr>
            </a:lvl2pPr>
            <a:lvl3pPr marL="1143000" indent="-228600">
              <a:defRPr kumimoji="1" sz="1200">
                <a:solidFill>
                  <a:schemeClr val="tx1"/>
                </a:solidFill>
                <a:latin typeface="Times New Roman" pitchFamily="18" charset="0"/>
                <a:ea typeface="新細明體" pitchFamily="18" charset="-120"/>
              </a:defRPr>
            </a:lvl3pPr>
            <a:lvl4pPr marL="1600200" indent="-228600">
              <a:defRPr kumimoji="1" sz="1200">
                <a:solidFill>
                  <a:schemeClr val="tx1"/>
                </a:solidFill>
                <a:latin typeface="Times New Roman" pitchFamily="18" charset="0"/>
                <a:ea typeface="新細明體" pitchFamily="18" charset="-120"/>
              </a:defRPr>
            </a:lvl4pPr>
            <a:lvl5pPr marL="2057400" indent="-228600">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fld id="{1E48C6CD-CDDD-494E-8BAD-04FF05E8BBB7}" type="slidenum">
              <a:rPr lang="zh-TW" altLang="en-US">
                <a:latin typeface="Tahoma" pitchFamily="34" charset="0"/>
              </a:rPr>
              <a:pPr/>
              <a:t>18</a:t>
            </a:fld>
            <a:endParaRPr lang="en-US" altLang="zh-TW">
              <a:latin typeface="Tahoma"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zh-TW"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kumimoji="1" sz="1200">
                <a:solidFill>
                  <a:schemeClr val="tx1"/>
                </a:solidFill>
                <a:latin typeface="Times New Roman" pitchFamily="18" charset="0"/>
                <a:ea typeface="新細明體" pitchFamily="18" charset="-120"/>
              </a:defRPr>
            </a:lvl1pPr>
            <a:lvl2pPr marL="742950" indent="-285750">
              <a:defRPr kumimoji="1" sz="1200">
                <a:solidFill>
                  <a:schemeClr val="tx1"/>
                </a:solidFill>
                <a:latin typeface="Times New Roman" pitchFamily="18" charset="0"/>
                <a:ea typeface="新細明體" pitchFamily="18" charset="-120"/>
              </a:defRPr>
            </a:lvl2pPr>
            <a:lvl3pPr marL="1143000" indent="-228600">
              <a:defRPr kumimoji="1" sz="1200">
                <a:solidFill>
                  <a:schemeClr val="tx1"/>
                </a:solidFill>
                <a:latin typeface="Times New Roman" pitchFamily="18" charset="0"/>
                <a:ea typeface="新細明體" pitchFamily="18" charset="-120"/>
              </a:defRPr>
            </a:lvl3pPr>
            <a:lvl4pPr marL="1600200" indent="-228600">
              <a:defRPr kumimoji="1" sz="1200">
                <a:solidFill>
                  <a:schemeClr val="tx1"/>
                </a:solidFill>
                <a:latin typeface="Times New Roman" pitchFamily="18" charset="0"/>
                <a:ea typeface="新細明體" pitchFamily="18" charset="-120"/>
              </a:defRPr>
            </a:lvl4pPr>
            <a:lvl5pPr marL="2057400" indent="-228600">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fld id="{55A5980B-55CB-4F30-B019-1D14DF348D32}" type="slidenum">
              <a:rPr lang="zh-TW" altLang="en-US">
                <a:latin typeface="Tahoma" pitchFamily="34" charset="0"/>
              </a:rPr>
              <a:pPr/>
              <a:t>19</a:t>
            </a:fld>
            <a:endParaRPr lang="en-US" altLang="zh-TW">
              <a:latin typeface="Tahoma"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zh-TW"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08EDC7-155A-4CFB-BD11-59CF865C8569}" type="datetimeFigureOut">
              <a:rPr lang="en-IN" smtClean="0"/>
              <a:pPr/>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9F0C8E-55E0-46C0-9420-53A7CE521C70}" type="slidenum">
              <a:rPr lang="en-IN" smtClean="0"/>
              <a:pPr/>
              <a:t>‹#›</a:t>
            </a:fld>
            <a:endParaRPr lang="en-IN"/>
          </a:p>
        </p:txBody>
      </p:sp>
    </p:spTree>
    <p:extLst>
      <p:ext uri="{BB962C8B-B14F-4D97-AF65-F5344CB8AC3E}">
        <p14:creationId xmlns:p14="http://schemas.microsoft.com/office/powerpoint/2010/main" val="308154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08EDC7-155A-4CFB-BD11-59CF865C8569}" type="datetimeFigureOut">
              <a:rPr lang="en-IN" smtClean="0"/>
              <a:pPr/>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9F0C8E-55E0-46C0-9420-53A7CE521C70}" type="slidenum">
              <a:rPr lang="en-IN" smtClean="0"/>
              <a:pPr/>
              <a:t>‹#›</a:t>
            </a:fld>
            <a:endParaRPr lang="en-IN"/>
          </a:p>
        </p:txBody>
      </p:sp>
    </p:spTree>
    <p:extLst>
      <p:ext uri="{BB962C8B-B14F-4D97-AF65-F5344CB8AC3E}">
        <p14:creationId xmlns:p14="http://schemas.microsoft.com/office/powerpoint/2010/main" val="2575785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08EDC7-155A-4CFB-BD11-59CF865C8569}" type="datetimeFigureOut">
              <a:rPr lang="en-IN" smtClean="0"/>
              <a:pPr/>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9F0C8E-55E0-46C0-9420-53A7CE521C70}" type="slidenum">
              <a:rPr lang="en-IN" smtClean="0"/>
              <a:pPr/>
              <a:t>‹#›</a:t>
            </a:fld>
            <a:endParaRPr lang="en-IN"/>
          </a:p>
        </p:txBody>
      </p:sp>
    </p:spTree>
    <p:extLst>
      <p:ext uri="{BB962C8B-B14F-4D97-AF65-F5344CB8AC3E}">
        <p14:creationId xmlns:p14="http://schemas.microsoft.com/office/powerpoint/2010/main" val="676791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nchorCtr="0"/>
          <a:lstStyle/>
          <a:p>
            <a:pPr defTabSz="914012"/>
            <a:endParaRPr lang="en-US" sz="1800" dirty="0">
              <a:solidFill>
                <a:prstClr val="white"/>
              </a:solidFill>
              <a:latin typeface="Arial" pitchFamily="34" charset="0"/>
              <a:cs typeface="Arial" pitchFamily="34" charset="0"/>
            </a:endParaRPr>
          </a:p>
        </p:txBody>
      </p:sp>
      <p:sp>
        <p:nvSpPr>
          <p:cNvPr id="22" name="Rectangle 21"/>
          <p:cNvSpPr/>
          <p:nvPr userDrawn="1"/>
        </p:nvSpPr>
        <p:spPr>
          <a:xfrm>
            <a:off x="3860804"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23" name="Rectangle 22"/>
          <p:cNvSpPr/>
          <p:nvPr userDrawn="1"/>
        </p:nvSpPr>
        <p:spPr>
          <a:xfrm>
            <a:off x="5"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24" name="Rectangle 23"/>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101600" y="3352804"/>
            <a:ext cx="2743200" cy="1980000"/>
          </a:xfrm>
          <a:prstGeom prst="rect">
            <a:avLst/>
          </a:prstGeom>
        </p:spPr>
      </p:pic>
      <p:sp>
        <p:nvSpPr>
          <p:cNvPr id="30" name="TextBox 29"/>
          <p:cNvSpPr txBox="1"/>
          <p:nvPr userDrawn="1"/>
        </p:nvSpPr>
        <p:spPr>
          <a:xfrm>
            <a:off x="-101600" y="5257804"/>
            <a:ext cx="2946400" cy="547657"/>
          </a:xfrm>
          <a:prstGeom prst="rect">
            <a:avLst/>
          </a:prstGeom>
          <a:noFill/>
        </p:spPr>
        <p:txBody>
          <a:bodyPr wrap="square" lIns="91402" tIns="45701" rIns="91402" bIns="45701" rtlCol="0">
            <a:spAutoFit/>
          </a:bodyPr>
          <a:lstStyle/>
          <a:p>
            <a:pPr algn="ctr" defTabSz="914012"/>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itle 1"/>
          <p:cNvSpPr>
            <a:spLocks noGrp="1"/>
          </p:cNvSpPr>
          <p:nvPr userDrawn="1">
            <p:ph type="title" hasCustomPrompt="1"/>
          </p:nvPr>
        </p:nvSpPr>
        <p:spPr>
          <a:xfrm>
            <a:off x="3352805" y="3810004"/>
            <a:ext cx="80264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extLst>
      <p:ext uri="{BB962C8B-B14F-4D97-AF65-F5344CB8AC3E}">
        <p14:creationId xmlns:p14="http://schemas.microsoft.com/office/powerpoint/2010/main" val="30796702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dirty="0">
              <a:solidFill>
                <a:prstClr val="white"/>
              </a:solidFill>
              <a:latin typeface="Arial" pitchFamily="34" charset="0"/>
              <a:cs typeface="Arial" pitchFamily="34" charset="0"/>
            </a:endParaRPr>
          </a:p>
        </p:txBody>
      </p:sp>
      <p:sp>
        <p:nvSpPr>
          <p:cNvPr id="5" name="Rectangle 4"/>
          <p:cNvSpPr/>
          <p:nvPr userDrawn="1"/>
        </p:nvSpPr>
        <p:spPr>
          <a:xfrm>
            <a:off x="3860804"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6" name="Rectangle 5"/>
          <p:cNvSpPr/>
          <p:nvPr userDrawn="1"/>
        </p:nvSpPr>
        <p:spPr>
          <a:xfrm>
            <a:off x="5"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7" name="Content Placeholder 6"/>
          <p:cNvSpPr>
            <a:spLocks noGrp="1"/>
          </p:cNvSpPr>
          <p:nvPr>
            <p:ph sz="quarter" idx="13" hasCustomPrompt="1"/>
          </p:nvPr>
        </p:nvSpPr>
        <p:spPr>
          <a:xfrm>
            <a:off x="3352805" y="5410200"/>
            <a:ext cx="80264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3352805" y="3810004"/>
            <a:ext cx="80264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101600" y="3352804"/>
            <a:ext cx="2743200" cy="1980000"/>
          </a:xfrm>
          <a:prstGeom prst="rect">
            <a:avLst/>
          </a:prstGeom>
        </p:spPr>
      </p:pic>
      <p:sp>
        <p:nvSpPr>
          <p:cNvPr id="14" name="TextBox 13"/>
          <p:cNvSpPr txBox="1"/>
          <p:nvPr userDrawn="1"/>
        </p:nvSpPr>
        <p:spPr>
          <a:xfrm>
            <a:off x="-101600" y="5257804"/>
            <a:ext cx="2946400" cy="547657"/>
          </a:xfrm>
          <a:prstGeom prst="rect">
            <a:avLst/>
          </a:prstGeom>
          <a:noFill/>
        </p:spPr>
        <p:txBody>
          <a:bodyPr wrap="square" lIns="91402" tIns="45701" rIns="91402" bIns="45701" rtlCol="0">
            <a:spAutoFit/>
          </a:bodyPr>
          <a:lstStyle/>
          <a:p>
            <a:pPr algn="ctr" defTabSz="914012"/>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5" name="TextBox 14"/>
          <p:cNvSpPr txBox="1"/>
          <p:nvPr userDrawn="1"/>
        </p:nvSpPr>
        <p:spPr>
          <a:xfrm>
            <a:off x="203200" y="5666605"/>
            <a:ext cx="2540000" cy="280742"/>
          </a:xfrm>
          <a:prstGeom prst="rect">
            <a:avLst/>
          </a:prstGeom>
          <a:noFill/>
        </p:spPr>
        <p:txBody>
          <a:bodyPr wrap="square" lIns="91402" tIns="45701" rIns="91402" bIns="45701" rtlCol="0">
            <a:spAutoFit/>
          </a:bodyPr>
          <a:lstStyle/>
          <a:p>
            <a:pPr defTabSz="914012"/>
            <a:r>
              <a:rPr lang="en-US" sz="1200" dirty="0">
                <a:solidFill>
                  <a:srgbClr val="FFFFFF"/>
                </a:solidFill>
                <a:latin typeface="Arial"/>
                <a:cs typeface="Arial"/>
              </a:rPr>
              <a:t>Pilani Campus</a:t>
            </a:r>
          </a:p>
        </p:txBody>
      </p:sp>
    </p:spTree>
    <p:extLst>
      <p:ext uri="{BB962C8B-B14F-4D97-AF65-F5344CB8AC3E}">
        <p14:creationId xmlns:p14="http://schemas.microsoft.com/office/powerpoint/2010/main" val="3570931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4"/>
            <a:ext cx="12192000" cy="6858000"/>
          </a:xfrm>
          <a:prstGeom prst="rect">
            <a:avLst/>
          </a:prstGeom>
          <a:noFill/>
        </p:spPr>
      </p:pic>
      <p:sp>
        <p:nvSpPr>
          <p:cNvPr id="8" name="Rectangle 7"/>
          <p:cNvSpPr/>
          <p:nvPr userDrawn="1"/>
        </p:nvSpPr>
        <p:spPr>
          <a:xfrm>
            <a:off x="0" y="4282182"/>
            <a:ext cx="12192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pic>
        <p:nvPicPr>
          <p:cNvPr id="15" name="Picture 14" descr="Picture 7.png"/>
          <p:cNvPicPr>
            <a:picLocks noChangeAspect="1"/>
          </p:cNvPicPr>
          <p:nvPr userDrawn="1"/>
        </p:nvPicPr>
        <p:blipFill>
          <a:blip r:embed="rId3" cstate="print"/>
          <a:srcRect l="1923" b="5336"/>
          <a:stretch>
            <a:fillRect/>
          </a:stretch>
        </p:blipFill>
        <p:spPr>
          <a:xfrm>
            <a:off x="8839206" y="4"/>
            <a:ext cx="2924257" cy="692697"/>
          </a:xfrm>
          <a:prstGeom prst="rect">
            <a:avLst/>
          </a:prstGeom>
        </p:spPr>
      </p:pic>
      <p:sp>
        <p:nvSpPr>
          <p:cNvPr id="17" name="Content Placeholder 16"/>
          <p:cNvSpPr>
            <a:spLocks noGrp="1"/>
          </p:cNvSpPr>
          <p:nvPr>
            <p:ph sz="quarter" idx="10" hasCustomPrompt="1"/>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16" name="Rectangle 15"/>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18" name="Rectangle 17"/>
          <p:cNvSpPr/>
          <p:nvPr userDrawn="1"/>
        </p:nvSpPr>
        <p:spPr>
          <a:xfrm>
            <a:off x="7704672"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12" name="TextBox 11"/>
          <p:cNvSpPr txBox="1"/>
          <p:nvPr userDrawn="1"/>
        </p:nvSpPr>
        <p:spPr>
          <a:xfrm>
            <a:off x="9144000" y="762004"/>
            <a:ext cx="2946400" cy="547657"/>
          </a:xfrm>
          <a:prstGeom prst="rect">
            <a:avLst/>
          </a:prstGeom>
          <a:noFill/>
        </p:spPr>
        <p:txBody>
          <a:bodyPr wrap="square" lIns="91402" tIns="45701" rIns="91402" bIns="45701" rtlCol="0">
            <a:spAutoFit/>
          </a:bodyPr>
          <a:lstStyle/>
          <a:p>
            <a:pPr algn="ctr" defTabSz="914012"/>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Tree>
    <p:extLst>
      <p:ext uri="{BB962C8B-B14F-4D97-AF65-F5344CB8AC3E}">
        <p14:creationId xmlns:p14="http://schemas.microsoft.com/office/powerpoint/2010/main" val="195829124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6400" y="1493842"/>
            <a:ext cx="10972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UGC Act</a:t>
            </a:r>
          </a:p>
        </p:txBody>
      </p:sp>
      <p:grpSp>
        <p:nvGrpSpPr>
          <p:cNvPr id="2" name="Group 11"/>
          <p:cNvGrpSpPr/>
          <p:nvPr userDrawn="1"/>
        </p:nvGrpSpPr>
        <p:grpSpPr>
          <a:xfrm>
            <a:off x="2778522" y="6550676"/>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grpSp>
        <p:nvGrpSpPr>
          <p:cNvPr id="4" name="Group 18"/>
          <p:cNvGrpSpPr/>
          <p:nvPr userDrawn="1"/>
        </p:nvGrpSpPr>
        <p:grpSpPr>
          <a:xfrm>
            <a:off x="2844800" y="6553205"/>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5" name="Group 22"/>
          <p:cNvGrpSpPr/>
          <p:nvPr userDrawn="1"/>
        </p:nvGrpSpPr>
        <p:grpSpPr>
          <a:xfrm>
            <a:off x="0" y="1295405"/>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23" name="Slide Number Placeholder 2"/>
          <p:cNvSpPr>
            <a:spLocks noGrp="1"/>
          </p:cNvSpPr>
          <p:nvPr>
            <p:ph type="sldNum" sz="quarter" idx="11"/>
          </p:nvPr>
        </p:nvSpPr>
        <p:spPr>
          <a:xfrm>
            <a:off x="508000" y="6492876"/>
            <a:ext cx="2844800" cy="365125"/>
          </a:xfrm>
        </p:spPr>
        <p:txBody>
          <a:bodyPr/>
          <a:lstStyle>
            <a:lvl1pPr>
              <a:defRPr sz="1600"/>
            </a:lvl1pPr>
          </a:lstStyle>
          <a:p>
            <a:fld id="{BD0827E9-CFC9-46E1-A7D1-8887B5DA61F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0648147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AC55C652-FC7F-4E15-B2B8-09AF2DB910E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39332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lIns="91402" tIns="45701" rIns="91402" bIns="45701"/>
          <a:lstStyle/>
          <a:p>
            <a:pPr defTabSz="914012"/>
            <a:endParaRPr lang="en-US">
              <a:solidFill>
                <a:prstClr val="black"/>
              </a:solidFill>
            </a:endParaRPr>
          </a:p>
        </p:txBody>
      </p:sp>
      <p:sp>
        <p:nvSpPr>
          <p:cNvPr id="4" name="Footer Placeholder 3"/>
          <p:cNvSpPr>
            <a:spLocks noGrp="1"/>
          </p:cNvSpPr>
          <p:nvPr>
            <p:ph type="ftr" sz="quarter" idx="11"/>
          </p:nvPr>
        </p:nvSpPr>
        <p:spPr>
          <a:xfrm>
            <a:off x="4165601" y="6356351"/>
            <a:ext cx="3860800" cy="365125"/>
          </a:xfrm>
          <a:prstGeom prst="rect">
            <a:avLst/>
          </a:prstGeom>
        </p:spPr>
        <p:txBody>
          <a:bodyPr lIns="91402" tIns="45701" rIns="91402" bIns="45701"/>
          <a:lstStyle/>
          <a:p>
            <a:pPr defTabSz="914012"/>
            <a:endParaRPr lang="en-US">
              <a:solidFill>
                <a:prstClr val="black"/>
              </a:solidFill>
            </a:endParaRPr>
          </a:p>
        </p:txBody>
      </p:sp>
      <p:sp>
        <p:nvSpPr>
          <p:cNvPr id="5" name="Slide Number Placeholder 4"/>
          <p:cNvSpPr>
            <a:spLocks noGrp="1"/>
          </p:cNvSpPr>
          <p:nvPr>
            <p:ph type="sldNum" sz="quarter" idx="12"/>
          </p:nvPr>
        </p:nvSpPr>
        <p:spPr/>
        <p:txBody>
          <a:bodyPr/>
          <a:lstStyle/>
          <a:p>
            <a:fld id="{BC8D7E44-7D4F-4942-A8C9-2DF6BF8399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0445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sp>
        <p:nvSpPr>
          <p:cNvPr id="3" name="Content Placeholder 2"/>
          <p:cNvSpPr>
            <a:spLocks noGrp="1"/>
          </p:cNvSpPr>
          <p:nvPr userDrawn="1">
            <p:ph sz="half" idx="1" hasCustomPrompt="1"/>
          </p:nvPr>
        </p:nvSpPr>
        <p:spPr>
          <a:xfrm>
            <a:off x="609600" y="1600206"/>
            <a:ext cx="5384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6604000" y="1600206"/>
            <a:ext cx="5384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5"/>
            <a:ext cx="93472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5" name="Group 28"/>
          <p:cNvGrpSpPr/>
          <p:nvPr userDrawn="1"/>
        </p:nvGrpSpPr>
        <p:grpSpPr>
          <a:xfrm>
            <a:off x="2844800" y="6553205"/>
            <a:ext cx="93472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sp>
        <p:nvSpPr>
          <p:cNvPr id="34" name="TextBox 33"/>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val="3027533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6" y="1535112"/>
            <a:ext cx="5386917" cy="827087"/>
          </a:xfrm>
        </p:spPr>
        <p:txBody>
          <a:bodyPr anchor="b"/>
          <a:lstStyle>
            <a:lvl1pPr marL="0" indent="0">
              <a:buNone/>
              <a:defRPr sz="2400" b="1"/>
            </a:lvl1pPr>
            <a:lvl2pPr marL="457008" indent="0">
              <a:buNone/>
              <a:defRPr sz="2000" b="1"/>
            </a:lvl2pPr>
            <a:lvl3pPr marL="914012" indent="0">
              <a:buNone/>
              <a:defRPr sz="1800" b="1"/>
            </a:lvl3pPr>
            <a:lvl4pPr marL="1371020" indent="0">
              <a:buNone/>
              <a:defRPr sz="1600" b="1"/>
            </a:lvl4pPr>
            <a:lvl5pPr marL="1828025" indent="0">
              <a:buNone/>
              <a:defRPr sz="1600" b="1"/>
            </a:lvl5pPr>
            <a:lvl6pPr marL="2285032" indent="0">
              <a:buNone/>
              <a:defRPr sz="1600" b="1"/>
            </a:lvl6pPr>
            <a:lvl7pPr marL="2742037" indent="0">
              <a:buNone/>
              <a:defRPr sz="1600" b="1"/>
            </a:lvl7pPr>
            <a:lvl8pPr marL="3199044" indent="0">
              <a:buNone/>
              <a:defRPr sz="1600" b="1"/>
            </a:lvl8pPr>
            <a:lvl9pPr marL="365605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6" y="2362200"/>
            <a:ext cx="5386917"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2"/>
            <a:ext cx="5389033" cy="827087"/>
          </a:xfrm>
        </p:spPr>
        <p:txBody>
          <a:bodyPr anchor="b"/>
          <a:lstStyle>
            <a:lvl1pPr marL="0" indent="0">
              <a:buNone/>
              <a:defRPr sz="2400" b="1"/>
            </a:lvl1pPr>
            <a:lvl2pPr marL="457008" indent="0">
              <a:buNone/>
              <a:defRPr sz="2000" b="1"/>
            </a:lvl2pPr>
            <a:lvl3pPr marL="914012" indent="0">
              <a:buNone/>
              <a:defRPr sz="1800" b="1"/>
            </a:lvl3pPr>
            <a:lvl4pPr marL="1371020" indent="0">
              <a:buNone/>
              <a:defRPr sz="1600" b="1"/>
            </a:lvl4pPr>
            <a:lvl5pPr marL="1828025" indent="0">
              <a:buNone/>
              <a:defRPr sz="1600" b="1"/>
            </a:lvl5pPr>
            <a:lvl6pPr marL="2285032" indent="0">
              <a:buNone/>
              <a:defRPr sz="1600" b="1"/>
            </a:lvl6pPr>
            <a:lvl7pPr marL="2742037" indent="0">
              <a:buNone/>
              <a:defRPr sz="1600" b="1"/>
            </a:lvl7pPr>
            <a:lvl8pPr marL="3199044" indent="0">
              <a:buNone/>
              <a:defRPr sz="1600" b="1"/>
            </a:lvl8pPr>
            <a:lvl9pPr marL="365605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362200"/>
            <a:ext cx="5389033"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0"/>
          <p:cNvGrpSpPr/>
          <p:nvPr userDrawn="1"/>
        </p:nvGrpSpPr>
        <p:grpSpPr>
          <a:xfrm>
            <a:off x="0" y="12954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7" name="Group 15"/>
          <p:cNvGrpSpPr/>
          <p:nvPr userDrawn="1"/>
        </p:nvGrpSpPr>
        <p:grpSpPr>
          <a:xfrm>
            <a:off x="2844800" y="6553205"/>
            <a:ext cx="93472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20" name="Picture 19"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sp>
        <p:nvSpPr>
          <p:cNvPr id="21" name="TextBox 20"/>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extLst>
      <p:ext uri="{BB962C8B-B14F-4D97-AF65-F5344CB8AC3E}">
        <p14:creationId xmlns:p14="http://schemas.microsoft.com/office/powerpoint/2010/main" val="3311106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08EDC7-155A-4CFB-BD11-59CF865C8569}" type="datetimeFigureOut">
              <a:rPr lang="en-IN" smtClean="0"/>
              <a:pPr/>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9F0C8E-55E0-46C0-9420-53A7CE521C70}" type="slidenum">
              <a:rPr lang="en-IN" smtClean="0"/>
              <a:pPr/>
              <a:t>‹#›</a:t>
            </a:fld>
            <a:endParaRPr lang="en-IN"/>
          </a:p>
        </p:txBody>
      </p:sp>
    </p:spTree>
    <p:extLst>
      <p:ext uri="{BB962C8B-B14F-4D97-AF65-F5344CB8AC3E}">
        <p14:creationId xmlns:p14="http://schemas.microsoft.com/office/powerpoint/2010/main" val="30089060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extLst>
      <p:ext uri="{BB962C8B-B14F-4D97-AF65-F5344CB8AC3E}">
        <p14:creationId xmlns:p14="http://schemas.microsoft.com/office/powerpoint/2010/main" val="383775808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6"/>
            <a:ext cx="6815667"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7" y="1600206"/>
            <a:ext cx="4011084" cy="4525963"/>
          </a:xfrm>
        </p:spPr>
        <p:txBody>
          <a:bodyPr/>
          <a:lstStyle>
            <a:lvl1pPr marL="0" indent="0">
              <a:buNone/>
              <a:defRPr sz="1400"/>
            </a:lvl1pPr>
            <a:lvl2pPr marL="457008" indent="0">
              <a:buNone/>
              <a:defRPr sz="1200"/>
            </a:lvl2pPr>
            <a:lvl3pPr marL="914012" indent="0">
              <a:buNone/>
              <a:defRPr sz="1000"/>
            </a:lvl3pPr>
            <a:lvl4pPr marL="1371020" indent="0">
              <a:buNone/>
              <a:defRPr sz="900"/>
            </a:lvl4pPr>
            <a:lvl5pPr marL="1828025" indent="0">
              <a:buNone/>
              <a:defRPr sz="900"/>
            </a:lvl5pPr>
            <a:lvl6pPr marL="2285032" indent="0">
              <a:buNone/>
              <a:defRPr sz="900"/>
            </a:lvl6pPr>
            <a:lvl7pPr marL="2742037" indent="0">
              <a:buNone/>
              <a:defRPr sz="900"/>
            </a:lvl7pPr>
            <a:lvl8pPr marL="3199044" indent="0">
              <a:buNone/>
              <a:defRPr sz="900"/>
            </a:lvl8pPr>
            <a:lvl9pPr marL="365605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8"/>
          <p:cNvGrpSpPr/>
          <p:nvPr userDrawn="1"/>
        </p:nvGrpSpPr>
        <p:grpSpPr>
          <a:xfrm>
            <a:off x="0" y="1295405"/>
            <a:ext cx="93472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5" name="Group 13"/>
          <p:cNvGrpSpPr/>
          <p:nvPr userDrawn="1"/>
        </p:nvGrpSpPr>
        <p:grpSpPr>
          <a:xfrm>
            <a:off x="2844800" y="6553205"/>
            <a:ext cx="93472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18" name="Picture 17"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sp>
        <p:nvSpPr>
          <p:cNvPr id="20" name="TextBox 19"/>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val="33540303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407025"/>
            <a:ext cx="73152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89717" y="1828800"/>
            <a:ext cx="7315200" cy="3429001"/>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008" indent="0">
              <a:buNone/>
              <a:defRPr sz="2800"/>
            </a:lvl2pPr>
            <a:lvl3pPr marL="914012" indent="0">
              <a:buNone/>
              <a:defRPr sz="2400"/>
            </a:lvl3pPr>
            <a:lvl4pPr marL="1371020" indent="0">
              <a:buNone/>
              <a:defRPr sz="2000"/>
            </a:lvl4pPr>
            <a:lvl5pPr marL="1828025" indent="0">
              <a:buNone/>
              <a:defRPr sz="2000"/>
            </a:lvl5pPr>
            <a:lvl6pPr marL="2285032" indent="0">
              <a:buNone/>
              <a:defRPr sz="2000"/>
            </a:lvl6pPr>
            <a:lvl7pPr marL="2742037" indent="0">
              <a:buNone/>
              <a:defRPr sz="2000"/>
            </a:lvl7pPr>
            <a:lvl8pPr marL="3199044" indent="0">
              <a:buNone/>
              <a:defRPr sz="2000"/>
            </a:lvl8pPr>
            <a:lvl9pPr marL="3656050" indent="0">
              <a:buNone/>
              <a:defRPr sz="2000"/>
            </a:lvl9pPr>
          </a:lstStyle>
          <a:p>
            <a:endParaRPr lang="en-US"/>
          </a:p>
        </p:txBody>
      </p:sp>
      <p:sp>
        <p:nvSpPr>
          <p:cNvPr id="4" name="Text Placeholder 3"/>
          <p:cNvSpPr>
            <a:spLocks noGrp="1"/>
          </p:cNvSpPr>
          <p:nvPr>
            <p:ph type="body" sz="half" idx="2"/>
          </p:nvPr>
        </p:nvSpPr>
        <p:spPr>
          <a:xfrm>
            <a:off x="2389717" y="5711825"/>
            <a:ext cx="7315200" cy="304800"/>
          </a:xfrm>
        </p:spPr>
        <p:txBody>
          <a:bodyPr>
            <a:normAutofit/>
          </a:bodyPr>
          <a:lstStyle>
            <a:lvl1pPr marL="0" indent="0">
              <a:buNone/>
              <a:defRPr sz="1600"/>
            </a:lvl1pPr>
            <a:lvl2pPr marL="457008" indent="0">
              <a:buNone/>
              <a:defRPr sz="1200"/>
            </a:lvl2pPr>
            <a:lvl3pPr marL="914012" indent="0">
              <a:buNone/>
              <a:defRPr sz="1000"/>
            </a:lvl3pPr>
            <a:lvl4pPr marL="1371020" indent="0">
              <a:buNone/>
              <a:defRPr sz="900"/>
            </a:lvl4pPr>
            <a:lvl5pPr marL="1828025" indent="0">
              <a:buNone/>
              <a:defRPr sz="900"/>
            </a:lvl5pPr>
            <a:lvl6pPr marL="2285032" indent="0">
              <a:buNone/>
              <a:defRPr sz="900"/>
            </a:lvl6pPr>
            <a:lvl7pPr marL="2742037" indent="0">
              <a:buNone/>
              <a:defRPr sz="900"/>
            </a:lvl7pPr>
            <a:lvl8pPr marL="3199044" indent="0">
              <a:buNone/>
              <a:defRPr sz="900"/>
            </a:lvl8pPr>
            <a:lvl9pPr marL="365605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10"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sp>
        <p:nvSpPr>
          <p:cNvPr id="17" name="TextBox 16"/>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val="21290300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5"/>
            <a:ext cx="93472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4" name="Group 24"/>
          <p:cNvGrpSpPr/>
          <p:nvPr userDrawn="1"/>
        </p:nvGrpSpPr>
        <p:grpSpPr>
          <a:xfrm>
            <a:off x="2844800" y="6553205"/>
            <a:ext cx="93472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29" name="Picture 28"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sp>
        <p:nvSpPr>
          <p:cNvPr id="31" name="TextBox 30"/>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val="15246256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625605" y="381005"/>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8191505" y="2552700"/>
            <a:ext cx="5867400" cy="1524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7"/>
          <p:cNvGrpSpPr/>
          <p:nvPr userDrawn="1"/>
        </p:nvGrpSpPr>
        <p:grpSpPr>
          <a:xfrm rot="5400000">
            <a:off x="7538720" y="2560325"/>
            <a:ext cx="5181600" cy="6095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646087" y="1015803"/>
            <a:ext cx="2193193" cy="923596"/>
          </a:xfrm>
          <a:prstGeom prst="rect">
            <a:avLst/>
          </a:prstGeom>
        </p:spPr>
      </p:pic>
      <p:sp>
        <p:nvSpPr>
          <p:cNvPr id="18" name="TextBox 17"/>
          <p:cNvSpPr txBox="1"/>
          <p:nvPr userDrawn="1"/>
        </p:nvSpPr>
        <p:spPr>
          <a:xfrm rot="5400000">
            <a:off x="-2747999" y="3808907"/>
            <a:ext cx="5867400" cy="230794"/>
          </a:xfrm>
          <a:prstGeom prst="rect">
            <a:avLst/>
          </a:prstGeom>
          <a:noFill/>
        </p:spPr>
        <p:txBody>
          <a:bodyPr wrap="square" lIns="91402" tIns="45701" rIns="91402" bIns="45701" rtlCol="0">
            <a:spAutoFit/>
          </a:bodyPr>
          <a:lstStyle/>
          <a:p>
            <a:pPr algn="r" defTabSz="914012"/>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Tree>
    <p:extLst>
      <p:ext uri="{BB962C8B-B14F-4D97-AF65-F5344CB8AC3E}">
        <p14:creationId xmlns:p14="http://schemas.microsoft.com/office/powerpoint/2010/main" val="4696452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1D8BD707-D9CF-40AE-B4C6-C98DA3205C09}" type="datetimeFigureOut">
              <a:rPr lang="en-US" smtClean="0"/>
              <a:pPr/>
              <a:t>1/24/2022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81296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0"/>
            <a:ext cx="111760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12800" y="1266825"/>
            <a:ext cx="5435600" cy="490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51600" y="1266825"/>
            <a:ext cx="5435600" cy="490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49672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xfrm>
            <a:off x="609600" y="6248400"/>
            <a:ext cx="2844800" cy="457200"/>
          </a:xfrm>
          <a:prstGeom prst="rect">
            <a:avLst/>
          </a:prstGeom>
          <a:ln/>
        </p:spPr>
        <p:txBody>
          <a:bodyPr/>
          <a:lstStyle>
            <a:lvl1pPr>
              <a:defRPr/>
            </a:lvl1pPr>
          </a:lstStyle>
          <a:p>
            <a:pPr>
              <a:defRPr/>
            </a:pPr>
            <a:endParaRPr lang="en-US"/>
          </a:p>
        </p:txBody>
      </p:sp>
      <p:sp>
        <p:nvSpPr>
          <p:cNvPr id="3" name="Rectangle 10"/>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pPr>
              <a:defRPr/>
            </a:pPr>
            <a:fld id="{79D4009E-84EE-462E-A6FE-EFB4CE716E84}" type="slidenum">
              <a:rPr lang="en-US"/>
              <a:pPr>
                <a:defRPr/>
              </a:pPr>
              <a:t>‹#›</a:t>
            </a:fld>
            <a:endParaRPr lang="en-US"/>
          </a:p>
        </p:txBody>
      </p:sp>
    </p:spTree>
    <p:extLst>
      <p:ext uri="{BB962C8B-B14F-4D97-AF65-F5344CB8AC3E}">
        <p14:creationId xmlns:p14="http://schemas.microsoft.com/office/powerpoint/2010/main" val="37549657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57" name="Shape 57"/>
          <p:cNvSpPr/>
          <p:nvPr/>
        </p:nvSpPr>
        <p:spPr>
          <a:xfrm>
            <a:off x="4368800" y="6596064"/>
            <a:ext cx="7823200" cy="26161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1" name="Group 61"/>
          <p:cNvGrpSpPr/>
          <p:nvPr/>
        </p:nvGrpSpPr>
        <p:grpSpPr>
          <a:xfrm>
            <a:off x="2779184" y="6550032"/>
            <a:ext cx="9412816" cy="49213"/>
            <a:chOff x="0" y="0"/>
            <a:chExt cx="7059611" cy="49212"/>
          </a:xfrm>
        </p:grpSpPr>
        <p:sp>
          <p:nvSpPr>
            <p:cNvPr id="58" name="Shape 58"/>
            <p:cNvSpPr/>
            <p:nvPr/>
          </p:nvSpPr>
          <p:spPr>
            <a:xfrm>
              <a:off x="2546349" y="0"/>
              <a:ext cx="2328863" cy="49213"/>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59" name="Shape 59"/>
            <p:cNvSpPr/>
            <p:nvPr/>
          </p:nvSpPr>
          <p:spPr>
            <a:xfrm>
              <a:off x="4824412" y="0"/>
              <a:ext cx="2235200" cy="46038"/>
            </a:xfrm>
            <a:prstGeom prst="rect">
              <a:avLst/>
            </a:prstGeom>
            <a:solidFill>
              <a:srgbClr val="E31C24"/>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0" name="Shape 60"/>
            <p:cNvSpPr/>
            <p:nvPr/>
          </p:nvSpPr>
          <p:spPr>
            <a:xfrm>
              <a:off x="0" y="0"/>
              <a:ext cx="2581276" cy="49213"/>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pic>
        <p:nvPicPr>
          <p:cNvPr id="62" name="image3.png" descr="Picture 7.png"/>
          <p:cNvPicPr/>
          <p:nvPr/>
        </p:nvPicPr>
        <p:blipFill>
          <a:blip r:embed="rId2">
            <a:extLst/>
          </a:blip>
          <a:srcRect l="1923" b="5336"/>
          <a:stretch>
            <a:fillRect/>
          </a:stretch>
        </p:blipFill>
        <p:spPr>
          <a:xfrm>
            <a:off x="9266765" y="6"/>
            <a:ext cx="2925235" cy="692151"/>
          </a:xfrm>
          <a:prstGeom prst="rect">
            <a:avLst/>
          </a:prstGeom>
          <a:ln w="12700">
            <a:miter lim="400000"/>
          </a:ln>
        </p:spPr>
      </p:pic>
      <p:grpSp>
        <p:nvGrpSpPr>
          <p:cNvPr id="66" name="Group 66"/>
          <p:cNvGrpSpPr/>
          <p:nvPr/>
        </p:nvGrpSpPr>
        <p:grpSpPr>
          <a:xfrm>
            <a:off x="2844803" y="6553200"/>
            <a:ext cx="9347201" cy="46038"/>
            <a:chOff x="0" y="0"/>
            <a:chExt cx="7010400" cy="46037"/>
          </a:xfrm>
        </p:grpSpPr>
        <p:sp>
          <p:nvSpPr>
            <p:cNvPr id="63" name="Shape 63"/>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4" name="Shape 64"/>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5" name="Shape 65"/>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70" name="Group 70"/>
          <p:cNvGrpSpPr/>
          <p:nvPr/>
        </p:nvGrpSpPr>
        <p:grpSpPr>
          <a:xfrm>
            <a:off x="4" y="1295400"/>
            <a:ext cx="9347201" cy="46038"/>
            <a:chOff x="0" y="0"/>
            <a:chExt cx="7010400" cy="46037"/>
          </a:xfrm>
        </p:grpSpPr>
        <p:sp>
          <p:nvSpPr>
            <p:cNvPr id="67" name="Shape 67"/>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8" name="Shape 68"/>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9" name="Shape 69"/>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sp>
        <p:nvSpPr>
          <p:cNvPr id="71" name="Shape 71"/>
          <p:cNvSpPr>
            <a:spLocks noGrp="1"/>
          </p:cNvSpPr>
          <p:nvPr>
            <p:ph type="body" idx="1"/>
          </p:nvPr>
        </p:nvSpPr>
        <p:spPr>
          <a:xfrm>
            <a:off x="406400" y="1493842"/>
            <a:ext cx="109728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20">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extLst>
      <p:ext uri="{BB962C8B-B14F-4D97-AF65-F5344CB8AC3E}">
        <p14:creationId xmlns:p14="http://schemas.microsoft.com/office/powerpoint/2010/main" val="12635830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08EDC7-155A-4CFB-BD11-59CF865C8569}" type="datetimeFigureOut">
              <a:rPr lang="en-IN" smtClean="0"/>
              <a:pPr/>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9F0C8E-55E0-46C0-9420-53A7CE521C70}" type="slidenum">
              <a:rPr lang="en-IN" smtClean="0"/>
              <a:pPr/>
              <a:t>‹#›</a:t>
            </a:fld>
            <a:endParaRPr lang="en-IN"/>
          </a:p>
        </p:txBody>
      </p:sp>
    </p:spTree>
    <p:extLst>
      <p:ext uri="{BB962C8B-B14F-4D97-AF65-F5344CB8AC3E}">
        <p14:creationId xmlns:p14="http://schemas.microsoft.com/office/powerpoint/2010/main" val="147398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008EDC7-155A-4CFB-BD11-59CF865C8569}" type="datetimeFigureOut">
              <a:rPr lang="en-IN" smtClean="0"/>
              <a:pPr/>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9F0C8E-55E0-46C0-9420-53A7CE521C70}" type="slidenum">
              <a:rPr lang="en-IN" smtClean="0"/>
              <a:pPr/>
              <a:t>‹#›</a:t>
            </a:fld>
            <a:endParaRPr lang="en-IN"/>
          </a:p>
        </p:txBody>
      </p:sp>
    </p:spTree>
    <p:extLst>
      <p:ext uri="{BB962C8B-B14F-4D97-AF65-F5344CB8AC3E}">
        <p14:creationId xmlns:p14="http://schemas.microsoft.com/office/powerpoint/2010/main" val="152717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008EDC7-155A-4CFB-BD11-59CF865C8569}" type="datetimeFigureOut">
              <a:rPr lang="en-IN" smtClean="0"/>
              <a:pPr/>
              <a:t>24-01-2022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9F0C8E-55E0-46C0-9420-53A7CE521C70}" type="slidenum">
              <a:rPr lang="en-IN" smtClean="0"/>
              <a:pPr/>
              <a:t>‹#›</a:t>
            </a:fld>
            <a:endParaRPr lang="en-IN"/>
          </a:p>
        </p:txBody>
      </p:sp>
    </p:spTree>
    <p:extLst>
      <p:ext uri="{BB962C8B-B14F-4D97-AF65-F5344CB8AC3E}">
        <p14:creationId xmlns:p14="http://schemas.microsoft.com/office/powerpoint/2010/main" val="576184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008EDC7-155A-4CFB-BD11-59CF865C8569}" type="datetimeFigureOut">
              <a:rPr lang="en-IN" smtClean="0"/>
              <a:pPr/>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9F0C8E-55E0-46C0-9420-53A7CE521C70}" type="slidenum">
              <a:rPr lang="en-IN" smtClean="0"/>
              <a:pPr/>
              <a:t>‹#›</a:t>
            </a:fld>
            <a:endParaRPr lang="en-IN"/>
          </a:p>
        </p:txBody>
      </p:sp>
    </p:spTree>
    <p:extLst>
      <p:ext uri="{BB962C8B-B14F-4D97-AF65-F5344CB8AC3E}">
        <p14:creationId xmlns:p14="http://schemas.microsoft.com/office/powerpoint/2010/main" val="12157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08EDC7-155A-4CFB-BD11-59CF865C8569}" type="datetimeFigureOut">
              <a:rPr lang="en-IN" smtClean="0"/>
              <a:pPr/>
              <a:t>24-01-2022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9F0C8E-55E0-46C0-9420-53A7CE521C70}" type="slidenum">
              <a:rPr lang="en-IN" smtClean="0"/>
              <a:pPr/>
              <a:t>‹#›</a:t>
            </a:fld>
            <a:endParaRPr lang="en-IN"/>
          </a:p>
        </p:txBody>
      </p:sp>
    </p:spTree>
    <p:extLst>
      <p:ext uri="{BB962C8B-B14F-4D97-AF65-F5344CB8AC3E}">
        <p14:creationId xmlns:p14="http://schemas.microsoft.com/office/powerpoint/2010/main" val="28140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08EDC7-155A-4CFB-BD11-59CF865C8569}" type="datetimeFigureOut">
              <a:rPr lang="en-IN" smtClean="0"/>
              <a:pPr/>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9F0C8E-55E0-46C0-9420-53A7CE521C70}" type="slidenum">
              <a:rPr lang="en-IN" smtClean="0"/>
              <a:pPr/>
              <a:t>‹#›</a:t>
            </a:fld>
            <a:endParaRPr lang="en-IN"/>
          </a:p>
        </p:txBody>
      </p:sp>
    </p:spTree>
    <p:extLst>
      <p:ext uri="{BB962C8B-B14F-4D97-AF65-F5344CB8AC3E}">
        <p14:creationId xmlns:p14="http://schemas.microsoft.com/office/powerpoint/2010/main" val="3974055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08EDC7-155A-4CFB-BD11-59CF865C8569}" type="datetimeFigureOut">
              <a:rPr lang="en-IN" smtClean="0"/>
              <a:pPr/>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9F0C8E-55E0-46C0-9420-53A7CE521C70}" type="slidenum">
              <a:rPr lang="en-IN" smtClean="0"/>
              <a:pPr/>
              <a:t>‹#›</a:t>
            </a:fld>
            <a:endParaRPr lang="en-IN"/>
          </a:p>
        </p:txBody>
      </p:sp>
    </p:spTree>
    <p:extLst>
      <p:ext uri="{BB962C8B-B14F-4D97-AF65-F5344CB8AC3E}">
        <p14:creationId xmlns:p14="http://schemas.microsoft.com/office/powerpoint/2010/main" val="111148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08EDC7-155A-4CFB-BD11-59CF865C8569}" type="datetimeFigureOut">
              <a:rPr lang="en-IN" smtClean="0"/>
              <a:pPr/>
              <a:t>24-01-2022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9F0C8E-55E0-46C0-9420-53A7CE521C70}" type="slidenum">
              <a:rPr lang="en-IN" smtClean="0"/>
              <a:pPr/>
              <a:t>‹#›</a:t>
            </a:fld>
            <a:endParaRPr lang="en-IN"/>
          </a:p>
        </p:txBody>
      </p:sp>
    </p:spTree>
    <p:extLst>
      <p:ext uri="{BB962C8B-B14F-4D97-AF65-F5344CB8AC3E}">
        <p14:creationId xmlns:p14="http://schemas.microsoft.com/office/powerpoint/2010/main" val="1054330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02" tIns="45701" rIns="91402" bIns="45701"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6"/>
            <a:ext cx="10972800" cy="4525963"/>
          </a:xfrm>
          <a:prstGeom prst="rect">
            <a:avLst/>
          </a:prstGeom>
        </p:spPr>
        <p:txBody>
          <a:bodyPr vert="horz" lIns="91402" tIns="45701" rIns="91402" bIns="4570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508000" y="6324601"/>
            <a:ext cx="2844800" cy="365125"/>
          </a:xfrm>
          <a:prstGeom prst="rect">
            <a:avLst/>
          </a:prstGeom>
        </p:spPr>
        <p:txBody>
          <a:bodyPr vert="horz" lIns="91402" tIns="45701" rIns="91402" bIns="45701" rtlCol="0" anchor="ctr"/>
          <a:lstStyle>
            <a:lvl1pPr algn="l">
              <a:defRPr sz="1200">
                <a:solidFill>
                  <a:schemeClr val="tx1">
                    <a:tint val="75000"/>
                  </a:schemeClr>
                </a:solidFill>
                <a:latin typeface="Arial" pitchFamily="34" charset="0"/>
                <a:cs typeface="Arial" pitchFamily="34" charset="0"/>
              </a:defRPr>
            </a:lvl1p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452506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par>
    </p:tnLst>
  </p:timing>
  <p:hf hdr="0" ftr="0" dt="0"/>
  <p:txStyles>
    <p:titleStyle>
      <a:lvl1pPr algn="l" defTabSz="914012"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754" indent="-342754" algn="l" defTabSz="914012"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636" indent="-285630" algn="l" defTabSz="914012"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2515" indent="-228502" algn="l" defTabSz="914012"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599521" indent="-228502" algn="l" defTabSz="914012"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6528" indent="-228502" algn="l" defTabSz="914012"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3534"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40"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547"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552"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12" rtl="0" eaLnBrk="1" latinLnBrk="0" hangingPunct="1">
        <a:defRPr sz="1800" kern="1200">
          <a:solidFill>
            <a:schemeClr val="tx1"/>
          </a:solidFill>
          <a:latin typeface="+mn-lt"/>
          <a:ea typeface="+mn-ea"/>
          <a:cs typeface="+mn-cs"/>
        </a:defRPr>
      </a:lvl1pPr>
      <a:lvl2pPr marL="457008" algn="l" defTabSz="914012" rtl="0" eaLnBrk="1" latinLnBrk="0" hangingPunct="1">
        <a:defRPr sz="1800" kern="1200">
          <a:solidFill>
            <a:schemeClr val="tx1"/>
          </a:solidFill>
          <a:latin typeface="+mn-lt"/>
          <a:ea typeface="+mn-ea"/>
          <a:cs typeface="+mn-cs"/>
        </a:defRPr>
      </a:lvl2pPr>
      <a:lvl3pPr marL="914012" algn="l" defTabSz="914012" rtl="0" eaLnBrk="1" latinLnBrk="0" hangingPunct="1">
        <a:defRPr sz="1800" kern="1200">
          <a:solidFill>
            <a:schemeClr val="tx1"/>
          </a:solidFill>
          <a:latin typeface="+mn-lt"/>
          <a:ea typeface="+mn-ea"/>
          <a:cs typeface="+mn-cs"/>
        </a:defRPr>
      </a:lvl3pPr>
      <a:lvl4pPr marL="1371020" algn="l" defTabSz="914012" rtl="0" eaLnBrk="1" latinLnBrk="0" hangingPunct="1">
        <a:defRPr sz="1800" kern="1200">
          <a:solidFill>
            <a:schemeClr val="tx1"/>
          </a:solidFill>
          <a:latin typeface="+mn-lt"/>
          <a:ea typeface="+mn-ea"/>
          <a:cs typeface="+mn-cs"/>
        </a:defRPr>
      </a:lvl4pPr>
      <a:lvl5pPr marL="1828025" algn="l" defTabSz="914012" rtl="0" eaLnBrk="1" latinLnBrk="0" hangingPunct="1">
        <a:defRPr sz="1800" kern="1200">
          <a:solidFill>
            <a:schemeClr val="tx1"/>
          </a:solidFill>
          <a:latin typeface="+mn-lt"/>
          <a:ea typeface="+mn-ea"/>
          <a:cs typeface="+mn-cs"/>
        </a:defRPr>
      </a:lvl5pPr>
      <a:lvl6pPr marL="2285032" algn="l" defTabSz="914012" rtl="0" eaLnBrk="1" latinLnBrk="0" hangingPunct="1">
        <a:defRPr sz="1800" kern="1200">
          <a:solidFill>
            <a:schemeClr val="tx1"/>
          </a:solidFill>
          <a:latin typeface="+mn-lt"/>
          <a:ea typeface="+mn-ea"/>
          <a:cs typeface="+mn-cs"/>
        </a:defRPr>
      </a:lvl6pPr>
      <a:lvl7pPr marL="2742037" algn="l" defTabSz="914012" rtl="0" eaLnBrk="1" latinLnBrk="0" hangingPunct="1">
        <a:defRPr sz="1800" kern="1200">
          <a:solidFill>
            <a:schemeClr val="tx1"/>
          </a:solidFill>
          <a:latin typeface="+mn-lt"/>
          <a:ea typeface="+mn-ea"/>
          <a:cs typeface="+mn-cs"/>
        </a:defRPr>
      </a:lvl7pPr>
      <a:lvl8pPr marL="3199044" algn="l" defTabSz="914012" rtl="0" eaLnBrk="1" latinLnBrk="0" hangingPunct="1">
        <a:defRPr sz="1800" kern="1200">
          <a:solidFill>
            <a:schemeClr val="tx1"/>
          </a:solidFill>
          <a:latin typeface="+mn-lt"/>
          <a:ea typeface="+mn-ea"/>
          <a:cs typeface="+mn-cs"/>
        </a:defRPr>
      </a:lvl8pPr>
      <a:lvl9pPr marL="3656050" algn="l" defTabSz="91401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wmf"/><Relationship Id="rId2" Type="http://schemas.openxmlformats.org/officeDocument/2006/relationships/slideLayout" Target="../slideLayouts/slideLayout2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and Analysis and of Algorithms</a:t>
            </a:r>
            <a:endParaRPr lang="en-US" dirty="0"/>
          </a:p>
        </p:txBody>
      </p:sp>
    </p:spTree>
    <p:extLst>
      <p:ext uri="{BB962C8B-B14F-4D97-AF65-F5344CB8AC3E}">
        <p14:creationId xmlns:p14="http://schemas.microsoft.com/office/powerpoint/2010/main" val="3882029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normAutofit fontScale="90000"/>
          </a:bodyPr>
          <a:lstStyle/>
          <a:p>
            <a:r>
              <a:rPr lang="en-US"/>
              <a:t>Example</a:t>
            </a:r>
          </a:p>
        </p:txBody>
      </p:sp>
      <p:sp>
        <p:nvSpPr>
          <p:cNvPr id="448515" name="Rectangle 3"/>
          <p:cNvSpPr>
            <a:spLocks noGrp="1" noChangeArrowheads="1"/>
          </p:cNvSpPr>
          <p:nvPr>
            <p:ph type="body" sz="half" idx="1"/>
          </p:nvPr>
        </p:nvSpPr>
        <p:spPr>
          <a:xfrm>
            <a:off x="609600" y="1266825"/>
            <a:ext cx="6502400" cy="4905375"/>
          </a:xfrm>
        </p:spPr>
        <p:txBody>
          <a:bodyPr/>
          <a:lstStyle/>
          <a:p>
            <a:pPr>
              <a:buFont typeface="Monotype Sorts" pitchFamily="2" charset="2"/>
              <a:buNone/>
            </a:pPr>
            <a:r>
              <a:rPr lang="en-US" sz="2000"/>
              <a:t>character    A	B    C    D      </a:t>
            </a:r>
            <a:r>
              <a:rPr lang="en-US"/>
              <a:t>_</a:t>
            </a:r>
            <a:endParaRPr lang="en-US" sz="2000"/>
          </a:p>
          <a:p>
            <a:pPr>
              <a:buFont typeface="Monotype Sorts" pitchFamily="2" charset="2"/>
              <a:buNone/>
            </a:pPr>
            <a:r>
              <a:rPr lang="en-US" sz="2000"/>
              <a:t>frequency  0.35  0.1  0.2  0.2  0.15</a:t>
            </a:r>
          </a:p>
          <a:p>
            <a:pPr>
              <a:buFont typeface="Monotype Sorts" pitchFamily="2" charset="2"/>
              <a:buNone/>
            </a:pPr>
            <a:endParaRPr lang="en-US" sz="2000"/>
          </a:p>
          <a:p>
            <a:pPr>
              <a:buFont typeface="Monotype Sorts" pitchFamily="2" charset="2"/>
              <a:buNone/>
            </a:pPr>
            <a:r>
              <a:rPr lang="en-US" sz="2000"/>
              <a:t>codeword    11   100  00   01   101</a:t>
            </a:r>
          </a:p>
          <a:p>
            <a:pPr>
              <a:buFont typeface="Monotype Sorts" pitchFamily="2" charset="2"/>
              <a:buNone/>
            </a:pPr>
            <a:endParaRPr lang="en-US" sz="2000"/>
          </a:p>
          <a:p>
            <a:pPr>
              <a:buFont typeface="Monotype Sorts" pitchFamily="2" charset="2"/>
              <a:buNone/>
            </a:pPr>
            <a:r>
              <a:rPr lang="en-US" sz="2000"/>
              <a:t>average bits per character: 2.25</a:t>
            </a:r>
          </a:p>
          <a:p>
            <a:pPr>
              <a:buFont typeface="Monotype Sorts" pitchFamily="2" charset="2"/>
              <a:buNone/>
            </a:pPr>
            <a:r>
              <a:rPr lang="en-US" sz="2000"/>
              <a:t>for fixed-length encoding:   3</a:t>
            </a:r>
          </a:p>
          <a:p>
            <a:pPr>
              <a:buFont typeface="Monotype Sorts" pitchFamily="2" charset="2"/>
              <a:buNone/>
            </a:pPr>
            <a:r>
              <a:rPr lang="en-US" sz="2000" i="1"/>
              <a:t>compression ratio</a:t>
            </a:r>
            <a:r>
              <a:rPr lang="en-US" sz="2000"/>
              <a:t>: (3-2.25)/3*100% = 25%</a:t>
            </a:r>
          </a:p>
        </p:txBody>
      </p:sp>
      <p:pic>
        <p:nvPicPr>
          <p:cNvPr id="448516" name="Picture 4" descr="Fig 9"/>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549462" y="315310"/>
            <a:ext cx="6463861" cy="63850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7724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Job Sequencing Problem with Deadline </a:t>
            </a:r>
          </a:p>
        </p:txBody>
      </p:sp>
      <p:sp>
        <p:nvSpPr>
          <p:cNvPr id="3" name="Content Placeholder 2"/>
          <p:cNvSpPr>
            <a:spLocks noGrp="1"/>
          </p:cNvSpPr>
          <p:nvPr>
            <p:ph idx="1"/>
          </p:nvPr>
        </p:nvSpPr>
        <p:spPr/>
        <p:txBody>
          <a:bodyPr/>
          <a:lstStyle/>
          <a:p>
            <a:r>
              <a:rPr lang="en-US" dirty="0"/>
              <a:t>This problem consists of n jobs each associated with a deadline and profit and our objective is to earn maximum profit. We will earn profit only when job is completed on or before deadline. We assume that each job will take </a:t>
            </a:r>
            <a:r>
              <a:rPr lang="en-US" dirty="0" smtClean="0"/>
              <a:t>1 unit </a:t>
            </a:r>
            <a:r>
              <a:rPr lang="en-US" dirty="0"/>
              <a:t>time to complete.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945511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Points to </a:t>
            </a:r>
            <a:r>
              <a:rPr lang="en-US" dirty="0" smtClean="0"/>
              <a:t>remember</a:t>
            </a:r>
            <a:endParaRPr lang="en-US" dirty="0"/>
          </a:p>
        </p:txBody>
      </p:sp>
      <p:sp>
        <p:nvSpPr>
          <p:cNvPr id="3" name="Content Placeholder 2"/>
          <p:cNvSpPr>
            <a:spLocks noGrp="1"/>
          </p:cNvSpPr>
          <p:nvPr>
            <p:ph idx="1"/>
          </p:nvPr>
        </p:nvSpPr>
        <p:spPr/>
        <p:txBody>
          <a:bodyPr/>
          <a:lstStyle/>
          <a:p>
            <a:r>
              <a:rPr lang="en-US" dirty="0" smtClean="0"/>
              <a:t>In </a:t>
            </a:r>
            <a:r>
              <a:rPr lang="en-US" dirty="0"/>
              <a:t>this problem we have n jobs j1, j2, … </a:t>
            </a:r>
            <a:r>
              <a:rPr lang="en-US" dirty="0" err="1"/>
              <a:t>jn</a:t>
            </a:r>
            <a:r>
              <a:rPr lang="en-US" dirty="0"/>
              <a:t> each has an associated deadline d1, d2, … </a:t>
            </a:r>
            <a:r>
              <a:rPr lang="en-US" dirty="0" err="1"/>
              <a:t>dn</a:t>
            </a:r>
            <a:r>
              <a:rPr lang="en-US" dirty="0"/>
              <a:t> and profit p1, p2, ... </a:t>
            </a:r>
            <a:r>
              <a:rPr lang="en-US" dirty="0" err="1"/>
              <a:t>pn</a:t>
            </a:r>
            <a:r>
              <a:rPr lang="en-US" dirty="0"/>
              <a:t>.</a:t>
            </a:r>
          </a:p>
          <a:p>
            <a:r>
              <a:rPr lang="en-US" dirty="0"/>
              <a:t>Profit will only be awarded or earned if the job is completed on or before the deadline.</a:t>
            </a:r>
          </a:p>
          <a:p>
            <a:r>
              <a:rPr lang="en-US" dirty="0"/>
              <a:t>We assume that each job takes unit time to complete.</a:t>
            </a:r>
          </a:p>
          <a:p>
            <a:r>
              <a:rPr lang="en-US" dirty="0"/>
              <a:t>The objective is to earn maximum profit when only one job can be scheduled or processed at any given time.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994026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Consider the following 5 jobs and their associated deadline and profit</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636564567"/>
              </p:ext>
            </p:extLst>
          </p:nvPr>
        </p:nvGraphicFramePr>
        <p:xfrm>
          <a:off x="609599" y="3131659"/>
          <a:ext cx="9417269" cy="2433568"/>
        </p:xfrm>
        <a:graphic>
          <a:graphicData uri="http://schemas.openxmlformats.org/drawingml/2006/table">
            <a:tbl>
              <a:tblPr/>
              <a:tblGrid>
                <a:gridCol w="2457156">
                  <a:extLst>
                    <a:ext uri="{9D8B030D-6E8A-4147-A177-3AD203B41FA5}">
                      <a16:colId xmlns:a16="http://schemas.microsoft.com/office/drawing/2014/main" val="20000"/>
                    </a:ext>
                  </a:extLst>
                </a:gridCol>
                <a:gridCol w="1118883">
                  <a:extLst>
                    <a:ext uri="{9D8B030D-6E8A-4147-A177-3AD203B41FA5}">
                      <a16:colId xmlns:a16="http://schemas.microsoft.com/office/drawing/2014/main" val="20001"/>
                    </a:ext>
                  </a:extLst>
                </a:gridCol>
                <a:gridCol w="1132595">
                  <a:extLst>
                    <a:ext uri="{9D8B030D-6E8A-4147-A177-3AD203B41FA5}">
                      <a16:colId xmlns:a16="http://schemas.microsoft.com/office/drawing/2014/main" val="20002"/>
                    </a:ext>
                  </a:extLst>
                </a:gridCol>
                <a:gridCol w="1569545">
                  <a:extLst>
                    <a:ext uri="{9D8B030D-6E8A-4147-A177-3AD203B41FA5}">
                      <a16:colId xmlns:a16="http://schemas.microsoft.com/office/drawing/2014/main" val="20003"/>
                    </a:ext>
                  </a:extLst>
                </a:gridCol>
                <a:gridCol w="1569545">
                  <a:extLst>
                    <a:ext uri="{9D8B030D-6E8A-4147-A177-3AD203B41FA5}">
                      <a16:colId xmlns:a16="http://schemas.microsoft.com/office/drawing/2014/main" val="20004"/>
                    </a:ext>
                  </a:extLst>
                </a:gridCol>
                <a:gridCol w="1569545">
                  <a:extLst>
                    <a:ext uri="{9D8B030D-6E8A-4147-A177-3AD203B41FA5}">
                      <a16:colId xmlns:a16="http://schemas.microsoft.com/office/drawing/2014/main" val="20005"/>
                    </a:ext>
                  </a:extLst>
                </a:gridCol>
              </a:tblGrid>
              <a:tr h="608392">
                <a:tc>
                  <a:txBody>
                    <a:bodyPr/>
                    <a:lstStyle/>
                    <a:p>
                      <a:r>
                        <a:rPr lang="en-US" sz="2800" dirty="0"/>
                        <a:t>index</a:t>
                      </a:r>
                    </a:p>
                  </a:txBody>
                  <a:tcPr anchor="ctr">
                    <a:lnL>
                      <a:noFill/>
                    </a:lnL>
                    <a:lnR>
                      <a:noFill/>
                    </a:lnR>
                    <a:lnT>
                      <a:noFill/>
                    </a:lnT>
                    <a:lnB>
                      <a:noFill/>
                    </a:lnB>
                  </a:tcPr>
                </a:tc>
                <a:tc>
                  <a:txBody>
                    <a:bodyPr/>
                    <a:lstStyle/>
                    <a:p>
                      <a:r>
                        <a:rPr lang="en-US" sz="2800"/>
                        <a:t>1</a:t>
                      </a:r>
                    </a:p>
                  </a:txBody>
                  <a:tcPr anchor="ctr">
                    <a:lnL>
                      <a:noFill/>
                    </a:lnL>
                    <a:lnR>
                      <a:noFill/>
                    </a:lnR>
                    <a:lnT>
                      <a:noFill/>
                    </a:lnT>
                    <a:lnB>
                      <a:noFill/>
                    </a:lnB>
                  </a:tcPr>
                </a:tc>
                <a:tc>
                  <a:txBody>
                    <a:bodyPr/>
                    <a:lstStyle/>
                    <a:p>
                      <a:r>
                        <a:rPr lang="en-US" sz="2800" dirty="0"/>
                        <a:t>2</a:t>
                      </a:r>
                    </a:p>
                  </a:txBody>
                  <a:tcPr anchor="ctr">
                    <a:lnL>
                      <a:noFill/>
                    </a:lnL>
                    <a:lnR>
                      <a:noFill/>
                    </a:lnR>
                    <a:lnT>
                      <a:noFill/>
                    </a:lnT>
                    <a:lnB>
                      <a:noFill/>
                    </a:lnB>
                  </a:tcPr>
                </a:tc>
                <a:tc>
                  <a:txBody>
                    <a:bodyPr/>
                    <a:lstStyle/>
                    <a:p>
                      <a:r>
                        <a:rPr lang="en-US" sz="2800" dirty="0"/>
                        <a:t>3</a:t>
                      </a:r>
                    </a:p>
                  </a:txBody>
                  <a:tcPr anchor="ctr">
                    <a:lnL>
                      <a:noFill/>
                    </a:lnL>
                    <a:lnR>
                      <a:noFill/>
                    </a:lnR>
                    <a:lnT>
                      <a:noFill/>
                    </a:lnT>
                    <a:lnB>
                      <a:noFill/>
                    </a:lnB>
                  </a:tcPr>
                </a:tc>
                <a:tc>
                  <a:txBody>
                    <a:bodyPr/>
                    <a:lstStyle/>
                    <a:p>
                      <a:r>
                        <a:rPr lang="en-US" sz="2800" dirty="0"/>
                        <a:t>4</a:t>
                      </a:r>
                    </a:p>
                  </a:txBody>
                  <a:tcPr anchor="ctr">
                    <a:lnL>
                      <a:noFill/>
                    </a:lnL>
                    <a:lnR>
                      <a:noFill/>
                    </a:lnR>
                    <a:lnT>
                      <a:noFill/>
                    </a:lnT>
                    <a:lnB>
                      <a:noFill/>
                    </a:lnB>
                  </a:tcPr>
                </a:tc>
                <a:tc>
                  <a:txBody>
                    <a:bodyPr/>
                    <a:lstStyle/>
                    <a:p>
                      <a:r>
                        <a:rPr lang="en-US" sz="2800"/>
                        <a:t>5</a:t>
                      </a:r>
                    </a:p>
                  </a:txBody>
                  <a:tcPr anchor="ctr">
                    <a:lnL>
                      <a:noFill/>
                    </a:lnL>
                    <a:lnR>
                      <a:noFill/>
                    </a:lnR>
                    <a:lnT>
                      <a:noFill/>
                    </a:lnT>
                    <a:lnB>
                      <a:noFill/>
                    </a:lnB>
                  </a:tcPr>
                </a:tc>
                <a:extLst>
                  <a:ext uri="{0D108BD9-81ED-4DB2-BD59-A6C34878D82A}">
                    <a16:rowId xmlns:a16="http://schemas.microsoft.com/office/drawing/2014/main" val="10000"/>
                  </a:ext>
                </a:extLst>
              </a:tr>
              <a:tr h="608392">
                <a:tc>
                  <a:txBody>
                    <a:bodyPr/>
                    <a:lstStyle/>
                    <a:p>
                      <a:r>
                        <a:rPr lang="en-US" sz="2800"/>
                        <a:t>JOB</a:t>
                      </a:r>
                    </a:p>
                  </a:txBody>
                  <a:tcPr anchor="ctr">
                    <a:lnL>
                      <a:noFill/>
                    </a:lnL>
                    <a:lnR>
                      <a:noFill/>
                    </a:lnR>
                    <a:lnT>
                      <a:noFill/>
                    </a:lnT>
                    <a:lnB>
                      <a:noFill/>
                    </a:lnB>
                  </a:tcPr>
                </a:tc>
                <a:tc>
                  <a:txBody>
                    <a:bodyPr/>
                    <a:lstStyle/>
                    <a:p>
                      <a:r>
                        <a:rPr lang="en-US" sz="2800"/>
                        <a:t>j1</a:t>
                      </a:r>
                    </a:p>
                  </a:txBody>
                  <a:tcPr anchor="ctr">
                    <a:lnL>
                      <a:noFill/>
                    </a:lnL>
                    <a:lnR>
                      <a:noFill/>
                    </a:lnR>
                    <a:lnT>
                      <a:noFill/>
                    </a:lnT>
                    <a:lnB>
                      <a:noFill/>
                    </a:lnB>
                  </a:tcPr>
                </a:tc>
                <a:tc>
                  <a:txBody>
                    <a:bodyPr/>
                    <a:lstStyle/>
                    <a:p>
                      <a:r>
                        <a:rPr lang="en-US" sz="2800"/>
                        <a:t>j2</a:t>
                      </a:r>
                    </a:p>
                  </a:txBody>
                  <a:tcPr anchor="ctr">
                    <a:lnL>
                      <a:noFill/>
                    </a:lnL>
                    <a:lnR>
                      <a:noFill/>
                    </a:lnR>
                    <a:lnT>
                      <a:noFill/>
                    </a:lnT>
                    <a:lnB>
                      <a:noFill/>
                    </a:lnB>
                  </a:tcPr>
                </a:tc>
                <a:tc>
                  <a:txBody>
                    <a:bodyPr/>
                    <a:lstStyle/>
                    <a:p>
                      <a:r>
                        <a:rPr lang="en-US" sz="2800"/>
                        <a:t>j3</a:t>
                      </a:r>
                    </a:p>
                  </a:txBody>
                  <a:tcPr anchor="ctr">
                    <a:lnL>
                      <a:noFill/>
                    </a:lnL>
                    <a:lnR>
                      <a:noFill/>
                    </a:lnR>
                    <a:lnT>
                      <a:noFill/>
                    </a:lnT>
                    <a:lnB>
                      <a:noFill/>
                    </a:lnB>
                  </a:tcPr>
                </a:tc>
                <a:tc>
                  <a:txBody>
                    <a:bodyPr/>
                    <a:lstStyle/>
                    <a:p>
                      <a:r>
                        <a:rPr lang="en-US" sz="2800" dirty="0"/>
                        <a:t>j4</a:t>
                      </a:r>
                    </a:p>
                  </a:txBody>
                  <a:tcPr anchor="ctr">
                    <a:lnL>
                      <a:noFill/>
                    </a:lnL>
                    <a:lnR>
                      <a:noFill/>
                    </a:lnR>
                    <a:lnT>
                      <a:noFill/>
                    </a:lnT>
                    <a:lnB>
                      <a:noFill/>
                    </a:lnB>
                  </a:tcPr>
                </a:tc>
                <a:tc>
                  <a:txBody>
                    <a:bodyPr/>
                    <a:lstStyle/>
                    <a:p>
                      <a:r>
                        <a:rPr lang="en-US" sz="2800"/>
                        <a:t>j5</a:t>
                      </a:r>
                    </a:p>
                  </a:txBody>
                  <a:tcPr anchor="ctr">
                    <a:lnL>
                      <a:noFill/>
                    </a:lnL>
                    <a:lnR>
                      <a:noFill/>
                    </a:lnR>
                    <a:lnT>
                      <a:noFill/>
                    </a:lnT>
                    <a:lnB>
                      <a:noFill/>
                    </a:lnB>
                  </a:tcPr>
                </a:tc>
                <a:extLst>
                  <a:ext uri="{0D108BD9-81ED-4DB2-BD59-A6C34878D82A}">
                    <a16:rowId xmlns:a16="http://schemas.microsoft.com/office/drawing/2014/main" val="10001"/>
                  </a:ext>
                </a:extLst>
              </a:tr>
              <a:tr h="608392">
                <a:tc>
                  <a:txBody>
                    <a:bodyPr/>
                    <a:lstStyle/>
                    <a:p>
                      <a:r>
                        <a:rPr lang="en-US" sz="2800"/>
                        <a:t>DEADLINE</a:t>
                      </a:r>
                    </a:p>
                  </a:txBody>
                  <a:tcPr anchor="ctr">
                    <a:lnL>
                      <a:noFill/>
                    </a:lnL>
                    <a:lnR>
                      <a:noFill/>
                    </a:lnR>
                    <a:lnT>
                      <a:noFill/>
                    </a:lnT>
                    <a:lnB>
                      <a:noFill/>
                    </a:lnB>
                  </a:tcPr>
                </a:tc>
                <a:tc>
                  <a:txBody>
                    <a:bodyPr/>
                    <a:lstStyle/>
                    <a:p>
                      <a:r>
                        <a:rPr lang="en-US" sz="2800"/>
                        <a:t>2</a:t>
                      </a:r>
                    </a:p>
                  </a:txBody>
                  <a:tcPr anchor="ctr">
                    <a:lnL>
                      <a:noFill/>
                    </a:lnL>
                    <a:lnR>
                      <a:noFill/>
                    </a:lnR>
                    <a:lnT>
                      <a:noFill/>
                    </a:lnT>
                    <a:lnB>
                      <a:noFill/>
                    </a:lnB>
                  </a:tcPr>
                </a:tc>
                <a:tc>
                  <a:txBody>
                    <a:bodyPr/>
                    <a:lstStyle/>
                    <a:p>
                      <a:r>
                        <a:rPr lang="en-US" sz="2800"/>
                        <a:t>1</a:t>
                      </a:r>
                    </a:p>
                  </a:txBody>
                  <a:tcPr anchor="ctr">
                    <a:lnL>
                      <a:noFill/>
                    </a:lnL>
                    <a:lnR>
                      <a:noFill/>
                    </a:lnR>
                    <a:lnT>
                      <a:noFill/>
                    </a:lnT>
                    <a:lnB>
                      <a:noFill/>
                    </a:lnB>
                  </a:tcPr>
                </a:tc>
                <a:tc>
                  <a:txBody>
                    <a:bodyPr/>
                    <a:lstStyle/>
                    <a:p>
                      <a:r>
                        <a:rPr lang="en-US" sz="2800"/>
                        <a:t>3</a:t>
                      </a:r>
                    </a:p>
                  </a:txBody>
                  <a:tcPr anchor="ctr">
                    <a:lnL>
                      <a:noFill/>
                    </a:lnL>
                    <a:lnR>
                      <a:noFill/>
                    </a:lnR>
                    <a:lnT>
                      <a:noFill/>
                    </a:lnT>
                    <a:lnB>
                      <a:noFill/>
                    </a:lnB>
                  </a:tcPr>
                </a:tc>
                <a:tc>
                  <a:txBody>
                    <a:bodyPr/>
                    <a:lstStyle/>
                    <a:p>
                      <a:r>
                        <a:rPr lang="en-US" sz="2800" dirty="0"/>
                        <a:t>2</a:t>
                      </a:r>
                    </a:p>
                  </a:txBody>
                  <a:tcPr anchor="ctr">
                    <a:lnL>
                      <a:noFill/>
                    </a:lnL>
                    <a:lnR>
                      <a:noFill/>
                    </a:lnR>
                    <a:lnT>
                      <a:noFill/>
                    </a:lnT>
                    <a:lnB>
                      <a:noFill/>
                    </a:lnB>
                  </a:tcPr>
                </a:tc>
                <a:tc>
                  <a:txBody>
                    <a:bodyPr/>
                    <a:lstStyle/>
                    <a:p>
                      <a:r>
                        <a:rPr lang="en-US" sz="2800"/>
                        <a:t>1</a:t>
                      </a:r>
                    </a:p>
                  </a:txBody>
                  <a:tcPr anchor="ctr">
                    <a:lnL>
                      <a:noFill/>
                    </a:lnL>
                    <a:lnR>
                      <a:noFill/>
                    </a:lnR>
                    <a:lnT>
                      <a:noFill/>
                    </a:lnT>
                    <a:lnB>
                      <a:noFill/>
                    </a:lnB>
                  </a:tcPr>
                </a:tc>
                <a:extLst>
                  <a:ext uri="{0D108BD9-81ED-4DB2-BD59-A6C34878D82A}">
                    <a16:rowId xmlns:a16="http://schemas.microsoft.com/office/drawing/2014/main" val="10002"/>
                  </a:ext>
                </a:extLst>
              </a:tr>
              <a:tr h="608392">
                <a:tc>
                  <a:txBody>
                    <a:bodyPr/>
                    <a:lstStyle/>
                    <a:p>
                      <a:r>
                        <a:rPr lang="en-US" sz="2800"/>
                        <a:t>PROFIT</a:t>
                      </a:r>
                    </a:p>
                  </a:txBody>
                  <a:tcPr anchor="ctr">
                    <a:lnL>
                      <a:noFill/>
                    </a:lnL>
                    <a:lnR>
                      <a:noFill/>
                    </a:lnR>
                    <a:lnT>
                      <a:noFill/>
                    </a:lnT>
                    <a:lnB>
                      <a:noFill/>
                    </a:lnB>
                  </a:tcPr>
                </a:tc>
                <a:tc>
                  <a:txBody>
                    <a:bodyPr/>
                    <a:lstStyle/>
                    <a:p>
                      <a:r>
                        <a:rPr lang="en-US" sz="2800"/>
                        <a:t>60</a:t>
                      </a:r>
                    </a:p>
                  </a:txBody>
                  <a:tcPr anchor="ctr">
                    <a:lnL>
                      <a:noFill/>
                    </a:lnL>
                    <a:lnR>
                      <a:noFill/>
                    </a:lnR>
                    <a:lnT>
                      <a:noFill/>
                    </a:lnT>
                    <a:lnB>
                      <a:noFill/>
                    </a:lnB>
                  </a:tcPr>
                </a:tc>
                <a:tc>
                  <a:txBody>
                    <a:bodyPr/>
                    <a:lstStyle/>
                    <a:p>
                      <a:r>
                        <a:rPr lang="en-US" sz="2800"/>
                        <a:t>100</a:t>
                      </a:r>
                    </a:p>
                  </a:txBody>
                  <a:tcPr anchor="ctr">
                    <a:lnL>
                      <a:noFill/>
                    </a:lnL>
                    <a:lnR>
                      <a:noFill/>
                    </a:lnR>
                    <a:lnT>
                      <a:noFill/>
                    </a:lnT>
                    <a:lnB>
                      <a:noFill/>
                    </a:lnB>
                  </a:tcPr>
                </a:tc>
                <a:tc>
                  <a:txBody>
                    <a:bodyPr/>
                    <a:lstStyle/>
                    <a:p>
                      <a:r>
                        <a:rPr lang="en-US" sz="2800"/>
                        <a:t>20</a:t>
                      </a:r>
                    </a:p>
                  </a:txBody>
                  <a:tcPr anchor="ctr">
                    <a:lnL>
                      <a:noFill/>
                    </a:lnL>
                    <a:lnR>
                      <a:noFill/>
                    </a:lnR>
                    <a:lnT>
                      <a:noFill/>
                    </a:lnT>
                    <a:lnB>
                      <a:noFill/>
                    </a:lnB>
                  </a:tcPr>
                </a:tc>
                <a:tc>
                  <a:txBody>
                    <a:bodyPr/>
                    <a:lstStyle/>
                    <a:p>
                      <a:r>
                        <a:rPr lang="en-US" sz="2800"/>
                        <a:t>40</a:t>
                      </a:r>
                    </a:p>
                  </a:txBody>
                  <a:tcPr anchor="ctr">
                    <a:lnL>
                      <a:noFill/>
                    </a:lnL>
                    <a:lnR>
                      <a:noFill/>
                    </a:lnR>
                    <a:lnT>
                      <a:noFill/>
                    </a:lnT>
                    <a:lnB>
                      <a:noFill/>
                    </a:lnB>
                  </a:tcPr>
                </a:tc>
                <a:tc>
                  <a:txBody>
                    <a:bodyPr/>
                    <a:lstStyle/>
                    <a:p>
                      <a:r>
                        <a:rPr lang="en-US" sz="2800" dirty="0"/>
                        <a:t>20</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26179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Sort the jobs according to their profit in descending order</a:t>
            </a:r>
          </a:p>
          <a:p>
            <a:r>
              <a:rPr lang="en-US" dirty="0"/>
              <a:t>Note! If two or more jobs are having the same profit then sort them as per their entry in the job list.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09016277"/>
              </p:ext>
            </p:extLst>
          </p:nvPr>
        </p:nvGraphicFramePr>
        <p:xfrm>
          <a:off x="1634358" y="4172186"/>
          <a:ext cx="9543395" cy="2307444"/>
        </p:xfrm>
        <a:graphic>
          <a:graphicData uri="http://schemas.openxmlformats.org/drawingml/2006/table">
            <a:tbl>
              <a:tblPr/>
              <a:tblGrid>
                <a:gridCol w="2033839">
                  <a:extLst>
                    <a:ext uri="{9D8B030D-6E8A-4147-A177-3AD203B41FA5}">
                      <a16:colId xmlns:a16="http://schemas.microsoft.com/office/drawing/2014/main" val="20000"/>
                    </a:ext>
                  </a:extLst>
                </a:gridCol>
                <a:gridCol w="1760052">
                  <a:extLst>
                    <a:ext uri="{9D8B030D-6E8A-4147-A177-3AD203B41FA5}">
                      <a16:colId xmlns:a16="http://schemas.microsoft.com/office/drawing/2014/main" val="20001"/>
                    </a:ext>
                  </a:extLst>
                </a:gridCol>
                <a:gridCol w="977806">
                  <a:extLst>
                    <a:ext uri="{9D8B030D-6E8A-4147-A177-3AD203B41FA5}">
                      <a16:colId xmlns:a16="http://schemas.microsoft.com/office/drawing/2014/main" val="20002"/>
                    </a:ext>
                  </a:extLst>
                </a:gridCol>
                <a:gridCol w="1590566">
                  <a:extLst>
                    <a:ext uri="{9D8B030D-6E8A-4147-A177-3AD203B41FA5}">
                      <a16:colId xmlns:a16="http://schemas.microsoft.com/office/drawing/2014/main" val="20003"/>
                    </a:ext>
                  </a:extLst>
                </a:gridCol>
                <a:gridCol w="1590566">
                  <a:extLst>
                    <a:ext uri="{9D8B030D-6E8A-4147-A177-3AD203B41FA5}">
                      <a16:colId xmlns:a16="http://schemas.microsoft.com/office/drawing/2014/main" val="20004"/>
                    </a:ext>
                  </a:extLst>
                </a:gridCol>
                <a:gridCol w="1590566">
                  <a:extLst>
                    <a:ext uri="{9D8B030D-6E8A-4147-A177-3AD203B41FA5}">
                      <a16:colId xmlns:a16="http://schemas.microsoft.com/office/drawing/2014/main" val="20005"/>
                    </a:ext>
                  </a:extLst>
                </a:gridCol>
              </a:tblGrid>
              <a:tr h="576861">
                <a:tc>
                  <a:txBody>
                    <a:bodyPr/>
                    <a:lstStyle/>
                    <a:p>
                      <a:r>
                        <a:rPr lang="en-US" sz="2800" dirty="0"/>
                        <a:t>index</a:t>
                      </a:r>
                    </a:p>
                  </a:txBody>
                  <a:tcPr anchor="ctr">
                    <a:lnL>
                      <a:noFill/>
                    </a:lnL>
                    <a:lnR>
                      <a:noFill/>
                    </a:lnR>
                    <a:lnT>
                      <a:noFill/>
                    </a:lnT>
                    <a:lnB>
                      <a:noFill/>
                    </a:lnB>
                  </a:tcPr>
                </a:tc>
                <a:tc>
                  <a:txBody>
                    <a:bodyPr/>
                    <a:lstStyle/>
                    <a:p>
                      <a:r>
                        <a:rPr lang="en-US" sz="2800" dirty="0"/>
                        <a:t>1</a:t>
                      </a:r>
                    </a:p>
                  </a:txBody>
                  <a:tcPr anchor="ctr">
                    <a:lnL>
                      <a:noFill/>
                    </a:lnL>
                    <a:lnR>
                      <a:noFill/>
                    </a:lnR>
                    <a:lnT>
                      <a:noFill/>
                    </a:lnT>
                    <a:lnB>
                      <a:noFill/>
                    </a:lnB>
                  </a:tcPr>
                </a:tc>
                <a:tc>
                  <a:txBody>
                    <a:bodyPr/>
                    <a:lstStyle/>
                    <a:p>
                      <a:r>
                        <a:rPr lang="en-US" sz="2800"/>
                        <a:t>2</a:t>
                      </a:r>
                    </a:p>
                  </a:txBody>
                  <a:tcPr anchor="ctr">
                    <a:lnL>
                      <a:noFill/>
                    </a:lnL>
                    <a:lnR>
                      <a:noFill/>
                    </a:lnR>
                    <a:lnT>
                      <a:noFill/>
                    </a:lnT>
                    <a:lnB>
                      <a:noFill/>
                    </a:lnB>
                  </a:tcPr>
                </a:tc>
                <a:tc>
                  <a:txBody>
                    <a:bodyPr/>
                    <a:lstStyle/>
                    <a:p>
                      <a:r>
                        <a:rPr lang="en-US" sz="2800" dirty="0"/>
                        <a:t>3</a:t>
                      </a:r>
                    </a:p>
                  </a:txBody>
                  <a:tcPr anchor="ctr">
                    <a:lnL>
                      <a:noFill/>
                    </a:lnL>
                    <a:lnR>
                      <a:noFill/>
                    </a:lnR>
                    <a:lnT>
                      <a:noFill/>
                    </a:lnT>
                    <a:lnB>
                      <a:noFill/>
                    </a:lnB>
                  </a:tcPr>
                </a:tc>
                <a:tc>
                  <a:txBody>
                    <a:bodyPr/>
                    <a:lstStyle/>
                    <a:p>
                      <a:r>
                        <a:rPr lang="en-US" sz="2800" dirty="0"/>
                        <a:t>4</a:t>
                      </a:r>
                    </a:p>
                  </a:txBody>
                  <a:tcPr anchor="ctr">
                    <a:lnL>
                      <a:noFill/>
                    </a:lnL>
                    <a:lnR>
                      <a:noFill/>
                    </a:lnR>
                    <a:lnT>
                      <a:noFill/>
                    </a:lnT>
                    <a:lnB>
                      <a:noFill/>
                    </a:lnB>
                  </a:tcPr>
                </a:tc>
                <a:tc>
                  <a:txBody>
                    <a:bodyPr/>
                    <a:lstStyle/>
                    <a:p>
                      <a:r>
                        <a:rPr lang="en-US" sz="2800"/>
                        <a:t>5</a:t>
                      </a:r>
                    </a:p>
                  </a:txBody>
                  <a:tcPr anchor="ctr">
                    <a:lnL>
                      <a:noFill/>
                    </a:lnL>
                    <a:lnR>
                      <a:noFill/>
                    </a:lnR>
                    <a:lnT>
                      <a:noFill/>
                    </a:lnT>
                    <a:lnB>
                      <a:noFill/>
                    </a:lnB>
                  </a:tcPr>
                </a:tc>
                <a:extLst>
                  <a:ext uri="{0D108BD9-81ED-4DB2-BD59-A6C34878D82A}">
                    <a16:rowId xmlns:a16="http://schemas.microsoft.com/office/drawing/2014/main" val="10000"/>
                  </a:ext>
                </a:extLst>
              </a:tr>
              <a:tr h="576861">
                <a:tc>
                  <a:txBody>
                    <a:bodyPr/>
                    <a:lstStyle/>
                    <a:p>
                      <a:r>
                        <a:rPr lang="en-US" sz="2800"/>
                        <a:t>JOB</a:t>
                      </a:r>
                    </a:p>
                  </a:txBody>
                  <a:tcPr anchor="ctr">
                    <a:lnL>
                      <a:noFill/>
                    </a:lnL>
                    <a:lnR>
                      <a:noFill/>
                    </a:lnR>
                    <a:lnT>
                      <a:noFill/>
                    </a:lnT>
                    <a:lnB>
                      <a:noFill/>
                    </a:lnB>
                  </a:tcPr>
                </a:tc>
                <a:tc>
                  <a:txBody>
                    <a:bodyPr/>
                    <a:lstStyle/>
                    <a:p>
                      <a:r>
                        <a:rPr lang="en-US" sz="2800"/>
                        <a:t>j2</a:t>
                      </a:r>
                    </a:p>
                  </a:txBody>
                  <a:tcPr anchor="ctr">
                    <a:lnL>
                      <a:noFill/>
                    </a:lnL>
                    <a:lnR>
                      <a:noFill/>
                    </a:lnR>
                    <a:lnT>
                      <a:noFill/>
                    </a:lnT>
                    <a:lnB>
                      <a:noFill/>
                    </a:lnB>
                  </a:tcPr>
                </a:tc>
                <a:tc>
                  <a:txBody>
                    <a:bodyPr/>
                    <a:lstStyle/>
                    <a:p>
                      <a:r>
                        <a:rPr lang="en-US" sz="2800"/>
                        <a:t>j1</a:t>
                      </a:r>
                    </a:p>
                  </a:txBody>
                  <a:tcPr anchor="ctr">
                    <a:lnL>
                      <a:noFill/>
                    </a:lnL>
                    <a:lnR>
                      <a:noFill/>
                    </a:lnR>
                    <a:lnT>
                      <a:noFill/>
                    </a:lnT>
                    <a:lnB>
                      <a:noFill/>
                    </a:lnB>
                  </a:tcPr>
                </a:tc>
                <a:tc>
                  <a:txBody>
                    <a:bodyPr/>
                    <a:lstStyle/>
                    <a:p>
                      <a:r>
                        <a:rPr lang="en-US" sz="2800"/>
                        <a:t>j4</a:t>
                      </a:r>
                    </a:p>
                  </a:txBody>
                  <a:tcPr anchor="ctr">
                    <a:lnL>
                      <a:noFill/>
                    </a:lnL>
                    <a:lnR>
                      <a:noFill/>
                    </a:lnR>
                    <a:lnT>
                      <a:noFill/>
                    </a:lnT>
                    <a:lnB>
                      <a:noFill/>
                    </a:lnB>
                  </a:tcPr>
                </a:tc>
                <a:tc>
                  <a:txBody>
                    <a:bodyPr/>
                    <a:lstStyle/>
                    <a:p>
                      <a:r>
                        <a:rPr lang="en-US" sz="2800" dirty="0"/>
                        <a:t>j3</a:t>
                      </a:r>
                    </a:p>
                  </a:txBody>
                  <a:tcPr anchor="ctr">
                    <a:lnL>
                      <a:noFill/>
                    </a:lnL>
                    <a:lnR>
                      <a:noFill/>
                    </a:lnR>
                    <a:lnT>
                      <a:noFill/>
                    </a:lnT>
                    <a:lnB>
                      <a:noFill/>
                    </a:lnB>
                  </a:tcPr>
                </a:tc>
                <a:tc>
                  <a:txBody>
                    <a:bodyPr/>
                    <a:lstStyle/>
                    <a:p>
                      <a:r>
                        <a:rPr lang="en-US" sz="2800" dirty="0"/>
                        <a:t>j5</a:t>
                      </a:r>
                    </a:p>
                  </a:txBody>
                  <a:tcPr anchor="ctr">
                    <a:lnL>
                      <a:noFill/>
                    </a:lnL>
                    <a:lnR>
                      <a:noFill/>
                    </a:lnR>
                    <a:lnT>
                      <a:noFill/>
                    </a:lnT>
                    <a:lnB>
                      <a:noFill/>
                    </a:lnB>
                  </a:tcPr>
                </a:tc>
                <a:extLst>
                  <a:ext uri="{0D108BD9-81ED-4DB2-BD59-A6C34878D82A}">
                    <a16:rowId xmlns:a16="http://schemas.microsoft.com/office/drawing/2014/main" val="10001"/>
                  </a:ext>
                </a:extLst>
              </a:tr>
              <a:tr h="576861">
                <a:tc>
                  <a:txBody>
                    <a:bodyPr/>
                    <a:lstStyle/>
                    <a:p>
                      <a:r>
                        <a:rPr lang="en-US" sz="2800"/>
                        <a:t>DEADLINE</a:t>
                      </a:r>
                    </a:p>
                  </a:txBody>
                  <a:tcPr anchor="ctr">
                    <a:lnL>
                      <a:noFill/>
                    </a:lnL>
                    <a:lnR>
                      <a:noFill/>
                    </a:lnR>
                    <a:lnT>
                      <a:noFill/>
                    </a:lnT>
                    <a:lnB>
                      <a:noFill/>
                    </a:lnB>
                  </a:tcPr>
                </a:tc>
                <a:tc>
                  <a:txBody>
                    <a:bodyPr/>
                    <a:lstStyle/>
                    <a:p>
                      <a:r>
                        <a:rPr lang="en-US" sz="2800"/>
                        <a:t>1</a:t>
                      </a:r>
                    </a:p>
                  </a:txBody>
                  <a:tcPr anchor="ctr">
                    <a:lnL>
                      <a:noFill/>
                    </a:lnL>
                    <a:lnR>
                      <a:noFill/>
                    </a:lnR>
                    <a:lnT>
                      <a:noFill/>
                    </a:lnT>
                    <a:lnB>
                      <a:noFill/>
                    </a:lnB>
                  </a:tcPr>
                </a:tc>
                <a:tc>
                  <a:txBody>
                    <a:bodyPr/>
                    <a:lstStyle/>
                    <a:p>
                      <a:r>
                        <a:rPr lang="en-US" sz="2800"/>
                        <a:t>2</a:t>
                      </a:r>
                    </a:p>
                  </a:txBody>
                  <a:tcPr anchor="ctr">
                    <a:lnL>
                      <a:noFill/>
                    </a:lnL>
                    <a:lnR>
                      <a:noFill/>
                    </a:lnR>
                    <a:lnT>
                      <a:noFill/>
                    </a:lnT>
                    <a:lnB>
                      <a:noFill/>
                    </a:lnB>
                  </a:tcPr>
                </a:tc>
                <a:tc>
                  <a:txBody>
                    <a:bodyPr/>
                    <a:lstStyle/>
                    <a:p>
                      <a:r>
                        <a:rPr lang="en-US" sz="2800" dirty="0"/>
                        <a:t>2</a:t>
                      </a:r>
                    </a:p>
                  </a:txBody>
                  <a:tcPr anchor="ctr">
                    <a:lnL>
                      <a:noFill/>
                    </a:lnL>
                    <a:lnR>
                      <a:noFill/>
                    </a:lnR>
                    <a:lnT>
                      <a:noFill/>
                    </a:lnT>
                    <a:lnB>
                      <a:noFill/>
                    </a:lnB>
                  </a:tcPr>
                </a:tc>
                <a:tc>
                  <a:txBody>
                    <a:bodyPr/>
                    <a:lstStyle/>
                    <a:p>
                      <a:r>
                        <a:rPr lang="en-US" sz="2800"/>
                        <a:t>3</a:t>
                      </a:r>
                    </a:p>
                  </a:txBody>
                  <a:tcPr anchor="ctr">
                    <a:lnL>
                      <a:noFill/>
                    </a:lnL>
                    <a:lnR>
                      <a:noFill/>
                    </a:lnR>
                    <a:lnT>
                      <a:noFill/>
                    </a:lnT>
                    <a:lnB>
                      <a:noFill/>
                    </a:lnB>
                  </a:tcPr>
                </a:tc>
                <a:tc>
                  <a:txBody>
                    <a:bodyPr/>
                    <a:lstStyle/>
                    <a:p>
                      <a:r>
                        <a:rPr lang="en-US" sz="2800" dirty="0"/>
                        <a:t>1</a:t>
                      </a:r>
                    </a:p>
                  </a:txBody>
                  <a:tcPr anchor="ctr">
                    <a:lnL>
                      <a:noFill/>
                    </a:lnL>
                    <a:lnR>
                      <a:noFill/>
                    </a:lnR>
                    <a:lnT>
                      <a:noFill/>
                    </a:lnT>
                    <a:lnB>
                      <a:noFill/>
                    </a:lnB>
                  </a:tcPr>
                </a:tc>
                <a:extLst>
                  <a:ext uri="{0D108BD9-81ED-4DB2-BD59-A6C34878D82A}">
                    <a16:rowId xmlns:a16="http://schemas.microsoft.com/office/drawing/2014/main" val="10002"/>
                  </a:ext>
                </a:extLst>
              </a:tr>
              <a:tr h="576861">
                <a:tc>
                  <a:txBody>
                    <a:bodyPr/>
                    <a:lstStyle/>
                    <a:p>
                      <a:r>
                        <a:rPr lang="en-US" sz="2800"/>
                        <a:t>PROFIT</a:t>
                      </a:r>
                    </a:p>
                  </a:txBody>
                  <a:tcPr anchor="ctr">
                    <a:lnL>
                      <a:noFill/>
                    </a:lnL>
                    <a:lnR>
                      <a:noFill/>
                    </a:lnR>
                    <a:lnT>
                      <a:noFill/>
                    </a:lnT>
                    <a:lnB>
                      <a:noFill/>
                    </a:lnB>
                  </a:tcPr>
                </a:tc>
                <a:tc>
                  <a:txBody>
                    <a:bodyPr/>
                    <a:lstStyle/>
                    <a:p>
                      <a:r>
                        <a:rPr lang="en-US" sz="2800"/>
                        <a:t>100</a:t>
                      </a:r>
                    </a:p>
                  </a:txBody>
                  <a:tcPr anchor="ctr">
                    <a:lnL>
                      <a:noFill/>
                    </a:lnL>
                    <a:lnR>
                      <a:noFill/>
                    </a:lnR>
                    <a:lnT>
                      <a:noFill/>
                    </a:lnT>
                    <a:lnB>
                      <a:noFill/>
                    </a:lnB>
                  </a:tcPr>
                </a:tc>
                <a:tc>
                  <a:txBody>
                    <a:bodyPr/>
                    <a:lstStyle/>
                    <a:p>
                      <a:r>
                        <a:rPr lang="en-US" sz="2800"/>
                        <a:t>60</a:t>
                      </a:r>
                    </a:p>
                  </a:txBody>
                  <a:tcPr anchor="ctr">
                    <a:lnL>
                      <a:noFill/>
                    </a:lnL>
                    <a:lnR>
                      <a:noFill/>
                    </a:lnR>
                    <a:lnT>
                      <a:noFill/>
                    </a:lnT>
                    <a:lnB>
                      <a:noFill/>
                    </a:lnB>
                  </a:tcPr>
                </a:tc>
                <a:tc>
                  <a:txBody>
                    <a:bodyPr/>
                    <a:lstStyle/>
                    <a:p>
                      <a:r>
                        <a:rPr lang="en-US" sz="2800"/>
                        <a:t>40</a:t>
                      </a:r>
                    </a:p>
                  </a:txBody>
                  <a:tcPr anchor="ctr">
                    <a:lnL>
                      <a:noFill/>
                    </a:lnL>
                    <a:lnR>
                      <a:noFill/>
                    </a:lnR>
                    <a:lnT>
                      <a:noFill/>
                    </a:lnT>
                    <a:lnB>
                      <a:noFill/>
                    </a:lnB>
                  </a:tcPr>
                </a:tc>
                <a:tc>
                  <a:txBody>
                    <a:bodyPr/>
                    <a:lstStyle/>
                    <a:p>
                      <a:r>
                        <a:rPr lang="en-US" sz="2800"/>
                        <a:t>20</a:t>
                      </a:r>
                    </a:p>
                  </a:txBody>
                  <a:tcPr anchor="ctr">
                    <a:lnL>
                      <a:noFill/>
                    </a:lnL>
                    <a:lnR>
                      <a:noFill/>
                    </a:lnR>
                    <a:lnT>
                      <a:noFill/>
                    </a:lnT>
                    <a:lnB>
                      <a:noFill/>
                    </a:lnB>
                  </a:tcPr>
                </a:tc>
                <a:tc>
                  <a:txBody>
                    <a:bodyPr/>
                    <a:lstStyle/>
                    <a:p>
                      <a:r>
                        <a:rPr lang="en-US" sz="2800" dirty="0"/>
                        <a:t>20</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21078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Find the maximum deadline value</a:t>
            </a:r>
          </a:p>
          <a:p>
            <a:r>
              <a:rPr lang="en-US" dirty="0"/>
              <a:t>Looking at the jobs we can say the max deadline value is 3.</a:t>
            </a:r>
            <a:br>
              <a:rPr lang="en-US" dirty="0"/>
            </a:br>
            <a:r>
              <a:rPr lang="en-US" dirty="0"/>
              <a:t>So, </a:t>
            </a:r>
            <a:r>
              <a:rPr lang="en-US" b="1" dirty="0" err="1"/>
              <a:t>dmax</a:t>
            </a:r>
            <a:r>
              <a:rPr lang="en-US" dirty="0"/>
              <a:t> = 3 </a:t>
            </a:r>
          </a:p>
          <a:p>
            <a:r>
              <a:rPr lang="en-US" dirty="0"/>
              <a:t>As </a:t>
            </a:r>
            <a:r>
              <a:rPr lang="en-US" dirty="0" err="1"/>
              <a:t>dmax</a:t>
            </a:r>
            <a:r>
              <a:rPr lang="en-US" dirty="0"/>
              <a:t> = 3 so we will have THREE slots to keep track of free time slots. Set the time slot status to EMPTY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813410479"/>
              </p:ext>
            </p:extLst>
          </p:nvPr>
        </p:nvGraphicFramePr>
        <p:xfrm>
          <a:off x="436179" y="5121269"/>
          <a:ext cx="10972800" cy="103632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2743200">
                  <a:extLst>
                    <a:ext uri="{9D8B030D-6E8A-4147-A177-3AD203B41FA5}">
                      <a16:colId xmlns:a16="http://schemas.microsoft.com/office/drawing/2014/main" val="20003"/>
                    </a:ext>
                  </a:extLst>
                </a:gridCol>
              </a:tblGrid>
              <a:tr h="0">
                <a:tc>
                  <a:txBody>
                    <a:bodyPr/>
                    <a:lstStyle/>
                    <a:p>
                      <a:r>
                        <a:rPr lang="en-US" sz="2800" dirty="0"/>
                        <a:t>time slot</a:t>
                      </a:r>
                    </a:p>
                  </a:txBody>
                  <a:tcPr anchor="ctr">
                    <a:lnL>
                      <a:noFill/>
                    </a:lnL>
                    <a:lnR>
                      <a:noFill/>
                    </a:lnR>
                    <a:lnT>
                      <a:noFill/>
                    </a:lnT>
                    <a:lnB>
                      <a:noFill/>
                    </a:lnB>
                  </a:tcPr>
                </a:tc>
                <a:tc>
                  <a:txBody>
                    <a:bodyPr/>
                    <a:lstStyle/>
                    <a:p>
                      <a:r>
                        <a:rPr lang="en-US" sz="2800" dirty="0"/>
                        <a:t>1</a:t>
                      </a:r>
                    </a:p>
                  </a:txBody>
                  <a:tcPr anchor="ctr">
                    <a:lnL>
                      <a:noFill/>
                    </a:lnL>
                    <a:lnR>
                      <a:noFill/>
                    </a:lnR>
                    <a:lnT>
                      <a:noFill/>
                    </a:lnT>
                    <a:lnB>
                      <a:noFill/>
                    </a:lnB>
                  </a:tcPr>
                </a:tc>
                <a:tc>
                  <a:txBody>
                    <a:bodyPr/>
                    <a:lstStyle/>
                    <a:p>
                      <a:r>
                        <a:rPr lang="en-US" sz="2800" dirty="0"/>
                        <a:t>2</a:t>
                      </a:r>
                    </a:p>
                  </a:txBody>
                  <a:tcPr anchor="ctr">
                    <a:lnL>
                      <a:noFill/>
                    </a:lnL>
                    <a:lnR>
                      <a:noFill/>
                    </a:lnR>
                    <a:lnT>
                      <a:noFill/>
                    </a:lnT>
                    <a:lnB>
                      <a:noFill/>
                    </a:lnB>
                  </a:tcPr>
                </a:tc>
                <a:tc>
                  <a:txBody>
                    <a:bodyPr/>
                    <a:lstStyle/>
                    <a:p>
                      <a:r>
                        <a:rPr lang="en-US" sz="2800"/>
                        <a:t>3</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800" dirty="0"/>
                        <a:t>status</a:t>
                      </a:r>
                    </a:p>
                  </a:txBody>
                  <a:tcPr anchor="ctr">
                    <a:lnL>
                      <a:noFill/>
                    </a:lnL>
                    <a:lnR>
                      <a:noFill/>
                    </a:lnR>
                    <a:lnT>
                      <a:noFill/>
                    </a:lnT>
                    <a:lnB>
                      <a:noFill/>
                    </a:lnB>
                  </a:tcPr>
                </a:tc>
                <a:tc>
                  <a:txBody>
                    <a:bodyPr/>
                    <a:lstStyle/>
                    <a:p>
                      <a:r>
                        <a:rPr lang="en-US" sz="2800"/>
                        <a:t>EMPTY</a:t>
                      </a:r>
                    </a:p>
                  </a:txBody>
                  <a:tcPr anchor="ctr">
                    <a:lnL>
                      <a:noFill/>
                    </a:lnL>
                    <a:lnR>
                      <a:noFill/>
                    </a:lnR>
                    <a:lnT>
                      <a:noFill/>
                    </a:lnT>
                    <a:lnB>
                      <a:noFill/>
                    </a:lnB>
                  </a:tcPr>
                </a:tc>
                <a:tc>
                  <a:txBody>
                    <a:bodyPr/>
                    <a:lstStyle/>
                    <a:p>
                      <a:r>
                        <a:rPr lang="en-US" sz="2800" dirty="0"/>
                        <a:t>EMPTY</a:t>
                      </a:r>
                    </a:p>
                  </a:txBody>
                  <a:tcPr anchor="ctr">
                    <a:lnL>
                      <a:noFill/>
                    </a:lnL>
                    <a:lnR>
                      <a:noFill/>
                    </a:lnR>
                    <a:lnT>
                      <a:noFill/>
                    </a:lnT>
                    <a:lnB>
                      <a:noFill/>
                    </a:lnB>
                  </a:tcPr>
                </a:tc>
                <a:tc>
                  <a:txBody>
                    <a:bodyPr/>
                    <a:lstStyle/>
                    <a:p>
                      <a:r>
                        <a:rPr lang="en-US" sz="2800" dirty="0"/>
                        <a:t>EMPTY</a:t>
                      </a:r>
                    </a:p>
                  </a:txBody>
                  <a:tcPr anchor="ctr">
                    <a:lnL>
                      <a:noFill/>
                    </a:lnL>
                    <a:lnR>
                      <a:noFill/>
                    </a:lnR>
                    <a:lnT>
                      <a:noFill/>
                    </a:lnT>
                    <a:lnB>
                      <a:noFill/>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13159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655" y="141890"/>
            <a:ext cx="11587655" cy="4855779"/>
          </a:xfrm>
        </p:spPr>
        <p:txBody>
          <a:bodyPr>
            <a:normAutofit/>
          </a:bodyPr>
          <a:lstStyle/>
          <a:p>
            <a:r>
              <a:rPr lang="en-US" sz="2800" dirty="0"/>
              <a:t>Total number of jobs is 5.</a:t>
            </a:r>
            <a:br>
              <a:rPr lang="en-US" sz="2800" dirty="0"/>
            </a:br>
            <a:r>
              <a:rPr lang="en-US" sz="2800" dirty="0"/>
              <a:t>So we can write </a:t>
            </a:r>
            <a:r>
              <a:rPr lang="en-US" sz="2800" b="1" dirty="0"/>
              <a:t>n</a:t>
            </a:r>
            <a:r>
              <a:rPr lang="en-US" sz="2800" dirty="0"/>
              <a:t> = 5 </a:t>
            </a:r>
          </a:p>
          <a:p>
            <a:r>
              <a:rPr lang="en-US" sz="2800" dirty="0"/>
              <a:t>Note!</a:t>
            </a:r>
          </a:p>
          <a:p>
            <a:r>
              <a:rPr lang="en-US" sz="2800" dirty="0"/>
              <a:t>If we look at job j2, it has a deadline 1. This means we have to complete job j2 in time slot 1 if we want to earn its profit. </a:t>
            </a:r>
          </a:p>
          <a:p>
            <a:r>
              <a:rPr lang="en-US" sz="2800" dirty="0"/>
              <a:t>Similarly, if we look at job j1 it has a deadline 2. This means we have to complete job j1 on or before time slot 2 in order to earn its profit. </a:t>
            </a:r>
          </a:p>
          <a:p>
            <a:r>
              <a:rPr lang="en-US" sz="2800" dirty="0"/>
              <a:t>Similarly, if we look at job j3 it has a deadline 3. This means we have to complete job j3 on or before time slot 3 in order to earn its profit. </a:t>
            </a:r>
          </a:p>
          <a:p>
            <a:r>
              <a:rPr lang="en-US" sz="2800" dirty="0"/>
              <a:t>Our objective is to select jobs that will give us higher profit.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58883304"/>
              </p:ext>
            </p:extLst>
          </p:nvPr>
        </p:nvGraphicFramePr>
        <p:xfrm>
          <a:off x="436179" y="5389283"/>
          <a:ext cx="10972800" cy="103632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2743200">
                  <a:extLst>
                    <a:ext uri="{9D8B030D-6E8A-4147-A177-3AD203B41FA5}">
                      <a16:colId xmlns:a16="http://schemas.microsoft.com/office/drawing/2014/main" val="20003"/>
                    </a:ext>
                  </a:extLst>
                </a:gridCol>
              </a:tblGrid>
              <a:tr h="0">
                <a:tc>
                  <a:txBody>
                    <a:bodyPr/>
                    <a:lstStyle/>
                    <a:p>
                      <a:r>
                        <a:rPr lang="en-US" sz="2800" dirty="0"/>
                        <a:t>time slot</a:t>
                      </a:r>
                    </a:p>
                  </a:txBody>
                  <a:tcPr anchor="ctr">
                    <a:lnL>
                      <a:noFill/>
                    </a:lnL>
                    <a:lnR>
                      <a:noFill/>
                    </a:lnR>
                    <a:lnT>
                      <a:noFill/>
                    </a:lnT>
                    <a:lnB>
                      <a:noFill/>
                    </a:lnB>
                  </a:tcPr>
                </a:tc>
                <a:tc>
                  <a:txBody>
                    <a:bodyPr/>
                    <a:lstStyle/>
                    <a:p>
                      <a:r>
                        <a:rPr lang="en-US" sz="2800" dirty="0"/>
                        <a:t>1</a:t>
                      </a:r>
                    </a:p>
                  </a:txBody>
                  <a:tcPr anchor="ctr">
                    <a:lnL>
                      <a:noFill/>
                    </a:lnL>
                    <a:lnR>
                      <a:noFill/>
                    </a:lnR>
                    <a:lnT>
                      <a:noFill/>
                    </a:lnT>
                    <a:lnB>
                      <a:noFill/>
                    </a:lnB>
                  </a:tcPr>
                </a:tc>
                <a:tc>
                  <a:txBody>
                    <a:bodyPr/>
                    <a:lstStyle/>
                    <a:p>
                      <a:r>
                        <a:rPr lang="en-US" sz="2800" dirty="0"/>
                        <a:t>2</a:t>
                      </a:r>
                    </a:p>
                  </a:txBody>
                  <a:tcPr anchor="ctr">
                    <a:lnL>
                      <a:noFill/>
                    </a:lnL>
                    <a:lnR>
                      <a:noFill/>
                    </a:lnR>
                    <a:lnT>
                      <a:noFill/>
                    </a:lnT>
                    <a:lnB>
                      <a:noFill/>
                    </a:lnB>
                  </a:tcPr>
                </a:tc>
                <a:tc>
                  <a:txBody>
                    <a:bodyPr/>
                    <a:lstStyle/>
                    <a:p>
                      <a:r>
                        <a:rPr lang="en-US" sz="2800"/>
                        <a:t>3</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800" dirty="0"/>
                        <a:t>status</a:t>
                      </a:r>
                    </a:p>
                  </a:txBody>
                  <a:tcPr anchor="ctr">
                    <a:lnL>
                      <a:noFill/>
                    </a:lnL>
                    <a:lnR>
                      <a:noFill/>
                    </a:lnR>
                    <a:lnT>
                      <a:noFill/>
                    </a:lnT>
                    <a:lnB>
                      <a:noFill/>
                    </a:lnB>
                  </a:tcPr>
                </a:tc>
                <a:tc>
                  <a:txBody>
                    <a:bodyPr/>
                    <a:lstStyle/>
                    <a:p>
                      <a:r>
                        <a:rPr lang="en-US" sz="2800" dirty="0" smtClean="0"/>
                        <a:t>j2</a:t>
                      </a:r>
                      <a:endParaRPr lang="en-US" sz="2800" dirty="0"/>
                    </a:p>
                  </a:txBody>
                  <a:tcPr anchor="ctr">
                    <a:lnL>
                      <a:noFill/>
                    </a:lnL>
                    <a:lnR>
                      <a:noFill/>
                    </a:lnR>
                    <a:lnT>
                      <a:noFill/>
                    </a:lnT>
                    <a:lnB>
                      <a:noFill/>
                    </a:lnB>
                  </a:tcPr>
                </a:tc>
                <a:tc>
                  <a:txBody>
                    <a:bodyPr/>
                    <a:lstStyle/>
                    <a:p>
                      <a:r>
                        <a:rPr lang="en-US" sz="2800" dirty="0" smtClean="0"/>
                        <a:t>j1</a:t>
                      </a:r>
                      <a:endParaRPr lang="en-US" sz="2800" dirty="0"/>
                    </a:p>
                  </a:txBody>
                  <a:tcPr anchor="ctr">
                    <a:lnL>
                      <a:noFill/>
                    </a:lnL>
                    <a:lnR>
                      <a:noFill/>
                    </a:lnR>
                    <a:lnT>
                      <a:noFill/>
                    </a:lnT>
                    <a:lnB>
                      <a:noFill/>
                    </a:lnB>
                  </a:tcPr>
                </a:tc>
                <a:tc>
                  <a:txBody>
                    <a:bodyPr/>
                    <a:lstStyle/>
                    <a:p>
                      <a:r>
                        <a:rPr lang="en-US" sz="2800" dirty="0" smtClean="0"/>
                        <a:t>j3</a:t>
                      </a:r>
                      <a:endParaRPr lang="en-US" sz="2800" dirty="0"/>
                    </a:p>
                  </a:txBody>
                  <a:tcPr anchor="ctr">
                    <a:lnL>
                      <a:noFill/>
                    </a:lnL>
                    <a:lnR>
                      <a:noFill/>
                    </a:lnR>
                    <a:lnT>
                      <a:noFill/>
                    </a:lnT>
                    <a:lnB>
                      <a:noFill/>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7111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編號版面配置區 6"/>
          <p:cNvSpPr>
            <a:spLocks noGrp="1"/>
          </p:cNvSpPr>
          <p:nvPr>
            <p:ph type="sldNum" sz="quarter" idx="4294967295"/>
          </p:nvPr>
        </p:nvSpPr>
        <p:spPr>
          <a:xfrm>
            <a:off x="9042400" y="6324600"/>
            <a:ext cx="2540000" cy="457200"/>
          </a:xfrm>
          <a:prstGeom prst="rect">
            <a:avLst/>
          </a:prstGeom>
          <a:noFill/>
        </p:spPr>
        <p:txBody>
          <a:bodyPr/>
          <a:lstStyle>
            <a:lvl1pPr>
              <a:defRPr kumimoji="1" sz="3200">
                <a:solidFill>
                  <a:schemeClr val="tx1"/>
                </a:solidFill>
                <a:latin typeface="Tahoma" pitchFamily="34" charset="0"/>
                <a:ea typeface="新細明體" pitchFamily="18" charset="-120"/>
              </a:defRPr>
            </a:lvl1pPr>
            <a:lvl2pPr>
              <a:defRPr kumimoji="1" sz="2800">
                <a:solidFill>
                  <a:schemeClr val="tx1"/>
                </a:solidFill>
                <a:latin typeface="Tahoma" pitchFamily="34" charset="0"/>
                <a:ea typeface="新細明體" pitchFamily="18" charset="-120"/>
              </a:defRPr>
            </a:lvl2pPr>
            <a:lvl3pPr>
              <a:defRPr kumimoji="1" sz="2400">
                <a:solidFill>
                  <a:schemeClr val="tx1"/>
                </a:solidFill>
                <a:latin typeface="Tahoma" pitchFamily="34" charset="0"/>
                <a:ea typeface="新細明體" pitchFamily="18" charset="-120"/>
              </a:defRPr>
            </a:lvl3pPr>
            <a:lvl4pPr>
              <a:defRPr kumimoji="1" sz="2000">
                <a:solidFill>
                  <a:schemeClr val="tx1"/>
                </a:solidFill>
                <a:latin typeface="Tahoma" pitchFamily="34" charset="0"/>
                <a:ea typeface="新細明體" pitchFamily="18" charset="-120"/>
              </a:defRPr>
            </a:lvl4pPr>
            <a:lvl5pPr>
              <a:defRPr kumimoji="1" sz="2000">
                <a:solidFill>
                  <a:schemeClr val="tx1"/>
                </a:solidFill>
                <a:latin typeface="Tahoma" pitchFamily="34" charset="0"/>
                <a:ea typeface="新細明體" pitchFamily="18" charset="-120"/>
              </a:defRPr>
            </a:lvl5pPr>
            <a:lvl6pPr eaLnBrk="0" hangingPunct="0">
              <a:defRPr kumimoji="1" sz="2000">
                <a:solidFill>
                  <a:schemeClr val="tx1"/>
                </a:solidFill>
                <a:latin typeface="Tahoma" pitchFamily="34" charset="0"/>
                <a:ea typeface="新細明體" pitchFamily="18" charset="-120"/>
              </a:defRPr>
            </a:lvl6pPr>
            <a:lvl7pPr eaLnBrk="0" hangingPunct="0">
              <a:defRPr kumimoji="1" sz="2000">
                <a:solidFill>
                  <a:schemeClr val="tx1"/>
                </a:solidFill>
                <a:latin typeface="Tahoma" pitchFamily="34" charset="0"/>
                <a:ea typeface="新細明體" pitchFamily="18" charset="-120"/>
              </a:defRPr>
            </a:lvl7pPr>
            <a:lvl8pPr eaLnBrk="0" hangingPunct="0">
              <a:defRPr kumimoji="1" sz="2000">
                <a:solidFill>
                  <a:schemeClr val="tx1"/>
                </a:solidFill>
                <a:latin typeface="Tahoma" pitchFamily="34" charset="0"/>
                <a:ea typeface="新細明體" pitchFamily="18" charset="-120"/>
              </a:defRPr>
            </a:lvl8pPr>
            <a:lvl9pPr eaLnBrk="0" hangingPunct="0">
              <a:defRPr kumimoji="1" sz="2000">
                <a:solidFill>
                  <a:schemeClr val="tx1"/>
                </a:solidFill>
                <a:latin typeface="Tahoma" pitchFamily="34" charset="0"/>
                <a:ea typeface="新細明體" pitchFamily="18" charset="-120"/>
              </a:defRPr>
            </a:lvl9pPr>
          </a:lstStyle>
          <a:p>
            <a:r>
              <a:rPr kumimoji="0" lang="zh-TW" altLang="en-US" sz="1400">
                <a:solidFill>
                  <a:schemeClr val="accent1"/>
                </a:solidFill>
              </a:rPr>
              <a:t>3</a:t>
            </a:r>
            <a:r>
              <a:rPr kumimoji="0" lang="en-US" altLang="zh-TW" sz="1400">
                <a:solidFill>
                  <a:schemeClr val="accent1"/>
                </a:solidFill>
              </a:rPr>
              <a:t> -</a:t>
            </a:r>
            <a:fld id="{3A9B5D86-6583-4478-99B2-7200BA1939C4}" type="slidenum">
              <a:rPr kumimoji="0" lang="en-US" altLang="zh-TW" sz="1400">
                <a:solidFill>
                  <a:schemeClr val="accent1"/>
                </a:solidFill>
              </a:rPr>
              <a:pPr/>
              <a:t>17</a:t>
            </a:fld>
            <a:endParaRPr kumimoji="0" lang="en-US" altLang="zh-TW" sz="1400">
              <a:solidFill>
                <a:schemeClr val="accent1"/>
              </a:solidFill>
            </a:endParaRPr>
          </a:p>
        </p:txBody>
      </p:sp>
      <p:sp>
        <p:nvSpPr>
          <p:cNvPr id="12291" name="Rectangle 2"/>
          <p:cNvSpPr>
            <a:spLocks noGrp="1" noChangeArrowheads="1"/>
          </p:cNvSpPr>
          <p:nvPr>
            <p:ph type="title"/>
          </p:nvPr>
        </p:nvSpPr>
        <p:spPr/>
        <p:txBody>
          <a:bodyPr>
            <a:normAutofit fontScale="90000"/>
          </a:bodyPr>
          <a:lstStyle/>
          <a:p>
            <a:pPr eaLnBrk="1" hangingPunct="1"/>
            <a:r>
              <a:rPr lang="en-US" altLang="zh-TW" smtClean="0"/>
              <a:t>Job sequencing with deadlines</a:t>
            </a:r>
            <a:endParaRPr lang="zh-TW" altLang="en-US" smtClean="0"/>
          </a:p>
        </p:txBody>
      </p:sp>
      <p:sp>
        <p:nvSpPr>
          <p:cNvPr id="12292" name="Rectangle 3"/>
          <p:cNvSpPr>
            <a:spLocks noGrp="1" noChangeArrowheads="1"/>
          </p:cNvSpPr>
          <p:nvPr>
            <p:ph type="body" sz="half" idx="1"/>
          </p:nvPr>
        </p:nvSpPr>
        <p:spPr>
          <a:xfrm>
            <a:off x="362608" y="1072055"/>
            <a:ext cx="10917110" cy="5236671"/>
          </a:xfrm>
        </p:spPr>
        <p:txBody>
          <a:bodyPr/>
          <a:lstStyle/>
          <a:p>
            <a:pPr algn="just" eaLnBrk="1" hangingPunct="1">
              <a:lnSpc>
                <a:spcPct val="90000"/>
              </a:lnSpc>
            </a:pPr>
            <a:r>
              <a:rPr lang="en-US" altLang="zh-TW" sz="2400" u="sng" dirty="0" smtClean="0"/>
              <a:t>Problem</a:t>
            </a:r>
            <a:r>
              <a:rPr lang="en-US" altLang="zh-TW" sz="2400" dirty="0" smtClean="0"/>
              <a:t>: n jobs, S={1, 2, </a:t>
            </a:r>
            <a:r>
              <a:rPr lang="en-US" altLang="zh-TW" sz="2400" dirty="0" smtClean="0">
                <a:latin typeface="Times New Roman" pitchFamily="18" charset="0"/>
              </a:rPr>
              <a:t>…</a:t>
            </a:r>
            <a:r>
              <a:rPr lang="en-US" altLang="zh-TW" sz="2400" dirty="0" smtClean="0"/>
              <a:t>, n}, each job i has a </a:t>
            </a:r>
            <a:r>
              <a:rPr lang="en-US" altLang="zh-TW" sz="2400" u="sng" dirty="0" smtClean="0">
                <a:solidFill>
                  <a:schemeClr val="hlink"/>
                </a:solidFill>
              </a:rPr>
              <a:t>deadline</a:t>
            </a:r>
            <a:r>
              <a:rPr lang="en-US" altLang="zh-TW" sz="2400" dirty="0" smtClean="0"/>
              <a:t> d</a:t>
            </a:r>
            <a:r>
              <a:rPr lang="en-US" altLang="zh-TW" sz="2400" baseline="-25000" dirty="0" smtClean="0"/>
              <a:t>i </a:t>
            </a:r>
            <a:r>
              <a:rPr lang="en-US" altLang="zh-TW" sz="2400" dirty="0" smtClean="0">
                <a:latin typeface="新細明體" pitchFamily="18" charset="-120"/>
                <a:sym typeface="Symbol" pitchFamily="18" charset="2"/>
              </a:rPr>
              <a:t></a:t>
            </a:r>
            <a:r>
              <a:rPr lang="en-US" altLang="zh-TW" sz="2400" baseline="-25000" dirty="0" smtClean="0"/>
              <a:t> </a:t>
            </a:r>
            <a:r>
              <a:rPr lang="en-US" altLang="zh-TW" sz="2400" dirty="0" smtClean="0"/>
              <a:t>0 and a </a:t>
            </a:r>
            <a:r>
              <a:rPr lang="en-US" altLang="zh-TW" sz="2400" u="sng" dirty="0" smtClean="0">
                <a:solidFill>
                  <a:schemeClr val="hlink"/>
                </a:solidFill>
              </a:rPr>
              <a:t>profit</a:t>
            </a:r>
            <a:r>
              <a:rPr lang="en-US" altLang="zh-TW" sz="2400" dirty="0" smtClean="0"/>
              <a:t> p</a:t>
            </a:r>
            <a:r>
              <a:rPr lang="en-US" altLang="zh-TW" sz="2400" baseline="-25000" dirty="0" smtClean="0"/>
              <a:t>i</a:t>
            </a:r>
            <a:r>
              <a:rPr lang="en-US" altLang="zh-TW" sz="2400" dirty="0" smtClean="0"/>
              <a:t> </a:t>
            </a:r>
            <a:r>
              <a:rPr lang="en-US" altLang="zh-TW" sz="2400" dirty="0" smtClean="0">
                <a:latin typeface="新細明體" pitchFamily="18" charset="-120"/>
                <a:sym typeface="Symbol" pitchFamily="18" charset="2"/>
              </a:rPr>
              <a:t></a:t>
            </a:r>
            <a:r>
              <a:rPr lang="en-US" altLang="zh-TW" sz="2400" dirty="0" smtClean="0"/>
              <a:t> 0. We need </a:t>
            </a:r>
            <a:r>
              <a:rPr lang="en-US" altLang="zh-TW" sz="2400" u="sng" dirty="0" smtClean="0">
                <a:solidFill>
                  <a:schemeClr val="hlink"/>
                </a:solidFill>
              </a:rPr>
              <a:t>one unit of time</a:t>
            </a:r>
            <a:r>
              <a:rPr lang="en-US" altLang="zh-TW" sz="2400" dirty="0" smtClean="0"/>
              <a:t> to process each job and we can do at most one job each time. We can earn the profit p</a:t>
            </a:r>
            <a:r>
              <a:rPr lang="en-US" altLang="zh-TW" sz="2400" baseline="-25000" dirty="0" smtClean="0"/>
              <a:t>i</a:t>
            </a:r>
            <a:r>
              <a:rPr lang="en-US" altLang="zh-TW" sz="2400" dirty="0" smtClean="0"/>
              <a:t> if job i is completed by its </a:t>
            </a:r>
            <a:r>
              <a:rPr lang="en-US" altLang="zh-TW" sz="2400" u="sng" dirty="0" smtClean="0">
                <a:solidFill>
                  <a:schemeClr val="hlink"/>
                </a:solidFill>
              </a:rPr>
              <a:t>deadline</a:t>
            </a:r>
            <a:r>
              <a:rPr lang="en-US" altLang="zh-TW" sz="2400" dirty="0" smtClean="0"/>
              <a:t>.</a:t>
            </a:r>
          </a:p>
          <a:p>
            <a:pPr algn="just" eaLnBrk="1" hangingPunct="1">
              <a:lnSpc>
                <a:spcPct val="90000"/>
              </a:lnSpc>
            </a:pPr>
            <a:endParaRPr lang="en-US" altLang="zh-TW" sz="2400" dirty="0" smtClean="0"/>
          </a:p>
          <a:p>
            <a:pPr algn="just" eaLnBrk="1" hangingPunct="1">
              <a:lnSpc>
                <a:spcPct val="90000"/>
              </a:lnSpc>
            </a:pPr>
            <a:endParaRPr lang="en-US" altLang="zh-TW" sz="2400" dirty="0" smtClean="0"/>
          </a:p>
          <a:p>
            <a:pPr algn="just" eaLnBrk="1" hangingPunct="1">
              <a:lnSpc>
                <a:spcPct val="90000"/>
              </a:lnSpc>
            </a:pPr>
            <a:endParaRPr lang="en-US" altLang="zh-TW" sz="2400" dirty="0" smtClean="0"/>
          </a:p>
          <a:p>
            <a:pPr eaLnBrk="1" hangingPunct="1">
              <a:lnSpc>
                <a:spcPct val="90000"/>
              </a:lnSpc>
              <a:buFont typeface="Wingdings" pitchFamily="2" charset="2"/>
              <a:buNone/>
            </a:pPr>
            <a:endParaRPr lang="en-US" altLang="zh-TW" sz="2400" dirty="0" smtClean="0"/>
          </a:p>
          <a:p>
            <a:pPr eaLnBrk="1" hangingPunct="1">
              <a:lnSpc>
                <a:spcPct val="90000"/>
              </a:lnSpc>
              <a:buFont typeface="Wingdings" pitchFamily="2" charset="2"/>
              <a:buNone/>
            </a:pPr>
            <a:endParaRPr lang="en-US" altLang="zh-TW" sz="2400" dirty="0" smtClean="0"/>
          </a:p>
          <a:p>
            <a:pPr eaLnBrk="1" hangingPunct="1">
              <a:lnSpc>
                <a:spcPct val="90000"/>
              </a:lnSpc>
              <a:buFont typeface="Wingdings" pitchFamily="2" charset="2"/>
              <a:buNone/>
            </a:pPr>
            <a:r>
              <a:rPr lang="en-US" altLang="zh-TW" sz="2400" dirty="0" smtClean="0"/>
              <a:t>The optimal solution = {1, 2, 4}.</a:t>
            </a:r>
          </a:p>
          <a:p>
            <a:pPr eaLnBrk="1" hangingPunct="1">
              <a:lnSpc>
                <a:spcPct val="90000"/>
              </a:lnSpc>
              <a:buFont typeface="Wingdings" pitchFamily="2" charset="2"/>
              <a:buNone/>
            </a:pPr>
            <a:r>
              <a:rPr lang="en-US" altLang="zh-TW" sz="2400" dirty="0" smtClean="0"/>
              <a:t>The total profit = 20 + 15 + 5 = 40.</a:t>
            </a:r>
            <a:endParaRPr lang="en-US" altLang="zh-TW" sz="2800" dirty="0" smtClean="0"/>
          </a:p>
        </p:txBody>
      </p:sp>
      <p:sp>
        <p:nvSpPr>
          <p:cNvPr id="12293" name="Rectangle 4"/>
          <p:cNvSpPr>
            <a:spLocks noChangeArrowheads="1"/>
          </p:cNvSpPr>
          <p:nvPr/>
        </p:nvSpPr>
        <p:spPr bwMode="auto">
          <a:xfrm>
            <a:off x="2584451" y="2271713"/>
            <a:ext cx="1219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graphicFrame>
        <p:nvGraphicFramePr>
          <p:cNvPr id="106718" name="Group 222"/>
          <p:cNvGraphicFramePr>
            <a:graphicFrameLocks noGrp="1"/>
          </p:cNvGraphicFramePr>
          <p:nvPr>
            <p:ph sz="half" idx="2"/>
            <p:extLst>
              <p:ext uri="{D42A27DB-BD31-4B8C-83A1-F6EECF244321}">
                <p14:modId xmlns:p14="http://schemas.microsoft.com/office/powerpoint/2010/main" val="2715846577"/>
              </p:ext>
            </p:extLst>
          </p:nvPr>
        </p:nvGraphicFramePr>
        <p:xfrm>
          <a:off x="2899323" y="2641045"/>
          <a:ext cx="5080002" cy="1371600"/>
        </p:xfrm>
        <a:graphic>
          <a:graphicData uri="http://schemas.openxmlformats.org/drawingml/2006/table">
            <a:tbl>
              <a:tblPr/>
              <a:tblGrid>
                <a:gridCol w="846667">
                  <a:extLst>
                    <a:ext uri="{9D8B030D-6E8A-4147-A177-3AD203B41FA5}">
                      <a16:colId xmlns:a16="http://schemas.microsoft.com/office/drawing/2014/main" val="20000"/>
                    </a:ext>
                  </a:extLst>
                </a:gridCol>
                <a:gridCol w="846667">
                  <a:extLst>
                    <a:ext uri="{9D8B030D-6E8A-4147-A177-3AD203B41FA5}">
                      <a16:colId xmlns:a16="http://schemas.microsoft.com/office/drawing/2014/main" val="20001"/>
                    </a:ext>
                  </a:extLst>
                </a:gridCol>
                <a:gridCol w="846667">
                  <a:extLst>
                    <a:ext uri="{9D8B030D-6E8A-4147-A177-3AD203B41FA5}">
                      <a16:colId xmlns:a16="http://schemas.microsoft.com/office/drawing/2014/main" val="20002"/>
                    </a:ext>
                  </a:extLst>
                </a:gridCol>
                <a:gridCol w="846667">
                  <a:extLst>
                    <a:ext uri="{9D8B030D-6E8A-4147-A177-3AD203B41FA5}">
                      <a16:colId xmlns:a16="http://schemas.microsoft.com/office/drawing/2014/main" val="20003"/>
                    </a:ext>
                  </a:extLst>
                </a:gridCol>
                <a:gridCol w="846667">
                  <a:extLst>
                    <a:ext uri="{9D8B030D-6E8A-4147-A177-3AD203B41FA5}">
                      <a16:colId xmlns:a16="http://schemas.microsoft.com/office/drawing/2014/main" val="20004"/>
                    </a:ext>
                  </a:extLst>
                </a:gridCol>
                <a:gridCol w="846667">
                  <a:extLst>
                    <a:ext uri="{9D8B030D-6E8A-4147-A177-3AD203B41FA5}">
                      <a16:colId xmlns:a16="http://schemas.microsoft.com/office/drawing/2014/main" val="20005"/>
                    </a:ext>
                  </a:extLst>
                </a:gridCol>
              </a:tblGrid>
              <a:tr h="384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i</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5</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25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p</a:t>
                      </a:r>
                      <a:r>
                        <a:rPr kumimoji="1" lang="en-US" altLang="zh-TW" sz="2400" b="0" i="0" u="none" strike="noStrike" cap="none" normalizeH="0" baseline="-25000" smtClean="0">
                          <a:ln>
                            <a:noFill/>
                          </a:ln>
                          <a:solidFill>
                            <a:schemeClr val="tx1"/>
                          </a:solidFill>
                          <a:effectLst/>
                          <a:latin typeface="Tahoma" pitchFamily="34" charset="0"/>
                          <a:ea typeface="新細明體" pitchFamily="18" charset="-120"/>
                        </a:rPr>
                        <a:t>i</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20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15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10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1</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d</a:t>
                      </a:r>
                      <a:r>
                        <a:rPr kumimoji="1" lang="en-US" altLang="zh-TW" sz="2400" b="0" i="0" u="none" strike="noStrike" cap="none" normalizeH="0" baseline="-25000" smtClean="0">
                          <a:ln>
                            <a:noFill/>
                          </a:ln>
                          <a:solidFill>
                            <a:schemeClr val="tx1"/>
                          </a:solidFill>
                          <a:effectLst/>
                          <a:latin typeface="Tahoma" pitchFamily="34" charset="0"/>
                          <a:ea typeface="新細明體" pitchFamily="18" charset="-120"/>
                        </a:rPr>
                        <a:t>i</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dirty="0" smtClean="0">
                          <a:ln>
                            <a:noFill/>
                          </a:ln>
                          <a:solidFill>
                            <a:schemeClr val="tx1"/>
                          </a:solidFill>
                          <a:effectLst/>
                          <a:latin typeface="Tahoma" pitchFamily="34" charset="0"/>
                          <a:ea typeface="新細明體" pitchFamily="18" charset="-120"/>
                        </a:rPr>
                        <a:t>3</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7787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2">
                                            <p:txEl>
                                              <p:pRg st="6" end="6"/>
                                            </p:txEl>
                                          </p:spTgt>
                                        </p:tgtEl>
                                        <p:attrNameLst>
                                          <p:attrName>style.visibility</p:attrName>
                                        </p:attrNameLst>
                                      </p:cBhvr>
                                      <p:to>
                                        <p:strVal val="visible"/>
                                      </p:to>
                                    </p:set>
                                    <p:anim calcmode="lin" valueType="num">
                                      <p:cBhvr additive="base">
                                        <p:cTn id="7" dur="500" fill="hold"/>
                                        <p:tgtEl>
                                          <p:spTgt spid="12292">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2">
                                            <p:txEl>
                                              <p:pRg st="7" end="7"/>
                                            </p:txEl>
                                          </p:spTgt>
                                        </p:tgtEl>
                                        <p:attrNameLst>
                                          <p:attrName>style.visibility</p:attrName>
                                        </p:attrNameLst>
                                      </p:cBhvr>
                                      <p:to>
                                        <p:strVal val="visible"/>
                                      </p:to>
                                    </p:set>
                                    <p:anim calcmode="lin" valueType="num">
                                      <p:cBhvr additive="base">
                                        <p:cTn id="13" dur="500" fill="hold"/>
                                        <p:tgtEl>
                                          <p:spTgt spid="12292">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5"/>
          <p:cNvSpPr>
            <a:spLocks noGrp="1"/>
          </p:cNvSpPr>
          <p:nvPr>
            <p:ph type="sldNum" sz="quarter" idx="12"/>
          </p:nvPr>
        </p:nvSpPr>
        <p:spPr>
          <a:noFill/>
        </p:spPr>
        <p:txBody>
          <a:bodyPr/>
          <a:lstStyle>
            <a:lvl1pPr>
              <a:defRPr kumimoji="1" sz="3200">
                <a:solidFill>
                  <a:schemeClr val="tx1"/>
                </a:solidFill>
                <a:latin typeface="Tahoma" pitchFamily="34" charset="0"/>
                <a:ea typeface="新細明體" pitchFamily="18" charset="-120"/>
              </a:defRPr>
            </a:lvl1pPr>
            <a:lvl2pPr>
              <a:defRPr kumimoji="1" sz="2800">
                <a:solidFill>
                  <a:schemeClr val="tx1"/>
                </a:solidFill>
                <a:latin typeface="Tahoma" pitchFamily="34" charset="0"/>
                <a:ea typeface="新細明體" pitchFamily="18" charset="-120"/>
              </a:defRPr>
            </a:lvl2pPr>
            <a:lvl3pPr>
              <a:defRPr kumimoji="1" sz="2400">
                <a:solidFill>
                  <a:schemeClr val="tx1"/>
                </a:solidFill>
                <a:latin typeface="Tahoma" pitchFamily="34" charset="0"/>
                <a:ea typeface="新細明體" pitchFamily="18" charset="-120"/>
              </a:defRPr>
            </a:lvl3pPr>
            <a:lvl4pPr>
              <a:defRPr kumimoji="1" sz="2000">
                <a:solidFill>
                  <a:schemeClr val="tx1"/>
                </a:solidFill>
                <a:latin typeface="Tahoma" pitchFamily="34" charset="0"/>
                <a:ea typeface="新細明體" pitchFamily="18" charset="-120"/>
              </a:defRPr>
            </a:lvl4pPr>
            <a:lvl5pPr>
              <a:defRPr kumimoji="1" sz="2000">
                <a:solidFill>
                  <a:schemeClr val="tx1"/>
                </a:solidFill>
                <a:latin typeface="Tahoma" pitchFamily="34" charset="0"/>
                <a:ea typeface="新細明體" pitchFamily="18" charset="-120"/>
              </a:defRPr>
            </a:lvl5pPr>
            <a:lvl6pPr eaLnBrk="0" hangingPunct="0">
              <a:defRPr kumimoji="1" sz="2000">
                <a:solidFill>
                  <a:schemeClr val="tx1"/>
                </a:solidFill>
                <a:latin typeface="Tahoma" pitchFamily="34" charset="0"/>
                <a:ea typeface="新細明體" pitchFamily="18" charset="-120"/>
              </a:defRPr>
            </a:lvl6pPr>
            <a:lvl7pPr eaLnBrk="0" hangingPunct="0">
              <a:defRPr kumimoji="1" sz="2000">
                <a:solidFill>
                  <a:schemeClr val="tx1"/>
                </a:solidFill>
                <a:latin typeface="Tahoma" pitchFamily="34" charset="0"/>
                <a:ea typeface="新細明體" pitchFamily="18" charset="-120"/>
              </a:defRPr>
            </a:lvl7pPr>
            <a:lvl8pPr eaLnBrk="0" hangingPunct="0">
              <a:defRPr kumimoji="1" sz="2000">
                <a:solidFill>
                  <a:schemeClr val="tx1"/>
                </a:solidFill>
                <a:latin typeface="Tahoma" pitchFamily="34" charset="0"/>
                <a:ea typeface="新細明體" pitchFamily="18" charset="-120"/>
              </a:defRPr>
            </a:lvl8pPr>
            <a:lvl9pPr eaLnBrk="0" hangingPunct="0">
              <a:defRPr kumimoji="1" sz="2000">
                <a:solidFill>
                  <a:schemeClr val="tx1"/>
                </a:solidFill>
                <a:latin typeface="Tahoma" pitchFamily="34" charset="0"/>
                <a:ea typeface="新細明體" pitchFamily="18" charset="-120"/>
              </a:defRPr>
            </a:lvl9pPr>
          </a:lstStyle>
          <a:p>
            <a:r>
              <a:rPr kumimoji="0" lang="zh-TW" altLang="en-US" sz="1400">
                <a:solidFill>
                  <a:schemeClr val="accent1"/>
                </a:solidFill>
              </a:rPr>
              <a:t>3</a:t>
            </a:r>
            <a:r>
              <a:rPr kumimoji="0" lang="en-US" altLang="zh-TW" sz="1400">
                <a:solidFill>
                  <a:schemeClr val="accent1"/>
                </a:solidFill>
              </a:rPr>
              <a:t> -</a:t>
            </a:r>
            <a:fld id="{EE0CA681-B1CC-43CD-BE91-5ED6BE41BFFE}" type="slidenum">
              <a:rPr kumimoji="0" lang="en-US" altLang="zh-TW" sz="1400">
                <a:solidFill>
                  <a:schemeClr val="accent1"/>
                </a:solidFill>
              </a:rPr>
              <a:pPr/>
              <a:t>18</a:t>
            </a:fld>
            <a:endParaRPr kumimoji="0" lang="en-US" altLang="zh-TW" sz="1400">
              <a:solidFill>
                <a:schemeClr val="accent1"/>
              </a:solidFill>
            </a:endParaRPr>
          </a:p>
        </p:txBody>
      </p:sp>
      <p:sp>
        <p:nvSpPr>
          <p:cNvPr id="13315" name="Rectangle 2"/>
          <p:cNvSpPr>
            <a:spLocks noGrp="1" noChangeArrowheads="1"/>
          </p:cNvSpPr>
          <p:nvPr>
            <p:ph type="body" idx="1"/>
          </p:nvPr>
        </p:nvSpPr>
        <p:spPr>
          <a:xfrm>
            <a:off x="914400" y="762000"/>
            <a:ext cx="10363200" cy="5334000"/>
          </a:xfrm>
        </p:spPr>
        <p:txBody>
          <a:bodyPr/>
          <a:lstStyle/>
          <a:p>
            <a:pPr eaLnBrk="1" hangingPunct="1">
              <a:buFont typeface="Wingdings" pitchFamily="2" charset="2"/>
              <a:buNone/>
            </a:pPr>
            <a:r>
              <a:rPr lang="en-US" altLang="zh-TW" sz="2800" dirty="0" smtClean="0"/>
              <a:t>Algorithm:</a:t>
            </a:r>
          </a:p>
          <a:p>
            <a:pPr eaLnBrk="1" hangingPunct="1">
              <a:buFont typeface="Wingdings" pitchFamily="2" charset="2"/>
              <a:buNone/>
            </a:pPr>
            <a:r>
              <a:rPr lang="en-US" altLang="zh-TW" sz="2800" u="sng" dirty="0" smtClean="0">
                <a:solidFill>
                  <a:schemeClr val="hlink"/>
                </a:solidFill>
              </a:rPr>
              <a:t>Step 1:</a:t>
            </a:r>
            <a:r>
              <a:rPr lang="en-US" altLang="zh-TW" sz="2800" dirty="0" smtClean="0"/>
              <a:t> Sort p</a:t>
            </a:r>
            <a:r>
              <a:rPr lang="en-US" altLang="zh-TW" sz="2800" baseline="-25000" dirty="0" smtClean="0"/>
              <a:t>i</a:t>
            </a:r>
            <a:r>
              <a:rPr lang="en-US" altLang="zh-TW" sz="2800" dirty="0" smtClean="0"/>
              <a:t> into </a:t>
            </a:r>
            <a:r>
              <a:rPr lang="en-US" altLang="zh-TW" sz="2800" u="sng" dirty="0" err="1" smtClean="0">
                <a:solidFill>
                  <a:schemeClr val="hlink"/>
                </a:solidFill>
              </a:rPr>
              <a:t>nonincreasing</a:t>
            </a:r>
            <a:r>
              <a:rPr lang="en-US" altLang="zh-TW" sz="2800" dirty="0" smtClean="0"/>
              <a:t> order. After sorting p</a:t>
            </a:r>
            <a:r>
              <a:rPr lang="en-US" altLang="zh-TW" sz="2800" baseline="-25000" dirty="0" smtClean="0"/>
              <a:t>1</a:t>
            </a:r>
            <a:r>
              <a:rPr lang="en-US" altLang="zh-TW" sz="2800" dirty="0" smtClean="0"/>
              <a:t> </a:t>
            </a:r>
            <a:r>
              <a:rPr lang="en-US" altLang="zh-TW" sz="2800" dirty="0" smtClean="0">
                <a:latin typeface="新細明體" pitchFamily="18" charset="-120"/>
                <a:sym typeface="Symbol" pitchFamily="18" charset="2"/>
              </a:rPr>
              <a:t></a:t>
            </a:r>
            <a:r>
              <a:rPr lang="en-US" altLang="zh-TW" sz="2800" dirty="0" smtClean="0"/>
              <a:t> p</a:t>
            </a:r>
            <a:r>
              <a:rPr lang="en-US" altLang="zh-TW" sz="2800" baseline="-25000" dirty="0" smtClean="0"/>
              <a:t>2</a:t>
            </a:r>
            <a:r>
              <a:rPr lang="en-US" altLang="zh-TW" sz="2800" dirty="0" smtClean="0"/>
              <a:t> </a:t>
            </a:r>
            <a:r>
              <a:rPr lang="en-US" altLang="zh-TW" sz="2800" dirty="0" smtClean="0">
                <a:latin typeface="新細明體" pitchFamily="18" charset="-120"/>
                <a:sym typeface="Symbol" pitchFamily="18" charset="2"/>
              </a:rPr>
              <a:t></a:t>
            </a:r>
            <a:r>
              <a:rPr lang="en-US" altLang="zh-TW" sz="2800" dirty="0" smtClean="0"/>
              <a:t> p</a:t>
            </a:r>
            <a:r>
              <a:rPr lang="en-US" altLang="zh-TW" sz="2800" baseline="-25000" dirty="0" smtClean="0"/>
              <a:t>3</a:t>
            </a:r>
            <a:r>
              <a:rPr lang="en-US" altLang="zh-TW" sz="2800" dirty="0" smtClean="0"/>
              <a:t> </a:t>
            </a:r>
            <a:r>
              <a:rPr lang="en-US" altLang="zh-TW" sz="2800" dirty="0" smtClean="0">
                <a:latin typeface="新細明體" pitchFamily="18" charset="-120"/>
                <a:sym typeface="Symbol" pitchFamily="18" charset="2"/>
              </a:rPr>
              <a:t></a:t>
            </a:r>
            <a:r>
              <a:rPr lang="en-US" altLang="zh-TW" sz="2800" dirty="0" smtClean="0"/>
              <a:t> </a:t>
            </a:r>
            <a:r>
              <a:rPr lang="en-US" altLang="zh-TW" sz="2800" dirty="0" smtClean="0">
                <a:latin typeface="Times New Roman" pitchFamily="18" charset="0"/>
              </a:rPr>
              <a:t>…</a:t>
            </a:r>
            <a:r>
              <a:rPr lang="en-US" altLang="zh-TW" sz="2800" dirty="0" smtClean="0"/>
              <a:t> </a:t>
            </a:r>
            <a:r>
              <a:rPr lang="en-US" altLang="zh-TW" sz="2800" dirty="0" smtClean="0">
                <a:latin typeface="新細明體" pitchFamily="18" charset="-120"/>
                <a:sym typeface="Symbol" pitchFamily="18" charset="2"/>
              </a:rPr>
              <a:t></a:t>
            </a:r>
            <a:r>
              <a:rPr lang="en-US" altLang="zh-TW" sz="2800" dirty="0" smtClean="0"/>
              <a:t> </a:t>
            </a:r>
            <a:r>
              <a:rPr lang="en-US" altLang="zh-TW" sz="2800" dirty="0" err="1" smtClean="0"/>
              <a:t>p</a:t>
            </a:r>
            <a:r>
              <a:rPr lang="en-US" altLang="zh-TW" sz="2800" baseline="-25000" dirty="0" err="1" smtClean="0"/>
              <a:t>n</a:t>
            </a:r>
            <a:r>
              <a:rPr lang="en-US" altLang="zh-TW" sz="2800" dirty="0" smtClean="0"/>
              <a:t>.</a:t>
            </a:r>
          </a:p>
          <a:p>
            <a:pPr eaLnBrk="1" hangingPunct="1">
              <a:buFont typeface="Wingdings" pitchFamily="2" charset="2"/>
              <a:buNone/>
            </a:pPr>
            <a:r>
              <a:rPr lang="en-US" altLang="zh-TW" sz="2800" u="sng" dirty="0" smtClean="0">
                <a:solidFill>
                  <a:schemeClr val="hlink"/>
                </a:solidFill>
              </a:rPr>
              <a:t>Step 2:</a:t>
            </a:r>
            <a:r>
              <a:rPr lang="en-US" altLang="zh-TW" sz="2800" dirty="0" smtClean="0"/>
              <a:t> Add the next job i to the solution set if i can be completed by its </a:t>
            </a:r>
            <a:r>
              <a:rPr lang="en-US" altLang="zh-TW" sz="2800" u="sng" dirty="0" smtClean="0">
                <a:solidFill>
                  <a:schemeClr val="hlink"/>
                </a:solidFill>
              </a:rPr>
              <a:t>deadline</a:t>
            </a:r>
            <a:r>
              <a:rPr lang="en-US" altLang="zh-TW" sz="2800" dirty="0" smtClean="0"/>
              <a:t>. Assign i to time slot [r-1, r], where r is the largest integer such that 1 </a:t>
            </a:r>
            <a:r>
              <a:rPr lang="en-US" altLang="zh-TW" sz="2800" dirty="0" smtClean="0">
                <a:latin typeface="新細明體" pitchFamily="18" charset="-120"/>
                <a:sym typeface="Symbol" pitchFamily="18" charset="2"/>
              </a:rPr>
              <a:t></a:t>
            </a:r>
            <a:r>
              <a:rPr lang="en-US" altLang="zh-TW" sz="2800" dirty="0" smtClean="0"/>
              <a:t> r </a:t>
            </a:r>
            <a:r>
              <a:rPr lang="en-US" altLang="zh-TW" sz="2800" dirty="0" smtClean="0">
                <a:latin typeface="新細明體" pitchFamily="18" charset="-120"/>
                <a:sym typeface="Symbol" pitchFamily="18" charset="2"/>
              </a:rPr>
              <a:t></a:t>
            </a:r>
            <a:r>
              <a:rPr lang="en-US" altLang="zh-TW" sz="2800" dirty="0" smtClean="0"/>
              <a:t> d</a:t>
            </a:r>
            <a:r>
              <a:rPr lang="en-US" altLang="zh-TW" sz="2800" baseline="-25000" dirty="0" smtClean="0"/>
              <a:t>i</a:t>
            </a:r>
            <a:r>
              <a:rPr lang="en-US" altLang="zh-TW" sz="2800" dirty="0" smtClean="0"/>
              <a:t> and [r-1, r] is free.</a:t>
            </a:r>
          </a:p>
          <a:p>
            <a:pPr eaLnBrk="1" hangingPunct="1">
              <a:buFont typeface="Wingdings" pitchFamily="2" charset="2"/>
              <a:buNone/>
            </a:pPr>
            <a:r>
              <a:rPr lang="en-US" altLang="zh-TW" sz="2800" u="sng" dirty="0" smtClean="0">
                <a:solidFill>
                  <a:schemeClr val="hlink"/>
                </a:solidFill>
              </a:rPr>
              <a:t>Step 3:</a:t>
            </a:r>
            <a:r>
              <a:rPr lang="en-US" altLang="zh-TW" sz="2800" dirty="0" smtClean="0"/>
              <a:t> Stop if all jobs are examined. Otherwise, go to step 2.</a:t>
            </a:r>
          </a:p>
          <a:p>
            <a:pPr eaLnBrk="1" hangingPunct="1">
              <a:buFont typeface="Wingdings" pitchFamily="2" charset="2"/>
              <a:buNone/>
            </a:pPr>
            <a:endParaRPr lang="en-US" altLang="zh-TW" sz="2800" dirty="0" smtClean="0"/>
          </a:p>
          <a:p>
            <a:pPr eaLnBrk="1" hangingPunct="1">
              <a:buFont typeface="Wingdings" pitchFamily="2" charset="2"/>
              <a:buNone/>
            </a:pPr>
            <a:r>
              <a:rPr lang="en-US" altLang="zh-TW" sz="2800" dirty="0" smtClean="0"/>
              <a:t>Time complexity: ?</a:t>
            </a:r>
          </a:p>
          <a:p>
            <a:pPr>
              <a:buNone/>
            </a:pPr>
            <a:r>
              <a:rPr lang="en-US" altLang="zh-TW" sz="2800" dirty="0"/>
              <a:t>O(n</a:t>
            </a:r>
            <a:r>
              <a:rPr lang="en-US" altLang="zh-TW" sz="2800" baseline="30000" dirty="0"/>
              <a:t>2</a:t>
            </a:r>
            <a:r>
              <a:rPr lang="en-US" altLang="zh-TW" sz="2800" dirty="0"/>
              <a:t>)</a:t>
            </a:r>
            <a:endParaRPr lang="en-US" altLang="zh-TW" sz="2800" dirty="0" smtClean="0"/>
          </a:p>
        </p:txBody>
      </p:sp>
    </p:spTree>
    <p:extLst>
      <p:ext uri="{BB962C8B-B14F-4D97-AF65-F5344CB8AC3E}">
        <p14:creationId xmlns:p14="http://schemas.microsoft.com/office/powerpoint/2010/main" val="93259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5" end="5"/>
                                            </p:txEl>
                                          </p:spTgt>
                                        </p:tgtEl>
                                        <p:attrNameLst>
                                          <p:attrName>style.visibility</p:attrName>
                                        </p:attrNameLst>
                                      </p:cBhvr>
                                      <p:to>
                                        <p:strVal val="visible"/>
                                      </p:to>
                                    </p:set>
                                    <p:anim calcmode="lin" valueType="num">
                                      <p:cBhvr additive="base">
                                        <p:cTn id="7"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6" end="6"/>
                                            </p:txEl>
                                          </p:spTgt>
                                        </p:tgtEl>
                                        <p:attrNameLst>
                                          <p:attrName>style.visibility</p:attrName>
                                        </p:attrNameLst>
                                      </p:cBhvr>
                                      <p:to>
                                        <p:strVal val="visible"/>
                                      </p:to>
                                    </p:set>
                                    <p:anim calcmode="lin" valueType="num">
                                      <p:cBhvr additive="base">
                                        <p:cTn id="13"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5"/>
          <p:cNvSpPr>
            <a:spLocks noGrp="1"/>
          </p:cNvSpPr>
          <p:nvPr>
            <p:ph type="sldNum" sz="quarter" idx="12"/>
          </p:nvPr>
        </p:nvSpPr>
        <p:spPr>
          <a:noFill/>
        </p:spPr>
        <p:txBody>
          <a:bodyPr/>
          <a:lstStyle>
            <a:lvl1pPr>
              <a:defRPr kumimoji="1" sz="3200">
                <a:solidFill>
                  <a:schemeClr val="tx1"/>
                </a:solidFill>
                <a:latin typeface="Tahoma" pitchFamily="34" charset="0"/>
                <a:ea typeface="新細明體" pitchFamily="18" charset="-120"/>
              </a:defRPr>
            </a:lvl1pPr>
            <a:lvl2pPr>
              <a:defRPr kumimoji="1" sz="2800">
                <a:solidFill>
                  <a:schemeClr val="tx1"/>
                </a:solidFill>
                <a:latin typeface="Tahoma" pitchFamily="34" charset="0"/>
                <a:ea typeface="新細明體" pitchFamily="18" charset="-120"/>
              </a:defRPr>
            </a:lvl2pPr>
            <a:lvl3pPr>
              <a:defRPr kumimoji="1" sz="2400">
                <a:solidFill>
                  <a:schemeClr val="tx1"/>
                </a:solidFill>
                <a:latin typeface="Tahoma" pitchFamily="34" charset="0"/>
                <a:ea typeface="新細明體" pitchFamily="18" charset="-120"/>
              </a:defRPr>
            </a:lvl3pPr>
            <a:lvl4pPr>
              <a:defRPr kumimoji="1" sz="2000">
                <a:solidFill>
                  <a:schemeClr val="tx1"/>
                </a:solidFill>
                <a:latin typeface="Tahoma" pitchFamily="34" charset="0"/>
                <a:ea typeface="新細明體" pitchFamily="18" charset="-120"/>
              </a:defRPr>
            </a:lvl4pPr>
            <a:lvl5pPr>
              <a:defRPr kumimoji="1" sz="2000">
                <a:solidFill>
                  <a:schemeClr val="tx1"/>
                </a:solidFill>
                <a:latin typeface="Tahoma" pitchFamily="34" charset="0"/>
                <a:ea typeface="新細明體" pitchFamily="18" charset="-120"/>
              </a:defRPr>
            </a:lvl5pPr>
            <a:lvl6pPr eaLnBrk="0" hangingPunct="0">
              <a:defRPr kumimoji="1" sz="2000">
                <a:solidFill>
                  <a:schemeClr val="tx1"/>
                </a:solidFill>
                <a:latin typeface="Tahoma" pitchFamily="34" charset="0"/>
                <a:ea typeface="新細明體" pitchFamily="18" charset="-120"/>
              </a:defRPr>
            </a:lvl6pPr>
            <a:lvl7pPr eaLnBrk="0" hangingPunct="0">
              <a:defRPr kumimoji="1" sz="2000">
                <a:solidFill>
                  <a:schemeClr val="tx1"/>
                </a:solidFill>
                <a:latin typeface="Tahoma" pitchFamily="34" charset="0"/>
                <a:ea typeface="新細明體" pitchFamily="18" charset="-120"/>
              </a:defRPr>
            </a:lvl7pPr>
            <a:lvl8pPr eaLnBrk="0" hangingPunct="0">
              <a:defRPr kumimoji="1" sz="2000">
                <a:solidFill>
                  <a:schemeClr val="tx1"/>
                </a:solidFill>
                <a:latin typeface="Tahoma" pitchFamily="34" charset="0"/>
                <a:ea typeface="新細明體" pitchFamily="18" charset="-120"/>
              </a:defRPr>
            </a:lvl8pPr>
            <a:lvl9pPr eaLnBrk="0" hangingPunct="0">
              <a:defRPr kumimoji="1" sz="2000">
                <a:solidFill>
                  <a:schemeClr val="tx1"/>
                </a:solidFill>
                <a:latin typeface="Tahoma" pitchFamily="34" charset="0"/>
                <a:ea typeface="新細明體" pitchFamily="18" charset="-120"/>
              </a:defRPr>
            </a:lvl9pPr>
          </a:lstStyle>
          <a:p>
            <a:r>
              <a:rPr kumimoji="0" lang="zh-TW" altLang="en-US" sz="1400">
                <a:solidFill>
                  <a:schemeClr val="accent1"/>
                </a:solidFill>
              </a:rPr>
              <a:t>3</a:t>
            </a:r>
            <a:r>
              <a:rPr kumimoji="0" lang="en-US" altLang="zh-TW" sz="1400">
                <a:solidFill>
                  <a:schemeClr val="accent1"/>
                </a:solidFill>
              </a:rPr>
              <a:t> -</a:t>
            </a:r>
            <a:fld id="{E21E70E2-9D69-41C5-8231-C53C1958C2EE}" type="slidenum">
              <a:rPr kumimoji="0" lang="en-US" altLang="zh-TW" sz="1400">
                <a:solidFill>
                  <a:schemeClr val="accent1"/>
                </a:solidFill>
              </a:rPr>
              <a:pPr/>
              <a:t>19</a:t>
            </a:fld>
            <a:endParaRPr kumimoji="0" lang="en-US" altLang="zh-TW" sz="1400">
              <a:solidFill>
                <a:schemeClr val="accent1"/>
              </a:solidFill>
            </a:endParaRPr>
          </a:p>
        </p:txBody>
      </p:sp>
      <p:sp>
        <p:nvSpPr>
          <p:cNvPr id="14339" name="Rectangle 2"/>
          <p:cNvSpPr>
            <a:spLocks noGrp="1" noChangeArrowheads="1"/>
          </p:cNvSpPr>
          <p:nvPr>
            <p:ph type="body" idx="1"/>
          </p:nvPr>
        </p:nvSpPr>
        <p:spPr>
          <a:xfrm>
            <a:off x="914400" y="762000"/>
            <a:ext cx="10363200" cy="5334000"/>
          </a:xfrm>
        </p:spPr>
        <p:txBody>
          <a:bodyPr/>
          <a:lstStyle/>
          <a:p>
            <a:pPr eaLnBrk="1" hangingPunct="1">
              <a:buFont typeface="Wingdings" pitchFamily="2" charset="2"/>
              <a:buNone/>
            </a:pPr>
            <a:r>
              <a:rPr lang="en-US" altLang="zh-TW" sz="2400" smtClean="0"/>
              <a:t>e.g.</a:t>
            </a:r>
          </a:p>
          <a:p>
            <a:pPr eaLnBrk="1" hangingPunct="1">
              <a:buFont typeface="Wingdings" pitchFamily="2" charset="2"/>
              <a:buNone/>
            </a:pPr>
            <a:endParaRPr lang="en-US" altLang="zh-TW" sz="2400" smtClean="0"/>
          </a:p>
          <a:p>
            <a:pPr eaLnBrk="1" hangingPunct="1">
              <a:buFont typeface="Wingdings" pitchFamily="2" charset="2"/>
              <a:buNone/>
            </a:pPr>
            <a:endParaRPr lang="en-US" altLang="zh-TW" sz="2400" smtClean="0"/>
          </a:p>
          <a:p>
            <a:pPr eaLnBrk="1" hangingPunct="1">
              <a:buFont typeface="Wingdings" pitchFamily="2" charset="2"/>
              <a:buNone/>
            </a:pPr>
            <a:endParaRPr lang="en-US" altLang="zh-TW" sz="2400" smtClean="0"/>
          </a:p>
          <a:p>
            <a:pPr eaLnBrk="1" hangingPunct="1">
              <a:buFont typeface="Wingdings" pitchFamily="2" charset="2"/>
              <a:buNone/>
            </a:pPr>
            <a:endParaRPr lang="en-US" altLang="zh-TW" sz="2400" smtClean="0"/>
          </a:p>
          <a:p>
            <a:pPr eaLnBrk="1" hangingPunct="1">
              <a:buFont typeface="Wingdings" pitchFamily="2" charset="2"/>
              <a:buNone/>
            </a:pPr>
            <a:endParaRPr lang="en-US" altLang="zh-TW" sz="2400" smtClean="0"/>
          </a:p>
          <a:p>
            <a:pPr eaLnBrk="1" hangingPunct="1">
              <a:buFont typeface="Wingdings" pitchFamily="2" charset="2"/>
              <a:buNone/>
            </a:pPr>
            <a:endParaRPr lang="en-US" altLang="zh-TW" sz="2400" smtClean="0"/>
          </a:p>
          <a:p>
            <a:pPr eaLnBrk="1" hangingPunct="1">
              <a:buFont typeface="Wingdings" pitchFamily="2" charset="2"/>
              <a:buNone/>
            </a:pPr>
            <a:endParaRPr lang="en-US" altLang="zh-TW" sz="2800" smtClean="0"/>
          </a:p>
          <a:p>
            <a:pPr eaLnBrk="1" hangingPunct="1">
              <a:buFont typeface="Wingdings" pitchFamily="2" charset="2"/>
              <a:buNone/>
            </a:pPr>
            <a:r>
              <a:rPr lang="en-US" altLang="zh-TW" sz="2800" smtClean="0"/>
              <a:t>solution = {1, 2, 4}</a:t>
            </a:r>
          </a:p>
          <a:p>
            <a:pPr eaLnBrk="1" hangingPunct="1">
              <a:buFont typeface="Wingdings" pitchFamily="2" charset="2"/>
              <a:buNone/>
            </a:pPr>
            <a:r>
              <a:rPr lang="en-US" altLang="zh-TW" sz="2800" smtClean="0"/>
              <a:t>total profit = 20 + 15 + 5 = 40</a:t>
            </a:r>
          </a:p>
        </p:txBody>
      </p:sp>
      <p:graphicFrame>
        <p:nvGraphicFramePr>
          <p:cNvPr id="71683" name="Group 3"/>
          <p:cNvGraphicFramePr>
            <a:graphicFrameLocks noGrp="1"/>
          </p:cNvGraphicFramePr>
          <p:nvPr/>
        </p:nvGraphicFramePr>
        <p:xfrm>
          <a:off x="1422401" y="1295400"/>
          <a:ext cx="7649632" cy="2743200"/>
        </p:xfrm>
        <a:graphic>
          <a:graphicData uri="http://schemas.openxmlformats.org/drawingml/2006/table">
            <a:tbl>
              <a:tblPr/>
              <a:tblGrid>
                <a:gridCol w="1299633">
                  <a:extLst>
                    <a:ext uri="{9D8B030D-6E8A-4147-A177-3AD203B41FA5}">
                      <a16:colId xmlns:a16="http://schemas.microsoft.com/office/drawing/2014/main" val="20000"/>
                    </a:ext>
                  </a:extLst>
                </a:gridCol>
                <a:gridCol w="1297517">
                  <a:extLst>
                    <a:ext uri="{9D8B030D-6E8A-4147-A177-3AD203B41FA5}">
                      <a16:colId xmlns:a16="http://schemas.microsoft.com/office/drawing/2014/main" val="20001"/>
                    </a:ext>
                  </a:extLst>
                </a:gridCol>
                <a:gridCol w="1299633">
                  <a:extLst>
                    <a:ext uri="{9D8B030D-6E8A-4147-A177-3AD203B41FA5}">
                      <a16:colId xmlns:a16="http://schemas.microsoft.com/office/drawing/2014/main" val="20002"/>
                    </a:ext>
                  </a:extLst>
                </a:gridCol>
                <a:gridCol w="3752849">
                  <a:extLst>
                    <a:ext uri="{9D8B030D-6E8A-4147-A177-3AD203B41FA5}">
                      <a16:colId xmlns:a16="http://schemas.microsoft.com/office/drawing/2014/main" val="20003"/>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i</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p</a:t>
                      </a:r>
                      <a:r>
                        <a:rPr kumimoji="1" lang="en-US" altLang="zh-TW" sz="2400" b="0" i="0" u="none" strike="noStrike" cap="none" normalizeH="0" baseline="-25000" smtClean="0">
                          <a:ln>
                            <a:noFill/>
                          </a:ln>
                          <a:solidFill>
                            <a:schemeClr val="tx1"/>
                          </a:solidFill>
                          <a:effectLst/>
                          <a:latin typeface="Tahoma" pitchFamily="34" charset="0"/>
                          <a:ea typeface="新細明體" pitchFamily="18" charset="-120"/>
                        </a:rPr>
                        <a:t>i</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d</a:t>
                      </a:r>
                      <a:r>
                        <a:rPr kumimoji="1" lang="en-US" altLang="zh-TW" sz="2400" b="0" i="0" u="none" strike="noStrike" cap="none" normalizeH="0" baseline="-25000" smtClean="0">
                          <a:ln>
                            <a:noFill/>
                          </a:ln>
                          <a:solidFill>
                            <a:schemeClr val="tx1"/>
                          </a:solidFill>
                          <a:effectLst/>
                          <a:latin typeface="Tahoma" pitchFamily="34" charset="0"/>
                          <a:ea typeface="新細明體" pitchFamily="18" charset="-120"/>
                        </a:rPr>
                        <a:t>i</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TW" altLang="en-US" sz="2400" b="0" i="0" u="none" strike="noStrike" cap="none" normalizeH="0" baseline="-25000" smtClean="0">
                        <a:ln>
                          <a:noFill/>
                        </a:ln>
                        <a:solidFill>
                          <a:schemeClr val="tx1"/>
                        </a:solidFill>
                        <a:effectLst/>
                        <a:latin typeface="Tahoma" pitchFamily="34"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20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assign to [1, 2]</a:t>
                      </a:r>
                    </a:p>
                  </a:txBody>
                  <a:tcPr marL="121920" marR="1219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1"/>
                  </a:ext>
                </a:extLst>
              </a:tr>
              <a:tr h="415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2</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15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assign to [0, 1]</a:t>
                      </a:r>
                    </a:p>
                  </a:txBody>
                  <a:tcPr marL="121920" marR="1219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2"/>
                  </a:ext>
                </a:extLst>
              </a:tr>
              <a:tr h="415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3</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10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reject</a:t>
                      </a:r>
                    </a:p>
                  </a:txBody>
                  <a:tcPr marL="121920" marR="1219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3"/>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assign to [2, 3]</a:t>
                      </a:r>
                    </a:p>
                  </a:txBody>
                  <a:tcPr marL="121920" marR="1219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4"/>
                  </a:ext>
                </a:extLst>
              </a:tr>
              <a:tr h="415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5</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400" b="0" i="0" u="none" strike="noStrike" cap="none" normalizeH="0" baseline="0" smtClean="0">
                          <a:ln>
                            <a:noFill/>
                          </a:ln>
                          <a:solidFill>
                            <a:schemeClr val="tx1"/>
                          </a:solidFill>
                          <a:effectLst/>
                          <a:latin typeface="Tahoma" pitchFamily="34" charset="0"/>
                          <a:ea typeface="新細明體" pitchFamily="18" charset="-120"/>
                        </a:rPr>
                        <a:t>reject</a:t>
                      </a:r>
                    </a:p>
                  </a:txBody>
                  <a:tcPr marL="121920" marR="1219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64861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r>
              <a:rPr lang="en-US" dirty="0" smtClean="0">
                <a:latin typeface="Times New Roman" panose="02020603050405020304" pitchFamily="18" charset="0"/>
                <a:cs typeface="Times New Roman" panose="02020603050405020304" pitchFamily="18" charset="0"/>
              </a:rPr>
              <a:t>Agenda – </a:t>
            </a:r>
            <a:r>
              <a:rPr lang="en-US" smtClean="0">
                <a:latin typeface="Times New Roman" panose="02020603050405020304" pitchFamily="18" charset="0"/>
                <a:cs typeface="Times New Roman" panose="02020603050405020304" pitchFamily="18" charset="0"/>
              </a:rPr>
              <a:t>session 10</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0" y="1395231"/>
            <a:ext cx="12044855" cy="5016758"/>
          </a:xfrm>
          <a:prstGeom prst="rect">
            <a:avLst/>
          </a:prstGeom>
          <a:noFill/>
        </p:spPr>
        <p:txBody>
          <a:bodyPr wrap="square" rtlCol="0">
            <a:spAutoFit/>
          </a:bodyPr>
          <a:lstStyle/>
          <a:p>
            <a:r>
              <a:rPr lang="en-US" sz="3200" dirty="0"/>
              <a:t>What is greedy </a:t>
            </a:r>
            <a:r>
              <a:rPr lang="en-US" sz="3200" dirty="0" smtClean="0"/>
              <a:t>method</a:t>
            </a:r>
          </a:p>
          <a:p>
            <a:r>
              <a:rPr lang="en-US" sz="3200" dirty="0" smtClean="0"/>
              <a:t>Fractional </a:t>
            </a:r>
            <a:r>
              <a:rPr lang="en-US" sz="3200" dirty="0"/>
              <a:t>knapsack problem (Algorithm, example problem, </a:t>
            </a:r>
            <a:r>
              <a:rPr lang="en-US" sz="3200" dirty="0" smtClean="0"/>
              <a:t>analysis)</a:t>
            </a:r>
          </a:p>
          <a:p>
            <a:r>
              <a:rPr lang="en-US" sz="3200" dirty="0" err="1" smtClean="0"/>
              <a:t>Hauffman</a:t>
            </a:r>
            <a:r>
              <a:rPr lang="en-US" sz="3200" dirty="0" smtClean="0"/>
              <a:t> Coding </a:t>
            </a:r>
            <a:endParaRPr lang="en-US" sz="3200" dirty="0"/>
          </a:p>
          <a:p>
            <a:r>
              <a:rPr lang="en-US" sz="3200" dirty="0"/>
              <a:t>Task scheduling Algorithm, sample problem, analysis</a:t>
            </a:r>
          </a:p>
          <a:p>
            <a:r>
              <a:rPr lang="en-US" sz="3200" dirty="0" smtClean="0"/>
              <a:t>MST</a:t>
            </a:r>
            <a:endParaRPr lang="en-US" sz="3200" dirty="0"/>
          </a:p>
          <a:p>
            <a:r>
              <a:rPr lang="en-US" sz="3200" dirty="0"/>
              <a:t>What is MST</a:t>
            </a:r>
          </a:p>
          <a:p>
            <a:r>
              <a:rPr lang="en-US" sz="3200" dirty="0"/>
              <a:t>Prim's (algorithm and analysis) example problem. </a:t>
            </a:r>
          </a:p>
          <a:p>
            <a:r>
              <a:rPr lang="en-US" sz="3200" dirty="0" err="1"/>
              <a:t>Kruskal</a:t>
            </a:r>
            <a:r>
              <a:rPr lang="en-US" sz="3200" dirty="0"/>
              <a:t>(algorithm and analysis) example Problem</a:t>
            </a:r>
          </a:p>
          <a:p>
            <a:r>
              <a:rPr lang="en-US" sz="3200" dirty="0" err="1"/>
              <a:t>Dijkstra's</a:t>
            </a:r>
            <a:r>
              <a:rPr lang="en-US" sz="3200" dirty="0"/>
              <a:t> shortest path algorithm, analysis example </a:t>
            </a:r>
            <a:r>
              <a:rPr lang="en-US" sz="3200" dirty="0" smtClean="0"/>
              <a:t>Problem</a:t>
            </a:r>
          </a:p>
          <a:p>
            <a:r>
              <a:rPr lang="en-US" sz="3200" dirty="0" smtClean="0"/>
              <a:t>Problems</a:t>
            </a:r>
            <a:endParaRPr lang="en-US" sz="3200" dirty="0"/>
          </a:p>
        </p:txBody>
      </p:sp>
    </p:spTree>
    <p:extLst>
      <p:ext uri="{BB962C8B-B14F-4D97-AF65-F5344CB8AC3E}">
        <p14:creationId xmlns:p14="http://schemas.microsoft.com/office/powerpoint/2010/main" val="3128116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638999" cy="4477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998" y="161925"/>
            <a:ext cx="6553001" cy="6615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0889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852816"/>
            <a:ext cx="11013004" cy="430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9769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152399"/>
            <a:ext cx="9526773" cy="5381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0582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00" y="168493"/>
            <a:ext cx="8822941" cy="596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65365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859" y="179332"/>
            <a:ext cx="8636548" cy="624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8278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155521"/>
            <a:ext cx="8235512" cy="6310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6948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75" y="0"/>
            <a:ext cx="8391359" cy="6339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01631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Minimum </a:t>
            </a:r>
            <a:r>
              <a:rPr lang="en-US" dirty="0" smtClean="0"/>
              <a:t>Cost Spanning </a:t>
            </a:r>
            <a:r>
              <a:rPr lang="en-US" dirty="0"/>
              <a:t>Tree </a:t>
            </a: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55" y="1197855"/>
            <a:ext cx="9096704" cy="4230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34247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4294967295"/>
          </p:nvPr>
        </p:nvSpPr>
        <p:spPr>
          <a:xfrm>
            <a:off x="8737600" y="6248400"/>
            <a:ext cx="2540000" cy="457200"/>
          </a:xfrm>
          <a:prstGeom prst="rect">
            <a:avLst/>
          </a:prstGeom>
        </p:spPr>
        <p:txBody>
          <a:bodyPr/>
          <a:lstStyle/>
          <a:p>
            <a:fld id="{45897272-40CA-4ACC-A87F-6AFA80FA30DC}" type="slidenum">
              <a:rPr lang="en-US"/>
              <a:pPr/>
              <a:t>28</a:t>
            </a:fld>
            <a:endParaRPr lang="en-US"/>
          </a:p>
        </p:txBody>
      </p:sp>
      <p:sp>
        <p:nvSpPr>
          <p:cNvPr id="51202" name="Rectangle 2"/>
          <p:cNvSpPr>
            <a:spLocks noGrp="1" noChangeArrowheads="1"/>
          </p:cNvSpPr>
          <p:nvPr>
            <p:ph type="title"/>
          </p:nvPr>
        </p:nvSpPr>
        <p:spPr>
          <a:xfrm>
            <a:off x="912284" y="188913"/>
            <a:ext cx="10363200" cy="1143000"/>
          </a:xfrm>
        </p:spPr>
        <p:txBody>
          <a:bodyPr/>
          <a:lstStyle/>
          <a:p>
            <a:r>
              <a:rPr lang="tr-TR" sz="4000"/>
              <a:t>The Algorithms of Kruskal and Prim</a:t>
            </a:r>
            <a:endParaRPr lang="en-US" sz="4000"/>
          </a:p>
        </p:txBody>
      </p:sp>
      <p:sp>
        <p:nvSpPr>
          <p:cNvPr id="51203" name="Rectangle 3"/>
          <p:cNvSpPr>
            <a:spLocks noGrp="1" noChangeArrowheads="1"/>
          </p:cNvSpPr>
          <p:nvPr>
            <p:ph type="body" idx="1"/>
          </p:nvPr>
        </p:nvSpPr>
        <p:spPr>
          <a:xfrm>
            <a:off x="624418" y="1341438"/>
            <a:ext cx="10847916" cy="1223962"/>
          </a:xfrm>
        </p:spPr>
        <p:txBody>
          <a:bodyPr/>
          <a:lstStyle/>
          <a:p>
            <a:pPr>
              <a:buFontTx/>
              <a:buNone/>
            </a:pPr>
            <a:r>
              <a:rPr lang="tr-TR" sz="2400" dirty="0"/>
              <a:t>Both algorithms use a specific rule to:</a:t>
            </a:r>
          </a:p>
          <a:p>
            <a:pPr lvl="2">
              <a:buFont typeface="Wingdings" pitchFamily="2" charset="2"/>
              <a:buNone/>
            </a:pPr>
            <a:r>
              <a:rPr lang="tr-TR" dirty="0"/>
              <a:t>Determine a </a:t>
            </a:r>
            <a:r>
              <a:rPr lang="tr-TR" dirty="0">
                <a:solidFill>
                  <a:srgbClr val="FF0101"/>
                </a:solidFill>
              </a:rPr>
              <a:t>safe-edge</a:t>
            </a:r>
            <a:r>
              <a:rPr lang="tr-TR" dirty="0"/>
              <a:t> in the </a:t>
            </a:r>
            <a:r>
              <a:rPr lang="tr-TR" dirty="0">
                <a:solidFill>
                  <a:srgbClr val="FF0101"/>
                </a:solidFill>
              </a:rPr>
              <a:t>Generic MST</a:t>
            </a:r>
            <a:r>
              <a:rPr lang="tr-TR" dirty="0"/>
              <a:t> algoritm. </a:t>
            </a:r>
            <a:endParaRPr lang="en-US" dirty="0">
              <a:solidFill>
                <a:srgbClr val="000000"/>
              </a:solidFill>
            </a:endParaRPr>
          </a:p>
          <a:p>
            <a:endParaRPr lang="en-US" dirty="0"/>
          </a:p>
        </p:txBody>
      </p:sp>
      <p:sp>
        <p:nvSpPr>
          <p:cNvPr id="51204" name="Rectangle 4"/>
          <p:cNvSpPr>
            <a:spLocks noChangeArrowheads="1"/>
          </p:cNvSpPr>
          <p:nvPr/>
        </p:nvSpPr>
        <p:spPr bwMode="auto">
          <a:xfrm>
            <a:off x="46567" y="2638425"/>
            <a:ext cx="11425767"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pPr>
            <a:r>
              <a:rPr lang="tr-TR" dirty="0"/>
              <a:t>      </a:t>
            </a:r>
            <a:r>
              <a:rPr lang="tr-TR" sz="2400" dirty="0"/>
              <a:t>In </a:t>
            </a:r>
            <a:r>
              <a:rPr lang="tr-TR" sz="2400" dirty="0">
                <a:solidFill>
                  <a:schemeClr val="accent2"/>
                </a:solidFill>
              </a:rPr>
              <a:t>Kruskal’s </a:t>
            </a:r>
            <a:r>
              <a:rPr lang="tr-TR" sz="2400" dirty="0"/>
              <a:t>algorithm, the set</a:t>
            </a:r>
            <a:r>
              <a:rPr lang="tr-TR" sz="2400" dirty="0">
                <a:solidFill>
                  <a:schemeClr val="accent2"/>
                </a:solidFill>
              </a:rPr>
              <a:t> </a:t>
            </a:r>
            <a:r>
              <a:rPr lang="tr-TR" sz="2400" dirty="0"/>
              <a:t>A is a</a:t>
            </a:r>
            <a:r>
              <a:rPr lang="tr-TR" sz="2400" dirty="0">
                <a:solidFill>
                  <a:srgbClr val="FF0101"/>
                </a:solidFill>
              </a:rPr>
              <a:t> forest</a:t>
            </a:r>
          </a:p>
          <a:p>
            <a:pPr marL="1143000" lvl="2" indent="-228600">
              <a:spcBef>
                <a:spcPct val="20000"/>
              </a:spcBef>
              <a:buFont typeface="Wingdings" pitchFamily="2" charset="2"/>
              <a:buNone/>
            </a:pPr>
            <a:r>
              <a:rPr lang="tr-TR" sz="2400" dirty="0"/>
              <a:t> The </a:t>
            </a:r>
            <a:r>
              <a:rPr lang="tr-TR" sz="2400" dirty="0">
                <a:solidFill>
                  <a:schemeClr val="accent2"/>
                </a:solidFill>
              </a:rPr>
              <a:t>Safe-Edge </a:t>
            </a:r>
            <a:r>
              <a:rPr lang="tr-TR" sz="2400" dirty="0"/>
              <a:t>is always a Least-Weight edge in the graph</a:t>
            </a:r>
          </a:p>
          <a:p>
            <a:pPr marL="1143000" lvl="2" indent="-228600">
              <a:lnSpc>
                <a:spcPct val="80000"/>
              </a:lnSpc>
              <a:spcBef>
                <a:spcPct val="20000"/>
              </a:spcBef>
              <a:buFont typeface="Wingdings" pitchFamily="2" charset="2"/>
              <a:buNone/>
            </a:pPr>
            <a:r>
              <a:rPr lang="tr-TR" sz="2400" dirty="0"/>
              <a:t>   that </a:t>
            </a:r>
            <a:r>
              <a:rPr lang="tr-TR" sz="2400" dirty="0">
                <a:solidFill>
                  <a:srgbClr val="FF0101"/>
                </a:solidFill>
              </a:rPr>
              <a:t>connects  two distinct  components</a:t>
            </a:r>
            <a:r>
              <a:rPr lang="tr-TR" sz="2400" dirty="0"/>
              <a:t> (trees).</a:t>
            </a:r>
          </a:p>
          <a:p>
            <a:pPr marL="1143000" lvl="2" indent="-228600">
              <a:lnSpc>
                <a:spcPct val="80000"/>
              </a:lnSpc>
              <a:spcBef>
                <a:spcPct val="20000"/>
              </a:spcBef>
              <a:buFont typeface="Wingdings" pitchFamily="2" charset="2"/>
              <a:buNone/>
            </a:pPr>
            <a:r>
              <a:rPr lang="tr-TR" sz="2400" dirty="0"/>
              <a:t>                  </a:t>
            </a:r>
            <a:r>
              <a:rPr lang="tr-TR" sz="2400" dirty="0">
                <a:solidFill>
                  <a:srgbClr val="FF0101"/>
                </a:solidFill>
              </a:rPr>
              <a:t>       </a:t>
            </a:r>
            <a:endParaRPr lang="tr-TR" sz="2400" dirty="0">
              <a:cs typeface="Times New Roman" pitchFamily="18" charset="0"/>
            </a:endParaRPr>
          </a:p>
        </p:txBody>
      </p:sp>
      <p:sp>
        <p:nvSpPr>
          <p:cNvPr id="51205" name="Rectangle 5"/>
          <p:cNvSpPr>
            <a:spLocks noChangeArrowheads="1"/>
          </p:cNvSpPr>
          <p:nvPr/>
        </p:nvSpPr>
        <p:spPr bwMode="auto">
          <a:xfrm>
            <a:off x="334434" y="4292601"/>
            <a:ext cx="11425767"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pPr>
            <a:r>
              <a:rPr lang="tr-TR" dirty="0"/>
              <a:t>   </a:t>
            </a:r>
            <a:r>
              <a:rPr lang="tr-TR" sz="2400" dirty="0"/>
              <a:t>In </a:t>
            </a:r>
            <a:r>
              <a:rPr lang="tr-TR" sz="2400" dirty="0">
                <a:solidFill>
                  <a:schemeClr val="accent2"/>
                </a:solidFill>
              </a:rPr>
              <a:t>Prim’s </a:t>
            </a:r>
            <a:r>
              <a:rPr lang="tr-TR" sz="2400" dirty="0"/>
              <a:t>algorithm, the set A forms a</a:t>
            </a:r>
            <a:r>
              <a:rPr lang="tr-TR" sz="2400" dirty="0">
                <a:solidFill>
                  <a:srgbClr val="FF0101"/>
                </a:solidFill>
              </a:rPr>
              <a:t> single tree</a:t>
            </a:r>
          </a:p>
          <a:p>
            <a:pPr marL="1143000" lvl="2" indent="-228600">
              <a:lnSpc>
                <a:spcPct val="110000"/>
              </a:lnSpc>
              <a:spcBef>
                <a:spcPct val="20000"/>
              </a:spcBef>
              <a:buFont typeface="Wingdings" pitchFamily="2" charset="2"/>
              <a:buNone/>
            </a:pPr>
            <a:r>
              <a:rPr lang="tr-TR" sz="2400" dirty="0"/>
              <a:t>The </a:t>
            </a:r>
            <a:r>
              <a:rPr lang="tr-TR" sz="2400" dirty="0">
                <a:solidFill>
                  <a:schemeClr val="accent2"/>
                </a:solidFill>
              </a:rPr>
              <a:t>Safe-Edge </a:t>
            </a:r>
            <a:r>
              <a:rPr lang="tr-TR" sz="2400" dirty="0"/>
              <a:t>is always a Least-Weight edge in the graph that </a:t>
            </a:r>
            <a:r>
              <a:rPr lang="tr-TR" sz="2400" dirty="0">
                <a:solidFill>
                  <a:srgbClr val="FF0101"/>
                </a:solidFill>
              </a:rPr>
              <a:t>connects</a:t>
            </a:r>
            <a:r>
              <a:rPr lang="tr-TR" sz="2400" dirty="0"/>
              <a:t> the tree to a vertex </a:t>
            </a:r>
            <a:r>
              <a:rPr lang="tr-TR" sz="2400" dirty="0">
                <a:solidFill>
                  <a:srgbClr val="FF0101"/>
                </a:solidFill>
              </a:rPr>
              <a:t>not in tree</a:t>
            </a:r>
            <a:r>
              <a:rPr lang="tr-TR" sz="2400" dirty="0"/>
              <a:t>.</a:t>
            </a:r>
          </a:p>
          <a:p>
            <a:pPr marL="1143000" lvl="2" indent="-228600">
              <a:lnSpc>
                <a:spcPct val="80000"/>
              </a:lnSpc>
              <a:spcBef>
                <a:spcPct val="20000"/>
              </a:spcBef>
              <a:buFont typeface="Wingdings" pitchFamily="2" charset="2"/>
              <a:buNone/>
            </a:pPr>
            <a:r>
              <a:rPr lang="tr-TR" sz="2400" dirty="0"/>
              <a:t>                  </a:t>
            </a:r>
            <a:r>
              <a:rPr lang="tr-TR" sz="2400" dirty="0">
                <a:solidFill>
                  <a:srgbClr val="FF0101"/>
                </a:solidFill>
              </a:rPr>
              <a:t>       </a:t>
            </a:r>
            <a:endParaRPr lang="tr-TR" sz="2400" dirty="0">
              <a:cs typeface="Times New Roman" pitchFamily="18" charset="0"/>
            </a:endParaRPr>
          </a:p>
        </p:txBody>
      </p:sp>
    </p:spTree>
    <p:extLst>
      <p:ext uri="{BB962C8B-B14F-4D97-AF65-F5344CB8AC3E}">
        <p14:creationId xmlns:p14="http://schemas.microsoft.com/office/powerpoint/2010/main" val="2024955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4294967295"/>
          </p:nvPr>
        </p:nvSpPr>
        <p:spPr>
          <a:xfrm>
            <a:off x="8737600" y="6248400"/>
            <a:ext cx="2540000" cy="457200"/>
          </a:xfrm>
          <a:prstGeom prst="rect">
            <a:avLst/>
          </a:prstGeom>
        </p:spPr>
        <p:txBody>
          <a:bodyPr/>
          <a:lstStyle/>
          <a:p>
            <a:fld id="{5C071391-43C5-4C4A-8F99-33DE98AA5E23}" type="slidenum">
              <a:rPr lang="en-US"/>
              <a:pPr/>
              <a:t>29</a:t>
            </a:fld>
            <a:endParaRPr lang="en-US"/>
          </a:p>
        </p:txBody>
      </p:sp>
      <p:sp>
        <p:nvSpPr>
          <p:cNvPr id="77826" name="Rectangle 2"/>
          <p:cNvSpPr>
            <a:spLocks noGrp="1" noChangeArrowheads="1"/>
          </p:cNvSpPr>
          <p:nvPr>
            <p:ph type="title"/>
          </p:nvPr>
        </p:nvSpPr>
        <p:spPr>
          <a:xfrm>
            <a:off x="1102784" y="198438"/>
            <a:ext cx="10363200" cy="1143000"/>
          </a:xfrm>
        </p:spPr>
        <p:txBody>
          <a:bodyPr/>
          <a:lstStyle/>
          <a:p>
            <a:r>
              <a:rPr lang="tr-TR" sz="4000"/>
              <a:t>Kruskal’s Algorithm</a:t>
            </a:r>
            <a:endParaRPr lang="en-US" sz="4000"/>
          </a:p>
        </p:txBody>
      </p:sp>
      <p:sp>
        <p:nvSpPr>
          <p:cNvPr id="77827" name="Rectangle 3"/>
          <p:cNvSpPr>
            <a:spLocks noChangeArrowheads="1"/>
          </p:cNvSpPr>
          <p:nvPr/>
        </p:nvSpPr>
        <p:spPr bwMode="auto">
          <a:xfrm>
            <a:off x="315311" y="1196975"/>
            <a:ext cx="11637508" cy="4636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FontTx/>
              <a:buChar char="•"/>
            </a:pPr>
            <a:r>
              <a:rPr lang="en-US" sz="3200" dirty="0" err="1"/>
              <a:t>Kruskal’s</a:t>
            </a:r>
            <a:r>
              <a:rPr lang="en-US" sz="3200" dirty="0"/>
              <a:t> algorithm is based directly on the </a:t>
            </a:r>
            <a:r>
              <a:rPr lang="en-US" sz="3200" dirty="0">
                <a:solidFill>
                  <a:srgbClr val="FF0101"/>
                </a:solidFill>
              </a:rPr>
              <a:t>Generic-MST</a:t>
            </a:r>
            <a:endParaRPr lang="tr-TR" sz="3200" dirty="0">
              <a:solidFill>
                <a:srgbClr val="FF0101"/>
              </a:solidFill>
            </a:endParaRPr>
          </a:p>
          <a:p>
            <a:pPr marL="342900" indent="-342900">
              <a:lnSpc>
                <a:spcPct val="120000"/>
              </a:lnSpc>
              <a:spcBef>
                <a:spcPct val="20000"/>
              </a:spcBef>
              <a:buFontTx/>
              <a:buChar char="•"/>
            </a:pPr>
            <a:r>
              <a:rPr lang="en-US" sz="3200" dirty="0"/>
              <a:t>It finds a </a:t>
            </a:r>
            <a:r>
              <a:rPr lang="tr-TR" sz="3200" dirty="0">
                <a:solidFill>
                  <a:schemeClr val="accent2"/>
                </a:solidFill>
              </a:rPr>
              <a:t>Safe-Edge</a:t>
            </a:r>
            <a:r>
              <a:rPr lang="tr-TR" sz="3200" dirty="0"/>
              <a:t> </a:t>
            </a:r>
            <a:r>
              <a:rPr lang="en-US" sz="3200" dirty="0"/>
              <a:t> to add to the growing forest, by </a:t>
            </a:r>
            <a:r>
              <a:rPr lang="en-US" sz="3200" dirty="0">
                <a:solidFill>
                  <a:schemeClr val="accent2"/>
                </a:solidFill>
              </a:rPr>
              <a:t>finding</a:t>
            </a:r>
            <a:r>
              <a:rPr lang="en-US" sz="3200" dirty="0"/>
              <a:t> an edge </a:t>
            </a:r>
            <a:r>
              <a:rPr lang="tr-TR" sz="3200" dirty="0"/>
              <a:t>(</a:t>
            </a:r>
            <a:r>
              <a:rPr lang="tr-TR" sz="3200" i="1" dirty="0"/>
              <a:t>u</a:t>
            </a:r>
            <a:r>
              <a:rPr lang="tr-TR" sz="3200" dirty="0"/>
              <a:t>,</a:t>
            </a:r>
            <a:r>
              <a:rPr lang="tr-TR" sz="3200" i="1" dirty="0"/>
              <a:t>v</a:t>
            </a:r>
            <a:r>
              <a:rPr lang="tr-TR" sz="3200" dirty="0"/>
              <a:t>)</a:t>
            </a:r>
            <a:r>
              <a:rPr lang="en-US" sz="3200" dirty="0"/>
              <a:t> of </a:t>
            </a:r>
            <a:r>
              <a:rPr lang="tr-TR" sz="3200" dirty="0">
                <a:solidFill>
                  <a:schemeClr val="accent2"/>
                </a:solidFill>
              </a:rPr>
              <a:t>Least-Weight</a:t>
            </a:r>
            <a:r>
              <a:rPr lang="tr-TR" sz="3200" dirty="0"/>
              <a:t> </a:t>
            </a:r>
            <a:r>
              <a:rPr lang="en-US" sz="3200" dirty="0"/>
              <a:t> of all edges that connect any two trees in the forest</a:t>
            </a:r>
          </a:p>
          <a:p>
            <a:pPr marL="342900" indent="-342900">
              <a:lnSpc>
                <a:spcPct val="120000"/>
              </a:lnSpc>
              <a:spcBef>
                <a:spcPct val="20000"/>
              </a:spcBef>
              <a:buFontTx/>
              <a:buChar char="•"/>
            </a:pPr>
            <a:r>
              <a:rPr lang="en-US" sz="3200" dirty="0"/>
              <a:t>Let C</a:t>
            </a:r>
            <a:r>
              <a:rPr lang="tr-TR" sz="3200" baseline="-25000" dirty="0"/>
              <a:t>1</a:t>
            </a:r>
            <a:r>
              <a:rPr lang="tr-TR" sz="3200" dirty="0"/>
              <a:t> &amp; </a:t>
            </a:r>
            <a:r>
              <a:rPr lang="en-US" sz="3200" dirty="0"/>
              <a:t>C</a:t>
            </a:r>
            <a:r>
              <a:rPr lang="tr-TR" sz="3200" baseline="-25000" dirty="0"/>
              <a:t>2</a:t>
            </a:r>
            <a:r>
              <a:rPr lang="tr-TR" sz="3200" dirty="0"/>
              <a:t> </a:t>
            </a:r>
            <a:r>
              <a:rPr lang="en-US" sz="3200" dirty="0"/>
              <a:t>denote two trees that are connected by </a:t>
            </a:r>
            <a:r>
              <a:rPr lang="tr-TR" sz="3200" dirty="0"/>
              <a:t>(</a:t>
            </a:r>
            <a:r>
              <a:rPr lang="tr-TR" sz="3200" i="1" dirty="0"/>
              <a:t>u</a:t>
            </a:r>
            <a:r>
              <a:rPr lang="tr-TR" sz="3200" dirty="0"/>
              <a:t>,</a:t>
            </a:r>
            <a:r>
              <a:rPr lang="tr-TR" sz="3200" i="1" dirty="0"/>
              <a:t>v</a:t>
            </a:r>
            <a:r>
              <a:rPr lang="tr-TR" sz="3200" dirty="0"/>
              <a:t>)</a:t>
            </a:r>
            <a:r>
              <a:rPr lang="en-US" sz="3200" dirty="0"/>
              <a:t> </a:t>
            </a:r>
            <a:endParaRPr lang="en-US" sz="3200" dirty="0" smtClean="0"/>
          </a:p>
          <a:p>
            <a:pPr marL="342900" indent="-342900">
              <a:lnSpc>
                <a:spcPct val="120000"/>
              </a:lnSpc>
              <a:spcBef>
                <a:spcPct val="20000"/>
              </a:spcBef>
              <a:buFontTx/>
              <a:buChar char="•"/>
            </a:pPr>
            <a:r>
              <a:rPr lang="en-US" sz="3200" dirty="0"/>
              <a:t>Since </a:t>
            </a:r>
            <a:r>
              <a:rPr lang="tr-TR" sz="3200" dirty="0"/>
              <a:t>(</a:t>
            </a:r>
            <a:r>
              <a:rPr lang="tr-TR" sz="3200" i="1" dirty="0"/>
              <a:t>u</a:t>
            </a:r>
            <a:r>
              <a:rPr lang="tr-TR" sz="3200" dirty="0"/>
              <a:t>,</a:t>
            </a:r>
            <a:r>
              <a:rPr lang="tr-TR" sz="3200" i="1" dirty="0"/>
              <a:t>v</a:t>
            </a:r>
            <a:r>
              <a:rPr lang="tr-TR" sz="3200" dirty="0"/>
              <a:t>)</a:t>
            </a:r>
            <a:r>
              <a:rPr lang="en-US" sz="3200" dirty="0"/>
              <a:t> must be a </a:t>
            </a:r>
            <a:r>
              <a:rPr lang="en-US" sz="3200" dirty="0">
                <a:solidFill>
                  <a:schemeClr val="accent2"/>
                </a:solidFill>
              </a:rPr>
              <a:t>light-edge</a:t>
            </a:r>
            <a:r>
              <a:rPr lang="en-US" sz="3200" dirty="0"/>
              <a:t> connecting C</a:t>
            </a:r>
            <a:r>
              <a:rPr lang="tr-TR" sz="3200" baseline="-25000" dirty="0"/>
              <a:t>1</a:t>
            </a:r>
            <a:r>
              <a:rPr lang="en-US" sz="3200" baseline="-25000" dirty="0"/>
              <a:t> </a:t>
            </a:r>
            <a:r>
              <a:rPr lang="en-US" sz="3200" dirty="0"/>
              <a:t>to some other tree, the Corollary implies that </a:t>
            </a:r>
            <a:r>
              <a:rPr lang="tr-TR" sz="3200" dirty="0"/>
              <a:t>(</a:t>
            </a:r>
            <a:r>
              <a:rPr lang="tr-TR" sz="3200" i="1" dirty="0"/>
              <a:t>u</a:t>
            </a:r>
            <a:r>
              <a:rPr lang="tr-TR" sz="3200" dirty="0"/>
              <a:t>,</a:t>
            </a:r>
            <a:r>
              <a:rPr lang="tr-TR" sz="3200" i="1" dirty="0"/>
              <a:t>v</a:t>
            </a:r>
            <a:r>
              <a:rPr lang="tr-TR" sz="3200" dirty="0"/>
              <a:t>)</a:t>
            </a:r>
            <a:r>
              <a:rPr lang="en-US" sz="3200" dirty="0"/>
              <a:t> is a </a:t>
            </a:r>
            <a:r>
              <a:rPr lang="tr-TR" sz="3200" dirty="0">
                <a:solidFill>
                  <a:schemeClr val="accent2"/>
                </a:solidFill>
              </a:rPr>
              <a:t>Safe-Edge</a:t>
            </a:r>
            <a:r>
              <a:rPr lang="en-US" sz="3200" dirty="0">
                <a:solidFill>
                  <a:schemeClr val="accent2"/>
                </a:solidFill>
              </a:rPr>
              <a:t> </a:t>
            </a:r>
            <a:r>
              <a:rPr lang="en-US" sz="3200" dirty="0"/>
              <a:t>for</a:t>
            </a:r>
            <a:r>
              <a:rPr lang="en-US" sz="3200" dirty="0">
                <a:solidFill>
                  <a:schemeClr val="accent2"/>
                </a:solidFill>
              </a:rPr>
              <a:t> </a:t>
            </a:r>
            <a:r>
              <a:rPr lang="en-US" sz="3200" dirty="0"/>
              <a:t>C</a:t>
            </a:r>
            <a:r>
              <a:rPr lang="tr-TR" sz="3200" baseline="-25000" dirty="0"/>
              <a:t>1</a:t>
            </a:r>
            <a:r>
              <a:rPr lang="en-US" sz="3200" dirty="0"/>
              <a:t>. </a:t>
            </a:r>
          </a:p>
          <a:p>
            <a:pPr marL="342900" indent="-342900">
              <a:lnSpc>
                <a:spcPct val="120000"/>
              </a:lnSpc>
              <a:spcBef>
                <a:spcPct val="20000"/>
              </a:spcBef>
              <a:buFontTx/>
              <a:buChar char="•"/>
            </a:pPr>
            <a:endParaRPr lang="tr-TR" sz="3200" dirty="0"/>
          </a:p>
        </p:txBody>
      </p:sp>
    </p:spTree>
    <p:extLst>
      <p:ext uri="{BB962C8B-B14F-4D97-AF65-F5344CB8AC3E}">
        <p14:creationId xmlns:p14="http://schemas.microsoft.com/office/powerpoint/2010/main" val="3799611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greedy algorithm?</a:t>
            </a:r>
            <a:endParaRPr lang="en-US" dirty="0"/>
          </a:p>
        </p:txBody>
      </p:sp>
      <p:sp>
        <p:nvSpPr>
          <p:cNvPr id="3" name="Content Placeholder 2"/>
          <p:cNvSpPr>
            <a:spLocks noGrp="1"/>
          </p:cNvSpPr>
          <p:nvPr>
            <p:ph idx="1"/>
          </p:nvPr>
        </p:nvSpPr>
        <p:spPr/>
        <p:txBody>
          <a:bodyPr/>
          <a:lstStyle/>
          <a:p>
            <a:r>
              <a:rPr lang="en-US" b="1" dirty="0" smtClean="0"/>
              <a:t>Greedy algorithm</a:t>
            </a:r>
            <a:r>
              <a:rPr lang="en-US" dirty="0" smtClean="0"/>
              <a:t>: “an algorithm always makes the choice that looks best at the moment”</a:t>
            </a:r>
          </a:p>
          <a:p>
            <a:r>
              <a:rPr lang="en-US" dirty="0" smtClean="0"/>
              <a:t>Human beings use greedy algorithms a lot</a:t>
            </a:r>
          </a:p>
          <a:p>
            <a:pPr lvl="1"/>
            <a:r>
              <a:rPr lang="en-US" dirty="0" smtClean="0"/>
              <a:t>How to maximize your final grade of this class?</a:t>
            </a:r>
          </a:p>
          <a:p>
            <a:pPr lvl="1"/>
            <a:r>
              <a:rPr lang="en-US" dirty="0" smtClean="0"/>
              <a:t>How to become a rich man?</a:t>
            </a:r>
          </a:p>
          <a:p>
            <a:pPr lvl="1"/>
            <a:r>
              <a:rPr lang="en-US" dirty="0"/>
              <a:t>How </a:t>
            </a:r>
            <a:r>
              <a:rPr lang="en-US" dirty="0" smtClean="0"/>
              <a:t>does a cashier minimize the number of coins to make a change?</a:t>
            </a:r>
          </a:p>
          <a:p>
            <a:pPr lvl="1"/>
            <a:endParaRPr lang="en-US" dirty="0"/>
          </a:p>
        </p:txBody>
      </p:sp>
    </p:spTree>
    <p:extLst>
      <p:ext uri="{BB962C8B-B14F-4D97-AF65-F5344CB8AC3E}">
        <p14:creationId xmlns:p14="http://schemas.microsoft.com/office/powerpoint/2010/main" val="323384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737600" y="6248400"/>
            <a:ext cx="2540000" cy="457200"/>
          </a:xfrm>
          <a:prstGeom prst="rect">
            <a:avLst/>
          </a:prstGeom>
        </p:spPr>
        <p:txBody>
          <a:bodyPr/>
          <a:lstStyle/>
          <a:p>
            <a:fld id="{40DC0EF3-9BEB-41A6-B7F1-E699E085CF8B}" type="slidenum">
              <a:rPr lang="en-US"/>
              <a:pPr/>
              <a:t>30</a:t>
            </a:fld>
            <a:endParaRPr lang="en-US"/>
          </a:p>
        </p:txBody>
      </p:sp>
      <p:sp>
        <p:nvSpPr>
          <p:cNvPr id="75778" name="Rectangle 2"/>
          <p:cNvSpPr>
            <a:spLocks noGrp="1" noChangeArrowheads="1"/>
          </p:cNvSpPr>
          <p:nvPr>
            <p:ph type="title"/>
          </p:nvPr>
        </p:nvSpPr>
        <p:spPr>
          <a:xfrm>
            <a:off x="1102784" y="198438"/>
            <a:ext cx="10363200" cy="1143000"/>
          </a:xfrm>
        </p:spPr>
        <p:txBody>
          <a:bodyPr/>
          <a:lstStyle/>
          <a:p>
            <a:r>
              <a:rPr lang="tr-TR" sz="4000"/>
              <a:t>Kruskal’s Algorithm</a:t>
            </a:r>
            <a:endParaRPr lang="en-US" sz="4000"/>
          </a:p>
        </p:txBody>
      </p:sp>
      <p:sp>
        <p:nvSpPr>
          <p:cNvPr id="75779" name="Rectangle 3"/>
          <p:cNvSpPr>
            <a:spLocks noChangeArrowheads="1"/>
          </p:cNvSpPr>
          <p:nvPr/>
        </p:nvSpPr>
        <p:spPr bwMode="auto">
          <a:xfrm>
            <a:off x="334434" y="1700213"/>
            <a:ext cx="1142576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46125">
              <a:lnSpc>
                <a:spcPct val="220000"/>
              </a:lnSpc>
              <a:spcBef>
                <a:spcPct val="20000"/>
              </a:spcBef>
              <a:buFontTx/>
              <a:buChar char="•"/>
            </a:pPr>
            <a:r>
              <a:rPr lang="en-US" sz="2800" dirty="0" err="1" smtClean="0"/>
              <a:t>Kruskal’s</a:t>
            </a:r>
            <a:r>
              <a:rPr lang="en-US" sz="2800" dirty="0" smtClean="0"/>
              <a:t> </a:t>
            </a:r>
            <a:r>
              <a:rPr lang="en-US" sz="2800" dirty="0"/>
              <a:t>algorithm is a </a:t>
            </a:r>
            <a:r>
              <a:rPr lang="en-US" sz="2800" dirty="0">
                <a:solidFill>
                  <a:srgbClr val="FF0101"/>
                </a:solidFill>
              </a:rPr>
              <a:t>greedy algorithm</a:t>
            </a:r>
          </a:p>
          <a:p>
            <a:pPr marL="342900" indent="-342900" defTabSz="746125">
              <a:lnSpc>
                <a:spcPct val="0"/>
              </a:lnSpc>
              <a:spcBef>
                <a:spcPct val="20000"/>
              </a:spcBef>
            </a:pPr>
            <a:endParaRPr lang="en-US" sz="2800" dirty="0"/>
          </a:p>
          <a:p>
            <a:pPr marL="912813" lvl="2" indent="-55563" defTabSz="746125">
              <a:lnSpc>
                <a:spcPct val="110000"/>
              </a:lnSpc>
              <a:spcBef>
                <a:spcPct val="20000"/>
              </a:spcBef>
              <a:buFont typeface="Wingdings" pitchFamily="2" charset="2"/>
              <a:buNone/>
            </a:pPr>
            <a:r>
              <a:rPr lang="en-US" sz="2800" dirty="0"/>
              <a:t>Because at each step it adds to the forest an edge of least possible weight.        </a:t>
            </a:r>
          </a:p>
        </p:txBody>
      </p:sp>
    </p:spTree>
    <p:extLst>
      <p:ext uri="{BB962C8B-B14F-4D97-AF65-F5344CB8AC3E}">
        <p14:creationId xmlns:p14="http://schemas.microsoft.com/office/powerpoint/2010/main" val="29161125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3"/>
          <p:cNvSpPr>
            <a:spLocks noGrp="1"/>
          </p:cNvSpPr>
          <p:nvPr>
            <p:ph type="sldNum" sz="quarter" idx="4294967295"/>
          </p:nvPr>
        </p:nvSpPr>
        <p:spPr>
          <a:xfrm>
            <a:off x="8737600" y="6248400"/>
            <a:ext cx="2540000" cy="457200"/>
          </a:xfrm>
          <a:prstGeom prst="rect">
            <a:avLst/>
          </a:prstGeom>
        </p:spPr>
        <p:txBody>
          <a:bodyPr/>
          <a:lstStyle/>
          <a:p>
            <a:fld id="{0C5B5A26-9D94-4E53-A5B3-9EF2A2E3EB2F}" type="slidenum">
              <a:rPr lang="en-US"/>
              <a:pPr/>
              <a:t>31</a:t>
            </a:fld>
            <a:endParaRPr lang="en-US"/>
          </a:p>
        </p:txBody>
      </p:sp>
      <p:sp>
        <p:nvSpPr>
          <p:cNvPr id="62466" name="Rectangle 2"/>
          <p:cNvSpPr>
            <a:spLocks noGrp="1" noChangeArrowheads="1"/>
          </p:cNvSpPr>
          <p:nvPr>
            <p:ph type="title"/>
          </p:nvPr>
        </p:nvSpPr>
        <p:spPr>
          <a:xfrm>
            <a:off x="406400" y="188913"/>
            <a:ext cx="11176000" cy="1143000"/>
          </a:xfrm>
        </p:spPr>
        <p:txBody>
          <a:bodyPr/>
          <a:lstStyle/>
          <a:p>
            <a:r>
              <a:rPr lang="en-US" sz="4000"/>
              <a:t>The Execution of </a:t>
            </a:r>
            <a:r>
              <a:rPr lang="tr-TR" sz="4000"/>
              <a:t>Kruskal’s Algorithm</a:t>
            </a:r>
            <a:endParaRPr lang="en-US" sz="4000"/>
          </a:p>
        </p:txBody>
      </p:sp>
      <p:sp>
        <p:nvSpPr>
          <p:cNvPr id="62468" name="Oval 4"/>
          <p:cNvSpPr>
            <a:spLocks noChangeArrowheads="1"/>
          </p:cNvSpPr>
          <p:nvPr/>
        </p:nvSpPr>
        <p:spPr bwMode="auto">
          <a:xfrm>
            <a:off x="1117600" y="31289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62469" name="Oval 5"/>
          <p:cNvSpPr>
            <a:spLocks noChangeArrowheads="1"/>
          </p:cNvSpPr>
          <p:nvPr/>
        </p:nvSpPr>
        <p:spPr bwMode="auto">
          <a:xfrm>
            <a:off x="3251200" y="20399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62470" name="Oval 6"/>
          <p:cNvSpPr>
            <a:spLocks noChangeArrowheads="1"/>
          </p:cNvSpPr>
          <p:nvPr/>
        </p:nvSpPr>
        <p:spPr bwMode="auto">
          <a:xfrm>
            <a:off x="56896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62471" name="Oval 7"/>
          <p:cNvSpPr>
            <a:spLocks noChangeArrowheads="1"/>
          </p:cNvSpPr>
          <p:nvPr/>
        </p:nvSpPr>
        <p:spPr bwMode="auto">
          <a:xfrm>
            <a:off x="10193867" y="31162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62476" name="Line 12"/>
          <p:cNvSpPr>
            <a:spLocks noChangeShapeType="1"/>
          </p:cNvSpPr>
          <p:nvPr/>
        </p:nvSpPr>
        <p:spPr bwMode="auto">
          <a:xfrm>
            <a:off x="38608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8" name="Line 14"/>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9" name="Line 15"/>
          <p:cNvSpPr>
            <a:spLocks noChangeShapeType="1"/>
          </p:cNvSpPr>
          <p:nvPr/>
        </p:nvSpPr>
        <p:spPr bwMode="auto">
          <a:xfrm>
            <a:off x="1625601" y="3484563"/>
            <a:ext cx="1646767" cy="812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4" name="Oval 20"/>
          <p:cNvSpPr>
            <a:spLocks noChangeArrowheads="1"/>
          </p:cNvSpPr>
          <p:nvPr/>
        </p:nvSpPr>
        <p:spPr bwMode="auto">
          <a:xfrm>
            <a:off x="81280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62487" name="Line 23"/>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8" name="Rectangle 24"/>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62489" name="Rectangle 25"/>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62490" name="Rectangle 26"/>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62491" name="Rectangle 27"/>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62492" name="Rectangle 28"/>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62493" name="Rectangle 29"/>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62494" name="Rectangle 30"/>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62495" name="Rectangle 31"/>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62496" name="Rectangle 32"/>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62497" name="Rectangle 33"/>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62499" name="Oval 35"/>
          <p:cNvSpPr>
            <a:spLocks noChangeArrowheads="1"/>
          </p:cNvSpPr>
          <p:nvPr/>
        </p:nvSpPr>
        <p:spPr bwMode="auto">
          <a:xfrm>
            <a:off x="3251200" y="41735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62500" name="Oval 36"/>
          <p:cNvSpPr>
            <a:spLocks noChangeArrowheads="1"/>
          </p:cNvSpPr>
          <p:nvPr/>
        </p:nvSpPr>
        <p:spPr bwMode="auto">
          <a:xfrm>
            <a:off x="56896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62501" name="Oval 37"/>
          <p:cNvSpPr>
            <a:spLocks noChangeArrowheads="1"/>
          </p:cNvSpPr>
          <p:nvPr/>
        </p:nvSpPr>
        <p:spPr bwMode="auto">
          <a:xfrm>
            <a:off x="81280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62502" name="Oval 38"/>
          <p:cNvSpPr>
            <a:spLocks noChangeArrowheads="1"/>
          </p:cNvSpPr>
          <p:nvPr/>
        </p:nvSpPr>
        <p:spPr bwMode="auto">
          <a:xfrm>
            <a:off x="4470400" y="3179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62503" name="Line 39"/>
          <p:cNvSpPr>
            <a:spLocks noChangeShapeType="1"/>
          </p:cNvSpPr>
          <p:nvPr/>
        </p:nvSpPr>
        <p:spPr bwMode="auto">
          <a:xfrm flipV="1">
            <a:off x="1625600" y="23415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04" name="Line 40"/>
          <p:cNvSpPr>
            <a:spLocks noChangeShapeType="1"/>
          </p:cNvSpPr>
          <p:nvPr/>
        </p:nvSpPr>
        <p:spPr bwMode="auto">
          <a:xfrm>
            <a:off x="38608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05" name="Line 41"/>
          <p:cNvSpPr>
            <a:spLocks noChangeShapeType="1"/>
          </p:cNvSpPr>
          <p:nvPr/>
        </p:nvSpPr>
        <p:spPr bwMode="auto">
          <a:xfrm>
            <a:off x="62992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06" name="Line 42"/>
          <p:cNvSpPr>
            <a:spLocks noChangeShapeType="1"/>
          </p:cNvSpPr>
          <p:nvPr/>
        </p:nvSpPr>
        <p:spPr bwMode="auto">
          <a:xfrm>
            <a:off x="6299200" y="43989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07" name="Line 43"/>
          <p:cNvSpPr>
            <a:spLocks noChangeShapeType="1"/>
          </p:cNvSpPr>
          <p:nvPr/>
        </p:nvSpPr>
        <p:spPr bwMode="auto">
          <a:xfrm>
            <a:off x="8716434" y="2265363"/>
            <a:ext cx="1545167"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08" name="Line 44"/>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09" name="Line 45"/>
          <p:cNvSpPr>
            <a:spLocks noChangeShapeType="1"/>
          </p:cNvSpPr>
          <p:nvPr/>
        </p:nvSpPr>
        <p:spPr bwMode="auto">
          <a:xfrm>
            <a:off x="6197600" y="2417763"/>
            <a:ext cx="213360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10" name="Line 46"/>
          <p:cNvSpPr>
            <a:spLocks noChangeShapeType="1"/>
          </p:cNvSpPr>
          <p:nvPr/>
        </p:nvSpPr>
        <p:spPr bwMode="auto">
          <a:xfrm flipH="1">
            <a:off x="4876800" y="2417763"/>
            <a:ext cx="9144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11" name="Rectangle 47"/>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62512" name="Rectangle 48"/>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62514" name="Line 50"/>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15" name="Rectangle 51"/>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62516" name="Rectangle 52"/>
          <p:cNvSpPr>
            <a:spLocks noChangeArrowheads="1"/>
          </p:cNvSpPr>
          <p:nvPr/>
        </p:nvSpPr>
        <p:spPr bwMode="auto">
          <a:xfrm>
            <a:off x="4064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t>
            </a:r>
          </a:p>
        </p:txBody>
      </p:sp>
      <p:sp>
        <p:nvSpPr>
          <p:cNvPr id="62518" name="Line 54"/>
          <p:cNvSpPr>
            <a:spLocks noChangeShapeType="1"/>
          </p:cNvSpPr>
          <p:nvPr/>
        </p:nvSpPr>
        <p:spPr bwMode="auto">
          <a:xfrm flipV="1">
            <a:off x="3962400" y="4495800"/>
            <a:ext cx="508000" cy="3810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19" name="Line 55"/>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20" name="Rectangle 56"/>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Tree>
    <p:extLst>
      <p:ext uri="{BB962C8B-B14F-4D97-AF65-F5344CB8AC3E}">
        <p14:creationId xmlns:p14="http://schemas.microsoft.com/office/powerpoint/2010/main" val="19626855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3"/>
          <p:cNvSpPr>
            <a:spLocks noGrp="1"/>
          </p:cNvSpPr>
          <p:nvPr>
            <p:ph type="sldNum" sz="quarter" idx="4294967295"/>
          </p:nvPr>
        </p:nvSpPr>
        <p:spPr>
          <a:xfrm>
            <a:off x="8737600" y="6248400"/>
            <a:ext cx="2540000" cy="457200"/>
          </a:xfrm>
          <a:prstGeom prst="rect">
            <a:avLst/>
          </a:prstGeom>
        </p:spPr>
        <p:txBody>
          <a:bodyPr/>
          <a:lstStyle/>
          <a:p>
            <a:fld id="{69CA78F8-3C7C-42D7-886A-6360A51A70D7}" type="slidenum">
              <a:rPr lang="en-US"/>
              <a:pPr/>
              <a:t>32</a:t>
            </a:fld>
            <a:endParaRPr lang="en-US"/>
          </a:p>
        </p:txBody>
      </p:sp>
      <p:sp>
        <p:nvSpPr>
          <p:cNvPr id="78851" name="Oval 3"/>
          <p:cNvSpPr>
            <a:spLocks noChangeArrowheads="1"/>
          </p:cNvSpPr>
          <p:nvPr/>
        </p:nvSpPr>
        <p:spPr bwMode="auto">
          <a:xfrm>
            <a:off x="1117600" y="31289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78852" name="Oval 4"/>
          <p:cNvSpPr>
            <a:spLocks noChangeArrowheads="1"/>
          </p:cNvSpPr>
          <p:nvPr/>
        </p:nvSpPr>
        <p:spPr bwMode="auto">
          <a:xfrm>
            <a:off x="3251200" y="20399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78853" name="Oval 5"/>
          <p:cNvSpPr>
            <a:spLocks noChangeArrowheads="1"/>
          </p:cNvSpPr>
          <p:nvPr/>
        </p:nvSpPr>
        <p:spPr bwMode="auto">
          <a:xfrm>
            <a:off x="56896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78854" name="Oval 6"/>
          <p:cNvSpPr>
            <a:spLocks noChangeArrowheads="1"/>
          </p:cNvSpPr>
          <p:nvPr/>
        </p:nvSpPr>
        <p:spPr bwMode="auto">
          <a:xfrm>
            <a:off x="10193867" y="31162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78855" name="Line 7"/>
          <p:cNvSpPr>
            <a:spLocks noChangeShapeType="1"/>
          </p:cNvSpPr>
          <p:nvPr/>
        </p:nvSpPr>
        <p:spPr bwMode="auto">
          <a:xfrm>
            <a:off x="38608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6" name="Line 8"/>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7" name="Line 9"/>
          <p:cNvSpPr>
            <a:spLocks noChangeShapeType="1"/>
          </p:cNvSpPr>
          <p:nvPr/>
        </p:nvSpPr>
        <p:spPr bwMode="auto">
          <a:xfrm>
            <a:off x="1625601" y="3484563"/>
            <a:ext cx="1646767" cy="812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Oval 10"/>
          <p:cNvSpPr>
            <a:spLocks noChangeArrowheads="1"/>
          </p:cNvSpPr>
          <p:nvPr/>
        </p:nvSpPr>
        <p:spPr bwMode="auto">
          <a:xfrm>
            <a:off x="81280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78859" name="Line 11"/>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0" name="Rectangle 12"/>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78861" name="Rectangle 13"/>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78862" name="Rectangle 14"/>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78863" name="Rectangle 15"/>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78864" name="Rectangle 16"/>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78865" name="Rectangle 17"/>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78866" name="Rectangle 18"/>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78867" name="Rectangle 19"/>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78868" name="Rectangle 20"/>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78869" name="Rectangle 21"/>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78870" name="Oval 22"/>
          <p:cNvSpPr>
            <a:spLocks noChangeArrowheads="1"/>
          </p:cNvSpPr>
          <p:nvPr/>
        </p:nvSpPr>
        <p:spPr bwMode="auto">
          <a:xfrm>
            <a:off x="3251200" y="41735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78871" name="Oval 23"/>
          <p:cNvSpPr>
            <a:spLocks noChangeArrowheads="1"/>
          </p:cNvSpPr>
          <p:nvPr/>
        </p:nvSpPr>
        <p:spPr bwMode="auto">
          <a:xfrm>
            <a:off x="56896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78872" name="Oval 24"/>
          <p:cNvSpPr>
            <a:spLocks noChangeArrowheads="1"/>
          </p:cNvSpPr>
          <p:nvPr/>
        </p:nvSpPr>
        <p:spPr bwMode="auto">
          <a:xfrm>
            <a:off x="81280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78873" name="Oval 25"/>
          <p:cNvSpPr>
            <a:spLocks noChangeArrowheads="1"/>
          </p:cNvSpPr>
          <p:nvPr/>
        </p:nvSpPr>
        <p:spPr bwMode="auto">
          <a:xfrm>
            <a:off x="4470400" y="3179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78874" name="Line 26"/>
          <p:cNvSpPr>
            <a:spLocks noChangeShapeType="1"/>
          </p:cNvSpPr>
          <p:nvPr/>
        </p:nvSpPr>
        <p:spPr bwMode="auto">
          <a:xfrm flipV="1">
            <a:off x="1625600" y="23415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5" name="Line 27"/>
          <p:cNvSpPr>
            <a:spLocks noChangeShapeType="1"/>
          </p:cNvSpPr>
          <p:nvPr/>
        </p:nvSpPr>
        <p:spPr bwMode="auto">
          <a:xfrm>
            <a:off x="38608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6" name="Line 28"/>
          <p:cNvSpPr>
            <a:spLocks noChangeShapeType="1"/>
          </p:cNvSpPr>
          <p:nvPr/>
        </p:nvSpPr>
        <p:spPr bwMode="auto">
          <a:xfrm>
            <a:off x="62992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7" name="Line 29"/>
          <p:cNvSpPr>
            <a:spLocks noChangeShapeType="1"/>
          </p:cNvSpPr>
          <p:nvPr/>
        </p:nvSpPr>
        <p:spPr bwMode="auto">
          <a:xfrm>
            <a:off x="6299200" y="43989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8" name="Line 30"/>
          <p:cNvSpPr>
            <a:spLocks noChangeShapeType="1"/>
          </p:cNvSpPr>
          <p:nvPr/>
        </p:nvSpPr>
        <p:spPr bwMode="auto">
          <a:xfrm>
            <a:off x="8716434" y="2265363"/>
            <a:ext cx="1545167"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9" name="Line 31"/>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0" name="Line 32"/>
          <p:cNvSpPr>
            <a:spLocks noChangeShapeType="1"/>
          </p:cNvSpPr>
          <p:nvPr/>
        </p:nvSpPr>
        <p:spPr bwMode="auto">
          <a:xfrm>
            <a:off x="6197600" y="2417763"/>
            <a:ext cx="213360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1" name="Line 33"/>
          <p:cNvSpPr>
            <a:spLocks noChangeShapeType="1"/>
          </p:cNvSpPr>
          <p:nvPr/>
        </p:nvSpPr>
        <p:spPr bwMode="auto">
          <a:xfrm flipH="1">
            <a:off x="4876800" y="2417763"/>
            <a:ext cx="914400" cy="7620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2" name="Rectangle 34"/>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78883" name="Rectangle 35"/>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78884" name="Line 36"/>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5" name="Rectangle 37"/>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78887" name="Line 39"/>
          <p:cNvSpPr>
            <a:spLocks noChangeShapeType="1"/>
          </p:cNvSpPr>
          <p:nvPr/>
        </p:nvSpPr>
        <p:spPr bwMode="auto">
          <a:xfrm>
            <a:off x="4470400" y="2514600"/>
            <a:ext cx="609600" cy="2286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8" name="Line 40"/>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9" name="Rectangle 41"/>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78891" name="Rectangle 43"/>
          <p:cNvSpPr>
            <a:spLocks noGrp="1" noChangeArrowheads="1"/>
          </p:cNvSpPr>
          <p:nvPr>
            <p:ph type="title"/>
          </p:nvPr>
        </p:nvSpPr>
        <p:spPr>
          <a:xfrm>
            <a:off x="406400" y="188913"/>
            <a:ext cx="11176000" cy="1143000"/>
          </a:xfrm>
          <a:noFill/>
          <a:ln/>
        </p:spPr>
        <p:txBody>
          <a:bodyPr/>
          <a:lstStyle/>
          <a:p>
            <a:r>
              <a:rPr lang="en-US" sz="4000"/>
              <a:t>The Execution of </a:t>
            </a:r>
            <a:r>
              <a:rPr lang="tr-TR" sz="4000"/>
              <a:t>Kruskal’s Algorithm</a:t>
            </a:r>
            <a:endParaRPr lang="en-US" sz="4000"/>
          </a:p>
        </p:txBody>
      </p:sp>
      <p:sp>
        <p:nvSpPr>
          <p:cNvPr id="78892" name="Rectangle 44"/>
          <p:cNvSpPr>
            <a:spLocks noChangeArrowheads="1"/>
          </p:cNvSpPr>
          <p:nvPr/>
        </p:nvSpPr>
        <p:spPr bwMode="auto">
          <a:xfrm>
            <a:off x="4064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a:t>
            </a:r>
          </a:p>
        </p:txBody>
      </p:sp>
    </p:spTree>
    <p:extLst>
      <p:ext uri="{BB962C8B-B14F-4D97-AF65-F5344CB8AC3E}">
        <p14:creationId xmlns:p14="http://schemas.microsoft.com/office/powerpoint/2010/main" val="30018481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3"/>
          <p:cNvSpPr>
            <a:spLocks noGrp="1"/>
          </p:cNvSpPr>
          <p:nvPr>
            <p:ph type="sldNum" sz="quarter" idx="4294967295"/>
          </p:nvPr>
        </p:nvSpPr>
        <p:spPr>
          <a:xfrm>
            <a:off x="8737600" y="6248400"/>
            <a:ext cx="2540000" cy="457200"/>
          </a:xfrm>
          <a:prstGeom prst="rect">
            <a:avLst/>
          </a:prstGeom>
        </p:spPr>
        <p:txBody>
          <a:bodyPr/>
          <a:lstStyle/>
          <a:p>
            <a:fld id="{4A4C5B28-FCDD-449A-A2BD-6EA6B2A67714}" type="slidenum">
              <a:rPr lang="en-US"/>
              <a:pPr/>
              <a:t>33</a:t>
            </a:fld>
            <a:endParaRPr lang="en-US"/>
          </a:p>
        </p:txBody>
      </p:sp>
      <p:sp>
        <p:nvSpPr>
          <p:cNvPr id="79875" name="Oval 3"/>
          <p:cNvSpPr>
            <a:spLocks noChangeArrowheads="1"/>
          </p:cNvSpPr>
          <p:nvPr/>
        </p:nvSpPr>
        <p:spPr bwMode="auto">
          <a:xfrm>
            <a:off x="1117600" y="31289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79876" name="Oval 4"/>
          <p:cNvSpPr>
            <a:spLocks noChangeArrowheads="1"/>
          </p:cNvSpPr>
          <p:nvPr/>
        </p:nvSpPr>
        <p:spPr bwMode="auto">
          <a:xfrm>
            <a:off x="3251200" y="20399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79877" name="Oval 5"/>
          <p:cNvSpPr>
            <a:spLocks noChangeArrowheads="1"/>
          </p:cNvSpPr>
          <p:nvPr/>
        </p:nvSpPr>
        <p:spPr bwMode="auto">
          <a:xfrm>
            <a:off x="56896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79878" name="Oval 6"/>
          <p:cNvSpPr>
            <a:spLocks noChangeArrowheads="1"/>
          </p:cNvSpPr>
          <p:nvPr/>
        </p:nvSpPr>
        <p:spPr bwMode="auto">
          <a:xfrm>
            <a:off x="10193867" y="31162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79879" name="Line 7"/>
          <p:cNvSpPr>
            <a:spLocks noChangeShapeType="1"/>
          </p:cNvSpPr>
          <p:nvPr/>
        </p:nvSpPr>
        <p:spPr bwMode="auto">
          <a:xfrm>
            <a:off x="38608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0" name="Line 8"/>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1" name="Line 9"/>
          <p:cNvSpPr>
            <a:spLocks noChangeShapeType="1"/>
          </p:cNvSpPr>
          <p:nvPr/>
        </p:nvSpPr>
        <p:spPr bwMode="auto">
          <a:xfrm>
            <a:off x="1625601" y="3484563"/>
            <a:ext cx="1646767" cy="812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2" name="Oval 10"/>
          <p:cNvSpPr>
            <a:spLocks noChangeArrowheads="1"/>
          </p:cNvSpPr>
          <p:nvPr/>
        </p:nvSpPr>
        <p:spPr bwMode="auto">
          <a:xfrm>
            <a:off x="81280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79883" name="Line 11"/>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4" name="Rectangle 12"/>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79885" name="Rectangle 13"/>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79886" name="Rectangle 14"/>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79887" name="Rectangle 15"/>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79888" name="Rectangle 16"/>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79889" name="Rectangle 17"/>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79890" name="Rectangle 18"/>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79891" name="Rectangle 19"/>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79892" name="Rectangle 20"/>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79893" name="Rectangle 21"/>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79894" name="Oval 22"/>
          <p:cNvSpPr>
            <a:spLocks noChangeArrowheads="1"/>
          </p:cNvSpPr>
          <p:nvPr/>
        </p:nvSpPr>
        <p:spPr bwMode="auto">
          <a:xfrm>
            <a:off x="3251200" y="41735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79895" name="Oval 23"/>
          <p:cNvSpPr>
            <a:spLocks noChangeArrowheads="1"/>
          </p:cNvSpPr>
          <p:nvPr/>
        </p:nvSpPr>
        <p:spPr bwMode="auto">
          <a:xfrm>
            <a:off x="56896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79896" name="Oval 24"/>
          <p:cNvSpPr>
            <a:spLocks noChangeArrowheads="1"/>
          </p:cNvSpPr>
          <p:nvPr/>
        </p:nvSpPr>
        <p:spPr bwMode="auto">
          <a:xfrm>
            <a:off x="81280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79897" name="Oval 25"/>
          <p:cNvSpPr>
            <a:spLocks noChangeArrowheads="1"/>
          </p:cNvSpPr>
          <p:nvPr/>
        </p:nvSpPr>
        <p:spPr bwMode="auto">
          <a:xfrm>
            <a:off x="4470400" y="3179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79898" name="Line 26"/>
          <p:cNvSpPr>
            <a:spLocks noChangeShapeType="1"/>
          </p:cNvSpPr>
          <p:nvPr/>
        </p:nvSpPr>
        <p:spPr bwMode="auto">
          <a:xfrm flipV="1">
            <a:off x="1625600" y="23415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9" name="Line 27"/>
          <p:cNvSpPr>
            <a:spLocks noChangeShapeType="1"/>
          </p:cNvSpPr>
          <p:nvPr/>
        </p:nvSpPr>
        <p:spPr bwMode="auto">
          <a:xfrm>
            <a:off x="38608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0" name="Line 28"/>
          <p:cNvSpPr>
            <a:spLocks noChangeShapeType="1"/>
          </p:cNvSpPr>
          <p:nvPr/>
        </p:nvSpPr>
        <p:spPr bwMode="auto">
          <a:xfrm>
            <a:off x="62992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1" name="Line 29"/>
          <p:cNvSpPr>
            <a:spLocks noChangeShapeType="1"/>
          </p:cNvSpPr>
          <p:nvPr/>
        </p:nvSpPr>
        <p:spPr bwMode="auto">
          <a:xfrm>
            <a:off x="62992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2" name="Line 30"/>
          <p:cNvSpPr>
            <a:spLocks noChangeShapeType="1"/>
          </p:cNvSpPr>
          <p:nvPr/>
        </p:nvSpPr>
        <p:spPr bwMode="auto">
          <a:xfrm>
            <a:off x="8716434" y="2265363"/>
            <a:ext cx="1545167"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3" name="Line 31"/>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4" name="Line 32"/>
          <p:cNvSpPr>
            <a:spLocks noChangeShapeType="1"/>
          </p:cNvSpPr>
          <p:nvPr/>
        </p:nvSpPr>
        <p:spPr bwMode="auto">
          <a:xfrm>
            <a:off x="6197600" y="2417763"/>
            <a:ext cx="213360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5" name="Line 33"/>
          <p:cNvSpPr>
            <a:spLocks noChangeShapeType="1"/>
          </p:cNvSpPr>
          <p:nvPr/>
        </p:nvSpPr>
        <p:spPr bwMode="auto">
          <a:xfrm flipH="1">
            <a:off x="4876800" y="2417763"/>
            <a:ext cx="914400" cy="7620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6" name="Rectangle 34"/>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79907" name="Rectangle 35"/>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79908" name="Line 36"/>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9" name="Rectangle 37"/>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79911" name="Line 39"/>
          <p:cNvSpPr>
            <a:spLocks noChangeShapeType="1"/>
          </p:cNvSpPr>
          <p:nvPr/>
        </p:nvSpPr>
        <p:spPr bwMode="auto">
          <a:xfrm flipH="1" flipV="1">
            <a:off x="7315200" y="4495800"/>
            <a:ext cx="609600" cy="3048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12" name="Line 40"/>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13" name="Rectangle 41"/>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79915" name="Rectangle 43"/>
          <p:cNvSpPr>
            <a:spLocks noGrp="1" noChangeArrowheads="1"/>
          </p:cNvSpPr>
          <p:nvPr>
            <p:ph type="title"/>
          </p:nvPr>
        </p:nvSpPr>
        <p:spPr>
          <a:xfrm>
            <a:off x="406400" y="188913"/>
            <a:ext cx="11176000" cy="1143000"/>
          </a:xfrm>
          <a:noFill/>
          <a:ln/>
        </p:spPr>
        <p:txBody>
          <a:bodyPr/>
          <a:lstStyle/>
          <a:p>
            <a:r>
              <a:rPr lang="en-US" sz="4000"/>
              <a:t>The Execution of </a:t>
            </a:r>
            <a:r>
              <a:rPr lang="tr-TR" sz="4000"/>
              <a:t>Kruskal’s Algorithm</a:t>
            </a:r>
            <a:endParaRPr lang="en-US" sz="4000"/>
          </a:p>
        </p:txBody>
      </p:sp>
      <p:sp>
        <p:nvSpPr>
          <p:cNvPr id="79916" name="Rectangle 44"/>
          <p:cNvSpPr>
            <a:spLocks noChangeArrowheads="1"/>
          </p:cNvSpPr>
          <p:nvPr/>
        </p:nvSpPr>
        <p:spPr bwMode="auto">
          <a:xfrm>
            <a:off x="4064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a:t>
            </a:r>
          </a:p>
        </p:txBody>
      </p:sp>
    </p:spTree>
    <p:extLst>
      <p:ext uri="{BB962C8B-B14F-4D97-AF65-F5344CB8AC3E}">
        <p14:creationId xmlns:p14="http://schemas.microsoft.com/office/powerpoint/2010/main" val="24276985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3"/>
          <p:cNvSpPr>
            <a:spLocks noGrp="1"/>
          </p:cNvSpPr>
          <p:nvPr>
            <p:ph type="sldNum" sz="quarter" idx="4294967295"/>
          </p:nvPr>
        </p:nvSpPr>
        <p:spPr>
          <a:xfrm>
            <a:off x="8737600" y="6248400"/>
            <a:ext cx="2540000" cy="457200"/>
          </a:xfrm>
          <a:prstGeom prst="rect">
            <a:avLst/>
          </a:prstGeom>
        </p:spPr>
        <p:txBody>
          <a:bodyPr/>
          <a:lstStyle/>
          <a:p>
            <a:fld id="{785732BD-49B5-42C5-A068-93982471FFBB}" type="slidenum">
              <a:rPr lang="en-US"/>
              <a:pPr/>
              <a:t>34</a:t>
            </a:fld>
            <a:endParaRPr lang="en-US"/>
          </a:p>
        </p:txBody>
      </p:sp>
      <p:sp>
        <p:nvSpPr>
          <p:cNvPr id="80899" name="Oval 3"/>
          <p:cNvSpPr>
            <a:spLocks noChangeArrowheads="1"/>
          </p:cNvSpPr>
          <p:nvPr/>
        </p:nvSpPr>
        <p:spPr bwMode="auto">
          <a:xfrm>
            <a:off x="1117600" y="31289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80900" name="Oval 4"/>
          <p:cNvSpPr>
            <a:spLocks noChangeArrowheads="1"/>
          </p:cNvSpPr>
          <p:nvPr/>
        </p:nvSpPr>
        <p:spPr bwMode="auto">
          <a:xfrm>
            <a:off x="3251200" y="20399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80901" name="Oval 5"/>
          <p:cNvSpPr>
            <a:spLocks noChangeArrowheads="1"/>
          </p:cNvSpPr>
          <p:nvPr/>
        </p:nvSpPr>
        <p:spPr bwMode="auto">
          <a:xfrm>
            <a:off x="56896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80902" name="Oval 6"/>
          <p:cNvSpPr>
            <a:spLocks noChangeArrowheads="1"/>
          </p:cNvSpPr>
          <p:nvPr/>
        </p:nvSpPr>
        <p:spPr bwMode="auto">
          <a:xfrm>
            <a:off x="10193867" y="31162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80903" name="Line 7"/>
          <p:cNvSpPr>
            <a:spLocks noChangeShapeType="1"/>
          </p:cNvSpPr>
          <p:nvPr/>
        </p:nvSpPr>
        <p:spPr bwMode="auto">
          <a:xfrm>
            <a:off x="38608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4" name="Line 8"/>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5" name="Line 9"/>
          <p:cNvSpPr>
            <a:spLocks noChangeShapeType="1"/>
          </p:cNvSpPr>
          <p:nvPr/>
        </p:nvSpPr>
        <p:spPr bwMode="auto">
          <a:xfrm>
            <a:off x="1625601" y="3484563"/>
            <a:ext cx="1646767" cy="812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6" name="Oval 10"/>
          <p:cNvSpPr>
            <a:spLocks noChangeArrowheads="1"/>
          </p:cNvSpPr>
          <p:nvPr/>
        </p:nvSpPr>
        <p:spPr bwMode="auto">
          <a:xfrm>
            <a:off x="81280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80907" name="Line 11"/>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8" name="Rectangle 12"/>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80909" name="Rectangle 13"/>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80910" name="Rectangle 14"/>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80911" name="Rectangle 15"/>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80912" name="Rectangle 16"/>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80913" name="Rectangle 17"/>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80914" name="Rectangle 18"/>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80915" name="Rectangle 19"/>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80916" name="Rectangle 20"/>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80917" name="Rectangle 21"/>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80918" name="Oval 22"/>
          <p:cNvSpPr>
            <a:spLocks noChangeArrowheads="1"/>
          </p:cNvSpPr>
          <p:nvPr/>
        </p:nvSpPr>
        <p:spPr bwMode="auto">
          <a:xfrm>
            <a:off x="3251200" y="41735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80919" name="Oval 23"/>
          <p:cNvSpPr>
            <a:spLocks noChangeArrowheads="1"/>
          </p:cNvSpPr>
          <p:nvPr/>
        </p:nvSpPr>
        <p:spPr bwMode="auto">
          <a:xfrm>
            <a:off x="56896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80920" name="Oval 24"/>
          <p:cNvSpPr>
            <a:spLocks noChangeArrowheads="1"/>
          </p:cNvSpPr>
          <p:nvPr/>
        </p:nvSpPr>
        <p:spPr bwMode="auto">
          <a:xfrm>
            <a:off x="81280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80921" name="Oval 25"/>
          <p:cNvSpPr>
            <a:spLocks noChangeArrowheads="1"/>
          </p:cNvSpPr>
          <p:nvPr/>
        </p:nvSpPr>
        <p:spPr bwMode="auto">
          <a:xfrm>
            <a:off x="4470400" y="3179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80922" name="Line 26"/>
          <p:cNvSpPr>
            <a:spLocks noChangeShapeType="1"/>
          </p:cNvSpPr>
          <p:nvPr/>
        </p:nvSpPr>
        <p:spPr bwMode="auto">
          <a:xfrm flipV="1">
            <a:off x="1625600" y="2341563"/>
            <a:ext cx="1625600" cy="8382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3" name="Line 27"/>
          <p:cNvSpPr>
            <a:spLocks noChangeShapeType="1"/>
          </p:cNvSpPr>
          <p:nvPr/>
        </p:nvSpPr>
        <p:spPr bwMode="auto">
          <a:xfrm>
            <a:off x="38608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4" name="Line 28"/>
          <p:cNvSpPr>
            <a:spLocks noChangeShapeType="1"/>
          </p:cNvSpPr>
          <p:nvPr/>
        </p:nvSpPr>
        <p:spPr bwMode="auto">
          <a:xfrm>
            <a:off x="62992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5" name="Line 29"/>
          <p:cNvSpPr>
            <a:spLocks noChangeShapeType="1"/>
          </p:cNvSpPr>
          <p:nvPr/>
        </p:nvSpPr>
        <p:spPr bwMode="auto">
          <a:xfrm>
            <a:off x="62992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6" name="Line 30"/>
          <p:cNvSpPr>
            <a:spLocks noChangeShapeType="1"/>
          </p:cNvSpPr>
          <p:nvPr/>
        </p:nvSpPr>
        <p:spPr bwMode="auto">
          <a:xfrm>
            <a:off x="8716434" y="2265363"/>
            <a:ext cx="1545167"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7" name="Line 31"/>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8" name="Line 32"/>
          <p:cNvSpPr>
            <a:spLocks noChangeShapeType="1"/>
          </p:cNvSpPr>
          <p:nvPr/>
        </p:nvSpPr>
        <p:spPr bwMode="auto">
          <a:xfrm>
            <a:off x="6197600" y="2417763"/>
            <a:ext cx="213360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9" name="Line 33"/>
          <p:cNvSpPr>
            <a:spLocks noChangeShapeType="1"/>
          </p:cNvSpPr>
          <p:nvPr/>
        </p:nvSpPr>
        <p:spPr bwMode="auto">
          <a:xfrm flipH="1">
            <a:off x="4876800" y="2417763"/>
            <a:ext cx="914400" cy="7620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30" name="Rectangle 34"/>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80931" name="Rectangle 35"/>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80932" name="Line 36"/>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33" name="Rectangle 37"/>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80935" name="Line 39"/>
          <p:cNvSpPr>
            <a:spLocks noChangeShapeType="1"/>
          </p:cNvSpPr>
          <p:nvPr/>
        </p:nvSpPr>
        <p:spPr bwMode="auto">
          <a:xfrm>
            <a:off x="1524000" y="2286000"/>
            <a:ext cx="609600" cy="2286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36" name="Line 40"/>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37" name="Rectangle 41"/>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80939" name="Rectangle 43"/>
          <p:cNvSpPr>
            <a:spLocks noGrp="1" noChangeArrowheads="1"/>
          </p:cNvSpPr>
          <p:nvPr>
            <p:ph type="title"/>
          </p:nvPr>
        </p:nvSpPr>
        <p:spPr>
          <a:xfrm>
            <a:off x="406400" y="188913"/>
            <a:ext cx="11176000" cy="1143000"/>
          </a:xfrm>
          <a:noFill/>
          <a:ln/>
        </p:spPr>
        <p:txBody>
          <a:bodyPr/>
          <a:lstStyle/>
          <a:p>
            <a:r>
              <a:rPr lang="en-US" sz="4000"/>
              <a:t>The Execution of </a:t>
            </a:r>
            <a:r>
              <a:rPr lang="tr-TR" sz="4000"/>
              <a:t>Kruskal’s Algorithm</a:t>
            </a:r>
            <a:endParaRPr lang="en-US" sz="4000"/>
          </a:p>
        </p:txBody>
      </p:sp>
      <p:sp>
        <p:nvSpPr>
          <p:cNvPr id="80940" name="Rectangle 44"/>
          <p:cNvSpPr>
            <a:spLocks noChangeArrowheads="1"/>
          </p:cNvSpPr>
          <p:nvPr/>
        </p:nvSpPr>
        <p:spPr bwMode="auto">
          <a:xfrm>
            <a:off x="4064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a:t>
            </a:r>
          </a:p>
        </p:txBody>
      </p:sp>
    </p:spTree>
    <p:extLst>
      <p:ext uri="{BB962C8B-B14F-4D97-AF65-F5344CB8AC3E}">
        <p14:creationId xmlns:p14="http://schemas.microsoft.com/office/powerpoint/2010/main" val="6192954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3"/>
          <p:cNvSpPr>
            <a:spLocks noGrp="1"/>
          </p:cNvSpPr>
          <p:nvPr>
            <p:ph type="sldNum" sz="quarter" idx="4294967295"/>
          </p:nvPr>
        </p:nvSpPr>
        <p:spPr>
          <a:xfrm>
            <a:off x="8737600" y="6248400"/>
            <a:ext cx="2540000" cy="457200"/>
          </a:xfrm>
          <a:prstGeom prst="rect">
            <a:avLst/>
          </a:prstGeom>
        </p:spPr>
        <p:txBody>
          <a:bodyPr/>
          <a:lstStyle/>
          <a:p>
            <a:fld id="{6DBB4D1E-74F8-437B-93BC-D6E23249F3E6}" type="slidenum">
              <a:rPr lang="en-US"/>
              <a:pPr/>
              <a:t>35</a:t>
            </a:fld>
            <a:endParaRPr lang="en-US"/>
          </a:p>
        </p:txBody>
      </p:sp>
      <p:sp>
        <p:nvSpPr>
          <p:cNvPr id="81923" name="Oval 3"/>
          <p:cNvSpPr>
            <a:spLocks noChangeArrowheads="1"/>
          </p:cNvSpPr>
          <p:nvPr/>
        </p:nvSpPr>
        <p:spPr bwMode="auto">
          <a:xfrm>
            <a:off x="1117600" y="31289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81924" name="Oval 4"/>
          <p:cNvSpPr>
            <a:spLocks noChangeArrowheads="1"/>
          </p:cNvSpPr>
          <p:nvPr/>
        </p:nvSpPr>
        <p:spPr bwMode="auto">
          <a:xfrm>
            <a:off x="3251200" y="20399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81925" name="Oval 5"/>
          <p:cNvSpPr>
            <a:spLocks noChangeArrowheads="1"/>
          </p:cNvSpPr>
          <p:nvPr/>
        </p:nvSpPr>
        <p:spPr bwMode="auto">
          <a:xfrm>
            <a:off x="56896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81926" name="Oval 6"/>
          <p:cNvSpPr>
            <a:spLocks noChangeArrowheads="1"/>
          </p:cNvSpPr>
          <p:nvPr/>
        </p:nvSpPr>
        <p:spPr bwMode="auto">
          <a:xfrm>
            <a:off x="10193867" y="31162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81927" name="Line 7"/>
          <p:cNvSpPr>
            <a:spLocks noChangeShapeType="1"/>
          </p:cNvSpPr>
          <p:nvPr/>
        </p:nvSpPr>
        <p:spPr bwMode="auto">
          <a:xfrm>
            <a:off x="38608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8" name="Line 8"/>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9" name="Line 9"/>
          <p:cNvSpPr>
            <a:spLocks noChangeShapeType="1"/>
          </p:cNvSpPr>
          <p:nvPr/>
        </p:nvSpPr>
        <p:spPr bwMode="auto">
          <a:xfrm>
            <a:off x="1625601" y="3484563"/>
            <a:ext cx="1646767" cy="812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0" name="Oval 10"/>
          <p:cNvSpPr>
            <a:spLocks noChangeArrowheads="1"/>
          </p:cNvSpPr>
          <p:nvPr/>
        </p:nvSpPr>
        <p:spPr bwMode="auto">
          <a:xfrm>
            <a:off x="81280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81931" name="Line 11"/>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2" name="Rectangle 12"/>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81933" name="Rectangle 13"/>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81934" name="Rectangle 14"/>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81935" name="Rectangle 15"/>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81936" name="Rectangle 16"/>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81937" name="Rectangle 17"/>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81938" name="Rectangle 18"/>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81939" name="Rectangle 19"/>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81940" name="Rectangle 20"/>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81941" name="Rectangle 21"/>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81942" name="Oval 22"/>
          <p:cNvSpPr>
            <a:spLocks noChangeArrowheads="1"/>
          </p:cNvSpPr>
          <p:nvPr/>
        </p:nvSpPr>
        <p:spPr bwMode="auto">
          <a:xfrm>
            <a:off x="3251200" y="41735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81943" name="Oval 23"/>
          <p:cNvSpPr>
            <a:spLocks noChangeArrowheads="1"/>
          </p:cNvSpPr>
          <p:nvPr/>
        </p:nvSpPr>
        <p:spPr bwMode="auto">
          <a:xfrm>
            <a:off x="56896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81944" name="Oval 24"/>
          <p:cNvSpPr>
            <a:spLocks noChangeArrowheads="1"/>
          </p:cNvSpPr>
          <p:nvPr/>
        </p:nvSpPr>
        <p:spPr bwMode="auto">
          <a:xfrm>
            <a:off x="81280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81945" name="Oval 25"/>
          <p:cNvSpPr>
            <a:spLocks noChangeArrowheads="1"/>
          </p:cNvSpPr>
          <p:nvPr/>
        </p:nvSpPr>
        <p:spPr bwMode="auto">
          <a:xfrm>
            <a:off x="4470400" y="3179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81946" name="Line 26"/>
          <p:cNvSpPr>
            <a:spLocks noChangeShapeType="1"/>
          </p:cNvSpPr>
          <p:nvPr/>
        </p:nvSpPr>
        <p:spPr bwMode="auto">
          <a:xfrm flipV="1">
            <a:off x="1625600" y="2341563"/>
            <a:ext cx="1625600" cy="8382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7" name="Line 27"/>
          <p:cNvSpPr>
            <a:spLocks noChangeShapeType="1"/>
          </p:cNvSpPr>
          <p:nvPr/>
        </p:nvSpPr>
        <p:spPr bwMode="auto">
          <a:xfrm>
            <a:off x="38608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8" name="Line 28"/>
          <p:cNvSpPr>
            <a:spLocks noChangeShapeType="1"/>
          </p:cNvSpPr>
          <p:nvPr/>
        </p:nvSpPr>
        <p:spPr bwMode="auto">
          <a:xfrm>
            <a:off x="62992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9" name="Line 29"/>
          <p:cNvSpPr>
            <a:spLocks noChangeShapeType="1"/>
          </p:cNvSpPr>
          <p:nvPr/>
        </p:nvSpPr>
        <p:spPr bwMode="auto">
          <a:xfrm>
            <a:off x="62992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50" name="Line 30"/>
          <p:cNvSpPr>
            <a:spLocks noChangeShapeType="1"/>
          </p:cNvSpPr>
          <p:nvPr/>
        </p:nvSpPr>
        <p:spPr bwMode="auto">
          <a:xfrm>
            <a:off x="8716434" y="2265363"/>
            <a:ext cx="1545167"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51" name="Line 31"/>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52" name="Line 32"/>
          <p:cNvSpPr>
            <a:spLocks noChangeShapeType="1"/>
          </p:cNvSpPr>
          <p:nvPr/>
        </p:nvSpPr>
        <p:spPr bwMode="auto">
          <a:xfrm>
            <a:off x="6197600" y="2417763"/>
            <a:ext cx="2133600" cy="17526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53" name="Line 33"/>
          <p:cNvSpPr>
            <a:spLocks noChangeShapeType="1"/>
          </p:cNvSpPr>
          <p:nvPr/>
        </p:nvSpPr>
        <p:spPr bwMode="auto">
          <a:xfrm flipH="1">
            <a:off x="4876800" y="2417763"/>
            <a:ext cx="914400" cy="7620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54" name="Rectangle 34"/>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81955" name="Rectangle 35"/>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81956" name="Line 36"/>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57" name="Rectangle 37"/>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81959" name="Line 39"/>
          <p:cNvSpPr>
            <a:spLocks noChangeShapeType="1"/>
          </p:cNvSpPr>
          <p:nvPr/>
        </p:nvSpPr>
        <p:spPr bwMode="auto">
          <a:xfrm flipH="1">
            <a:off x="7213600" y="2590800"/>
            <a:ext cx="406400" cy="3810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60" name="Line 40"/>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61" name="Rectangle 41"/>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81963" name="Rectangle 43"/>
          <p:cNvSpPr>
            <a:spLocks noGrp="1" noChangeArrowheads="1"/>
          </p:cNvSpPr>
          <p:nvPr>
            <p:ph type="title"/>
          </p:nvPr>
        </p:nvSpPr>
        <p:spPr>
          <a:xfrm>
            <a:off x="406400" y="188913"/>
            <a:ext cx="11176000" cy="1143000"/>
          </a:xfrm>
          <a:noFill/>
          <a:ln/>
        </p:spPr>
        <p:txBody>
          <a:bodyPr/>
          <a:lstStyle/>
          <a:p>
            <a:r>
              <a:rPr lang="en-US" sz="4000"/>
              <a:t>The Execution of </a:t>
            </a:r>
            <a:r>
              <a:rPr lang="tr-TR" sz="4000"/>
              <a:t>Kruskal’s Algorithm</a:t>
            </a:r>
            <a:endParaRPr lang="en-US" sz="4000"/>
          </a:p>
        </p:txBody>
      </p:sp>
      <p:sp>
        <p:nvSpPr>
          <p:cNvPr id="81964" name="Rectangle 44"/>
          <p:cNvSpPr>
            <a:spLocks noChangeArrowheads="1"/>
          </p:cNvSpPr>
          <p:nvPr/>
        </p:nvSpPr>
        <p:spPr bwMode="auto">
          <a:xfrm>
            <a:off x="4064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a:t>
            </a:r>
          </a:p>
        </p:txBody>
      </p:sp>
    </p:spTree>
    <p:extLst>
      <p:ext uri="{BB962C8B-B14F-4D97-AF65-F5344CB8AC3E}">
        <p14:creationId xmlns:p14="http://schemas.microsoft.com/office/powerpoint/2010/main" val="6329240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44"/>
          <p:cNvSpPr>
            <a:spLocks noGrp="1"/>
          </p:cNvSpPr>
          <p:nvPr>
            <p:ph type="sldNum" sz="quarter" idx="4294967295"/>
          </p:nvPr>
        </p:nvSpPr>
        <p:spPr>
          <a:xfrm>
            <a:off x="8737600" y="6248400"/>
            <a:ext cx="2540000" cy="457200"/>
          </a:xfrm>
          <a:prstGeom prst="rect">
            <a:avLst/>
          </a:prstGeom>
        </p:spPr>
        <p:txBody>
          <a:bodyPr/>
          <a:lstStyle/>
          <a:p>
            <a:fld id="{819D3005-B396-4B71-8334-972FE34C1A6B}" type="slidenum">
              <a:rPr lang="en-US"/>
              <a:pPr/>
              <a:t>36</a:t>
            </a:fld>
            <a:endParaRPr lang="en-US"/>
          </a:p>
        </p:txBody>
      </p:sp>
      <p:sp>
        <p:nvSpPr>
          <p:cNvPr id="92163" name="Oval 3"/>
          <p:cNvSpPr>
            <a:spLocks noChangeArrowheads="1"/>
          </p:cNvSpPr>
          <p:nvPr/>
        </p:nvSpPr>
        <p:spPr bwMode="auto">
          <a:xfrm>
            <a:off x="1117600" y="31289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92164" name="Oval 4"/>
          <p:cNvSpPr>
            <a:spLocks noChangeArrowheads="1"/>
          </p:cNvSpPr>
          <p:nvPr/>
        </p:nvSpPr>
        <p:spPr bwMode="auto">
          <a:xfrm>
            <a:off x="3251200" y="20399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92165" name="Oval 5"/>
          <p:cNvSpPr>
            <a:spLocks noChangeArrowheads="1"/>
          </p:cNvSpPr>
          <p:nvPr/>
        </p:nvSpPr>
        <p:spPr bwMode="auto">
          <a:xfrm>
            <a:off x="56896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92166" name="Oval 6"/>
          <p:cNvSpPr>
            <a:spLocks noChangeArrowheads="1"/>
          </p:cNvSpPr>
          <p:nvPr/>
        </p:nvSpPr>
        <p:spPr bwMode="auto">
          <a:xfrm>
            <a:off x="10193867" y="31162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92167" name="Line 7"/>
          <p:cNvSpPr>
            <a:spLocks noChangeShapeType="1"/>
          </p:cNvSpPr>
          <p:nvPr/>
        </p:nvSpPr>
        <p:spPr bwMode="auto">
          <a:xfrm>
            <a:off x="38608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68" name="Line 8"/>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69" name="Line 9"/>
          <p:cNvSpPr>
            <a:spLocks noChangeShapeType="1"/>
          </p:cNvSpPr>
          <p:nvPr/>
        </p:nvSpPr>
        <p:spPr bwMode="auto">
          <a:xfrm>
            <a:off x="1625601" y="3484563"/>
            <a:ext cx="1646767" cy="812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70" name="Oval 10"/>
          <p:cNvSpPr>
            <a:spLocks noChangeArrowheads="1"/>
          </p:cNvSpPr>
          <p:nvPr/>
        </p:nvSpPr>
        <p:spPr bwMode="auto">
          <a:xfrm>
            <a:off x="81280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92171" name="Line 11"/>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72" name="Rectangle 12"/>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92173" name="Rectangle 13"/>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92174" name="Rectangle 14"/>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92175" name="Rectangle 15"/>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92176" name="Rectangle 16"/>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92177" name="Rectangle 17"/>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92178" name="Rectangle 18"/>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92179" name="Rectangle 19"/>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92180" name="Rectangle 20"/>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92181" name="Rectangle 21"/>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92182" name="Oval 22"/>
          <p:cNvSpPr>
            <a:spLocks noChangeArrowheads="1"/>
          </p:cNvSpPr>
          <p:nvPr/>
        </p:nvSpPr>
        <p:spPr bwMode="auto">
          <a:xfrm>
            <a:off x="3251200" y="41735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92183" name="Oval 23"/>
          <p:cNvSpPr>
            <a:spLocks noChangeArrowheads="1"/>
          </p:cNvSpPr>
          <p:nvPr/>
        </p:nvSpPr>
        <p:spPr bwMode="auto">
          <a:xfrm>
            <a:off x="56896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92184" name="Oval 24"/>
          <p:cNvSpPr>
            <a:spLocks noChangeArrowheads="1"/>
          </p:cNvSpPr>
          <p:nvPr/>
        </p:nvSpPr>
        <p:spPr bwMode="auto">
          <a:xfrm>
            <a:off x="81280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92185" name="Oval 25"/>
          <p:cNvSpPr>
            <a:spLocks noChangeArrowheads="1"/>
          </p:cNvSpPr>
          <p:nvPr/>
        </p:nvSpPr>
        <p:spPr bwMode="auto">
          <a:xfrm>
            <a:off x="4470400" y="3179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92186" name="Line 26"/>
          <p:cNvSpPr>
            <a:spLocks noChangeShapeType="1"/>
          </p:cNvSpPr>
          <p:nvPr/>
        </p:nvSpPr>
        <p:spPr bwMode="auto">
          <a:xfrm flipV="1">
            <a:off x="1625600" y="2341563"/>
            <a:ext cx="1625600" cy="8382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87" name="Line 27"/>
          <p:cNvSpPr>
            <a:spLocks noChangeShapeType="1"/>
          </p:cNvSpPr>
          <p:nvPr/>
        </p:nvSpPr>
        <p:spPr bwMode="auto">
          <a:xfrm>
            <a:off x="38608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88" name="Line 28"/>
          <p:cNvSpPr>
            <a:spLocks noChangeShapeType="1"/>
          </p:cNvSpPr>
          <p:nvPr/>
        </p:nvSpPr>
        <p:spPr bwMode="auto">
          <a:xfrm>
            <a:off x="62992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89" name="Line 29"/>
          <p:cNvSpPr>
            <a:spLocks noChangeShapeType="1"/>
          </p:cNvSpPr>
          <p:nvPr/>
        </p:nvSpPr>
        <p:spPr bwMode="auto">
          <a:xfrm>
            <a:off x="62992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90" name="Line 30"/>
          <p:cNvSpPr>
            <a:spLocks noChangeShapeType="1"/>
          </p:cNvSpPr>
          <p:nvPr/>
        </p:nvSpPr>
        <p:spPr bwMode="auto">
          <a:xfrm>
            <a:off x="8716434" y="2265363"/>
            <a:ext cx="1545167"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91" name="Line 31"/>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92" name="Line 32"/>
          <p:cNvSpPr>
            <a:spLocks noChangeShapeType="1"/>
          </p:cNvSpPr>
          <p:nvPr/>
        </p:nvSpPr>
        <p:spPr bwMode="auto">
          <a:xfrm>
            <a:off x="6197600" y="2417763"/>
            <a:ext cx="2133600" cy="17526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93" name="Line 33"/>
          <p:cNvSpPr>
            <a:spLocks noChangeShapeType="1"/>
          </p:cNvSpPr>
          <p:nvPr/>
        </p:nvSpPr>
        <p:spPr bwMode="auto">
          <a:xfrm flipH="1">
            <a:off x="4876800" y="2417763"/>
            <a:ext cx="914400" cy="7620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94" name="Rectangle 34"/>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92195" name="Rectangle 35"/>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92196" name="Line 36"/>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97" name="Rectangle 37"/>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92199" name="Line 39"/>
          <p:cNvSpPr>
            <a:spLocks noChangeShapeType="1"/>
          </p:cNvSpPr>
          <p:nvPr/>
        </p:nvSpPr>
        <p:spPr bwMode="auto">
          <a:xfrm flipH="1">
            <a:off x="5892800" y="3657600"/>
            <a:ext cx="812800" cy="2286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00" name="Rectangle 40"/>
          <p:cNvSpPr>
            <a:spLocks noChangeArrowheads="1"/>
          </p:cNvSpPr>
          <p:nvPr/>
        </p:nvSpPr>
        <p:spPr bwMode="auto">
          <a:xfrm>
            <a:off x="7620000" y="5029200"/>
            <a:ext cx="3657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(g,i) </a:t>
            </a:r>
            <a:r>
              <a:rPr lang="en-US">
                <a:solidFill>
                  <a:srgbClr val="FF0101"/>
                </a:solidFill>
              </a:rPr>
              <a:t>discarded</a:t>
            </a:r>
          </a:p>
        </p:txBody>
      </p:sp>
      <p:sp>
        <p:nvSpPr>
          <p:cNvPr id="92201" name="Line 41"/>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02" name="Rectangle 42"/>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92204" name="Rectangle 44"/>
          <p:cNvSpPr>
            <a:spLocks noGrp="1" noChangeArrowheads="1"/>
          </p:cNvSpPr>
          <p:nvPr>
            <p:ph type="title"/>
          </p:nvPr>
        </p:nvSpPr>
        <p:spPr>
          <a:xfrm>
            <a:off x="406400" y="188913"/>
            <a:ext cx="11176000" cy="1143000"/>
          </a:xfrm>
          <a:noFill/>
          <a:ln/>
        </p:spPr>
        <p:txBody>
          <a:bodyPr/>
          <a:lstStyle/>
          <a:p>
            <a:r>
              <a:rPr lang="en-US" sz="4000"/>
              <a:t>The Execution of </a:t>
            </a:r>
            <a:r>
              <a:rPr lang="tr-TR" sz="4000"/>
              <a:t>Kruskal’s Algorithm</a:t>
            </a:r>
            <a:endParaRPr lang="en-US" sz="4000"/>
          </a:p>
        </p:txBody>
      </p:sp>
      <p:sp>
        <p:nvSpPr>
          <p:cNvPr id="92205" name="Rectangle 45"/>
          <p:cNvSpPr>
            <a:spLocks noChangeArrowheads="1"/>
          </p:cNvSpPr>
          <p:nvPr/>
        </p:nvSpPr>
        <p:spPr bwMode="auto">
          <a:xfrm>
            <a:off x="4064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Tree>
    <p:extLst>
      <p:ext uri="{BB962C8B-B14F-4D97-AF65-F5344CB8AC3E}">
        <p14:creationId xmlns:p14="http://schemas.microsoft.com/office/powerpoint/2010/main" val="155938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3"/>
          <p:cNvSpPr>
            <a:spLocks noGrp="1"/>
          </p:cNvSpPr>
          <p:nvPr>
            <p:ph type="sldNum" sz="quarter" idx="4294967295"/>
          </p:nvPr>
        </p:nvSpPr>
        <p:spPr>
          <a:xfrm>
            <a:off x="8737600" y="6248400"/>
            <a:ext cx="2540000" cy="457200"/>
          </a:xfrm>
          <a:prstGeom prst="rect">
            <a:avLst/>
          </a:prstGeom>
        </p:spPr>
        <p:txBody>
          <a:bodyPr/>
          <a:lstStyle/>
          <a:p>
            <a:fld id="{04AC8A95-A650-46AE-BBA6-7F9132D6E04C}" type="slidenum">
              <a:rPr lang="en-US"/>
              <a:pPr/>
              <a:t>37</a:t>
            </a:fld>
            <a:endParaRPr lang="en-US"/>
          </a:p>
        </p:txBody>
      </p:sp>
      <p:sp>
        <p:nvSpPr>
          <p:cNvPr id="83971" name="Oval 3"/>
          <p:cNvSpPr>
            <a:spLocks noChangeArrowheads="1"/>
          </p:cNvSpPr>
          <p:nvPr/>
        </p:nvSpPr>
        <p:spPr bwMode="auto">
          <a:xfrm>
            <a:off x="1117600" y="31289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83972" name="Oval 4"/>
          <p:cNvSpPr>
            <a:spLocks noChangeArrowheads="1"/>
          </p:cNvSpPr>
          <p:nvPr/>
        </p:nvSpPr>
        <p:spPr bwMode="auto">
          <a:xfrm>
            <a:off x="3251200" y="20399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83973" name="Oval 5"/>
          <p:cNvSpPr>
            <a:spLocks noChangeArrowheads="1"/>
          </p:cNvSpPr>
          <p:nvPr/>
        </p:nvSpPr>
        <p:spPr bwMode="auto">
          <a:xfrm>
            <a:off x="56896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83974" name="Oval 6"/>
          <p:cNvSpPr>
            <a:spLocks noChangeArrowheads="1"/>
          </p:cNvSpPr>
          <p:nvPr/>
        </p:nvSpPr>
        <p:spPr bwMode="auto">
          <a:xfrm>
            <a:off x="10193867" y="31162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83975" name="Line 7"/>
          <p:cNvSpPr>
            <a:spLocks noChangeShapeType="1"/>
          </p:cNvSpPr>
          <p:nvPr/>
        </p:nvSpPr>
        <p:spPr bwMode="auto">
          <a:xfrm>
            <a:off x="38608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6" name="Line 8"/>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7" name="Line 9"/>
          <p:cNvSpPr>
            <a:spLocks noChangeShapeType="1"/>
          </p:cNvSpPr>
          <p:nvPr/>
        </p:nvSpPr>
        <p:spPr bwMode="auto">
          <a:xfrm>
            <a:off x="1625601" y="3484563"/>
            <a:ext cx="1646767" cy="812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8" name="Oval 10"/>
          <p:cNvSpPr>
            <a:spLocks noChangeArrowheads="1"/>
          </p:cNvSpPr>
          <p:nvPr/>
        </p:nvSpPr>
        <p:spPr bwMode="auto">
          <a:xfrm>
            <a:off x="81280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83979" name="Line 11"/>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0" name="Rectangle 12"/>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83981" name="Rectangle 13"/>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83982" name="Rectangle 14"/>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83983" name="Rectangle 15"/>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83984" name="Rectangle 16"/>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83985" name="Rectangle 17"/>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83986" name="Rectangle 18"/>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83987" name="Rectangle 19"/>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83988" name="Rectangle 20"/>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83989" name="Rectangle 21"/>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83990" name="Oval 22"/>
          <p:cNvSpPr>
            <a:spLocks noChangeArrowheads="1"/>
          </p:cNvSpPr>
          <p:nvPr/>
        </p:nvSpPr>
        <p:spPr bwMode="auto">
          <a:xfrm>
            <a:off x="3251200" y="41735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83991" name="Oval 23"/>
          <p:cNvSpPr>
            <a:spLocks noChangeArrowheads="1"/>
          </p:cNvSpPr>
          <p:nvPr/>
        </p:nvSpPr>
        <p:spPr bwMode="auto">
          <a:xfrm>
            <a:off x="56896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83992" name="Oval 24"/>
          <p:cNvSpPr>
            <a:spLocks noChangeArrowheads="1"/>
          </p:cNvSpPr>
          <p:nvPr/>
        </p:nvSpPr>
        <p:spPr bwMode="auto">
          <a:xfrm>
            <a:off x="81280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83993" name="Oval 25"/>
          <p:cNvSpPr>
            <a:spLocks noChangeArrowheads="1"/>
          </p:cNvSpPr>
          <p:nvPr/>
        </p:nvSpPr>
        <p:spPr bwMode="auto">
          <a:xfrm>
            <a:off x="4470400" y="3179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83994" name="Line 26"/>
          <p:cNvSpPr>
            <a:spLocks noChangeShapeType="1"/>
          </p:cNvSpPr>
          <p:nvPr/>
        </p:nvSpPr>
        <p:spPr bwMode="auto">
          <a:xfrm flipV="1">
            <a:off x="1625600" y="2341563"/>
            <a:ext cx="1625600" cy="8382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5" name="Line 27"/>
          <p:cNvSpPr>
            <a:spLocks noChangeShapeType="1"/>
          </p:cNvSpPr>
          <p:nvPr/>
        </p:nvSpPr>
        <p:spPr bwMode="auto">
          <a:xfrm>
            <a:off x="38608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6" name="Line 28"/>
          <p:cNvSpPr>
            <a:spLocks noChangeShapeType="1"/>
          </p:cNvSpPr>
          <p:nvPr/>
        </p:nvSpPr>
        <p:spPr bwMode="auto">
          <a:xfrm>
            <a:off x="6299200" y="22653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7" name="Line 29"/>
          <p:cNvSpPr>
            <a:spLocks noChangeShapeType="1"/>
          </p:cNvSpPr>
          <p:nvPr/>
        </p:nvSpPr>
        <p:spPr bwMode="auto">
          <a:xfrm>
            <a:off x="62992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8" name="Line 30"/>
          <p:cNvSpPr>
            <a:spLocks noChangeShapeType="1"/>
          </p:cNvSpPr>
          <p:nvPr/>
        </p:nvSpPr>
        <p:spPr bwMode="auto">
          <a:xfrm>
            <a:off x="8716434" y="2265363"/>
            <a:ext cx="1545167"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9" name="Line 31"/>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000" name="Line 32"/>
          <p:cNvSpPr>
            <a:spLocks noChangeShapeType="1"/>
          </p:cNvSpPr>
          <p:nvPr/>
        </p:nvSpPr>
        <p:spPr bwMode="auto">
          <a:xfrm>
            <a:off x="6197600" y="2417763"/>
            <a:ext cx="2133600" cy="17526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001" name="Line 33"/>
          <p:cNvSpPr>
            <a:spLocks noChangeShapeType="1"/>
          </p:cNvSpPr>
          <p:nvPr/>
        </p:nvSpPr>
        <p:spPr bwMode="auto">
          <a:xfrm flipH="1">
            <a:off x="4876800" y="2417763"/>
            <a:ext cx="914400" cy="7620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002" name="Rectangle 34"/>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84003" name="Rectangle 35"/>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84004" name="Line 36"/>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005" name="Rectangle 37"/>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84007" name="Line 39"/>
          <p:cNvSpPr>
            <a:spLocks noChangeShapeType="1"/>
          </p:cNvSpPr>
          <p:nvPr/>
        </p:nvSpPr>
        <p:spPr bwMode="auto">
          <a:xfrm flipH="1">
            <a:off x="7416800" y="1600200"/>
            <a:ext cx="508000" cy="3810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008" name="Line 40"/>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009" name="Rectangle 41"/>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84011" name="Rectangle 43"/>
          <p:cNvSpPr>
            <a:spLocks noGrp="1" noChangeArrowheads="1"/>
          </p:cNvSpPr>
          <p:nvPr>
            <p:ph type="title"/>
          </p:nvPr>
        </p:nvSpPr>
        <p:spPr>
          <a:xfrm>
            <a:off x="406400" y="188913"/>
            <a:ext cx="11176000" cy="1143000"/>
          </a:xfrm>
          <a:noFill/>
          <a:ln/>
        </p:spPr>
        <p:txBody>
          <a:bodyPr/>
          <a:lstStyle/>
          <a:p>
            <a:r>
              <a:rPr lang="en-US" sz="4000"/>
              <a:t>The Execution of </a:t>
            </a:r>
            <a:r>
              <a:rPr lang="tr-TR" sz="4000"/>
              <a:t>Kruskal’s Algorithm</a:t>
            </a:r>
            <a:endParaRPr lang="en-US" sz="4000"/>
          </a:p>
        </p:txBody>
      </p:sp>
      <p:sp>
        <p:nvSpPr>
          <p:cNvPr id="84012" name="Rectangle 44"/>
          <p:cNvSpPr>
            <a:spLocks noChangeArrowheads="1"/>
          </p:cNvSpPr>
          <p:nvPr/>
        </p:nvSpPr>
        <p:spPr bwMode="auto">
          <a:xfrm>
            <a:off x="4064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Tree>
    <p:extLst>
      <p:ext uri="{BB962C8B-B14F-4D97-AF65-F5344CB8AC3E}">
        <p14:creationId xmlns:p14="http://schemas.microsoft.com/office/powerpoint/2010/main" val="33987553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44"/>
          <p:cNvSpPr>
            <a:spLocks noGrp="1"/>
          </p:cNvSpPr>
          <p:nvPr>
            <p:ph type="sldNum" sz="quarter" idx="4294967295"/>
          </p:nvPr>
        </p:nvSpPr>
        <p:spPr>
          <a:xfrm>
            <a:off x="8737600" y="6248400"/>
            <a:ext cx="2540000" cy="457200"/>
          </a:xfrm>
          <a:prstGeom prst="rect">
            <a:avLst/>
          </a:prstGeom>
        </p:spPr>
        <p:txBody>
          <a:bodyPr/>
          <a:lstStyle/>
          <a:p>
            <a:fld id="{B0753368-7EA5-4478-97AA-45735E447955}" type="slidenum">
              <a:rPr lang="en-US"/>
              <a:pPr/>
              <a:t>38</a:t>
            </a:fld>
            <a:endParaRPr lang="en-US"/>
          </a:p>
        </p:txBody>
      </p:sp>
      <p:sp>
        <p:nvSpPr>
          <p:cNvPr id="84995" name="Oval 3"/>
          <p:cNvSpPr>
            <a:spLocks noChangeArrowheads="1"/>
          </p:cNvSpPr>
          <p:nvPr/>
        </p:nvSpPr>
        <p:spPr bwMode="auto">
          <a:xfrm>
            <a:off x="1117600" y="31289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84996" name="Oval 4"/>
          <p:cNvSpPr>
            <a:spLocks noChangeArrowheads="1"/>
          </p:cNvSpPr>
          <p:nvPr/>
        </p:nvSpPr>
        <p:spPr bwMode="auto">
          <a:xfrm>
            <a:off x="3251200" y="20399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84997" name="Oval 5"/>
          <p:cNvSpPr>
            <a:spLocks noChangeArrowheads="1"/>
          </p:cNvSpPr>
          <p:nvPr/>
        </p:nvSpPr>
        <p:spPr bwMode="auto">
          <a:xfrm>
            <a:off x="56896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84998" name="Oval 6"/>
          <p:cNvSpPr>
            <a:spLocks noChangeArrowheads="1"/>
          </p:cNvSpPr>
          <p:nvPr/>
        </p:nvSpPr>
        <p:spPr bwMode="auto">
          <a:xfrm>
            <a:off x="10193867" y="31162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84999" name="Line 7"/>
          <p:cNvSpPr>
            <a:spLocks noChangeShapeType="1"/>
          </p:cNvSpPr>
          <p:nvPr/>
        </p:nvSpPr>
        <p:spPr bwMode="auto">
          <a:xfrm>
            <a:off x="38608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0" name="Line 8"/>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1" name="Line 9"/>
          <p:cNvSpPr>
            <a:spLocks noChangeShapeType="1"/>
          </p:cNvSpPr>
          <p:nvPr/>
        </p:nvSpPr>
        <p:spPr bwMode="auto">
          <a:xfrm>
            <a:off x="1625601" y="3484563"/>
            <a:ext cx="1646767" cy="812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2" name="Oval 10"/>
          <p:cNvSpPr>
            <a:spLocks noChangeArrowheads="1"/>
          </p:cNvSpPr>
          <p:nvPr/>
        </p:nvSpPr>
        <p:spPr bwMode="auto">
          <a:xfrm>
            <a:off x="81280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85003" name="Line 11"/>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4" name="Rectangle 12"/>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85005" name="Rectangle 13"/>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85006" name="Rectangle 14"/>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85007" name="Rectangle 15"/>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85008" name="Rectangle 16"/>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85009" name="Rectangle 17"/>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85010" name="Rectangle 18"/>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85011" name="Rectangle 19"/>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85012" name="Rectangle 20"/>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85013" name="Rectangle 21"/>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85014" name="Oval 22"/>
          <p:cNvSpPr>
            <a:spLocks noChangeArrowheads="1"/>
          </p:cNvSpPr>
          <p:nvPr/>
        </p:nvSpPr>
        <p:spPr bwMode="auto">
          <a:xfrm>
            <a:off x="3251200" y="41735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85015" name="Oval 23"/>
          <p:cNvSpPr>
            <a:spLocks noChangeArrowheads="1"/>
          </p:cNvSpPr>
          <p:nvPr/>
        </p:nvSpPr>
        <p:spPr bwMode="auto">
          <a:xfrm>
            <a:off x="56896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85016" name="Oval 24"/>
          <p:cNvSpPr>
            <a:spLocks noChangeArrowheads="1"/>
          </p:cNvSpPr>
          <p:nvPr/>
        </p:nvSpPr>
        <p:spPr bwMode="auto">
          <a:xfrm>
            <a:off x="81280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85017" name="Oval 25"/>
          <p:cNvSpPr>
            <a:spLocks noChangeArrowheads="1"/>
          </p:cNvSpPr>
          <p:nvPr/>
        </p:nvSpPr>
        <p:spPr bwMode="auto">
          <a:xfrm>
            <a:off x="4470400" y="3179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85018" name="Line 26"/>
          <p:cNvSpPr>
            <a:spLocks noChangeShapeType="1"/>
          </p:cNvSpPr>
          <p:nvPr/>
        </p:nvSpPr>
        <p:spPr bwMode="auto">
          <a:xfrm flipV="1">
            <a:off x="1625600" y="2341563"/>
            <a:ext cx="1625600" cy="8382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9" name="Line 27"/>
          <p:cNvSpPr>
            <a:spLocks noChangeShapeType="1"/>
          </p:cNvSpPr>
          <p:nvPr/>
        </p:nvSpPr>
        <p:spPr bwMode="auto">
          <a:xfrm>
            <a:off x="38608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0" name="Line 28"/>
          <p:cNvSpPr>
            <a:spLocks noChangeShapeType="1"/>
          </p:cNvSpPr>
          <p:nvPr/>
        </p:nvSpPr>
        <p:spPr bwMode="auto">
          <a:xfrm>
            <a:off x="6299200" y="22653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1" name="Line 29"/>
          <p:cNvSpPr>
            <a:spLocks noChangeShapeType="1"/>
          </p:cNvSpPr>
          <p:nvPr/>
        </p:nvSpPr>
        <p:spPr bwMode="auto">
          <a:xfrm>
            <a:off x="62992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2" name="Line 30"/>
          <p:cNvSpPr>
            <a:spLocks noChangeShapeType="1"/>
          </p:cNvSpPr>
          <p:nvPr/>
        </p:nvSpPr>
        <p:spPr bwMode="auto">
          <a:xfrm>
            <a:off x="8716434" y="2265363"/>
            <a:ext cx="1545167"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3" name="Line 31"/>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4" name="Line 32"/>
          <p:cNvSpPr>
            <a:spLocks noChangeShapeType="1"/>
          </p:cNvSpPr>
          <p:nvPr/>
        </p:nvSpPr>
        <p:spPr bwMode="auto">
          <a:xfrm>
            <a:off x="6197600" y="2417763"/>
            <a:ext cx="2133600" cy="17526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5" name="Line 33"/>
          <p:cNvSpPr>
            <a:spLocks noChangeShapeType="1"/>
          </p:cNvSpPr>
          <p:nvPr/>
        </p:nvSpPr>
        <p:spPr bwMode="auto">
          <a:xfrm flipH="1">
            <a:off x="4876800" y="2417763"/>
            <a:ext cx="914400" cy="7620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6" name="Rectangle 34"/>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85027" name="Rectangle 35"/>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85028" name="Line 36"/>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9" name="Rectangle 37"/>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85031" name="Line 39"/>
          <p:cNvSpPr>
            <a:spLocks noChangeShapeType="1"/>
          </p:cNvSpPr>
          <p:nvPr/>
        </p:nvSpPr>
        <p:spPr bwMode="auto">
          <a:xfrm flipH="1" flipV="1">
            <a:off x="4267200" y="3886200"/>
            <a:ext cx="711200" cy="3048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2" name="Rectangle 40"/>
          <p:cNvSpPr>
            <a:spLocks noChangeArrowheads="1"/>
          </p:cNvSpPr>
          <p:nvPr/>
        </p:nvSpPr>
        <p:spPr bwMode="auto">
          <a:xfrm>
            <a:off x="7620000" y="5029200"/>
            <a:ext cx="3657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(h,i) </a:t>
            </a:r>
            <a:r>
              <a:rPr lang="en-US">
                <a:solidFill>
                  <a:srgbClr val="FF0101"/>
                </a:solidFill>
              </a:rPr>
              <a:t>discarded</a:t>
            </a:r>
          </a:p>
        </p:txBody>
      </p:sp>
      <p:sp>
        <p:nvSpPr>
          <p:cNvPr id="85033" name="Line 41"/>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4" name="Rectangle 42"/>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85036" name="Rectangle 44"/>
          <p:cNvSpPr>
            <a:spLocks noGrp="1" noChangeArrowheads="1"/>
          </p:cNvSpPr>
          <p:nvPr>
            <p:ph type="title"/>
          </p:nvPr>
        </p:nvSpPr>
        <p:spPr>
          <a:xfrm>
            <a:off x="406400" y="188913"/>
            <a:ext cx="11176000" cy="1143000"/>
          </a:xfrm>
          <a:noFill/>
          <a:ln/>
        </p:spPr>
        <p:txBody>
          <a:bodyPr/>
          <a:lstStyle/>
          <a:p>
            <a:r>
              <a:rPr lang="en-US" sz="4000"/>
              <a:t>The Execution of </a:t>
            </a:r>
            <a:r>
              <a:rPr lang="tr-TR" sz="4000"/>
              <a:t>Kruskal’s Algorithm</a:t>
            </a:r>
            <a:endParaRPr lang="en-US" sz="4000"/>
          </a:p>
        </p:txBody>
      </p:sp>
      <p:sp>
        <p:nvSpPr>
          <p:cNvPr id="85037" name="Rectangle 45"/>
          <p:cNvSpPr>
            <a:spLocks noChangeArrowheads="1"/>
          </p:cNvSpPr>
          <p:nvPr/>
        </p:nvSpPr>
        <p:spPr bwMode="auto">
          <a:xfrm>
            <a:off x="4064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Tree>
    <p:extLst>
      <p:ext uri="{BB962C8B-B14F-4D97-AF65-F5344CB8AC3E}">
        <p14:creationId xmlns:p14="http://schemas.microsoft.com/office/powerpoint/2010/main" val="13238327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3"/>
          <p:cNvSpPr>
            <a:spLocks noGrp="1"/>
          </p:cNvSpPr>
          <p:nvPr>
            <p:ph type="sldNum" sz="quarter" idx="4294967295"/>
          </p:nvPr>
        </p:nvSpPr>
        <p:spPr>
          <a:xfrm>
            <a:off x="8737600" y="6248400"/>
            <a:ext cx="2540000" cy="457200"/>
          </a:xfrm>
          <a:prstGeom prst="rect">
            <a:avLst/>
          </a:prstGeom>
        </p:spPr>
        <p:txBody>
          <a:bodyPr/>
          <a:lstStyle/>
          <a:p>
            <a:fld id="{3E394C57-26D3-4887-9081-CD084ACF2343}" type="slidenum">
              <a:rPr lang="en-US"/>
              <a:pPr/>
              <a:t>39</a:t>
            </a:fld>
            <a:endParaRPr lang="en-US"/>
          </a:p>
        </p:txBody>
      </p:sp>
      <p:sp>
        <p:nvSpPr>
          <p:cNvPr id="86019" name="Oval 3"/>
          <p:cNvSpPr>
            <a:spLocks noChangeArrowheads="1"/>
          </p:cNvSpPr>
          <p:nvPr/>
        </p:nvSpPr>
        <p:spPr bwMode="auto">
          <a:xfrm>
            <a:off x="1117600" y="31289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86020" name="Oval 4"/>
          <p:cNvSpPr>
            <a:spLocks noChangeArrowheads="1"/>
          </p:cNvSpPr>
          <p:nvPr/>
        </p:nvSpPr>
        <p:spPr bwMode="auto">
          <a:xfrm>
            <a:off x="3251200" y="20399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86021" name="Oval 5"/>
          <p:cNvSpPr>
            <a:spLocks noChangeArrowheads="1"/>
          </p:cNvSpPr>
          <p:nvPr/>
        </p:nvSpPr>
        <p:spPr bwMode="auto">
          <a:xfrm>
            <a:off x="56896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86022" name="Oval 6"/>
          <p:cNvSpPr>
            <a:spLocks noChangeArrowheads="1"/>
          </p:cNvSpPr>
          <p:nvPr/>
        </p:nvSpPr>
        <p:spPr bwMode="auto">
          <a:xfrm>
            <a:off x="10193867" y="31162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86023" name="Line 7"/>
          <p:cNvSpPr>
            <a:spLocks noChangeShapeType="1"/>
          </p:cNvSpPr>
          <p:nvPr/>
        </p:nvSpPr>
        <p:spPr bwMode="auto">
          <a:xfrm>
            <a:off x="38608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4" name="Line 8"/>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5" name="Line 9"/>
          <p:cNvSpPr>
            <a:spLocks noChangeShapeType="1"/>
          </p:cNvSpPr>
          <p:nvPr/>
        </p:nvSpPr>
        <p:spPr bwMode="auto">
          <a:xfrm>
            <a:off x="1625601" y="3484563"/>
            <a:ext cx="1646767" cy="8128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6" name="Oval 10"/>
          <p:cNvSpPr>
            <a:spLocks noChangeArrowheads="1"/>
          </p:cNvSpPr>
          <p:nvPr/>
        </p:nvSpPr>
        <p:spPr bwMode="auto">
          <a:xfrm>
            <a:off x="81280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86027" name="Line 11"/>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8" name="Rectangle 12"/>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86029" name="Rectangle 13"/>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86030" name="Rectangle 14"/>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86031" name="Rectangle 15"/>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86032" name="Rectangle 16"/>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86033" name="Rectangle 17"/>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86034" name="Rectangle 18"/>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86035" name="Rectangle 19"/>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86036" name="Rectangle 20"/>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86037" name="Rectangle 21"/>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86038" name="Oval 22"/>
          <p:cNvSpPr>
            <a:spLocks noChangeArrowheads="1"/>
          </p:cNvSpPr>
          <p:nvPr/>
        </p:nvSpPr>
        <p:spPr bwMode="auto">
          <a:xfrm>
            <a:off x="3251200" y="41735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86039" name="Oval 23"/>
          <p:cNvSpPr>
            <a:spLocks noChangeArrowheads="1"/>
          </p:cNvSpPr>
          <p:nvPr/>
        </p:nvSpPr>
        <p:spPr bwMode="auto">
          <a:xfrm>
            <a:off x="56896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86040" name="Oval 24"/>
          <p:cNvSpPr>
            <a:spLocks noChangeArrowheads="1"/>
          </p:cNvSpPr>
          <p:nvPr/>
        </p:nvSpPr>
        <p:spPr bwMode="auto">
          <a:xfrm>
            <a:off x="81280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86041" name="Oval 25"/>
          <p:cNvSpPr>
            <a:spLocks noChangeArrowheads="1"/>
          </p:cNvSpPr>
          <p:nvPr/>
        </p:nvSpPr>
        <p:spPr bwMode="auto">
          <a:xfrm>
            <a:off x="4470400" y="3179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86042" name="Line 26"/>
          <p:cNvSpPr>
            <a:spLocks noChangeShapeType="1"/>
          </p:cNvSpPr>
          <p:nvPr/>
        </p:nvSpPr>
        <p:spPr bwMode="auto">
          <a:xfrm flipV="1">
            <a:off x="1625600" y="2341563"/>
            <a:ext cx="1625600" cy="8382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3" name="Line 27"/>
          <p:cNvSpPr>
            <a:spLocks noChangeShapeType="1"/>
          </p:cNvSpPr>
          <p:nvPr/>
        </p:nvSpPr>
        <p:spPr bwMode="auto">
          <a:xfrm>
            <a:off x="38608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4" name="Line 28"/>
          <p:cNvSpPr>
            <a:spLocks noChangeShapeType="1"/>
          </p:cNvSpPr>
          <p:nvPr/>
        </p:nvSpPr>
        <p:spPr bwMode="auto">
          <a:xfrm>
            <a:off x="6299200" y="22653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5" name="Line 29"/>
          <p:cNvSpPr>
            <a:spLocks noChangeShapeType="1"/>
          </p:cNvSpPr>
          <p:nvPr/>
        </p:nvSpPr>
        <p:spPr bwMode="auto">
          <a:xfrm>
            <a:off x="6299200" y="4398963"/>
            <a:ext cx="18288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6" name="Line 30"/>
          <p:cNvSpPr>
            <a:spLocks noChangeShapeType="1"/>
          </p:cNvSpPr>
          <p:nvPr/>
        </p:nvSpPr>
        <p:spPr bwMode="auto">
          <a:xfrm>
            <a:off x="8716434" y="2265363"/>
            <a:ext cx="1545167"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7" name="Line 31"/>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8" name="Line 32"/>
          <p:cNvSpPr>
            <a:spLocks noChangeShapeType="1"/>
          </p:cNvSpPr>
          <p:nvPr/>
        </p:nvSpPr>
        <p:spPr bwMode="auto">
          <a:xfrm>
            <a:off x="6197600" y="2417763"/>
            <a:ext cx="2133600" cy="17526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9" name="Line 33"/>
          <p:cNvSpPr>
            <a:spLocks noChangeShapeType="1"/>
          </p:cNvSpPr>
          <p:nvPr/>
        </p:nvSpPr>
        <p:spPr bwMode="auto">
          <a:xfrm flipH="1">
            <a:off x="4876800" y="2417763"/>
            <a:ext cx="914400" cy="7620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50" name="Rectangle 34"/>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86051" name="Rectangle 35"/>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86052" name="Line 36"/>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53" name="Rectangle 37"/>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86055" name="Line 39"/>
          <p:cNvSpPr>
            <a:spLocks noChangeShapeType="1"/>
          </p:cNvSpPr>
          <p:nvPr/>
        </p:nvSpPr>
        <p:spPr bwMode="auto">
          <a:xfrm flipV="1">
            <a:off x="1422400" y="3962400"/>
            <a:ext cx="508000" cy="3810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56" name="Line 40"/>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57" name="Rectangle 41"/>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86059" name="Rectangle 43"/>
          <p:cNvSpPr>
            <a:spLocks noGrp="1" noChangeArrowheads="1"/>
          </p:cNvSpPr>
          <p:nvPr>
            <p:ph type="title"/>
          </p:nvPr>
        </p:nvSpPr>
        <p:spPr>
          <a:xfrm>
            <a:off x="406400" y="188913"/>
            <a:ext cx="11176000" cy="1143000"/>
          </a:xfrm>
          <a:noFill/>
          <a:ln/>
        </p:spPr>
        <p:txBody>
          <a:bodyPr/>
          <a:lstStyle/>
          <a:p>
            <a:r>
              <a:rPr lang="en-US" sz="4000"/>
              <a:t>The Execution of </a:t>
            </a:r>
            <a:r>
              <a:rPr lang="tr-TR" sz="4000"/>
              <a:t>Kruskal’s Algorithm</a:t>
            </a:r>
            <a:endParaRPr lang="en-US" sz="4000"/>
          </a:p>
        </p:txBody>
      </p:sp>
      <p:sp>
        <p:nvSpPr>
          <p:cNvPr id="86060" name="Rectangle 44"/>
          <p:cNvSpPr>
            <a:spLocks noChangeArrowheads="1"/>
          </p:cNvSpPr>
          <p:nvPr/>
        </p:nvSpPr>
        <p:spPr bwMode="auto">
          <a:xfrm>
            <a:off x="4064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Tree>
    <p:extLst>
      <p:ext uri="{BB962C8B-B14F-4D97-AF65-F5344CB8AC3E}">
        <p14:creationId xmlns:p14="http://schemas.microsoft.com/office/powerpoint/2010/main" val="1441258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076386" cy="6858000"/>
          </a:xfrm>
        </p:spPr>
        <p:txBody>
          <a:bodyPr>
            <a:normAutofit/>
          </a:bodyPr>
          <a:lstStyle/>
          <a:p>
            <a:pPr marL="0" indent="0" algn="just">
              <a:buNone/>
            </a:pPr>
            <a:r>
              <a:rPr lang="en-US" b="1" dirty="0" smtClean="0"/>
              <a:t>Example - Counting </a:t>
            </a:r>
            <a:r>
              <a:rPr lang="en-US" b="1" dirty="0"/>
              <a:t>Coins</a:t>
            </a:r>
          </a:p>
          <a:p>
            <a:pPr algn="just"/>
            <a:endParaRPr lang="en-US" dirty="0" smtClean="0"/>
          </a:p>
          <a:p>
            <a:pPr algn="just"/>
            <a:r>
              <a:rPr lang="en-US" dirty="0" smtClean="0"/>
              <a:t>This </a:t>
            </a:r>
            <a:r>
              <a:rPr lang="en-US" dirty="0"/>
              <a:t>problem is to count to a desired value by choosing the least possible </a:t>
            </a:r>
            <a:r>
              <a:rPr lang="en-US" dirty="0" smtClean="0"/>
              <a:t>coins.</a:t>
            </a:r>
          </a:p>
          <a:p>
            <a:pPr algn="just"/>
            <a:r>
              <a:rPr lang="en-US" dirty="0"/>
              <a:t>For the currency system, where we have coins of 1, 7, 10 </a:t>
            </a:r>
            <a:r>
              <a:rPr lang="en-US" dirty="0" smtClean="0"/>
              <a:t>value, Discuss Greedy approach for </a:t>
            </a:r>
            <a:r>
              <a:rPr lang="en-US" dirty="0"/>
              <a:t>counting coins for value 18 </a:t>
            </a:r>
            <a:r>
              <a:rPr lang="en-US" dirty="0" smtClean="0"/>
              <a:t>and for 15 </a:t>
            </a:r>
            <a:r>
              <a:rPr lang="en-US" dirty="0"/>
              <a:t>?</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6671962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44"/>
          <p:cNvSpPr>
            <a:spLocks noGrp="1"/>
          </p:cNvSpPr>
          <p:nvPr>
            <p:ph type="sldNum" sz="quarter" idx="4294967295"/>
          </p:nvPr>
        </p:nvSpPr>
        <p:spPr>
          <a:xfrm>
            <a:off x="8737600" y="6248400"/>
            <a:ext cx="2540000" cy="457200"/>
          </a:xfrm>
          <a:prstGeom prst="rect">
            <a:avLst/>
          </a:prstGeom>
        </p:spPr>
        <p:txBody>
          <a:bodyPr/>
          <a:lstStyle/>
          <a:p>
            <a:fld id="{954F3F4A-CAAB-40C5-8E55-7B6D8F701984}" type="slidenum">
              <a:rPr lang="en-US"/>
              <a:pPr/>
              <a:t>40</a:t>
            </a:fld>
            <a:endParaRPr lang="en-US"/>
          </a:p>
        </p:txBody>
      </p:sp>
      <p:sp>
        <p:nvSpPr>
          <p:cNvPr id="87043" name="Oval 3"/>
          <p:cNvSpPr>
            <a:spLocks noChangeArrowheads="1"/>
          </p:cNvSpPr>
          <p:nvPr/>
        </p:nvSpPr>
        <p:spPr bwMode="auto">
          <a:xfrm>
            <a:off x="1117600" y="31289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87044" name="Oval 4"/>
          <p:cNvSpPr>
            <a:spLocks noChangeArrowheads="1"/>
          </p:cNvSpPr>
          <p:nvPr/>
        </p:nvSpPr>
        <p:spPr bwMode="auto">
          <a:xfrm>
            <a:off x="3251200" y="20399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87045" name="Oval 5"/>
          <p:cNvSpPr>
            <a:spLocks noChangeArrowheads="1"/>
          </p:cNvSpPr>
          <p:nvPr/>
        </p:nvSpPr>
        <p:spPr bwMode="auto">
          <a:xfrm>
            <a:off x="56896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87046" name="Oval 6"/>
          <p:cNvSpPr>
            <a:spLocks noChangeArrowheads="1"/>
          </p:cNvSpPr>
          <p:nvPr/>
        </p:nvSpPr>
        <p:spPr bwMode="auto">
          <a:xfrm>
            <a:off x="10193867" y="31162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87047" name="Line 7"/>
          <p:cNvSpPr>
            <a:spLocks noChangeShapeType="1"/>
          </p:cNvSpPr>
          <p:nvPr/>
        </p:nvSpPr>
        <p:spPr bwMode="auto">
          <a:xfrm>
            <a:off x="38608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8" name="Line 8"/>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9" name="Line 9"/>
          <p:cNvSpPr>
            <a:spLocks noChangeShapeType="1"/>
          </p:cNvSpPr>
          <p:nvPr/>
        </p:nvSpPr>
        <p:spPr bwMode="auto">
          <a:xfrm>
            <a:off x="1625601" y="3484563"/>
            <a:ext cx="1646767" cy="8128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0" name="Oval 10"/>
          <p:cNvSpPr>
            <a:spLocks noChangeArrowheads="1"/>
          </p:cNvSpPr>
          <p:nvPr/>
        </p:nvSpPr>
        <p:spPr bwMode="auto">
          <a:xfrm>
            <a:off x="81280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87051" name="Line 11"/>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2" name="Rectangle 12"/>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87053" name="Rectangle 13"/>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87054" name="Rectangle 14"/>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87055" name="Rectangle 15"/>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87056" name="Rectangle 16"/>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87057" name="Rectangle 17"/>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87058" name="Rectangle 18"/>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87059" name="Rectangle 19"/>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87060" name="Rectangle 20"/>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87061" name="Rectangle 21"/>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87062" name="Oval 22"/>
          <p:cNvSpPr>
            <a:spLocks noChangeArrowheads="1"/>
          </p:cNvSpPr>
          <p:nvPr/>
        </p:nvSpPr>
        <p:spPr bwMode="auto">
          <a:xfrm>
            <a:off x="3251200" y="41735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87063" name="Oval 23"/>
          <p:cNvSpPr>
            <a:spLocks noChangeArrowheads="1"/>
          </p:cNvSpPr>
          <p:nvPr/>
        </p:nvSpPr>
        <p:spPr bwMode="auto">
          <a:xfrm>
            <a:off x="56896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87064" name="Oval 24"/>
          <p:cNvSpPr>
            <a:spLocks noChangeArrowheads="1"/>
          </p:cNvSpPr>
          <p:nvPr/>
        </p:nvSpPr>
        <p:spPr bwMode="auto">
          <a:xfrm>
            <a:off x="81280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87065" name="Oval 25"/>
          <p:cNvSpPr>
            <a:spLocks noChangeArrowheads="1"/>
          </p:cNvSpPr>
          <p:nvPr/>
        </p:nvSpPr>
        <p:spPr bwMode="auto">
          <a:xfrm>
            <a:off x="4470400" y="3179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87066" name="Line 26"/>
          <p:cNvSpPr>
            <a:spLocks noChangeShapeType="1"/>
          </p:cNvSpPr>
          <p:nvPr/>
        </p:nvSpPr>
        <p:spPr bwMode="auto">
          <a:xfrm flipV="1">
            <a:off x="1625600" y="2341563"/>
            <a:ext cx="1625600" cy="8382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67" name="Line 27"/>
          <p:cNvSpPr>
            <a:spLocks noChangeShapeType="1"/>
          </p:cNvSpPr>
          <p:nvPr/>
        </p:nvSpPr>
        <p:spPr bwMode="auto">
          <a:xfrm>
            <a:off x="38608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68" name="Line 28"/>
          <p:cNvSpPr>
            <a:spLocks noChangeShapeType="1"/>
          </p:cNvSpPr>
          <p:nvPr/>
        </p:nvSpPr>
        <p:spPr bwMode="auto">
          <a:xfrm>
            <a:off x="6299200" y="22653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69" name="Line 29"/>
          <p:cNvSpPr>
            <a:spLocks noChangeShapeType="1"/>
          </p:cNvSpPr>
          <p:nvPr/>
        </p:nvSpPr>
        <p:spPr bwMode="auto">
          <a:xfrm>
            <a:off x="62992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70" name="Line 30"/>
          <p:cNvSpPr>
            <a:spLocks noChangeShapeType="1"/>
          </p:cNvSpPr>
          <p:nvPr/>
        </p:nvSpPr>
        <p:spPr bwMode="auto">
          <a:xfrm>
            <a:off x="8716434" y="2265363"/>
            <a:ext cx="1545167"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71" name="Line 31"/>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72" name="Line 32"/>
          <p:cNvSpPr>
            <a:spLocks noChangeShapeType="1"/>
          </p:cNvSpPr>
          <p:nvPr/>
        </p:nvSpPr>
        <p:spPr bwMode="auto">
          <a:xfrm>
            <a:off x="6197600" y="2417763"/>
            <a:ext cx="2133600" cy="17526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73" name="Line 33"/>
          <p:cNvSpPr>
            <a:spLocks noChangeShapeType="1"/>
          </p:cNvSpPr>
          <p:nvPr/>
        </p:nvSpPr>
        <p:spPr bwMode="auto">
          <a:xfrm flipH="1">
            <a:off x="4876800" y="2417763"/>
            <a:ext cx="914400" cy="7620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74" name="Rectangle 34"/>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87075" name="Rectangle 35"/>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87076" name="Line 36"/>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77" name="Rectangle 37"/>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87079" name="Line 39"/>
          <p:cNvSpPr>
            <a:spLocks noChangeShapeType="1"/>
          </p:cNvSpPr>
          <p:nvPr/>
        </p:nvSpPr>
        <p:spPr bwMode="auto">
          <a:xfrm flipH="1">
            <a:off x="4876800" y="1524000"/>
            <a:ext cx="711200" cy="4572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80" name="Rectangle 40"/>
          <p:cNvSpPr>
            <a:spLocks noChangeArrowheads="1"/>
          </p:cNvSpPr>
          <p:nvPr/>
        </p:nvSpPr>
        <p:spPr bwMode="auto">
          <a:xfrm>
            <a:off x="7620000" y="5029200"/>
            <a:ext cx="3657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(b,c) </a:t>
            </a:r>
            <a:r>
              <a:rPr lang="en-US">
                <a:solidFill>
                  <a:srgbClr val="FF0101"/>
                </a:solidFill>
              </a:rPr>
              <a:t>discarded</a:t>
            </a:r>
          </a:p>
        </p:txBody>
      </p:sp>
      <p:sp>
        <p:nvSpPr>
          <p:cNvPr id="87081" name="Line 41"/>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82" name="Rectangle 42"/>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87084" name="Rectangle 44"/>
          <p:cNvSpPr>
            <a:spLocks noGrp="1" noChangeArrowheads="1"/>
          </p:cNvSpPr>
          <p:nvPr>
            <p:ph type="title"/>
          </p:nvPr>
        </p:nvSpPr>
        <p:spPr>
          <a:xfrm>
            <a:off x="406400" y="188913"/>
            <a:ext cx="11176000" cy="1143000"/>
          </a:xfrm>
          <a:noFill/>
          <a:ln/>
        </p:spPr>
        <p:txBody>
          <a:bodyPr/>
          <a:lstStyle/>
          <a:p>
            <a:r>
              <a:rPr lang="en-US" sz="4000"/>
              <a:t>The Execution of </a:t>
            </a:r>
            <a:r>
              <a:rPr lang="tr-TR" sz="4000"/>
              <a:t>Kruskal’s Algorithm</a:t>
            </a:r>
            <a:endParaRPr lang="en-US" sz="4000"/>
          </a:p>
        </p:txBody>
      </p:sp>
      <p:sp>
        <p:nvSpPr>
          <p:cNvPr id="87085" name="Rectangle 45"/>
          <p:cNvSpPr>
            <a:spLocks noChangeArrowheads="1"/>
          </p:cNvSpPr>
          <p:nvPr/>
        </p:nvSpPr>
        <p:spPr bwMode="auto">
          <a:xfrm>
            <a:off x="4064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(j)</a:t>
            </a:r>
          </a:p>
        </p:txBody>
      </p:sp>
    </p:spTree>
    <p:extLst>
      <p:ext uri="{BB962C8B-B14F-4D97-AF65-F5344CB8AC3E}">
        <p14:creationId xmlns:p14="http://schemas.microsoft.com/office/powerpoint/2010/main" val="25035760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3"/>
          <p:cNvSpPr>
            <a:spLocks noGrp="1"/>
          </p:cNvSpPr>
          <p:nvPr>
            <p:ph type="sldNum" sz="quarter" idx="4294967295"/>
          </p:nvPr>
        </p:nvSpPr>
        <p:spPr>
          <a:xfrm>
            <a:off x="8737600" y="6248400"/>
            <a:ext cx="2540000" cy="457200"/>
          </a:xfrm>
          <a:prstGeom prst="rect">
            <a:avLst/>
          </a:prstGeom>
        </p:spPr>
        <p:txBody>
          <a:bodyPr/>
          <a:lstStyle/>
          <a:p>
            <a:fld id="{8214DF7D-9395-41C8-AFB3-33D05E2B7ABB}" type="slidenum">
              <a:rPr lang="en-US"/>
              <a:pPr/>
              <a:t>41</a:t>
            </a:fld>
            <a:endParaRPr lang="en-US"/>
          </a:p>
        </p:txBody>
      </p:sp>
      <p:sp>
        <p:nvSpPr>
          <p:cNvPr id="88067" name="Oval 3"/>
          <p:cNvSpPr>
            <a:spLocks noChangeArrowheads="1"/>
          </p:cNvSpPr>
          <p:nvPr/>
        </p:nvSpPr>
        <p:spPr bwMode="auto">
          <a:xfrm>
            <a:off x="1117600" y="31289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88068" name="Oval 4"/>
          <p:cNvSpPr>
            <a:spLocks noChangeArrowheads="1"/>
          </p:cNvSpPr>
          <p:nvPr/>
        </p:nvSpPr>
        <p:spPr bwMode="auto">
          <a:xfrm>
            <a:off x="3251200" y="20399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88069" name="Oval 5"/>
          <p:cNvSpPr>
            <a:spLocks noChangeArrowheads="1"/>
          </p:cNvSpPr>
          <p:nvPr/>
        </p:nvSpPr>
        <p:spPr bwMode="auto">
          <a:xfrm>
            <a:off x="56896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88070" name="Oval 6"/>
          <p:cNvSpPr>
            <a:spLocks noChangeArrowheads="1"/>
          </p:cNvSpPr>
          <p:nvPr/>
        </p:nvSpPr>
        <p:spPr bwMode="auto">
          <a:xfrm>
            <a:off x="10193867" y="31162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88071" name="Line 7"/>
          <p:cNvSpPr>
            <a:spLocks noChangeShapeType="1"/>
          </p:cNvSpPr>
          <p:nvPr/>
        </p:nvSpPr>
        <p:spPr bwMode="auto">
          <a:xfrm>
            <a:off x="38608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2" name="Line 8"/>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3" name="Line 9"/>
          <p:cNvSpPr>
            <a:spLocks noChangeShapeType="1"/>
          </p:cNvSpPr>
          <p:nvPr/>
        </p:nvSpPr>
        <p:spPr bwMode="auto">
          <a:xfrm>
            <a:off x="1625601" y="3505200"/>
            <a:ext cx="1646767" cy="8128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4" name="Oval 10"/>
          <p:cNvSpPr>
            <a:spLocks noChangeArrowheads="1"/>
          </p:cNvSpPr>
          <p:nvPr/>
        </p:nvSpPr>
        <p:spPr bwMode="auto">
          <a:xfrm>
            <a:off x="81280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88075" name="Line 11"/>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6" name="Rectangle 12"/>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88077" name="Rectangle 13"/>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88078" name="Rectangle 14"/>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88079" name="Rectangle 15"/>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88080" name="Rectangle 16"/>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88081" name="Rectangle 17"/>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88082" name="Rectangle 18"/>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88083" name="Rectangle 19"/>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88084" name="Rectangle 20"/>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88085" name="Rectangle 21"/>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88086" name="Oval 22"/>
          <p:cNvSpPr>
            <a:spLocks noChangeArrowheads="1"/>
          </p:cNvSpPr>
          <p:nvPr/>
        </p:nvSpPr>
        <p:spPr bwMode="auto">
          <a:xfrm>
            <a:off x="3251200" y="41735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88087" name="Oval 23"/>
          <p:cNvSpPr>
            <a:spLocks noChangeArrowheads="1"/>
          </p:cNvSpPr>
          <p:nvPr/>
        </p:nvSpPr>
        <p:spPr bwMode="auto">
          <a:xfrm>
            <a:off x="56896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88088" name="Oval 24"/>
          <p:cNvSpPr>
            <a:spLocks noChangeArrowheads="1"/>
          </p:cNvSpPr>
          <p:nvPr/>
        </p:nvSpPr>
        <p:spPr bwMode="auto">
          <a:xfrm>
            <a:off x="81280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88089" name="Oval 25"/>
          <p:cNvSpPr>
            <a:spLocks noChangeArrowheads="1"/>
          </p:cNvSpPr>
          <p:nvPr/>
        </p:nvSpPr>
        <p:spPr bwMode="auto">
          <a:xfrm>
            <a:off x="4470400" y="3179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88090" name="Line 26"/>
          <p:cNvSpPr>
            <a:spLocks noChangeShapeType="1"/>
          </p:cNvSpPr>
          <p:nvPr/>
        </p:nvSpPr>
        <p:spPr bwMode="auto">
          <a:xfrm flipV="1">
            <a:off x="1625600" y="2362200"/>
            <a:ext cx="1625600" cy="8382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1" name="Line 27"/>
          <p:cNvSpPr>
            <a:spLocks noChangeShapeType="1"/>
          </p:cNvSpPr>
          <p:nvPr/>
        </p:nvSpPr>
        <p:spPr bwMode="auto">
          <a:xfrm>
            <a:off x="38608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2" name="Line 28"/>
          <p:cNvSpPr>
            <a:spLocks noChangeShapeType="1"/>
          </p:cNvSpPr>
          <p:nvPr/>
        </p:nvSpPr>
        <p:spPr bwMode="auto">
          <a:xfrm>
            <a:off x="6299200" y="2286000"/>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3" name="Line 29"/>
          <p:cNvSpPr>
            <a:spLocks noChangeShapeType="1"/>
          </p:cNvSpPr>
          <p:nvPr/>
        </p:nvSpPr>
        <p:spPr bwMode="auto">
          <a:xfrm>
            <a:off x="6299200" y="4419600"/>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4" name="Line 30"/>
          <p:cNvSpPr>
            <a:spLocks noChangeShapeType="1"/>
          </p:cNvSpPr>
          <p:nvPr/>
        </p:nvSpPr>
        <p:spPr bwMode="auto">
          <a:xfrm>
            <a:off x="8737601" y="2286000"/>
            <a:ext cx="1545167" cy="9144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5" name="Line 31"/>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6" name="Line 32"/>
          <p:cNvSpPr>
            <a:spLocks noChangeShapeType="1"/>
          </p:cNvSpPr>
          <p:nvPr/>
        </p:nvSpPr>
        <p:spPr bwMode="auto">
          <a:xfrm>
            <a:off x="6197600" y="2438400"/>
            <a:ext cx="2133600" cy="17526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7" name="Line 33"/>
          <p:cNvSpPr>
            <a:spLocks noChangeShapeType="1"/>
          </p:cNvSpPr>
          <p:nvPr/>
        </p:nvSpPr>
        <p:spPr bwMode="auto">
          <a:xfrm flipH="1">
            <a:off x="4876800" y="2438400"/>
            <a:ext cx="914400" cy="7620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8" name="Rectangle 34"/>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88099" name="Rectangle 35"/>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88100" name="Line 36"/>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01" name="Rectangle 37"/>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88103" name="Line 39"/>
          <p:cNvSpPr>
            <a:spLocks noChangeShapeType="1"/>
          </p:cNvSpPr>
          <p:nvPr/>
        </p:nvSpPr>
        <p:spPr bwMode="auto">
          <a:xfrm flipH="1">
            <a:off x="10058400" y="2133600"/>
            <a:ext cx="609600" cy="3810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04" name="Line 40"/>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05" name="Rectangle 41"/>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88107" name="Rectangle 43"/>
          <p:cNvSpPr>
            <a:spLocks noGrp="1" noChangeArrowheads="1"/>
          </p:cNvSpPr>
          <p:nvPr>
            <p:ph type="title"/>
          </p:nvPr>
        </p:nvSpPr>
        <p:spPr>
          <a:xfrm>
            <a:off x="406400" y="188913"/>
            <a:ext cx="11176000" cy="1143000"/>
          </a:xfrm>
          <a:noFill/>
          <a:ln/>
        </p:spPr>
        <p:txBody>
          <a:bodyPr/>
          <a:lstStyle/>
          <a:p>
            <a:r>
              <a:rPr lang="en-US" sz="4000"/>
              <a:t>The Execution of </a:t>
            </a:r>
            <a:r>
              <a:rPr lang="tr-TR" sz="4000"/>
              <a:t>Kruskal’s Algorithm</a:t>
            </a:r>
            <a:endParaRPr lang="en-US" sz="4000"/>
          </a:p>
        </p:txBody>
      </p:sp>
      <p:sp>
        <p:nvSpPr>
          <p:cNvPr id="88108" name="Rectangle 44"/>
          <p:cNvSpPr>
            <a:spLocks noChangeArrowheads="1"/>
          </p:cNvSpPr>
          <p:nvPr/>
        </p:nvSpPr>
        <p:spPr bwMode="auto">
          <a:xfrm>
            <a:off x="4064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Tree>
    <p:extLst>
      <p:ext uri="{BB962C8B-B14F-4D97-AF65-F5344CB8AC3E}">
        <p14:creationId xmlns:p14="http://schemas.microsoft.com/office/powerpoint/2010/main" val="25301040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44"/>
          <p:cNvSpPr>
            <a:spLocks noGrp="1"/>
          </p:cNvSpPr>
          <p:nvPr>
            <p:ph type="sldNum" sz="quarter" idx="4294967295"/>
          </p:nvPr>
        </p:nvSpPr>
        <p:spPr>
          <a:xfrm>
            <a:off x="8737600" y="6248400"/>
            <a:ext cx="2540000" cy="457200"/>
          </a:xfrm>
          <a:prstGeom prst="rect">
            <a:avLst/>
          </a:prstGeom>
        </p:spPr>
        <p:txBody>
          <a:bodyPr/>
          <a:lstStyle/>
          <a:p>
            <a:fld id="{2CFDD8E6-6608-46C2-BF68-E34C4DD387BF}" type="slidenum">
              <a:rPr lang="en-US"/>
              <a:pPr/>
              <a:t>42</a:t>
            </a:fld>
            <a:endParaRPr lang="en-US"/>
          </a:p>
        </p:txBody>
      </p:sp>
      <p:sp>
        <p:nvSpPr>
          <p:cNvPr id="89091" name="Oval 3"/>
          <p:cNvSpPr>
            <a:spLocks noChangeArrowheads="1"/>
          </p:cNvSpPr>
          <p:nvPr/>
        </p:nvSpPr>
        <p:spPr bwMode="auto">
          <a:xfrm>
            <a:off x="1117600" y="31289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89092" name="Oval 4"/>
          <p:cNvSpPr>
            <a:spLocks noChangeArrowheads="1"/>
          </p:cNvSpPr>
          <p:nvPr/>
        </p:nvSpPr>
        <p:spPr bwMode="auto">
          <a:xfrm>
            <a:off x="3251200" y="20399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89093" name="Oval 5"/>
          <p:cNvSpPr>
            <a:spLocks noChangeArrowheads="1"/>
          </p:cNvSpPr>
          <p:nvPr/>
        </p:nvSpPr>
        <p:spPr bwMode="auto">
          <a:xfrm>
            <a:off x="56896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89094" name="Oval 6"/>
          <p:cNvSpPr>
            <a:spLocks noChangeArrowheads="1"/>
          </p:cNvSpPr>
          <p:nvPr/>
        </p:nvSpPr>
        <p:spPr bwMode="auto">
          <a:xfrm>
            <a:off x="10193867" y="31162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89095" name="Line 7"/>
          <p:cNvSpPr>
            <a:spLocks noChangeShapeType="1"/>
          </p:cNvSpPr>
          <p:nvPr/>
        </p:nvSpPr>
        <p:spPr bwMode="auto">
          <a:xfrm>
            <a:off x="38608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6" name="Line 8"/>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7" name="Line 9"/>
          <p:cNvSpPr>
            <a:spLocks noChangeShapeType="1"/>
          </p:cNvSpPr>
          <p:nvPr/>
        </p:nvSpPr>
        <p:spPr bwMode="auto">
          <a:xfrm>
            <a:off x="1625601" y="3484563"/>
            <a:ext cx="1646767" cy="8128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98" name="Oval 10"/>
          <p:cNvSpPr>
            <a:spLocks noChangeArrowheads="1"/>
          </p:cNvSpPr>
          <p:nvPr/>
        </p:nvSpPr>
        <p:spPr bwMode="auto">
          <a:xfrm>
            <a:off x="81280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89099" name="Line 11"/>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00" name="Rectangle 12"/>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89101" name="Rectangle 13"/>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89102" name="Rectangle 14"/>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89103" name="Rectangle 15"/>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89104" name="Rectangle 16"/>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89105" name="Rectangle 17"/>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89106" name="Rectangle 18"/>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89107" name="Rectangle 19"/>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89108" name="Rectangle 20"/>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89109" name="Rectangle 21"/>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89110" name="Oval 22"/>
          <p:cNvSpPr>
            <a:spLocks noChangeArrowheads="1"/>
          </p:cNvSpPr>
          <p:nvPr/>
        </p:nvSpPr>
        <p:spPr bwMode="auto">
          <a:xfrm>
            <a:off x="3251200" y="41735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89111" name="Oval 23"/>
          <p:cNvSpPr>
            <a:spLocks noChangeArrowheads="1"/>
          </p:cNvSpPr>
          <p:nvPr/>
        </p:nvSpPr>
        <p:spPr bwMode="auto">
          <a:xfrm>
            <a:off x="56896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89112" name="Oval 24"/>
          <p:cNvSpPr>
            <a:spLocks noChangeArrowheads="1"/>
          </p:cNvSpPr>
          <p:nvPr/>
        </p:nvSpPr>
        <p:spPr bwMode="auto">
          <a:xfrm>
            <a:off x="81280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89113" name="Oval 25"/>
          <p:cNvSpPr>
            <a:spLocks noChangeArrowheads="1"/>
          </p:cNvSpPr>
          <p:nvPr/>
        </p:nvSpPr>
        <p:spPr bwMode="auto">
          <a:xfrm>
            <a:off x="4470400" y="3179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89114" name="Line 26"/>
          <p:cNvSpPr>
            <a:spLocks noChangeShapeType="1"/>
          </p:cNvSpPr>
          <p:nvPr/>
        </p:nvSpPr>
        <p:spPr bwMode="auto">
          <a:xfrm flipV="1">
            <a:off x="1625600" y="2341563"/>
            <a:ext cx="1625600" cy="8382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15" name="Line 27"/>
          <p:cNvSpPr>
            <a:spLocks noChangeShapeType="1"/>
          </p:cNvSpPr>
          <p:nvPr/>
        </p:nvSpPr>
        <p:spPr bwMode="auto">
          <a:xfrm>
            <a:off x="38608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16" name="Line 28"/>
          <p:cNvSpPr>
            <a:spLocks noChangeShapeType="1"/>
          </p:cNvSpPr>
          <p:nvPr/>
        </p:nvSpPr>
        <p:spPr bwMode="auto">
          <a:xfrm>
            <a:off x="6299200" y="22653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17" name="Line 29"/>
          <p:cNvSpPr>
            <a:spLocks noChangeShapeType="1"/>
          </p:cNvSpPr>
          <p:nvPr/>
        </p:nvSpPr>
        <p:spPr bwMode="auto">
          <a:xfrm>
            <a:off x="62992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18" name="Line 30"/>
          <p:cNvSpPr>
            <a:spLocks noChangeShapeType="1"/>
          </p:cNvSpPr>
          <p:nvPr/>
        </p:nvSpPr>
        <p:spPr bwMode="auto">
          <a:xfrm>
            <a:off x="8716434" y="2265363"/>
            <a:ext cx="1545167" cy="9144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19" name="Line 31"/>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20" name="Line 32"/>
          <p:cNvSpPr>
            <a:spLocks noChangeShapeType="1"/>
          </p:cNvSpPr>
          <p:nvPr/>
        </p:nvSpPr>
        <p:spPr bwMode="auto">
          <a:xfrm>
            <a:off x="6197600" y="2417763"/>
            <a:ext cx="2133600" cy="17526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21" name="Line 33"/>
          <p:cNvSpPr>
            <a:spLocks noChangeShapeType="1"/>
          </p:cNvSpPr>
          <p:nvPr/>
        </p:nvSpPr>
        <p:spPr bwMode="auto">
          <a:xfrm flipH="1">
            <a:off x="4876800" y="2417763"/>
            <a:ext cx="914400" cy="7620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22" name="Rectangle 34"/>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89123" name="Rectangle 35"/>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89124" name="Line 36"/>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25" name="Rectangle 37"/>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89127" name="Line 39"/>
          <p:cNvSpPr>
            <a:spLocks noChangeShapeType="1"/>
          </p:cNvSpPr>
          <p:nvPr/>
        </p:nvSpPr>
        <p:spPr bwMode="auto">
          <a:xfrm flipH="1" flipV="1">
            <a:off x="9855200" y="4114800"/>
            <a:ext cx="711200" cy="3810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28" name="Rectangle 40"/>
          <p:cNvSpPr>
            <a:spLocks noChangeArrowheads="1"/>
          </p:cNvSpPr>
          <p:nvPr/>
        </p:nvSpPr>
        <p:spPr bwMode="auto">
          <a:xfrm>
            <a:off x="7620000" y="5029200"/>
            <a:ext cx="3657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(e,f) </a:t>
            </a:r>
            <a:r>
              <a:rPr lang="en-US">
                <a:solidFill>
                  <a:srgbClr val="FF0101"/>
                </a:solidFill>
              </a:rPr>
              <a:t>discarded</a:t>
            </a:r>
          </a:p>
        </p:txBody>
      </p:sp>
      <p:sp>
        <p:nvSpPr>
          <p:cNvPr id="89129" name="Line 41"/>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30" name="Rectangle 42"/>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89132" name="Rectangle 44"/>
          <p:cNvSpPr>
            <a:spLocks noGrp="1" noChangeArrowheads="1"/>
          </p:cNvSpPr>
          <p:nvPr>
            <p:ph type="title"/>
          </p:nvPr>
        </p:nvSpPr>
        <p:spPr>
          <a:xfrm>
            <a:off x="406400" y="188913"/>
            <a:ext cx="11176000" cy="1143000"/>
          </a:xfrm>
          <a:noFill/>
          <a:ln/>
        </p:spPr>
        <p:txBody>
          <a:bodyPr/>
          <a:lstStyle/>
          <a:p>
            <a:r>
              <a:rPr lang="en-US" sz="4000"/>
              <a:t>The Execution of </a:t>
            </a:r>
            <a:r>
              <a:rPr lang="tr-TR" sz="4000"/>
              <a:t>Kruskal’s Algorithm</a:t>
            </a:r>
            <a:endParaRPr lang="en-US" sz="4000"/>
          </a:p>
        </p:txBody>
      </p:sp>
      <p:sp>
        <p:nvSpPr>
          <p:cNvPr id="89133" name="Rectangle 45"/>
          <p:cNvSpPr>
            <a:spLocks noChangeArrowheads="1"/>
          </p:cNvSpPr>
          <p:nvPr/>
        </p:nvSpPr>
        <p:spPr bwMode="auto">
          <a:xfrm>
            <a:off x="4064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a:t>
            </a:r>
          </a:p>
        </p:txBody>
      </p:sp>
    </p:spTree>
    <p:extLst>
      <p:ext uri="{BB962C8B-B14F-4D97-AF65-F5344CB8AC3E}">
        <p14:creationId xmlns:p14="http://schemas.microsoft.com/office/powerpoint/2010/main" val="3715386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44"/>
          <p:cNvSpPr>
            <a:spLocks noGrp="1"/>
          </p:cNvSpPr>
          <p:nvPr>
            <p:ph type="sldNum" sz="quarter" idx="4294967295"/>
          </p:nvPr>
        </p:nvSpPr>
        <p:spPr>
          <a:xfrm>
            <a:off x="8737600" y="6248400"/>
            <a:ext cx="2540000" cy="457200"/>
          </a:xfrm>
          <a:prstGeom prst="rect">
            <a:avLst/>
          </a:prstGeom>
        </p:spPr>
        <p:txBody>
          <a:bodyPr/>
          <a:lstStyle/>
          <a:p>
            <a:fld id="{604E2F77-F9D8-4E4F-992D-E9A72DE4DF98}" type="slidenum">
              <a:rPr lang="en-US"/>
              <a:pPr/>
              <a:t>43</a:t>
            </a:fld>
            <a:endParaRPr lang="en-US"/>
          </a:p>
        </p:txBody>
      </p:sp>
      <p:sp>
        <p:nvSpPr>
          <p:cNvPr id="90115" name="Oval 3"/>
          <p:cNvSpPr>
            <a:spLocks noChangeArrowheads="1"/>
          </p:cNvSpPr>
          <p:nvPr/>
        </p:nvSpPr>
        <p:spPr bwMode="auto">
          <a:xfrm>
            <a:off x="1117600" y="31289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90116" name="Oval 4"/>
          <p:cNvSpPr>
            <a:spLocks noChangeArrowheads="1"/>
          </p:cNvSpPr>
          <p:nvPr/>
        </p:nvSpPr>
        <p:spPr bwMode="auto">
          <a:xfrm>
            <a:off x="3251200" y="2044700"/>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90117" name="Oval 5"/>
          <p:cNvSpPr>
            <a:spLocks noChangeArrowheads="1"/>
          </p:cNvSpPr>
          <p:nvPr/>
        </p:nvSpPr>
        <p:spPr bwMode="auto">
          <a:xfrm>
            <a:off x="56896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90118" name="Oval 6"/>
          <p:cNvSpPr>
            <a:spLocks noChangeArrowheads="1"/>
          </p:cNvSpPr>
          <p:nvPr/>
        </p:nvSpPr>
        <p:spPr bwMode="auto">
          <a:xfrm>
            <a:off x="10193867" y="31162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90119" name="Line 7"/>
          <p:cNvSpPr>
            <a:spLocks noChangeShapeType="1"/>
          </p:cNvSpPr>
          <p:nvPr/>
        </p:nvSpPr>
        <p:spPr bwMode="auto">
          <a:xfrm>
            <a:off x="38608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0" name="Line 8"/>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1" name="Line 9"/>
          <p:cNvSpPr>
            <a:spLocks noChangeShapeType="1"/>
          </p:cNvSpPr>
          <p:nvPr/>
        </p:nvSpPr>
        <p:spPr bwMode="auto">
          <a:xfrm>
            <a:off x="1625601" y="3484563"/>
            <a:ext cx="1646767" cy="8128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2" name="Oval 10"/>
          <p:cNvSpPr>
            <a:spLocks noChangeArrowheads="1"/>
          </p:cNvSpPr>
          <p:nvPr/>
        </p:nvSpPr>
        <p:spPr bwMode="auto">
          <a:xfrm>
            <a:off x="81280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90123" name="Line 11"/>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4" name="Rectangle 12"/>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90125" name="Rectangle 13"/>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90126" name="Rectangle 14"/>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90127" name="Rectangle 15"/>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90128" name="Rectangle 16"/>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90129" name="Rectangle 17"/>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90130" name="Rectangle 18"/>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90131" name="Rectangle 19"/>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90132" name="Rectangle 20"/>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90133" name="Rectangle 21"/>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90134" name="Oval 22"/>
          <p:cNvSpPr>
            <a:spLocks noChangeArrowheads="1"/>
          </p:cNvSpPr>
          <p:nvPr/>
        </p:nvSpPr>
        <p:spPr bwMode="auto">
          <a:xfrm>
            <a:off x="3251200" y="41735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90135" name="Oval 23"/>
          <p:cNvSpPr>
            <a:spLocks noChangeArrowheads="1"/>
          </p:cNvSpPr>
          <p:nvPr/>
        </p:nvSpPr>
        <p:spPr bwMode="auto">
          <a:xfrm>
            <a:off x="56896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90136" name="Oval 24"/>
          <p:cNvSpPr>
            <a:spLocks noChangeArrowheads="1"/>
          </p:cNvSpPr>
          <p:nvPr/>
        </p:nvSpPr>
        <p:spPr bwMode="auto">
          <a:xfrm>
            <a:off x="81280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90137" name="Oval 25"/>
          <p:cNvSpPr>
            <a:spLocks noChangeArrowheads="1"/>
          </p:cNvSpPr>
          <p:nvPr/>
        </p:nvSpPr>
        <p:spPr bwMode="auto">
          <a:xfrm>
            <a:off x="4470400" y="3179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90138" name="Line 26"/>
          <p:cNvSpPr>
            <a:spLocks noChangeShapeType="1"/>
          </p:cNvSpPr>
          <p:nvPr/>
        </p:nvSpPr>
        <p:spPr bwMode="auto">
          <a:xfrm flipV="1">
            <a:off x="1625600" y="2341563"/>
            <a:ext cx="1625600" cy="8382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39" name="Line 27"/>
          <p:cNvSpPr>
            <a:spLocks noChangeShapeType="1"/>
          </p:cNvSpPr>
          <p:nvPr/>
        </p:nvSpPr>
        <p:spPr bwMode="auto">
          <a:xfrm>
            <a:off x="38608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40" name="Line 28"/>
          <p:cNvSpPr>
            <a:spLocks noChangeShapeType="1"/>
          </p:cNvSpPr>
          <p:nvPr/>
        </p:nvSpPr>
        <p:spPr bwMode="auto">
          <a:xfrm>
            <a:off x="6299200" y="22653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41" name="Line 29"/>
          <p:cNvSpPr>
            <a:spLocks noChangeShapeType="1"/>
          </p:cNvSpPr>
          <p:nvPr/>
        </p:nvSpPr>
        <p:spPr bwMode="auto">
          <a:xfrm>
            <a:off x="62992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42" name="Line 30"/>
          <p:cNvSpPr>
            <a:spLocks noChangeShapeType="1"/>
          </p:cNvSpPr>
          <p:nvPr/>
        </p:nvSpPr>
        <p:spPr bwMode="auto">
          <a:xfrm>
            <a:off x="8716434" y="2265363"/>
            <a:ext cx="1545167" cy="9144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43" name="Line 31"/>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44" name="Line 32"/>
          <p:cNvSpPr>
            <a:spLocks noChangeShapeType="1"/>
          </p:cNvSpPr>
          <p:nvPr/>
        </p:nvSpPr>
        <p:spPr bwMode="auto">
          <a:xfrm>
            <a:off x="6197600" y="2417763"/>
            <a:ext cx="2133600" cy="17526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45" name="Line 33"/>
          <p:cNvSpPr>
            <a:spLocks noChangeShapeType="1"/>
          </p:cNvSpPr>
          <p:nvPr/>
        </p:nvSpPr>
        <p:spPr bwMode="auto">
          <a:xfrm flipH="1">
            <a:off x="4876800" y="2417763"/>
            <a:ext cx="914400" cy="7620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46" name="Rectangle 34"/>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90147" name="Rectangle 35"/>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90148" name="Line 36"/>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49" name="Rectangle 37"/>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90151" name="Line 39"/>
          <p:cNvSpPr>
            <a:spLocks noChangeShapeType="1"/>
          </p:cNvSpPr>
          <p:nvPr/>
        </p:nvSpPr>
        <p:spPr bwMode="auto">
          <a:xfrm flipH="1">
            <a:off x="3657600" y="2667000"/>
            <a:ext cx="711200" cy="3810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55" name="Line 43"/>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56" name="Rectangle 44"/>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90157" name="Rectangle 45"/>
          <p:cNvSpPr>
            <a:spLocks noChangeArrowheads="1"/>
          </p:cNvSpPr>
          <p:nvPr/>
        </p:nvSpPr>
        <p:spPr bwMode="auto">
          <a:xfrm>
            <a:off x="7620000" y="5029200"/>
            <a:ext cx="3657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(b,h) </a:t>
            </a:r>
            <a:r>
              <a:rPr lang="en-US">
                <a:solidFill>
                  <a:srgbClr val="FF0101"/>
                </a:solidFill>
              </a:rPr>
              <a:t>discarded</a:t>
            </a:r>
          </a:p>
        </p:txBody>
      </p:sp>
      <p:sp>
        <p:nvSpPr>
          <p:cNvPr id="90159" name="Rectangle 47"/>
          <p:cNvSpPr>
            <a:spLocks noGrp="1" noChangeArrowheads="1"/>
          </p:cNvSpPr>
          <p:nvPr>
            <p:ph type="title"/>
          </p:nvPr>
        </p:nvSpPr>
        <p:spPr>
          <a:xfrm>
            <a:off x="406400" y="188913"/>
            <a:ext cx="11176000" cy="1143000"/>
          </a:xfrm>
          <a:noFill/>
          <a:ln/>
        </p:spPr>
        <p:txBody>
          <a:bodyPr/>
          <a:lstStyle/>
          <a:p>
            <a:r>
              <a:rPr lang="en-US" sz="4000"/>
              <a:t>The Execution of </a:t>
            </a:r>
            <a:r>
              <a:rPr lang="tr-TR" sz="4000"/>
              <a:t>Kruskal’s Algorithm</a:t>
            </a:r>
            <a:endParaRPr lang="en-US" sz="4000"/>
          </a:p>
        </p:txBody>
      </p:sp>
      <p:sp>
        <p:nvSpPr>
          <p:cNvPr id="90160" name="Rectangle 48"/>
          <p:cNvSpPr>
            <a:spLocks noChangeArrowheads="1"/>
          </p:cNvSpPr>
          <p:nvPr/>
        </p:nvSpPr>
        <p:spPr bwMode="auto">
          <a:xfrm>
            <a:off x="4064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(m)</a:t>
            </a:r>
          </a:p>
        </p:txBody>
      </p:sp>
    </p:spTree>
    <p:extLst>
      <p:ext uri="{BB962C8B-B14F-4D97-AF65-F5344CB8AC3E}">
        <p14:creationId xmlns:p14="http://schemas.microsoft.com/office/powerpoint/2010/main" val="4823658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44"/>
          <p:cNvSpPr>
            <a:spLocks noGrp="1"/>
          </p:cNvSpPr>
          <p:nvPr>
            <p:ph type="sldNum" sz="quarter" idx="4294967295"/>
          </p:nvPr>
        </p:nvSpPr>
        <p:spPr>
          <a:xfrm>
            <a:off x="8737600" y="6248400"/>
            <a:ext cx="2540000" cy="457200"/>
          </a:xfrm>
          <a:prstGeom prst="rect">
            <a:avLst/>
          </a:prstGeom>
        </p:spPr>
        <p:txBody>
          <a:bodyPr/>
          <a:lstStyle/>
          <a:p>
            <a:fld id="{6501E84E-27E0-45FA-88B5-CE66B4B5D2C3}" type="slidenum">
              <a:rPr lang="en-US"/>
              <a:pPr/>
              <a:t>44</a:t>
            </a:fld>
            <a:endParaRPr lang="en-US"/>
          </a:p>
        </p:txBody>
      </p:sp>
      <p:sp>
        <p:nvSpPr>
          <p:cNvPr id="91139" name="Oval 3"/>
          <p:cNvSpPr>
            <a:spLocks noChangeArrowheads="1"/>
          </p:cNvSpPr>
          <p:nvPr/>
        </p:nvSpPr>
        <p:spPr bwMode="auto">
          <a:xfrm>
            <a:off x="1117600" y="31289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91140" name="Oval 4"/>
          <p:cNvSpPr>
            <a:spLocks noChangeArrowheads="1"/>
          </p:cNvSpPr>
          <p:nvPr/>
        </p:nvSpPr>
        <p:spPr bwMode="auto">
          <a:xfrm>
            <a:off x="3251200" y="20399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91141" name="Oval 5"/>
          <p:cNvSpPr>
            <a:spLocks noChangeArrowheads="1"/>
          </p:cNvSpPr>
          <p:nvPr/>
        </p:nvSpPr>
        <p:spPr bwMode="auto">
          <a:xfrm>
            <a:off x="56896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91142" name="Oval 6"/>
          <p:cNvSpPr>
            <a:spLocks noChangeArrowheads="1"/>
          </p:cNvSpPr>
          <p:nvPr/>
        </p:nvSpPr>
        <p:spPr bwMode="auto">
          <a:xfrm>
            <a:off x="10193867" y="31162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91143" name="Line 7"/>
          <p:cNvSpPr>
            <a:spLocks noChangeShapeType="1"/>
          </p:cNvSpPr>
          <p:nvPr/>
        </p:nvSpPr>
        <p:spPr bwMode="auto">
          <a:xfrm>
            <a:off x="38608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44" name="Line 8"/>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45" name="Line 9"/>
          <p:cNvSpPr>
            <a:spLocks noChangeShapeType="1"/>
          </p:cNvSpPr>
          <p:nvPr/>
        </p:nvSpPr>
        <p:spPr bwMode="auto">
          <a:xfrm>
            <a:off x="1625601" y="3484563"/>
            <a:ext cx="1646767" cy="8128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46" name="Oval 10"/>
          <p:cNvSpPr>
            <a:spLocks noChangeArrowheads="1"/>
          </p:cNvSpPr>
          <p:nvPr/>
        </p:nvSpPr>
        <p:spPr bwMode="auto">
          <a:xfrm>
            <a:off x="81280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91147" name="Line 11"/>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48" name="Rectangle 12"/>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91149" name="Rectangle 13"/>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91150" name="Rectangle 14"/>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91151" name="Rectangle 15"/>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91152" name="Rectangle 16"/>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91153" name="Rectangle 17"/>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91154" name="Rectangle 18"/>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91155" name="Rectangle 19"/>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91156" name="Rectangle 20"/>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91157" name="Rectangle 21"/>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91158" name="Oval 22"/>
          <p:cNvSpPr>
            <a:spLocks noChangeArrowheads="1"/>
          </p:cNvSpPr>
          <p:nvPr/>
        </p:nvSpPr>
        <p:spPr bwMode="auto">
          <a:xfrm>
            <a:off x="3251200" y="41735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91159" name="Oval 23"/>
          <p:cNvSpPr>
            <a:spLocks noChangeArrowheads="1"/>
          </p:cNvSpPr>
          <p:nvPr/>
        </p:nvSpPr>
        <p:spPr bwMode="auto">
          <a:xfrm>
            <a:off x="56896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91160" name="Oval 24"/>
          <p:cNvSpPr>
            <a:spLocks noChangeArrowheads="1"/>
          </p:cNvSpPr>
          <p:nvPr/>
        </p:nvSpPr>
        <p:spPr bwMode="auto">
          <a:xfrm>
            <a:off x="81280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91161" name="Oval 25"/>
          <p:cNvSpPr>
            <a:spLocks noChangeArrowheads="1"/>
          </p:cNvSpPr>
          <p:nvPr/>
        </p:nvSpPr>
        <p:spPr bwMode="auto">
          <a:xfrm>
            <a:off x="4470400" y="3179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91162" name="Line 26"/>
          <p:cNvSpPr>
            <a:spLocks noChangeShapeType="1"/>
          </p:cNvSpPr>
          <p:nvPr/>
        </p:nvSpPr>
        <p:spPr bwMode="auto">
          <a:xfrm flipV="1">
            <a:off x="1625600" y="2341563"/>
            <a:ext cx="1625600" cy="8382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63" name="Line 27"/>
          <p:cNvSpPr>
            <a:spLocks noChangeShapeType="1"/>
          </p:cNvSpPr>
          <p:nvPr/>
        </p:nvSpPr>
        <p:spPr bwMode="auto">
          <a:xfrm>
            <a:off x="38608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64" name="Line 28"/>
          <p:cNvSpPr>
            <a:spLocks noChangeShapeType="1"/>
          </p:cNvSpPr>
          <p:nvPr/>
        </p:nvSpPr>
        <p:spPr bwMode="auto">
          <a:xfrm>
            <a:off x="6299200" y="22653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65" name="Line 29"/>
          <p:cNvSpPr>
            <a:spLocks noChangeShapeType="1"/>
          </p:cNvSpPr>
          <p:nvPr/>
        </p:nvSpPr>
        <p:spPr bwMode="auto">
          <a:xfrm>
            <a:off x="62992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66" name="Line 30"/>
          <p:cNvSpPr>
            <a:spLocks noChangeShapeType="1"/>
          </p:cNvSpPr>
          <p:nvPr/>
        </p:nvSpPr>
        <p:spPr bwMode="auto">
          <a:xfrm>
            <a:off x="8716434" y="2265363"/>
            <a:ext cx="1545167" cy="9144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67" name="Line 31"/>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68" name="Line 32"/>
          <p:cNvSpPr>
            <a:spLocks noChangeShapeType="1"/>
          </p:cNvSpPr>
          <p:nvPr/>
        </p:nvSpPr>
        <p:spPr bwMode="auto">
          <a:xfrm>
            <a:off x="6197600" y="2417763"/>
            <a:ext cx="2133600" cy="17526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69" name="Line 33"/>
          <p:cNvSpPr>
            <a:spLocks noChangeShapeType="1"/>
          </p:cNvSpPr>
          <p:nvPr/>
        </p:nvSpPr>
        <p:spPr bwMode="auto">
          <a:xfrm flipH="1">
            <a:off x="4876800" y="2417763"/>
            <a:ext cx="914400" cy="7620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70" name="Rectangle 34"/>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91171" name="Rectangle 35"/>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91172" name="Line 36"/>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73" name="Rectangle 37"/>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91175" name="Line 39"/>
          <p:cNvSpPr>
            <a:spLocks noChangeShapeType="1"/>
          </p:cNvSpPr>
          <p:nvPr/>
        </p:nvSpPr>
        <p:spPr bwMode="auto">
          <a:xfrm>
            <a:off x="7721600" y="2895600"/>
            <a:ext cx="609600" cy="3048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76" name="Rectangle 40"/>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91177" name="Line 41"/>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78" name="Rectangle 42"/>
          <p:cNvSpPr>
            <a:spLocks noChangeArrowheads="1"/>
          </p:cNvSpPr>
          <p:nvPr/>
        </p:nvSpPr>
        <p:spPr bwMode="auto">
          <a:xfrm>
            <a:off x="7620000" y="5029200"/>
            <a:ext cx="3657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(d,f) </a:t>
            </a:r>
            <a:r>
              <a:rPr lang="en-US">
                <a:solidFill>
                  <a:srgbClr val="FF0101"/>
                </a:solidFill>
              </a:rPr>
              <a:t>discarded</a:t>
            </a:r>
          </a:p>
        </p:txBody>
      </p:sp>
      <p:sp>
        <p:nvSpPr>
          <p:cNvPr id="91180" name="Rectangle 44"/>
          <p:cNvSpPr>
            <a:spLocks noGrp="1" noChangeArrowheads="1"/>
          </p:cNvSpPr>
          <p:nvPr>
            <p:ph type="title"/>
          </p:nvPr>
        </p:nvSpPr>
        <p:spPr>
          <a:xfrm>
            <a:off x="406400" y="188913"/>
            <a:ext cx="11176000" cy="1143000"/>
          </a:xfrm>
          <a:noFill/>
          <a:ln/>
        </p:spPr>
        <p:txBody>
          <a:bodyPr/>
          <a:lstStyle/>
          <a:p>
            <a:r>
              <a:rPr lang="en-US" sz="4000"/>
              <a:t>The Execution of </a:t>
            </a:r>
            <a:r>
              <a:rPr lang="tr-TR" sz="4000"/>
              <a:t>Kruskal’s Algorithm</a:t>
            </a:r>
            <a:endParaRPr lang="en-US" sz="4000"/>
          </a:p>
        </p:txBody>
      </p:sp>
      <p:sp>
        <p:nvSpPr>
          <p:cNvPr id="91181" name="Rectangle 45"/>
          <p:cNvSpPr>
            <a:spLocks noChangeArrowheads="1"/>
          </p:cNvSpPr>
          <p:nvPr/>
        </p:nvSpPr>
        <p:spPr bwMode="auto">
          <a:xfrm>
            <a:off x="4064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a:t>
            </a:r>
          </a:p>
        </p:txBody>
      </p:sp>
    </p:spTree>
    <p:extLst>
      <p:ext uri="{BB962C8B-B14F-4D97-AF65-F5344CB8AC3E}">
        <p14:creationId xmlns:p14="http://schemas.microsoft.com/office/powerpoint/2010/main" val="29537004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737600" y="6248400"/>
            <a:ext cx="2540000" cy="457200"/>
          </a:xfrm>
          <a:prstGeom prst="rect">
            <a:avLst/>
          </a:prstGeom>
        </p:spPr>
        <p:txBody>
          <a:bodyPr/>
          <a:lstStyle/>
          <a:p>
            <a:fld id="{241D935B-D178-47AE-A663-6D9B82935A7E}" type="slidenum">
              <a:rPr lang="en-US"/>
              <a:pPr/>
              <a:t>45</a:t>
            </a:fld>
            <a:endParaRPr lang="en-US"/>
          </a:p>
        </p:txBody>
      </p:sp>
      <p:sp>
        <p:nvSpPr>
          <p:cNvPr id="98306" name="Rectangle 2"/>
          <p:cNvSpPr>
            <a:spLocks noGrp="1" noChangeArrowheads="1"/>
          </p:cNvSpPr>
          <p:nvPr>
            <p:ph type="title"/>
          </p:nvPr>
        </p:nvSpPr>
        <p:spPr>
          <a:xfrm>
            <a:off x="1102784" y="198438"/>
            <a:ext cx="10363200" cy="1143000"/>
          </a:xfrm>
        </p:spPr>
        <p:txBody>
          <a:bodyPr/>
          <a:lstStyle/>
          <a:p>
            <a:r>
              <a:rPr lang="en-US" sz="4000"/>
              <a:t>Prim</a:t>
            </a:r>
            <a:r>
              <a:rPr lang="tr-TR" sz="4000"/>
              <a:t>’s Algorithm</a:t>
            </a:r>
            <a:endParaRPr lang="en-US" sz="4000"/>
          </a:p>
        </p:txBody>
      </p:sp>
      <p:sp>
        <p:nvSpPr>
          <p:cNvPr id="98307" name="Rectangle 3"/>
          <p:cNvSpPr>
            <a:spLocks noChangeArrowheads="1"/>
          </p:cNvSpPr>
          <p:nvPr/>
        </p:nvSpPr>
        <p:spPr bwMode="auto">
          <a:xfrm>
            <a:off x="304801" y="1524001"/>
            <a:ext cx="11425767" cy="41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FontTx/>
              <a:buChar char="•"/>
            </a:pPr>
            <a:r>
              <a:rPr lang="en-US" sz="2800" dirty="0"/>
              <a:t>Prim’s algorithm is also a special case of Generic-MST algorithm</a:t>
            </a:r>
          </a:p>
          <a:p>
            <a:pPr marL="342900" indent="-342900">
              <a:spcBef>
                <a:spcPct val="20000"/>
              </a:spcBef>
              <a:buFontTx/>
              <a:buChar char="•"/>
            </a:pPr>
            <a:r>
              <a:rPr lang="en-US" sz="2800" dirty="0"/>
              <a:t>The edges in the set A always form a single tree</a:t>
            </a:r>
          </a:p>
          <a:p>
            <a:pPr marL="342900" indent="-342900">
              <a:spcBef>
                <a:spcPct val="20000"/>
              </a:spcBef>
              <a:buFontTx/>
              <a:buChar char="•"/>
            </a:pPr>
            <a:r>
              <a:rPr lang="en-US" sz="2800" dirty="0"/>
              <a:t>The tree starts from an arbitrary vertex v and grows until the tree spans all the vertices in V</a:t>
            </a:r>
          </a:p>
          <a:p>
            <a:pPr marL="342900" indent="-342900">
              <a:spcBef>
                <a:spcPct val="20000"/>
              </a:spcBef>
              <a:buFontTx/>
              <a:buChar char="•"/>
            </a:pPr>
            <a:r>
              <a:rPr lang="en-US" sz="2800" dirty="0"/>
              <a:t>At each step, a </a:t>
            </a:r>
            <a:r>
              <a:rPr lang="en-US" sz="2800" dirty="0">
                <a:solidFill>
                  <a:srgbClr val="FF0101"/>
                </a:solidFill>
              </a:rPr>
              <a:t>light-edge</a:t>
            </a:r>
            <a:r>
              <a:rPr lang="en-US" sz="2800" dirty="0"/>
              <a:t> connecting a vertex in A to a vertex in V-A is added to the tree A</a:t>
            </a:r>
          </a:p>
          <a:p>
            <a:pPr marL="342900" indent="-342900">
              <a:spcBef>
                <a:spcPct val="20000"/>
              </a:spcBef>
              <a:buFontTx/>
              <a:buChar char="•"/>
            </a:pPr>
            <a:r>
              <a:rPr lang="en-US" sz="2800" dirty="0"/>
              <a:t>Hence, the Corollary implies that Prim’s algorithm adds </a:t>
            </a:r>
            <a:r>
              <a:rPr lang="en-US" sz="2800" dirty="0">
                <a:solidFill>
                  <a:srgbClr val="FF0101"/>
                </a:solidFill>
              </a:rPr>
              <a:t>safe-edges</a:t>
            </a:r>
            <a:r>
              <a:rPr lang="en-US" sz="2800" dirty="0"/>
              <a:t> to A at each step.</a:t>
            </a:r>
          </a:p>
        </p:txBody>
      </p:sp>
    </p:spTree>
    <p:extLst>
      <p:ext uri="{BB962C8B-B14F-4D97-AF65-F5344CB8AC3E}">
        <p14:creationId xmlns:p14="http://schemas.microsoft.com/office/powerpoint/2010/main" val="41491361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737600" y="6248400"/>
            <a:ext cx="2540000" cy="457200"/>
          </a:xfrm>
          <a:prstGeom prst="rect">
            <a:avLst/>
          </a:prstGeom>
        </p:spPr>
        <p:txBody>
          <a:bodyPr/>
          <a:lstStyle/>
          <a:p>
            <a:fld id="{01D4D23F-1025-4DDA-A4C2-1976FEC6DAAC}" type="slidenum">
              <a:rPr lang="en-US"/>
              <a:pPr/>
              <a:t>46</a:t>
            </a:fld>
            <a:endParaRPr lang="en-US"/>
          </a:p>
        </p:txBody>
      </p:sp>
      <p:sp>
        <p:nvSpPr>
          <p:cNvPr id="99330" name="Rectangle 2"/>
          <p:cNvSpPr>
            <a:spLocks noGrp="1" noChangeArrowheads="1"/>
          </p:cNvSpPr>
          <p:nvPr>
            <p:ph type="title"/>
          </p:nvPr>
        </p:nvSpPr>
        <p:spPr>
          <a:xfrm>
            <a:off x="1102784" y="198438"/>
            <a:ext cx="10363200" cy="1143000"/>
          </a:xfrm>
        </p:spPr>
        <p:txBody>
          <a:bodyPr/>
          <a:lstStyle/>
          <a:p>
            <a:r>
              <a:rPr lang="en-US" sz="4000"/>
              <a:t>Prim</a:t>
            </a:r>
            <a:r>
              <a:rPr lang="tr-TR" sz="4000"/>
              <a:t>’s Algorithm</a:t>
            </a:r>
            <a:endParaRPr lang="en-US" sz="4000"/>
          </a:p>
        </p:txBody>
      </p:sp>
      <p:sp>
        <p:nvSpPr>
          <p:cNvPr id="99331" name="Rectangle 3"/>
          <p:cNvSpPr>
            <a:spLocks noChangeArrowheads="1"/>
          </p:cNvSpPr>
          <p:nvPr/>
        </p:nvSpPr>
        <p:spPr bwMode="auto">
          <a:xfrm>
            <a:off x="504498" y="1125539"/>
            <a:ext cx="11545688" cy="467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buFontTx/>
              <a:buChar char="•"/>
            </a:pPr>
            <a:r>
              <a:rPr lang="en-US" sz="2400" i="1" dirty="0"/>
              <a:t>This strategy is</a:t>
            </a:r>
            <a:r>
              <a:rPr lang="en-US" sz="2400" i="1" dirty="0">
                <a:solidFill>
                  <a:schemeClr val="accent2"/>
                </a:solidFill>
              </a:rPr>
              <a:t> greedy</a:t>
            </a:r>
            <a:r>
              <a:rPr lang="en-US" sz="2400" i="1" dirty="0"/>
              <a:t> since</a:t>
            </a:r>
            <a:r>
              <a:rPr lang="en-US" sz="2400" dirty="0"/>
              <a:t> </a:t>
            </a:r>
          </a:p>
          <a:p>
            <a:pPr marL="342900" indent="-342900">
              <a:lnSpc>
                <a:spcPct val="120000"/>
              </a:lnSpc>
              <a:spcBef>
                <a:spcPct val="20000"/>
              </a:spcBef>
            </a:pPr>
            <a:r>
              <a:rPr lang="en-US" sz="2400" dirty="0"/>
              <a:t>   The tree is augmented at each step with an edge that contributes the minimum amount possible to the tree’s weight.</a:t>
            </a:r>
          </a:p>
          <a:p>
            <a:pPr marL="342900" indent="-342900">
              <a:lnSpc>
                <a:spcPct val="40000"/>
              </a:lnSpc>
              <a:spcBef>
                <a:spcPct val="20000"/>
              </a:spcBef>
            </a:pPr>
            <a:endParaRPr lang="en-US" sz="2400" dirty="0"/>
          </a:p>
          <a:p>
            <a:pPr marL="342900" indent="-342900">
              <a:lnSpc>
                <a:spcPct val="110000"/>
              </a:lnSpc>
              <a:spcBef>
                <a:spcPct val="20000"/>
              </a:spcBef>
              <a:buFontTx/>
              <a:buChar char="•"/>
            </a:pPr>
            <a:r>
              <a:rPr lang="en-US" sz="2400" dirty="0"/>
              <a:t>The key to implementing Prim’s algorithm efficiently is to make it easy to select a new edge to be added to A</a:t>
            </a:r>
          </a:p>
          <a:p>
            <a:pPr marL="342900" indent="-342900">
              <a:lnSpc>
                <a:spcPct val="40000"/>
              </a:lnSpc>
              <a:spcBef>
                <a:spcPct val="20000"/>
              </a:spcBef>
              <a:buFontTx/>
              <a:buChar char="•"/>
            </a:pPr>
            <a:endParaRPr lang="en-US" sz="2400" dirty="0"/>
          </a:p>
          <a:p>
            <a:pPr marL="342900" indent="-342900">
              <a:spcBef>
                <a:spcPct val="20000"/>
              </a:spcBef>
              <a:buFontTx/>
              <a:buChar char="•"/>
            </a:pPr>
            <a:r>
              <a:rPr lang="en-US" sz="2400" dirty="0"/>
              <a:t>All vertices that are not in the tree reside in a priority queue Q based on a </a:t>
            </a:r>
            <a:r>
              <a:rPr lang="en-US" sz="2400" dirty="0">
                <a:solidFill>
                  <a:srgbClr val="FF0101"/>
                </a:solidFill>
              </a:rPr>
              <a:t>key</a:t>
            </a:r>
            <a:r>
              <a:rPr lang="en-US" sz="2400" dirty="0"/>
              <a:t> field.</a:t>
            </a:r>
          </a:p>
          <a:p>
            <a:pPr marL="342900" indent="-342900">
              <a:lnSpc>
                <a:spcPct val="30000"/>
              </a:lnSpc>
              <a:spcBef>
                <a:spcPct val="20000"/>
              </a:spcBef>
              <a:buFontTx/>
              <a:buChar char="•"/>
            </a:pPr>
            <a:endParaRPr lang="en-US" sz="2400" dirty="0"/>
          </a:p>
          <a:p>
            <a:pPr marL="342900" indent="-342900">
              <a:lnSpc>
                <a:spcPct val="110000"/>
              </a:lnSpc>
              <a:spcBef>
                <a:spcPct val="20000"/>
              </a:spcBef>
              <a:buFontTx/>
              <a:buChar char="•"/>
            </a:pPr>
            <a:r>
              <a:rPr lang="en-US" sz="2400" dirty="0"/>
              <a:t>For each vertex </a:t>
            </a:r>
            <a:r>
              <a:rPr lang="en-US" sz="2400" i="1" dirty="0"/>
              <a:t>v</a:t>
            </a:r>
            <a:r>
              <a:rPr lang="en-US" sz="2400" dirty="0"/>
              <a:t>, key[v] is the minimum weight of any edge connecting </a:t>
            </a:r>
            <a:r>
              <a:rPr lang="en-US" sz="2400" i="1" dirty="0"/>
              <a:t>v</a:t>
            </a:r>
            <a:r>
              <a:rPr lang="en-US" sz="2400" dirty="0"/>
              <a:t> to a vertex in the tree</a:t>
            </a:r>
          </a:p>
          <a:p>
            <a:pPr marL="342900" indent="-342900">
              <a:lnSpc>
                <a:spcPct val="80000"/>
              </a:lnSpc>
              <a:spcBef>
                <a:spcPct val="20000"/>
              </a:spcBef>
            </a:pPr>
            <a:r>
              <a:rPr lang="en-US" sz="2400" dirty="0"/>
              <a:t>     </a:t>
            </a:r>
            <a:r>
              <a:rPr lang="en-US" sz="2400" dirty="0">
                <a:solidFill>
                  <a:srgbClr val="FF0101"/>
                </a:solidFill>
              </a:rPr>
              <a:t>key[v] = </a:t>
            </a:r>
            <a:r>
              <a:rPr lang="en-US" sz="2400" dirty="0">
                <a:solidFill>
                  <a:srgbClr val="FF0101"/>
                </a:solidFill>
                <a:sym typeface="Symbol" pitchFamily="18" charset="2"/>
              </a:rPr>
              <a:t></a:t>
            </a:r>
            <a:r>
              <a:rPr lang="en-US" sz="2400" dirty="0">
                <a:sym typeface="Symbol" pitchFamily="18" charset="2"/>
              </a:rPr>
              <a:t> if there is no such edge.</a:t>
            </a:r>
            <a:endParaRPr lang="en-US" sz="2400" dirty="0"/>
          </a:p>
        </p:txBody>
      </p:sp>
    </p:spTree>
    <p:extLst>
      <p:ext uri="{BB962C8B-B14F-4D97-AF65-F5344CB8AC3E}">
        <p14:creationId xmlns:p14="http://schemas.microsoft.com/office/powerpoint/2010/main" val="2144932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50"/>
          <p:cNvSpPr>
            <a:spLocks noGrp="1"/>
          </p:cNvSpPr>
          <p:nvPr>
            <p:ph type="sldNum" sz="quarter" idx="4294967295"/>
          </p:nvPr>
        </p:nvSpPr>
        <p:spPr>
          <a:xfrm>
            <a:off x="8737600" y="6248400"/>
            <a:ext cx="2540000" cy="457200"/>
          </a:xfrm>
          <a:prstGeom prst="rect">
            <a:avLst/>
          </a:prstGeom>
        </p:spPr>
        <p:txBody>
          <a:bodyPr/>
          <a:lstStyle/>
          <a:p>
            <a:fld id="{B30CD25D-2AED-4F44-88DD-07E527C9D984}" type="slidenum">
              <a:rPr lang="en-US"/>
              <a:pPr/>
              <a:t>47</a:t>
            </a:fld>
            <a:endParaRPr lang="en-US"/>
          </a:p>
        </p:txBody>
      </p:sp>
      <p:sp>
        <p:nvSpPr>
          <p:cNvPr id="100354" name="Rectangle 2"/>
          <p:cNvSpPr>
            <a:spLocks noGrp="1" noChangeArrowheads="1"/>
          </p:cNvSpPr>
          <p:nvPr>
            <p:ph type="title"/>
          </p:nvPr>
        </p:nvSpPr>
        <p:spPr>
          <a:xfrm>
            <a:off x="912284" y="188913"/>
            <a:ext cx="10363200" cy="1143000"/>
          </a:xfrm>
        </p:spPr>
        <p:txBody>
          <a:bodyPr/>
          <a:lstStyle/>
          <a:p>
            <a:r>
              <a:rPr lang="en-US" sz="4000"/>
              <a:t>The Execution of Prim</a:t>
            </a:r>
            <a:r>
              <a:rPr lang="tr-TR" sz="4000"/>
              <a:t>’s Algorithm</a:t>
            </a:r>
            <a:endParaRPr lang="en-US" sz="4000"/>
          </a:p>
        </p:txBody>
      </p:sp>
      <p:sp>
        <p:nvSpPr>
          <p:cNvPr id="100355" name="Oval 3"/>
          <p:cNvSpPr>
            <a:spLocks noChangeArrowheads="1"/>
          </p:cNvSpPr>
          <p:nvPr/>
        </p:nvSpPr>
        <p:spPr bwMode="auto">
          <a:xfrm>
            <a:off x="1117600" y="31289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100356" name="Oval 4"/>
          <p:cNvSpPr>
            <a:spLocks noChangeArrowheads="1"/>
          </p:cNvSpPr>
          <p:nvPr/>
        </p:nvSpPr>
        <p:spPr bwMode="auto">
          <a:xfrm>
            <a:off x="3251200" y="20399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100357" name="Oval 5"/>
          <p:cNvSpPr>
            <a:spLocks noChangeArrowheads="1"/>
          </p:cNvSpPr>
          <p:nvPr/>
        </p:nvSpPr>
        <p:spPr bwMode="auto">
          <a:xfrm>
            <a:off x="56896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100358" name="Oval 6"/>
          <p:cNvSpPr>
            <a:spLocks noChangeArrowheads="1"/>
          </p:cNvSpPr>
          <p:nvPr/>
        </p:nvSpPr>
        <p:spPr bwMode="auto">
          <a:xfrm>
            <a:off x="10193867" y="31162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100359" name="Line 7"/>
          <p:cNvSpPr>
            <a:spLocks noChangeShapeType="1"/>
          </p:cNvSpPr>
          <p:nvPr/>
        </p:nvSpPr>
        <p:spPr bwMode="auto">
          <a:xfrm>
            <a:off x="38608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60" name="Line 8"/>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61" name="Line 9"/>
          <p:cNvSpPr>
            <a:spLocks noChangeShapeType="1"/>
          </p:cNvSpPr>
          <p:nvPr/>
        </p:nvSpPr>
        <p:spPr bwMode="auto">
          <a:xfrm>
            <a:off x="1625601" y="3484563"/>
            <a:ext cx="1646767" cy="812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62" name="Oval 10"/>
          <p:cNvSpPr>
            <a:spLocks noChangeArrowheads="1"/>
          </p:cNvSpPr>
          <p:nvPr/>
        </p:nvSpPr>
        <p:spPr bwMode="auto">
          <a:xfrm>
            <a:off x="81280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100363" name="Line 11"/>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64" name="Rectangle 12"/>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100365" name="Rectangle 13"/>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100366" name="Rectangle 14"/>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100367" name="Rectangle 15"/>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100368" name="Rectangle 16"/>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100369" name="Rectangle 17"/>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100370" name="Rectangle 18"/>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100371" name="Rectangle 19"/>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100372" name="Rectangle 20"/>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100373" name="Rectangle 21"/>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100374" name="Oval 22"/>
          <p:cNvSpPr>
            <a:spLocks noChangeArrowheads="1"/>
          </p:cNvSpPr>
          <p:nvPr/>
        </p:nvSpPr>
        <p:spPr bwMode="auto">
          <a:xfrm>
            <a:off x="3251200" y="41735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100375" name="Oval 23"/>
          <p:cNvSpPr>
            <a:spLocks noChangeArrowheads="1"/>
          </p:cNvSpPr>
          <p:nvPr/>
        </p:nvSpPr>
        <p:spPr bwMode="auto">
          <a:xfrm>
            <a:off x="56896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100376" name="Oval 24"/>
          <p:cNvSpPr>
            <a:spLocks noChangeArrowheads="1"/>
          </p:cNvSpPr>
          <p:nvPr/>
        </p:nvSpPr>
        <p:spPr bwMode="auto">
          <a:xfrm>
            <a:off x="81280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100377" name="Oval 25"/>
          <p:cNvSpPr>
            <a:spLocks noChangeArrowheads="1"/>
          </p:cNvSpPr>
          <p:nvPr/>
        </p:nvSpPr>
        <p:spPr bwMode="auto">
          <a:xfrm>
            <a:off x="4470400" y="3179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100378" name="Line 26"/>
          <p:cNvSpPr>
            <a:spLocks noChangeShapeType="1"/>
          </p:cNvSpPr>
          <p:nvPr/>
        </p:nvSpPr>
        <p:spPr bwMode="auto">
          <a:xfrm flipV="1">
            <a:off x="1625600" y="23415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9" name="Line 27"/>
          <p:cNvSpPr>
            <a:spLocks noChangeShapeType="1"/>
          </p:cNvSpPr>
          <p:nvPr/>
        </p:nvSpPr>
        <p:spPr bwMode="auto">
          <a:xfrm>
            <a:off x="3860800" y="43989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0" name="Line 28"/>
          <p:cNvSpPr>
            <a:spLocks noChangeShapeType="1"/>
          </p:cNvSpPr>
          <p:nvPr/>
        </p:nvSpPr>
        <p:spPr bwMode="auto">
          <a:xfrm>
            <a:off x="62992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1" name="Line 29"/>
          <p:cNvSpPr>
            <a:spLocks noChangeShapeType="1"/>
          </p:cNvSpPr>
          <p:nvPr/>
        </p:nvSpPr>
        <p:spPr bwMode="auto">
          <a:xfrm>
            <a:off x="6299200" y="43989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2" name="Line 30"/>
          <p:cNvSpPr>
            <a:spLocks noChangeShapeType="1"/>
          </p:cNvSpPr>
          <p:nvPr/>
        </p:nvSpPr>
        <p:spPr bwMode="auto">
          <a:xfrm>
            <a:off x="8716434" y="2265363"/>
            <a:ext cx="1545167"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3" name="Line 31"/>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4" name="Line 32"/>
          <p:cNvSpPr>
            <a:spLocks noChangeShapeType="1"/>
          </p:cNvSpPr>
          <p:nvPr/>
        </p:nvSpPr>
        <p:spPr bwMode="auto">
          <a:xfrm>
            <a:off x="6197600" y="2417763"/>
            <a:ext cx="213360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5" name="Line 33"/>
          <p:cNvSpPr>
            <a:spLocks noChangeShapeType="1"/>
          </p:cNvSpPr>
          <p:nvPr/>
        </p:nvSpPr>
        <p:spPr bwMode="auto">
          <a:xfrm flipH="1">
            <a:off x="4876800" y="2417763"/>
            <a:ext cx="9144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6" name="Rectangle 34"/>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100387" name="Rectangle 35"/>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100388" name="Line 36"/>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9" name="Rectangle 37"/>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100390" name="Rectangle 38"/>
          <p:cNvSpPr>
            <a:spLocks noChangeArrowheads="1"/>
          </p:cNvSpPr>
          <p:nvPr/>
        </p:nvSpPr>
        <p:spPr bwMode="auto">
          <a:xfrm>
            <a:off x="452968" y="18494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t>
            </a:r>
          </a:p>
        </p:txBody>
      </p:sp>
      <p:sp>
        <p:nvSpPr>
          <p:cNvPr id="100392" name="Line 40"/>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93" name="Rectangle 41"/>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100394" name="Rectangle 42"/>
          <p:cNvSpPr>
            <a:spLocks noChangeArrowheads="1"/>
          </p:cNvSpPr>
          <p:nvPr/>
        </p:nvSpPr>
        <p:spPr bwMode="auto">
          <a:xfrm>
            <a:off x="3149601" y="1676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rPr>
              <a:t>4*</a:t>
            </a:r>
          </a:p>
        </p:txBody>
      </p:sp>
      <p:sp>
        <p:nvSpPr>
          <p:cNvPr id="100395" name="Rectangle 43"/>
          <p:cNvSpPr>
            <a:spLocks noChangeArrowheads="1"/>
          </p:cNvSpPr>
          <p:nvPr/>
        </p:nvSpPr>
        <p:spPr bwMode="auto">
          <a:xfrm>
            <a:off x="3149601" y="46688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rPr>
              <a:t>8*</a:t>
            </a:r>
          </a:p>
        </p:txBody>
      </p:sp>
      <p:sp>
        <p:nvSpPr>
          <p:cNvPr id="100396" name="Rectangle 44"/>
          <p:cNvSpPr>
            <a:spLocks noChangeArrowheads="1"/>
          </p:cNvSpPr>
          <p:nvPr/>
        </p:nvSpPr>
        <p:spPr bwMode="auto">
          <a:xfrm>
            <a:off x="5588001" y="1676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sym typeface="Symbol" pitchFamily="18" charset="2"/>
              </a:rPr>
              <a:t></a:t>
            </a:r>
            <a:endParaRPr lang="en-US" sz="2800">
              <a:solidFill>
                <a:srgbClr val="FF0101"/>
              </a:solidFill>
            </a:endParaRPr>
          </a:p>
        </p:txBody>
      </p:sp>
      <p:sp>
        <p:nvSpPr>
          <p:cNvPr id="100397" name="Rectangle 45"/>
          <p:cNvSpPr>
            <a:spLocks noChangeArrowheads="1"/>
          </p:cNvSpPr>
          <p:nvPr/>
        </p:nvSpPr>
        <p:spPr bwMode="auto">
          <a:xfrm>
            <a:off x="8026401" y="16970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sym typeface="Symbol" pitchFamily="18" charset="2"/>
              </a:rPr>
              <a:t></a:t>
            </a:r>
            <a:endParaRPr lang="en-US" sz="2800">
              <a:solidFill>
                <a:srgbClr val="FF0101"/>
              </a:solidFill>
            </a:endParaRPr>
          </a:p>
        </p:txBody>
      </p:sp>
      <p:sp>
        <p:nvSpPr>
          <p:cNvPr id="100398" name="Rectangle 46"/>
          <p:cNvSpPr>
            <a:spLocks noChangeArrowheads="1"/>
          </p:cNvSpPr>
          <p:nvPr/>
        </p:nvSpPr>
        <p:spPr bwMode="auto">
          <a:xfrm>
            <a:off x="10668001" y="31242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sym typeface="Symbol" pitchFamily="18" charset="2"/>
              </a:rPr>
              <a:t></a:t>
            </a:r>
            <a:endParaRPr lang="en-US" sz="2800">
              <a:solidFill>
                <a:srgbClr val="FF0101"/>
              </a:solidFill>
            </a:endParaRPr>
          </a:p>
        </p:txBody>
      </p:sp>
      <p:sp>
        <p:nvSpPr>
          <p:cNvPr id="100399" name="Rectangle 47"/>
          <p:cNvSpPr>
            <a:spLocks noChangeArrowheads="1"/>
          </p:cNvSpPr>
          <p:nvPr/>
        </p:nvSpPr>
        <p:spPr bwMode="auto">
          <a:xfrm>
            <a:off x="8072968" y="45164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sym typeface="Symbol" pitchFamily="18" charset="2"/>
              </a:rPr>
              <a:t></a:t>
            </a:r>
            <a:endParaRPr lang="en-US" sz="2800">
              <a:solidFill>
                <a:srgbClr val="FF0101"/>
              </a:solidFill>
            </a:endParaRPr>
          </a:p>
        </p:txBody>
      </p:sp>
      <p:sp>
        <p:nvSpPr>
          <p:cNvPr id="100400" name="Rectangle 48"/>
          <p:cNvSpPr>
            <a:spLocks noChangeArrowheads="1"/>
          </p:cNvSpPr>
          <p:nvPr/>
        </p:nvSpPr>
        <p:spPr bwMode="auto">
          <a:xfrm>
            <a:off x="5588001" y="45164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sym typeface="Symbol" pitchFamily="18" charset="2"/>
              </a:rPr>
              <a:t></a:t>
            </a:r>
            <a:endParaRPr lang="en-US" sz="2800">
              <a:solidFill>
                <a:srgbClr val="FF0101"/>
              </a:solidFill>
            </a:endParaRPr>
          </a:p>
        </p:txBody>
      </p:sp>
      <p:sp>
        <p:nvSpPr>
          <p:cNvPr id="100401" name="Rectangle 49"/>
          <p:cNvSpPr>
            <a:spLocks noChangeArrowheads="1"/>
          </p:cNvSpPr>
          <p:nvPr/>
        </p:nvSpPr>
        <p:spPr bwMode="auto">
          <a:xfrm>
            <a:off x="4212168" y="28400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sym typeface="Symbol" pitchFamily="18" charset="2"/>
              </a:rPr>
              <a:t></a:t>
            </a:r>
            <a:endParaRPr lang="en-US" sz="2800">
              <a:solidFill>
                <a:srgbClr val="FF0101"/>
              </a:solidFill>
            </a:endParaRPr>
          </a:p>
        </p:txBody>
      </p:sp>
    </p:spTree>
    <p:extLst>
      <p:ext uri="{BB962C8B-B14F-4D97-AF65-F5344CB8AC3E}">
        <p14:creationId xmlns:p14="http://schemas.microsoft.com/office/powerpoint/2010/main" val="2322042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49"/>
          <p:cNvSpPr>
            <a:spLocks noGrp="1"/>
          </p:cNvSpPr>
          <p:nvPr>
            <p:ph type="sldNum" sz="quarter" idx="4294967295"/>
          </p:nvPr>
        </p:nvSpPr>
        <p:spPr>
          <a:xfrm>
            <a:off x="8737600" y="6248400"/>
            <a:ext cx="2540000" cy="457200"/>
          </a:xfrm>
          <a:prstGeom prst="rect">
            <a:avLst/>
          </a:prstGeom>
        </p:spPr>
        <p:txBody>
          <a:bodyPr/>
          <a:lstStyle/>
          <a:p>
            <a:fld id="{E255BC75-ACD1-4070-BF14-223567F3CD47}" type="slidenum">
              <a:rPr lang="en-US"/>
              <a:pPr/>
              <a:t>48</a:t>
            </a:fld>
            <a:endParaRPr lang="en-US"/>
          </a:p>
        </p:txBody>
      </p:sp>
      <p:sp>
        <p:nvSpPr>
          <p:cNvPr id="112642" name="Rectangle 2"/>
          <p:cNvSpPr>
            <a:spLocks noGrp="1" noChangeArrowheads="1"/>
          </p:cNvSpPr>
          <p:nvPr>
            <p:ph type="title"/>
          </p:nvPr>
        </p:nvSpPr>
        <p:spPr>
          <a:xfrm>
            <a:off x="912284" y="188913"/>
            <a:ext cx="10363200" cy="1143000"/>
          </a:xfrm>
        </p:spPr>
        <p:txBody>
          <a:bodyPr/>
          <a:lstStyle/>
          <a:p>
            <a:r>
              <a:rPr lang="en-US" sz="4000"/>
              <a:t>The Execution of Prim</a:t>
            </a:r>
            <a:r>
              <a:rPr lang="tr-TR" sz="4000"/>
              <a:t>’s Algorithm</a:t>
            </a:r>
            <a:endParaRPr lang="en-US" sz="4000"/>
          </a:p>
        </p:txBody>
      </p:sp>
      <p:sp>
        <p:nvSpPr>
          <p:cNvPr id="112643" name="Oval 3"/>
          <p:cNvSpPr>
            <a:spLocks noChangeArrowheads="1"/>
          </p:cNvSpPr>
          <p:nvPr/>
        </p:nvSpPr>
        <p:spPr bwMode="auto">
          <a:xfrm>
            <a:off x="1117600" y="31289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112644" name="Oval 4"/>
          <p:cNvSpPr>
            <a:spLocks noChangeArrowheads="1"/>
          </p:cNvSpPr>
          <p:nvPr/>
        </p:nvSpPr>
        <p:spPr bwMode="auto">
          <a:xfrm>
            <a:off x="3251200" y="2039938"/>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112645" name="Oval 5"/>
          <p:cNvSpPr>
            <a:spLocks noChangeArrowheads="1"/>
          </p:cNvSpPr>
          <p:nvPr/>
        </p:nvSpPr>
        <p:spPr bwMode="auto">
          <a:xfrm>
            <a:off x="56896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112646" name="Oval 6"/>
          <p:cNvSpPr>
            <a:spLocks noChangeArrowheads="1"/>
          </p:cNvSpPr>
          <p:nvPr/>
        </p:nvSpPr>
        <p:spPr bwMode="auto">
          <a:xfrm>
            <a:off x="10193867" y="31162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112647" name="Line 7"/>
          <p:cNvSpPr>
            <a:spLocks noChangeShapeType="1"/>
          </p:cNvSpPr>
          <p:nvPr/>
        </p:nvSpPr>
        <p:spPr bwMode="auto">
          <a:xfrm>
            <a:off x="38608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48" name="Line 8"/>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49" name="Line 9"/>
          <p:cNvSpPr>
            <a:spLocks noChangeShapeType="1"/>
          </p:cNvSpPr>
          <p:nvPr/>
        </p:nvSpPr>
        <p:spPr bwMode="auto">
          <a:xfrm>
            <a:off x="1625601" y="3484563"/>
            <a:ext cx="1646767" cy="812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50" name="Oval 10"/>
          <p:cNvSpPr>
            <a:spLocks noChangeArrowheads="1"/>
          </p:cNvSpPr>
          <p:nvPr/>
        </p:nvSpPr>
        <p:spPr bwMode="auto">
          <a:xfrm>
            <a:off x="81280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112651" name="Line 11"/>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52" name="Rectangle 12"/>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112653" name="Rectangle 13"/>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112654" name="Rectangle 14"/>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112655" name="Rectangle 15"/>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112656" name="Rectangle 16"/>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112657" name="Rectangle 17"/>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112658" name="Rectangle 18"/>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112659" name="Rectangle 19"/>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112660" name="Rectangle 20"/>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112661" name="Rectangle 21"/>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112662" name="Oval 22"/>
          <p:cNvSpPr>
            <a:spLocks noChangeArrowheads="1"/>
          </p:cNvSpPr>
          <p:nvPr/>
        </p:nvSpPr>
        <p:spPr bwMode="auto">
          <a:xfrm>
            <a:off x="3251200" y="41735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112663" name="Oval 23"/>
          <p:cNvSpPr>
            <a:spLocks noChangeArrowheads="1"/>
          </p:cNvSpPr>
          <p:nvPr/>
        </p:nvSpPr>
        <p:spPr bwMode="auto">
          <a:xfrm>
            <a:off x="56896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112664" name="Oval 24"/>
          <p:cNvSpPr>
            <a:spLocks noChangeArrowheads="1"/>
          </p:cNvSpPr>
          <p:nvPr/>
        </p:nvSpPr>
        <p:spPr bwMode="auto">
          <a:xfrm>
            <a:off x="81280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112665" name="Oval 25"/>
          <p:cNvSpPr>
            <a:spLocks noChangeArrowheads="1"/>
          </p:cNvSpPr>
          <p:nvPr/>
        </p:nvSpPr>
        <p:spPr bwMode="auto">
          <a:xfrm>
            <a:off x="4470400" y="3179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112666" name="Line 26"/>
          <p:cNvSpPr>
            <a:spLocks noChangeShapeType="1"/>
          </p:cNvSpPr>
          <p:nvPr/>
        </p:nvSpPr>
        <p:spPr bwMode="auto">
          <a:xfrm flipV="1">
            <a:off x="1625600" y="2341563"/>
            <a:ext cx="1625600" cy="8382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67" name="Line 27"/>
          <p:cNvSpPr>
            <a:spLocks noChangeShapeType="1"/>
          </p:cNvSpPr>
          <p:nvPr/>
        </p:nvSpPr>
        <p:spPr bwMode="auto">
          <a:xfrm>
            <a:off x="3860800" y="43989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68" name="Line 28"/>
          <p:cNvSpPr>
            <a:spLocks noChangeShapeType="1"/>
          </p:cNvSpPr>
          <p:nvPr/>
        </p:nvSpPr>
        <p:spPr bwMode="auto">
          <a:xfrm>
            <a:off x="62992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69" name="Line 29"/>
          <p:cNvSpPr>
            <a:spLocks noChangeShapeType="1"/>
          </p:cNvSpPr>
          <p:nvPr/>
        </p:nvSpPr>
        <p:spPr bwMode="auto">
          <a:xfrm>
            <a:off x="6299200" y="43989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70" name="Line 30"/>
          <p:cNvSpPr>
            <a:spLocks noChangeShapeType="1"/>
          </p:cNvSpPr>
          <p:nvPr/>
        </p:nvSpPr>
        <p:spPr bwMode="auto">
          <a:xfrm>
            <a:off x="8716434" y="2265363"/>
            <a:ext cx="1545167"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71" name="Line 31"/>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72" name="Line 32"/>
          <p:cNvSpPr>
            <a:spLocks noChangeShapeType="1"/>
          </p:cNvSpPr>
          <p:nvPr/>
        </p:nvSpPr>
        <p:spPr bwMode="auto">
          <a:xfrm>
            <a:off x="6197600" y="2417763"/>
            <a:ext cx="213360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73" name="Line 33"/>
          <p:cNvSpPr>
            <a:spLocks noChangeShapeType="1"/>
          </p:cNvSpPr>
          <p:nvPr/>
        </p:nvSpPr>
        <p:spPr bwMode="auto">
          <a:xfrm flipH="1">
            <a:off x="4876800" y="2417763"/>
            <a:ext cx="9144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74" name="Rectangle 34"/>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112675" name="Rectangle 35"/>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112676" name="Line 36"/>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77" name="Rectangle 37"/>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112678" name="Rectangle 38"/>
          <p:cNvSpPr>
            <a:spLocks noChangeArrowheads="1"/>
          </p:cNvSpPr>
          <p:nvPr/>
        </p:nvSpPr>
        <p:spPr bwMode="auto">
          <a:xfrm>
            <a:off x="452968" y="18494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a:t>
            </a:r>
          </a:p>
        </p:txBody>
      </p:sp>
      <p:sp>
        <p:nvSpPr>
          <p:cNvPr id="112679" name="Line 39"/>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80" name="Rectangle 40"/>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112682" name="Rectangle 42"/>
          <p:cNvSpPr>
            <a:spLocks noChangeArrowheads="1"/>
          </p:cNvSpPr>
          <p:nvPr/>
        </p:nvSpPr>
        <p:spPr bwMode="auto">
          <a:xfrm>
            <a:off x="3149601" y="46688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rPr>
              <a:t>8*</a:t>
            </a:r>
          </a:p>
        </p:txBody>
      </p:sp>
      <p:sp>
        <p:nvSpPr>
          <p:cNvPr id="112683" name="Rectangle 43"/>
          <p:cNvSpPr>
            <a:spLocks noChangeArrowheads="1"/>
          </p:cNvSpPr>
          <p:nvPr/>
        </p:nvSpPr>
        <p:spPr bwMode="auto">
          <a:xfrm>
            <a:off x="5588001" y="1676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sym typeface="Symbol" pitchFamily="18" charset="2"/>
              </a:rPr>
              <a:t>8*</a:t>
            </a:r>
            <a:endParaRPr lang="en-US" sz="2800">
              <a:solidFill>
                <a:srgbClr val="FF0101"/>
              </a:solidFill>
            </a:endParaRPr>
          </a:p>
        </p:txBody>
      </p:sp>
      <p:sp>
        <p:nvSpPr>
          <p:cNvPr id="112684" name="Rectangle 44"/>
          <p:cNvSpPr>
            <a:spLocks noChangeArrowheads="1"/>
          </p:cNvSpPr>
          <p:nvPr/>
        </p:nvSpPr>
        <p:spPr bwMode="auto">
          <a:xfrm>
            <a:off x="8026401" y="16970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sym typeface="Symbol" pitchFamily="18" charset="2"/>
              </a:rPr>
              <a:t></a:t>
            </a:r>
            <a:endParaRPr lang="en-US" sz="2800">
              <a:solidFill>
                <a:srgbClr val="FF0101"/>
              </a:solidFill>
            </a:endParaRPr>
          </a:p>
        </p:txBody>
      </p:sp>
      <p:sp>
        <p:nvSpPr>
          <p:cNvPr id="112685" name="Rectangle 45"/>
          <p:cNvSpPr>
            <a:spLocks noChangeArrowheads="1"/>
          </p:cNvSpPr>
          <p:nvPr/>
        </p:nvSpPr>
        <p:spPr bwMode="auto">
          <a:xfrm>
            <a:off x="10668001" y="31242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sym typeface="Symbol" pitchFamily="18" charset="2"/>
              </a:rPr>
              <a:t></a:t>
            </a:r>
            <a:endParaRPr lang="en-US" sz="2800">
              <a:solidFill>
                <a:srgbClr val="FF0101"/>
              </a:solidFill>
            </a:endParaRPr>
          </a:p>
        </p:txBody>
      </p:sp>
      <p:sp>
        <p:nvSpPr>
          <p:cNvPr id="112686" name="Rectangle 46"/>
          <p:cNvSpPr>
            <a:spLocks noChangeArrowheads="1"/>
          </p:cNvSpPr>
          <p:nvPr/>
        </p:nvSpPr>
        <p:spPr bwMode="auto">
          <a:xfrm>
            <a:off x="8072968" y="45164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sym typeface="Symbol" pitchFamily="18" charset="2"/>
              </a:rPr>
              <a:t></a:t>
            </a:r>
            <a:endParaRPr lang="en-US" sz="2800">
              <a:solidFill>
                <a:srgbClr val="FF0101"/>
              </a:solidFill>
            </a:endParaRPr>
          </a:p>
        </p:txBody>
      </p:sp>
      <p:sp>
        <p:nvSpPr>
          <p:cNvPr id="112687" name="Rectangle 47"/>
          <p:cNvSpPr>
            <a:spLocks noChangeArrowheads="1"/>
          </p:cNvSpPr>
          <p:nvPr/>
        </p:nvSpPr>
        <p:spPr bwMode="auto">
          <a:xfrm>
            <a:off x="5588001" y="45164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sym typeface="Symbol" pitchFamily="18" charset="2"/>
              </a:rPr>
              <a:t></a:t>
            </a:r>
            <a:endParaRPr lang="en-US" sz="2800">
              <a:solidFill>
                <a:srgbClr val="FF0101"/>
              </a:solidFill>
            </a:endParaRPr>
          </a:p>
        </p:txBody>
      </p:sp>
      <p:sp>
        <p:nvSpPr>
          <p:cNvPr id="112688" name="Rectangle 48"/>
          <p:cNvSpPr>
            <a:spLocks noChangeArrowheads="1"/>
          </p:cNvSpPr>
          <p:nvPr/>
        </p:nvSpPr>
        <p:spPr bwMode="auto">
          <a:xfrm>
            <a:off x="4212168" y="28400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sym typeface="Symbol" pitchFamily="18" charset="2"/>
              </a:rPr>
              <a:t></a:t>
            </a:r>
            <a:endParaRPr lang="en-US" sz="2800">
              <a:solidFill>
                <a:srgbClr val="FF0101"/>
              </a:solidFill>
            </a:endParaRPr>
          </a:p>
        </p:txBody>
      </p:sp>
    </p:spTree>
    <p:extLst>
      <p:ext uri="{BB962C8B-B14F-4D97-AF65-F5344CB8AC3E}">
        <p14:creationId xmlns:p14="http://schemas.microsoft.com/office/powerpoint/2010/main" val="6292259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48"/>
          <p:cNvSpPr>
            <a:spLocks noGrp="1"/>
          </p:cNvSpPr>
          <p:nvPr>
            <p:ph type="sldNum" sz="quarter" idx="4294967295"/>
          </p:nvPr>
        </p:nvSpPr>
        <p:spPr>
          <a:xfrm>
            <a:off x="8737600" y="6248400"/>
            <a:ext cx="2540000" cy="457200"/>
          </a:xfrm>
          <a:prstGeom prst="rect">
            <a:avLst/>
          </a:prstGeom>
        </p:spPr>
        <p:txBody>
          <a:bodyPr/>
          <a:lstStyle/>
          <a:p>
            <a:fld id="{A8BDC1A5-BFCA-48FE-A08F-0464E17CE5EB}" type="slidenum">
              <a:rPr lang="en-US"/>
              <a:pPr/>
              <a:t>49</a:t>
            </a:fld>
            <a:endParaRPr lang="en-US"/>
          </a:p>
        </p:txBody>
      </p:sp>
      <p:sp>
        <p:nvSpPr>
          <p:cNvPr id="113666" name="Rectangle 2"/>
          <p:cNvSpPr>
            <a:spLocks noGrp="1" noChangeArrowheads="1"/>
          </p:cNvSpPr>
          <p:nvPr>
            <p:ph type="title"/>
          </p:nvPr>
        </p:nvSpPr>
        <p:spPr>
          <a:xfrm>
            <a:off x="912284" y="188913"/>
            <a:ext cx="10363200" cy="1143000"/>
          </a:xfrm>
        </p:spPr>
        <p:txBody>
          <a:bodyPr/>
          <a:lstStyle/>
          <a:p>
            <a:r>
              <a:rPr lang="en-US" sz="4000"/>
              <a:t>The Execution of Prim</a:t>
            </a:r>
            <a:r>
              <a:rPr lang="tr-TR" sz="4000"/>
              <a:t>’s Algorithm</a:t>
            </a:r>
            <a:endParaRPr lang="en-US" sz="4000"/>
          </a:p>
        </p:txBody>
      </p:sp>
      <p:sp>
        <p:nvSpPr>
          <p:cNvPr id="113667" name="Oval 3"/>
          <p:cNvSpPr>
            <a:spLocks noChangeArrowheads="1"/>
          </p:cNvSpPr>
          <p:nvPr/>
        </p:nvSpPr>
        <p:spPr bwMode="auto">
          <a:xfrm>
            <a:off x="1117600" y="31289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113668" name="Oval 4"/>
          <p:cNvSpPr>
            <a:spLocks noChangeArrowheads="1"/>
          </p:cNvSpPr>
          <p:nvPr/>
        </p:nvSpPr>
        <p:spPr bwMode="auto">
          <a:xfrm>
            <a:off x="3251200" y="2039938"/>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113669" name="Oval 5"/>
          <p:cNvSpPr>
            <a:spLocks noChangeArrowheads="1"/>
          </p:cNvSpPr>
          <p:nvPr/>
        </p:nvSpPr>
        <p:spPr bwMode="auto">
          <a:xfrm>
            <a:off x="5689600" y="20367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113670" name="Oval 6"/>
          <p:cNvSpPr>
            <a:spLocks noChangeArrowheads="1"/>
          </p:cNvSpPr>
          <p:nvPr/>
        </p:nvSpPr>
        <p:spPr bwMode="auto">
          <a:xfrm>
            <a:off x="10193867" y="31162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113671" name="Line 7"/>
          <p:cNvSpPr>
            <a:spLocks noChangeShapeType="1"/>
          </p:cNvSpPr>
          <p:nvPr/>
        </p:nvSpPr>
        <p:spPr bwMode="auto">
          <a:xfrm>
            <a:off x="3860800" y="22653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72" name="Line 8"/>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73" name="Line 9"/>
          <p:cNvSpPr>
            <a:spLocks noChangeShapeType="1"/>
          </p:cNvSpPr>
          <p:nvPr/>
        </p:nvSpPr>
        <p:spPr bwMode="auto">
          <a:xfrm>
            <a:off x="1625601" y="3484563"/>
            <a:ext cx="1646767" cy="812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74" name="Oval 10"/>
          <p:cNvSpPr>
            <a:spLocks noChangeArrowheads="1"/>
          </p:cNvSpPr>
          <p:nvPr/>
        </p:nvSpPr>
        <p:spPr bwMode="auto">
          <a:xfrm>
            <a:off x="81280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113675" name="Line 11"/>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76" name="Rectangle 12"/>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113677" name="Rectangle 13"/>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113678" name="Rectangle 14"/>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113679" name="Rectangle 15"/>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113680" name="Rectangle 16"/>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113681" name="Rectangle 17"/>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113682" name="Rectangle 18"/>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113683" name="Rectangle 19"/>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113684" name="Rectangle 20"/>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113685" name="Rectangle 21"/>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113686" name="Oval 22"/>
          <p:cNvSpPr>
            <a:spLocks noChangeArrowheads="1"/>
          </p:cNvSpPr>
          <p:nvPr/>
        </p:nvSpPr>
        <p:spPr bwMode="auto">
          <a:xfrm>
            <a:off x="3251200" y="41735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113687" name="Oval 23"/>
          <p:cNvSpPr>
            <a:spLocks noChangeArrowheads="1"/>
          </p:cNvSpPr>
          <p:nvPr/>
        </p:nvSpPr>
        <p:spPr bwMode="auto">
          <a:xfrm>
            <a:off x="56896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113688" name="Oval 24"/>
          <p:cNvSpPr>
            <a:spLocks noChangeArrowheads="1"/>
          </p:cNvSpPr>
          <p:nvPr/>
        </p:nvSpPr>
        <p:spPr bwMode="auto">
          <a:xfrm>
            <a:off x="81280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113689" name="Oval 25"/>
          <p:cNvSpPr>
            <a:spLocks noChangeArrowheads="1"/>
          </p:cNvSpPr>
          <p:nvPr/>
        </p:nvSpPr>
        <p:spPr bwMode="auto">
          <a:xfrm>
            <a:off x="4470400" y="3179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113690" name="Line 26"/>
          <p:cNvSpPr>
            <a:spLocks noChangeShapeType="1"/>
          </p:cNvSpPr>
          <p:nvPr/>
        </p:nvSpPr>
        <p:spPr bwMode="auto">
          <a:xfrm flipV="1">
            <a:off x="1625600" y="2341563"/>
            <a:ext cx="1625600" cy="8382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1" name="Line 27"/>
          <p:cNvSpPr>
            <a:spLocks noChangeShapeType="1"/>
          </p:cNvSpPr>
          <p:nvPr/>
        </p:nvSpPr>
        <p:spPr bwMode="auto">
          <a:xfrm>
            <a:off x="3860800" y="43989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2" name="Line 28"/>
          <p:cNvSpPr>
            <a:spLocks noChangeShapeType="1"/>
          </p:cNvSpPr>
          <p:nvPr/>
        </p:nvSpPr>
        <p:spPr bwMode="auto">
          <a:xfrm>
            <a:off x="62992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3" name="Line 29"/>
          <p:cNvSpPr>
            <a:spLocks noChangeShapeType="1"/>
          </p:cNvSpPr>
          <p:nvPr/>
        </p:nvSpPr>
        <p:spPr bwMode="auto">
          <a:xfrm>
            <a:off x="6299200" y="43989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4" name="Line 30"/>
          <p:cNvSpPr>
            <a:spLocks noChangeShapeType="1"/>
          </p:cNvSpPr>
          <p:nvPr/>
        </p:nvSpPr>
        <p:spPr bwMode="auto">
          <a:xfrm>
            <a:off x="8716434" y="2265363"/>
            <a:ext cx="1545167"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5" name="Line 31"/>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6" name="Line 32"/>
          <p:cNvSpPr>
            <a:spLocks noChangeShapeType="1"/>
          </p:cNvSpPr>
          <p:nvPr/>
        </p:nvSpPr>
        <p:spPr bwMode="auto">
          <a:xfrm>
            <a:off x="6197600" y="2417763"/>
            <a:ext cx="213360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7" name="Line 33"/>
          <p:cNvSpPr>
            <a:spLocks noChangeShapeType="1"/>
          </p:cNvSpPr>
          <p:nvPr/>
        </p:nvSpPr>
        <p:spPr bwMode="auto">
          <a:xfrm flipH="1">
            <a:off x="4876800" y="2417763"/>
            <a:ext cx="9144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8" name="Rectangle 34"/>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113699" name="Rectangle 35"/>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113700" name="Line 36"/>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701" name="Rectangle 37"/>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113702" name="Rectangle 38"/>
          <p:cNvSpPr>
            <a:spLocks noChangeArrowheads="1"/>
          </p:cNvSpPr>
          <p:nvPr/>
        </p:nvSpPr>
        <p:spPr bwMode="auto">
          <a:xfrm>
            <a:off x="452968" y="18494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a:t>
            </a:r>
          </a:p>
        </p:txBody>
      </p:sp>
      <p:sp>
        <p:nvSpPr>
          <p:cNvPr id="113703" name="Line 39"/>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704" name="Rectangle 40"/>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113705" name="Rectangle 41"/>
          <p:cNvSpPr>
            <a:spLocks noChangeArrowheads="1"/>
          </p:cNvSpPr>
          <p:nvPr/>
        </p:nvSpPr>
        <p:spPr bwMode="auto">
          <a:xfrm>
            <a:off x="3149601" y="46688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rPr>
              <a:t>8</a:t>
            </a:r>
          </a:p>
        </p:txBody>
      </p:sp>
      <p:sp>
        <p:nvSpPr>
          <p:cNvPr id="113707" name="Rectangle 43"/>
          <p:cNvSpPr>
            <a:spLocks noChangeArrowheads="1"/>
          </p:cNvSpPr>
          <p:nvPr/>
        </p:nvSpPr>
        <p:spPr bwMode="auto">
          <a:xfrm>
            <a:off x="8026401" y="16970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sym typeface="Symbol" pitchFamily="18" charset="2"/>
              </a:rPr>
              <a:t>7</a:t>
            </a:r>
            <a:endParaRPr lang="en-US" sz="2800">
              <a:solidFill>
                <a:srgbClr val="FF0101"/>
              </a:solidFill>
            </a:endParaRPr>
          </a:p>
        </p:txBody>
      </p:sp>
      <p:sp>
        <p:nvSpPr>
          <p:cNvPr id="113708" name="Rectangle 44"/>
          <p:cNvSpPr>
            <a:spLocks noChangeArrowheads="1"/>
          </p:cNvSpPr>
          <p:nvPr/>
        </p:nvSpPr>
        <p:spPr bwMode="auto">
          <a:xfrm>
            <a:off x="10668001" y="31242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sym typeface="Symbol" pitchFamily="18" charset="2"/>
              </a:rPr>
              <a:t></a:t>
            </a:r>
            <a:endParaRPr lang="en-US" sz="2800">
              <a:solidFill>
                <a:srgbClr val="FF0101"/>
              </a:solidFill>
            </a:endParaRPr>
          </a:p>
        </p:txBody>
      </p:sp>
      <p:sp>
        <p:nvSpPr>
          <p:cNvPr id="113709" name="Rectangle 45"/>
          <p:cNvSpPr>
            <a:spLocks noChangeArrowheads="1"/>
          </p:cNvSpPr>
          <p:nvPr/>
        </p:nvSpPr>
        <p:spPr bwMode="auto">
          <a:xfrm>
            <a:off x="8072968" y="45164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rPr>
              <a:t>4</a:t>
            </a:r>
          </a:p>
        </p:txBody>
      </p:sp>
      <p:sp>
        <p:nvSpPr>
          <p:cNvPr id="113710" name="Rectangle 46"/>
          <p:cNvSpPr>
            <a:spLocks noChangeArrowheads="1"/>
          </p:cNvSpPr>
          <p:nvPr/>
        </p:nvSpPr>
        <p:spPr bwMode="auto">
          <a:xfrm>
            <a:off x="5588001" y="45164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sym typeface="Symbol" pitchFamily="18" charset="2"/>
              </a:rPr>
              <a:t></a:t>
            </a:r>
            <a:endParaRPr lang="en-US" sz="2800">
              <a:solidFill>
                <a:srgbClr val="FF0101"/>
              </a:solidFill>
            </a:endParaRPr>
          </a:p>
        </p:txBody>
      </p:sp>
      <p:sp>
        <p:nvSpPr>
          <p:cNvPr id="113711" name="Rectangle 47"/>
          <p:cNvSpPr>
            <a:spLocks noChangeArrowheads="1"/>
          </p:cNvSpPr>
          <p:nvPr/>
        </p:nvSpPr>
        <p:spPr bwMode="auto">
          <a:xfrm>
            <a:off x="4212168" y="28400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sym typeface="Symbol" pitchFamily="18" charset="2"/>
              </a:rPr>
              <a:t>2*</a:t>
            </a:r>
            <a:endParaRPr lang="en-US" sz="2800">
              <a:solidFill>
                <a:srgbClr val="FF0101"/>
              </a:solidFill>
            </a:endParaRPr>
          </a:p>
        </p:txBody>
      </p:sp>
    </p:spTree>
    <p:extLst>
      <p:ext uri="{BB962C8B-B14F-4D97-AF65-F5344CB8AC3E}">
        <p14:creationId xmlns:p14="http://schemas.microsoft.com/office/powerpoint/2010/main" val="2094115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編號版面配置區 5"/>
          <p:cNvSpPr>
            <a:spLocks noGrp="1"/>
          </p:cNvSpPr>
          <p:nvPr>
            <p:ph type="sldNum" sz="quarter" idx="12"/>
          </p:nvPr>
        </p:nvSpPr>
        <p:spPr>
          <a:noFill/>
        </p:spPr>
        <p:txBody>
          <a:bodyPr/>
          <a:lstStyle>
            <a:lvl1pPr>
              <a:defRPr kumimoji="1" sz="3200">
                <a:solidFill>
                  <a:schemeClr val="tx1"/>
                </a:solidFill>
                <a:latin typeface="Tahoma" pitchFamily="34" charset="0"/>
                <a:ea typeface="新細明體" pitchFamily="18" charset="-120"/>
              </a:defRPr>
            </a:lvl1pPr>
            <a:lvl2pPr>
              <a:defRPr kumimoji="1" sz="2800">
                <a:solidFill>
                  <a:schemeClr val="tx1"/>
                </a:solidFill>
                <a:latin typeface="Tahoma" pitchFamily="34" charset="0"/>
                <a:ea typeface="新細明體" pitchFamily="18" charset="-120"/>
              </a:defRPr>
            </a:lvl2pPr>
            <a:lvl3pPr>
              <a:defRPr kumimoji="1" sz="2400">
                <a:solidFill>
                  <a:schemeClr val="tx1"/>
                </a:solidFill>
                <a:latin typeface="Tahoma" pitchFamily="34" charset="0"/>
                <a:ea typeface="新細明體" pitchFamily="18" charset="-120"/>
              </a:defRPr>
            </a:lvl3pPr>
            <a:lvl4pPr>
              <a:defRPr kumimoji="1" sz="2000">
                <a:solidFill>
                  <a:schemeClr val="tx1"/>
                </a:solidFill>
                <a:latin typeface="Tahoma" pitchFamily="34" charset="0"/>
                <a:ea typeface="新細明體" pitchFamily="18" charset="-120"/>
              </a:defRPr>
            </a:lvl4pPr>
            <a:lvl5pPr>
              <a:defRPr kumimoji="1" sz="2000">
                <a:solidFill>
                  <a:schemeClr val="tx1"/>
                </a:solidFill>
                <a:latin typeface="Tahoma" pitchFamily="34" charset="0"/>
                <a:ea typeface="新細明體" pitchFamily="18" charset="-120"/>
              </a:defRPr>
            </a:lvl5pPr>
            <a:lvl6pPr eaLnBrk="0" hangingPunct="0">
              <a:defRPr kumimoji="1" sz="2000">
                <a:solidFill>
                  <a:schemeClr val="tx1"/>
                </a:solidFill>
                <a:latin typeface="Tahoma" pitchFamily="34" charset="0"/>
                <a:ea typeface="新細明體" pitchFamily="18" charset="-120"/>
              </a:defRPr>
            </a:lvl6pPr>
            <a:lvl7pPr eaLnBrk="0" hangingPunct="0">
              <a:defRPr kumimoji="1" sz="2000">
                <a:solidFill>
                  <a:schemeClr val="tx1"/>
                </a:solidFill>
                <a:latin typeface="Tahoma" pitchFamily="34" charset="0"/>
                <a:ea typeface="新細明體" pitchFamily="18" charset="-120"/>
              </a:defRPr>
            </a:lvl7pPr>
            <a:lvl8pPr eaLnBrk="0" hangingPunct="0">
              <a:defRPr kumimoji="1" sz="2000">
                <a:solidFill>
                  <a:schemeClr val="tx1"/>
                </a:solidFill>
                <a:latin typeface="Tahoma" pitchFamily="34" charset="0"/>
                <a:ea typeface="新細明體" pitchFamily="18" charset="-120"/>
              </a:defRPr>
            </a:lvl8pPr>
            <a:lvl9pPr eaLnBrk="0" hangingPunct="0">
              <a:defRPr kumimoji="1" sz="2000">
                <a:solidFill>
                  <a:schemeClr val="tx1"/>
                </a:solidFill>
                <a:latin typeface="Tahoma" pitchFamily="34" charset="0"/>
                <a:ea typeface="新細明體" pitchFamily="18" charset="-120"/>
              </a:defRPr>
            </a:lvl9pPr>
          </a:lstStyle>
          <a:p>
            <a:r>
              <a:rPr kumimoji="0" lang="zh-TW" altLang="en-US" sz="1400">
                <a:solidFill>
                  <a:schemeClr val="accent1"/>
                </a:solidFill>
              </a:rPr>
              <a:t>3 -</a:t>
            </a:r>
            <a:fld id="{673F5E4B-D205-414D-A893-623EC9C2080F}" type="slidenum">
              <a:rPr kumimoji="0" lang="zh-TW" altLang="en-US" sz="1400">
                <a:solidFill>
                  <a:schemeClr val="accent1"/>
                </a:solidFill>
              </a:rPr>
              <a:pPr/>
              <a:t>5</a:t>
            </a:fld>
            <a:endParaRPr kumimoji="0" lang="zh-TW" altLang="en-US" sz="1400">
              <a:solidFill>
                <a:schemeClr val="accent1"/>
              </a:solidFill>
            </a:endParaRPr>
          </a:p>
        </p:txBody>
      </p:sp>
      <p:sp>
        <p:nvSpPr>
          <p:cNvPr id="41987" name="Rectangle 2"/>
          <p:cNvSpPr>
            <a:spLocks noGrp="1" noChangeArrowheads="1"/>
          </p:cNvSpPr>
          <p:nvPr>
            <p:ph type="title"/>
          </p:nvPr>
        </p:nvSpPr>
        <p:spPr/>
        <p:txBody>
          <a:bodyPr/>
          <a:lstStyle/>
          <a:p>
            <a:pPr eaLnBrk="1" hangingPunct="1"/>
            <a:r>
              <a:rPr lang="en-US" altLang="zh-TW" smtClean="0"/>
              <a:t>The knapsack problem</a:t>
            </a:r>
          </a:p>
        </p:txBody>
      </p:sp>
      <p:sp>
        <p:nvSpPr>
          <p:cNvPr id="41988" name="Rectangle 3"/>
          <p:cNvSpPr>
            <a:spLocks noGrp="1" noChangeArrowheads="1"/>
          </p:cNvSpPr>
          <p:nvPr>
            <p:ph type="body" idx="1"/>
          </p:nvPr>
        </p:nvSpPr>
        <p:spPr/>
        <p:txBody>
          <a:bodyPr/>
          <a:lstStyle/>
          <a:p>
            <a:pPr eaLnBrk="1" hangingPunct="1"/>
            <a:r>
              <a:rPr lang="en-US" altLang="zh-TW" smtClean="0"/>
              <a:t>n objects, each with a weight w</a:t>
            </a:r>
            <a:r>
              <a:rPr lang="en-US" altLang="zh-TW" baseline="-30000" smtClean="0"/>
              <a:t>i</a:t>
            </a:r>
            <a:r>
              <a:rPr lang="en-US" altLang="zh-TW" smtClean="0"/>
              <a:t> &gt; 0</a:t>
            </a:r>
          </a:p>
          <a:p>
            <a:pPr eaLnBrk="1" hangingPunct="1">
              <a:buFont typeface="Wingdings" pitchFamily="2" charset="2"/>
              <a:buNone/>
            </a:pPr>
            <a:r>
              <a:rPr lang="en-US" altLang="zh-TW" smtClean="0"/>
              <a:t>					   a profit p</a:t>
            </a:r>
            <a:r>
              <a:rPr lang="en-US" altLang="zh-TW" baseline="-30000" smtClean="0"/>
              <a:t>i</a:t>
            </a:r>
            <a:r>
              <a:rPr lang="en-US" altLang="zh-TW" smtClean="0"/>
              <a:t> &gt; 0</a:t>
            </a:r>
          </a:p>
          <a:p>
            <a:pPr eaLnBrk="1" hangingPunct="1">
              <a:buFont typeface="Wingdings" pitchFamily="2" charset="2"/>
              <a:buNone/>
            </a:pPr>
            <a:r>
              <a:rPr lang="en-US" altLang="zh-TW" smtClean="0"/>
              <a:t>				capacity of knapsack: M </a:t>
            </a:r>
          </a:p>
          <a:p>
            <a:pPr algn="just" eaLnBrk="1" hangingPunct="1">
              <a:buFont typeface="Wingdings" pitchFamily="2" charset="2"/>
              <a:buNone/>
            </a:pPr>
            <a:endParaRPr lang="en-US" altLang="zh-TW" smtClean="0"/>
          </a:p>
          <a:p>
            <a:pPr algn="just" eaLnBrk="1" hangingPunct="1">
              <a:buFont typeface="Wingdings" pitchFamily="2" charset="2"/>
              <a:buNone/>
            </a:pPr>
            <a:r>
              <a:rPr lang="en-US" altLang="zh-TW" smtClean="0"/>
              <a:t>Maximize </a:t>
            </a:r>
          </a:p>
          <a:p>
            <a:pPr algn="just" eaLnBrk="1" hangingPunct="1">
              <a:buFont typeface="Wingdings" pitchFamily="2" charset="2"/>
              <a:buNone/>
            </a:pPr>
            <a:r>
              <a:rPr lang="en-US" altLang="zh-TW" smtClean="0"/>
              <a:t>Subject to </a:t>
            </a:r>
          </a:p>
          <a:p>
            <a:pPr eaLnBrk="1" hangingPunct="1">
              <a:buFont typeface="Wingdings" pitchFamily="2" charset="2"/>
              <a:buNone/>
            </a:pPr>
            <a:r>
              <a:rPr lang="en-US" altLang="zh-TW" smtClean="0"/>
              <a:t>	0 </a:t>
            </a:r>
            <a:r>
              <a:rPr lang="en-US" altLang="zh-TW" smtClean="0">
                <a:latin typeface="Times New Roman" pitchFamily="18" charset="0"/>
                <a:sym typeface="Symbol" pitchFamily="18" charset="2"/>
              </a:rPr>
              <a:t></a:t>
            </a:r>
            <a:r>
              <a:rPr lang="en-US" altLang="zh-TW" smtClean="0"/>
              <a:t> x</a:t>
            </a:r>
            <a:r>
              <a:rPr lang="en-US" altLang="zh-TW" baseline="-30000" smtClean="0"/>
              <a:t>i</a:t>
            </a:r>
            <a:r>
              <a:rPr lang="en-US" altLang="zh-TW" smtClean="0"/>
              <a:t> </a:t>
            </a:r>
            <a:r>
              <a:rPr lang="en-US" altLang="zh-TW" smtClean="0">
                <a:latin typeface="Times New Roman" pitchFamily="18" charset="0"/>
                <a:sym typeface="Symbol" pitchFamily="18" charset="2"/>
              </a:rPr>
              <a:t></a:t>
            </a:r>
            <a:r>
              <a:rPr lang="en-US" altLang="zh-TW" smtClean="0"/>
              <a:t> 1, 1 </a:t>
            </a:r>
            <a:r>
              <a:rPr lang="en-US" altLang="zh-TW" smtClean="0">
                <a:latin typeface="Times New Roman" pitchFamily="18" charset="0"/>
                <a:sym typeface="Symbol" pitchFamily="18" charset="2"/>
              </a:rPr>
              <a:t></a:t>
            </a:r>
            <a:r>
              <a:rPr lang="en-US" altLang="zh-TW" smtClean="0"/>
              <a:t> i </a:t>
            </a:r>
            <a:r>
              <a:rPr lang="en-US" altLang="zh-TW" smtClean="0">
                <a:latin typeface="Times New Roman" pitchFamily="18" charset="0"/>
                <a:sym typeface="Symbol" pitchFamily="18" charset="2"/>
              </a:rPr>
              <a:t></a:t>
            </a:r>
            <a:r>
              <a:rPr lang="en-US" altLang="zh-TW" smtClean="0"/>
              <a:t> n   </a:t>
            </a:r>
          </a:p>
        </p:txBody>
      </p:sp>
      <p:sp>
        <p:nvSpPr>
          <p:cNvPr id="41989" name="Rectangle 5"/>
          <p:cNvSpPr>
            <a:spLocks noChangeArrowheads="1"/>
          </p:cNvSpPr>
          <p:nvPr/>
        </p:nvSpPr>
        <p:spPr bwMode="auto">
          <a:xfrm>
            <a:off x="5530851" y="3176588"/>
            <a:ext cx="1219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graphicFrame>
        <p:nvGraphicFramePr>
          <p:cNvPr id="41990" name="Object 4"/>
          <p:cNvGraphicFramePr>
            <a:graphicFrameLocks noChangeAspect="1"/>
          </p:cNvGraphicFramePr>
          <p:nvPr/>
        </p:nvGraphicFramePr>
        <p:xfrm>
          <a:off x="3657600" y="3581401"/>
          <a:ext cx="1727200" cy="771525"/>
        </p:xfrm>
        <a:graphic>
          <a:graphicData uri="http://schemas.openxmlformats.org/presentationml/2006/ole">
            <mc:AlternateContent xmlns:mc="http://schemas.openxmlformats.org/markup-compatibility/2006">
              <mc:Choice xmlns:v="urn:schemas-microsoft-com:vml" Requires="v">
                <p:oleObj spid="_x0000_s32872" r:id="rId4" imgW="850900" imgH="508000" progId="">
                  <p:embed/>
                </p:oleObj>
              </mc:Choice>
              <mc:Fallback>
                <p:oleObj r:id="rId4" imgW="850900" imgH="508000" progId="">
                  <p:embed/>
                  <p:pic>
                    <p:nvPicPr>
                      <p:cNvPr id="0" name="Picture 1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581401"/>
                        <a:ext cx="17272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1" name="Rectangle 7"/>
          <p:cNvSpPr>
            <a:spLocks noChangeArrowheads="1"/>
          </p:cNvSpPr>
          <p:nvPr/>
        </p:nvSpPr>
        <p:spPr bwMode="auto">
          <a:xfrm>
            <a:off x="5156200" y="3181350"/>
            <a:ext cx="1219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graphicFrame>
        <p:nvGraphicFramePr>
          <p:cNvPr id="41992" name="Object 6"/>
          <p:cNvGraphicFramePr>
            <a:graphicFrameLocks noChangeAspect="1"/>
          </p:cNvGraphicFramePr>
          <p:nvPr/>
        </p:nvGraphicFramePr>
        <p:xfrm>
          <a:off x="3962400" y="4419600"/>
          <a:ext cx="2438400" cy="642938"/>
        </p:xfrm>
        <a:graphic>
          <a:graphicData uri="http://schemas.openxmlformats.org/presentationml/2006/ole">
            <mc:AlternateContent xmlns:mc="http://schemas.openxmlformats.org/markup-compatibility/2006">
              <mc:Choice xmlns:v="urn:schemas-microsoft-com:vml" Requires="v">
                <p:oleObj spid="_x0000_s32873" r:id="rId6" imgW="1409088" imgH="495085" progId="Equation.3">
                  <p:embed/>
                </p:oleObj>
              </mc:Choice>
              <mc:Fallback>
                <p:oleObj r:id="rId6" imgW="1409088" imgH="495085" progId="Equation.3">
                  <p:embed/>
                  <p:pic>
                    <p:nvPicPr>
                      <p:cNvPr id="0" name="Picture 1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4419600"/>
                        <a:ext cx="2438400"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306071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4294967295"/>
          </p:nvPr>
        </p:nvSpPr>
        <p:spPr>
          <a:xfrm>
            <a:off x="8737600" y="6248400"/>
            <a:ext cx="2540000" cy="457200"/>
          </a:xfrm>
          <a:prstGeom prst="rect">
            <a:avLst/>
          </a:prstGeom>
        </p:spPr>
        <p:txBody>
          <a:bodyPr/>
          <a:lstStyle/>
          <a:p>
            <a:fld id="{34F1F4E5-E572-4E21-B247-880213B7C68B}" type="slidenum">
              <a:rPr lang="en-US"/>
              <a:pPr/>
              <a:t>50</a:t>
            </a:fld>
            <a:endParaRPr lang="en-US"/>
          </a:p>
        </p:txBody>
      </p:sp>
      <p:sp>
        <p:nvSpPr>
          <p:cNvPr id="114690" name="Rectangle 2"/>
          <p:cNvSpPr>
            <a:spLocks noGrp="1" noChangeArrowheads="1"/>
          </p:cNvSpPr>
          <p:nvPr>
            <p:ph type="title"/>
          </p:nvPr>
        </p:nvSpPr>
        <p:spPr>
          <a:xfrm>
            <a:off x="912284" y="188913"/>
            <a:ext cx="10363200" cy="1143000"/>
          </a:xfrm>
        </p:spPr>
        <p:txBody>
          <a:bodyPr/>
          <a:lstStyle/>
          <a:p>
            <a:r>
              <a:rPr lang="en-US" sz="4000"/>
              <a:t>The Execution of Prim</a:t>
            </a:r>
            <a:r>
              <a:rPr lang="tr-TR" sz="4000"/>
              <a:t>’s Algorithm</a:t>
            </a:r>
            <a:endParaRPr lang="en-US" sz="4000"/>
          </a:p>
        </p:txBody>
      </p:sp>
      <p:sp>
        <p:nvSpPr>
          <p:cNvPr id="114691" name="Oval 3"/>
          <p:cNvSpPr>
            <a:spLocks noChangeArrowheads="1"/>
          </p:cNvSpPr>
          <p:nvPr/>
        </p:nvSpPr>
        <p:spPr bwMode="auto">
          <a:xfrm>
            <a:off x="1117600" y="31289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114692" name="Oval 4"/>
          <p:cNvSpPr>
            <a:spLocks noChangeArrowheads="1"/>
          </p:cNvSpPr>
          <p:nvPr/>
        </p:nvSpPr>
        <p:spPr bwMode="auto">
          <a:xfrm>
            <a:off x="3251200" y="2039938"/>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114693" name="Oval 5"/>
          <p:cNvSpPr>
            <a:spLocks noChangeArrowheads="1"/>
          </p:cNvSpPr>
          <p:nvPr/>
        </p:nvSpPr>
        <p:spPr bwMode="auto">
          <a:xfrm>
            <a:off x="5689600" y="20367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114694" name="Oval 6"/>
          <p:cNvSpPr>
            <a:spLocks noChangeArrowheads="1"/>
          </p:cNvSpPr>
          <p:nvPr/>
        </p:nvSpPr>
        <p:spPr bwMode="auto">
          <a:xfrm>
            <a:off x="10193867" y="31162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114695" name="Line 7"/>
          <p:cNvSpPr>
            <a:spLocks noChangeShapeType="1"/>
          </p:cNvSpPr>
          <p:nvPr/>
        </p:nvSpPr>
        <p:spPr bwMode="auto">
          <a:xfrm>
            <a:off x="3860800" y="22653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696" name="Line 8"/>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697" name="Line 9"/>
          <p:cNvSpPr>
            <a:spLocks noChangeShapeType="1"/>
          </p:cNvSpPr>
          <p:nvPr/>
        </p:nvSpPr>
        <p:spPr bwMode="auto">
          <a:xfrm>
            <a:off x="1625601" y="3484563"/>
            <a:ext cx="1646767" cy="812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698" name="Oval 10"/>
          <p:cNvSpPr>
            <a:spLocks noChangeArrowheads="1"/>
          </p:cNvSpPr>
          <p:nvPr/>
        </p:nvSpPr>
        <p:spPr bwMode="auto">
          <a:xfrm>
            <a:off x="81280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114699" name="Line 11"/>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00" name="Rectangle 12"/>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114701" name="Rectangle 13"/>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114702" name="Rectangle 14"/>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114703" name="Rectangle 15"/>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114704" name="Rectangle 16"/>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114705" name="Rectangle 17"/>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114706" name="Rectangle 18"/>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114707" name="Rectangle 19"/>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114708" name="Rectangle 20"/>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114709" name="Rectangle 21"/>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114710" name="Oval 22"/>
          <p:cNvSpPr>
            <a:spLocks noChangeArrowheads="1"/>
          </p:cNvSpPr>
          <p:nvPr/>
        </p:nvSpPr>
        <p:spPr bwMode="auto">
          <a:xfrm>
            <a:off x="3251200" y="41735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114711" name="Oval 23"/>
          <p:cNvSpPr>
            <a:spLocks noChangeArrowheads="1"/>
          </p:cNvSpPr>
          <p:nvPr/>
        </p:nvSpPr>
        <p:spPr bwMode="auto">
          <a:xfrm>
            <a:off x="56896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114712" name="Oval 24"/>
          <p:cNvSpPr>
            <a:spLocks noChangeArrowheads="1"/>
          </p:cNvSpPr>
          <p:nvPr/>
        </p:nvSpPr>
        <p:spPr bwMode="auto">
          <a:xfrm>
            <a:off x="81280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114713" name="Oval 25"/>
          <p:cNvSpPr>
            <a:spLocks noChangeArrowheads="1"/>
          </p:cNvSpPr>
          <p:nvPr/>
        </p:nvSpPr>
        <p:spPr bwMode="auto">
          <a:xfrm>
            <a:off x="4470400" y="31797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114714" name="Line 26"/>
          <p:cNvSpPr>
            <a:spLocks noChangeShapeType="1"/>
          </p:cNvSpPr>
          <p:nvPr/>
        </p:nvSpPr>
        <p:spPr bwMode="auto">
          <a:xfrm flipV="1">
            <a:off x="1625600" y="2341563"/>
            <a:ext cx="1625600" cy="8382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15" name="Line 27"/>
          <p:cNvSpPr>
            <a:spLocks noChangeShapeType="1"/>
          </p:cNvSpPr>
          <p:nvPr/>
        </p:nvSpPr>
        <p:spPr bwMode="auto">
          <a:xfrm>
            <a:off x="3860800" y="43989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16" name="Line 28"/>
          <p:cNvSpPr>
            <a:spLocks noChangeShapeType="1"/>
          </p:cNvSpPr>
          <p:nvPr/>
        </p:nvSpPr>
        <p:spPr bwMode="auto">
          <a:xfrm>
            <a:off x="62992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17" name="Line 29"/>
          <p:cNvSpPr>
            <a:spLocks noChangeShapeType="1"/>
          </p:cNvSpPr>
          <p:nvPr/>
        </p:nvSpPr>
        <p:spPr bwMode="auto">
          <a:xfrm>
            <a:off x="6299200" y="43989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18" name="Line 30"/>
          <p:cNvSpPr>
            <a:spLocks noChangeShapeType="1"/>
          </p:cNvSpPr>
          <p:nvPr/>
        </p:nvSpPr>
        <p:spPr bwMode="auto">
          <a:xfrm>
            <a:off x="8716434" y="2265363"/>
            <a:ext cx="1545167"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19" name="Line 31"/>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20" name="Line 32"/>
          <p:cNvSpPr>
            <a:spLocks noChangeShapeType="1"/>
          </p:cNvSpPr>
          <p:nvPr/>
        </p:nvSpPr>
        <p:spPr bwMode="auto">
          <a:xfrm>
            <a:off x="6197600" y="2417763"/>
            <a:ext cx="213360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21" name="Line 33"/>
          <p:cNvSpPr>
            <a:spLocks noChangeShapeType="1"/>
          </p:cNvSpPr>
          <p:nvPr/>
        </p:nvSpPr>
        <p:spPr bwMode="auto">
          <a:xfrm flipH="1">
            <a:off x="4876800" y="2417763"/>
            <a:ext cx="914400" cy="7620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22" name="Rectangle 34"/>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114723" name="Rectangle 35"/>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114724" name="Line 36"/>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25" name="Rectangle 37"/>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114726" name="Rectangle 38"/>
          <p:cNvSpPr>
            <a:spLocks noChangeArrowheads="1"/>
          </p:cNvSpPr>
          <p:nvPr/>
        </p:nvSpPr>
        <p:spPr bwMode="auto">
          <a:xfrm>
            <a:off x="452968" y="18494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a:t>
            </a:r>
          </a:p>
        </p:txBody>
      </p:sp>
      <p:sp>
        <p:nvSpPr>
          <p:cNvPr id="114727" name="Line 39"/>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28" name="Rectangle 40"/>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114729" name="Rectangle 41"/>
          <p:cNvSpPr>
            <a:spLocks noChangeArrowheads="1"/>
          </p:cNvSpPr>
          <p:nvPr/>
        </p:nvSpPr>
        <p:spPr bwMode="auto">
          <a:xfrm>
            <a:off x="3149601" y="46688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rPr>
              <a:t>7</a:t>
            </a:r>
          </a:p>
        </p:txBody>
      </p:sp>
      <p:sp>
        <p:nvSpPr>
          <p:cNvPr id="114730" name="Rectangle 42"/>
          <p:cNvSpPr>
            <a:spLocks noChangeArrowheads="1"/>
          </p:cNvSpPr>
          <p:nvPr/>
        </p:nvSpPr>
        <p:spPr bwMode="auto">
          <a:xfrm>
            <a:off x="8026401" y="16970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sym typeface="Symbol" pitchFamily="18" charset="2"/>
              </a:rPr>
              <a:t>7</a:t>
            </a:r>
            <a:endParaRPr lang="en-US" sz="2800">
              <a:solidFill>
                <a:srgbClr val="FF0101"/>
              </a:solidFill>
            </a:endParaRPr>
          </a:p>
        </p:txBody>
      </p:sp>
      <p:sp>
        <p:nvSpPr>
          <p:cNvPr id="114731" name="Rectangle 43"/>
          <p:cNvSpPr>
            <a:spLocks noChangeArrowheads="1"/>
          </p:cNvSpPr>
          <p:nvPr/>
        </p:nvSpPr>
        <p:spPr bwMode="auto">
          <a:xfrm>
            <a:off x="10668001" y="31242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sym typeface="Symbol" pitchFamily="18" charset="2"/>
              </a:rPr>
              <a:t></a:t>
            </a:r>
            <a:endParaRPr lang="en-US" sz="2800">
              <a:solidFill>
                <a:srgbClr val="FF0101"/>
              </a:solidFill>
            </a:endParaRPr>
          </a:p>
        </p:txBody>
      </p:sp>
      <p:sp>
        <p:nvSpPr>
          <p:cNvPr id="114732" name="Rectangle 44"/>
          <p:cNvSpPr>
            <a:spLocks noChangeArrowheads="1"/>
          </p:cNvSpPr>
          <p:nvPr/>
        </p:nvSpPr>
        <p:spPr bwMode="auto">
          <a:xfrm>
            <a:off x="8072968" y="45164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sym typeface="Symbol" pitchFamily="18" charset="2"/>
              </a:rPr>
              <a:t>4*</a:t>
            </a:r>
            <a:endParaRPr lang="en-US" sz="2800">
              <a:solidFill>
                <a:srgbClr val="FF0101"/>
              </a:solidFill>
            </a:endParaRPr>
          </a:p>
        </p:txBody>
      </p:sp>
      <p:sp>
        <p:nvSpPr>
          <p:cNvPr id="114733" name="Rectangle 45"/>
          <p:cNvSpPr>
            <a:spLocks noChangeArrowheads="1"/>
          </p:cNvSpPr>
          <p:nvPr/>
        </p:nvSpPr>
        <p:spPr bwMode="auto">
          <a:xfrm>
            <a:off x="5588001" y="4592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sym typeface="Symbol" pitchFamily="18" charset="2"/>
              </a:rPr>
              <a:t>6</a:t>
            </a:r>
            <a:endParaRPr lang="en-US" sz="2800">
              <a:solidFill>
                <a:srgbClr val="FF0101"/>
              </a:solidFill>
            </a:endParaRPr>
          </a:p>
        </p:txBody>
      </p:sp>
    </p:spTree>
    <p:extLst>
      <p:ext uri="{BB962C8B-B14F-4D97-AF65-F5344CB8AC3E}">
        <p14:creationId xmlns:p14="http://schemas.microsoft.com/office/powerpoint/2010/main" val="38378945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46"/>
          <p:cNvSpPr>
            <a:spLocks noGrp="1"/>
          </p:cNvSpPr>
          <p:nvPr>
            <p:ph type="sldNum" sz="quarter" idx="4294967295"/>
          </p:nvPr>
        </p:nvSpPr>
        <p:spPr>
          <a:xfrm>
            <a:off x="8737600" y="6248400"/>
            <a:ext cx="2540000" cy="457200"/>
          </a:xfrm>
          <a:prstGeom prst="rect">
            <a:avLst/>
          </a:prstGeom>
        </p:spPr>
        <p:txBody>
          <a:bodyPr/>
          <a:lstStyle/>
          <a:p>
            <a:fld id="{F7727BFE-CAC7-4DDB-A37C-B7A83181AAF4}" type="slidenum">
              <a:rPr lang="en-US"/>
              <a:pPr/>
              <a:t>51</a:t>
            </a:fld>
            <a:endParaRPr lang="en-US"/>
          </a:p>
        </p:txBody>
      </p:sp>
      <p:sp>
        <p:nvSpPr>
          <p:cNvPr id="115714" name="Rectangle 2"/>
          <p:cNvSpPr>
            <a:spLocks noGrp="1" noChangeArrowheads="1"/>
          </p:cNvSpPr>
          <p:nvPr>
            <p:ph type="title"/>
          </p:nvPr>
        </p:nvSpPr>
        <p:spPr>
          <a:xfrm>
            <a:off x="912284" y="188913"/>
            <a:ext cx="10363200" cy="1143000"/>
          </a:xfrm>
        </p:spPr>
        <p:txBody>
          <a:bodyPr/>
          <a:lstStyle/>
          <a:p>
            <a:r>
              <a:rPr lang="en-US" sz="4000"/>
              <a:t>The Execution of Prim</a:t>
            </a:r>
            <a:r>
              <a:rPr lang="tr-TR" sz="4000"/>
              <a:t>’s Algorithm</a:t>
            </a:r>
            <a:endParaRPr lang="en-US" sz="4000"/>
          </a:p>
        </p:txBody>
      </p:sp>
      <p:sp>
        <p:nvSpPr>
          <p:cNvPr id="115715" name="Oval 3"/>
          <p:cNvSpPr>
            <a:spLocks noChangeArrowheads="1"/>
          </p:cNvSpPr>
          <p:nvPr/>
        </p:nvSpPr>
        <p:spPr bwMode="auto">
          <a:xfrm>
            <a:off x="1117600" y="31289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115716" name="Oval 4"/>
          <p:cNvSpPr>
            <a:spLocks noChangeArrowheads="1"/>
          </p:cNvSpPr>
          <p:nvPr/>
        </p:nvSpPr>
        <p:spPr bwMode="auto">
          <a:xfrm>
            <a:off x="3251200" y="2039938"/>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115717" name="Oval 5"/>
          <p:cNvSpPr>
            <a:spLocks noChangeArrowheads="1"/>
          </p:cNvSpPr>
          <p:nvPr/>
        </p:nvSpPr>
        <p:spPr bwMode="auto">
          <a:xfrm>
            <a:off x="5689600" y="20367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115718" name="Oval 6"/>
          <p:cNvSpPr>
            <a:spLocks noChangeArrowheads="1"/>
          </p:cNvSpPr>
          <p:nvPr/>
        </p:nvSpPr>
        <p:spPr bwMode="auto">
          <a:xfrm>
            <a:off x="10193867" y="31162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115719" name="Line 7"/>
          <p:cNvSpPr>
            <a:spLocks noChangeShapeType="1"/>
          </p:cNvSpPr>
          <p:nvPr/>
        </p:nvSpPr>
        <p:spPr bwMode="auto">
          <a:xfrm>
            <a:off x="3860800" y="22653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20" name="Line 8"/>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21" name="Line 9"/>
          <p:cNvSpPr>
            <a:spLocks noChangeShapeType="1"/>
          </p:cNvSpPr>
          <p:nvPr/>
        </p:nvSpPr>
        <p:spPr bwMode="auto">
          <a:xfrm>
            <a:off x="1625601" y="3484563"/>
            <a:ext cx="1646767" cy="812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22" name="Oval 10"/>
          <p:cNvSpPr>
            <a:spLocks noChangeArrowheads="1"/>
          </p:cNvSpPr>
          <p:nvPr/>
        </p:nvSpPr>
        <p:spPr bwMode="auto">
          <a:xfrm>
            <a:off x="81280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115723" name="Line 11"/>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24" name="Rectangle 12"/>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115725" name="Rectangle 13"/>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115726" name="Rectangle 14"/>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115727" name="Rectangle 15"/>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115728" name="Rectangle 16"/>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115729" name="Rectangle 17"/>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115730" name="Rectangle 18"/>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115731" name="Rectangle 19"/>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115732" name="Rectangle 20"/>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115733" name="Rectangle 21"/>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115734" name="Oval 22"/>
          <p:cNvSpPr>
            <a:spLocks noChangeArrowheads="1"/>
          </p:cNvSpPr>
          <p:nvPr/>
        </p:nvSpPr>
        <p:spPr bwMode="auto">
          <a:xfrm>
            <a:off x="3251200" y="41735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115735" name="Oval 23"/>
          <p:cNvSpPr>
            <a:spLocks noChangeArrowheads="1"/>
          </p:cNvSpPr>
          <p:nvPr/>
        </p:nvSpPr>
        <p:spPr bwMode="auto">
          <a:xfrm>
            <a:off x="5689600" y="41703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115736" name="Oval 24"/>
          <p:cNvSpPr>
            <a:spLocks noChangeArrowheads="1"/>
          </p:cNvSpPr>
          <p:nvPr/>
        </p:nvSpPr>
        <p:spPr bwMode="auto">
          <a:xfrm>
            <a:off x="8128000" y="41703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115737" name="Oval 25"/>
          <p:cNvSpPr>
            <a:spLocks noChangeArrowheads="1"/>
          </p:cNvSpPr>
          <p:nvPr/>
        </p:nvSpPr>
        <p:spPr bwMode="auto">
          <a:xfrm>
            <a:off x="4470400" y="31797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115738" name="Line 26"/>
          <p:cNvSpPr>
            <a:spLocks noChangeShapeType="1"/>
          </p:cNvSpPr>
          <p:nvPr/>
        </p:nvSpPr>
        <p:spPr bwMode="auto">
          <a:xfrm flipV="1">
            <a:off x="1625600" y="2341563"/>
            <a:ext cx="1625600" cy="8382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39" name="Line 27"/>
          <p:cNvSpPr>
            <a:spLocks noChangeShapeType="1"/>
          </p:cNvSpPr>
          <p:nvPr/>
        </p:nvSpPr>
        <p:spPr bwMode="auto">
          <a:xfrm>
            <a:off x="3860800" y="43989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40" name="Line 28"/>
          <p:cNvSpPr>
            <a:spLocks noChangeShapeType="1"/>
          </p:cNvSpPr>
          <p:nvPr/>
        </p:nvSpPr>
        <p:spPr bwMode="auto">
          <a:xfrm>
            <a:off x="62992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41" name="Line 29"/>
          <p:cNvSpPr>
            <a:spLocks noChangeShapeType="1"/>
          </p:cNvSpPr>
          <p:nvPr/>
        </p:nvSpPr>
        <p:spPr bwMode="auto">
          <a:xfrm>
            <a:off x="6299200" y="43989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42" name="Line 30"/>
          <p:cNvSpPr>
            <a:spLocks noChangeShapeType="1"/>
          </p:cNvSpPr>
          <p:nvPr/>
        </p:nvSpPr>
        <p:spPr bwMode="auto">
          <a:xfrm>
            <a:off x="8716434" y="2265363"/>
            <a:ext cx="1545167"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43" name="Line 31"/>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44" name="Line 32"/>
          <p:cNvSpPr>
            <a:spLocks noChangeShapeType="1"/>
          </p:cNvSpPr>
          <p:nvPr/>
        </p:nvSpPr>
        <p:spPr bwMode="auto">
          <a:xfrm>
            <a:off x="6197600" y="2417763"/>
            <a:ext cx="2133600" cy="17526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45" name="Line 33"/>
          <p:cNvSpPr>
            <a:spLocks noChangeShapeType="1"/>
          </p:cNvSpPr>
          <p:nvPr/>
        </p:nvSpPr>
        <p:spPr bwMode="auto">
          <a:xfrm flipH="1">
            <a:off x="4876800" y="2417763"/>
            <a:ext cx="914400" cy="7620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46" name="Rectangle 34"/>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115747" name="Rectangle 35"/>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115748" name="Line 36"/>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49" name="Rectangle 37"/>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115750" name="Rectangle 38"/>
          <p:cNvSpPr>
            <a:spLocks noChangeArrowheads="1"/>
          </p:cNvSpPr>
          <p:nvPr/>
        </p:nvSpPr>
        <p:spPr bwMode="auto">
          <a:xfrm>
            <a:off x="452968" y="18494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a:t>
            </a:r>
          </a:p>
        </p:txBody>
      </p:sp>
      <p:sp>
        <p:nvSpPr>
          <p:cNvPr id="115751" name="Line 39"/>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52" name="Rectangle 40"/>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115753" name="Rectangle 41"/>
          <p:cNvSpPr>
            <a:spLocks noChangeArrowheads="1"/>
          </p:cNvSpPr>
          <p:nvPr/>
        </p:nvSpPr>
        <p:spPr bwMode="auto">
          <a:xfrm>
            <a:off x="3149601" y="46688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rPr>
              <a:t>7</a:t>
            </a:r>
          </a:p>
        </p:txBody>
      </p:sp>
      <p:sp>
        <p:nvSpPr>
          <p:cNvPr id="115754" name="Rectangle 42"/>
          <p:cNvSpPr>
            <a:spLocks noChangeArrowheads="1"/>
          </p:cNvSpPr>
          <p:nvPr/>
        </p:nvSpPr>
        <p:spPr bwMode="auto">
          <a:xfrm>
            <a:off x="8026401" y="16970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sym typeface="Symbol" pitchFamily="18" charset="2"/>
              </a:rPr>
              <a:t>7</a:t>
            </a:r>
            <a:endParaRPr lang="en-US" sz="2800">
              <a:solidFill>
                <a:srgbClr val="FF0101"/>
              </a:solidFill>
            </a:endParaRPr>
          </a:p>
        </p:txBody>
      </p:sp>
      <p:sp>
        <p:nvSpPr>
          <p:cNvPr id="115755" name="Rectangle 43"/>
          <p:cNvSpPr>
            <a:spLocks noChangeArrowheads="1"/>
          </p:cNvSpPr>
          <p:nvPr/>
        </p:nvSpPr>
        <p:spPr bwMode="auto">
          <a:xfrm>
            <a:off x="10668001" y="31242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rPr>
              <a:t>10</a:t>
            </a:r>
          </a:p>
        </p:txBody>
      </p:sp>
      <p:sp>
        <p:nvSpPr>
          <p:cNvPr id="115757" name="Rectangle 45"/>
          <p:cNvSpPr>
            <a:spLocks noChangeArrowheads="1"/>
          </p:cNvSpPr>
          <p:nvPr/>
        </p:nvSpPr>
        <p:spPr bwMode="auto">
          <a:xfrm>
            <a:off x="5588001" y="4592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solidFill>
                  <a:srgbClr val="FF0101"/>
                </a:solidFill>
              </a:rPr>
              <a:t>2*</a:t>
            </a:r>
          </a:p>
        </p:txBody>
      </p:sp>
    </p:spTree>
    <p:extLst>
      <p:ext uri="{BB962C8B-B14F-4D97-AF65-F5344CB8AC3E}">
        <p14:creationId xmlns:p14="http://schemas.microsoft.com/office/powerpoint/2010/main" val="26571978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2"/>
          <p:cNvSpPr>
            <a:spLocks noGrp="1"/>
          </p:cNvSpPr>
          <p:nvPr>
            <p:ph type="sldNum" sz="quarter" idx="4294967295"/>
          </p:nvPr>
        </p:nvSpPr>
        <p:spPr>
          <a:xfrm>
            <a:off x="8737600" y="6248400"/>
            <a:ext cx="2540000" cy="457200"/>
          </a:xfrm>
          <a:prstGeom prst="rect">
            <a:avLst/>
          </a:prstGeom>
        </p:spPr>
        <p:txBody>
          <a:bodyPr/>
          <a:lstStyle/>
          <a:p>
            <a:fld id="{0B8B9E38-C3FD-4854-9A99-8489E84793A4}" type="slidenum">
              <a:rPr lang="en-US"/>
              <a:pPr/>
              <a:t>52</a:t>
            </a:fld>
            <a:endParaRPr lang="en-US"/>
          </a:p>
        </p:txBody>
      </p:sp>
      <p:sp>
        <p:nvSpPr>
          <p:cNvPr id="116738" name="Rectangle 2"/>
          <p:cNvSpPr>
            <a:spLocks noGrp="1" noChangeArrowheads="1"/>
          </p:cNvSpPr>
          <p:nvPr>
            <p:ph type="title"/>
          </p:nvPr>
        </p:nvSpPr>
        <p:spPr>
          <a:xfrm>
            <a:off x="912284" y="188913"/>
            <a:ext cx="10363200" cy="1143000"/>
          </a:xfrm>
        </p:spPr>
        <p:txBody>
          <a:bodyPr/>
          <a:lstStyle/>
          <a:p>
            <a:r>
              <a:rPr lang="en-US" sz="4000"/>
              <a:t>The Execution of Prim</a:t>
            </a:r>
            <a:r>
              <a:rPr lang="tr-TR" sz="4000"/>
              <a:t>’s Algorithm</a:t>
            </a:r>
            <a:endParaRPr lang="en-US" sz="4000"/>
          </a:p>
        </p:txBody>
      </p:sp>
      <p:sp>
        <p:nvSpPr>
          <p:cNvPr id="116739" name="Oval 3"/>
          <p:cNvSpPr>
            <a:spLocks noChangeArrowheads="1"/>
          </p:cNvSpPr>
          <p:nvPr/>
        </p:nvSpPr>
        <p:spPr bwMode="auto">
          <a:xfrm>
            <a:off x="1117600" y="31289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116740" name="Oval 4"/>
          <p:cNvSpPr>
            <a:spLocks noChangeArrowheads="1"/>
          </p:cNvSpPr>
          <p:nvPr/>
        </p:nvSpPr>
        <p:spPr bwMode="auto">
          <a:xfrm>
            <a:off x="3251200" y="2039938"/>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116741" name="Oval 5"/>
          <p:cNvSpPr>
            <a:spLocks noChangeArrowheads="1"/>
          </p:cNvSpPr>
          <p:nvPr/>
        </p:nvSpPr>
        <p:spPr bwMode="auto">
          <a:xfrm>
            <a:off x="5689600" y="20367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116742" name="Oval 6"/>
          <p:cNvSpPr>
            <a:spLocks noChangeArrowheads="1"/>
          </p:cNvSpPr>
          <p:nvPr/>
        </p:nvSpPr>
        <p:spPr bwMode="auto">
          <a:xfrm>
            <a:off x="10193867" y="31162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116743" name="Line 7"/>
          <p:cNvSpPr>
            <a:spLocks noChangeShapeType="1"/>
          </p:cNvSpPr>
          <p:nvPr/>
        </p:nvSpPr>
        <p:spPr bwMode="auto">
          <a:xfrm>
            <a:off x="3860800" y="22653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44" name="Line 8"/>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45" name="Line 9"/>
          <p:cNvSpPr>
            <a:spLocks noChangeShapeType="1"/>
          </p:cNvSpPr>
          <p:nvPr/>
        </p:nvSpPr>
        <p:spPr bwMode="auto">
          <a:xfrm>
            <a:off x="1625601" y="3484563"/>
            <a:ext cx="1646767" cy="812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46" name="Oval 10"/>
          <p:cNvSpPr>
            <a:spLocks noChangeArrowheads="1"/>
          </p:cNvSpPr>
          <p:nvPr/>
        </p:nvSpPr>
        <p:spPr bwMode="auto">
          <a:xfrm>
            <a:off x="81280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116747" name="Line 11"/>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48" name="Rectangle 12"/>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116749" name="Rectangle 13"/>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116750" name="Rectangle 14"/>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116751" name="Rectangle 15"/>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116752" name="Rectangle 16"/>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116753" name="Rectangle 17"/>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116754" name="Rectangle 18"/>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116755" name="Rectangle 19"/>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116756" name="Rectangle 20"/>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116757" name="Rectangle 21"/>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116758" name="Oval 22"/>
          <p:cNvSpPr>
            <a:spLocks noChangeArrowheads="1"/>
          </p:cNvSpPr>
          <p:nvPr/>
        </p:nvSpPr>
        <p:spPr bwMode="auto">
          <a:xfrm>
            <a:off x="3251200" y="4173538"/>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116759" name="Oval 23"/>
          <p:cNvSpPr>
            <a:spLocks noChangeArrowheads="1"/>
          </p:cNvSpPr>
          <p:nvPr/>
        </p:nvSpPr>
        <p:spPr bwMode="auto">
          <a:xfrm>
            <a:off x="5689600" y="41703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116760" name="Oval 24"/>
          <p:cNvSpPr>
            <a:spLocks noChangeArrowheads="1"/>
          </p:cNvSpPr>
          <p:nvPr/>
        </p:nvSpPr>
        <p:spPr bwMode="auto">
          <a:xfrm>
            <a:off x="8128000" y="41703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116761" name="Oval 25"/>
          <p:cNvSpPr>
            <a:spLocks noChangeArrowheads="1"/>
          </p:cNvSpPr>
          <p:nvPr/>
        </p:nvSpPr>
        <p:spPr bwMode="auto">
          <a:xfrm>
            <a:off x="4470400" y="31797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116762" name="Line 26"/>
          <p:cNvSpPr>
            <a:spLocks noChangeShapeType="1"/>
          </p:cNvSpPr>
          <p:nvPr/>
        </p:nvSpPr>
        <p:spPr bwMode="auto">
          <a:xfrm flipV="1">
            <a:off x="1625600" y="2341563"/>
            <a:ext cx="1625600" cy="8382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63" name="Line 27"/>
          <p:cNvSpPr>
            <a:spLocks noChangeShapeType="1"/>
          </p:cNvSpPr>
          <p:nvPr/>
        </p:nvSpPr>
        <p:spPr bwMode="auto">
          <a:xfrm>
            <a:off x="3860800" y="43989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64" name="Line 28"/>
          <p:cNvSpPr>
            <a:spLocks noChangeShapeType="1"/>
          </p:cNvSpPr>
          <p:nvPr/>
        </p:nvSpPr>
        <p:spPr bwMode="auto">
          <a:xfrm>
            <a:off x="62992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65" name="Line 29"/>
          <p:cNvSpPr>
            <a:spLocks noChangeShapeType="1"/>
          </p:cNvSpPr>
          <p:nvPr/>
        </p:nvSpPr>
        <p:spPr bwMode="auto">
          <a:xfrm>
            <a:off x="62992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66" name="Line 30"/>
          <p:cNvSpPr>
            <a:spLocks noChangeShapeType="1"/>
          </p:cNvSpPr>
          <p:nvPr/>
        </p:nvSpPr>
        <p:spPr bwMode="auto">
          <a:xfrm>
            <a:off x="8716434" y="2265363"/>
            <a:ext cx="1545167"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67" name="Line 31"/>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68" name="Line 32"/>
          <p:cNvSpPr>
            <a:spLocks noChangeShapeType="1"/>
          </p:cNvSpPr>
          <p:nvPr/>
        </p:nvSpPr>
        <p:spPr bwMode="auto">
          <a:xfrm>
            <a:off x="6197600" y="2417763"/>
            <a:ext cx="2133600" cy="17526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69" name="Line 33"/>
          <p:cNvSpPr>
            <a:spLocks noChangeShapeType="1"/>
          </p:cNvSpPr>
          <p:nvPr/>
        </p:nvSpPr>
        <p:spPr bwMode="auto">
          <a:xfrm flipH="1">
            <a:off x="4876800" y="2417763"/>
            <a:ext cx="914400" cy="7620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70" name="Rectangle 34"/>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116771" name="Rectangle 35"/>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116772" name="Line 36"/>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73" name="Rectangle 37"/>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116774" name="Rectangle 38"/>
          <p:cNvSpPr>
            <a:spLocks noChangeArrowheads="1"/>
          </p:cNvSpPr>
          <p:nvPr/>
        </p:nvSpPr>
        <p:spPr bwMode="auto">
          <a:xfrm>
            <a:off x="452968" y="18494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116775" name="Line 39"/>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76" name="Rectangle 40"/>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Tree>
    <p:extLst>
      <p:ext uri="{BB962C8B-B14F-4D97-AF65-F5344CB8AC3E}">
        <p14:creationId xmlns:p14="http://schemas.microsoft.com/office/powerpoint/2010/main" val="18476760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2"/>
          <p:cNvSpPr>
            <a:spLocks noGrp="1"/>
          </p:cNvSpPr>
          <p:nvPr>
            <p:ph type="sldNum" sz="quarter" idx="4294967295"/>
          </p:nvPr>
        </p:nvSpPr>
        <p:spPr>
          <a:xfrm>
            <a:off x="8737600" y="6248400"/>
            <a:ext cx="2540000" cy="457200"/>
          </a:xfrm>
          <a:prstGeom prst="rect">
            <a:avLst/>
          </a:prstGeom>
        </p:spPr>
        <p:txBody>
          <a:bodyPr/>
          <a:lstStyle/>
          <a:p>
            <a:fld id="{34938404-5309-4E2A-BD1E-775900692DFF}" type="slidenum">
              <a:rPr lang="en-US"/>
              <a:pPr/>
              <a:t>53</a:t>
            </a:fld>
            <a:endParaRPr lang="en-US"/>
          </a:p>
        </p:txBody>
      </p:sp>
      <p:sp>
        <p:nvSpPr>
          <p:cNvPr id="117762" name="Rectangle 2"/>
          <p:cNvSpPr>
            <a:spLocks noGrp="1" noChangeArrowheads="1"/>
          </p:cNvSpPr>
          <p:nvPr>
            <p:ph type="title"/>
          </p:nvPr>
        </p:nvSpPr>
        <p:spPr>
          <a:xfrm>
            <a:off x="912284" y="188913"/>
            <a:ext cx="10363200" cy="1143000"/>
          </a:xfrm>
        </p:spPr>
        <p:txBody>
          <a:bodyPr/>
          <a:lstStyle/>
          <a:p>
            <a:r>
              <a:rPr lang="en-US" sz="4000"/>
              <a:t>The Execution of Prim</a:t>
            </a:r>
            <a:r>
              <a:rPr lang="tr-TR" sz="4000"/>
              <a:t>’s Algorithm</a:t>
            </a:r>
            <a:endParaRPr lang="en-US" sz="4000"/>
          </a:p>
        </p:txBody>
      </p:sp>
      <p:sp>
        <p:nvSpPr>
          <p:cNvPr id="117763" name="Oval 3"/>
          <p:cNvSpPr>
            <a:spLocks noChangeArrowheads="1"/>
          </p:cNvSpPr>
          <p:nvPr/>
        </p:nvSpPr>
        <p:spPr bwMode="auto">
          <a:xfrm>
            <a:off x="1117600" y="31289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117764" name="Oval 4"/>
          <p:cNvSpPr>
            <a:spLocks noChangeArrowheads="1"/>
          </p:cNvSpPr>
          <p:nvPr/>
        </p:nvSpPr>
        <p:spPr bwMode="auto">
          <a:xfrm>
            <a:off x="3251200" y="2039938"/>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117765" name="Oval 5"/>
          <p:cNvSpPr>
            <a:spLocks noChangeArrowheads="1"/>
          </p:cNvSpPr>
          <p:nvPr/>
        </p:nvSpPr>
        <p:spPr bwMode="auto">
          <a:xfrm>
            <a:off x="5689600" y="20367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117766" name="Oval 6"/>
          <p:cNvSpPr>
            <a:spLocks noChangeArrowheads="1"/>
          </p:cNvSpPr>
          <p:nvPr/>
        </p:nvSpPr>
        <p:spPr bwMode="auto">
          <a:xfrm>
            <a:off x="10193867" y="31162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117767" name="Line 7"/>
          <p:cNvSpPr>
            <a:spLocks noChangeShapeType="1"/>
          </p:cNvSpPr>
          <p:nvPr/>
        </p:nvSpPr>
        <p:spPr bwMode="auto">
          <a:xfrm>
            <a:off x="3860800" y="22653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68" name="Line 8"/>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69" name="Line 9"/>
          <p:cNvSpPr>
            <a:spLocks noChangeShapeType="1"/>
          </p:cNvSpPr>
          <p:nvPr/>
        </p:nvSpPr>
        <p:spPr bwMode="auto">
          <a:xfrm>
            <a:off x="1625601" y="3484563"/>
            <a:ext cx="1646767" cy="812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70" name="Oval 10"/>
          <p:cNvSpPr>
            <a:spLocks noChangeArrowheads="1"/>
          </p:cNvSpPr>
          <p:nvPr/>
        </p:nvSpPr>
        <p:spPr bwMode="auto">
          <a:xfrm>
            <a:off x="8128000" y="20367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117771" name="Line 11"/>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72" name="Rectangle 12"/>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117773" name="Rectangle 13"/>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117774" name="Rectangle 14"/>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117775" name="Rectangle 15"/>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117776" name="Rectangle 16"/>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117777" name="Rectangle 17"/>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117778" name="Rectangle 18"/>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117779" name="Rectangle 19"/>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117780" name="Rectangle 20"/>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117781" name="Rectangle 21"/>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117782" name="Oval 22"/>
          <p:cNvSpPr>
            <a:spLocks noChangeArrowheads="1"/>
          </p:cNvSpPr>
          <p:nvPr/>
        </p:nvSpPr>
        <p:spPr bwMode="auto">
          <a:xfrm>
            <a:off x="3251200" y="4173538"/>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117783" name="Oval 23"/>
          <p:cNvSpPr>
            <a:spLocks noChangeArrowheads="1"/>
          </p:cNvSpPr>
          <p:nvPr/>
        </p:nvSpPr>
        <p:spPr bwMode="auto">
          <a:xfrm>
            <a:off x="5689600" y="41703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117784" name="Oval 24"/>
          <p:cNvSpPr>
            <a:spLocks noChangeArrowheads="1"/>
          </p:cNvSpPr>
          <p:nvPr/>
        </p:nvSpPr>
        <p:spPr bwMode="auto">
          <a:xfrm>
            <a:off x="8128000" y="41703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117785" name="Oval 25"/>
          <p:cNvSpPr>
            <a:spLocks noChangeArrowheads="1"/>
          </p:cNvSpPr>
          <p:nvPr/>
        </p:nvSpPr>
        <p:spPr bwMode="auto">
          <a:xfrm>
            <a:off x="4470400" y="31797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117786" name="Line 26"/>
          <p:cNvSpPr>
            <a:spLocks noChangeShapeType="1"/>
          </p:cNvSpPr>
          <p:nvPr/>
        </p:nvSpPr>
        <p:spPr bwMode="auto">
          <a:xfrm flipV="1">
            <a:off x="1625600" y="2341563"/>
            <a:ext cx="1625600" cy="8382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87" name="Line 27"/>
          <p:cNvSpPr>
            <a:spLocks noChangeShapeType="1"/>
          </p:cNvSpPr>
          <p:nvPr/>
        </p:nvSpPr>
        <p:spPr bwMode="auto">
          <a:xfrm>
            <a:off x="38608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88" name="Line 28"/>
          <p:cNvSpPr>
            <a:spLocks noChangeShapeType="1"/>
          </p:cNvSpPr>
          <p:nvPr/>
        </p:nvSpPr>
        <p:spPr bwMode="auto">
          <a:xfrm>
            <a:off x="6299200" y="2265363"/>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89" name="Line 29"/>
          <p:cNvSpPr>
            <a:spLocks noChangeShapeType="1"/>
          </p:cNvSpPr>
          <p:nvPr/>
        </p:nvSpPr>
        <p:spPr bwMode="auto">
          <a:xfrm>
            <a:off x="62992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90" name="Line 30"/>
          <p:cNvSpPr>
            <a:spLocks noChangeShapeType="1"/>
          </p:cNvSpPr>
          <p:nvPr/>
        </p:nvSpPr>
        <p:spPr bwMode="auto">
          <a:xfrm>
            <a:off x="8716434" y="2265363"/>
            <a:ext cx="1545167"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91" name="Line 31"/>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92" name="Line 32"/>
          <p:cNvSpPr>
            <a:spLocks noChangeShapeType="1"/>
          </p:cNvSpPr>
          <p:nvPr/>
        </p:nvSpPr>
        <p:spPr bwMode="auto">
          <a:xfrm>
            <a:off x="6197600" y="2417763"/>
            <a:ext cx="2133600" cy="17526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93" name="Line 33"/>
          <p:cNvSpPr>
            <a:spLocks noChangeShapeType="1"/>
          </p:cNvSpPr>
          <p:nvPr/>
        </p:nvSpPr>
        <p:spPr bwMode="auto">
          <a:xfrm flipH="1">
            <a:off x="4876800" y="2417763"/>
            <a:ext cx="914400" cy="7620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94" name="Rectangle 34"/>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117795" name="Rectangle 35"/>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117796" name="Line 36"/>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97" name="Rectangle 37"/>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117798" name="Rectangle 38"/>
          <p:cNvSpPr>
            <a:spLocks noChangeArrowheads="1"/>
          </p:cNvSpPr>
          <p:nvPr/>
        </p:nvSpPr>
        <p:spPr bwMode="auto">
          <a:xfrm>
            <a:off x="452968" y="18494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117799" name="Line 39"/>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800" name="Rectangle 40"/>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Tree>
    <p:extLst>
      <p:ext uri="{BB962C8B-B14F-4D97-AF65-F5344CB8AC3E}">
        <p14:creationId xmlns:p14="http://schemas.microsoft.com/office/powerpoint/2010/main" val="37335782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2"/>
          <p:cNvSpPr>
            <a:spLocks noGrp="1"/>
          </p:cNvSpPr>
          <p:nvPr>
            <p:ph type="sldNum" sz="quarter" idx="4294967295"/>
          </p:nvPr>
        </p:nvSpPr>
        <p:spPr>
          <a:xfrm>
            <a:off x="8737600" y="6248400"/>
            <a:ext cx="2540000" cy="457200"/>
          </a:xfrm>
          <a:prstGeom prst="rect">
            <a:avLst/>
          </a:prstGeom>
        </p:spPr>
        <p:txBody>
          <a:bodyPr/>
          <a:lstStyle/>
          <a:p>
            <a:fld id="{40BBE921-C459-459F-827C-4E0966087D56}" type="slidenum">
              <a:rPr lang="en-US"/>
              <a:pPr/>
              <a:t>54</a:t>
            </a:fld>
            <a:endParaRPr lang="en-US"/>
          </a:p>
        </p:txBody>
      </p:sp>
      <p:sp>
        <p:nvSpPr>
          <p:cNvPr id="118786" name="Rectangle 2"/>
          <p:cNvSpPr>
            <a:spLocks noGrp="1" noChangeArrowheads="1"/>
          </p:cNvSpPr>
          <p:nvPr>
            <p:ph type="title"/>
          </p:nvPr>
        </p:nvSpPr>
        <p:spPr>
          <a:xfrm>
            <a:off x="912284" y="188913"/>
            <a:ext cx="10363200" cy="1143000"/>
          </a:xfrm>
        </p:spPr>
        <p:txBody>
          <a:bodyPr/>
          <a:lstStyle/>
          <a:p>
            <a:r>
              <a:rPr lang="en-US" sz="4000"/>
              <a:t>The Execution of Prim</a:t>
            </a:r>
            <a:r>
              <a:rPr lang="tr-TR" sz="4000"/>
              <a:t>’s Algorithm</a:t>
            </a:r>
            <a:endParaRPr lang="en-US" sz="4000"/>
          </a:p>
        </p:txBody>
      </p:sp>
      <p:sp>
        <p:nvSpPr>
          <p:cNvPr id="118787" name="Oval 3"/>
          <p:cNvSpPr>
            <a:spLocks noChangeArrowheads="1"/>
          </p:cNvSpPr>
          <p:nvPr/>
        </p:nvSpPr>
        <p:spPr bwMode="auto">
          <a:xfrm>
            <a:off x="1117600" y="31289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118788" name="Oval 4"/>
          <p:cNvSpPr>
            <a:spLocks noChangeArrowheads="1"/>
          </p:cNvSpPr>
          <p:nvPr/>
        </p:nvSpPr>
        <p:spPr bwMode="auto">
          <a:xfrm>
            <a:off x="3251200" y="2039938"/>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118789" name="Oval 5"/>
          <p:cNvSpPr>
            <a:spLocks noChangeArrowheads="1"/>
          </p:cNvSpPr>
          <p:nvPr/>
        </p:nvSpPr>
        <p:spPr bwMode="auto">
          <a:xfrm>
            <a:off x="5689600" y="20367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118790" name="Oval 6"/>
          <p:cNvSpPr>
            <a:spLocks noChangeArrowheads="1"/>
          </p:cNvSpPr>
          <p:nvPr/>
        </p:nvSpPr>
        <p:spPr bwMode="auto">
          <a:xfrm>
            <a:off x="10193867" y="3116263"/>
            <a:ext cx="57573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118791" name="Line 7"/>
          <p:cNvSpPr>
            <a:spLocks noChangeShapeType="1"/>
          </p:cNvSpPr>
          <p:nvPr/>
        </p:nvSpPr>
        <p:spPr bwMode="auto">
          <a:xfrm>
            <a:off x="3860800" y="22653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792" name="Line 8"/>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793" name="Line 9"/>
          <p:cNvSpPr>
            <a:spLocks noChangeShapeType="1"/>
          </p:cNvSpPr>
          <p:nvPr/>
        </p:nvSpPr>
        <p:spPr bwMode="auto">
          <a:xfrm>
            <a:off x="1625601" y="3484563"/>
            <a:ext cx="1646767" cy="812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794" name="Oval 10"/>
          <p:cNvSpPr>
            <a:spLocks noChangeArrowheads="1"/>
          </p:cNvSpPr>
          <p:nvPr/>
        </p:nvSpPr>
        <p:spPr bwMode="auto">
          <a:xfrm>
            <a:off x="8128000" y="20367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118795" name="Line 11"/>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796" name="Rectangle 12"/>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118797" name="Rectangle 13"/>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118798" name="Rectangle 14"/>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118799" name="Rectangle 15"/>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118800" name="Rectangle 16"/>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118801" name="Rectangle 17"/>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118802" name="Rectangle 18"/>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118803" name="Rectangle 19"/>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118804" name="Rectangle 20"/>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118805" name="Rectangle 21"/>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118806" name="Oval 22"/>
          <p:cNvSpPr>
            <a:spLocks noChangeArrowheads="1"/>
          </p:cNvSpPr>
          <p:nvPr/>
        </p:nvSpPr>
        <p:spPr bwMode="auto">
          <a:xfrm>
            <a:off x="3251200" y="4173538"/>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118807" name="Oval 23"/>
          <p:cNvSpPr>
            <a:spLocks noChangeArrowheads="1"/>
          </p:cNvSpPr>
          <p:nvPr/>
        </p:nvSpPr>
        <p:spPr bwMode="auto">
          <a:xfrm>
            <a:off x="5689600" y="41703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118808" name="Oval 24"/>
          <p:cNvSpPr>
            <a:spLocks noChangeArrowheads="1"/>
          </p:cNvSpPr>
          <p:nvPr/>
        </p:nvSpPr>
        <p:spPr bwMode="auto">
          <a:xfrm>
            <a:off x="8128000" y="41703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118809" name="Oval 25"/>
          <p:cNvSpPr>
            <a:spLocks noChangeArrowheads="1"/>
          </p:cNvSpPr>
          <p:nvPr/>
        </p:nvSpPr>
        <p:spPr bwMode="auto">
          <a:xfrm>
            <a:off x="4470400" y="31797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118810" name="Line 26"/>
          <p:cNvSpPr>
            <a:spLocks noChangeShapeType="1"/>
          </p:cNvSpPr>
          <p:nvPr/>
        </p:nvSpPr>
        <p:spPr bwMode="auto">
          <a:xfrm flipV="1">
            <a:off x="1625600" y="2341563"/>
            <a:ext cx="1625600" cy="8382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11" name="Line 27"/>
          <p:cNvSpPr>
            <a:spLocks noChangeShapeType="1"/>
          </p:cNvSpPr>
          <p:nvPr/>
        </p:nvSpPr>
        <p:spPr bwMode="auto">
          <a:xfrm>
            <a:off x="38608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12" name="Line 28"/>
          <p:cNvSpPr>
            <a:spLocks noChangeShapeType="1"/>
          </p:cNvSpPr>
          <p:nvPr/>
        </p:nvSpPr>
        <p:spPr bwMode="auto">
          <a:xfrm>
            <a:off x="6299200" y="22653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13" name="Line 29"/>
          <p:cNvSpPr>
            <a:spLocks noChangeShapeType="1"/>
          </p:cNvSpPr>
          <p:nvPr/>
        </p:nvSpPr>
        <p:spPr bwMode="auto">
          <a:xfrm>
            <a:off x="62992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14" name="Line 30"/>
          <p:cNvSpPr>
            <a:spLocks noChangeShapeType="1"/>
          </p:cNvSpPr>
          <p:nvPr/>
        </p:nvSpPr>
        <p:spPr bwMode="auto">
          <a:xfrm>
            <a:off x="8716434" y="2265363"/>
            <a:ext cx="1545167"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15" name="Line 31"/>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16" name="Line 32"/>
          <p:cNvSpPr>
            <a:spLocks noChangeShapeType="1"/>
          </p:cNvSpPr>
          <p:nvPr/>
        </p:nvSpPr>
        <p:spPr bwMode="auto">
          <a:xfrm>
            <a:off x="6197600" y="2417763"/>
            <a:ext cx="2133600" cy="17526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17" name="Line 33"/>
          <p:cNvSpPr>
            <a:spLocks noChangeShapeType="1"/>
          </p:cNvSpPr>
          <p:nvPr/>
        </p:nvSpPr>
        <p:spPr bwMode="auto">
          <a:xfrm flipH="1">
            <a:off x="4876800" y="2417763"/>
            <a:ext cx="914400" cy="7620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18" name="Rectangle 34"/>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118819" name="Rectangle 35"/>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118820" name="Line 36"/>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21" name="Rectangle 37"/>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118822" name="Rectangle 38"/>
          <p:cNvSpPr>
            <a:spLocks noChangeArrowheads="1"/>
          </p:cNvSpPr>
          <p:nvPr/>
        </p:nvSpPr>
        <p:spPr bwMode="auto">
          <a:xfrm>
            <a:off x="452968" y="18494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118823" name="Line 39"/>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24" name="Rectangle 40"/>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Tree>
    <p:extLst>
      <p:ext uri="{BB962C8B-B14F-4D97-AF65-F5344CB8AC3E}">
        <p14:creationId xmlns:p14="http://schemas.microsoft.com/office/powerpoint/2010/main" val="21473209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2"/>
          <p:cNvSpPr>
            <a:spLocks noGrp="1"/>
          </p:cNvSpPr>
          <p:nvPr>
            <p:ph type="sldNum" sz="quarter" idx="4294967295"/>
          </p:nvPr>
        </p:nvSpPr>
        <p:spPr>
          <a:xfrm>
            <a:off x="8737600" y="6248400"/>
            <a:ext cx="2540000" cy="457200"/>
          </a:xfrm>
          <a:prstGeom prst="rect">
            <a:avLst/>
          </a:prstGeom>
        </p:spPr>
        <p:txBody>
          <a:bodyPr/>
          <a:lstStyle/>
          <a:p>
            <a:fld id="{6B7EF4A3-FD1C-4162-BF23-4C73E946DDC3}" type="slidenum">
              <a:rPr lang="en-US"/>
              <a:pPr/>
              <a:t>55</a:t>
            </a:fld>
            <a:endParaRPr lang="en-US"/>
          </a:p>
        </p:txBody>
      </p:sp>
      <p:sp>
        <p:nvSpPr>
          <p:cNvPr id="119810" name="Rectangle 2"/>
          <p:cNvSpPr>
            <a:spLocks noGrp="1" noChangeArrowheads="1"/>
          </p:cNvSpPr>
          <p:nvPr>
            <p:ph type="title"/>
          </p:nvPr>
        </p:nvSpPr>
        <p:spPr>
          <a:xfrm>
            <a:off x="912284" y="188913"/>
            <a:ext cx="10363200" cy="1143000"/>
          </a:xfrm>
        </p:spPr>
        <p:txBody>
          <a:bodyPr/>
          <a:lstStyle/>
          <a:p>
            <a:r>
              <a:rPr lang="en-US" sz="4000"/>
              <a:t>The Execution of Prim</a:t>
            </a:r>
            <a:r>
              <a:rPr lang="tr-TR" sz="4000"/>
              <a:t>’s Algorithm</a:t>
            </a:r>
            <a:endParaRPr lang="en-US" sz="4000"/>
          </a:p>
        </p:txBody>
      </p:sp>
      <p:sp>
        <p:nvSpPr>
          <p:cNvPr id="119811" name="Oval 3"/>
          <p:cNvSpPr>
            <a:spLocks noChangeArrowheads="1"/>
          </p:cNvSpPr>
          <p:nvPr/>
        </p:nvSpPr>
        <p:spPr bwMode="auto">
          <a:xfrm>
            <a:off x="1117600" y="31289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a</a:t>
            </a:r>
            <a:endParaRPr lang="en-US"/>
          </a:p>
        </p:txBody>
      </p:sp>
      <p:sp>
        <p:nvSpPr>
          <p:cNvPr id="119812" name="Oval 4"/>
          <p:cNvSpPr>
            <a:spLocks noChangeArrowheads="1"/>
          </p:cNvSpPr>
          <p:nvPr/>
        </p:nvSpPr>
        <p:spPr bwMode="auto">
          <a:xfrm>
            <a:off x="3251200" y="2039938"/>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b</a:t>
            </a:r>
            <a:endParaRPr lang="en-US"/>
          </a:p>
        </p:txBody>
      </p:sp>
      <p:sp>
        <p:nvSpPr>
          <p:cNvPr id="119813" name="Oval 5"/>
          <p:cNvSpPr>
            <a:spLocks noChangeArrowheads="1"/>
          </p:cNvSpPr>
          <p:nvPr/>
        </p:nvSpPr>
        <p:spPr bwMode="auto">
          <a:xfrm>
            <a:off x="5689600" y="20367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c</a:t>
            </a:r>
            <a:endParaRPr lang="en-US"/>
          </a:p>
        </p:txBody>
      </p:sp>
      <p:sp>
        <p:nvSpPr>
          <p:cNvPr id="119814" name="Oval 6"/>
          <p:cNvSpPr>
            <a:spLocks noChangeArrowheads="1"/>
          </p:cNvSpPr>
          <p:nvPr/>
        </p:nvSpPr>
        <p:spPr bwMode="auto">
          <a:xfrm>
            <a:off x="10193867" y="31162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e</a:t>
            </a:r>
            <a:endParaRPr lang="en-US"/>
          </a:p>
        </p:txBody>
      </p:sp>
      <p:sp>
        <p:nvSpPr>
          <p:cNvPr id="119815" name="Line 7"/>
          <p:cNvSpPr>
            <a:spLocks noChangeShapeType="1"/>
          </p:cNvSpPr>
          <p:nvPr/>
        </p:nvSpPr>
        <p:spPr bwMode="auto">
          <a:xfrm>
            <a:off x="3860800" y="22653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16" name="Line 8"/>
          <p:cNvSpPr>
            <a:spLocks noChangeShapeType="1"/>
          </p:cNvSpPr>
          <p:nvPr/>
        </p:nvSpPr>
        <p:spPr bwMode="auto">
          <a:xfrm flipH="1">
            <a:off x="3657600" y="3560763"/>
            <a:ext cx="914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17" name="Line 9"/>
          <p:cNvSpPr>
            <a:spLocks noChangeShapeType="1"/>
          </p:cNvSpPr>
          <p:nvPr/>
        </p:nvSpPr>
        <p:spPr bwMode="auto">
          <a:xfrm>
            <a:off x="1625601" y="3484563"/>
            <a:ext cx="1646767" cy="812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18" name="Oval 10"/>
          <p:cNvSpPr>
            <a:spLocks noChangeArrowheads="1"/>
          </p:cNvSpPr>
          <p:nvPr/>
        </p:nvSpPr>
        <p:spPr bwMode="auto">
          <a:xfrm>
            <a:off x="8128000" y="20367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d</a:t>
            </a:r>
            <a:endParaRPr lang="en-US"/>
          </a:p>
        </p:txBody>
      </p:sp>
      <p:sp>
        <p:nvSpPr>
          <p:cNvPr id="119819" name="Line 11"/>
          <p:cNvSpPr>
            <a:spLocks noChangeShapeType="1"/>
          </p:cNvSpPr>
          <p:nvPr/>
        </p:nvSpPr>
        <p:spPr bwMode="auto">
          <a:xfrm>
            <a:off x="4978400" y="3560763"/>
            <a:ext cx="9144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20" name="Rectangle 12"/>
          <p:cNvSpPr>
            <a:spLocks noChangeArrowheads="1"/>
          </p:cNvSpPr>
          <p:nvPr/>
        </p:nvSpPr>
        <p:spPr bwMode="auto">
          <a:xfrm>
            <a:off x="17737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119821" name="Rectangle 13"/>
          <p:cNvSpPr>
            <a:spLocks noChangeArrowheads="1"/>
          </p:cNvSpPr>
          <p:nvPr/>
        </p:nvSpPr>
        <p:spPr bwMode="auto">
          <a:xfrm>
            <a:off x="4267201"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a:t>
            </a:r>
          </a:p>
        </p:txBody>
      </p:sp>
      <p:sp>
        <p:nvSpPr>
          <p:cNvPr id="119822" name="Rectangle 14"/>
          <p:cNvSpPr>
            <a:spLocks noChangeArrowheads="1"/>
          </p:cNvSpPr>
          <p:nvPr/>
        </p:nvSpPr>
        <p:spPr bwMode="auto">
          <a:xfrm>
            <a:off x="19769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119823" name="Rectangle 15"/>
          <p:cNvSpPr>
            <a:spLocks noChangeArrowheads="1"/>
          </p:cNvSpPr>
          <p:nvPr/>
        </p:nvSpPr>
        <p:spPr bwMode="auto">
          <a:xfrm>
            <a:off x="5329768"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119824" name="Rectangle 16"/>
          <p:cNvSpPr>
            <a:spLocks noChangeArrowheads="1"/>
          </p:cNvSpPr>
          <p:nvPr/>
        </p:nvSpPr>
        <p:spPr bwMode="auto">
          <a:xfrm>
            <a:off x="3500967" y="3636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119825" name="Rectangle 17"/>
          <p:cNvSpPr>
            <a:spLocks noChangeArrowheads="1"/>
          </p:cNvSpPr>
          <p:nvPr/>
        </p:nvSpPr>
        <p:spPr bwMode="auto">
          <a:xfrm>
            <a:off x="5080001" y="2722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119826" name="Rectangle 18"/>
          <p:cNvSpPr>
            <a:spLocks noChangeArrowheads="1"/>
          </p:cNvSpPr>
          <p:nvPr/>
        </p:nvSpPr>
        <p:spPr bwMode="auto">
          <a:xfrm>
            <a:off x="9190568" y="3810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119827" name="Rectangle 19"/>
          <p:cNvSpPr>
            <a:spLocks noChangeArrowheads="1"/>
          </p:cNvSpPr>
          <p:nvPr/>
        </p:nvSpPr>
        <p:spPr bwMode="auto">
          <a:xfrm>
            <a:off x="6502401"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119828" name="Rectangle 20"/>
          <p:cNvSpPr>
            <a:spLocks noChangeArrowheads="1"/>
          </p:cNvSpPr>
          <p:nvPr/>
        </p:nvSpPr>
        <p:spPr bwMode="auto">
          <a:xfrm>
            <a:off x="8276168" y="310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t>1</a:t>
            </a:r>
            <a:r>
              <a:rPr lang="en-US"/>
              <a:t>4</a:t>
            </a:r>
          </a:p>
        </p:txBody>
      </p:sp>
      <p:sp>
        <p:nvSpPr>
          <p:cNvPr id="119829" name="Rectangle 21"/>
          <p:cNvSpPr>
            <a:spLocks noChangeArrowheads="1"/>
          </p:cNvSpPr>
          <p:nvPr/>
        </p:nvSpPr>
        <p:spPr bwMode="auto">
          <a:xfrm>
            <a:off x="4368801" y="43989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119830" name="Oval 22"/>
          <p:cNvSpPr>
            <a:spLocks noChangeArrowheads="1"/>
          </p:cNvSpPr>
          <p:nvPr/>
        </p:nvSpPr>
        <p:spPr bwMode="auto">
          <a:xfrm>
            <a:off x="3251200" y="4173538"/>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t>
            </a:r>
          </a:p>
        </p:txBody>
      </p:sp>
      <p:sp>
        <p:nvSpPr>
          <p:cNvPr id="119831" name="Oval 23"/>
          <p:cNvSpPr>
            <a:spLocks noChangeArrowheads="1"/>
          </p:cNvSpPr>
          <p:nvPr/>
        </p:nvSpPr>
        <p:spPr bwMode="auto">
          <a:xfrm>
            <a:off x="5689600" y="41703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a:t>
            </a:r>
          </a:p>
        </p:txBody>
      </p:sp>
      <p:sp>
        <p:nvSpPr>
          <p:cNvPr id="119832" name="Oval 24"/>
          <p:cNvSpPr>
            <a:spLocks noChangeArrowheads="1"/>
          </p:cNvSpPr>
          <p:nvPr/>
        </p:nvSpPr>
        <p:spPr bwMode="auto">
          <a:xfrm>
            <a:off x="8128000" y="41703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119833" name="Oval 25"/>
          <p:cNvSpPr>
            <a:spLocks noChangeArrowheads="1"/>
          </p:cNvSpPr>
          <p:nvPr/>
        </p:nvSpPr>
        <p:spPr bwMode="auto">
          <a:xfrm>
            <a:off x="4470400" y="3179763"/>
            <a:ext cx="575733" cy="431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119834" name="Line 26"/>
          <p:cNvSpPr>
            <a:spLocks noChangeShapeType="1"/>
          </p:cNvSpPr>
          <p:nvPr/>
        </p:nvSpPr>
        <p:spPr bwMode="auto">
          <a:xfrm flipV="1">
            <a:off x="1625600" y="2341563"/>
            <a:ext cx="1625600" cy="8382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35" name="Line 27"/>
          <p:cNvSpPr>
            <a:spLocks noChangeShapeType="1"/>
          </p:cNvSpPr>
          <p:nvPr/>
        </p:nvSpPr>
        <p:spPr bwMode="auto">
          <a:xfrm>
            <a:off x="38608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36" name="Line 28"/>
          <p:cNvSpPr>
            <a:spLocks noChangeShapeType="1"/>
          </p:cNvSpPr>
          <p:nvPr/>
        </p:nvSpPr>
        <p:spPr bwMode="auto">
          <a:xfrm>
            <a:off x="6299200" y="22653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37" name="Line 29"/>
          <p:cNvSpPr>
            <a:spLocks noChangeShapeType="1"/>
          </p:cNvSpPr>
          <p:nvPr/>
        </p:nvSpPr>
        <p:spPr bwMode="auto">
          <a:xfrm>
            <a:off x="6299200" y="4398963"/>
            <a:ext cx="18288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38" name="Line 30"/>
          <p:cNvSpPr>
            <a:spLocks noChangeShapeType="1"/>
          </p:cNvSpPr>
          <p:nvPr/>
        </p:nvSpPr>
        <p:spPr bwMode="auto">
          <a:xfrm>
            <a:off x="8716434" y="2265363"/>
            <a:ext cx="1545167" cy="9144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39" name="Line 31"/>
          <p:cNvSpPr>
            <a:spLocks noChangeShapeType="1"/>
          </p:cNvSpPr>
          <p:nvPr/>
        </p:nvSpPr>
        <p:spPr bwMode="auto">
          <a:xfrm flipV="1">
            <a:off x="8636000" y="3408363"/>
            <a:ext cx="16256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40" name="Line 32"/>
          <p:cNvSpPr>
            <a:spLocks noChangeShapeType="1"/>
          </p:cNvSpPr>
          <p:nvPr/>
        </p:nvSpPr>
        <p:spPr bwMode="auto">
          <a:xfrm>
            <a:off x="6197600" y="2417763"/>
            <a:ext cx="2133600" cy="17526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41" name="Line 33"/>
          <p:cNvSpPr>
            <a:spLocks noChangeShapeType="1"/>
          </p:cNvSpPr>
          <p:nvPr/>
        </p:nvSpPr>
        <p:spPr bwMode="auto">
          <a:xfrm flipH="1">
            <a:off x="4876800" y="2417763"/>
            <a:ext cx="914400" cy="7620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42" name="Rectangle 34"/>
          <p:cNvSpPr>
            <a:spLocks noChangeArrowheads="1"/>
          </p:cNvSpPr>
          <p:nvPr/>
        </p:nvSpPr>
        <p:spPr bwMode="auto">
          <a:xfrm>
            <a:off x="6752168" y="19050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119843" name="Rectangle 35"/>
          <p:cNvSpPr>
            <a:spLocks noChangeArrowheads="1"/>
          </p:cNvSpPr>
          <p:nvPr/>
        </p:nvSpPr>
        <p:spPr bwMode="auto">
          <a:xfrm>
            <a:off x="9292168" y="2438401"/>
            <a:ext cx="76623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119844" name="Line 36"/>
          <p:cNvSpPr>
            <a:spLocks noChangeShapeType="1"/>
          </p:cNvSpPr>
          <p:nvPr/>
        </p:nvSpPr>
        <p:spPr bwMode="auto">
          <a:xfrm>
            <a:off x="8432800" y="2493963"/>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45" name="Rectangle 37"/>
          <p:cNvSpPr>
            <a:spLocks noChangeArrowheads="1"/>
          </p:cNvSpPr>
          <p:nvPr/>
        </p:nvSpPr>
        <p:spPr bwMode="auto">
          <a:xfrm>
            <a:off x="6604001" y="4373563"/>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119846" name="Rectangle 38"/>
          <p:cNvSpPr>
            <a:spLocks noChangeArrowheads="1"/>
          </p:cNvSpPr>
          <p:nvPr/>
        </p:nvSpPr>
        <p:spPr bwMode="auto">
          <a:xfrm>
            <a:off x="452968" y="18494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a:t>
            </a:r>
          </a:p>
        </p:txBody>
      </p:sp>
      <p:sp>
        <p:nvSpPr>
          <p:cNvPr id="119847" name="Line 39"/>
          <p:cNvSpPr>
            <a:spLocks noChangeShapeType="1"/>
          </p:cNvSpPr>
          <p:nvPr/>
        </p:nvSpPr>
        <p:spPr bwMode="auto">
          <a:xfrm>
            <a:off x="3556000" y="25146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848" name="Rectangle 40"/>
          <p:cNvSpPr>
            <a:spLocks noChangeArrowheads="1"/>
          </p:cNvSpPr>
          <p:nvPr/>
        </p:nvSpPr>
        <p:spPr bwMode="auto">
          <a:xfrm>
            <a:off x="2946401" y="3068638"/>
            <a:ext cx="76623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Tree>
    <p:extLst>
      <p:ext uri="{BB962C8B-B14F-4D97-AF65-F5344CB8AC3E}">
        <p14:creationId xmlns:p14="http://schemas.microsoft.com/office/powerpoint/2010/main" val="30807326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2666D191-64BF-4C93-8995-42428306D4BB}" type="slidenum">
              <a:rPr lang="en-US" sz="1000"/>
              <a:pPr algn="r" eaLnBrk="1" hangingPunct="1"/>
              <a:t>56</a:t>
            </a:fld>
            <a:endParaRPr lang="en-US" sz="1000"/>
          </a:p>
        </p:txBody>
      </p:sp>
      <p:sp>
        <p:nvSpPr>
          <p:cNvPr id="4" name="Title 4"/>
          <p:cNvSpPr txBox="1">
            <a:spLocks/>
          </p:cNvSpPr>
          <p:nvPr/>
        </p:nvSpPr>
        <p:spPr>
          <a:xfrm>
            <a:off x="304800" y="427038"/>
            <a:ext cx="11684000" cy="715962"/>
          </a:xfrm>
          <a:prstGeom prst="rect">
            <a:avLst/>
          </a:prstGeom>
        </p:spPr>
        <p:txBody>
          <a:bodyPr/>
          <a:lstStyle/>
          <a:p>
            <a:pPr eaLnBrk="0" hangingPunct="0">
              <a:defRPr/>
            </a:pPr>
            <a:r>
              <a:rPr lang="en-US" sz="3200" kern="0" dirty="0">
                <a:solidFill>
                  <a:schemeClr val="tx2"/>
                </a:solidFill>
                <a:latin typeface="+mj-lt"/>
                <a:ea typeface="+mj-ea"/>
                <a:cs typeface="+mj-cs"/>
              </a:rPr>
              <a:t>Graph Traversing</a:t>
            </a:r>
            <a:endParaRPr lang="en-US" sz="3200" kern="0" dirty="0">
              <a:solidFill>
                <a:schemeClr val="tx2"/>
              </a:solidFill>
              <a:latin typeface="Arial" charset="0"/>
              <a:cs typeface="Arial" charset="0"/>
            </a:endParaRPr>
          </a:p>
          <a:p>
            <a:pPr eaLnBrk="0" hangingPunct="0">
              <a:defRPr/>
            </a:pPr>
            <a:endParaRPr lang="en-US" sz="3200" kern="0" dirty="0">
              <a:solidFill>
                <a:schemeClr val="tx2"/>
              </a:solidFill>
              <a:latin typeface="+mj-lt"/>
              <a:ea typeface="+mj-ea"/>
              <a:cs typeface="+mj-cs"/>
            </a:endParaRPr>
          </a:p>
        </p:txBody>
      </p:sp>
      <p:sp>
        <p:nvSpPr>
          <p:cNvPr id="5" name="Rectangle 3"/>
          <p:cNvSpPr txBox="1">
            <a:spLocks noChangeArrowheads="1"/>
          </p:cNvSpPr>
          <p:nvPr/>
        </p:nvSpPr>
        <p:spPr>
          <a:xfrm>
            <a:off x="609600" y="1295400"/>
            <a:ext cx="11379200" cy="3429000"/>
          </a:xfrm>
          <a:prstGeom prst="rect">
            <a:avLst/>
          </a:prstGeom>
        </p:spPr>
        <p:txBody>
          <a:bodyPr/>
          <a:lstStyle/>
          <a:p>
            <a:pPr marL="342900" indent="-342900" eaLnBrk="0" hangingPunct="0">
              <a:spcBef>
                <a:spcPct val="20000"/>
              </a:spcBef>
              <a:buClr>
                <a:schemeClr val="accent1"/>
              </a:buClr>
              <a:buFont typeface="Wingdings" pitchFamily="2" charset="2"/>
              <a:buChar char="l"/>
              <a:defRPr/>
            </a:pPr>
            <a:r>
              <a:rPr lang="en-US" sz="2800" kern="0" dirty="0">
                <a:latin typeface="+mn-lt"/>
                <a:cs typeface="+mn-cs"/>
                <a:sym typeface="Symbol" pitchFamily="92" charset="2"/>
              </a:rPr>
              <a:t>Single-source shortest path problems (SSSPP):</a:t>
            </a:r>
          </a:p>
          <a:p>
            <a:pPr marL="800100" lvl="1" indent="-342900" eaLnBrk="0" hangingPunct="0">
              <a:spcBef>
                <a:spcPct val="20000"/>
              </a:spcBef>
              <a:buClr>
                <a:schemeClr val="accent1"/>
              </a:buClr>
              <a:buFont typeface="Wingdings" pitchFamily="2" charset="2"/>
              <a:buChar char="l"/>
              <a:defRPr/>
            </a:pPr>
            <a:r>
              <a:rPr lang="en-US" kern="0" dirty="0">
                <a:latin typeface="+mn-lt"/>
                <a:cs typeface="+mn-cs"/>
                <a:sym typeface="Symbol" pitchFamily="92" charset="2"/>
              </a:rPr>
              <a:t>Given a source vertex </a:t>
            </a:r>
            <a:r>
              <a:rPr lang="en-US" i="1" kern="0" dirty="0">
                <a:latin typeface="+mn-lt"/>
                <a:cs typeface="+mn-cs"/>
                <a:sym typeface="Symbol" pitchFamily="92" charset="2"/>
              </a:rPr>
              <a:t>s</a:t>
            </a:r>
            <a:r>
              <a:rPr lang="en-US" kern="0" dirty="0">
                <a:latin typeface="+mn-lt"/>
                <a:cs typeface="+mn-cs"/>
                <a:sym typeface="Symbol" pitchFamily="92" charset="2"/>
              </a:rPr>
              <a:t>, find distances and shortest paths from s to all other vertices</a:t>
            </a:r>
          </a:p>
          <a:p>
            <a:pPr marL="800100" lvl="1" indent="-342900" eaLnBrk="0" hangingPunct="0">
              <a:spcBef>
                <a:spcPct val="20000"/>
              </a:spcBef>
              <a:buClr>
                <a:schemeClr val="accent1"/>
              </a:buClr>
              <a:buFont typeface="Wingdings" pitchFamily="2" charset="2"/>
              <a:buChar char="l"/>
              <a:defRPr/>
            </a:pPr>
            <a:r>
              <a:rPr lang="en-US" kern="0" dirty="0">
                <a:latin typeface="+mn-lt"/>
                <a:cs typeface="+mn-cs"/>
                <a:sym typeface="Symbol" pitchFamily="92" charset="2"/>
              </a:rPr>
              <a:t>BFS works on </a:t>
            </a:r>
            <a:r>
              <a:rPr lang="en-US" kern="0" dirty="0" err="1">
                <a:latin typeface="+mn-lt"/>
                <a:cs typeface="+mn-cs"/>
                <a:sym typeface="Symbol" pitchFamily="92" charset="2"/>
              </a:rPr>
              <a:t>unweighted</a:t>
            </a:r>
            <a:r>
              <a:rPr lang="en-US" kern="0" dirty="0">
                <a:latin typeface="+mn-lt"/>
                <a:cs typeface="+mn-cs"/>
                <a:sym typeface="Symbol" pitchFamily="92" charset="2"/>
              </a:rPr>
              <a:t> graphs</a:t>
            </a:r>
          </a:p>
          <a:p>
            <a:pPr marL="800100" lvl="1" indent="-342900" eaLnBrk="0" hangingPunct="0">
              <a:spcBef>
                <a:spcPct val="20000"/>
              </a:spcBef>
              <a:buClr>
                <a:schemeClr val="accent1"/>
              </a:buClr>
              <a:buFont typeface="Wingdings" pitchFamily="2" charset="2"/>
              <a:buChar char="l"/>
              <a:defRPr/>
            </a:pPr>
            <a:r>
              <a:rPr lang="en-US" b="1" u="sng" kern="0" dirty="0" err="1">
                <a:latin typeface="+mn-lt"/>
                <a:cs typeface="+mn-cs"/>
                <a:sym typeface="Symbol" pitchFamily="92" charset="2"/>
              </a:rPr>
              <a:t>Dijkstra’s</a:t>
            </a:r>
            <a:r>
              <a:rPr lang="en-US" b="1" u="sng" kern="0" dirty="0">
                <a:latin typeface="+mn-lt"/>
                <a:cs typeface="+mn-cs"/>
                <a:sym typeface="Symbol" pitchFamily="92" charset="2"/>
              </a:rPr>
              <a:t> algorithm </a:t>
            </a:r>
            <a:r>
              <a:rPr lang="en-US" kern="0" dirty="0">
                <a:latin typeface="+mn-lt"/>
                <a:cs typeface="+mn-cs"/>
                <a:sym typeface="Symbol" pitchFamily="92" charset="2"/>
              </a:rPr>
              <a:t>for weighted graphs:</a:t>
            </a:r>
          </a:p>
          <a:p>
            <a:pPr marL="1257300" lvl="2" indent="-342900" eaLnBrk="0" hangingPunct="0">
              <a:spcBef>
                <a:spcPct val="20000"/>
              </a:spcBef>
              <a:buClr>
                <a:schemeClr val="accent1"/>
              </a:buClr>
              <a:buFont typeface="Wingdings" pitchFamily="2" charset="2"/>
              <a:buChar char="l"/>
              <a:defRPr/>
            </a:pPr>
            <a:r>
              <a:rPr lang="en-US" kern="0" dirty="0">
                <a:latin typeface="+mn-lt"/>
                <a:cs typeface="+mn-cs"/>
                <a:sym typeface="Symbol" pitchFamily="92" charset="2"/>
              </a:rPr>
              <a:t>Each node is labeled with its distance from the source node along the best known path</a:t>
            </a:r>
          </a:p>
          <a:p>
            <a:pPr marL="1714500" lvl="3" indent="-342900" eaLnBrk="0" hangingPunct="0">
              <a:spcBef>
                <a:spcPct val="20000"/>
              </a:spcBef>
              <a:buClr>
                <a:schemeClr val="accent1"/>
              </a:buClr>
              <a:buFont typeface="Wingdings" pitchFamily="2" charset="2"/>
              <a:buChar char="l"/>
              <a:defRPr/>
            </a:pPr>
            <a:r>
              <a:rPr lang="en-US" sz="1600" kern="0" dirty="0">
                <a:latin typeface="+mn-lt"/>
                <a:cs typeface="+mn-cs"/>
                <a:sym typeface="Symbol" pitchFamily="92" charset="2"/>
              </a:rPr>
              <a:t>Initially, all nodes are labeled with infinity</a:t>
            </a:r>
          </a:p>
          <a:p>
            <a:pPr marL="1257300" lvl="2" indent="-342900" eaLnBrk="0" hangingPunct="0">
              <a:spcBef>
                <a:spcPct val="20000"/>
              </a:spcBef>
              <a:buClr>
                <a:schemeClr val="accent1"/>
              </a:buClr>
              <a:buFont typeface="Wingdings" pitchFamily="2" charset="2"/>
              <a:buChar char="l"/>
              <a:defRPr/>
            </a:pPr>
            <a:r>
              <a:rPr lang="en-US" kern="0" dirty="0">
                <a:latin typeface="+mn-lt"/>
                <a:cs typeface="+mn-cs"/>
                <a:sym typeface="Symbol" pitchFamily="92" charset="2"/>
              </a:rPr>
              <a:t>As the algorithm proceeds, labels may change</a:t>
            </a:r>
          </a:p>
          <a:p>
            <a:pPr marL="1257300" lvl="2" indent="-342900" eaLnBrk="0" hangingPunct="0">
              <a:spcBef>
                <a:spcPct val="20000"/>
              </a:spcBef>
              <a:buClr>
                <a:schemeClr val="accent1"/>
              </a:buClr>
              <a:buFont typeface="Wingdings" pitchFamily="2" charset="2"/>
              <a:buChar char="l"/>
              <a:defRPr/>
            </a:pPr>
            <a:r>
              <a:rPr lang="en-US" kern="0" dirty="0">
                <a:latin typeface="+mn-lt"/>
                <a:cs typeface="+mn-cs"/>
                <a:sym typeface="Symbol" pitchFamily="92" charset="2"/>
              </a:rPr>
              <a:t>Label can be:</a:t>
            </a:r>
          </a:p>
          <a:p>
            <a:pPr marL="1714500" lvl="3" indent="-342900" eaLnBrk="0" hangingPunct="0">
              <a:spcBef>
                <a:spcPct val="20000"/>
              </a:spcBef>
              <a:buClr>
                <a:schemeClr val="accent1"/>
              </a:buClr>
              <a:buFont typeface="Wingdings" pitchFamily="2" charset="2"/>
              <a:buChar char="l"/>
              <a:defRPr/>
            </a:pPr>
            <a:r>
              <a:rPr lang="en-US" sz="1600" kern="0" dirty="0">
                <a:latin typeface="+mn-lt"/>
                <a:cs typeface="+mn-cs"/>
                <a:sym typeface="Symbol" pitchFamily="92" charset="2"/>
              </a:rPr>
              <a:t>Non-permanent</a:t>
            </a:r>
          </a:p>
          <a:p>
            <a:pPr marL="1714500" lvl="3" indent="-342900" eaLnBrk="0" hangingPunct="0">
              <a:spcBef>
                <a:spcPct val="20000"/>
              </a:spcBef>
              <a:buClr>
                <a:schemeClr val="accent1"/>
              </a:buClr>
              <a:buFont typeface="Wingdings" pitchFamily="2" charset="2"/>
              <a:buChar char="l"/>
              <a:defRPr/>
            </a:pPr>
            <a:r>
              <a:rPr lang="en-US" sz="1600" kern="0" dirty="0">
                <a:latin typeface="+mn-lt"/>
                <a:cs typeface="+mn-cs"/>
                <a:sym typeface="Symbol" pitchFamily="92" charset="2"/>
              </a:rPr>
              <a:t>Permanent</a:t>
            </a:r>
          </a:p>
          <a:p>
            <a:pPr marL="1257300" lvl="2" indent="-342900" eaLnBrk="0" hangingPunct="0">
              <a:spcBef>
                <a:spcPct val="20000"/>
              </a:spcBef>
              <a:buClr>
                <a:schemeClr val="accent1"/>
              </a:buClr>
              <a:buFont typeface="Wingdings" pitchFamily="2" charset="2"/>
              <a:buChar char="l"/>
              <a:defRPr/>
            </a:pPr>
            <a:r>
              <a:rPr lang="en-US" kern="0" dirty="0">
                <a:latin typeface="+mn-lt"/>
                <a:cs typeface="+mn-cs"/>
                <a:sym typeface="Symbol" pitchFamily="92" charset="2"/>
              </a:rPr>
              <a:t>Initially, all labels are non-permanent</a:t>
            </a:r>
          </a:p>
          <a:p>
            <a:pPr marL="1257300" lvl="2" indent="-342900" eaLnBrk="0" hangingPunct="0">
              <a:spcBef>
                <a:spcPct val="20000"/>
              </a:spcBef>
              <a:buClr>
                <a:schemeClr val="accent1"/>
              </a:buClr>
              <a:buFont typeface="Wingdings" pitchFamily="2" charset="2"/>
              <a:buChar char="l"/>
              <a:defRPr/>
            </a:pPr>
            <a:r>
              <a:rPr lang="en-US" kern="0" dirty="0">
                <a:latin typeface="+mn-lt"/>
                <a:cs typeface="+mn-cs"/>
                <a:sym typeface="Symbol" pitchFamily="92" charset="2"/>
              </a:rPr>
              <a:t>When label represents the shortest possible path from the source to that node, make it permanent</a:t>
            </a:r>
          </a:p>
          <a:p>
            <a:pPr marL="800100" lvl="1"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342900" indent="-342900" eaLnBrk="0" hangingPunct="0">
              <a:spcBef>
                <a:spcPct val="20000"/>
              </a:spcBef>
              <a:buClr>
                <a:schemeClr val="accent1"/>
              </a:buClr>
              <a:defRPr/>
            </a:pPr>
            <a:endParaRPr lang="en-US" dirty="0">
              <a:latin typeface="Arial" charset="0"/>
              <a:cs typeface="Arial" charset="0"/>
            </a:endParaRP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p:txBody>
      </p:sp>
    </p:spTree>
    <p:extLst>
      <p:ext uri="{BB962C8B-B14F-4D97-AF65-F5344CB8AC3E}">
        <p14:creationId xmlns:p14="http://schemas.microsoft.com/office/powerpoint/2010/main" val="30711285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txBox="1">
            <a:spLocks/>
          </p:cNvSpPr>
          <p:nvPr/>
        </p:nvSpPr>
        <p:spPr>
          <a:xfrm>
            <a:off x="304800" y="427038"/>
            <a:ext cx="11684000" cy="715962"/>
          </a:xfrm>
          <a:prstGeom prst="rect">
            <a:avLst/>
          </a:prstGeom>
        </p:spPr>
        <p:txBody>
          <a:bodyPr/>
          <a:lstStyle/>
          <a:p>
            <a:pPr eaLnBrk="0" hangingPunct="0">
              <a:defRPr/>
            </a:pPr>
            <a:r>
              <a:rPr lang="en-US" sz="3200" kern="0" dirty="0">
                <a:solidFill>
                  <a:schemeClr val="tx2"/>
                </a:solidFill>
                <a:latin typeface="+mj-lt"/>
                <a:ea typeface="+mj-ea"/>
                <a:cs typeface="+mj-cs"/>
              </a:rPr>
              <a:t>Graph Traversing</a:t>
            </a:r>
            <a:endParaRPr lang="en-US" sz="3200" kern="0" dirty="0">
              <a:solidFill>
                <a:schemeClr val="tx2"/>
              </a:solidFill>
              <a:latin typeface="Arial" charset="0"/>
              <a:cs typeface="Arial" charset="0"/>
            </a:endParaRPr>
          </a:p>
          <a:p>
            <a:pPr eaLnBrk="0" hangingPunct="0">
              <a:defRPr/>
            </a:pPr>
            <a:endParaRPr lang="en-US" sz="3200" kern="0" dirty="0">
              <a:solidFill>
                <a:schemeClr val="tx2"/>
              </a:solidFill>
              <a:latin typeface="+mj-lt"/>
              <a:ea typeface="+mj-ea"/>
              <a:cs typeface="+mj-cs"/>
            </a:endParaRPr>
          </a:p>
        </p:txBody>
      </p:sp>
      <p:sp>
        <p:nvSpPr>
          <p:cNvPr id="4" name="Rectangle 3"/>
          <p:cNvSpPr txBox="1">
            <a:spLocks noChangeArrowheads="1"/>
          </p:cNvSpPr>
          <p:nvPr/>
        </p:nvSpPr>
        <p:spPr>
          <a:xfrm>
            <a:off x="609600" y="1219200"/>
            <a:ext cx="11379200" cy="3429000"/>
          </a:xfrm>
          <a:prstGeom prst="rect">
            <a:avLst/>
          </a:prstGeom>
        </p:spPr>
        <p:txBody>
          <a:bodyPr/>
          <a:lstStyle/>
          <a:p>
            <a:pPr marL="342900" indent="-342900" eaLnBrk="0" hangingPunct="0">
              <a:spcBef>
                <a:spcPct val="20000"/>
              </a:spcBef>
              <a:buClr>
                <a:schemeClr val="accent1"/>
              </a:buClr>
              <a:defRPr/>
            </a:pPr>
            <a:r>
              <a:rPr lang="en-US" sz="2800" kern="0" dirty="0" err="1">
                <a:latin typeface="+mn-lt"/>
                <a:cs typeface="+mn-cs"/>
                <a:sym typeface="Symbol" pitchFamily="92" charset="2"/>
              </a:rPr>
              <a:t>Dijkstra’s</a:t>
            </a:r>
            <a:r>
              <a:rPr lang="en-US" sz="2800" kern="0" dirty="0">
                <a:latin typeface="+mn-lt"/>
                <a:cs typeface="+mn-cs"/>
                <a:sym typeface="Symbol" pitchFamily="92" charset="2"/>
              </a:rPr>
              <a:t> Shortest Path Algorithm</a:t>
            </a:r>
          </a:p>
          <a:p>
            <a:pPr marL="342900" indent="-342900" eaLnBrk="0" hangingPunct="0">
              <a:spcBef>
                <a:spcPct val="20000"/>
              </a:spcBef>
              <a:buClr>
                <a:schemeClr val="accent1"/>
              </a:buClr>
              <a:buFont typeface="Wingdings" pitchFamily="2" charset="2"/>
              <a:buChar char="l"/>
              <a:defRPr/>
            </a:pPr>
            <a:r>
              <a:rPr lang="en-US" kern="0" dirty="0">
                <a:latin typeface="+mn-lt"/>
                <a:cs typeface="+mn-cs"/>
                <a:sym typeface="Symbol" pitchFamily="92" charset="2"/>
              </a:rPr>
              <a:t>Step 1: initially all nodes are “non-</a:t>
            </a:r>
            <a:r>
              <a:rPr lang="en-US" kern="0" dirty="0" err="1">
                <a:latin typeface="+mn-lt"/>
                <a:cs typeface="+mn-cs"/>
                <a:sym typeface="Symbol" pitchFamily="92" charset="2"/>
              </a:rPr>
              <a:t>permament</a:t>
            </a:r>
            <a:r>
              <a:rPr lang="en-US" kern="0" dirty="0">
                <a:latin typeface="+mn-lt"/>
                <a:cs typeface="+mn-cs"/>
                <a:sym typeface="Symbol" pitchFamily="92" charset="2"/>
              </a:rPr>
              <a:t>”</a:t>
            </a:r>
          </a:p>
          <a:p>
            <a:pPr marL="342900" indent="-342900" eaLnBrk="0" hangingPunct="0">
              <a:spcBef>
                <a:spcPct val="20000"/>
              </a:spcBef>
              <a:buClr>
                <a:schemeClr val="accent1"/>
              </a:buClr>
              <a:buFont typeface="Wingdings" pitchFamily="2" charset="2"/>
              <a:buChar char="l"/>
              <a:defRPr/>
            </a:pPr>
            <a:r>
              <a:rPr lang="en-US" kern="0" dirty="0">
                <a:latin typeface="+mn-lt"/>
                <a:cs typeface="+mn-cs"/>
                <a:sym typeface="Symbol" pitchFamily="92" charset="2"/>
              </a:rPr>
              <a:t>Step 2: set the source node (A) as permanent</a:t>
            </a:r>
          </a:p>
          <a:p>
            <a:pPr marL="800100" lvl="1" indent="-342900" eaLnBrk="0" hangingPunct="0">
              <a:spcBef>
                <a:spcPct val="20000"/>
              </a:spcBef>
              <a:buClr>
                <a:schemeClr val="accent1"/>
              </a:buClr>
              <a:buFont typeface="Wingdings" pitchFamily="2" charset="2"/>
              <a:buChar char="l"/>
              <a:defRPr/>
            </a:pPr>
            <a:r>
              <a:rPr lang="en-US" kern="0" dirty="0">
                <a:latin typeface="+mn-lt"/>
                <a:cs typeface="+mn-cs"/>
                <a:sym typeface="Symbol" pitchFamily="92" charset="2"/>
              </a:rPr>
              <a:t>A is at the same time the “current node”</a:t>
            </a:r>
          </a:p>
          <a:p>
            <a:pPr marL="342900" indent="-342900" eaLnBrk="0" hangingPunct="0">
              <a:spcBef>
                <a:spcPct val="20000"/>
              </a:spcBef>
              <a:buClr>
                <a:schemeClr val="accent1"/>
              </a:buClr>
              <a:buFont typeface="Wingdings" pitchFamily="2" charset="2"/>
              <a:buChar char="l"/>
              <a:defRPr/>
            </a:pPr>
            <a:r>
              <a:rPr lang="en-US" kern="0" dirty="0">
                <a:latin typeface="+mn-lt"/>
                <a:cs typeface="+mn-cs"/>
                <a:sym typeface="Symbol" pitchFamily="92" charset="2"/>
              </a:rPr>
              <a:t>Step 3:</a:t>
            </a:r>
          </a:p>
          <a:p>
            <a:pPr marL="800100" lvl="1" indent="-342900" eaLnBrk="0" hangingPunct="0">
              <a:spcBef>
                <a:spcPct val="20000"/>
              </a:spcBef>
              <a:buClr>
                <a:schemeClr val="accent1"/>
              </a:buClr>
              <a:buFont typeface="Wingdings" pitchFamily="2" charset="2"/>
              <a:buChar char="l"/>
              <a:defRPr/>
            </a:pPr>
            <a:r>
              <a:rPr lang="en-US" kern="0" dirty="0">
                <a:latin typeface="+mn-lt"/>
                <a:cs typeface="+mn-cs"/>
                <a:sym typeface="Symbol" pitchFamily="92" charset="2"/>
              </a:rPr>
              <a:t>Examine all non-permanent nodes </a:t>
            </a:r>
            <a:r>
              <a:rPr lang="en-US" i="1" kern="0" dirty="0" err="1">
                <a:latin typeface="+mn-lt"/>
                <a:cs typeface="+mn-cs"/>
                <a:sym typeface="Symbol" pitchFamily="92" charset="2"/>
              </a:rPr>
              <a:t>i</a:t>
            </a:r>
            <a:r>
              <a:rPr lang="en-US" kern="0" dirty="0">
                <a:latin typeface="+mn-lt"/>
                <a:cs typeface="+mn-cs"/>
                <a:sym typeface="Symbol" pitchFamily="92" charset="2"/>
              </a:rPr>
              <a:t> adjacent to the current node</a:t>
            </a:r>
          </a:p>
          <a:p>
            <a:pPr marL="800100" lvl="1" indent="-342900" eaLnBrk="0" hangingPunct="0">
              <a:spcBef>
                <a:spcPct val="20000"/>
              </a:spcBef>
              <a:buClr>
                <a:schemeClr val="accent1"/>
              </a:buClr>
              <a:buFont typeface="Wingdings" pitchFamily="2" charset="2"/>
              <a:buChar char="l"/>
              <a:defRPr/>
            </a:pPr>
            <a:r>
              <a:rPr lang="en-US" kern="0" dirty="0">
                <a:latin typeface="+mn-lt"/>
                <a:cs typeface="+mn-cs"/>
                <a:sym typeface="Symbol" pitchFamily="92" charset="2"/>
              </a:rPr>
              <a:t>Fore each </a:t>
            </a:r>
            <a:r>
              <a:rPr lang="en-US" i="1" kern="0" dirty="0" err="1">
                <a:latin typeface="+mn-lt"/>
                <a:cs typeface="+mn-cs"/>
                <a:sym typeface="Symbol" pitchFamily="92" charset="2"/>
              </a:rPr>
              <a:t>i</a:t>
            </a:r>
            <a:r>
              <a:rPr lang="en-US" kern="0" dirty="0">
                <a:latin typeface="+mn-lt"/>
                <a:cs typeface="+mn-cs"/>
                <a:sym typeface="Symbol" pitchFamily="92" charset="2"/>
              </a:rPr>
              <a:t>, calculate the cumulative distance from the source node to </a:t>
            </a:r>
            <a:r>
              <a:rPr lang="en-US" i="1" kern="0" dirty="0" err="1">
                <a:latin typeface="+mn-lt"/>
                <a:cs typeface="+mn-cs"/>
                <a:sym typeface="Symbol" pitchFamily="92" charset="2"/>
              </a:rPr>
              <a:t>i</a:t>
            </a:r>
            <a:r>
              <a:rPr lang="en-US" kern="0" dirty="0">
                <a:latin typeface="+mn-lt"/>
                <a:cs typeface="+mn-cs"/>
                <a:sym typeface="Symbol" pitchFamily="92" charset="2"/>
              </a:rPr>
              <a:t> via the current node</a:t>
            </a:r>
          </a:p>
          <a:p>
            <a:pPr marL="800100" lvl="1" indent="-342900" eaLnBrk="0" hangingPunct="0">
              <a:spcBef>
                <a:spcPct val="20000"/>
              </a:spcBef>
              <a:buClr>
                <a:schemeClr val="accent1"/>
              </a:buClr>
              <a:buFont typeface="Wingdings" pitchFamily="2" charset="2"/>
              <a:buChar char="l"/>
              <a:defRPr/>
            </a:pPr>
            <a:r>
              <a:rPr lang="en-US" kern="0" dirty="0" err="1">
                <a:latin typeface="+mn-lt"/>
                <a:cs typeface="+mn-cs"/>
                <a:sym typeface="Symbol" pitchFamily="92" charset="2"/>
              </a:rPr>
              <a:t>Relabel</a:t>
            </a:r>
            <a:r>
              <a:rPr lang="en-US" kern="0" dirty="0">
                <a:latin typeface="+mn-lt"/>
                <a:cs typeface="+mn-cs"/>
                <a:sym typeface="Symbol" pitchFamily="92" charset="2"/>
              </a:rPr>
              <a:t> </a:t>
            </a:r>
            <a:r>
              <a:rPr lang="en-US" i="1" kern="0" dirty="0" err="1">
                <a:latin typeface="+mn-lt"/>
                <a:cs typeface="+mn-cs"/>
                <a:sym typeface="Symbol" pitchFamily="92" charset="2"/>
              </a:rPr>
              <a:t>i</a:t>
            </a:r>
            <a:r>
              <a:rPr lang="en-US" i="1" kern="0" dirty="0">
                <a:latin typeface="+mn-lt"/>
                <a:cs typeface="+mn-cs"/>
                <a:sym typeface="Symbol" pitchFamily="92" charset="2"/>
              </a:rPr>
              <a:t> </a:t>
            </a:r>
            <a:r>
              <a:rPr lang="en-US" kern="0" dirty="0">
                <a:latin typeface="+mn-lt"/>
                <a:cs typeface="+mn-cs"/>
                <a:sym typeface="Symbol" pitchFamily="92" charset="2"/>
              </a:rPr>
              <a:t>with the newly computed distance</a:t>
            </a:r>
          </a:p>
          <a:p>
            <a:pPr marL="1257300" lvl="2" indent="-342900" eaLnBrk="0" hangingPunct="0">
              <a:spcBef>
                <a:spcPct val="20000"/>
              </a:spcBef>
              <a:buClr>
                <a:schemeClr val="accent1"/>
              </a:buClr>
              <a:buFont typeface="Wingdings" pitchFamily="2" charset="2"/>
              <a:buChar char="l"/>
              <a:defRPr/>
            </a:pPr>
            <a:r>
              <a:rPr lang="en-US" sz="1600" kern="0" dirty="0">
                <a:latin typeface="+mn-lt"/>
                <a:cs typeface="+mn-cs"/>
                <a:sym typeface="Symbol" pitchFamily="92" charset="2"/>
              </a:rPr>
              <a:t>But if </a:t>
            </a:r>
            <a:r>
              <a:rPr lang="en-US" sz="1600" i="1" kern="0" dirty="0" err="1">
                <a:latin typeface="+mn-lt"/>
                <a:cs typeface="+mn-cs"/>
                <a:sym typeface="Symbol" pitchFamily="92" charset="2"/>
              </a:rPr>
              <a:t>i</a:t>
            </a:r>
            <a:r>
              <a:rPr lang="en-US" sz="1600" kern="0" dirty="0">
                <a:latin typeface="+mn-lt"/>
                <a:cs typeface="+mn-cs"/>
                <a:sym typeface="Symbol" pitchFamily="92" charset="2"/>
              </a:rPr>
              <a:t> already has a shorter cumulative distance than the calculated one, then to NOT </a:t>
            </a:r>
            <a:r>
              <a:rPr lang="en-US" sz="1600" kern="0" dirty="0" err="1">
                <a:latin typeface="+mn-lt"/>
                <a:cs typeface="+mn-cs"/>
                <a:sym typeface="Symbol" pitchFamily="92" charset="2"/>
              </a:rPr>
              <a:t>relabel</a:t>
            </a:r>
            <a:r>
              <a:rPr lang="en-US" sz="1600" kern="0" dirty="0">
                <a:latin typeface="+mn-lt"/>
                <a:cs typeface="+mn-cs"/>
                <a:sym typeface="Symbol" pitchFamily="92" charset="2"/>
              </a:rPr>
              <a:t>.</a:t>
            </a:r>
          </a:p>
          <a:p>
            <a:pPr marL="800100" lvl="1" indent="-342900" eaLnBrk="0" hangingPunct="0">
              <a:spcBef>
                <a:spcPct val="20000"/>
              </a:spcBef>
              <a:buClr>
                <a:schemeClr val="accent1"/>
              </a:buClr>
              <a:buFont typeface="Wingdings" pitchFamily="2" charset="2"/>
              <a:buChar char="l"/>
              <a:defRPr/>
            </a:pPr>
            <a:r>
              <a:rPr lang="en-US" kern="0" dirty="0">
                <a:latin typeface="+mn-lt"/>
                <a:cs typeface="+mn-cs"/>
                <a:sym typeface="Symbol" pitchFamily="92" charset="2"/>
              </a:rPr>
              <a:t>Also, label </a:t>
            </a:r>
            <a:r>
              <a:rPr lang="en-US" i="1" kern="0" dirty="0" err="1">
                <a:latin typeface="+mn-lt"/>
                <a:cs typeface="+mn-cs"/>
                <a:sym typeface="Symbol" pitchFamily="92" charset="2"/>
              </a:rPr>
              <a:t>i</a:t>
            </a:r>
            <a:r>
              <a:rPr lang="en-US" kern="0" dirty="0">
                <a:latin typeface="+mn-lt"/>
                <a:cs typeface="+mn-cs"/>
                <a:sym typeface="Symbol" pitchFamily="92" charset="2"/>
              </a:rPr>
              <a:t> with the name of the current node (as predecessor)</a:t>
            </a:r>
          </a:p>
          <a:p>
            <a:pPr marL="800100" lvl="1" indent="-342900" eaLnBrk="0" hangingPunct="0">
              <a:spcBef>
                <a:spcPct val="20000"/>
              </a:spcBef>
              <a:buClr>
                <a:schemeClr val="accent1"/>
              </a:buClr>
              <a:buFont typeface="Wingdings" pitchFamily="2" charset="2"/>
              <a:buChar char="l"/>
              <a:defRPr/>
            </a:pPr>
            <a:r>
              <a:rPr lang="en-US" kern="0" dirty="0">
                <a:latin typeface="+mn-lt"/>
                <a:cs typeface="+mn-cs"/>
                <a:sym typeface="Symbol" pitchFamily="92" charset="2"/>
              </a:rPr>
              <a:t>Compare labels (distances) of all non-permanent nodes and choose the one with the smallest value.  Change the node to permanent and set it as the current node.</a:t>
            </a:r>
          </a:p>
          <a:p>
            <a:pPr marL="800100" lvl="1" indent="-342900" eaLnBrk="0" hangingPunct="0">
              <a:spcBef>
                <a:spcPct val="20000"/>
              </a:spcBef>
              <a:buClr>
                <a:schemeClr val="accent1"/>
              </a:buClr>
              <a:buFont typeface="Wingdings" pitchFamily="2" charset="2"/>
              <a:buChar char="l"/>
              <a:defRPr/>
            </a:pPr>
            <a:r>
              <a:rPr lang="en-US" kern="0" dirty="0">
                <a:latin typeface="+mn-lt"/>
                <a:cs typeface="+mn-cs"/>
                <a:sym typeface="Symbol" pitchFamily="92" charset="2"/>
              </a:rPr>
              <a:t>Repeat step 3 until all nodes become permanent.</a:t>
            </a:r>
          </a:p>
          <a:p>
            <a:pPr marL="800100" lvl="1"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342900" indent="-342900" eaLnBrk="0" hangingPunct="0">
              <a:spcBef>
                <a:spcPct val="20000"/>
              </a:spcBef>
              <a:buClr>
                <a:schemeClr val="accent1"/>
              </a:buClr>
              <a:defRPr/>
            </a:pPr>
            <a:endParaRPr lang="en-US" dirty="0">
              <a:latin typeface="Arial" charset="0"/>
              <a:cs typeface="Arial" charset="0"/>
            </a:endParaRP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p:txBody>
      </p:sp>
    </p:spTree>
    <p:extLst>
      <p:ext uri="{BB962C8B-B14F-4D97-AF65-F5344CB8AC3E}">
        <p14:creationId xmlns:p14="http://schemas.microsoft.com/office/powerpoint/2010/main" val="11096678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638175"/>
            <a:ext cx="9626600"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1D4AEB2E-6DB9-46FA-A1B7-4DA67443E0E6}" type="slidenum">
              <a:rPr lang="en-US" sz="1000"/>
              <a:pPr algn="r" eaLnBrk="1" hangingPunct="1"/>
              <a:t>58</a:t>
            </a:fld>
            <a:endParaRPr lang="en-US" sz="1000"/>
          </a:p>
        </p:txBody>
      </p:sp>
      <p:sp>
        <p:nvSpPr>
          <p:cNvPr id="4" name="Title 4"/>
          <p:cNvSpPr txBox="1">
            <a:spLocks/>
          </p:cNvSpPr>
          <p:nvPr/>
        </p:nvSpPr>
        <p:spPr>
          <a:xfrm>
            <a:off x="304800" y="427038"/>
            <a:ext cx="11684000" cy="715962"/>
          </a:xfrm>
          <a:prstGeom prst="rect">
            <a:avLst/>
          </a:prstGeom>
        </p:spPr>
        <p:txBody>
          <a:bodyPr/>
          <a:lstStyle/>
          <a:p>
            <a:pPr eaLnBrk="0" hangingPunct="0">
              <a:defRPr/>
            </a:pPr>
            <a:r>
              <a:rPr lang="en-US" sz="3200" kern="0" dirty="0">
                <a:solidFill>
                  <a:schemeClr val="tx2"/>
                </a:solidFill>
                <a:latin typeface="+mj-lt"/>
                <a:ea typeface="+mj-ea"/>
                <a:cs typeface="+mj-cs"/>
              </a:rPr>
              <a:t>Graph Traversing</a:t>
            </a:r>
            <a:endParaRPr lang="en-US" sz="3200" kern="0" dirty="0">
              <a:solidFill>
                <a:schemeClr val="tx2"/>
              </a:solidFill>
              <a:latin typeface="Arial" charset="0"/>
              <a:cs typeface="Arial" charset="0"/>
            </a:endParaRPr>
          </a:p>
          <a:p>
            <a:pPr eaLnBrk="0" hangingPunct="0">
              <a:defRPr/>
            </a:pPr>
            <a:endParaRPr lang="en-US" sz="3200" kern="0" dirty="0">
              <a:solidFill>
                <a:schemeClr val="tx2"/>
              </a:solidFill>
              <a:latin typeface="+mj-lt"/>
              <a:ea typeface="+mj-ea"/>
              <a:cs typeface="+mj-cs"/>
            </a:endParaRPr>
          </a:p>
        </p:txBody>
      </p:sp>
    </p:spTree>
    <p:extLst>
      <p:ext uri="{BB962C8B-B14F-4D97-AF65-F5344CB8AC3E}">
        <p14:creationId xmlns:p14="http://schemas.microsoft.com/office/powerpoint/2010/main" val="38340134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638175"/>
            <a:ext cx="9626600"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EAC1D11B-E334-4925-A85D-C23CB797A3B9}" type="slidenum">
              <a:rPr lang="en-US" sz="1000"/>
              <a:pPr algn="r" eaLnBrk="1" hangingPunct="1"/>
              <a:t>59</a:t>
            </a:fld>
            <a:endParaRPr lang="en-US" sz="1000"/>
          </a:p>
        </p:txBody>
      </p:sp>
      <p:sp>
        <p:nvSpPr>
          <p:cNvPr id="55301"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0B186693-4CB8-46A8-A909-716F64F97D32}" type="slidenum">
              <a:rPr lang="en-US" sz="1000"/>
              <a:pPr algn="r" eaLnBrk="1" hangingPunct="1"/>
              <a:t>59</a:t>
            </a:fld>
            <a:endParaRPr lang="en-US" sz="1000"/>
          </a:p>
        </p:txBody>
      </p:sp>
      <p:sp>
        <p:nvSpPr>
          <p:cNvPr id="5" name="Title 4"/>
          <p:cNvSpPr txBox="1">
            <a:spLocks/>
          </p:cNvSpPr>
          <p:nvPr/>
        </p:nvSpPr>
        <p:spPr>
          <a:xfrm>
            <a:off x="304800" y="427038"/>
            <a:ext cx="11684000" cy="715962"/>
          </a:xfrm>
          <a:prstGeom prst="rect">
            <a:avLst/>
          </a:prstGeom>
        </p:spPr>
        <p:txBody>
          <a:bodyPr/>
          <a:lstStyle/>
          <a:p>
            <a:pPr eaLnBrk="0" hangingPunct="0">
              <a:defRPr/>
            </a:pPr>
            <a:r>
              <a:rPr lang="en-US" sz="3200" kern="0" dirty="0">
                <a:solidFill>
                  <a:schemeClr val="tx2"/>
                </a:solidFill>
                <a:latin typeface="+mj-lt"/>
                <a:ea typeface="+mj-ea"/>
                <a:cs typeface="+mj-cs"/>
              </a:rPr>
              <a:t>Graph Traversing</a:t>
            </a:r>
            <a:endParaRPr lang="en-US" sz="3200" kern="0" dirty="0">
              <a:solidFill>
                <a:schemeClr val="tx2"/>
              </a:solidFill>
              <a:latin typeface="Arial" charset="0"/>
              <a:cs typeface="Arial" charset="0"/>
            </a:endParaRPr>
          </a:p>
          <a:p>
            <a:pPr eaLnBrk="0" hangingPunct="0">
              <a:defRPr/>
            </a:pPr>
            <a:endParaRPr lang="en-US" sz="3200" kern="0" dirty="0">
              <a:solidFill>
                <a:schemeClr val="tx2"/>
              </a:solidFill>
              <a:latin typeface="+mj-lt"/>
              <a:ea typeface="+mj-ea"/>
              <a:cs typeface="+mj-cs"/>
            </a:endParaRPr>
          </a:p>
        </p:txBody>
      </p:sp>
      <p:sp>
        <p:nvSpPr>
          <p:cNvPr id="6" name="Rectangle 3"/>
          <p:cNvSpPr txBox="1">
            <a:spLocks noChangeArrowheads="1"/>
          </p:cNvSpPr>
          <p:nvPr/>
        </p:nvSpPr>
        <p:spPr>
          <a:xfrm>
            <a:off x="609600" y="1219200"/>
            <a:ext cx="11379200" cy="685800"/>
          </a:xfrm>
          <a:prstGeom prst="rect">
            <a:avLst/>
          </a:prstGeom>
        </p:spPr>
        <p:txBody>
          <a:bodyPr/>
          <a:lstStyle/>
          <a:p>
            <a:pPr marL="342900" indent="-342900" eaLnBrk="0" hangingPunct="0">
              <a:spcBef>
                <a:spcPct val="20000"/>
              </a:spcBef>
              <a:buClr>
                <a:schemeClr val="accent1"/>
              </a:buClr>
              <a:defRPr/>
            </a:pPr>
            <a:r>
              <a:rPr lang="en-US" sz="2800" kern="0" dirty="0" err="1">
                <a:latin typeface="+mn-lt"/>
                <a:cs typeface="+mn-cs"/>
                <a:sym typeface="Symbol" pitchFamily="92" charset="2"/>
              </a:rPr>
              <a:t>Dijkstra’s</a:t>
            </a:r>
            <a:r>
              <a:rPr lang="en-US" sz="2800" kern="0" dirty="0">
                <a:latin typeface="+mn-lt"/>
                <a:cs typeface="+mn-cs"/>
                <a:sym typeface="Symbol" pitchFamily="92" charset="2"/>
              </a:rPr>
              <a:t> Shortest Path Algorithm</a:t>
            </a:r>
          </a:p>
          <a:p>
            <a:pPr marL="342900" indent="-342900" eaLnBrk="0" hangingPunct="0">
              <a:spcBef>
                <a:spcPct val="20000"/>
              </a:spcBef>
              <a:buClr>
                <a:schemeClr val="accent1"/>
              </a:buClr>
              <a:defRPr/>
            </a:pPr>
            <a:r>
              <a:rPr lang="en-US" sz="2000" i="1" kern="0" dirty="0">
                <a:latin typeface="+mn-lt"/>
                <a:cs typeface="+mn-cs"/>
                <a:sym typeface="Symbol" pitchFamily="92" charset="2"/>
              </a:rPr>
              <a:t>Example</a:t>
            </a: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800100" lvl="1"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342900" indent="-342900" eaLnBrk="0" hangingPunct="0">
              <a:spcBef>
                <a:spcPct val="20000"/>
              </a:spcBef>
              <a:buClr>
                <a:schemeClr val="accent1"/>
              </a:buClr>
              <a:defRPr/>
            </a:pPr>
            <a:endParaRPr lang="en-US" dirty="0">
              <a:latin typeface="Arial" charset="0"/>
              <a:cs typeface="Arial" charset="0"/>
            </a:endParaRP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p:txBody>
      </p:sp>
    </p:spTree>
    <p:extLst>
      <p:ext uri="{BB962C8B-B14F-4D97-AF65-F5344CB8AC3E}">
        <p14:creationId xmlns:p14="http://schemas.microsoft.com/office/powerpoint/2010/main" val="1999578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編號版面配置區 5"/>
          <p:cNvSpPr>
            <a:spLocks noGrp="1"/>
          </p:cNvSpPr>
          <p:nvPr>
            <p:ph type="sldNum" sz="quarter" idx="12"/>
          </p:nvPr>
        </p:nvSpPr>
        <p:spPr>
          <a:noFill/>
        </p:spPr>
        <p:txBody>
          <a:bodyPr/>
          <a:lstStyle>
            <a:lvl1pPr>
              <a:defRPr kumimoji="1" sz="3200">
                <a:solidFill>
                  <a:schemeClr val="tx1"/>
                </a:solidFill>
                <a:latin typeface="Tahoma" pitchFamily="34" charset="0"/>
                <a:ea typeface="新細明體" pitchFamily="18" charset="-120"/>
              </a:defRPr>
            </a:lvl1pPr>
            <a:lvl2pPr>
              <a:defRPr kumimoji="1" sz="2800">
                <a:solidFill>
                  <a:schemeClr val="tx1"/>
                </a:solidFill>
                <a:latin typeface="Tahoma" pitchFamily="34" charset="0"/>
                <a:ea typeface="新細明體" pitchFamily="18" charset="-120"/>
              </a:defRPr>
            </a:lvl2pPr>
            <a:lvl3pPr>
              <a:defRPr kumimoji="1" sz="2400">
                <a:solidFill>
                  <a:schemeClr val="tx1"/>
                </a:solidFill>
                <a:latin typeface="Tahoma" pitchFamily="34" charset="0"/>
                <a:ea typeface="新細明體" pitchFamily="18" charset="-120"/>
              </a:defRPr>
            </a:lvl3pPr>
            <a:lvl4pPr>
              <a:defRPr kumimoji="1" sz="2000">
                <a:solidFill>
                  <a:schemeClr val="tx1"/>
                </a:solidFill>
                <a:latin typeface="Tahoma" pitchFamily="34" charset="0"/>
                <a:ea typeface="新細明體" pitchFamily="18" charset="-120"/>
              </a:defRPr>
            </a:lvl4pPr>
            <a:lvl5pPr>
              <a:defRPr kumimoji="1" sz="2000">
                <a:solidFill>
                  <a:schemeClr val="tx1"/>
                </a:solidFill>
                <a:latin typeface="Tahoma" pitchFamily="34" charset="0"/>
                <a:ea typeface="新細明體" pitchFamily="18" charset="-120"/>
              </a:defRPr>
            </a:lvl5pPr>
            <a:lvl6pPr eaLnBrk="0" hangingPunct="0">
              <a:defRPr kumimoji="1" sz="2000">
                <a:solidFill>
                  <a:schemeClr val="tx1"/>
                </a:solidFill>
                <a:latin typeface="Tahoma" pitchFamily="34" charset="0"/>
                <a:ea typeface="新細明體" pitchFamily="18" charset="-120"/>
              </a:defRPr>
            </a:lvl6pPr>
            <a:lvl7pPr eaLnBrk="0" hangingPunct="0">
              <a:defRPr kumimoji="1" sz="2000">
                <a:solidFill>
                  <a:schemeClr val="tx1"/>
                </a:solidFill>
                <a:latin typeface="Tahoma" pitchFamily="34" charset="0"/>
                <a:ea typeface="新細明體" pitchFamily="18" charset="-120"/>
              </a:defRPr>
            </a:lvl7pPr>
            <a:lvl8pPr eaLnBrk="0" hangingPunct="0">
              <a:defRPr kumimoji="1" sz="2000">
                <a:solidFill>
                  <a:schemeClr val="tx1"/>
                </a:solidFill>
                <a:latin typeface="Tahoma" pitchFamily="34" charset="0"/>
                <a:ea typeface="新細明體" pitchFamily="18" charset="-120"/>
              </a:defRPr>
            </a:lvl8pPr>
            <a:lvl9pPr eaLnBrk="0" hangingPunct="0">
              <a:defRPr kumimoji="1" sz="2000">
                <a:solidFill>
                  <a:schemeClr val="tx1"/>
                </a:solidFill>
                <a:latin typeface="Tahoma" pitchFamily="34" charset="0"/>
                <a:ea typeface="新細明體" pitchFamily="18" charset="-120"/>
              </a:defRPr>
            </a:lvl9pPr>
          </a:lstStyle>
          <a:p>
            <a:r>
              <a:rPr kumimoji="0" lang="zh-TW" altLang="en-US" sz="1400">
                <a:solidFill>
                  <a:schemeClr val="accent1"/>
                </a:solidFill>
              </a:rPr>
              <a:t>3 -</a:t>
            </a:r>
            <a:fld id="{34A9F70B-FB1B-40BB-97F4-7D5E779B76A0}" type="slidenum">
              <a:rPr kumimoji="0" lang="zh-TW" altLang="en-US" sz="1400">
                <a:solidFill>
                  <a:schemeClr val="accent1"/>
                </a:solidFill>
              </a:rPr>
              <a:pPr/>
              <a:t>6</a:t>
            </a:fld>
            <a:endParaRPr kumimoji="0" lang="zh-TW" altLang="en-US" sz="1400">
              <a:solidFill>
                <a:schemeClr val="accent1"/>
              </a:solidFill>
            </a:endParaRPr>
          </a:p>
        </p:txBody>
      </p:sp>
      <p:sp>
        <p:nvSpPr>
          <p:cNvPr id="43011" name="Rectangle 2"/>
          <p:cNvSpPr>
            <a:spLocks noGrp="1" noChangeArrowheads="1"/>
          </p:cNvSpPr>
          <p:nvPr>
            <p:ph type="title"/>
          </p:nvPr>
        </p:nvSpPr>
        <p:spPr>
          <a:xfrm>
            <a:off x="1016000" y="304800"/>
            <a:ext cx="10390717" cy="914400"/>
          </a:xfrm>
        </p:spPr>
        <p:txBody>
          <a:bodyPr/>
          <a:lstStyle/>
          <a:p>
            <a:pPr eaLnBrk="1" hangingPunct="1"/>
            <a:r>
              <a:rPr lang="en-US" altLang="zh-TW" smtClean="0"/>
              <a:t>The knapsack algorithm</a:t>
            </a:r>
            <a:endParaRPr lang="zh-TW" altLang="en-US" smtClean="0"/>
          </a:p>
        </p:txBody>
      </p:sp>
      <p:sp>
        <p:nvSpPr>
          <p:cNvPr id="43012" name="Rectangle 3"/>
          <p:cNvSpPr>
            <a:spLocks noGrp="1" noChangeArrowheads="1"/>
          </p:cNvSpPr>
          <p:nvPr>
            <p:ph type="body" idx="1"/>
          </p:nvPr>
        </p:nvSpPr>
        <p:spPr>
          <a:xfrm>
            <a:off x="1016000" y="1524000"/>
            <a:ext cx="10363200" cy="4876800"/>
          </a:xfrm>
        </p:spPr>
        <p:txBody>
          <a:bodyPr/>
          <a:lstStyle/>
          <a:p>
            <a:pPr eaLnBrk="1" hangingPunct="1">
              <a:lnSpc>
                <a:spcPct val="90000"/>
              </a:lnSpc>
            </a:pPr>
            <a:r>
              <a:rPr lang="en-US" altLang="zh-TW" sz="2800" u="sng" smtClean="0">
                <a:solidFill>
                  <a:schemeClr val="hlink"/>
                </a:solidFill>
              </a:rPr>
              <a:t>The greedy algorithm</a:t>
            </a:r>
            <a:r>
              <a:rPr lang="en-US" altLang="zh-TW" sz="2800" smtClean="0"/>
              <a:t>: </a:t>
            </a:r>
          </a:p>
          <a:p>
            <a:pPr eaLnBrk="1" hangingPunct="1">
              <a:lnSpc>
                <a:spcPct val="90000"/>
              </a:lnSpc>
              <a:buFont typeface="Wingdings" pitchFamily="2" charset="2"/>
              <a:buNone/>
            </a:pPr>
            <a:r>
              <a:rPr lang="en-US" altLang="zh-TW" sz="2400" smtClean="0"/>
              <a:t>	Step 1: Sort p</a:t>
            </a:r>
            <a:r>
              <a:rPr lang="en-US" altLang="zh-TW" sz="2400" baseline="-30000" smtClean="0"/>
              <a:t>i</a:t>
            </a:r>
            <a:r>
              <a:rPr lang="en-US" altLang="zh-TW" sz="2400" smtClean="0"/>
              <a:t>/w</a:t>
            </a:r>
            <a:r>
              <a:rPr lang="en-US" altLang="zh-TW" sz="2400" baseline="-30000" smtClean="0"/>
              <a:t>i</a:t>
            </a:r>
            <a:r>
              <a:rPr lang="en-US" altLang="zh-TW" sz="2400" smtClean="0"/>
              <a:t> into </a:t>
            </a:r>
            <a:r>
              <a:rPr lang="en-US" altLang="zh-TW" sz="2400" u="sng" smtClean="0">
                <a:solidFill>
                  <a:schemeClr val="hlink"/>
                </a:solidFill>
              </a:rPr>
              <a:t>nonincreasing</a:t>
            </a:r>
            <a:r>
              <a:rPr lang="en-US" altLang="zh-TW" sz="2400" smtClean="0"/>
              <a:t> order. </a:t>
            </a:r>
          </a:p>
          <a:p>
            <a:pPr eaLnBrk="1" hangingPunct="1">
              <a:lnSpc>
                <a:spcPct val="90000"/>
              </a:lnSpc>
              <a:buFont typeface="Wingdings" pitchFamily="2" charset="2"/>
              <a:buNone/>
            </a:pPr>
            <a:r>
              <a:rPr lang="en-US" altLang="zh-TW" sz="2400" smtClean="0"/>
              <a:t>	Step 2: Put the objects into the knapsack according</a:t>
            </a:r>
          </a:p>
          <a:p>
            <a:pPr eaLnBrk="1" hangingPunct="1">
              <a:lnSpc>
                <a:spcPct val="90000"/>
              </a:lnSpc>
              <a:buFont typeface="Wingdings" pitchFamily="2" charset="2"/>
              <a:buNone/>
            </a:pPr>
            <a:r>
              <a:rPr lang="en-US" altLang="zh-TW" sz="2400" smtClean="0"/>
              <a:t>             to the sorted sequence as possible as we can.</a:t>
            </a:r>
            <a:r>
              <a:rPr lang="en-US" altLang="zh-TW" sz="2800" smtClean="0"/>
              <a:t> </a:t>
            </a:r>
          </a:p>
          <a:p>
            <a:pPr eaLnBrk="1" hangingPunct="1">
              <a:lnSpc>
                <a:spcPct val="90000"/>
              </a:lnSpc>
            </a:pPr>
            <a:r>
              <a:rPr lang="en-US" altLang="zh-TW" sz="2800" smtClean="0"/>
              <a:t>e. g.</a:t>
            </a:r>
          </a:p>
          <a:p>
            <a:pPr lvl="1" eaLnBrk="1" hangingPunct="1">
              <a:lnSpc>
                <a:spcPct val="90000"/>
              </a:lnSpc>
              <a:buFont typeface="Wingdings" pitchFamily="2" charset="2"/>
              <a:buNone/>
            </a:pPr>
            <a:r>
              <a:rPr lang="en-US" altLang="zh-TW" sz="2400" smtClean="0"/>
              <a:t>n = 3, M = 20, (p</a:t>
            </a:r>
            <a:r>
              <a:rPr lang="en-US" altLang="zh-TW" sz="2400" baseline="-30000" smtClean="0"/>
              <a:t>1</a:t>
            </a:r>
            <a:r>
              <a:rPr lang="en-US" altLang="zh-TW" sz="2400" smtClean="0"/>
              <a:t>, p</a:t>
            </a:r>
            <a:r>
              <a:rPr lang="en-US" altLang="zh-TW" sz="2400" baseline="-30000" smtClean="0"/>
              <a:t>2</a:t>
            </a:r>
            <a:r>
              <a:rPr lang="en-US" altLang="zh-TW" sz="2400" smtClean="0"/>
              <a:t>, p</a:t>
            </a:r>
            <a:r>
              <a:rPr lang="en-US" altLang="zh-TW" sz="2400" baseline="-30000" smtClean="0"/>
              <a:t>3</a:t>
            </a:r>
            <a:r>
              <a:rPr lang="en-US" altLang="zh-TW" sz="2400" smtClean="0"/>
              <a:t>) = (25, 24, 15) </a:t>
            </a:r>
          </a:p>
          <a:p>
            <a:pPr lvl="1" eaLnBrk="1" hangingPunct="1">
              <a:lnSpc>
                <a:spcPct val="90000"/>
              </a:lnSpc>
              <a:buFont typeface="Wingdings" pitchFamily="2" charset="2"/>
              <a:buNone/>
            </a:pPr>
            <a:r>
              <a:rPr lang="en-US" altLang="zh-TW" sz="2400" smtClean="0"/>
              <a:t>(w</a:t>
            </a:r>
            <a:r>
              <a:rPr lang="en-US" altLang="zh-TW" sz="2400" baseline="-30000" smtClean="0"/>
              <a:t>1</a:t>
            </a:r>
            <a:r>
              <a:rPr lang="en-US" altLang="zh-TW" sz="2400" smtClean="0"/>
              <a:t>, w</a:t>
            </a:r>
            <a:r>
              <a:rPr lang="en-US" altLang="zh-TW" sz="2400" baseline="-30000" smtClean="0"/>
              <a:t>2</a:t>
            </a:r>
            <a:r>
              <a:rPr lang="en-US" altLang="zh-TW" sz="2400" smtClean="0"/>
              <a:t>, w</a:t>
            </a:r>
            <a:r>
              <a:rPr lang="en-US" altLang="zh-TW" sz="2400" baseline="-30000" smtClean="0"/>
              <a:t>3</a:t>
            </a:r>
            <a:r>
              <a:rPr lang="en-US" altLang="zh-TW" sz="2400" smtClean="0"/>
              <a:t>) = (18, 15, 10) </a:t>
            </a:r>
          </a:p>
          <a:p>
            <a:pPr lvl="1" eaLnBrk="1" hangingPunct="1">
              <a:lnSpc>
                <a:spcPct val="90000"/>
              </a:lnSpc>
              <a:buFont typeface="Wingdings" pitchFamily="2" charset="2"/>
              <a:buNone/>
            </a:pPr>
            <a:r>
              <a:rPr lang="en-US" altLang="zh-TW" sz="2400" smtClean="0"/>
              <a:t>Sol: p</a:t>
            </a:r>
            <a:r>
              <a:rPr lang="en-US" altLang="zh-TW" sz="2400" baseline="-30000" smtClean="0"/>
              <a:t>1</a:t>
            </a:r>
            <a:r>
              <a:rPr lang="en-US" altLang="zh-TW" sz="2400" smtClean="0"/>
              <a:t>/w</a:t>
            </a:r>
            <a:r>
              <a:rPr lang="en-US" altLang="zh-TW" sz="2400" baseline="-30000" smtClean="0"/>
              <a:t>1</a:t>
            </a:r>
            <a:r>
              <a:rPr lang="en-US" altLang="zh-TW" sz="2400" smtClean="0"/>
              <a:t> = 25/18 = 1.39 </a:t>
            </a:r>
          </a:p>
          <a:p>
            <a:pPr lvl="1" eaLnBrk="1" hangingPunct="1">
              <a:lnSpc>
                <a:spcPct val="90000"/>
              </a:lnSpc>
              <a:buFont typeface="Wingdings" pitchFamily="2" charset="2"/>
              <a:buNone/>
            </a:pPr>
            <a:r>
              <a:rPr lang="en-US" altLang="zh-TW" sz="2400" smtClean="0"/>
              <a:t>		  p</a:t>
            </a:r>
            <a:r>
              <a:rPr lang="en-US" altLang="zh-TW" sz="2400" baseline="-30000" smtClean="0"/>
              <a:t>2</a:t>
            </a:r>
            <a:r>
              <a:rPr lang="en-US" altLang="zh-TW" sz="2400" smtClean="0"/>
              <a:t>/w</a:t>
            </a:r>
            <a:r>
              <a:rPr lang="en-US" altLang="zh-TW" sz="2400" baseline="-30000" smtClean="0"/>
              <a:t>2</a:t>
            </a:r>
            <a:r>
              <a:rPr lang="en-US" altLang="zh-TW" sz="2400" smtClean="0"/>
              <a:t> = 24/15 = 1.6 </a:t>
            </a:r>
          </a:p>
          <a:p>
            <a:pPr lvl="1" eaLnBrk="1" hangingPunct="1">
              <a:lnSpc>
                <a:spcPct val="90000"/>
              </a:lnSpc>
              <a:buFont typeface="Wingdings" pitchFamily="2" charset="2"/>
              <a:buNone/>
            </a:pPr>
            <a:r>
              <a:rPr lang="en-US" altLang="zh-TW" sz="2400" smtClean="0"/>
              <a:t>		  p</a:t>
            </a:r>
            <a:r>
              <a:rPr lang="en-US" altLang="zh-TW" sz="2400" baseline="-30000" smtClean="0"/>
              <a:t>3</a:t>
            </a:r>
            <a:r>
              <a:rPr lang="en-US" altLang="zh-TW" sz="2400" smtClean="0"/>
              <a:t>/w</a:t>
            </a:r>
            <a:r>
              <a:rPr lang="en-US" altLang="zh-TW" sz="2400" baseline="-30000" smtClean="0"/>
              <a:t>3</a:t>
            </a:r>
            <a:r>
              <a:rPr lang="en-US" altLang="zh-TW" sz="2400" smtClean="0"/>
              <a:t> = 15/10 = 1.5 </a:t>
            </a:r>
          </a:p>
          <a:p>
            <a:pPr lvl="1" eaLnBrk="1" hangingPunct="1">
              <a:lnSpc>
                <a:spcPct val="90000"/>
              </a:lnSpc>
              <a:buFont typeface="Wingdings" pitchFamily="2" charset="2"/>
              <a:buNone/>
            </a:pPr>
            <a:r>
              <a:rPr lang="en-US" altLang="zh-TW" sz="2400" smtClean="0"/>
              <a:t>Optimal solution: x</a:t>
            </a:r>
            <a:r>
              <a:rPr lang="en-US" altLang="zh-TW" sz="2400" baseline="-30000" smtClean="0"/>
              <a:t>1</a:t>
            </a:r>
            <a:r>
              <a:rPr lang="en-US" altLang="zh-TW" sz="2400" smtClean="0"/>
              <a:t> = 0, x</a:t>
            </a:r>
            <a:r>
              <a:rPr lang="en-US" altLang="zh-TW" sz="2400" baseline="-30000" smtClean="0"/>
              <a:t>2</a:t>
            </a:r>
            <a:r>
              <a:rPr lang="en-US" altLang="zh-TW" sz="2400" smtClean="0"/>
              <a:t> = 1, x</a:t>
            </a:r>
            <a:r>
              <a:rPr lang="en-US" altLang="zh-TW" sz="2400" baseline="-30000" smtClean="0"/>
              <a:t>3</a:t>
            </a:r>
            <a:r>
              <a:rPr lang="en-US" altLang="zh-TW" sz="2400" smtClean="0"/>
              <a:t> = 1/2 </a:t>
            </a:r>
          </a:p>
        </p:txBody>
      </p:sp>
    </p:spTree>
    <p:extLst>
      <p:ext uri="{BB962C8B-B14F-4D97-AF65-F5344CB8AC3E}">
        <p14:creationId xmlns:p14="http://schemas.microsoft.com/office/powerpoint/2010/main" val="22082166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638175"/>
            <a:ext cx="9626600"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5241DDC-666E-4923-B34C-6CC0FBCB76DC}" type="slidenum">
              <a:rPr lang="en-US" smtClean="0"/>
              <a:pPr eaLnBrk="1" hangingPunct="1"/>
              <a:t>60</a:t>
            </a:fld>
            <a:endParaRPr lang="en-US" smtClean="0"/>
          </a:p>
        </p:txBody>
      </p:sp>
      <p:sp>
        <p:nvSpPr>
          <p:cNvPr id="56324"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82D5DE92-19A8-48D3-ACDB-03CB91193280}" type="slidenum">
              <a:rPr lang="en-US" sz="1000"/>
              <a:pPr algn="r" eaLnBrk="1" hangingPunct="1"/>
              <a:t>60</a:t>
            </a:fld>
            <a:endParaRPr lang="en-US" sz="1000"/>
          </a:p>
        </p:txBody>
      </p:sp>
      <p:sp>
        <p:nvSpPr>
          <p:cNvPr id="56325"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FAD76E05-5FBF-4785-B6A8-FF77EE74D293}" type="slidenum">
              <a:rPr lang="en-US" sz="1000"/>
              <a:pPr algn="r" eaLnBrk="1" hangingPunct="1"/>
              <a:t>60</a:t>
            </a:fld>
            <a:endParaRPr lang="en-US" sz="1000"/>
          </a:p>
        </p:txBody>
      </p:sp>
      <p:sp>
        <p:nvSpPr>
          <p:cNvPr id="56326"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67433067-FF4D-4BD2-87C3-F5561FF4A544}" type="slidenum">
              <a:rPr lang="en-US" sz="1000"/>
              <a:pPr algn="r" eaLnBrk="1" hangingPunct="1"/>
              <a:t>60</a:t>
            </a:fld>
            <a:endParaRPr lang="en-US" sz="1000"/>
          </a:p>
        </p:txBody>
      </p:sp>
      <p:sp>
        <p:nvSpPr>
          <p:cNvPr id="6" name="Title 4"/>
          <p:cNvSpPr txBox="1">
            <a:spLocks/>
          </p:cNvSpPr>
          <p:nvPr/>
        </p:nvSpPr>
        <p:spPr>
          <a:xfrm>
            <a:off x="304800" y="427038"/>
            <a:ext cx="11684000" cy="715962"/>
          </a:xfrm>
          <a:prstGeom prst="rect">
            <a:avLst/>
          </a:prstGeom>
        </p:spPr>
        <p:txBody>
          <a:bodyPr/>
          <a:lstStyle/>
          <a:p>
            <a:pPr eaLnBrk="0" hangingPunct="0">
              <a:defRPr/>
            </a:pPr>
            <a:r>
              <a:rPr lang="en-US" sz="3200" kern="0" dirty="0">
                <a:solidFill>
                  <a:schemeClr val="tx2"/>
                </a:solidFill>
                <a:latin typeface="+mj-lt"/>
                <a:ea typeface="+mj-ea"/>
                <a:cs typeface="+mj-cs"/>
              </a:rPr>
              <a:t>Graph Traversing</a:t>
            </a:r>
            <a:endParaRPr lang="en-US" sz="3200" kern="0" dirty="0">
              <a:solidFill>
                <a:schemeClr val="tx2"/>
              </a:solidFill>
              <a:latin typeface="Arial" charset="0"/>
              <a:cs typeface="Arial" charset="0"/>
            </a:endParaRPr>
          </a:p>
          <a:p>
            <a:pPr eaLnBrk="0" hangingPunct="0">
              <a:defRPr/>
            </a:pPr>
            <a:endParaRPr lang="en-US" sz="3200" kern="0" dirty="0">
              <a:solidFill>
                <a:schemeClr val="tx2"/>
              </a:solidFill>
              <a:latin typeface="+mj-lt"/>
              <a:ea typeface="+mj-ea"/>
              <a:cs typeface="+mj-cs"/>
            </a:endParaRPr>
          </a:p>
        </p:txBody>
      </p:sp>
      <p:sp>
        <p:nvSpPr>
          <p:cNvPr id="7" name="Rectangle 3"/>
          <p:cNvSpPr txBox="1">
            <a:spLocks noChangeArrowheads="1"/>
          </p:cNvSpPr>
          <p:nvPr/>
        </p:nvSpPr>
        <p:spPr>
          <a:xfrm>
            <a:off x="609600" y="1219200"/>
            <a:ext cx="11379200" cy="685800"/>
          </a:xfrm>
          <a:prstGeom prst="rect">
            <a:avLst/>
          </a:prstGeom>
        </p:spPr>
        <p:txBody>
          <a:bodyPr/>
          <a:lstStyle/>
          <a:p>
            <a:pPr marL="342900" indent="-342900" eaLnBrk="0" hangingPunct="0">
              <a:spcBef>
                <a:spcPct val="20000"/>
              </a:spcBef>
              <a:buClr>
                <a:schemeClr val="accent1"/>
              </a:buClr>
              <a:defRPr/>
            </a:pPr>
            <a:r>
              <a:rPr lang="en-US" sz="2800" kern="0" dirty="0" err="1">
                <a:latin typeface="+mn-lt"/>
                <a:cs typeface="+mn-cs"/>
                <a:sym typeface="Symbol" pitchFamily="92" charset="2"/>
              </a:rPr>
              <a:t>Dijkstra’s</a:t>
            </a:r>
            <a:r>
              <a:rPr lang="en-US" sz="2800" kern="0" dirty="0">
                <a:latin typeface="+mn-lt"/>
                <a:cs typeface="+mn-cs"/>
                <a:sym typeface="Symbol" pitchFamily="92" charset="2"/>
              </a:rPr>
              <a:t> Shortest Path Algorithm</a:t>
            </a:r>
          </a:p>
          <a:p>
            <a:pPr marL="342900" indent="-342900" eaLnBrk="0" hangingPunct="0">
              <a:spcBef>
                <a:spcPct val="20000"/>
              </a:spcBef>
              <a:buClr>
                <a:schemeClr val="accent1"/>
              </a:buClr>
              <a:defRPr/>
            </a:pPr>
            <a:r>
              <a:rPr lang="en-US" sz="2000" i="1" kern="0" dirty="0">
                <a:latin typeface="+mn-lt"/>
                <a:cs typeface="+mn-cs"/>
                <a:sym typeface="Symbol" pitchFamily="92" charset="2"/>
              </a:rPr>
              <a:t>Example</a:t>
            </a: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800100" lvl="1"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342900" indent="-342900" eaLnBrk="0" hangingPunct="0">
              <a:spcBef>
                <a:spcPct val="20000"/>
              </a:spcBef>
              <a:buClr>
                <a:schemeClr val="accent1"/>
              </a:buClr>
              <a:defRPr/>
            </a:pPr>
            <a:endParaRPr lang="en-US" dirty="0">
              <a:latin typeface="Arial" charset="0"/>
              <a:cs typeface="Arial" charset="0"/>
            </a:endParaRP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p:txBody>
      </p:sp>
    </p:spTree>
    <p:extLst>
      <p:ext uri="{BB962C8B-B14F-4D97-AF65-F5344CB8AC3E}">
        <p14:creationId xmlns:p14="http://schemas.microsoft.com/office/powerpoint/2010/main" val="35825037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638175"/>
            <a:ext cx="9626600"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CACF0D1-34AB-4592-9A8D-2A48029401D6}" type="slidenum">
              <a:rPr lang="en-US" smtClean="0"/>
              <a:pPr eaLnBrk="1" hangingPunct="1"/>
              <a:t>61</a:t>
            </a:fld>
            <a:endParaRPr lang="en-US" smtClean="0"/>
          </a:p>
        </p:txBody>
      </p:sp>
      <p:sp>
        <p:nvSpPr>
          <p:cNvPr id="57348"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A5A335A3-B2AC-425E-AE41-331C1A89D368}" type="slidenum">
              <a:rPr lang="en-US" sz="1000"/>
              <a:pPr algn="r" eaLnBrk="1" hangingPunct="1"/>
              <a:t>61</a:t>
            </a:fld>
            <a:endParaRPr lang="en-US" sz="1000"/>
          </a:p>
        </p:txBody>
      </p:sp>
      <p:sp>
        <p:nvSpPr>
          <p:cNvPr id="57349"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32CBBBBC-C749-4B37-9C0D-F0452F716A1E}" type="slidenum">
              <a:rPr lang="en-US" sz="1000"/>
              <a:pPr algn="r" eaLnBrk="1" hangingPunct="1"/>
              <a:t>61</a:t>
            </a:fld>
            <a:endParaRPr lang="en-US" sz="1000"/>
          </a:p>
        </p:txBody>
      </p:sp>
      <p:sp>
        <p:nvSpPr>
          <p:cNvPr id="57350"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A4369ABC-034E-4A34-AF4E-350DABD20AB8}" type="slidenum">
              <a:rPr lang="en-US" sz="1000"/>
              <a:pPr algn="r" eaLnBrk="1" hangingPunct="1"/>
              <a:t>61</a:t>
            </a:fld>
            <a:endParaRPr lang="en-US" sz="1000"/>
          </a:p>
        </p:txBody>
      </p:sp>
      <p:sp>
        <p:nvSpPr>
          <p:cNvPr id="6" name="Title 4"/>
          <p:cNvSpPr txBox="1">
            <a:spLocks/>
          </p:cNvSpPr>
          <p:nvPr/>
        </p:nvSpPr>
        <p:spPr>
          <a:xfrm>
            <a:off x="304800" y="427038"/>
            <a:ext cx="11684000" cy="715962"/>
          </a:xfrm>
          <a:prstGeom prst="rect">
            <a:avLst/>
          </a:prstGeom>
        </p:spPr>
        <p:txBody>
          <a:bodyPr/>
          <a:lstStyle/>
          <a:p>
            <a:pPr eaLnBrk="0" hangingPunct="0">
              <a:defRPr/>
            </a:pPr>
            <a:r>
              <a:rPr lang="en-US" sz="3200" kern="0" dirty="0">
                <a:solidFill>
                  <a:schemeClr val="tx2"/>
                </a:solidFill>
                <a:latin typeface="+mj-lt"/>
                <a:ea typeface="+mj-ea"/>
                <a:cs typeface="+mj-cs"/>
              </a:rPr>
              <a:t>Graph Traversing</a:t>
            </a:r>
            <a:endParaRPr lang="en-US" sz="3200" kern="0" dirty="0">
              <a:solidFill>
                <a:schemeClr val="tx2"/>
              </a:solidFill>
              <a:latin typeface="Arial" charset="0"/>
              <a:cs typeface="Arial" charset="0"/>
            </a:endParaRPr>
          </a:p>
          <a:p>
            <a:pPr eaLnBrk="0" hangingPunct="0">
              <a:defRPr/>
            </a:pPr>
            <a:endParaRPr lang="en-US" sz="3200" kern="0" dirty="0">
              <a:solidFill>
                <a:schemeClr val="tx2"/>
              </a:solidFill>
              <a:latin typeface="+mj-lt"/>
              <a:ea typeface="+mj-ea"/>
              <a:cs typeface="+mj-cs"/>
            </a:endParaRPr>
          </a:p>
        </p:txBody>
      </p:sp>
      <p:sp>
        <p:nvSpPr>
          <p:cNvPr id="7" name="Rectangle 3"/>
          <p:cNvSpPr txBox="1">
            <a:spLocks noChangeArrowheads="1"/>
          </p:cNvSpPr>
          <p:nvPr/>
        </p:nvSpPr>
        <p:spPr>
          <a:xfrm>
            <a:off x="609600" y="1219200"/>
            <a:ext cx="11379200" cy="685800"/>
          </a:xfrm>
          <a:prstGeom prst="rect">
            <a:avLst/>
          </a:prstGeom>
        </p:spPr>
        <p:txBody>
          <a:bodyPr/>
          <a:lstStyle/>
          <a:p>
            <a:pPr marL="342900" indent="-342900" eaLnBrk="0" hangingPunct="0">
              <a:spcBef>
                <a:spcPct val="20000"/>
              </a:spcBef>
              <a:buClr>
                <a:schemeClr val="accent1"/>
              </a:buClr>
              <a:defRPr/>
            </a:pPr>
            <a:r>
              <a:rPr lang="en-US" sz="2800" kern="0" dirty="0" err="1">
                <a:latin typeface="+mn-lt"/>
                <a:cs typeface="+mn-cs"/>
                <a:sym typeface="Symbol" pitchFamily="92" charset="2"/>
              </a:rPr>
              <a:t>Dijkstra’s</a:t>
            </a:r>
            <a:r>
              <a:rPr lang="en-US" sz="2800" kern="0" dirty="0">
                <a:latin typeface="+mn-lt"/>
                <a:cs typeface="+mn-cs"/>
                <a:sym typeface="Symbol" pitchFamily="92" charset="2"/>
              </a:rPr>
              <a:t> Shortest Path Algorithm</a:t>
            </a:r>
          </a:p>
          <a:p>
            <a:pPr marL="342900" indent="-342900" eaLnBrk="0" hangingPunct="0">
              <a:spcBef>
                <a:spcPct val="20000"/>
              </a:spcBef>
              <a:buClr>
                <a:schemeClr val="accent1"/>
              </a:buClr>
              <a:defRPr/>
            </a:pPr>
            <a:r>
              <a:rPr lang="en-US" sz="2000" i="1" kern="0" dirty="0">
                <a:latin typeface="+mn-lt"/>
                <a:cs typeface="+mn-cs"/>
                <a:sym typeface="Symbol" pitchFamily="92" charset="2"/>
              </a:rPr>
              <a:t>Example</a:t>
            </a: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800100" lvl="1"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342900" indent="-342900" eaLnBrk="0" hangingPunct="0">
              <a:spcBef>
                <a:spcPct val="20000"/>
              </a:spcBef>
              <a:buClr>
                <a:schemeClr val="accent1"/>
              </a:buClr>
              <a:defRPr/>
            </a:pPr>
            <a:endParaRPr lang="en-US" dirty="0">
              <a:latin typeface="Arial" charset="0"/>
              <a:cs typeface="Arial" charset="0"/>
            </a:endParaRP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p:txBody>
      </p:sp>
    </p:spTree>
    <p:extLst>
      <p:ext uri="{BB962C8B-B14F-4D97-AF65-F5344CB8AC3E}">
        <p14:creationId xmlns:p14="http://schemas.microsoft.com/office/powerpoint/2010/main" val="40453547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638175"/>
            <a:ext cx="9626600"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C5A2250-93A2-4258-82FA-FB950B22A56A}" type="slidenum">
              <a:rPr lang="en-US" smtClean="0"/>
              <a:pPr eaLnBrk="1" hangingPunct="1"/>
              <a:t>62</a:t>
            </a:fld>
            <a:endParaRPr lang="en-US" smtClean="0"/>
          </a:p>
        </p:txBody>
      </p:sp>
      <p:sp>
        <p:nvSpPr>
          <p:cNvPr id="58372"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815E4C7A-0BCE-4D47-A2EC-39EF3E42FFB1}" type="slidenum">
              <a:rPr lang="en-US" sz="1000"/>
              <a:pPr algn="r" eaLnBrk="1" hangingPunct="1"/>
              <a:t>62</a:t>
            </a:fld>
            <a:endParaRPr lang="en-US" sz="1000"/>
          </a:p>
        </p:txBody>
      </p:sp>
      <p:sp>
        <p:nvSpPr>
          <p:cNvPr id="58373"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48C2FECF-A5BE-4100-92C5-5ACCF0DA5AA3}" type="slidenum">
              <a:rPr lang="en-US" sz="1000"/>
              <a:pPr algn="r" eaLnBrk="1" hangingPunct="1"/>
              <a:t>62</a:t>
            </a:fld>
            <a:endParaRPr lang="en-US" sz="1000"/>
          </a:p>
        </p:txBody>
      </p:sp>
      <p:sp>
        <p:nvSpPr>
          <p:cNvPr id="58374"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609B8AF7-8401-4BD6-9578-F058F508314C}" type="slidenum">
              <a:rPr lang="en-US" sz="1000"/>
              <a:pPr algn="r" eaLnBrk="1" hangingPunct="1"/>
              <a:t>62</a:t>
            </a:fld>
            <a:endParaRPr lang="en-US" sz="1000"/>
          </a:p>
        </p:txBody>
      </p:sp>
      <p:sp>
        <p:nvSpPr>
          <p:cNvPr id="6" name="Title 4"/>
          <p:cNvSpPr txBox="1">
            <a:spLocks/>
          </p:cNvSpPr>
          <p:nvPr/>
        </p:nvSpPr>
        <p:spPr>
          <a:xfrm>
            <a:off x="304800" y="427038"/>
            <a:ext cx="11684000" cy="715962"/>
          </a:xfrm>
          <a:prstGeom prst="rect">
            <a:avLst/>
          </a:prstGeom>
        </p:spPr>
        <p:txBody>
          <a:bodyPr/>
          <a:lstStyle/>
          <a:p>
            <a:pPr eaLnBrk="0" hangingPunct="0">
              <a:defRPr/>
            </a:pPr>
            <a:r>
              <a:rPr lang="en-US" sz="3200" kern="0" dirty="0">
                <a:solidFill>
                  <a:schemeClr val="tx2"/>
                </a:solidFill>
                <a:latin typeface="+mj-lt"/>
                <a:ea typeface="+mj-ea"/>
                <a:cs typeface="+mj-cs"/>
              </a:rPr>
              <a:t>Graph Traversing</a:t>
            </a:r>
            <a:endParaRPr lang="en-US" sz="3200" kern="0" dirty="0">
              <a:solidFill>
                <a:schemeClr val="tx2"/>
              </a:solidFill>
              <a:latin typeface="Arial" charset="0"/>
              <a:cs typeface="Arial" charset="0"/>
            </a:endParaRPr>
          </a:p>
          <a:p>
            <a:pPr eaLnBrk="0" hangingPunct="0">
              <a:defRPr/>
            </a:pPr>
            <a:endParaRPr lang="en-US" sz="3200" kern="0" dirty="0">
              <a:solidFill>
                <a:schemeClr val="tx2"/>
              </a:solidFill>
              <a:latin typeface="+mj-lt"/>
              <a:ea typeface="+mj-ea"/>
              <a:cs typeface="+mj-cs"/>
            </a:endParaRPr>
          </a:p>
        </p:txBody>
      </p:sp>
      <p:sp>
        <p:nvSpPr>
          <p:cNvPr id="7" name="Rectangle 3"/>
          <p:cNvSpPr txBox="1">
            <a:spLocks noChangeArrowheads="1"/>
          </p:cNvSpPr>
          <p:nvPr/>
        </p:nvSpPr>
        <p:spPr>
          <a:xfrm>
            <a:off x="609600" y="1219200"/>
            <a:ext cx="11379200" cy="685800"/>
          </a:xfrm>
          <a:prstGeom prst="rect">
            <a:avLst/>
          </a:prstGeom>
        </p:spPr>
        <p:txBody>
          <a:bodyPr/>
          <a:lstStyle/>
          <a:p>
            <a:pPr marL="342900" indent="-342900" eaLnBrk="0" hangingPunct="0">
              <a:spcBef>
                <a:spcPct val="20000"/>
              </a:spcBef>
              <a:buClr>
                <a:schemeClr val="accent1"/>
              </a:buClr>
              <a:defRPr/>
            </a:pPr>
            <a:r>
              <a:rPr lang="en-US" sz="2800" kern="0" dirty="0" err="1">
                <a:latin typeface="+mn-lt"/>
                <a:cs typeface="+mn-cs"/>
                <a:sym typeface="Symbol" pitchFamily="92" charset="2"/>
              </a:rPr>
              <a:t>Dijkstra’s</a:t>
            </a:r>
            <a:r>
              <a:rPr lang="en-US" sz="2800" kern="0" dirty="0">
                <a:latin typeface="+mn-lt"/>
                <a:cs typeface="+mn-cs"/>
                <a:sym typeface="Symbol" pitchFamily="92" charset="2"/>
              </a:rPr>
              <a:t> Shortest Path Algorithm</a:t>
            </a:r>
          </a:p>
          <a:p>
            <a:pPr marL="342900" indent="-342900" eaLnBrk="0" hangingPunct="0">
              <a:spcBef>
                <a:spcPct val="20000"/>
              </a:spcBef>
              <a:buClr>
                <a:schemeClr val="accent1"/>
              </a:buClr>
              <a:defRPr/>
            </a:pPr>
            <a:r>
              <a:rPr lang="en-US" sz="2000" i="1" kern="0" dirty="0">
                <a:latin typeface="+mn-lt"/>
                <a:cs typeface="+mn-cs"/>
                <a:sym typeface="Symbol" pitchFamily="92" charset="2"/>
              </a:rPr>
              <a:t>Example</a:t>
            </a: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800100" lvl="1"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342900" indent="-342900" eaLnBrk="0" hangingPunct="0">
              <a:spcBef>
                <a:spcPct val="20000"/>
              </a:spcBef>
              <a:buClr>
                <a:schemeClr val="accent1"/>
              </a:buClr>
              <a:defRPr/>
            </a:pPr>
            <a:endParaRPr lang="en-US" dirty="0">
              <a:latin typeface="Arial" charset="0"/>
              <a:cs typeface="Arial" charset="0"/>
            </a:endParaRP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p:txBody>
      </p:sp>
    </p:spTree>
    <p:extLst>
      <p:ext uri="{BB962C8B-B14F-4D97-AF65-F5344CB8AC3E}">
        <p14:creationId xmlns:p14="http://schemas.microsoft.com/office/powerpoint/2010/main" val="2949973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638175"/>
            <a:ext cx="9626600"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6D24125-BF19-4059-A67D-21391373178F}" type="slidenum">
              <a:rPr lang="en-US" smtClean="0"/>
              <a:pPr eaLnBrk="1" hangingPunct="1"/>
              <a:t>63</a:t>
            </a:fld>
            <a:endParaRPr lang="en-US" smtClean="0"/>
          </a:p>
        </p:txBody>
      </p:sp>
      <p:sp>
        <p:nvSpPr>
          <p:cNvPr id="59396"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C2176BEE-583F-4AE1-9B5D-A509108D6DB3}" type="slidenum">
              <a:rPr lang="en-US" sz="1000"/>
              <a:pPr algn="r" eaLnBrk="1" hangingPunct="1"/>
              <a:t>63</a:t>
            </a:fld>
            <a:endParaRPr lang="en-US" sz="1000"/>
          </a:p>
        </p:txBody>
      </p:sp>
      <p:sp>
        <p:nvSpPr>
          <p:cNvPr id="59397"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47F8216D-4DE5-4782-9C6B-AFD7752573E5}" type="slidenum">
              <a:rPr lang="en-US" sz="1000"/>
              <a:pPr algn="r" eaLnBrk="1" hangingPunct="1"/>
              <a:t>63</a:t>
            </a:fld>
            <a:endParaRPr lang="en-US" sz="1000"/>
          </a:p>
        </p:txBody>
      </p:sp>
      <p:sp>
        <p:nvSpPr>
          <p:cNvPr id="59398"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A84CD764-5737-497A-9045-A6E895D1F859}" type="slidenum">
              <a:rPr lang="en-US" sz="1000"/>
              <a:pPr algn="r" eaLnBrk="1" hangingPunct="1"/>
              <a:t>63</a:t>
            </a:fld>
            <a:endParaRPr lang="en-US" sz="1000"/>
          </a:p>
        </p:txBody>
      </p:sp>
      <p:sp>
        <p:nvSpPr>
          <p:cNvPr id="6" name="Title 4"/>
          <p:cNvSpPr txBox="1">
            <a:spLocks/>
          </p:cNvSpPr>
          <p:nvPr/>
        </p:nvSpPr>
        <p:spPr>
          <a:xfrm>
            <a:off x="304800" y="427038"/>
            <a:ext cx="11684000" cy="715962"/>
          </a:xfrm>
          <a:prstGeom prst="rect">
            <a:avLst/>
          </a:prstGeom>
        </p:spPr>
        <p:txBody>
          <a:bodyPr/>
          <a:lstStyle/>
          <a:p>
            <a:pPr eaLnBrk="0" hangingPunct="0">
              <a:defRPr/>
            </a:pPr>
            <a:r>
              <a:rPr lang="en-US" sz="3200" kern="0" dirty="0">
                <a:solidFill>
                  <a:schemeClr val="tx2"/>
                </a:solidFill>
                <a:latin typeface="+mj-lt"/>
                <a:ea typeface="+mj-ea"/>
                <a:cs typeface="+mj-cs"/>
              </a:rPr>
              <a:t>Graph Traversing</a:t>
            </a:r>
            <a:endParaRPr lang="en-US" sz="3200" kern="0" dirty="0">
              <a:solidFill>
                <a:schemeClr val="tx2"/>
              </a:solidFill>
              <a:latin typeface="Arial" charset="0"/>
              <a:cs typeface="Arial" charset="0"/>
            </a:endParaRPr>
          </a:p>
          <a:p>
            <a:pPr eaLnBrk="0" hangingPunct="0">
              <a:defRPr/>
            </a:pPr>
            <a:endParaRPr lang="en-US" sz="3200" kern="0" dirty="0">
              <a:solidFill>
                <a:schemeClr val="tx2"/>
              </a:solidFill>
              <a:latin typeface="+mj-lt"/>
              <a:ea typeface="+mj-ea"/>
              <a:cs typeface="+mj-cs"/>
            </a:endParaRPr>
          </a:p>
        </p:txBody>
      </p:sp>
      <p:sp>
        <p:nvSpPr>
          <p:cNvPr id="7" name="Rectangle 3"/>
          <p:cNvSpPr txBox="1">
            <a:spLocks noChangeArrowheads="1"/>
          </p:cNvSpPr>
          <p:nvPr/>
        </p:nvSpPr>
        <p:spPr>
          <a:xfrm>
            <a:off x="609600" y="1219200"/>
            <a:ext cx="11379200" cy="685800"/>
          </a:xfrm>
          <a:prstGeom prst="rect">
            <a:avLst/>
          </a:prstGeom>
        </p:spPr>
        <p:txBody>
          <a:bodyPr/>
          <a:lstStyle/>
          <a:p>
            <a:pPr marL="342900" indent="-342900" eaLnBrk="0" hangingPunct="0">
              <a:spcBef>
                <a:spcPct val="20000"/>
              </a:spcBef>
              <a:buClr>
                <a:schemeClr val="accent1"/>
              </a:buClr>
              <a:defRPr/>
            </a:pPr>
            <a:r>
              <a:rPr lang="en-US" sz="2800" kern="0" dirty="0" err="1">
                <a:latin typeface="+mn-lt"/>
                <a:cs typeface="+mn-cs"/>
                <a:sym typeface="Symbol" pitchFamily="92" charset="2"/>
              </a:rPr>
              <a:t>Dijkstra’s</a:t>
            </a:r>
            <a:r>
              <a:rPr lang="en-US" sz="2800" kern="0" dirty="0">
                <a:latin typeface="+mn-lt"/>
                <a:cs typeface="+mn-cs"/>
                <a:sym typeface="Symbol" pitchFamily="92" charset="2"/>
              </a:rPr>
              <a:t> Shortest Path Algorithm</a:t>
            </a:r>
          </a:p>
          <a:p>
            <a:pPr marL="342900" indent="-342900" eaLnBrk="0" hangingPunct="0">
              <a:spcBef>
                <a:spcPct val="20000"/>
              </a:spcBef>
              <a:buClr>
                <a:schemeClr val="accent1"/>
              </a:buClr>
              <a:defRPr/>
            </a:pPr>
            <a:r>
              <a:rPr lang="en-US" sz="2000" i="1" kern="0" dirty="0">
                <a:latin typeface="+mn-lt"/>
                <a:cs typeface="+mn-cs"/>
                <a:sym typeface="Symbol" pitchFamily="92" charset="2"/>
              </a:rPr>
              <a:t>Example</a:t>
            </a: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800100" lvl="1"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342900" indent="-342900" eaLnBrk="0" hangingPunct="0">
              <a:spcBef>
                <a:spcPct val="20000"/>
              </a:spcBef>
              <a:buClr>
                <a:schemeClr val="accent1"/>
              </a:buClr>
              <a:defRPr/>
            </a:pPr>
            <a:endParaRPr lang="en-US" dirty="0">
              <a:latin typeface="Arial" charset="0"/>
              <a:cs typeface="Arial" charset="0"/>
            </a:endParaRP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p:txBody>
      </p:sp>
    </p:spTree>
    <p:extLst>
      <p:ext uri="{BB962C8B-B14F-4D97-AF65-F5344CB8AC3E}">
        <p14:creationId xmlns:p14="http://schemas.microsoft.com/office/powerpoint/2010/main" val="12265983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638175"/>
            <a:ext cx="9626600"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85787F7-BCE8-483D-BCF4-DBB30B1A1782}" type="slidenum">
              <a:rPr lang="en-US" smtClean="0"/>
              <a:pPr eaLnBrk="1" hangingPunct="1"/>
              <a:t>64</a:t>
            </a:fld>
            <a:endParaRPr lang="en-US" smtClean="0"/>
          </a:p>
        </p:txBody>
      </p:sp>
      <p:sp>
        <p:nvSpPr>
          <p:cNvPr id="60420"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040A171A-1C79-45A1-A9CE-65E9D044731F}" type="slidenum">
              <a:rPr lang="en-US" sz="1000"/>
              <a:pPr algn="r" eaLnBrk="1" hangingPunct="1"/>
              <a:t>64</a:t>
            </a:fld>
            <a:endParaRPr lang="en-US" sz="1000"/>
          </a:p>
        </p:txBody>
      </p:sp>
      <p:sp>
        <p:nvSpPr>
          <p:cNvPr id="60421"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9649914F-43A4-472E-B9F9-D55B47EB0245}" type="slidenum">
              <a:rPr lang="en-US" sz="1000"/>
              <a:pPr algn="r" eaLnBrk="1" hangingPunct="1"/>
              <a:t>64</a:t>
            </a:fld>
            <a:endParaRPr lang="en-US" sz="1000"/>
          </a:p>
        </p:txBody>
      </p:sp>
      <p:sp>
        <p:nvSpPr>
          <p:cNvPr id="60422"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59F7BACC-095C-4713-A658-D0DF5382E7BE}" type="slidenum">
              <a:rPr lang="en-US" sz="1000"/>
              <a:pPr algn="r" eaLnBrk="1" hangingPunct="1"/>
              <a:t>64</a:t>
            </a:fld>
            <a:endParaRPr lang="en-US" sz="1000"/>
          </a:p>
        </p:txBody>
      </p:sp>
      <p:sp>
        <p:nvSpPr>
          <p:cNvPr id="6" name="Title 4"/>
          <p:cNvSpPr txBox="1">
            <a:spLocks/>
          </p:cNvSpPr>
          <p:nvPr/>
        </p:nvSpPr>
        <p:spPr>
          <a:xfrm>
            <a:off x="304800" y="427038"/>
            <a:ext cx="11684000" cy="715962"/>
          </a:xfrm>
          <a:prstGeom prst="rect">
            <a:avLst/>
          </a:prstGeom>
        </p:spPr>
        <p:txBody>
          <a:bodyPr/>
          <a:lstStyle/>
          <a:p>
            <a:pPr eaLnBrk="0" hangingPunct="0">
              <a:defRPr/>
            </a:pPr>
            <a:r>
              <a:rPr lang="en-US" sz="3200" kern="0" dirty="0">
                <a:solidFill>
                  <a:schemeClr val="tx2"/>
                </a:solidFill>
                <a:latin typeface="+mj-lt"/>
                <a:ea typeface="+mj-ea"/>
                <a:cs typeface="+mj-cs"/>
              </a:rPr>
              <a:t>Graph Traversing</a:t>
            </a:r>
            <a:endParaRPr lang="en-US" sz="3200" kern="0" dirty="0">
              <a:solidFill>
                <a:schemeClr val="tx2"/>
              </a:solidFill>
              <a:latin typeface="Arial" charset="0"/>
              <a:cs typeface="Arial" charset="0"/>
            </a:endParaRPr>
          </a:p>
          <a:p>
            <a:pPr eaLnBrk="0" hangingPunct="0">
              <a:defRPr/>
            </a:pPr>
            <a:endParaRPr lang="en-US" sz="3200" kern="0" dirty="0">
              <a:solidFill>
                <a:schemeClr val="tx2"/>
              </a:solidFill>
              <a:latin typeface="+mj-lt"/>
              <a:ea typeface="+mj-ea"/>
              <a:cs typeface="+mj-cs"/>
            </a:endParaRPr>
          </a:p>
        </p:txBody>
      </p:sp>
      <p:sp>
        <p:nvSpPr>
          <p:cNvPr id="7" name="Rectangle 3"/>
          <p:cNvSpPr txBox="1">
            <a:spLocks noChangeArrowheads="1"/>
          </p:cNvSpPr>
          <p:nvPr/>
        </p:nvSpPr>
        <p:spPr>
          <a:xfrm>
            <a:off x="609600" y="1219200"/>
            <a:ext cx="11379200" cy="685800"/>
          </a:xfrm>
          <a:prstGeom prst="rect">
            <a:avLst/>
          </a:prstGeom>
        </p:spPr>
        <p:txBody>
          <a:bodyPr/>
          <a:lstStyle/>
          <a:p>
            <a:pPr marL="342900" indent="-342900" eaLnBrk="0" hangingPunct="0">
              <a:spcBef>
                <a:spcPct val="20000"/>
              </a:spcBef>
              <a:buClr>
                <a:schemeClr val="accent1"/>
              </a:buClr>
              <a:defRPr/>
            </a:pPr>
            <a:r>
              <a:rPr lang="en-US" sz="2800" kern="0" dirty="0" err="1">
                <a:latin typeface="+mn-lt"/>
                <a:cs typeface="+mn-cs"/>
                <a:sym typeface="Symbol" pitchFamily="92" charset="2"/>
              </a:rPr>
              <a:t>Dijkstra’s</a:t>
            </a:r>
            <a:r>
              <a:rPr lang="en-US" sz="2800" kern="0" dirty="0">
                <a:latin typeface="+mn-lt"/>
                <a:cs typeface="+mn-cs"/>
                <a:sym typeface="Symbol" pitchFamily="92" charset="2"/>
              </a:rPr>
              <a:t> Shortest Path Algorithm</a:t>
            </a:r>
          </a:p>
          <a:p>
            <a:pPr marL="342900" indent="-342900" eaLnBrk="0" hangingPunct="0">
              <a:spcBef>
                <a:spcPct val="20000"/>
              </a:spcBef>
              <a:buClr>
                <a:schemeClr val="accent1"/>
              </a:buClr>
              <a:defRPr/>
            </a:pPr>
            <a:r>
              <a:rPr lang="en-US" sz="2000" i="1" kern="0" dirty="0">
                <a:latin typeface="+mn-lt"/>
                <a:cs typeface="+mn-cs"/>
                <a:sym typeface="Symbol" pitchFamily="92" charset="2"/>
              </a:rPr>
              <a:t>Example</a:t>
            </a: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800100" lvl="1"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342900" indent="-342900" eaLnBrk="0" hangingPunct="0">
              <a:spcBef>
                <a:spcPct val="20000"/>
              </a:spcBef>
              <a:buClr>
                <a:schemeClr val="accent1"/>
              </a:buClr>
              <a:defRPr/>
            </a:pPr>
            <a:endParaRPr lang="en-US" dirty="0">
              <a:latin typeface="Arial" charset="0"/>
              <a:cs typeface="Arial" charset="0"/>
            </a:endParaRP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p:txBody>
      </p:sp>
    </p:spTree>
    <p:extLst>
      <p:ext uri="{BB962C8B-B14F-4D97-AF65-F5344CB8AC3E}">
        <p14:creationId xmlns:p14="http://schemas.microsoft.com/office/powerpoint/2010/main" val="27617874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638175"/>
            <a:ext cx="9626600"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D9637AA-CA91-4B9A-82BD-A908ECA54EB5}" type="slidenum">
              <a:rPr lang="en-US" smtClean="0"/>
              <a:pPr eaLnBrk="1" hangingPunct="1"/>
              <a:t>65</a:t>
            </a:fld>
            <a:endParaRPr lang="en-US" smtClean="0"/>
          </a:p>
        </p:txBody>
      </p:sp>
      <p:sp>
        <p:nvSpPr>
          <p:cNvPr id="61444"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128E320D-879C-4BBF-88AB-30458C57AADD}" type="slidenum">
              <a:rPr lang="en-US" sz="1000"/>
              <a:pPr algn="r" eaLnBrk="1" hangingPunct="1"/>
              <a:t>65</a:t>
            </a:fld>
            <a:endParaRPr lang="en-US" sz="1000"/>
          </a:p>
        </p:txBody>
      </p:sp>
      <p:sp>
        <p:nvSpPr>
          <p:cNvPr id="61445"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1B9A2E2D-8100-4D7B-AC2C-BB1A780077BE}" type="slidenum">
              <a:rPr lang="en-US" sz="1000"/>
              <a:pPr algn="r" eaLnBrk="1" hangingPunct="1"/>
              <a:t>65</a:t>
            </a:fld>
            <a:endParaRPr lang="en-US" sz="1000"/>
          </a:p>
        </p:txBody>
      </p:sp>
      <p:sp>
        <p:nvSpPr>
          <p:cNvPr id="61446"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1DBC73A3-2F3B-45D1-B747-7635892CF7F8}" type="slidenum">
              <a:rPr lang="en-US" sz="1000"/>
              <a:pPr algn="r" eaLnBrk="1" hangingPunct="1"/>
              <a:t>65</a:t>
            </a:fld>
            <a:endParaRPr lang="en-US" sz="1000"/>
          </a:p>
        </p:txBody>
      </p:sp>
      <p:sp>
        <p:nvSpPr>
          <p:cNvPr id="6" name="Title 4"/>
          <p:cNvSpPr txBox="1">
            <a:spLocks/>
          </p:cNvSpPr>
          <p:nvPr/>
        </p:nvSpPr>
        <p:spPr>
          <a:xfrm>
            <a:off x="304800" y="427038"/>
            <a:ext cx="11684000" cy="715962"/>
          </a:xfrm>
          <a:prstGeom prst="rect">
            <a:avLst/>
          </a:prstGeom>
        </p:spPr>
        <p:txBody>
          <a:bodyPr/>
          <a:lstStyle/>
          <a:p>
            <a:pPr eaLnBrk="0" hangingPunct="0">
              <a:defRPr/>
            </a:pPr>
            <a:r>
              <a:rPr lang="en-US" sz="3200" kern="0" dirty="0">
                <a:solidFill>
                  <a:schemeClr val="tx2"/>
                </a:solidFill>
                <a:latin typeface="+mj-lt"/>
                <a:ea typeface="+mj-ea"/>
                <a:cs typeface="+mj-cs"/>
              </a:rPr>
              <a:t>Graph Traversing</a:t>
            </a:r>
            <a:endParaRPr lang="en-US" sz="3200" kern="0" dirty="0">
              <a:solidFill>
                <a:schemeClr val="tx2"/>
              </a:solidFill>
              <a:latin typeface="Arial" charset="0"/>
              <a:cs typeface="Arial" charset="0"/>
            </a:endParaRPr>
          </a:p>
          <a:p>
            <a:pPr eaLnBrk="0" hangingPunct="0">
              <a:defRPr/>
            </a:pPr>
            <a:endParaRPr lang="en-US" sz="3200" kern="0" dirty="0">
              <a:solidFill>
                <a:schemeClr val="tx2"/>
              </a:solidFill>
              <a:latin typeface="+mj-lt"/>
              <a:ea typeface="+mj-ea"/>
              <a:cs typeface="+mj-cs"/>
            </a:endParaRPr>
          </a:p>
        </p:txBody>
      </p:sp>
      <p:sp>
        <p:nvSpPr>
          <p:cNvPr id="7" name="Rectangle 3"/>
          <p:cNvSpPr txBox="1">
            <a:spLocks noChangeArrowheads="1"/>
          </p:cNvSpPr>
          <p:nvPr/>
        </p:nvSpPr>
        <p:spPr>
          <a:xfrm>
            <a:off x="609600" y="1219200"/>
            <a:ext cx="11379200" cy="685800"/>
          </a:xfrm>
          <a:prstGeom prst="rect">
            <a:avLst/>
          </a:prstGeom>
        </p:spPr>
        <p:txBody>
          <a:bodyPr/>
          <a:lstStyle/>
          <a:p>
            <a:pPr marL="342900" indent="-342900" eaLnBrk="0" hangingPunct="0">
              <a:spcBef>
                <a:spcPct val="20000"/>
              </a:spcBef>
              <a:buClr>
                <a:schemeClr val="accent1"/>
              </a:buClr>
              <a:defRPr/>
            </a:pPr>
            <a:r>
              <a:rPr lang="en-US" sz="2800" kern="0" dirty="0" err="1">
                <a:latin typeface="+mn-lt"/>
                <a:cs typeface="+mn-cs"/>
                <a:sym typeface="Symbol" pitchFamily="92" charset="2"/>
              </a:rPr>
              <a:t>Dijkstra’s</a:t>
            </a:r>
            <a:r>
              <a:rPr lang="en-US" sz="2800" kern="0" dirty="0">
                <a:latin typeface="+mn-lt"/>
                <a:cs typeface="+mn-cs"/>
                <a:sym typeface="Symbol" pitchFamily="92" charset="2"/>
              </a:rPr>
              <a:t> Shortest Path Algorithm</a:t>
            </a:r>
          </a:p>
          <a:p>
            <a:pPr marL="342900" indent="-342900" eaLnBrk="0" hangingPunct="0">
              <a:spcBef>
                <a:spcPct val="20000"/>
              </a:spcBef>
              <a:buClr>
                <a:schemeClr val="accent1"/>
              </a:buClr>
              <a:defRPr/>
            </a:pPr>
            <a:r>
              <a:rPr lang="en-US" sz="2000" i="1" kern="0" dirty="0">
                <a:latin typeface="+mn-lt"/>
                <a:cs typeface="+mn-cs"/>
                <a:sym typeface="Symbol" pitchFamily="92" charset="2"/>
              </a:rPr>
              <a:t>Example</a:t>
            </a: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800100" lvl="1"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342900" indent="-342900" eaLnBrk="0" hangingPunct="0">
              <a:spcBef>
                <a:spcPct val="20000"/>
              </a:spcBef>
              <a:buClr>
                <a:schemeClr val="accent1"/>
              </a:buClr>
              <a:defRPr/>
            </a:pPr>
            <a:endParaRPr lang="en-US" dirty="0">
              <a:latin typeface="Arial" charset="0"/>
              <a:cs typeface="Arial" charset="0"/>
            </a:endParaRP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p:txBody>
      </p:sp>
    </p:spTree>
    <p:extLst>
      <p:ext uri="{BB962C8B-B14F-4D97-AF65-F5344CB8AC3E}">
        <p14:creationId xmlns:p14="http://schemas.microsoft.com/office/powerpoint/2010/main" val="40238636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638175"/>
            <a:ext cx="9626600"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7C7BB28-EC2D-49EB-AEB7-2B14434E784F}" type="slidenum">
              <a:rPr lang="en-US" smtClean="0"/>
              <a:pPr eaLnBrk="1" hangingPunct="1"/>
              <a:t>66</a:t>
            </a:fld>
            <a:endParaRPr lang="en-US" smtClean="0"/>
          </a:p>
        </p:txBody>
      </p:sp>
      <p:sp>
        <p:nvSpPr>
          <p:cNvPr id="62468"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C337192C-C350-427A-8417-1F92789740DA}" type="slidenum">
              <a:rPr lang="en-US" sz="1000"/>
              <a:pPr algn="r" eaLnBrk="1" hangingPunct="1"/>
              <a:t>66</a:t>
            </a:fld>
            <a:endParaRPr lang="en-US" sz="1000"/>
          </a:p>
        </p:txBody>
      </p:sp>
      <p:sp>
        <p:nvSpPr>
          <p:cNvPr id="62469"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AC4E3245-BEA5-4939-8A0B-E89E879EBCC6}" type="slidenum">
              <a:rPr lang="en-US" sz="1000"/>
              <a:pPr algn="r" eaLnBrk="1" hangingPunct="1"/>
              <a:t>66</a:t>
            </a:fld>
            <a:endParaRPr lang="en-US" sz="1000"/>
          </a:p>
        </p:txBody>
      </p:sp>
      <p:sp>
        <p:nvSpPr>
          <p:cNvPr id="62470"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2EC1CAC6-3930-4E15-849F-8BF2988842A1}" type="slidenum">
              <a:rPr lang="en-US" sz="1000"/>
              <a:pPr algn="r" eaLnBrk="1" hangingPunct="1"/>
              <a:t>66</a:t>
            </a:fld>
            <a:endParaRPr lang="en-US" sz="1000"/>
          </a:p>
        </p:txBody>
      </p:sp>
      <p:sp>
        <p:nvSpPr>
          <p:cNvPr id="6" name="Title 4"/>
          <p:cNvSpPr txBox="1">
            <a:spLocks/>
          </p:cNvSpPr>
          <p:nvPr/>
        </p:nvSpPr>
        <p:spPr>
          <a:xfrm>
            <a:off x="304800" y="427038"/>
            <a:ext cx="11684000" cy="715962"/>
          </a:xfrm>
          <a:prstGeom prst="rect">
            <a:avLst/>
          </a:prstGeom>
        </p:spPr>
        <p:txBody>
          <a:bodyPr/>
          <a:lstStyle/>
          <a:p>
            <a:pPr eaLnBrk="0" hangingPunct="0">
              <a:defRPr/>
            </a:pPr>
            <a:r>
              <a:rPr lang="en-US" sz="3200" kern="0" dirty="0">
                <a:solidFill>
                  <a:schemeClr val="tx2"/>
                </a:solidFill>
                <a:latin typeface="+mj-lt"/>
                <a:ea typeface="+mj-ea"/>
                <a:cs typeface="+mj-cs"/>
              </a:rPr>
              <a:t>Graph Traversing</a:t>
            </a:r>
            <a:endParaRPr lang="en-US" sz="3200" kern="0" dirty="0">
              <a:solidFill>
                <a:schemeClr val="tx2"/>
              </a:solidFill>
              <a:latin typeface="Arial" charset="0"/>
              <a:cs typeface="Arial" charset="0"/>
            </a:endParaRPr>
          </a:p>
          <a:p>
            <a:pPr eaLnBrk="0" hangingPunct="0">
              <a:defRPr/>
            </a:pPr>
            <a:endParaRPr lang="en-US" sz="3200" kern="0" dirty="0">
              <a:solidFill>
                <a:schemeClr val="tx2"/>
              </a:solidFill>
              <a:latin typeface="+mj-lt"/>
              <a:ea typeface="+mj-ea"/>
              <a:cs typeface="+mj-cs"/>
            </a:endParaRPr>
          </a:p>
        </p:txBody>
      </p:sp>
      <p:sp>
        <p:nvSpPr>
          <p:cNvPr id="7" name="Rectangle 3"/>
          <p:cNvSpPr txBox="1">
            <a:spLocks noChangeArrowheads="1"/>
          </p:cNvSpPr>
          <p:nvPr/>
        </p:nvSpPr>
        <p:spPr>
          <a:xfrm>
            <a:off x="609600" y="1219200"/>
            <a:ext cx="11379200" cy="685800"/>
          </a:xfrm>
          <a:prstGeom prst="rect">
            <a:avLst/>
          </a:prstGeom>
        </p:spPr>
        <p:txBody>
          <a:bodyPr/>
          <a:lstStyle/>
          <a:p>
            <a:pPr marL="342900" indent="-342900" eaLnBrk="0" hangingPunct="0">
              <a:spcBef>
                <a:spcPct val="20000"/>
              </a:spcBef>
              <a:buClr>
                <a:schemeClr val="accent1"/>
              </a:buClr>
              <a:defRPr/>
            </a:pPr>
            <a:r>
              <a:rPr lang="en-US" sz="2800" kern="0" dirty="0" err="1">
                <a:latin typeface="+mn-lt"/>
                <a:cs typeface="+mn-cs"/>
                <a:sym typeface="Symbol" pitchFamily="92" charset="2"/>
              </a:rPr>
              <a:t>Dijkstra’s</a:t>
            </a:r>
            <a:r>
              <a:rPr lang="en-US" sz="2800" kern="0" dirty="0">
                <a:latin typeface="+mn-lt"/>
                <a:cs typeface="+mn-cs"/>
                <a:sym typeface="Symbol" pitchFamily="92" charset="2"/>
              </a:rPr>
              <a:t> Shortest Path Algorithm</a:t>
            </a:r>
          </a:p>
          <a:p>
            <a:pPr marL="342900" indent="-342900" eaLnBrk="0" hangingPunct="0">
              <a:spcBef>
                <a:spcPct val="20000"/>
              </a:spcBef>
              <a:buClr>
                <a:schemeClr val="accent1"/>
              </a:buClr>
              <a:defRPr/>
            </a:pPr>
            <a:r>
              <a:rPr lang="en-US" sz="2000" i="1" kern="0" dirty="0">
                <a:latin typeface="+mn-lt"/>
                <a:cs typeface="+mn-cs"/>
                <a:sym typeface="Symbol" pitchFamily="92" charset="2"/>
              </a:rPr>
              <a:t>Example</a:t>
            </a: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800100" lvl="1"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342900" indent="-342900" eaLnBrk="0" hangingPunct="0">
              <a:spcBef>
                <a:spcPct val="20000"/>
              </a:spcBef>
              <a:buClr>
                <a:schemeClr val="accent1"/>
              </a:buClr>
              <a:defRPr/>
            </a:pPr>
            <a:endParaRPr lang="en-US" dirty="0">
              <a:latin typeface="Arial" charset="0"/>
              <a:cs typeface="Arial" charset="0"/>
            </a:endParaRP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p:txBody>
      </p:sp>
    </p:spTree>
    <p:extLst>
      <p:ext uri="{BB962C8B-B14F-4D97-AF65-F5344CB8AC3E}">
        <p14:creationId xmlns:p14="http://schemas.microsoft.com/office/powerpoint/2010/main" val="19261410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638175"/>
            <a:ext cx="9626600"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6D078F6-3B00-4496-B89E-84B8692BB48C}" type="slidenum">
              <a:rPr lang="en-US" smtClean="0"/>
              <a:pPr eaLnBrk="1" hangingPunct="1"/>
              <a:t>67</a:t>
            </a:fld>
            <a:endParaRPr lang="en-US" smtClean="0"/>
          </a:p>
        </p:txBody>
      </p:sp>
      <p:sp>
        <p:nvSpPr>
          <p:cNvPr id="63492"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4622EAB3-2DC2-455F-9187-2A1E5E57B6AD}" type="slidenum">
              <a:rPr lang="en-US" sz="1000"/>
              <a:pPr algn="r" eaLnBrk="1" hangingPunct="1"/>
              <a:t>67</a:t>
            </a:fld>
            <a:endParaRPr lang="en-US" sz="1000"/>
          </a:p>
        </p:txBody>
      </p:sp>
      <p:sp>
        <p:nvSpPr>
          <p:cNvPr id="63493"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36009A26-6528-4512-A13F-695D0BABC309}" type="slidenum">
              <a:rPr lang="en-US" sz="1000"/>
              <a:pPr algn="r" eaLnBrk="1" hangingPunct="1"/>
              <a:t>67</a:t>
            </a:fld>
            <a:endParaRPr lang="en-US" sz="1000"/>
          </a:p>
        </p:txBody>
      </p:sp>
      <p:sp>
        <p:nvSpPr>
          <p:cNvPr id="63494"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AF7643C8-E26A-4B9F-AAB9-DA37A273BC3C}" type="slidenum">
              <a:rPr lang="en-US" sz="1000"/>
              <a:pPr algn="r" eaLnBrk="1" hangingPunct="1"/>
              <a:t>67</a:t>
            </a:fld>
            <a:endParaRPr lang="en-US" sz="1000"/>
          </a:p>
        </p:txBody>
      </p:sp>
      <p:sp>
        <p:nvSpPr>
          <p:cNvPr id="6" name="Title 4"/>
          <p:cNvSpPr txBox="1">
            <a:spLocks/>
          </p:cNvSpPr>
          <p:nvPr/>
        </p:nvSpPr>
        <p:spPr>
          <a:xfrm>
            <a:off x="304800" y="427038"/>
            <a:ext cx="11684000" cy="715962"/>
          </a:xfrm>
          <a:prstGeom prst="rect">
            <a:avLst/>
          </a:prstGeom>
        </p:spPr>
        <p:txBody>
          <a:bodyPr/>
          <a:lstStyle/>
          <a:p>
            <a:pPr eaLnBrk="0" hangingPunct="0">
              <a:defRPr/>
            </a:pPr>
            <a:r>
              <a:rPr lang="en-US" sz="3200" kern="0" dirty="0">
                <a:solidFill>
                  <a:schemeClr val="tx2"/>
                </a:solidFill>
                <a:latin typeface="+mj-lt"/>
                <a:ea typeface="+mj-ea"/>
                <a:cs typeface="+mj-cs"/>
              </a:rPr>
              <a:t>Graph Traversing</a:t>
            </a:r>
            <a:endParaRPr lang="en-US" sz="3200" kern="0" dirty="0">
              <a:solidFill>
                <a:schemeClr val="tx2"/>
              </a:solidFill>
              <a:latin typeface="Arial" charset="0"/>
              <a:cs typeface="Arial" charset="0"/>
            </a:endParaRPr>
          </a:p>
          <a:p>
            <a:pPr eaLnBrk="0" hangingPunct="0">
              <a:defRPr/>
            </a:pPr>
            <a:endParaRPr lang="en-US" sz="3200" kern="0" dirty="0">
              <a:solidFill>
                <a:schemeClr val="tx2"/>
              </a:solidFill>
              <a:latin typeface="+mj-lt"/>
              <a:ea typeface="+mj-ea"/>
              <a:cs typeface="+mj-cs"/>
            </a:endParaRPr>
          </a:p>
        </p:txBody>
      </p:sp>
      <p:sp>
        <p:nvSpPr>
          <p:cNvPr id="7" name="Rectangle 3"/>
          <p:cNvSpPr txBox="1">
            <a:spLocks noChangeArrowheads="1"/>
          </p:cNvSpPr>
          <p:nvPr/>
        </p:nvSpPr>
        <p:spPr>
          <a:xfrm>
            <a:off x="609600" y="1219200"/>
            <a:ext cx="11379200" cy="685800"/>
          </a:xfrm>
          <a:prstGeom prst="rect">
            <a:avLst/>
          </a:prstGeom>
        </p:spPr>
        <p:txBody>
          <a:bodyPr/>
          <a:lstStyle/>
          <a:p>
            <a:pPr marL="342900" indent="-342900" eaLnBrk="0" hangingPunct="0">
              <a:spcBef>
                <a:spcPct val="20000"/>
              </a:spcBef>
              <a:buClr>
                <a:schemeClr val="accent1"/>
              </a:buClr>
              <a:defRPr/>
            </a:pPr>
            <a:r>
              <a:rPr lang="en-US" sz="2800" kern="0" dirty="0" err="1">
                <a:latin typeface="+mn-lt"/>
                <a:cs typeface="+mn-cs"/>
                <a:sym typeface="Symbol" pitchFamily="92" charset="2"/>
              </a:rPr>
              <a:t>Dijkstra’s</a:t>
            </a:r>
            <a:r>
              <a:rPr lang="en-US" sz="2800" kern="0" dirty="0">
                <a:latin typeface="+mn-lt"/>
                <a:cs typeface="+mn-cs"/>
                <a:sym typeface="Symbol" pitchFamily="92" charset="2"/>
              </a:rPr>
              <a:t> Shortest Path Algorithm</a:t>
            </a:r>
          </a:p>
          <a:p>
            <a:pPr marL="342900" indent="-342900" eaLnBrk="0" hangingPunct="0">
              <a:spcBef>
                <a:spcPct val="20000"/>
              </a:spcBef>
              <a:buClr>
                <a:schemeClr val="accent1"/>
              </a:buClr>
              <a:defRPr/>
            </a:pPr>
            <a:r>
              <a:rPr lang="en-US" sz="2000" i="1" kern="0" dirty="0">
                <a:latin typeface="+mn-lt"/>
                <a:cs typeface="+mn-cs"/>
                <a:sym typeface="Symbol" pitchFamily="92" charset="2"/>
              </a:rPr>
              <a:t>Example</a:t>
            </a: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800100" lvl="1"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342900" indent="-342900" eaLnBrk="0" hangingPunct="0">
              <a:spcBef>
                <a:spcPct val="20000"/>
              </a:spcBef>
              <a:buClr>
                <a:schemeClr val="accent1"/>
              </a:buClr>
              <a:defRPr/>
            </a:pPr>
            <a:endParaRPr lang="en-US" dirty="0">
              <a:latin typeface="Arial" charset="0"/>
              <a:cs typeface="Arial" charset="0"/>
            </a:endParaRP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p:txBody>
      </p:sp>
    </p:spTree>
    <p:extLst>
      <p:ext uri="{BB962C8B-B14F-4D97-AF65-F5344CB8AC3E}">
        <p14:creationId xmlns:p14="http://schemas.microsoft.com/office/powerpoint/2010/main" val="9850299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638175"/>
            <a:ext cx="9626600"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82FF837-4F0C-4B0C-9DA2-24A92ABBA591}" type="slidenum">
              <a:rPr lang="en-US" smtClean="0"/>
              <a:pPr eaLnBrk="1" hangingPunct="1"/>
              <a:t>68</a:t>
            </a:fld>
            <a:endParaRPr lang="en-US" smtClean="0"/>
          </a:p>
        </p:txBody>
      </p:sp>
      <p:sp>
        <p:nvSpPr>
          <p:cNvPr id="64516"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84CEAF4E-FDAF-48F2-A69A-A3AEDC91B359}" type="slidenum">
              <a:rPr lang="en-US" sz="1000"/>
              <a:pPr algn="r" eaLnBrk="1" hangingPunct="1"/>
              <a:t>68</a:t>
            </a:fld>
            <a:endParaRPr lang="en-US" sz="1000"/>
          </a:p>
        </p:txBody>
      </p:sp>
      <p:sp>
        <p:nvSpPr>
          <p:cNvPr id="64517"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E0974768-69BD-46DE-B23F-AF915C4CBCF8}" type="slidenum">
              <a:rPr lang="en-US" sz="1000"/>
              <a:pPr algn="r" eaLnBrk="1" hangingPunct="1"/>
              <a:t>68</a:t>
            </a:fld>
            <a:endParaRPr lang="en-US" sz="1000"/>
          </a:p>
        </p:txBody>
      </p:sp>
      <p:sp>
        <p:nvSpPr>
          <p:cNvPr id="64518"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6E7AE454-B296-4709-A23E-6476A766B867}" type="slidenum">
              <a:rPr lang="en-US" sz="1000"/>
              <a:pPr algn="r" eaLnBrk="1" hangingPunct="1"/>
              <a:t>68</a:t>
            </a:fld>
            <a:endParaRPr lang="en-US" sz="1000"/>
          </a:p>
        </p:txBody>
      </p:sp>
      <p:sp>
        <p:nvSpPr>
          <p:cNvPr id="6" name="Title 4"/>
          <p:cNvSpPr txBox="1">
            <a:spLocks/>
          </p:cNvSpPr>
          <p:nvPr/>
        </p:nvSpPr>
        <p:spPr>
          <a:xfrm>
            <a:off x="304800" y="427038"/>
            <a:ext cx="11684000" cy="715962"/>
          </a:xfrm>
          <a:prstGeom prst="rect">
            <a:avLst/>
          </a:prstGeom>
        </p:spPr>
        <p:txBody>
          <a:bodyPr/>
          <a:lstStyle/>
          <a:p>
            <a:pPr eaLnBrk="0" hangingPunct="0">
              <a:defRPr/>
            </a:pPr>
            <a:r>
              <a:rPr lang="en-US" sz="3200" kern="0" dirty="0">
                <a:solidFill>
                  <a:schemeClr val="tx2"/>
                </a:solidFill>
                <a:latin typeface="+mj-lt"/>
                <a:ea typeface="+mj-ea"/>
                <a:cs typeface="+mj-cs"/>
              </a:rPr>
              <a:t>Graph Traversing</a:t>
            </a:r>
            <a:endParaRPr lang="en-US" sz="3200" kern="0" dirty="0">
              <a:solidFill>
                <a:schemeClr val="tx2"/>
              </a:solidFill>
              <a:latin typeface="Arial" charset="0"/>
              <a:cs typeface="Arial" charset="0"/>
            </a:endParaRPr>
          </a:p>
          <a:p>
            <a:pPr eaLnBrk="0" hangingPunct="0">
              <a:defRPr/>
            </a:pPr>
            <a:endParaRPr lang="en-US" sz="3200" kern="0" dirty="0">
              <a:solidFill>
                <a:schemeClr val="tx2"/>
              </a:solidFill>
              <a:latin typeface="+mj-lt"/>
              <a:ea typeface="+mj-ea"/>
              <a:cs typeface="+mj-cs"/>
            </a:endParaRPr>
          </a:p>
        </p:txBody>
      </p:sp>
      <p:sp>
        <p:nvSpPr>
          <p:cNvPr id="7" name="Rectangle 3"/>
          <p:cNvSpPr txBox="1">
            <a:spLocks noChangeArrowheads="1"/>
          </p:cNvSpPr>
          <p:nvPr/>
        </p:nvSpPr>
        <p:spPr>
          <a:xfrm>
            <a:off x="609600" y="1219200"/>
            <a:ext cx="11379200" cy="685800"/>
          </a:xfrm>
          <a:prstGeom prst="rect">
            <a:avLst/>
          </a:prstGeom>
        </p:spPr>
        <p:txBody>
          <a:bodyPr/>
          <a:lstStyle/>
          <a:p>
            <a:pPr marL="342900" indent="-342900" eaLnBrk="0" hangingPunct="0">
              <a:spcBef>
                <a:spcPct val="20000"/>
              </a:spcBef>
              <a:buClr>
                <a:schemeClr val="accent1"/>
              </a:buClr>
              <a:defRPr/>
            </a:pPr>
            <a:r>
              <a:rPr lang="en-US" sz="2800" kern="0" dirty="0" err="1">
                <a:latin typeface="+mn-lt"/>
                <a:cs typeface="+mn-cs"/>
                <a:sym typeface="Symbol" pitchFamily="92" charset="2"/>
              </a:rPr>
              <a:t>Dijkstra’s</a:t>
            </a:r>
            <a:r>
              <a:rPr lang="en-US" sz="2800" kern="0" dirty="0">
                <a:latin typeface="+mn-lt"/>
                <a:cs typeface="+mn-cs"/>
                <a:sym typeface="Symbol" pitchFamily="92" charset="2"/>
              </a:rPr>
              <a:t> Shortest Path Algorithm</a:t>
            </a:r>
          </a:p>
          <a:p>
            <a:pPr marL="342900" indent="-342900" eaLnBrk="0" hangingPunct="0">
              <a:spcBef>
                <a:spcPct val="20000"/>
              </a:spcBef>
              <a:buClr>
                <a:schemeClr val="accent1"/>
              </a:buClr>
              <a:defRPr/>
            </a:pPr>
            <a:r>
              <a:rPr lang="en-US" sz="2000" i="1" kern="0" dirty="0">
                <a:latin typeface="+mn-lt"/>
                <a:cs typeface="+mn-cs"/>
                <a:sym typeface="Symbol" pitchFamily="92" charset="2"/>
              </a:rPr>
              <a:t>Example</a:t>
            </a: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800100" lvl="1"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342900" indent="-342900" eaLnBrk="0" hangingPunct="0">
              <a:spcBef>
                <a:spcPct val="20000"/>
              </a:spcBef>
              <a:buClr>
                <a:schemeClr val="accent1"/>
              </a:buClr>
              <a:defRPr/>
            </a:pPr>
            <a:endParaRPr lang="en-US" dirty="0">
              <a:latin typeface="Arial" charset="0"/>
              <a:cs typeface="Arial" charset="0"/>
            </a:endParaRP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p:txBody>
      </p:sp>
    </p:spTree>
    <p:extLst>
      <p:ext uri="{BB962C8B-B14F-4D97-AF65-F5344CB8AC3E}">
        <p14:creationId xmlns:p14="http://schemas.microsoft.com/office/powerpoint/2010/main" val="105505999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638175"/>
            <a:ext cx="9626600"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78CB032-42CD-40BE-BC58-746EC04C6795}" type="slidenum">
              <a:rPr lang="en-US" smtClean="0"/>
              <a:pPr eaLnBrk="1" hangingPunct="1"/>
              <a:t>69</a:t>
            </a:fld>
            <a:endParaRPr lang="en-US" smtClean="0"/>
          </a:p>
        </p:txBody>
      </p:sp>
      <p:sp>
        <p:nvSpPr>
          <p:cNvPr id="65540"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9E9EBDDB-A9A1-431E-B531-E406CADFB58D}" type="slidenum">
              <a:rPr lang="en-US" sz="1000"/>
              <a:pPr algn="r" eaLnBrk="1" hangingPunct="1"/>
              <a:t>69</a:t>
            </a:fld>
            <a:endParaRPr lang="en-US" sz="1000"/>
          </a:p>
        </p:txBody>
      </p:sp>
      <p:sp>
        <p:nvSpPr>
          <p:cNvPr id="65541"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3D0F67E2-1C7A-475B-AB84-45EA918BFB84}" type="slidenum">
              <a:rPr lang="en-US" sz="1000"/>
              <a:pPr algn="r" eaLnBrk="1" hangingPunct="1"/>
              <a:t>69</a:t>
            </a:fld>
            <a:endParaRPr lang="en-US" sz="1000"/>
          </a:p>
        </p:txBody>
      </p:sp>
      <p:sp>
        <p:nvSpPr>
          <p:cNvPr id="65542"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CB44B7D6-D9C6-4C42-B2E5-6DE2F9A7FD69}" type="slidenum">
              <a:rPr lang="en-US" sz="1000"/>
              <a:pPr algn="r" eaLnBrk="1" hangingPunct="1"/>
              <a:t>69</a:t>
            </a:fld>
            <a:endParaRPr lang="en-US" sz="1000"/>
          </a:p>
        </p:txBody>
      </p:sp>
      <p:sp>
        <p:nvSpPr>
          <p:cNvPr id="6" name="Title 4"/>
          <p:cNvSpPr txBox="1">
            <a:spLocks/>
          </p:cNvSpPr>
          <p:nvPr/>
        </p:nvSpPr>
        <p:spPr>
          <a:xfrm>
            <a:off x="304800" y="427038"/>
            <a:ext cx="11684000" cy="715962"/>
          </a:xfrm>
          <a:prstGeom prst="rect">
            <a:avLst/>
          </a:prstGeom>
        </p:spPr>
        <p:txBody>
          <a:bodyPr/>
          <a:lstStyle/>
          <a:p>
            <a:pPr eaLnBrk="0" hangingPunct="0">
              <a:defRPr/>
            </a:pPr>
            <a:r>
              <a:rPr lang="en-US" sz="3200" kern="0" dirty="0">
                <a:solidFill>
                  <a:schemeClr val="tx2"/>
                </a:solidFill>
                <a:latin typeface="+mj-lt"/>
                <a:ea typeface="+mj-ea"/>
                <a:cs typeface="+mj-cs"/>
              </a:rPr>
              <a:t>Graph Traversing</a:t>
            </a:r>
            <a:endParaRPr lang="en-US" sz="3200" kern="0" dirty="0">
              <a:solidFill>
                <a:schemeClr val="tx2"/>
              </a:solidFill>
              <a:latin typeface="Arial" charset="0"/>
              <a:cs typeface="Arial" charset="0"/>
            </a:endParaRPr>
          </a:p>
          <a:p>
            <a:pPr eaLnBrk="0" hangingPunct="0">
              <a:defRPr/>
            </a:pPr>
            <a:endParaRPr lang="en-US" sz="3200" kern="0" dirty="0">
              <a:solidFill>
                <a:schemeClr val="tx2"/>
              </a:solidFill>
              <a:latin typeface="+mj-lt"/>
              <a:ea typeface="+mj-ea"/>
              <a:cs typeface="+mj-cs"/>
            </a:endParaRPr>
          </a:p>
        </p:txBody>
      </p:sp>
      <p:sp>
        <p:nvSpPr>
          <p:cNvPr id="7" name="Rectangle 3"/>
          <p:cNvSpPr txBox="1">
            <a:spLocks noChangeArrowheads="1"/>
          </p:cNvSpPr>
          <p:nvPr/>
        </p:nvSpPr>
        <p:spPr>
          <a:xfrm>
            <a:off x="609600" y="1219200"/>
            <a:ext cx="11379200" cy="685800"/>
          </a:xfrm>
          <a:prstGeom prst="rect">
            <a:avLst/>
          </a:prstGeom>
        </p:spPr>
        <p:txBody>
          <a:bodyPr/>
          <a:lstStyle/>
          <a:p>
            <a:pPr marL="342900" indent="-342900" eaLnBrk="0" hangingPunct="0">
              <a:spcBef>
                <a:spcPct val="20000"/>
              </a:spcBef>
              <a:buClr>
                <a:schemeClr val="accent1"/>
              </a:buClr>
              <a:defRPr/>
            </a:pPr>
            <a:r>
              <a:rPr lang="en-US" sz="2800" kern="0" dirty="0" err="1">
                <a:latin typeface="+mn-lt"/>
                <a:cs typeface="+mn-cs"/>
                <a:sym typeface="Symbol" pitchFamily="92" charset="2"/>
              </a:rPr>
              <a:t>Dijkstra’s</a:t>
            </a:r>
            <a:r>
              <a:rPr lang="en-US" sz="2800" kern="0" dirty="0">
                <a:latin typeface="+mn-lt"/>
                <a:cs typeface="+mn-cs"/>
                <a:sym typeface="Symbol" pitchFamily="92" charset="2"/>
              </a:rPr>
              <a:t> Shortest Path Algorithm</a:t>
            </a:r>
          </a:p>
          <a:p>
            <a:pPr marL="342900" indent="-342900" eaLnBrk="0" hangingPunct="0">
              <a:spcBef>
                <a:spcPct val="20000"/>
              </a:spcBef>
              <a:buClr>
                <a:schemeClr val="accent1"/>
              </a:buClr>
              <a:defRPr/>
            </a:pPr>
            <a:r>
              <a:rPr lang="en-US" sz="2000" i="1" kern="0" dirty="0">
                <a:latin typeface="+mn-lt"/>
                <a:cs typeface="+mn-cs"/>
                <a:sym typeface="Symbol" pitchFamily="92" charset="2"/>
              </a:rPr>
              <a:t>Example</a:t>
            </a: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800100" lvl="1"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342900" indent="-342900" eaLnBrk="0" hangingPunct="0">
              <a:spcBef>
                <a:spcPct val="20000"/>
              </a:spcBef>
              <a:buClr>
                <a:schemeClr val="accent1"/>
              </a:buClr>
              <a:defRPr/>
            </a:pPr>
            <a:endParaRPr lang="en-US" dirty="0">
              <a:latin typeface="Arial" charset="0"/>
              <a:cs typeface="Arial" charset="0"/>
            </a:endParaRP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p:txBody>
      </p:sp>
    </p:spTree>
    <p:extLst>
      <p:ext uri="{BB962C8B-B14F-4D97-AF65-F5344CB8AC3E}">
        <p14:creationId xmlns:p14="http://schemas.microsoft.com/office/powerpoint/2010/main" val="183833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186" y="0"/>
            <a:ext cx="11713780" cy="6731876"/>
          </a:xfrm>
        </p:spPr>
        <p:txBody>
          <a:bodyPr>
            <a:normAutofit fontScale="92500" lnSpcReduction="10000"/>
          </a:bodyPr>
          <a:lstStyle/>
          <a:p>
            <a:pPr marL="0" indent="0">
              <a:buNone/>
            </a:pPr>
            <a:r>
              <a:rPr lang="en-US" dirty="0"/>
              <a:t>Algorithm: Greedy-Fractional-Knapsack (w[1..n], p[1..n], W) </a:t>
            </a:r>
          </a:p>
          <a:p>
            <a:pPr marL="0" indent="0">
              <a:buNone/>
            </a:pPr>
            <a:r>
              <a:rPr lang="en-US" dirty="0"/>
              <a:t>for i = 1 to n </a:t>
            </a:r>
          </a:p>
          <a:p>
            <a:pPr marL="0" indent="0">
              <a:buNone/>
            </a:pPr>
            <a:r>
              <a:rPr lang="en-US" dirty="0"/>
              <a:t>   do x[i] = 0 </a:t>
            </a:r>
          </a:p>
          <a:p>
            <a:pPr marL="0" indent="0">
              <a:buNone/>
            </a:pPr>
            <a:r>
              <a:rPr lang="en-US" dirty="0"/>
              <a:t>weight = 0 </a:t>
            </a:r>
          </a:p>
          <a:p>
            <a:pPr marL="0" indent="0">
              <a:buNone/>
            </a:pPr>
            <a:r>
              <a:rPr lang="en-US" dirty="0"/>
              <a:t>for i = 1 to n </a:t>
            </a:r>
          </a:p>
          <a:p>
            <a:pPr marL="0" indent="0">
              <a:buNone/>
            </a:pPr>
            <a:r>
              <a:rPr lang="en-US" dirty="0"/>
              <a:t>   if weight + w[i] ≤ W then  </a:t>
            </a:r>
          </a:p>
          <a:p>
            <a:pPr marL="0" indent="0">
              <a:buNone/>
            </a:pPr>
            <a:r>
              <a:rPr lang="en-US" dirty="0"/>
              <a:t>      x[i] = 1 </a:t>
            </a:r>
          </a:p>
          <a:p>
            <a:pPr marL="0" indent="0">
              <a:buNone/>
            </a:pPr>
            <a:r>
              <a:rPr lang="en-US" dirty="0"/>
              <a:t>      weight = weight + w[i] </a:t>
            </a:r>
          </a:p>
          <a:p>
            <a:pPr marL="0" indent="0">
              <a:buNone/>
            </a:pPr>
            <a:r>
              <a:rPr lang="en-US" dirty="0" smtClean="0"/>
              <a:t>   else </a:t>
            </a:r>
          </a:p>
          <a:p>
            <a:pPr marL="0" indent="0">
              <a:buNone/>
            </a:pPr>
            <a:r>
              <a:rPr lang="en-US" dirty="0" smtClean="0"/>
              <a:t>      </a:t>
            </a:r>
            <a:r>
              <a:rPr lang="en-US" dirty="0"/>
              <a:t>x[i] = (W - weight) / w[i] </a:t>
            </a:r>
          </a:p>
          <a:p>
            <a:pPr marL="0" indent="0">
              <a:buNone/>
            </a:pPr>
            <a:r>
              <a:rPr lang="en-US" dirty="0"/>
              <a:t>      weight = W </a:t>
            </a:r>
          </a:p>
          <a:p>
            <a:pPr marL="0" indent="0">
              <a:buNone/>
            </a:pPr>
            <a:r>
              <a:rPr lang="en-US" dirty="0"/>
              <a:t>      break </a:t>
            </a:r>
          </a:p>
          <a:p>
            <a:pPr marL="0" indent="0">
              <a:buNone/>
            </a:pPr>
            <a:r>
              <a:rPr lang="en-US" dirty="0"/>
              <a:t>return x</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6" name="Rectangle 5"/>
          <p:cNvSpPr/>
          <p:nvPr/>
        </p:nvSpPr>
        <p:spPr>
          <a:xfrm>
            <a:off x="6642538" y="780545"/>
            <a:ext cx="5549462" cy="6124754"/>
          </a:xfrm>
          <a:prstGeom prst="rect">
            <a:avLst/>
          </a:prstGeom>
        </p:spPr>
        <p:txBody>
          <a:bodyPr wrap="square">
            <a:spAutoFit/>
          </a:bodyPr>
          <a:lstStyle/>
          <a:p>
            <a:pPr fontAlgn="base"/>
            <a:r>
              <a:rPr lang="en-US" sz="2800" b="1" u="sng" dirty="0"/>
              <a:t>Time Complexity-</a:t>
            </a:r>
            <a:endParaRPr lang="en-US" sz="2800" dirty="0"/>
          </a:p>
          <a:p>
            <a:pPr fontAlgn="base"/>
            <a:r>
              <a:rPr lang="en-US" sz="2800" dirty="0"/>
              <a:t> </a:t>
            </a:r>
          </a:p>
          <a:p>
            <a:pPr marL="457200" indent="-457200" fontAlgn="base">
              <a:buFont typeface="Arial" pitchFamily="34" charset="0"/>
              <a:buChar char="•"/>
            </a:pPr>
            <a:r>
              <a:rPr lang="en-US" sz="2800" dirty="0"/>
              <a:t>While solving the problem</a:t>
            </a:r>
            <a:r>
              <a:rPr lang="en-US" sz="2800" dirty="0" smtClean="0"/>
              <a:t>, The </a:t>
            </a:r>
            <a:r>
              <a:rPr lang="en-US" sz="2800" dirty="0"/>
              <a:t>main time taking step is the sorting of all items in the decreasing order of their value / weight ratios.</a:t>
            </a:r>
          </a:p>
          <a:p>
            <a:pPr marL="457200" indent="-457200" fontAlgn="base">
              <a:buFont typeface="Arial" pitchFamily="34" charset="0"/>
              <a:buChar char="•"/>
            </a:pPr>
            <a:r>
              <a:rPr lang="en-US" sz="2800" dirty="0"/>
              <a:t>If the items are already arranged in the required order, the while loop takes O(n) time.</a:t>
            </a:r>
          </a:p>
          <a:p>
            <a:pPr marL="457200" indent="-457200" fontAlgn="base">
              <a:buFont typeface="Arial" pitchFamily="34" charset="0"/>
              <a:buChar char="•"/>
            </a:pPr>
            <a:r>
              <a:rPr lang="en-US" sz="2800" dirty="0"/>
              <a:t>Quick sort’s average time complexity is O(</a:t>
            </a:r>
            <a:r>
              <a:rPr lang="en-US" sz="2800" dirty="0" err="1"/>
              <a:t>nlogn</a:t>
            </a:r>
            <a:r>
              <a:rPr lang="en-US" sz="2800" dirty="0"/>
              <a:t>), therefore total time taken including the sort is O(</a:t>
            </a:r>
            <a:r>
              <a:rPr lang="en-US" sz="2800" dirty="0" err="1"/>
              <a:t>nlogn</a:t>
            </a:r>
            <a:r>
              <a:rPr lang="en-US" sz="2800" dirty="0"/>
              <a:t>).</a:t>
            </a:r>
          </a:p>
        </p:txBody>
      </p:sp>
    </p:spTree>
    <p:extLst>
      <p:ext uri="{BB962C8B-B14F-4D97-AF65-F5344CB8AC3E}">
        <p14:creationId xmlns:p14="http://schemas.microsoft.com/office/powerpoint/2010/main" val="12046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638175"/>
            <a:ext cx="9626600"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7FDEA9B-55BC-4135-9289-DAA344FA20A1}" type="slidenum">
              <a:rPr lang="en-US" smtClean="0"/>
              <a:pPr eaLnBrk="1" hangingPunct="1"/>
              <a:t>70</a:t>
            </a:fld>
            <a:endParaRPr lang="en-US" smtClean="0"/>
          </a:p>
        </p:txBody>
      </p:sp>
      <p:sp>
        <p:nvSpPr>
          <p:cNvPr id="66564"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35A1207D-270B-433E-82E3-6B4A068C86F0}" type="slidenum">
              <a:rPr lang="en-US" sz="1000"/>
              <a:pPr algn="r" eaLnBrk="1" hangingPunct="1"/>
              <a:t>70</a:t>
            </a:fld>
            <a:endParaRPr lang="en-US" sz="1000"/>
          </a:p>
        </p:txBody>
      </p:sp>
      <p:sp>
        <p:nvSpPr>
          <p:cNvPr id="66565"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21495AF8-1EC1-4BB8-B9F0-254A41CFA156}" type="slidenum">
              <a:rPr lang="en-US" sz="1000"/>
              <a:pPr algn="r" eaLnBrk="1" hangingPunct="1"/>
              <a:t>70</a:t>
            </a:fld>
            <a:endParaRPr lang="en-US" sz="1000"/>
          </a:p>
        </p:txBody>
      </p:sp>
      <p:sp>
        <p:nvSpPr>
          <p:cNvPr id="66566"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C09FCC89-4772-4A27-9349-3B4F4273C8D4}" type="slidenum">
              <a:rPr lang="en-US" sz="1000"/>
              <a:pPr algn="r" eaLnBrk="1" hangingPunct="1"/>
              <a:t>70</a:t>
            </a:fld>
            <a:endParaRPr lang="en-US" sz="1000"/>
          </a:p>
        </p:txBody>
      </p:sp>
      <p:sp>
        <p:nvSpPr>
          <p:cNvPr id="6" name="Title 4"/>
          <p:cNvSpPr txBox="1">
            <a:spLocks/>
          </p:cNvSpPr>
          <p:nvPr/>
        </p:nvSpPr>
        <p:spPr>
          <a:xfrm>
            <a:off x="304800" y="427038"/>
            <a:ext cx="11684000" cy="715962"/>
          </a:xfrm>
          <a:prstGeom prst="rect">
            <a:avLst/>
          </a:prstGeom>
        </p:spPr>
        <p:txBody>
          <a:bodyPr/>
          <a:lstStyle/>
          <a:p>
            <a:pPr eaLnBrk="0" hangingPunct="0">
              <a:defRPr/>
            </a:pPr>
            <a:r>
              <a:rPr lang="en-US" sz="3200" kern="0" dirty="0">
                <a:solidFill>
                  <a:schemeClr val="tx2"/>
                </a:solidFill>
                <a:latin typeface="+mj-lt"/>
                <a:ea typeface="+mj-ea"/>
                <a:cs typeface="+mj-cs"/>
              </a:rPr>
              <a:t>Graph Traversing</a:t>
            </a:r>
            <a:endParaRPr lang="en-US" sz="3200" kern="0" dirty="0">
              <a:solidFill>
                <a:schemeClr val="tx2"/>
              </a:solidFill>
              <a:latin typeface="Arial" charset="0"/>
              <a:cs typeface="Arial" charset="0"/>
            </a:endParaRPr>
          </a:p>
          <a:p>
            <a:pPr eaLnBrk="0" hangingPunct="0">
              <a:defRPr/>
            </a:pPr>
            <a:endParaRPr lang="en-US" sz="3200" kern="0" dirty="0">
              <a:solidFill>
                <a:schemeClr val="tx2"/>
              </a:solidFill>
              <a:latin typeface="+mj-lt"/>
              <a:ea typeface="+mj-ea"/>
              <a:cs typeface="+mj-cs"/>
            </a:endParaRPr>
          </a:p>
        </p:txBody>
      </p:sp>
      <p:sp>
        <p:nvSpPr>
          <p:cNvPr id="7" name="Rectangle 3"/>
          <p:cNvSpPr txBox="1">
            <a:spLocks noChangeArrowheads="1"/>
          </p:cNvSpPr>
          <p:nvPr/>
        </p:nvSpPr>
        <p:spPr>
          <a:xfrm>
            <a:off x="609600" y="1219200"/>
            <a:ext cx="11379200" cy="685800"/>
          </a:xfrm>
          <a:prstGeom prst="rect">
            <a:avLst/>
          </a:prstGeom>
        </p:spPr>
        <p:txBody>
          <a:bodyPr/>
          <a:lstStyle/>
          <a:p>
            <a:pPr marL="342900" indent="-342900" eaLnBrk="0" hangingPunct="0">
              <a:spcBef>
                <a:spcPct val="20000"/>
              </a:spcBef>
              <a:buClr>
                <a:schemeClr val="accent1"/>
              </a:buClr>
              <a:defRPr/>
            </a:pPr>
            <a:r>
              <a:rPr lang="en-US" sz="2800" kern="0" dirty="0" err="1">
                <a:latin typeface="+mn-lt"/>
                <a:cs typeface="+mn-cs"/>
                <a:sym typeface="Symbol" pitchFamily="92" charset="2"/>
              </a:rPr>
              <a:t>Dijkstra’s</a:t>
            </a:r>
            <a:r>
              <a:rPr lang="en-US" sz="2800" kern="0" dirty="0">
                <a:latin typeface="+mn-lt"/>
                <a:cs typeface="+mn-cs"/>
                <a:sym typeface="Symbol" pitchFamily="92" charset="2"/>
              </a:rPr>
              <a:t> Shortest Path Algorithm</a:t>
            </a:r>
          </a:p>
          <a:p>
            <a:pPr marL="342900" indent="-342900" eaLnBrk="0" hangingPunct="0">
              <a:spcBef>
                <a:spcPct val="20000"/>
              </a:spcBef>
              <a:buClr>
                <a:schemeClr val="accent1"/>
              </a:buClr>
              <a:defRPr/>
            </a:pPr>
            <a:r>
              <a:rPr lang="en-US" sz="2000" i="1" kern="0" dirty="0">
                <a:latin typeface="+mn-lt"/>
                <a:cs typeface="+mn-cs"/>
                <a:sym typeface="Symbol" pitchFamily="92" charset="2"/>
              </a:rPr>
              <a:t>Example</a:t>
            </a: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800100" lvl="1"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342900" indent="-342900" eaLnBrk="0" hangingPunct="0">
              <a:spcBef>
                <a:spcPct val="20000"/>
              </a:spcBef>
              <a:buClr>
                <a:schemeClr val="accent1"/>
              </a:buClr>
              <a:defRPr/>
            </a:pPr>
            <a:endParaRPr lang="en-US" dirty="0">
              <a:latin typeface="Arial" charset="0"/>
              <a:cs typeface="Arial" charset="0"/>
            </a:endParaRP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p:txBody>
      </p:sp>
    </p:spTree>
    <p:extLst>
      <p:ext uri="{BB962C8B-B14F-4D97-AF65-F5344CB8AC3E}">
        <p14:creationId xmlns:p14="http://schemas.microsoft.com/office/powerpoint/2010/main" val="35308362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638175"/>
            <a:ext cx="9626600"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761A551-2908-495A-A909-61EB1FF6E9A8}" type="slidenum">
              <a:rPr lang="en-US" smtClean="0"/>
              <a:pPr eaLnBrk="1" hangingPunct="1"/>
              <a:t>71</a:t>
            </a:fld>
            <a:endParaRPr lang="en-US" smtClean="0"/>
          </a:p>
        </p:txBody>
      </p:sp>
      <p:sp>
        <p:nvSpPr>
          <p:cNvPr id="67588"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A28B7824-0C2C-47D7-84DF-8D623FC371B4}" type="slidenum">
              <a:rPr lang="en-US" sz="1000"/>
              <a:pPr algn="r" eaLnBrk="1" hangingPunct="1"/>
              <a:t>71</a:t>
            </a:fld>
            <a:endParaRPr lang="en-US" sz="1000"/>
          </a:p>
        </p:txBody>
      </p:sp>
      <p:sp>
        <p:nvSpPr>
          <p:cNvPr id="67589"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B8DA6923-947C-4433-ACBF-B46BE781E96C}" type="slidenum">
              <a:rPr lang="en-US" sz="1000"/>
              <a:pPr algn="r" eaLnBrk="1" hangingPunct="1"/>
              <a:t>71</a:t>
            </a:fld>
            <a:endParaRPr lang="en-US" sz="1000"/>
          </a:p>
        </p:txBody>
      </p:sp>
      <p:sp>
        <p:nvSpPr>
          <p:cNvPr id="67590" name="Slide Number Placeholder 1"/>
          <p:cNvSpPr txBox="1">
            <a:spLocks/>
          </p:cNvSpPr>
          <p:nvPr/>
        </p:nvSpPr>
        <p:spPr bwMode="auto">
          <a:xfrm>
            <a:off x="8737600" y="624840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632C4470-284A-4B5C-826F-B8968CBCC217}" type="slidenum">
              <a:rPr lang="en-US" sz="1000"/>
              <a:pPr algn="r" eaLnBrk="1" hangingPunct="1"/>
              <a:t>71</a:t>
            </a:fld>
            <a:endParaRPr lang="en-US" sz="1000"/>
          </a:p>
        </p:txBody>
      </p:sp>
      <p:sp>
        <p:nvSpPr>
          <p:cNvPr id="6" name="Title 4"/>
          <p:cNvSpPr txBox="1">
            <a:spLocks/>
          </p:cNvSpPr>
          <p:nvPr/>
        </p:nvSpPr>
        <p:spPr>
          <a:xfrm>
            <a:off x="304800" y="427038"/>
            <a:ext cx="11684000" cy="715962"/>
          </a:xfrm>
          <a:prstGeom prst="rect">
            <a:avLst/>
          </a:prstGeom>
        </p:spPr>
        <p:txBody>
          <a:bodyPr/>
          <a:lstStyle/>
          <a:p>
            <a:pPr eaLnBrk="0" hangingPunct="0">
              <a:defRPr/>
            </a:pPr>
            <a:r>
              <a:rPr lang="en-US" sz="3200" kern="0" dirty="0">
                <a:solidFill>
                  <a:schemeClr val="tx2"/>
                </a:solidFill>
                <a:latin typeface="+mj-lt"/>
                <a:ea typeface="+mj-ea"/>
                <a:cs typeface="+mj-cs"/>
              </a:rPr>
              <a:t>Graph Traversing</a:t>
            </a:r>
            <a:endParaRPr lang="en-US" sz="3200" kern="0" dirty="0">
              <a:solidFill>
                <a:schemeClr val="tx2"/>
              </a:solidFill>
              <a:latin typeface="Arial" charset="0"/>
              <a:cs typeface="Arial" charset="0"/>
            </a:endParaRPr>
          </a:p>
          <a:p>
            <a:pPr eaLnBrk="0" hangingPunct="0">
              <a:defRPr/>
            </a:pPr>
            <a:endParaRPr lang="en-US" sz="3200" kern="0" dirty="0">
              <a:solidFill>
                <a:schemeClr val="tx2"/>
              </a:solidFill>
              <a:latin typeface="+mj-lt"/>
              <a:ea typeface="+mj-ea"/>
              <a:cs typeface="+mj-cs"/>
            </a:endParaRPr>
          </a:p>
        </p:txBody>
      </p:sp>
      <p:sp>
        <p:nvSpPr>
          <p:cNvPr id="7" name="Rectangle 3"/>
          <p:cNvSpPr txBox="1">
            <a:spLocks noChangeArrowheads="1"/>
          </p:cNvSpPr>
          <p:nvPr/>
        </p:nvSpPr>
        <p:spPr>
          <a:xfrm>
            <a:off x="609600" y="1219200"/>
            <a:ext cx="11379200" cy="685800"/>
          </a:xfrm>
          <a:prstGeom prst="rect">
            <a:avLst/>
          </a:prstGeom>
        </p:spPr>
        <p:txBody>
          <a:bodyPr/>
          <a:lstStyle/>
          <a:p>
            <a:pPr marL="342900" indent="-342900" eaLnBrk="0" hangingPunct="0">
              <a:spcBef>
                <a:spcPct val="20000"/>
              </a:spcBef>
              <a:buClr>
                <a:schemeClr val="accent1"/>
              </a:buClr>
              <a:defRPr/>
            </a:pPr>
            <a:r>
              <a:rPr lang="en-US" sz="2800" kern="0" dirty="0" err="1">
                <a:latin typeface="+mn-lt"/>
                <a:cs typeface="+mn-cs"/>
                <a:sym typeface="Symbol" pitchFamily="92" charset="2"/>
              </a:rPr>
              <a:t>Dijkstra’s</a:t>
            </a:r>
            <a:r>
              <a:rPr lang="en-US" sz="2800" kern="0" dirty="0">
                <a:latin typeface="+mn-lt"/>
                <a:cs typeface="+mn-cs"/>
                <a:sym typeface="Symbol" pitchFamily="92" charset="2"/>
              </a:rPr>
              <a:t> Shortest Path Algorithm</a:t>
            </a:r>
          </a:p>
          <a:p>
            <a:pPr marL="342900" indent="-342900" eaLnBrk="0" hangingPunct="0">
              <a:spcBef>
                <a:spcPct val="20000"/>
              </a:spcBef>
              <a:buClr>
                <a:schemeClr val="accent1"/>
              </a:buClr>
              <a:defRPr/>
            </a:pPr>
            <a:r>
              <a:rPr lang="en-US" sz="2000" i="1" kern="0" dirty="0">
                <a:latin typeface="+mn-lt"/>
                <a:cs typeface="+mn-cs"/>
                <a:sym typeface="Symbol" pitchFamily="92" charset="2"/>
              </a:rPr>
              <a:t>Example</a:t>
            </a: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800100" lvl="1"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a:p>
            <a:pPr marL="342900" indent="-342900" eaLnBrk="0" hangingPunct="0">
              <a:spcBef>
                <a:spcPct val="20000"/>
              </a:spcBef>
              <a:buClr>
                <a:schemeClr val="accent1"/>
              </a:buClr>
              <a:defRPr/>
            </a:pPr>
            <a:endParaRPr lang="en-US" dirty="0">
              <a:latin typeface="Arial" charset="0"/>
              <a:cs typeface="Arial" charset="0"/>
            </a:endParaRPr>
          </a:p>
          <a:p>
            <a:pPr marL="342900" indent="-342900" eaLnBrk="0" hangingPunct="0">
              <a:spcBef>
                <a:spcPct val="20000"/>
              </a:spcBef>
              <a:buClr>
                <a:schemeClr val="accent1"/>
              </a:buClr>
              <a:buFont typeface="Wingdings" pitchFamily="2" charset="2"/>
              <a:buChar char="l"/>
              <a:defRPr/>
            </a:pPr>
            <a:endParaRPr lang="en-US" kern="0" dirty="0">
              <a:latin typeface="+mn-lt"/>
              <a:cs typeface="+mn-cs"/>
              <a:sym typeface="Symbol" pitchFamily="92" charset="2"/>
            </a:endParaRPr>
          </a:p>
        </p:txBody>
      </p:sp>
    </p:spTree>
    <p:extLst>
      <p:ext uri="{BB962C8B-B14F-4D97-AF65-F5344CB8AC3E}">
        <p14:creationId xmlns:p14="http://schemas.microsoft.com/office/powerpoint/2010/main" val="33276233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p:cNvSpPr>
          <p:nvPr>
            <p:ph type="body" idx="1"/>
          </p:nvPr>
        </p:nvSpPr>
        <p:spPr>
          <a:xfrm>
            <a:off x="406400" y="1493842"/>
            <a:ext cx="10972800" cy="4525963"/>
          </a:xfrm>
          <a:prstGeom prst="rect">
            <a:avLst/>
          </a:prstGeom>
        </p:spPr>
        <p:txBody>
          <a:bodyPr/>
          <a:lstStyle/>
          <a:p>
            <a:pPr lvl="0" algn="ctr" defTabSz="457200">
              <a:spcBef>
                <a:spcPts val="800"/>
              </a:spcBef>
              <a:defRPr sz="1800"/>
            </a:pPr>
            <a:endParaRPr sz="4400"/>
          </a:p>
          <a:p>
            <a:pPr lvl="0" algn="ctr" defTabSz="457200">
              <a:spcBef>
                <a:spcPts val="800"/>
              </a:spcBef>
              <a:defRPr sz="1800"/>
            </a:pPr>
            <a:r>
              <a:rPr sz="4400"/>
              <a:t>Thanks!!!</a:t>
            </a:r>
          </a:p>
          <a:p>
            <a:pPr lvl="0" algn="ctr" defTabSz="457200">
              <a:spcBef>
                <a:spcPts val="800"/>
              </a:spcBef>
              <a:defRPr sz="1800"/>
            </a:pPr>
            <a:r>
              <a:rPr sz="4400"/>
              <a:t>Queries?</a:t>
            </a:r>
          </a:p>
        </p:txBody>
      </p:sp>
      <p:sp>
        <p:nvSpPr>
          <p:cNvPr id="208" name="Shape 208"/>
          <p:cNvSpPr>
            <a:spLocks noGrp="1"/>
          </p:cNvSpPr>
          <p:nvPr>
            <p:ph type="sldNum" sz="quarter" idx="4294967295"/>
          </p:nvPr>
        </p:nvSpPr>
        <p:spPr>
          <a:xfrm>
            <a:off x="8737600" y="6172207"/>
            <a:ext cx="2844800" cy="368301"/>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72</a:t>
            </a:fld>
            <a:endParaRPr sz="1200">
              <a:solidFill>
                <a:srgbClr val="888888"/>
              </a:solidFill>
            </a:endParaRPr>
          </a:p>
        </p:txBody>
      </p:sp>
    </p:spTree>
    <p:extLst>
      <p:ext uri="{BB962C8B-B14F-4D97-AF65-F5344CB8AC3E}">
        <p14:creationId xmlns:p14="http://schemas.microsoft.com/office/powerpoint/2010/main" val="345983183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en-US"/>
              <a:t>Coding Problem</a:t>
            </a:r>
          </a:p>
        </p:txBody>
      </p:sp>
      <p:sp>
        <p:nvSpPr>
          <p:cNvPr id="437251" name="Rectangle 3"/>
          <p:cNvSpPr>
            <a:spLocks noGrp="1" noChangeArrowheads="1"/>
          </p:cNvSpPr>
          <p:nvPr>
            <p:ph type="body" idx="1"/>
          </p:nvPr>
        </p:nvSpPr>
        <p:spPr>
          <a:xfrm>
            <a:off x="609600" y="1219200"/>
            <a:ext cx="11582400" cy="5105400"/>
          </a:xfrm>
        </p:spPr>
        <p:txBody>
          <a:bodyPr/>
          <a:lstStyle/>
          <a:p>
            <a:pPr>
              <a:buFont typeface="Monotype Sorts" pitchFamily="2" charset="2"/>
              <a:buNone/>
            </a:pPr>
            <a:r>
              <a:rPr lang="en-US" sz="2000" i="1" u="sng"/>
              <a:t>Coding</a:t>
            </a:r>
            <a:r>
              <a:rPr lang="en-US" sz="2000"/>
              <a:t>: assignment of bit strings to alphabet characters</a:t>
            </a:r>
            <a:endParaRPr lang="en-US" sz="2000" i="1" u="sng"/>
          </a:p>
          <a:p>
            <a:pPr>
              <a:buFont typeface="Monotype Sorts" pitchFamily="2" charset="2"/>
              <a:buNone/>
            </a:pPr>
            <a:endParaRPr lang="en-US" sz="2000" i="1" u="sng"/>
          </a:p>
          <a:p>
            <a:pPr>
              <a:buFont typeface="Monotype Sorts" pitchFamily="2" charset="2"/>
              <a:buNone/>
            </a:pPr>
            <a:r>
              <a:rPr lang="en-US" sz="2000" i="1" u="sng"/>
              <a:t>Codewords</a:t>
            </a:r>
            <a:r>
              <a:rPr lang="en-US" sz="2000"/>
              <a:t>: bit strings assigned for characters of alphabet</a:t>
            </a:r>
          </a:p>
          <a:p>
            <a:pPr>
              <a:buFont typeface="Monotype Sorts" pitchFamily="2" charset="2"/>
              <a:buNone/>
            </a:pPr>
            <a:endParaRPr lang="en-US" sz="2000"/>
          </a:p>
          <a:p>
            <a:pPr>
              <a:buFont typeface="Monotype Sorts" pitchFamily="2" charset="2"/>
              <a:buNone/>
            </a:pPr>
            <a:r>
              <a:rPr lang="en-US" sz="2000"/>
              <a:t>Two types of codes:</a:t>
            </a:r>
          </a:p>
          <a:p>
            <a:r>
              <a:rPr lang="en-US" sz="2000" i="1" u="sng"/>
              <a:t>fixed-length encoding</a:t>
            </a:r>
            <a:r>
              <a:rPr lang="en-US" sz="2000"/>
              <a:t> (e.g., ASCII)</a:t>
            </a:r>
          </a:p>
          <a:p>
            <a:r>
              <a:rPr lang="en-US" sz="2000" i="1" u="sng"/>
              <a:t>variable-length encoding</a:t>
            </a:r>
            <a:r>
              <a:rPr lang="en-US" sz="2000"/>
              <a:t> (e,g., Morse code)</a:t>
            </a:r>
          </a:p>
          <a:p>
            <a:endParaRPr lang="en-US" sz="2000"/>
          </a:p>
          <a:p>
            <a:pPr>
              <a:buFont typeface="Monotype Sorts" pitchFamily="2" charset="2"/>
              <a:buNone/>
            </a:pPr>
            <a:r>
              <a:rPr lang="en-US" sz="2000" i="1" u="sng"/>
              <a:t>Prefix-free codes</a:t>
            </a:r>
            <a:r>
              <a:rPr lang="en-US" sz="2000"/>
              <a:t>: no codeword is a prefix of another codeword</a:t>
            </a:r>
          </a:p>
          <a:p>
            <a:pPr>
              <a:buFont typeface="Monotype Sorts" pitchFamily="2" charset="2"/>
              <a:buNone/>
            </a:pPr>
            <a:endParaRPr lang="en-US" sz="2000"/>
          </a:p>
          <a:p>
            <a:pPr>
              <a:buFont typeface="Monotype Sorts" pitchFamily="2" charset="2"/>
              <a:buNone/>
            </a:pPr>
            <a:r>
              <a:rPr lang="en-US" sz="2000"/>
              <a:t>Problem: If frequencies of the character occurrences are</a:t>
            </a:r>
          </a:p>
          <a:p>
            <a:pPr>
              <a:buFont typeface="Monotype Sorts" pitchFamily="2" charset="2"/>
              <a:buNone/>
            </a:pPr>
            <a:r>
              <a:rPr lang="en-US" sz="2000"/>
              <a:t>                 known, what is the best binary prefix-free code?</a:t>
            </a:r>
          </a:p>
          <a:p>
            <a:pPr>
              <a:buFont typeface="Monotype Sorts" pitchFamily="2" charset="2"/>
              <a:buNone/>
            </a:pPr>
            <a:endParaRPr lang="en-US" sz="2000"/>
          </a:p>
        </p:txBody>
      </p:sp>
    </p:spTree>
    <p:extLst>
      <p:ext uri="{BB962C8B-B14F-4D97-AF65-F5344CB8AC3E}">
        <p14:creationId xmlns:p14="http://schemas.microsoft.com/office/powerpoint/2010/main" val="2121238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a:t>Huffman codes</a:t>
            </a:r>
          </a:p>
        </p:txBody>
      </p:sp>
      <p:sp>
        <p:nvSpPr>
          <p:cNvPr id="438275" name="Rectangle 3"/>
          <p:cNvSpPr>
            <a:spLocks noGrp="1" noChangeArrowheads="1"/>
          </p:cNvSpPr>
          <p:nvPr>
            <p:ph type="body" idx="1"/>
          </p:nvPr>
        </p:nvSpPr>
        <p:spPr>
          <a:xfrm>
            <a:off x="812800" y="1219200"/>
            <a:ext cx="11379200" cy="5486400"/>
          </a:xfrm>
        </p:spPr>
        <p:txBody>
          <a:bodyPr/>
          <a:lstStyle/>
          <a:p>
            <a:pPr marL="290513" indent="-290513">
              <a:lnSpc>
                <a:spcPct val="80000"/>
              </a:lnSpc>
            </a:pPr>
            <a:r>
              <a:rPr lang="en-US" sz="2000"/>
              <a:t>Any binary tree with edges labeled with 0’s and 1’s yields a prefix-free code of characters assigned to its leaves</a:t>
            </a:r>
            <a:br>
              <a:rPr lang="en-US" sz="2000"/>
            </a:br>
            <a:endParaRPr lang="en-US" sz="2000"/>
          </a:p>
          <a:p>
            <a:pPr marL="290513" indent="-290513">
              <a:lnSpc>
                <a:spcPct val="80000"/>
              </a:lnSpc>
            </a:pPr>
            <a:r>
              <a:rPr lang="en-US" sz="2000"/>
              <a:t>Optimal binary tree minimizing the expected (weighted average) length of a codeword can be constructed as follows</a:t>
            </a:r>
          </a:p>
          <a:p>
            <a:pPr marL="290513" indent="-290513">
              <a:lnSpc>
                <a:spcPct val="80000"/>
              </a:lnSpc>
            </a:pPr>
            <a:endParaRPr lang="en-US" sz="2000"/>
          </a:p>
          <a:p>
            <a:pPr marL="290513" indent="-290513">
              <a:lnSpc>
                <a:spcPct val="80000"/>
              </a:lnSpc>
              <a:buFont typeface="Monotype Sorts" pitchFamily="2" charset="2"/>
              <a:buNone/>
            </a:pPr>
            <a:r>
              <a:rPr lang="en-US" sz="2000" i="1" u="sng"/>
              <a:t>Huffman’s algorithm</a:t>
            </a:r>
            <a:endParaRPr lang="en-US" sz="1800"/>
          </a:p>
          <a:p>
            <a:pPr marL="290513" indent="-290513">
              <a:lnSpc>
                <a:spcPct val="120000"/>
              </a:lnSpc>
              <a:buFont typeface="Monotype Sorts" pitchFamily="2" charset="2"/>
              <a:buNone/>
            </a:pPr>
            <a:r>
              <a:rPr lang="en-US" sz="2000"/>
              <a:t>Initialize </a:t>
            </a:r>
            <a:r>
              <a:rPr lang="en-US" sz="2000" i="1"/>
              <a:t>n</a:t>
            </a:r>
            <a:r>
              <a:rPr lang="en-US" sz="2000"/>
              <a:t> one-node trees with alphabet characters and the tree weights with their frequencies.</a:t>
            </a:r>
          </a:p>
          <a:p>
            <a:pPr marL="290513" indent="-290513">
              <a:lnSpc>
                <a:spcPct val="120000"/>
              </a:lnSpc>
              <a:buFont typeface="Monotype Sorts" pitchFamily="2" charset="2"/>
              <a:buNone/>
            </a:pPr>
            <a:r>
              <a:rPr lang="en-US" sz="2000"/>
              <a:t>Repeat the following step </a:t>
            </a:r>
            <a:r>
              <a:rPr lang="en-US" sz="2000" i="1"/>
              <a:t>n</a:t>
            </a:r>
            <a:r>
              <a:rPr lang="en-US" sz="2000"/>
              <a:t>-1 times: join two binary trees with smallest weights  into one (as left and right subtrees) and make its weight equal the sum of the weights of the two trees.</a:t>
            </a:r>
          </a:p>
          <a:p>
            <a:pPr marL="290513" indent="-290513">
              <a:lnSpc>
                <a:spcPct val="120000"/>
              </a:lnSpc>
              <a:buFont typeface="Monotype Sorts" pitchFamily="2" charset="2"/>
              <a:buNone/>
            </a:pPr>
            <a:r>
              <a:rPr lang="en-US" sz="2000"/>
              <a:t>Mark edges leading to left and right subtrees with 0’s and 1’s, respectively.</a:t>
            </a:r>
          </a:p>
        </p:txBody>
      </p:sp>
    </p:spTree>
    <p:extLst>
      <p:ext uri="{BB962C8B-B14F-4D97-AF65-F5344CB8AC3E}">
        <p14:creationId xmlns:p14="http://schemas.microsoft.com/office/powerpoint/2010/main" val="2055342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22323</TotalTime>
  <Words>2591</Words>
  <Application>Microsoft Office PowerPoint</Application>
  <PresentationFormat>Widescreen</PresentationFormat>
  <Paragraphs>1117</Paragraphs>
  <Slides>72</Slides>
  <Notes>37</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72</vt:i4>
      </vt:variant>
    </vt:vector>
  </HeadingPairs>
  <TitlesOfParts>
    <vt:vector size="84" baseType="lpstr">
      <vt:lpstr>Arial</vt:lpstr>
      <vt:lpstr>Calibri</vt:lpstr>
      <vt:lpstr>Calibri Light</vt:lpstr>
      <vt:lpstr>Monotype Sorts</vt:lpstr>
      <vt:lpstr>新細明體</vt:lpstr>
      <vt:lpstr>Symbol</vt:lpstr>
      <vt:lpstr>Tahoma</vt:lpstr>
      <vt:lpstr>Times New Roman</vt:lpstr>
      <vt:lpstr>Wingdings</vt:lpstr>
      <vt:lpstr>Office Theme</vt:lpstr>
      <vt:lpstr>1_Office Theme</vt:lpstr>
      <vt:lpstr>Microsoft Equation 3.0</vt:lpstr>
      <vt:lpstr>Design and Analysis and of Algorithms</vt:lpstr>
      <vt:lpstr>PowerPoint Presentation</vt:lpstr>
      <vt:lpstr>What is a greedy algorithm?</vt:lpstr>
      <vt:lpstr>PowerPoint Presentation</vt:lpstr>
      <vt:lpstr>The knapsack problem</vt:lpstr>
      <vt:lpstr>The knapsack algorithm</vt:lpstr>
      <vt:lpstr>PowerPoint Presentation</vt:lpstr>
      <vt:lpstr>Coding Problem</vt:lpstr>
      <vt:lpstr>Huffman codes</vt:lpstr>
      <vt:lpstr>Example</vt:lpstr>
      <vt:lpstr>Job Sequencing Problem with Deadline </vt:lpstr>
      <vt:lpstr>Points to remember</vt:lpstr>
      <vt:lpstr>Problem </vt:lpstr>
      <vt:lpstr>PowerPoint Presentation</vt:lpstr>
      <vt:lpstr>PowerPoint Presentation</vt:lpstr>
      <vt:lpstr>PowerPoint Presentation</vt:lpstr>
      <vt:lpstr>Job sequencing with deadlines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Minimum Cost Spanning Tree </vt:lpstr>
      <vt:lpstr>The Algorithms of Kruskal and Prim</vt:lpstr>
      <vt:lpstr>Kruskal’s Algorithm</vt:lpstr>
      <vt:lpstr>Kruskal’s Algorithm</vt:lpstr>
      <vt:lpstr>The Execution of Kruskal’s Algorithm</vt:lpstr>
      <vt:lpstr>The Execution of Kruskal’s Algorithm</vt:lpstr>
      <vt:lpstr>The Execution of Kruskal’s Algorithm</vt:lpstr>
      <vt:lpstr>The Execution of Kruskal’s Algorithm</vt:lpstr>
      <vt:lpstr>The Execution of Kruskal’s Algorithm</vt:lpstr>
      <vt:lpstr>The Execution of Kruskal’s Algorithm</vt:lpstr>
      <vt:lpstr>The Execution of Kruskal’s Algorithm</vt:lpstr>
      <vt:lpstr>The Execution of Kruskal’s Algorithm</vt:lpstr>
      <vt:lpstr>The Execution of Kruskal’s Algorithm</vt:lpstr>
      <vt:lpstr>The Execution of Kruskal’s Algorithm</vt:lpstr>
      <vt:lpstr>The Execution of Kruskal’s Algorithm</vt:lpstr>
      <vt:lpstr>The Execution of Kruskal’s Algorithm</vt:lpstr>
      <vt:lpstr>The Execution of Kruskal’s Algorithm</vt:lpstr>
      <vt:lpstr>The Execution of Kruskal’s Algorithm</vt:lpstr>
      <vt:lpstr>Prim’s Algorithm</vt:lpstr>
      <vt:lpstr>Prim’s Algorithm</vt:lpstr>
      <vt:lpstr>The Execution of Prim’s Algorithm</vt:lpstr>
      <vt:lpstr>The Execution of Prim’s Algorithm</vt:lpstr>
      <vt:lpstr>The Execution of Prim’s Algorithm</vt:lpstr>
      <vt:lpstr>The Execution of Prim’s Algorithm</vt:lpstr>
      <vt:lpstr>The Execution of Prim’s Algorithm</vt:lpstr>
      <vt:lpstr>The Execution of Prim’s Algorithm</vt:lpstr>
      <vt:lpstr>The Execution of Prim’s Algorithm</vt:lpstr>
      <vt:lpstr>The Execution of Prim’s Algorithm</vt:lpstr>
      <vt:lpstr>The Execution of Prim’s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Nayan Khare</dc:creator>
  <cp:lastModifiedBy>user</cp:lastModifiedBy>
  <cp:revision>259</cp:revision>
  <dcterms:created xsi:type="dcterms:W3CDTF">2015-03-18T04:50:41Z</dcterms:created>
  <dcterms:modified xsi:type="dcterms:W3CDTF">2022-01-24T10:42:53Z</dcterms:modified>
</cp:coreProperties>
</file>