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sldIdLst>
    <p:sldId id="287" r:id="rId2"/>
    <p:sldId id="256" r:id="rId3"/>
    <p:sldId id="288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92" r:id="rId13"/>
    <p:sldId id="298" r:id="rId14"/>
    <p:sldId id="299" r:id="rId15"/>
    <p:sldId id="300" r:id="rId16"/>
    <p:sldId id="301" r:id="rId17"/>
    <p:sldId id="30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376" r:id="rId91"/>
    <p:sldId id="378" r:id="rId92"/>
    <p:sldId id="379" r:id="rId93"/>
    <p:sldId id="380" r:id="rId94"/>
    <p:sldId id="381" r:id="rId95"/>
    <p:sldId id="385" r:id="rId96"/>
    <p:sldId id="402" r:id="rId97"/>
    <p:sldId id="389" r:id="rId98"/>
    <p:sldId id="390" r:id="rId99"/>
    <p:sldId id="391" r:id="rId100"/>
    <p:sldId id="394" r:id="rId101"/>
    <p:sldId id="395" r:id="rId102"/>
    <p:sldId id="396" r:id="rId103"/>
    <p:sldId id="397" r:id="rId104"/>
    <p:sldId id="398" r:id="rId105"/>
    <p:sldId id="399" r:id="rId106"/>
    <p:sldId id="400" r:id="rId107"/>
    <p:sldId id="401" r:id="rId108"/>
    <p:sldId id="39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28" autoAdjust="0"/>
  </p:normalViewPr>
  <p:slideViewPr>
    <p:cSldViewPr snapToGrid="0">
      <p:cViewPr varScale="1">
        <p:scale>
          <a:sx n="60" d="100"/>
          <a:sy n="60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88072-DC51-4C91-97D7-96D8AA0A9F6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46992-2F10-4255-BD41-AEAB371E1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1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6992-2F10-4255-BD41-AEAB371E1F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01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BD873B8-72BC-4F6A-A128-61C7CA7CC814}" type="slidenum">
              <a:rPr lang="zh-CN" altLang="en-US" sz="1100">
                <a:ea typeface="SimSun" pitchFamily="2" charset="-122"/>
              </a:rPr>
              <a:pPr/>
              <a:t>94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829BEB4-F914-4436-97A6-E211B0460FA3}" type="slidenum">
              <a:rPr lang="zh-CN" altLang="en-US" sz="1100">
                <a:ea typeface="SimSun" pitchFamily="2" charset="-122"/>
              </a:rPr>
              <a:pPr/>
              <a:t>95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778D1E-36D9-4F6D-94DE-7AE827ECDD7F}" type="slidenum">
              <a:rPr lang="en-US" sz="1100"/>
              <a:pPr/>
              <a:t>97</a:t>
            </a:fld>
            <a:endParaRPr lang="en-US" sz="11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19B91C-A363-443E-99A2-CFE227AF5171}" type="slidenum">
              <a:rPr lang="en-US" sz="1100"/>
              <a:pPr/>
              <a:t>98</a:t>
            </a:fld>
            <a:endParaRPr lang="en-US" sz="11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4480" indent="-282492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9970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81958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33946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5934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7921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9909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41897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32BBE7D-D6BA-43EB-855D-84E73D423EF6}" type="slidenum">
              <a:rPr lang="zh-CN" altLang="en-US" sz="1100">
                <a:ea typeface="SimSun" pitchFamily="2" charset="-122"/>
              </a:rPr>
              <a:pPr/>
              <a:t>100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4480" indent="-282492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9970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81958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33946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5934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7921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9909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41897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14727B8-234E-49E6-94A9-4D06F102A529}" type="slidenum">
              <a:rPr lang="zh-CN" altLang="en-US" sz="1100">
                <a:ea typeface="SimSun" pitchFamily="2" charset="-122"/>
              </a:rPr>
              <a:pPr/>
              <a:t>101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4480" indent="-282492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9970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81958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33946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5934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7921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9909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41897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BA9A1BA-09DD-47D4-A822-CEC190958365}" type="slidenum">
              <a:rPr lang="zh-CN" altLang="en-US" sz="1100">
                <a:ea typeface="SimSun" pitchFamily="2" charset="-122"/>
              </a:rPr>
              <a:pPr/>
              <a:t>102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4480" indent="-282492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9970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81958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33946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5934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7921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9909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41897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88957A8-E3C4-45B6-938C-EC4FB9AEC175}" type="slidenum">
              <a:rPr lang="zh-CN" altLang="en-US" sz="1100">
                <a:ea typeface="SimSun" pitchFamily="2" charset="-122"/>
              </a:rPr>
              <a:pPr/>
              <a:t>103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4480" indent="-282492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9970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81958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33946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5934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7921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9909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41897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DF97966-AF55-4719-A4D3-53DF119DC31A}" type="slidenum">
              <a:rPr lang="zh-CN" altLang="en-US" sz="1100">
                <a:ea typeface="SimSun" pitchFamily="2" charset="-122"/>
              </a:rPr>
              <a:pPr/>
              <a:t>104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4480" indent="-282492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9970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81958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33946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5934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7921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9909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41897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7758E96-4F37-40EE-A2EC-1FDFB2DC0B31}" type="slidenum">
              <a:rPr lang="zh-CN" altLang="en-US" sz="1100">
                <a:ea typeface="SimSun" pitchFamily="2" charset="-122"/>
              </a:rPr>
              <a:pPr/>
              <a:t>105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BEA55-7303-4744-9180-3BC32B839E5F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4480" indent="-282492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9970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81958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33946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5934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7921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9909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41897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D7A11D8-C55F-41E8-B6BA-FDBB6CA1BE67}" type="slidenum">
              <a:rPr lang="zh-CN" altLang="en-US" sz="1100">
                <a:ea typeface="SimSun" pitchFamily="2" charset="-122"/>
              </a:rPr>
              <a:pPr/>
              <a:t>106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4480" indent="-282492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9970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81958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33946" indent="-225994" defTabSz="914962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5934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7921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9909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41897" indent="-225994" algn="ctr" defTabSz="91496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7A1B4D0-FE62-4FBB-8740-CDF2BDCE0071}" type="slidenum">
              <a:rPr lang="zh-CN" altLang="en-US" sz="1100">
                <a:ea typeface="SimSun" pitchFamily="2" charset="-122"/>
              </a:rPr>
              <a:pPr/>
              <a:t>107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ABA16-7526-46A3-9354-6C930D3B439C}" type="slidenum">
              <a:rPr lang="en-US"/>
              <a:pPr/>
              <a:t>4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mathematics, a monotonic function (or monotone function) is a function between ordered sets that preserves or reverses the given order. This concept first arose in calculus, and was later generalized to the more abstract setting of order theory.</a:t>
            </a:r>
          </a:p>
          <a:p>
            <a:endParaRPr lang="en-US" dirty="0" smtClean="0"/>
          </a:p>
          <a:p>
            <a:r>
              <a:rPr lang="en-US" dirty="0" smtClean="0"/>
              <a:t>In mathematics, a polynomial is an expression consisting of variables (or </a:t>
            </a:r>
            <a:r>
              <a:rPr lang="en-US" dirty="0" err="1" smtClean="0"/>
              <a:t>indeterminates</a:t>
            </a:r>
            <a:r>
              <a:rPr lang="en-US" dirty="0" smtClean="0"/>
              <a:t>) and coefficients, that involves only the operations of addition, subtraction, multiplication, and non-negative integer exponents. An example of a polynomial of a single indeterminate x is x</a:t>
            </a:r>
            <a:r>
              <a:rPr lang="en-US" baseline="30000" dirty="0" smtClean="0"/>
              <a:t>2</a:t>
            </a:r>
            <a:r>
              <a:rPr lang="en-US" dirty="0" smtClean="0"/>
              <a:t> − 4x + 7. An example in three variables is x</a:t>
            </a:r>
            <a:r>
              <a:rPr lang="en-US" baseline="30000" dirty="0" smtClean="0"/>
              <a:t>3</a:t>
            </a:r>
            <a:r>
              <a:rPr lang="en-US" dirty="0" smtClean="0"/>
              <a:t> + 2xyz</a:t>
            </a:r>
            <a:r>
              <a:rPr lang="en-US" baseline="30000" dirty="0" smtClean="0"/>
              <a:t>2</a:t>
            </a:r>
            <a:r>
              <a:rPr lang="en-US" dirty="0" smtClean="0"/>
              <a:t> − </a:t>
            </a:r>
            <a:r>
              <a:rPr lang="en-US" dirty="0" err="1" smtClean="0"/>
              <a:t>yz</a:t>
            </a:r>
            <a:r>
              <a:rPr lang="en-US" dirty="0" smtClean="0"/>
              <a:t> + 1.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6992-2F10-4255-BD41-AEAB371E1F3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3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9FE7D-A587-46DE-AC13-E2990FF93118}" type="slidenum">
              <a:rPr lang="en-US"/>
              <a:pPr/>
              <a:t>21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800" u="sng">
                <a:solidFill>
                  <a:schemeClr val="hlink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800" u="sng">
                <a:solidFill>
                  <a:schemeClr val="hlink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800" u="sng">
                <a:solidFill>
                  <a:schemeClr val="hlink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800" u="sng">
                <a:solidFill>
                  <a:schemeClr val="hlink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800" u="sng">
                <a:solidFill>
                  <a:schemeClr val="hlink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chemeClr val="hlink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chemeClr val="hlink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chemeClr val="hlink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u="sng">
                <a:solidFill>
                  <a:schemeClr val="hlink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D864D947-0CF4-4E66-B969-F38BE916BF8C}" type="slidenum">
              <a:rPr lang="en-US" altLang="zh-TW" sz="1200" u="none">
                <a:solidFill>
                  <a:schemeClr val="tx1"/>
                </a:solidFill>
              </a:rPr>
              <a:pPr eaLnBrk="1" hangingPunct="1"/>
              <a:t>90</a:t>
            </a:fld>
            <a:endParaRPr lang="en-US" altLang="zh-TW" sz="1200" u="none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83C30D5-0519-4CEB-A6CA-16F1F2479679}" type="slidenum">
              <a:rPr lang="zh-CN" altLang="en-US" sz="1100">
                <a:ea typeface="SimSun" pitchFamily="2" charset="-122"/>
              </a:rPr>
              <a:pPr/>
              <a:t>91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69A05AC-92A0-451C-BFAE-9445CFF58AD5}" type="slidenum">
              <a:rPr lang="zh-CN" altLang="en-US" sz="1100">
                <a:ea typeface="SimSun" pitchFamily="2" charset="-122"/>
              </a:rPr>
              <a:pPr/>
              <a:t>92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97682B2-F69B-4641-B956-C916D47D87AA}" type="slidenum">
              <a:rPr lang="zh-CN" altLang="en-US" sz="1100">
                <a:ea typeface="SimSun" pitchFamily="2" charset="-122"/>
              </a:rPr>
              <a:pPr/>
              <a:t>93</a:t>
            </a:fld>
            <a:endParaRPr lang="en-US" altLang="zh-CN" sz="1100">
              <a:ea typeface="SimSun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7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6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600206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35403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212903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52462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5" y="38100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8191505" y="2552700"/>
            <a:ext cx="5867400" cy="1524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7538720" y="2560325"/>
            <a:ext cx="5181600" cy="6095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646087" y="1015803"/>
            <a:ext cx="2193193" cy="92359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47999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469645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97932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F825C6-72E3-4E54-B705-BB724036963F}" type="datetime8">
              <a:rPr lang="en-US"/>
              <a:pPr/>
              <a:t>2/18/2022 10:10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Divide-and-Conquer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FBBCD-0CE3-43D5-B75B-6F3C18E000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C2205-E671-4BE6-A9B8-1D54ACEBF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79C86-A5F2-4F93-9984-8A714A0C8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3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368800" y="6596064"/>
            <a:ext cx="782320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779184" y="6550032"/>
            <a:ext cx="9412816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62" name="image3.png" descr="Picture 7.png"/>
          <p:cNvPicPr/>
          <p:nvPr/>
        </p:nvPicPr>
        <p:blipFill>
          <a:blip r:embed="rId2">
            <a:extLst/>
          </a:blip>
          <a:srcRect l="1923" b="5336"/>
          <a:stretch>
            <a:fillRect/>
          </a:stretch>
        </p:blipFill>
        <p:spPr>
          <a:xfrm>
            <a:off x="9266765" y="6"/>
            <a:ext cx="2925235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Group 66"/>
          <p:cNvGrpSpPr/>
          <p:nvPr/>
        </p:nvGrpSpPr>
        <p:grpSpPr>
          <a:xfrm>
            <a:off x="2844803" y="6553200"/>
            <a:ext cx="93472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4" y="1295400"/>
            <a:ext cx="93472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06400" y="1493842"/>
            <a:ext cx="109728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695039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5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5"/>
            <a:ext cx="2540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57093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72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95829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42"/>
            <a:ext cx="10972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778522" y="6550676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8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3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66040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02753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6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6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31110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83775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28448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0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and Analysis and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94428" cy="551793"/>
          </a:xfrm>
        </p:spPr>
        <p:txBody>
          <a:bodyPr>
            <a:normAutofit fontScale="90000"/>
          </a:bodyPr>
          <a:lstStyle/>
          <a:p>
            <a:r>
              <a:rPr lang="en-US"/>
              <a:t>Merge-Sort </a:t>
            </a:r>
            <a:endParaRPr lang="en-US" dirty="0"/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04345"/>
            <a:ext cx="10121462" cy="17920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Merge-sort on an input sequence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dirty="0"/>
              <a:t> with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/>
              <a:t> elements consists of three steps: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Divide</a:t>
            </a:r>
            <a:r>
              <a:rPr lang="en-US" sz="2000" dirty="0"/>
              <a:t>: partition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dirty="0"/>
              <a:t> into two sequences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/>
              <a:t>and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r>
              <a:rPr lang="en-US" sz="2000" dirty="0"/>
              <a:t> of about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Symbol" pitchFamily="18" charset="2"/>
              </a:rPr>
              <a:t>/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dirty="0"/>
              <a:t> elements each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Recur</a:t>
            </a:r>
            <a:r>
              <a:rPr lang="en-US" sz="2000" dirty="0"/>
              <a:t>: recursively sort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/>
              <a:t>and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Conquer</a:t>
            </a:r>
            <a:r>
              <a:rPr lang="en-US" sz="2000" dirty="0"/>
              <a:t>: merge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/>
              <a:t>and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</a:rPr>
              <a:t>2 </a:t>
            </a:r>
            <a:r>
              <a:rPr lang="en-US" sz="2000" dirty="0"/>
              <a:t>into a unique sorted sequence</a:t>
            </a:r>
          </a:p>
        </p:txBody>
      </p:sp>
      <p:pic>
        <p:nvPicPr>
          <p:cNvPr id="5" name="Content Placeholder 4" descr="4_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669" y="2504472"/>
            <a:ext cx="8534400" cy="4211638"/>
          </a:xfrm>
          <a:solidFill>
            <a:schemeClr val="tx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0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Multiplication of large integers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a , b are both n-digit integers 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zh-CN" dirty="0" smtClean="0">
              <a:ea typeface="宋体" charset="-122"/>
              <a:cs typeface="+mn-cs"/>
            </a:endParaRPr>
          </a:p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If we use the brute-force  approach to compute c = a * b, what is the time efficiency? </a:t>
            </a:r>
          </a:p>
          <a:p>
            <a:pPr lvl="1"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>
              <a:buFontTx/>
              <a:buNone/>
              <a:defRPr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8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198438"/>
            <a:ext cx="10117667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Multiplication of large integers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(divide-conquer recursive algorithm I ]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a = a</a:t>
            </a:r>
            <a:r>
              <a:rPr lang="en-US" altLang="zh-CN" baseline="-25000" dirty="0" smtClean="0">
                <a:ea typeface="宋体" charset="-122"/>
                <a:cs typeface="+mn-cs"/>
              </a:rPr>
              <a:t>1</a:t>
            </a:r>
            <a:r>
              <a:rPr lang="en-US" altLang="zh-CN" dirty="0" smtClean="0">
                <a:ea typeface="宋体" charset="-122"/>
                <a:cs typeface="+mn-cs"/>
              </a:rPr>
              <a:t>a</a:t>
            </a:r>
            <a:r>
              <a:rPr lang="en-US" altLang="zh-CN" baseline="-25000" dirty="0" smtClean="0">
                <a:ea typeface="宋体" charset="-122"/>
                <a:cs typeface="+mn-cs"/>
              </a:rPr>
              <a:t>0 </a:t>
            </a:r>
            <a:r>
              <a:rPr lang="en-US" altLang="zh-CN" dirty="0" smtClean="0">
                <a:ea typeface="宋体" charset="-122"/>
                <a:cs typeface="+mn-cs"/>
              </a:rPr>
              <a:t>and b = b</a:t>
            </a:r>
            <a:r>
              <a:rPr lang="en-US" altLang="zh-CN" baseline="-25000" dirty="0" smtClean="0">
                <a:ea typeface="宋体" charset="-122"/>
                <a:cs typeface="+mn-cs"/>
              </a:rPr>
              <a:t>1</a:t>
            </a:r>
            <a:r>
              <a:rPr lang="en-US" altLang="zh-CN" dirty="0" smtClean="0">
                <a:ea typeface="宋体" charset="-122"/>
                <a:cs typeface="+mn-cs"/>
              </a:rPr>
              <a:t>b</a:t>
            </a:r>
            <a:r>
              <a:rPr lang="en-US" altLang="zh-CN" baseline="-25000" dirty="0" smtClean="0">
                <a:ea typeface="宋体" charset="-122"/>
                <a:cs typeface="+mn-cs"/>
              </a:rPr>
              <a:t>0 </a:t>
            </a:r>
            <a:endParaRPr lang="en-US" altLang="zh-CN" dirty="0" smtClean="0">
              <a:ea typeface="宋体" charset="-122"/>
              <a:cs typeface="+mn-cs"/>
            </a:endParaRPr>
          </a:p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c = a * b</a:t>
            </a:r>
          </a:p>
          <a:p>
            <a:pPr lvl="1"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> = (a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10</a:t>
            </a:r>
            <a:r>
              <a:rPr lang="en-US" altLang="zh-CN" baseline="30000" dirty="0" smtClean="0">
                <a:ea typeface="宋体" charset="-122"/>
              </a:rPr>
              <a:t>n/2 </a:t>
            </a:r>
            <a:r>
              <a:rPr lang="en-US" altLang="zh-CN" dirty="0" smtClean="0">
                <a:ea typeface="宋体" charset="-122"/>
              </a:rPr>
              <a:t>+ a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) * (b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10</a:t>
            </a:r>
            <a:r>
              <a:rPr lang="en-US" altLang="zh-CN" baseline="30000" dirty="0" smtClean="0">
                <a:ea typeface="宋体" charset="-122"/>
              </a:rPr>
              <a:t>n/2 </a:t>
            </a:r>
            <a:r>
              <a:rPr lang="en-US" altLang="zh-CN" dirty="0" smtClean="0">
                <a:ea typeface="宋体" charset="-122"/>
              </a:rPr>
              <a:t>+ b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> =(a</a:t>
            </a:r>
            <a:r>
              <a:rPr lang="en-US" altLang="zh-CN" baseline="-25000" dirty="0" smtClean="0">
                <a:ea typeface="宋体" charset="-122"/>
              </a:rPr>
              <a:t>1 </a:t>
            </a:r>
            <a:r>
              <a:rPr lang="en-US" altLang="zh-CN" dirty="0" smtClean="0">
                <a:ea typeface="宋体" charset="-122"/>
              </a:rPr>
              <a:t>* b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)10</a:t>
            </a:r>
            <a:r>
              <a:rPr lang="en-US" altLang="zh-CN" baseline="30000" dirty="0" smtClean="0">
                <a:ea typeface="宋体" charset="-122"/>
              </a:rPr>
              <a:t>n</a:t>
            </a:r>
            <a:r>
              <a:rPr lang="en-US" altLang="zh-CN" dirty="0" smtClean="0">
                <a:ea typeface="宋体" charset="-122"/>
              </a:rPr>
              <a:t> + (a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 * b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 + a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 * b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)10</a:t>
            </a:r>
            <a:r>
              <a:rPr lang="en-US" altLang="zh-CN" baseline="30000" dirty="0" smtClean="0">
                <a:ea typeface="宋体" charset="-122"/>
              </a:rPr>
              <a:t>n/2</a:t>
            </a:r>
            <a:r>
              <a:rPr lang="en-US" altLang="zh-CN" dirty="0" smtClean="0">
                <a:ea typeface="宋体" charset="-122"/>
              </a:rPr>
              <a:t> + (a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 * b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1">
              <a:buFontTx/>
              <a:buNone/>
              <a:defRPr/>
            </a:pPr>
            <a:endParaRPr lang="en-US" altLang="zh-CN" dirty="0" smtClean="0">
              <a:ea typeface="宋体" charset="-122"/>
            </a:endParaRPr>
          </a:p>
          <a:p>
            <a:pPr lvl="1"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>For instance: a = 123456, b = 117933: </a:t>
            </a:r>
          </a:p>
          <a:p>
            <a:pPr lvl="1"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>Then c = a * b = (123*10</a:t>
            </a:r>
            <a:r>
              <a:rPr lang="en-US" altLang="zh-CN" baseline="30000" dirty="0" smtClean="0"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+456)*(117*10</a:t>
            </a:r>
            <a:r>
              <a:rPr lang="en-US" altLang="zh-CN" baseline="30000" dirty="0" smtClean="0"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+933)</a:t>
            </a:r>
          </a:p>
          <a:p>
            <a:pPr lvl="1"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>	 =(123</a:t>
            </a:r>
            <a:r>
              <a:rPr lang="en-US" altLang="zh-CN" baseline="-250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* 117)10</a:t>
            </a:r>
            <a:r>
              <a:rPr lang="en-US" altLang="zh-CN" baseline="30000" dirty="0" smtClean="0">
                <a:ea typeface="宋体" charset="-122"/>
              </a:rPr>
              <a:t>6</a:t>
            </a:r>
            <a:r>
              <a:rPr lang="en-US" altLang="zh-CN" dirty="0" smtClean="0">
                <a:ea typeface="宋体" charset="-122"/>
              </a:rPr>
              <a:t> + (123 * 933 + 456 * 117)10</a:t>
            </a:r>
            <a:r>
              <a:rPr lang="en-US" altLang="zh-CN" baseline="30000" dirty="0" smtClean="0"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+ (456 * 933)</a:t>
            </a:r>
          </a:p>
          <a:p>
            <a:pPr lvl="1">
              <a:buFontTx/>
              <a:buNone/>
              <a:defRPr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2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41600" y="6248400"/>
            <a:ext cx="6908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zh-CN" sz="1400" smtClean="0">
                <a:latin typeface="Arial Narrow" pitchFamily="34" charset="0"/>
                <a:ea typeface="SimSun" pitchFamily="2" charset="-122"/>
              </a:rPr>
              <a:t>Design and Analysis of Algorithms – Chapter 5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57267" y="6248400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4349421-0B42-4E4E-9F2A-695D52D7EB62}" type="slidenum">
              <a:rPr lang="zh-CN" altLang="en-US" sz="1400" smtClean="0">
                <a:latin typeface="Arial Narrow" pitchFamily="34" charset="0"/>
                <a:ea typeface="SimSun" pitchFamily="2" charset="-122"/>
              </a:rPr>
              <a:pPr/>
              <a:t>102</a:t>
            </a:fld>
            <a:endParaRPr lang="en-US" altLang="zh-CN" sz="1400" smtClean="0">
              <a:latin typeface="Arial Narrow" pitchFamily="34" charset="0"/>
              <a:ea typeface="SimSun" pitchFamily="2" charset="-122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Multiplication of large integers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a = a</a:t>
            </a:r>
            <a:r>
              <a:rPr lang="en-US" altLang="zh-CN" baseline="-25000" dirty="0" smtClean="0">
                <a:ea typeface="宋体" charset="-122"/>
                <a:cs typeface="+mn-cs"/>
              </a:rPr>
              <a:t>1</a:t>
            </a:r>
            <a:r>
              <a:rPr lang="en-US" altLang="zh-CN" dirty="0" smtClean="0">
                <a:ea typeface="宋体" charset="-122"/>
                <a:cs typeface="+mn-cs"/>
              </a:rPr>
              <a:t>a</a:t>
            </a:r>
            <a:r>
              <a:rPr lang="en-US" altLang="zh-CN" baseline="-25000" dirty="0" smtClean="0">
                <a:ea typeface="宋体" charset="-122"/>
                <a:cs typeface="+mn-cs"/>
              </a:rPr>
              <a:t>0 </a:t>
            </a:r>
            <a:r>
              <a:rPr lang="en-US" altLang="zh-CN" dirty="0" smtClean="0">
                <a:ea typeface="宋体" charset="-122"/>
                <a:cs typeface="+mn-cs"/>
              </a:rPr>
              <a:t>and b = b</a:t>
            </a:r>
            <a:r>
              <a:rPr lang="en-US" altLang="zh-CN" baseline="-25000" dirty="0" smtClean="0">
                <a:ea typeface="宋体" charset="-122"/>
                <a:cs typeface="+mn-cs"/>
              </a:rPr>
              <a:t>1</a:t>
            </a:r>
            <a:r>
              <a:rPr lang="en-US" altLang="zh-CN" dirty="0" smtClean="0">
                <a:ea typeface="宋体" charset="-122"/>
                <a:cs typeface="+mn-cs"/>
              </a:rPr>
              <a:t>b</a:t>
            </a:r>
            <a:r>
              <a:rPr lang="en-US" altLang="zh-CN" baseline="-25000" dirty="0" smtClean="0">
                <a:ea typeface="宋体" charset="-122"/>
                <a:cs typeface="+mn-cs"/>
              </a:rPr>
              <a:t>0 </a:t>
            </a:r>
            <a:endParaRPr lang="en-US" altLang="zh-CN" dirty="0" smtClean="0">
              <a:ea typeface="宋体" charset="-122"/>
              <a:cs typeface="+mn-cs"/>
            </a:endParaRPr>
          </a:p>
          <a:p>
            <a:pPr>
              <a:buFont typeface="Monotype Sorts" pitchFamily="2" charset="2"/>
              <a:buChar char="b"/>
              <a:defRPr/>
            </a:pPr>
            <a:endParaRPr lang="en-US" altLang="zh-CN" sz="2000" dirty="0" smtClean="0">
              <a:ea typeface="宋体" charset="-122"/>
              <a:cs typeface="+mn-cs"/>
            </a:endParaRPr>
          </a:p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a, b: n-digit integers</a:t>
            </a:r>
          </a:p>
          <a:p>
            <a:pPr>
              <a:buFont typeface="Monotype Sorts" pitchFamily="2" charset="2"/>
              <a:buChar char="b"/>
              <a:defRPr/>
            </a:pPr>
            <a:r>
              <a:rPr lang="en-US" altLang="zh-CN" dirty="0">
                <a:ea typeface="宋体" charset="-122"/>
                <a:cs typeface="+mn-cs"/>
              </a:rPr>
              <a:t>a</a:t>
            </a:r>
            <a:r>
              <a:rPr lang="en-US" altLang="zh-CN" baseline="-25000" dirty="0" smtClean="0">
                <a:ea typeface="宋体" charset="-122"/>
                <a:cs typeface="+mn-cs"/>
              </a:rPr>
              <a:t>1</a:t>
            </a:r>
            <a:r>
              <a:rPr lang="en-US" altLang="zh-CN" dirty="0" smtClean="0">
                <a:ea typeface="宋体" charset="-122"/>
                <a:cs typeface="+mn-cs"/>
              </a:rPr>
              <a:t>, a</a:t>
            </a:r>
            <a:r>
              <a:rPr lang="en-US" altLang="zh-CN" baseline="-25000" dirty="0" smtClean="0">
                <a:ea typeface="宋体" charset="-122"/>
                <a:cs typeface="+mn-cs"/>
              </a:rPr>
              <a:t>0</a:t>
            </a:r>
            <a:r>
              <a:rPr lang="en-US" altLang="zh-CN" dirty="0" smtClean="0">
                <a:ea typeface="宋体" charset="-122"/>
                <a:cs typeface="+mn-cs"/>
              </a:rPr>
              <a:t>, b</a:t>
            </a:r>
            <a:r>
              <a:rPr lang="en-US" altLang="zh-CN" baseline="-25000" dirty="0" smtClean="0">
                <a:ea typeface="宋体" charset="-122"/>
                <a:cs typeface="+mn-cs"/>
              </a:rPr>
              <a:t>1</a:t>
            </a:r>
            <a:r>
              <a:rPr lang="en-US" altLang="zh-CN" dirty="0" smtClean="0">
                <a:ea typeface="宋体" charset="-122"/>
                <a:cs typeface="+mn-cs"/>
              </a:rPr>
              <a:t>, b</a:t>
            </a:r>
            <a:r>
              <a:rPr lang="en-US" altLang="zh-CN" baseline="-25000" dirty="0" smtClean="0">
                <a:ea typeface="宋体" charset="-122"/>
                <a:cs typeface="+mn-cs"/>
              </a:rPr>
              <a:t>0</a:t>
            </a:r>
            <a:r>
              <a:rPr lang="en-US" altLang="zh-CN" dirty="0" smtClean="0">
                <a:ea typeface="宋体" charset="-122"/>
                <a:cs typeface="+mn-cs"/>
              </a:rPr>
              <a:t>: n/2-digit integers</a:t>
            </a:r>
          </a:p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c = a * b</a:t>
            </a:r>
          </a:p>
          <a:p>
            <a:pPr lvl="1"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>=(a</a:t>
            </a:r>
            <a:r>
              <a:rPr lang="en-US" altLang="zh-CN" baseline="-25000" dirty="0" smtClean="0">
                <a:ea typeface="宋体" charset="-122"/>
              </a:rPr>
              <a:t>1 </a:t>
            </a:r>
            <a:r>
              <a:rPr lang="en-US" altLang="zh-CN" dirty="0" smtClean="0">
                <a:ea typeface="宋体" charset="-122"/>
              </a:rPr>
              <a:t>* b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)10</a:t>
            </a:r>
            <a:r>
              <a:rPr lang="en-US" altLang="zh-CN" baseline="30000" dirty="0" smtClean="0">
                <a:ea typeface="宋体" charset="-122"/>
              </a:rPr>
              <a:t>n</a:t>
            </a:r>
            <a:r>
              <a:rPr lang="en-US" altLang="zh-CN" dirty="0" smtClean="0">
                <a:ea typeface="宋体" charset="-122"/>
              </a:rPr>
              <a:t> + (a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 * b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 + a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 * b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)10</a:t>
            </a:r>
            <a:r>
              <a:rPr lang="en-US" altLang="zh-CN" baseline="30000" dirty="0" smtClean="0">
                <a:ea typeface="宋体" charset="-122"/>
              </a:rPr>
              <a:t>n/2</a:t>
            </a:r>
            <a:r>
              <a:rPr lang="en-US" altLang="zh-CN" dirty="0" smtClean="0">
                <a:ea typeface="宋体" charset="-122"/>
              </a:rPr>
              <a:t> + (a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 * b</a:t>
            </a:r>
            <a:r>
              <a:rPr lang="en-US" altLang="zh-CN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1">
              <a:buFontTx/>
              <a:buNone/>
              <a:defRPr/>
            </a:pPr>
            <a:endParaRPr lang="en-US" altLang="zh-CN" sz="2000" dirty="0">
              <a:ea typeface="宋体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>How many single-digit multiplications are needed to compute a*b, if we ignore the shifting operations required for multiplying 10</a:t>
            </a:r>
            <a:r>
              <a:rPr lang="en-US" altLang="zh-CN" baseline="30000" dirty="0" smtClean="0">
                <a:ea typeface="宋体" charset="-122"/>
              </a:rPr>
              <a:t>n</a:t>
            </a:r>
            <a:r>
              <a:rPr lang="en-US" altLang="zh-CN" dirty="0" smtClean="0">
                <a:ea typeface="宋体" charset="-122"/>
              </a:rPr>
              <a:t> and 10</a:t>
            </a:r>
            <a:r>
              <a:rPr lang="en-US" altLang="zh-CN" baseline="30000" dirty="0" smtClean="0">
                <a:ea typeface="宋体" charset="-122"/>
              </a:rPr>
              <a:t>n/2</a:t>
            </a:r>
            <a:r>
              <a:rPr lang="en-US" altLang="zh-CN" dirty="0" smtClean="0">
                <a:ea typeface="宋体" charset="-122"/>
              </a:rPr>
              <a:t>?  </a:t>
            </a:r>
          </a:p>
          <a:p>
            <a:pPr lvl="1">
              <a:buFontTx/>
              <a:buNone/>
              <a:defRPr/>
            </a:pPr>
            <a:endParaRPr lang="en-US" altLang="zh-CN" dirty="0" smtClean="0">
              <a:ea typeface="宋体" charset="-122"/>
            </a:endParaRPr>
          </a:p>
          <a:p>
            <a:pPr lvl="1">
              <a:buFontTx/>
              <a:buNone/>
              <a:defRPr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0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457200"/>
            <a:ext cx="10117667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Multiplication of large integers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(divide-conquer recursive algorithm II ]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600" dirty="0" smtClean="0">
                <a:ea typeface="SimSun" pitchFamily="2" charset="-122"/>
              </a:rPr>
              <a:t>a = a</a:t>
            </a:r>
            <a:r>
              <a:rPr lang="en-US" altLang="zh-CN" sz="2600" baseline="-25000" dirty="0" smtClean="0">
                <a:ea typeface="SimSun" pitchFamily="2" charset="-122"/>
              </a:rPr>
              <a:t>1</a:t>
            </a:r>
            <a:r>
              <a:rPr lang="en-US" altLang="zh-CN" sz="2600" dirty="0" smtClean="0">
                <a:ea typeface="SimSun" pitchFamily="2" charset="-122"/>
              </a:rPr>
              <a:t>a</a:t>
            </a:r>
            <a:r>
              <a:rPr lang="en-US" altLang="zh-CN" sz="2600" baseline="-25000" dirty="0" smtClean="0">
                <a:ea typeface="SimSun" pitchFamily="2" charset="-122"/>
              </a:rPr>
              <a:t>0 </a:t>
            </a:r>
            <a:r>
              <a:rPr lang="en-US" altLang="zh-CN" sz="2600" dirty="0" smtClean="0">
                <a:ea typeface="SimSun" pitchFamily="2" charset="-122"/>
              </a:rPr>
              <a:t> and b = b</a:t>
            </a:r>
            <a:r>
              <a:rPr lang="en-US" altLang="zh-CN" sz="2600" baseline="-25000" dirty="0" smtClean="0">
                <a:ea typeface="SimSun" pitchFamily="2" charset="-122"/>
              </a:rPr>
              <a:t>1</a:t>
            </a:r>
            <a:r>
              <a:rPr lang="en-US" altLang="zh-CN" sz="2600" dirty="0" smtClean="0">
                <a:ea typeface="SimSun" pitchFamily="2" charset="-122"/>
              </a:rPr>
              <a:t>b</a:t>
            </a:r>
            <a:r>
              <a:rPr lang="en-US" altLang="zh-CN" sz="2600" baseline="-25000" dirty="0" smtClean="0">
                <a:ea typeface="SimSun" pitchFamily="2" charset="-122"/>
              </a:rPr>
              <a:t>0 </a:t>
            </a:r>
            <a:endParaRPr lang="en-US" altLang="zh-CN" sz="2600" dirty="0" smtClean="0"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600" dirty="0" smtClean="0"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600" dirty="0" smtClean="0">
                <a:ea typeface="SimSun" pitchFamily="2" charset="-122"/>
              </a:rPr>
              <a:t>c = a * b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ea typeface="SimSun" pitchFamily="2" charset="-122"/>
              </a:rPr>
              <a:t> =(a</a:t>
            </a:r>
            <a:r>
              <a:rPr lang="en-US" altLang="zh-CN" sz="2400" baseline="-25000" dirty="0" smtClean="0">
                <a:ea typeface="SimSun" pitchFamily="2" charset="-122"/>
              </a:rPr>
              <a:t>1 </a:t>
            </a:r>
            <a:r>
              <a:rPr lang="en-US" altLang="zh-CN" sz="2400" dirty="0" smtClean="0">
                <a:ea typeface="SimSun" pitchFamily="2" charset="-122"/>
              </a:rPr>
              <a:t>* b</a:t>
            </a:r>
            <a:r>
              <a:rPr lang="en-US" altLang="zh-CN" sz="2400" baseline="-25000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)10</a:t>
            </a:r>
            <a:r>
              <a:rPr lang="en-US" altLang="zh-CN" sz="2400" baseline="30000" dirty="0" smtClean="0">
                <a:ea typeface="SimSun" pitchFamily="2" charset="-122"/>
              </a:rPr>
              <a:t>n</a:t>
            </a:r>
            <a:r>
              <a:rPr lang="en-US" altLang="zh-CN" sz="2400" dirty="0" smtClean="0">
                <a:ea typeface="SimSun" pitchFamily="2" charset="-122"/>
              </a:rPr>
              <a:t> + (a</a:t>
            </a:r>
            <a:r>
              <a:rPr lang="en-US" altLang="zh-CN" sz="2400" baseline="-25000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 * b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 + a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 * b</a:t>
            </a:r>
            <a:r>
              <a:rPr lang="en-US" altLang="zh-CN" sz="2400" baseline="-25000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)10</a:t>
            </a:r>
            <a:r>
              <a:rPr lang="en-US" altLang="zh-CN" sz="2400" baseline="30000" dirty="0" smtClean="0">
                <a:ea typeface="SimSun" pitchFamily="2" charset="-122"/>
              </a:rPr>
              <a:t>n/2</a:t>
            </a:r>
            <a:r>
              <a:rPr lang="en-US" altLang="zh-CN" sz="2400" dirty="0" smtClean="0">
                <a:ea typeface="SimSun" pitchFamily="2" charset="-122"/>
              </a:rPr>
              <a:t> + (a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 * b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ea typeface="SimSun" pitchFamily="2" charset="-122"/>
              </a:rPr>
              <a:t> =c</a:t>
            </a:r>
            <a:r>
              <a:rPr lang="en-US" altLang="zh-CN" sz="2400" baseline="-25000" dirty="0" smtClean="0">
                <a:ea typeface="SimSun" pitchFamily="2" charset="-122"/>
              </a:rPr>
              <a:t>2</a:t>
            </a:r>
            <a:r>
              <a:rPr lang="en-US" altLang="zh-CN" sz="2400" dirty="0" smtClean="0">
                <a:ea typeface="SimSun" pitchFamily="2" charset="-122"/>
              </a:rPr>
              <a:t>10</a:t>
            </a:r>
            <a:r>
              <a:rPr lang="en-US" altLang="zh-CN" sz="2400" baseline="30000" dirty="0" smtClean="0">
                <a:ea typeface="SimSun" pitchFamily="2" charset="-122"/>
              </a:rPr>
              <a:t>n</a:t>
            </a:r>
            <a:r>
              <a:rPr lang="en-US" altLang="zh-CN" sz="2400" dirty="0" smtClean="0">
                <a:ea typeface="SimSun" pitchFamily="2" charset="-122"/>
              </a:rPr>
              <a:t> + c</a:t>
            </a:r>
            <a:r>
              <a:rPr lang="en-US" altLang="zh-CN" sz="2400" baseline="-25000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10</a:t>
            </a:r>
            <a:r>
              <a:rPr lang="en-US" altLang="zh-CN" sz="2400" baseline="30000" dirty="0" smtClean="0">
                <a:ea typeface="SimSun" pitchFamily="2" charset="-122"/>
              </a:rPr>
              <a:t>n/2</a:t>
            </a:r>
            <a:r>
              <a:rPr lang="en-US" altLang="zh-CN" sz="2400" dirty="0" smtClean="0">
                <a:ea typeface="SimSun" pitchFamily="2" charset="-122"/>
              </a:rPr>
              <a:t> + c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,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zh-CN" sz="2400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ea typeface="SimSun" pitchFamily="2" charset="-122"/>
              </a:rPr>
              <a:t>where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ea typeface="SimSun" pitchFamily="2" charset="-122"/>
              </a:rPr>
              <a:t>c</a:t>
            </a:r>
            <a:r>
              <a:rPr lang="en-US" altLang="zh-CN" sz="2400" baseline="-25000" dirty="0" smtClean="0">
                <a:ea typeface="SimSun" pitchFamily="2" charset="-122"/>
              </a:rPr>
              <a:t>2</a:t>
            </a:r>
            <a:r>
              <a:rPr lang="en-US" altLang="zh-CN" sz="2400" dirty="0" smtClean="0">
                <a:ea typeface="SimSun" pitchFamily="2" charset="-122"/>
              </a:rPr>
              <a:t> =  a</a:t>
            </a:r>
            <a:r>
              <a:rPr lang="en-US" altLang="zh-CN" sz="2400" baseline="-25000" dirty="0" smtClean="0">
                <a:ea typeface="SimSun" pitchFamily="2" charset="-122"/>
              </a:rPr>
              <a:t>1 </a:t>
            </a:r>
            <a:r>
              <a:rPr lang="en-US" altLang="zh-CN" sz="2400" dirty="0" smtClean="0">
                <a:ea typeface="SimSun" pitchFamily="2" charset="-122"/>
              </a:rPr>
              <a:t>* b</a:t>
            </a:r>
            <a:r>
              <a:rPr lang="en-US" altLang="zh-CN" sz="2400" baseline="-25000" dirty="0" smtClean="0">
                <a:ea typeface="SimSun" pitchFamily="2" charset="-122"/>
              </a:rPr>
              <a:t>1 </a:t>
            </a:r>
            <a:r>
              <a:rPr lang="en-US" altLang="zh-CN" sz="2400" dirty="0" smtClean="0">
                <a:ea typeface="SimSun" pitchFamily="2" charset="-122"/>
              </a:rPr>
              <a:t>is</a:t>
            </a:r>
            <a:r>
              <a:rPr lang="en-US" altLang="zh-CN" sz="2400" baseline="300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the product of their first halves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ea typeface="SimSun" pitchFamily="2" charset="-122"/>
              </a:rPr>
              <a:t>c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 =  a</a:t>
            </a:r>
            <a:r>
              <a:rPr lang="en-US" altLang="zh-CN" sz="2400" baseline="-25000" dirty="0" smtClean="0">
                <a:ea typeface="SimSun" pitchFamily="2" charset="-122"/>
              </a:rPr>
              <a:t>0 </a:t>
            </a:r>
            <a:r>
              <a:rPr lang="en-US" altLang="zh-CN" sz="2400" dirty="0" smtClean="0">
                <a:ea typeface="SimSun" pitchFamily="2" charset="-122"/>
              </a:rPr>
              <a:t>* b</a:t>
            </a:r>
            <a:r>
              <a:rPr lang="en-US" altLang="zh-CN" sz="2400" baseline="-25000" dirty="0" smtClean="0">
                <a:ea typeface="SimSun" pitchFamily="2" charset="-122"/>
              </a:rPr>
              <a:t>0 </a:t>
            </a:r>
            <a:r>
              <a:rPr lang="en-US" altLang="zh-CN" sz="2400" dirty="0" smtClean="0">
                <a:ea typeface="SimSun" pitchFamily="2" charset="-122"/>
              </a:rPr>
              <a:t>is</a:t>
            </a:r>
            <a:r>
              <a:rPr lang="en-US" altLang="zh-CN" sz="2400" baseline="300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the product of their second halves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ea typeface="SimSun" pitchFamily="2" charset="-122"/>
              </a:rPr>
              <a:t>c</a:t>
            </a:r>
            <a:r>
              <a:rPr lang="en-US" altLang="zh-CN" sz="2400" baseline="-25000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 = (a</a:t>
            </a:r>
            <a:r>
              <a:rPr lang="en-US" altLang="zh-CN" sz="2400" baseline="-25000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 + a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) * (b</a:t>
            </a:r>
            <a:r>
              <a:rPr lang="en-US" altLang="zh-CN" sz="2400" baseline="-25000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 + b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) – (c</a:t>
            </a:r>
            <a:r>
              <a:rPr lang="en-US" altLang="zh-CN" sz="2400" baseline="-25000" dirty="0" smtClean="0">
                <a:ea typeface="SimSun" pitchFamily="2" charset="-122"/>
              </a:rPr>
              <a:t>2</a:t>
            </a:r>
            <a:r>
              <a:rPr lang="en-US" altLang="zh-CN" sz="2400" dirty="0" smtClean="0">
                <a:ea typeface="SimSun" pitchFamily="2" charset="-122"/>
              </a:rPr>
              <a:t> + c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) is the product of the sum of the a’s halves and the sum of the b’s halves minus the sum of c</a:t>
            </a:r>
            <a:r>
              <a:rPr lang="en-US" altLang="zh-CN" sz="2400" baseline="-25000" dirty="0" smtClean="0">
                <a:ea typeface="SimSun" pitchFamily="2" charset="-122"/>
              </a:rPr>
              <a:t>2</a:t>
            </a:r>
            <a:r>
              <a:rPr lang="en-US" altLang="zh-CN" sz="2400" dirty="0" smtClean="0">
                <a:ea typeface="SimSun" pitchFamily="2" charset="-122"/>
              </a:rPr>
              <a:t> and c</a:t>
            </a:r>
            <a:r>
              <a:rPr lang="en-US" altLang="zh-CN" sz="2400" baseline="-25000" dirty="0" smtClean="0">
                <a:ea typeface="SimSun" pitchFamily="2" charset="-122"/>
              </a:rPr>
              <a:t>0</a:t>
            </a:r>
            <a:r>
              <a:rPr lang="en-US" altLang="zh-CN" sz="2400" dirty="0" smtClean="0">
                <a:ea typeface="SimSun" pitchFamily="2" charset="-122"/>
              </a:rPr>
              <a:t>. 	</a:t>
            </a:r>
          </a:p>
        </p:txBody>
      </p:sp>
    </p:spTree>
    <p:extLst>
      <p:ext uri="{BB962C8B-B14F-4D97-AF65-F5344CB8AC3E}">
        <p14:creationId xmlns:p14="http://schemas.microsoft.com/office/powerpoint/2010/main" val="36929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Multiplication of large integers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SimSun" pitchFamily="2" charset="-122"/>
              </a:rPr>
              <a:t>c =c</a:t>
            </a:r>
            <a:r>
              <a:rPr lang="en-US" altLang="zh-CN" baseline="-25000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SimSun" pitchFamily="2" charset="-122"/>
              </a:rPr>
              <a:t>10</a:t>
            </a:r>
            <a:r>
              <a:rPr lang="en-US" altLang="zh-CN" baseline="30000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 + c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10</a:t>
            </a:r>
            <a:r>
              <a:rPr lang="en-US" altLang="zh-CN" baseline="30000" dirty="0" smtClean="0">
                <a:ea typeface="SimSun" pitchFamily="2" charset="-122"/>
              </a:rPr>
              <a:t>n/2</a:t>
            </a:r>
            <a:r>
              <a:rPr lang="en-US" altLang="zh-CN" dirty="0" smtClean="0">
                <a:ea typeface="SimSun" pitchFamily="2" charset="-122"/>
              </a:rPr>
              <a:t> + 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,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where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SimSun" pitchFamily="2" charset="-122"/>
              </a:rPr>
              <a:t> =  a</a:t>
            </a:r>
            <a:r>
              <a:rPr lang="en-US" altLang="zh-CN" baseline="-25000" dirty="0" smtClean="0">
                <a:ea typeface="SimSun" pitchFamily="2" charset="-122"/>
              </a:rPr>
              <a:t>1 </a:t>
            </a:r>
            <a:r>
              <a:rPr lang="en-US" altLang="zh-CN" dirty="0" smtClean="0">
                <a:ea typeface="SimSun" pitchFamily="2" charset="-122"/>
              </a:rPr>
              <a:t>* b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endParaRPr lang="en-US" altLang="zh-CN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 =  a</a:t>
            </a:r>
            <a:r>
              <a:rPr lang="en-US" altLang="zh-CN" baseline="-25000" dirty="0" smtClean="0">
                <a:ea typeface="SimSun" pitchFamily="2" charset="-122"/>
              </a:rPr>
              <a:t>0 </a:t>
            </a:r>
            <a:r>
              <a:rPr lang="en-US" altLang="zh-CN" dirty="0" smtClean="0">
                <a:ea typeface="SimSun" pitchFamily="2" charset="-122"/>
              </a:rPr>
              <a:t>* b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altLang="zh-CN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 = (a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 + a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) * (b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 + b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) – (c</a:t>
            </a:r>
            <a:r>
              <a:rPr lang="en-US" altLang="zh-CN" baseline="-25000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SimSun" pitchFamily="2" charset="-122"/>
              </a:rPr>
              <a:t> + 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宋体" charset="-122"/>
              </a:rPr>
              <a:t>How many single-digit multiplications are needed to compute a*b, if we ignore the shifting operations required for multiplying 10</a:t>
            </a:r>
            <a:r>
              <a:rPr lang="en-US" altLang="zh-CN" baseline="30000" dirty="0" smtClean="0">
                <a:ea typeface="宋体" charset="-122"/>
              </a:rPr>
              <a:t>n</a:t>
            </a:r>
            <a:r>
              <a:rPr lang="en-US" altLang="zh-CN" dirty="0" smtClean="0">
                <a:ea typeface="宋体" charset="-122"/>
              </a:rPr>
              <a:t> and 10</a:t>
            </a:r>
            <a:r>
              <a:rPr lang="en-US" altLang="zh-CN" baseline="30000" dirty="0" smtClean="0">
                <a:ea typeface="宋体" charset="-122"/>
              </a:rPr>
              <a:t>n/2</a:t>
            </a:r>
            <a:r>
              <a:rPr lang="en-US" altLang="zh-CN" dirty="0" smtClean="0">
                <a:ea typeface="宋体" charset="-122"/>
              </a:rPr>
              <a:t>?</a:t>
            </a:r>
            <a:endParaRPr lang="en-US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2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Multiplication of large integers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SimSun" pitchFamily="2" charset="-122"/>
              </a:rPr>
              <a:t>c =c</a:t>
            </a:r>
            <a:r>
              <a:rPr lang="en-US" altLang="zh-CN" baseline="-25000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SimSun" pitchFamily="2" charset="-122"/>
              </a:rPr>
              <a:t>10</a:t>
            </a:r>
            <a:r>
              <a:rPr lang="en-US" altLang="zh-CN" baseline="30000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 + c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10</a:t>
            </a:r>
            <a:r>
              <a:rPr lang="en-US" altLang="zh-CN" baseline="30000" dirty="0" smtClean="0">
                <a:ea typeface="SimSun" pitchFamily="2" charset="-122"/>
              </a:rPr>
              <a:t>n/2</a:t>
            </a:r>
            <a:r>
              <a:rPr lang="en-US" altLang="zh-CN" dirty="0" smtClean="0">
                <a:ea typeface="SimSun" pitchFamily="2" charset="-122"/>
              </a:rPr>
              <a:t> + 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,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where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SimSun" pitchFamily="2" charset="-122"/>
              </a:rPr>
              <a:t> =  a</a:t>
            </a:r>
            <a:r>
              <a:rPr lang="en-US" altLang="zh-CN" baseline="-25000" dirty="0" smtClean="0">
                <a:ea typeface="SimSun" pitchFamily="2" charset="-122"/>
              </a:rPr>
              <a:t>1 </a:t>
            </a:r>
            <a:r>
              <a:rPr lang="en-US" altLang="zh-CN" dirty="0" smtClean="0">
                <a:ea typeface="SimSun" pitchFamily="2" charset="-122"/>
              </a:rPr>
              <a:t>* b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endParaRPr lang="en-US" altLang="zh-CN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 =  a</a:t>
            </a:r>
            <a:r>
              <a:rPr lang="en-US" altLang="zh-CN" baseline="-25000" dirty="0" smtClean="0">
                <a:ea typeface="SimSun" pitchFamily="2" charset="-122"/>
              </a:rPr>
              <a:t>0 </a:t>
            </a:r>
            <a:r>
              <a:rPr lang="en-US" altLang="zh-CN" dirty="0" smtClean="0">
                <a:ea typeface="SimSun" pitchFamily="2" charset="-122"/>
              </a:rPr>
              <a:t>* b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altLang="zh-CN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 = (a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 + a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) * (b</a:t>
            </a:r>
            <a:r>
              <a:rPr lang="en-US" altLang="zh-CN" baseline="-25000" dirty="0" smtClean="0">
                <a:ea typeface="SimSun" pitchFamily="2" charset="-122"/>
              </a:rPr>
              <a:t>1</a:t>
            </a:r>
            <a:r>
              <a:rPr lang="en-US" altLang="zh-CN" dirty="0" smtClean="0">
                <a:ea typeface="SimSun" pitchFamily="2" charset="-122"/>
              </a:rPr>
              <a:t> + b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) – (c</a:t>
            </a:r>
            <a:r>
              <a:rPr lang="en-US" altLang="zh-CN" baseline="-25000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SimSun" pitchFamily="2" charset="-122"/>
              </a:rPr>
              <a:t> + 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r>
              <a:rPr lang="en-US" altLang="zh-CN" dirty="0" smtClean="0">
                <a:ea typeface="SimSun" pitchFamily="2" charset="-12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Multiplication of n-digit numbers requires three multiplications of n/2-digit numbers	</a:t>
            </a:r>
          </a:p>
        </p:txBody>
      </p:sp>
    </p:spTree>
    <p:extLst>
      <p:ext uri="{BB962C8B-B14F-4D97-AF65-F5344CB8AC3E}">
        <p14:creationId xmlns:p14="http://schemas.microsoft.com/office/powerpoint/2010/main" val="30251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Multiplication of large integers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M(n) = 3M(n/2) + constant for n&gt;1, M(1) = 1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zh-CN" dirty="0" smtClean="0">
              <a:ea typeface="宋体" charset="-122"/>
              <a:cs typeface="+mn-cs"/>
            </a:endParaRPr>
          </a:p>
          <a:p>
            <a:pPr>
              <a:buFont typeface="Monotype Sorts" pitchFamily="2" charset="2"/>
              <a:buChar char="b"/>
              <a:defRPr/>
            </a:pPr>
            <a:endParaRPr lang="en-US" altLang="zh-CN" baseline="30000" dirty="0" smtClean="0">
              <a:ea typeface="宋体" charset="-122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09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Multiplication of large integers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M(n) = 3M(n/2) + constant for n&gt;1, M(1) = 1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zh-CN" dirty="0" smtClean="0">
              <a:ea typeface="宋体" charset="-122"/>
              <a:cs typeface="+mn-cs"/>
            </a:endParaRPr>
          </a:p>
          <a:p>
            <a:pPr>
              <a:buFont typeface="Monotype Sorts" pitchFamily="2" charset="2"/>
              <a:buChar char="b"/>
              <a:defRPr/>
            </a:pPr>
            <a:r>
              <a:rPr lang="en-US" altLang="zh-CN" dirty="0" smtClean="0">
                <a:ea typeface="宋体" charset="-122"/>
                <a:cs typeface="+mn-cs"/>
              </a:rPr>
              <a:t>M(n) </a:t>
            </a:r>
            <a:r>
              <a:rPr lang="en-US" altLang="zh-CN" dirty="0" smtClean="0">
                <a:ea typeface="宋体" charset="-122"/>
                <a:cs typeface="+mn-cs"/>
                <a:sym typeface="Symbol" pitchFamily="18" charset="2"/>
              </a:rPr>
              <a:t> n</a:t>
            </a:r>
            <a:r>
              <a:rPr lang="en-US" altLang="zh-CN" baseline="30000" dirty="0" smtClean="0">
                <a:ea typeface="宋体" charset="-122"/>
                <a:cs typeface="+mn-cs"/>
                <a:sym typeface="Symbol" pitchFamily="18" charset="2"/>
              </a:rPr>
              <a:t>1.585</a:t>
            </a:r>
          </a:p>
          <a:p>
            <a:pPr>
              <a:buFont typeface="Monotype Sorts" pitchFamily="2" charset="2"/>
              <a:buChar char="b"/>
              <a:defRPr/>
            </a:pPr>
            <a:endParaRPr lang="en-US" altLang="zh-CN" baseline="30000" dirty="0" smtClean="0">
              <a:ea typeface="宋体" charset="-122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59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406400" y="149384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algn="ctr" defTabSz="457200">
              <a:spcBef>
                <a:spcPts val="800"/>
              </a:spcBef>
              <a:defRPr sz="1800"/>
            </a:pPr>
            <a:endParaRPr sz="4400"/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Thanks!!!</a:t>
            </a:r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Queries?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8737600" y="6172207"/>
            <a:ext cx="28448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108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49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BBCD-0CE3-43D5-B75B-6F3C18E000A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4" descr="4_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8686800" cy="4905375"/>
          </a:xfrm>
          <a:solidFill>
            <a:schemeClr val="tx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6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BBCD-0CE3-43D5-B75B-6F3C18E000A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4" descr="Fig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262" y="127900"/>
            <a:ext cx="4983601" cy="627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9144000" cy="1143000"/>
          </a:xfrm>
        </p:spPr>
        <p:txBody>
          <a:bodyPr/>
          <a:lstStyle/>
          <a:p>
            <a:r>
              <a:rPr lang="en-US"/>
              <a:t>Recurrence Equation Analysis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76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conquer step of merge-sort consists of merging two sorted sequences, each with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Symbol" pitchFamily="18" charset="2"/>
              </a:rPr>
              <a:t>/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dirty="0"/>
              <a:t> </a:t>
            </a:r>
            <a:r>
              <a:rPr lang="en-US" sz="2000" dirty="0" smtClean="0"/>
              <a:t>elements, </a:t>
            </a:r>
            <a:r>
              <a:rPr lang="en-US" sz="2000" dirty="0"/>
              <a:t>takes at most </a:t>
            </a:r>
            <a:r>
              <a:rPr lang="en-US" sz="2000" b="1" i="1" dirty="0" err="1">
                <a:latin typeface="Times New Roman" pitchFamily="18" charset="0"/>
              </a:rPr>
              <a:t>bn</a:t>
            </a:r>
            <a:r>
              <a:rPr lang="en-US" sz="2000" dirty="0"/>
              <a:t> steps, for some constant 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Likewise, the basis case 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&lt; 2) </a:t>
            </a:r>
            <a:r>
              <a:rPr lang="en-US" sz="2000" dirty="0"/>
              <a:t>will take at </a:t>
            </a:r>
            <a:r>
              <a:rPr lang="en-US" sz="2000" b="1" i="1" dirty="0">
                <a:latin typeface="Times New Roman" pitchFamily="18" charset="0"/>
              </a:rPr>
              <a:t>b</a:t>
            </a:r>
            <a:r>
              <a:rPr lang="en-US" sz="2000" dirty="0"/>
              <a:t> most steps.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Therefore, if we let 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en-US" sz="2000" b="1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b="1" dirty="0">
                <a:latin typeface="Times New Roman" pitchFamily="18" charset="0"/>
              </a:rPr>
              <a:t>) </a:t>
            </a:r>
            <a:r>
              <a:rPr lang="en-US" sz="2000" dirty="0"/>
              <a:t>denote the running time of merge-sort: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latin typeface="Times New Roman" pitchFamily="18" charset="0"/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2540000" y="3429000"/>
          <a:ext cx="714586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429000"/>
                        <a:ext cx="714586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3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9144000" cy="1143000"/>
          </a:xfrm>
        </p:spPr>
        <p:txBody>
          <a:bodyPr/>
          <a:lstStyle/>
          <a:p>
            <a:r>
              <a:rPr lang="en-US"/>
              <a:t>Iterative Substitution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41829" y="1262743"/>
            <a:ext cx="11108871" cy="5455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 the iterative substitution, or “plug-and-chug,” technique, we iteratively apply the recurrence equation to itself and see if we can find a pattern: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Note </a:t>
            </a:r>
            <a:r>
              <a:rPr lang="en-US" sz="2000" dirty="0"/>
              <a:t>that base, T(n)=b, case occurs when 2</a:t>
            </a:r>
            <a:r>
              <a:rPr lang="en-US" sz="2000" baseline="30000" dirty="0"/>
              <a:t>i</a:t>
            </a:r>
            <a:r>
              <a:rPr lang="en-US" sz="2000" dirty="0"/>
              <a:t>=n. That is, i = log n.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So,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/>
              <a:t>Thus, T(n) is O(n log n).</a:t>
            </a:r>
            <a:endParaRPr lang="en-US" sz="2000" b="1" dirty="0">
              <a:latin typeface="Times New Roman" pitchFamily="18" charset="0"/>
            </a:endParaRP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548308"/>
              </p:ext>
            </p:extLst>
          </p:nvPr>
        </p:nvGraphicFramePr>
        <p:xfrm>
          <a:off x="4170743" y="1934034"/>
          <a:ext cx="5132916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4" name="Equation" r:id="rId3" imgW="2184120" imgH="1663560" progId="Equation.3">
                  <p:embed/>
                </p:oleObj>
              </mc:Choice>
              <mc:Fallback>
                <p:oleObj name="Equation" r:id="rId3" imgW="218412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743" y="1934034"/>
                        <a:ext cx="5132916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52877"/>
              </p:ext>
            </p:extLst>
          </p:nvPr>
        </p:nvGraphicFramePr>
        <p:xfrm>
          <a:off x="1785290" y="5261437"/>
          <a:ext cx="295486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5" imgW="1257120" imgH="203040" progId="Equation.3">
                  <p:embed/>
                </p:oleObj>
              </mc:Choice>
              <mc:Fallback>
                <p:oleObj name="Equation" r:id="rId5" imgW="1257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90" y="5261437"/>
                        <a:ext cx="295486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8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8737600" cy="1143000"/>
          </a:xfrm>
        </p:spPr>
        <p:txBody>
          <a:bodyPr/>
          <a:lstStyle/>
          <a:p>
            <a:r>
              <a:rPr lang="en-US"/>
              <a:t>The Recursion Tree</a:t>
            </a: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16000" y="1600200"/>
            <a:ext cx="10566400" cy="2209800"/>
          </a:xfrm>
        </p:spPr>
        <p:txBody>
          <a:bodyPr/>
          <a:lstStyle/>
          <a:p>
            <a:r>
              <a:rPr lang="en-US" sz="2000"/>
              <a:t>Draw the recursion tree for the recurrence relation and look for a pattern: </a:t>
            </a:r>
          </a:p>
        </p:txBody>
      </p:sp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4165600" y="3629025"/>
            <a:ext cx="5588000" cy="1785938"/>
            <a:chOff x="384" y="1632"/>
            <a:chExt cx="5184" cy="2208"/>
          </a:xfrm>
        </p:grpSpPr>
        <p:cxnSp>
          <p:nvCxnSpPr>
            <p:cNvPr id="161796" name="AutoShape 4"/>
            <p:cNvCxnSpPr>
              <a:cxnSpLocks noChangeShapeType="1"/>
              <a:stCxn id="161805" idx="0"/>
              <a:endCxn id="16180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797" name="AutoShape 5"/>
            <p:cNvCxnSpPr>
              <a:cxnSpLocks noChangeShapeType="1"/>
              <a:stCxn id="161806" idx="0"/>
              <a:endCxn id="16180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798" name="AutoShape 6"/>
            <p:cNvCxnSpPr>
              <a:cxnSpLocks noChangeShapeType="1"/>
              <a:stCxn id="161810" idx="0"/>
              <a:endCxn id="1618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799" name="AutoShape 7"/>
            <p:cNvCxnSpPr>
              <a:cxnSpLocks noChangeShapeType="1"/>
              <a:stCxn id="161812" idx="0"/>
              <a:endCxn id="1618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00" name="AutoShape 8"/>
            <p:cNvCxnSpPr>
              <a:cxnSpLocks noChangeShapeType="1"/>
              <a:stCxn id="161805" idx="2"/>
              <a:endCxn id="161811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01" name="AutoShape 9"/>
            <p:cNvCxnSpPr>
              <a:cxnSpLocks noChangeShapeType="1"/>
              <a:stCxn id="161806" idx="2"/>
              <a:endCxn id="161813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0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6180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16180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1618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1809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161810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1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2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3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4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5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6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7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161818" name="AutoShape 26"/>
            <p:cNvCxnSpPr>
              <a:cxnSpLocks noChangeShapeType="1"/>
              <a:stCxn id="161807" idx="0"/>
              <a:endCxn id="16180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9" name="AutoShape 27"/>
            <p:cNvCxnSpPr>
              <a:cxnSpLocks noChangeShapeType="1"/>
              <a:stCxn id="161808" idx="0"/>
              <a:endCxn id="16180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0" name="AutoShape 28"/>
            <p:cNvCxnSpPr>
              <a:cxnSpLocks noChangeShapeType="1"/>
              <a:stCxn id="161814" idx="0"/>
              <a:endCxn id="1618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1" name="AutoShape 29"/>
            <p:cNvCxnSpPr>
              <a:cxnSpLocks noChangeShapeType="1"/>
              <a:stCxn id="161816" idx="0"/>
              <a:endCxn id="1618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2" name="AutoShape 30"/>
            <p:cNvCxnSpPr>
              <a:cxnSpLocks noChangeShapeType="1"/>
              <a:stCxn id="161807" idx="2"/>
              <a:endCxn id="161815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3" name="AutoShape 31"/>
            <p:cNvCxnSpPr>
              <a:cxnSpLocks noChangeShapeType="1"/>
              <a:stCxn id="161808" idx="2"/>
              <a:endCxn id="161817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2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161825" name="AutoShape 33"/>
            <p:cNvCxnSpPr>
              <a:cxnSpLocks noChangeShapeType="1"/>
              <a:stCxn id="161802" idx="0"/>
              <a:endCxn id="16182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6" name="AutoShape 34"/>
            <p:cNvCxnSpPr>
              <a:cxnSpLocks noChangeShapeType="1"/>
              <a:stCxn id="161803" idx="0"/>
              <a:endCxn id="16182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181351"/>
          <a:ext cx="2743200" cy="238125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T’s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800" b="1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1959" name="Object 167"/>
          <p:cNvGraphicFramePr>
            <a:graphicFrameLocks noChangeAspect="1"/>
          </p:cNvGraphicFramePr>
          <p:nvPr/>
        </p:nvGraphicFramePr>
        <p:xfrm>
          <a:off x="3860800" y="2209801"/>
          <a:ext cx="4267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2209801"/>
                        <a:ext cx="4267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10363200" y="3048001"/>
          <a:ext cx="914400" cy="24384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994" name="Text Box 202"/>
          <p:cNvSpPr txBox="1">
            <a:spLocks noChangeArrowheads="1"/>
          </p:cNvSpPr>
          <p:nvPr/>
        </p:nvSpPr>
        <p:spPr bwMode="auto">
          <a:xfrm>
            <a:off x="9143956" y="5486400"/>
            <a:ext cx="2610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Total time = </a:t>
            </a:r>
            <a:r>
              <a:rPr lang="en-US" b="1" i="1" dirty="0" err="1">
                <a:latin typeface="Times New Roman" pitchFamily="18" charset="0"/>
              </a:rPr>
              <a:t>bn</a:t>
            </a:r>
            <a:r>
              <a:rPr lang="en-US" dirty="0">
                <a:latin typeface="Times New Roman" pitchFamily="18" charset="0"/>
              </a:rPr>
              <a:t> + </a:t>
            </a:r>
            <a:r>
              <a:rPr lang="en-US" b="1" i="1" dirty="0" err="1">
                <a:latin typeface="Times New Roman" pitchFamily="18" charset="0"/>
              </a:rPr>
              <a:t>bn</a:t>
            </a:r>
            <a:r>
              <a:rPr lang="en-US" dirty="0">
                <a:latin typeface="Times New Roman" pitchFamily="18" charset="0"/>
              </a:rPr>
              <a:t> log </a:t>
            </a:r>
            <a:r>
              <a:rPr lang="en-US" b="1" i="1" dirty="0">
                <a:latin typeface="Times New Roman" pitchFamily="18" charset="0"/>
              </a:rPr>
              <a:t>n</a:t>
            </a:r>
          </a:p>
        </p:txBody>
      </p:sp>
      <p:sp>
        <p:nvSpPr>
          <p:cNvPr id="161995" name="Text Box 203"/>
          <p:cNvSpPr txBox="1">
            <a:spLocks noChangeArrowheads="1"/>
          </p:cNvSpPr>
          <p:nvPr/>
        </p:nvSpPr>
        <p:spPr bwMode="auto">
          <a:xfrm>
            <a:off x="8708539" y="5943601"/>
            <a:ext cx="3288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(last level plus all previous levels)</a:t>
            </a:r>
          </a:p>
        </p:txBody>
      </p:sp>
    </p:spTree>
    <p:extLst>
      <p:ext uri="{BB962C8B-B14F-4D97-AF65-F5344CB8AC3E}">
        <p14:creationId xmlns:p14="http://schemas.microsoft.com/office/powerpoint/2010/main" val="843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 T(n) be </a:t>
            </a:r>
            <a:r>
              <a:rPr lang="en-US" sz="2800" u="sng" dirty="0" smtClean="0"/>
              <a:t>a monotonically increasing</a:t>
            </a:r>
            <a:r>
              <a:rPr lang="en-US" sz="2800" dirty="0" smtClean="0"/>
              <a:t> function that satisfies</a:t>
            </a:r>
          </a:p>
          <a:p>
            <a:pPr>
              <a:buFont typeface="Arial" pitchFamily="34" charset="0"/>
              <a:buNone/>
            </a:pPr>
            <a:r>
              <a:rPr lang="en-US" sz="2800" dirty="0" smtClean="0"/>
              <a:t>                    T(n) = a T(n/b) + f(n)</a:t>
            </a:r>
          </a:p>
          <a:p>
            <a:pPr>
              <a:buFont typeface="Arial" pitchFamily="34" charset="0"/>
              <a:buNone/>
            </a:pPr>
            <a:r>
              <a:rPr lang="en-US" sz="2800" dirty="0" smtClean="0"/>
              <a:t>                    T(1) = c</a:t>
            </a:r>
          </a:p>
          <a:p>
            <a:pPr>
              <a:buFont typeface="Arial" pitchFamily="34" charset="0"/>
              <a:buNone/>
            </a:pPr>
            <a:r>
              <a:rPr lang="en-US" sz="2800" dirty="0" smtClean="0"/>
              <a:t>	where a </a:t>
            </a:r>
            <a:r>
              <a:rPr lang="en-US" sz="2800" dirty="0" smtClean="0">
                <a:sym typeface="Symbol" pitchFamily="18" charset="2"/>
              </a:rPr>
              <a:t> </a:t>
            </a:r>
            <a:r>
              <a:rPr lang="en-US" sz="2800" dirty="0" smtClean="0"/>
              <a:t>1, b</a:t>
            </a:r>
            <a:r>
              <a:rPr lang="en-US" sz="2800" dirty="0" smtClean="0">
                <a:sym typeface="Symbol" pitchFamily="18" charset="2"/>
              </a:rPr>
              <a:t>  </a:t>
            </a:r>
            <a:r>
              <a:rPr lang="en-US" sz="2800" dirty="0" smtClean="0"/>
              <a:t>2, c&gt;0.  If f(n) is </a:t>
            </a:r>
            <a:r>
              <a:rPr lang="en-US" sz="2800" dirty="0" smtClean="0">
                <a:sym typeface="Symbol" pitchFamily="18" charset="2"/>
              </a:rPr>
              <a:t></a:t>
            </a:r>
            <a:r>
              <a:rPr lang="en-US" sz="2800" dirty="0" smtClean="0"/>
              <a:t>(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) where d</a:t>
            </a:r>
            <a:r>
              <a:rPr lang="en-US" sz="2800" dirty="0" smtClean="0">
                <a:sym typeface="Symbol" pitchFamily="18" charset="2"/>
              </a:rPr>
              <a:t>  </a:t>
            </a:r>
            <a:r>
              <a:rPr lang="en-US" sz="2800" dirty="0" smtClean="0"/>
              <a:t>0 then</a:t>
            </a:r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9685" y="4572000"/>
          <a:ext cx="89683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5" marR="12192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5" marR="12192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if a &lt;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30000" dirty="0" err="1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121925" marR="121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T(n)</a:t>
                      </a:r>
                      <a:r>
                        <a:rPr lang="en-US" sz="2400" dirty="0" smtClean="0"/>
                        <a:t> =</a:t>
                      </a:r>
                      <a:endParaRPr lang="en-US" sz="2400" dirty="0"/>
                    </a:p>
                  </a:txBody>
                  <a:tcPr marL="121925" marR="121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5" marR="121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If a =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="0" baseline="30000" dirty="0" err="1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5" marR="121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5" marR="121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5" marR="121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a &gt;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b</a:t>
                      </a:r>
                      <a:r>
                        <a:rPr kumimoji="0" lang="en-US" sz="2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d</a:t>
                      </a:r>
                      <a:endParaRPr lang="en-US" sz="24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5" marR="121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4978400" y="4572000"/>
            <a:ext cx="508000" cy="1219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26" name="Object 26"/>
          <p:cNvGraphicFramePr>
            <a:graphicFrameLocks noChangeAspect="1"/>
          </p:cNvGraphicFramePr>
          <p:nvPr/>
        </p:nvGraphicFramePr>
        <p:xfrm>
          <a:off x="5892801" y="5562600"/>
          <a:ext cx="1521884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1" name="Formula" r:id="rId4" imgW="576720" imgH="196920" progId="Equation.Ribbit">
                  <p:embed/>
                </p:oleObj>
              </mc:Choice>
              <mc:Fallback>
                <p:oleObj name="Formula" r:id="rId4" imgW="576720" imgH="1969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1" y="5562600"/>
                        <a:ext cx="1521884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7"/>
          <p:cNvGraphicFramePr>
            <a:graphicFrameLocks noChangeAspect="1"/>
          </p:cNvGraphicFramePr>
          <p:nvPr/>
        </p:nvGraphicFramePr>
        <p:xfrm>
          <a:off x="5867400" y="5029200"/>
          <a:ext cx="1854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2" name="Formula" r:id="rId6" imgW="702360" imgH="196920" progId="Equation.Ribbit">
                  <p:embed/>
                </p:oleObj>
              </mc:Choice>
              <mc:Fallback>
                <p:oleObj name="Formula" r:id="rId6" imgW="702360" imgH="1969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29200"/>
                        <a:ext cx="18542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8"/>
          <p:cNvGraphicFramePr>
            <a:graphicFrameLocks noChangeAspect="1"/>
          </p:cNvGraphicFramePr>
          <p:nvPr/>
        </p:nvGraphicFramePr>
        <p:xfrm>
          <a:off x="5825067" y="4487864"/>
          <a:ext cx="98213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3" name="Formula" r:id="rId8" imgW="371160" imgH="196920" progId="Equation.Ribbit">
                  <p:embed/>
                </p:oleObj>
              </mc:Choice>
              <mc:Fallback>
                <p:oleObj name="Formula" r:id="rId8" imgW="371160" imgH="1969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067" y="4487864"/>
                        <a:ext cx="98213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188686"/>
            <a:ext cx="11350171" cy="59374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master theorem concerns recurrence relations of the form: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application to the analysis of a recursive algorithm, the constants and function take on the following significance:</a:t>
            </a:r>
          </a:p>
          <a:p>
            <a:endParaRPr lang="en-US" dirty="0"/>
          </a:p>
          <a:p>
            <a:r>
              <a:rPr lang="en-US" dirty="0" smtClean="0"/>
              <a:t>n </a:t>
            </a:r>
            <a:r>
              <a:rPr lang="en-US" dirty="0"/>
              <a:t>is the size of the problem.</a:t>
            </a:r>
          </a:p>
          <a:p>
            <a:r>
              <a:rPr lang="en-US" dirty="0" smtClean="0"/>
              <a:t>a </a:t>
            </a:r>
            <a:r>
              <a:rPr lang="en-US" dirty="0"/>
              <a:t>is the number of </a:t>
            </a:r>
            <a:r>
              <a:rPr lang="en-US" dirty="0" err="1"/>
              <a:t>subproblems</a:t>
            </a:r>
            <a:r>
              <a:rPr lang="en-US" dirty="0"/>
              <a:t> in the recursion.</a:t>
            </a:r>
          </a:p>
          <a:p>
            <a:r>
              <a:rPr lang="en-US" dirty="0" smtClean="0"/>
              <a:t>n/b </a:t>
            </a:r>
            <a:r>
              <a:rPr lang="en-US" dirty="0"/>
              <a:t>is the size of each </a:t>
            </a:r>
            <a:r>
              <a:rPr lang="en-US" dirty="0" err="1"/>
              <a:t>subproblem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Here it is assumed that all </a:t>
            </a:r>
            <a:r>
              <a:rPr lang="en-US" dirty="0" err="1"/>
              <a:t>subproblems</a:t>
            </a:r>
            <a:r>
              <a:rPr lang="en-US" dirty="0"/>
              <a:t> are essentially the same size.)</a:t>
            </a:r>
          </a:p>
          <a:p>
            <a:r>
              <a:rPr lang="en-US" dirty="0" smtClean="0"/>
              <a:t>f </a:t>
            </a:r>
            <a:r>
              <a:rPr lang="en-US" dirty="0"/>
              <a:t>(n) is the cost of the work done outside the recursive calls, which includes the cost of dividing the problem and the cost of merging the solutions to the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55" y="645885"/>
            <a:ext cx="9057981" cy="131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8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Theorem: Example 1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057400"/>
          </a:xfrm>
        </p:spPr>
        <p:txBody>
          <a:bodyPr>
            <a:normAutofit lnSpcReduction="10000"/>
          </a:bodyPr>
          <a:lstStyle/>
          <a:p>
            <a:r>
              <a:rPr lang="en-US" sz="2000" smtClean="0"/>
              <a:t>Let T(n) = T(n/2) + ½ n</a:t>
            </a:r>
            <a:r>
              <a:rPr lang="en-US" sz="2000" baseline="30000" smtClean="0"/>
              <a:t>2</a:t>
            </a:r>
            <a:r>
              <a:rPr lang="en-US" sz="2000" smtClean="0"/>
              <a:t> + n.  What are the parameters?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          a =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          b =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          d =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Therefore, which condition applies?</a:t>
            </a:r>
            <a:r>
              <a:rPr lang="en-US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40000" y="19812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40000" y="22860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40000" y="26670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19200" y="36576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1 &lt; 2</a:t>
            </a:r>
            <a:r>
              <a:rPr lang="en-US" sz="2000" baseline="30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, case 1 applies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11200" y="4191000"/>
            <a:ext cx="1066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We conclude that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2800" dirty="0">
                <a:latin typeface="+mn-lt"/>
                <a:cs typeface="+mn-cs"/>
              </a:rPr>
              <a:t>T(n) </a:t>
            </a:r>
            <a:r>
              <a:rPr lang="en-US" sz="2800" dirty="0">
                <a:latin typeface="+mn-lt"/>
                <a:cs typeface="+mn-cs"/>
                <a:sym typeface="Symbol"/>
              </a:rPr>
              <a:t> </a:t>
            </a:r>
            <a:r>
              <a:rPr lang="en-US" sz="2800" dirty="0">
                <a:latin typeface="+mn-lt"/>
                <a:cs typeface="+mn-cs"/>
              </a:rPr>
              <a:t>(</a:t>
            </a:r>
            <a:r>
              <a:rPr lang="en-US" sz="2800" dirty="0" err="1">
                <a:latin typeface="+mn-lt"/>
                <a:cs typeface="+mn-cs"/>
              </a:rPr>
              <a:t>n</a:t>
            </a:r>
            <a:r>
              <a:rPr lang="en-US" sz="2800" baseline="30000" dirty="0" err="1">
                <a:latin typeface="+mn-lt"/>
                <a:cs typeface="+mn-cs"/>
              </a:rPr>
              <a:t>d</a:t>
            </a:r>
            <a:r>
              <a:rPr lang="en-US" sz="2800" dirty="0">
                <a:latin typeface="+mn-lt"/>
                <a:cs typeface="+mn-cs"/>
              </a:rPr>
              <a:t>) = </a:t>
            </a:r>
            <a:r>
              <a:rPr lang="en-US" sz="2800" dirty="0">
                <a:latin typeface="+mn-lt"/>
                <a:cs typeface="Arial" charset="0"/>
                <a:sym typeface="Symbol"/>
              </a:rPr>
              <a:t> </a:t>
            </a:r>
            <a:r>
              <a:rPr lang="en-US" sz="2800" dirty="0">
                <a:latin typeface="+mn-lt"/>
                <a:cs typeface="+mn-cs"/>
              </a:rPr>
              <a:t>(n</a:t>
            </a:r>
            <a:r>
              <a:rPr lang="en-US" sz="2800" baseline="30000" dirty="0">
                <a:latin typeface="+mn-lt"/>
                <a:cs typeface="+mn-cs"/>
              </a:rPr>
              <a:t>2</a:t>
            </a:r>
            <a:r>
              <a:rPr lang="en-US" sz="2800" dirty="0">
                <a:latin typeface="+mn-lt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09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Theorem: Example 2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057400"/>
          </a:xfrm>
        </p:spPr>
        <p:txBody>
          <a:bodyPr>
            <a:normAutofit lnSpcReduction="10000"/>
          </a:bodyPr>
          <a:lstStyle/>
          <a:p>
            <a:r>
              <a:rPr lang="en-US" sz="2000" smtClean="0"/>
              <a:t>Let T(n)= 2 T(n/4) + </a:t>
            </a:r>
            <a:r>
              <a:rPr lang="en-US" sz="2000" smtClean="0">
                <a:sym typeface="Symbol" pitchFamily="18" charset="2"/>
              </a:rPr>
              <a:t></a:t>
            </a:r>
            <a:r>
              <a:rPr lang="en-US" sz="2000" smtClean="0"/>
              <a:t>n + 42.  What are the parameters?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          a =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          b =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          d =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Therefore, which condition applies?</a:t>
            </a:r>
            <a:r>
              <a:rPr lang="en-US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40000" y="19812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40000" y="22860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400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1/2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19200" y="36576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 = 4</a:t>
            </a:r>
            <a:r>
              <a:rPr lang="en-US" sz="2000" baseline="30000" dirty="0">
                <a:latin typeface="+mn-lt"/>
                <a:cs typeface="+mn-cs"/>
              </a:rPr>
              <a:t>1/2</a:t>
            </a:r>
            <a:r>
              <a:rPr lang="en-US" sz="2000" dirty="0">
                <a:latin typeface="+mn-lt"/>
                <a:cs typeface="+mn-cs"/>
              </a:rPr>
              <a:t>, case 2 applies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11200" y="4191000"/>
            <a:ext cx="1066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We conclude that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3437467" y="4724401"/>
          <a:ext cx="530013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Formula" r:id="rId3" imgW="2005560" imgH="190800" progId="Equation.Ribbit">
                  <p:embed/>
                </p:oleObj>
              </mc:Choice>
              <mc:Fallback>
                <p:oleObj name="Formula" r:id="rId3" imgW="2005560" imgH="190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467" y="4724401"/>
                        <a:ext cx="530013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8092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 – session 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85902"/>
            <a:ext cx="11326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Divide and Conquer Algorithms</a:t>
            </a:r>
            <a:endParaRPr lang="en-US" sz="3600" dirty="0"/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/>
              <a:t>Divide </a:t>
            </a:r>
            <a:r>
              <a:rPr lang="en-US" sz="2800" dirty="0"/>
              <a:t>and Conquer - Design Principles and </a:t>
            </a:r>
            <a:r>
              <a:rPr lang="en-US" sz="2800" dirty="0" smtClean="0"/>
              <a:t>Strategy,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/>
              <a:t>Analyzing </a:t>
            </a:r>
            <a:r>
              <a:rPr lang="en-US" sz="2800" dirty="0"/>
              <a:t>Divide and Conquer </a:t>
            </a:r>
            <a:r>
              <a:rPr lang="en-US" sz="2800" dirty="0" smtClean="0"/>
              <a:t>Algorithms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/>
              <a:t>Sorting </a:t>
            </a:r>
            <a:r>
              <a:rPr lang="en-US" sz="2800" dirty="0"/>
              <a:t>Problem - Merge Sort Algorithm, Quick Sort </a:t>
            </a:r>
            <a:r>
              <a:rPr lang="en-US" sz="2800" dirty="0" smtClean="0"/>
              <a:t>Algorithm.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/>
              <a:t>Searching </a:t>
            </a:r>
            <a:r>
              <a:rPr lang="en-US" sz="2800" dirty="0"/>
              <a:t>Problem and Binary Search </a:t>
            </a:r>
            <a:r>
              <a:rPr lang="en-US" sz="2800" dirty="0" smtClean="0"/>
              <a:t>Algorithm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dirty="0" smtClean="0"/>
              <a:t>Integer </a:t>
            </a:r>
            <a:r>
              <a:rPr lang="en-US" sz="3200" dirty="0"/>
              <a:t>Multiplication Problem</a:t>
            </a:r>
          </a:p>
          <a:p>
            <a:pPr lvl="2"/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31281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Theorem: Example 3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057400"/>
          </a:xfrm>
        </p:spPr>
        <p:txBody>
          <a:bodyPr>
            <a:normAutofit lnSpcReduction="10000"/>
          </a:bodyPr>
          <a:lstStyle/>
          <a:p>
            <a:r>
              <a:rPr lang="en-US" sz="2000" smtClean="0"/>
              <a:t>Let T(n)= 3 T(n/2) + </a:t>
            </a:r>
            <a:r>
              <a:rPr lang="en-US" sz="2000" smtClean="0">
                <a:sym typeface="Symbol" pitchFamily="18" charset="2"/>
              </a:rPr>
              <a:t>3/4</a:t>
            </a:r>
            <a:r>
              <a:rPr lang="en-US" sz="2000" smtClean="0"/>
              <a:t>n + 1.  What are the parameters?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          a =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          b =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          d =</a:t>
            </a:r>
          </a:p>
          <a:p>
            <a:pPr>
              <a:buFont typeface="Arial" pitchFamily="34" charset="0"/>
              <a:buNone/>
            </a:pPr>
            <a:r>
              <a:rPr lang="en-US" sz="2000" smtClean="0"/>
              <a:t>	Therefore, which condition applies?</a:t>
            </a:r>
            <a:r>
              <a:rPr lang="en-US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40000" y="19812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40000" y="22860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400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19200" y="36576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3 &gt; 2</a:t>
            </a:r>
            <a:r>
              <a:rPr lang="en-US" sz="2000" baseline="30000" dirty="0">
                <a:latin typeface="+mn-lt"/>
                <a:cs typeface="+mn-cs"/>
              </a:rPr>
              <a:t>1</a:t>
            </a:r>
            <a:r>
              <a:rPr lang="en-US" sz="2000" dirty="0">
                <a:latin typeface="+mn-lt"/>
                <a:cs typeface="+mn-cs"/>
              </a:rPr>
              <a:t>, case 3 applies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11200" y="4191000"/>
            <a:ext cx="1066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We conclude that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11200" y="5105400"/>
            <a:ext cx="1066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Note that log</a:t>
            </a:r>
            <a:r>
              <a:rPr lang="en-US" sz="2000" baseline="-25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3</a:t>
            </a:r>
            <a:r>
              <a:rPr lang="en-US" sz="2000" dirty="0">
                <a:latin typeface="+mn-lt"/>
                <a:cs typeface="+mn-cs"/>
                <a:sym typeface="Symbol"/>
              </a:rPr>
              <a:t>1.584…</a:t>
            </a:r>
            <a:r>
              <a:rPr lang="en-US" sz="2000" dirty="0">
                <a:latin typeface="+mn-lt"/>
                <a:cs typeface="+mn-cs"/>
              </a:rPr>
              <a:t>, can we say that T(n) </a:t>
            </a:r>
            <a:r>
              <a:rPr lang="en-US" sz="2000" dirty="0">
                <a:latin typeface="+mn-lt"/>
                <a:cs typeface="+mn-cs"/>
                <a:sym typeface="Symbol"/>
              </a:rPr>
              <a:t> </a:t>
            </a:r>
            <a:r>
              <a:rPr lang="en-US" sz="2000" dirty="0">
                <a:latin typeface="+mn-lt"/>
                <a:cs typeface="Arial" charset="0"/>
                <a:sym typeface="Symbol"/>
              </a:rPr>
              <a:t> </a:t>
            </a:r>
            <a:r>
              <a:rPr lang="en-US" sz="2000" dirty="0">
                <a:latin typeface="+mn-lt"/>
                <a:cs typeface="+mn-cs"/>
              </a:rPr>
              <a:t>(</a:t>
            </a:r>
            <a:r>
              <a:rPr lang="en-US" sz="2000" dirty="0">
                <a:latin typeface="Arial" charset="0"/>
                <a:cs typeface="Arial" charset="0"/>
              </a:rPr>
              <a:t>n</a:t>
            </a:r>
            <a:r>
              <a:rPr lang="en-US" sz="2000" baseline="30000" dirty="0">
                <a:latin typeface="Arial" charset="0"/>
                <a:cs typeface="Arial" charset="0"/>
                <a:sym typeface="Symbol"/>
              </a:rPr>
              <a:t>1.584</a:t>
            </a:r>
            <a:r>
              <a:rPr lang="en-US" sz="2000" dirty="0">
                <a:latin typeface="+mn-lt"/>
                <a:cs typeface="+mn-cs"/>
              </a:rPr>
              <a:t>)</a:t>
            </a: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19200" y="5638800"/>
            <a:ext cx="1016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dirty="0">
                <a:latin typeface="+mn-lt"/>
                <a:cs typeface="+mn-cs"/>
              </a:rPr>
              <a:t>No, because log</a:t>
            </a:r>
            <a:r>
              <a:rPr lang="en-US" sz="2000" baseline="-25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3</a:t>
            </a:r>
            <a:r>
              <a:rPr lang="en-US" sz="2000" dirty="0">
                <a:latin typeface="+mn-lt"/>
                <a:cs typeface="+mn-cs"/>
                <a:sym typeface="Symbol"/>
              </a:rPr>
              <a:t>1.5849… and </a:t>
            </a:r>
            <a:r>
              <a:rPr lang="en-US" sz="2000" dirty="0">
                <a:latin typeface="Arial" charset="0"/>
                <a:cs typeface="Arial" charset="0"/>
              </a:rPr>
              <a:t>n</a:t>
            </a:r>
            <a:r>
              <a:rPr lang="en-US" sz="2000" baseline="30000" dirty="0">
                <a:latin typeface="Arial" charset="0"/>
                <a:cs typeface="Arial" charset="0"/>
                <a:sym typeface="Symbol"/>
              </a:rPr>
              <a:t>1.584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  <a:sym typeface="Symbol"/>
              </a:rPr>
              <a:t>  </a:t>
            </a:r>
            <a:r>
              <a:rPr lang="en-US" sz="2000" dirty="0">
                <a:latin typeface="+mn-lt"/>
                <a:cs typeface="Arial" charset="0"/>
                <a:sym typeface="Symbol"/>
              </a:rPr>
              <a:t> </a:t>
            </a:r>
            <a:r>
              <a:rPr lang="en-US" sz="2000" dirty="0">
                <a:latin typeface="+mn-lt"/>
                <a:cs typeface="+mn-cs"/>
              </a:rPr>
              <a:t>(</a:t>
            </a:r>
            <a:r>
              <a:rPr lang="en-US" sz="2000" dirty="0">
                <a:latin typeface="Arial" charset="0"/>
                <a:cs typeface="Arial" charset="0"/>
              </a:rPr>
              <a:t>n</a:t>
            </a:r>
            <a:r>
              <a:rPr lang="en-US" sz="2000" baseline="30000" dirty="0">
                <a:latin typeface="Arial" charset="0"/>
                <a:cs typeface="Arial" charset="0"/>
                <a:sym typeface="Symbol"/>
              </a:rPr>
              <a:t>1.5849</a:t>
            </a:r>
            <a:r>
              <a:rPr lang="en-US" sz="2000" dirty="0">
                <a:latin typeface="+mn-lt"/>
                <a:cs typeface="+mn-cs"/>
              </a:rPr>
              <a:t>)</a:t>
            </a:r>
            <a:endParaRPr lang="en-US" sz="2800" dirty="0">
              <a:latin typeface="+mn-lt"/>
              <a:cs typeface="+mn-cs"/>
            </a:endParaRPr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/>
        </p:nvGraphicFramePr>
        <p:xfrm>
          <a:off x="3860800" y="4572001"/>
          <a:ext cx="469053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Formula" r:id="rId3" imgW="1774440" imgH="190800" progId="Equation.Ribbit">
                  <p:embed/>
                </p:oleObj>
              </mc:Choice>
              <mc:Fallback>
                <p:oleObj name="Formula" r:id="rId3" imgW="1774440" imgH="1908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4572001"/>
                        <a:ext cx="469053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4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609600" y="228600"/>
            <a:ext cx="101176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kumimoji="1" lang="en-US" sz="3200" dirty="0"/>
              <a:t>General Divide-and-Conquer Recurrence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609600" y="1066800"/>
            <a:ext cx="1158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i="1" dirty="0"/>
              <a:t>T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= </a:t>
            </a:r>
            <a:r>
              <a:rPr kumimoji="1" lang="en-US" i="1" dirty="0" err="1"/>
              <a:t>aT</a:t>
            </a:r>
            <a:r>
              <a:rPr kumimoji="1" lang="en-US" dirty="0"/>
              <a:t>(</a:t>
            </a:r>
            <a:r>
              <a:rPr kumimoji="1" lang="en-US" i="1" dirty="0"/>
              <a:t>n/b</a:t>
            </a:r>
            <a:r>
              <a:rPr kumimoji="1" lang="en-US" dirty="0"/>
              <a:t>) + </a:t>
            </a:r>
            <a:r>
              <a:rPr kumimoji="1" lang="en-US" i="1" dirty="0"/>
              <a:t>f 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</a:t>
            </a:r>
            <a:r>
              <a:rPr kumimoji="1" lang="en-US" i="1" dirty="0"/>
              <a:t>   </a:t>
            </a:r>
            <a:r>
              <a:rPr kumimoji="1" lang="en-US" dirty="0"/>
              <a:t>where </a:t>
            </a:r>
            <a:r>
              <a:rPr kumimoji="1" lang="en-US" i="1" dirty="0"/>
              <a:t>f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</a:t>
            </a:r>
            <a:r>
              <a:rPr kumimoji="1" lang="en-US" i="1" dirty="0"/>
              <a:t> </a:t>
            </a:r>
            <a:r>
              <a:rPr kumimoji="1" lang="en-US" dirty="0">
                <a:sym typeface="Symbol" pitchFamily="84" charset="2"/>
              </a:rPr>
              <a:t></a:t>
            </a:r>
            <a:r>
              <a:rPr kumimoji="1" lang="en-US" i="1" dirty="0">
                <a:sym typeface="Symbol" pitchFamily="84" charset="2"/>
              </a:rPr>
              <a:t> </a:t>
            </a:r>
            <a:r>
              <a:rPr kumimoji="1" lang="el-GR" dirty="0"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dirty="0">
                <a:cs typeface="Times New Roman" pitchFamily="18" charset="0"/>
              </a:rPr>
              <a:t>(</a:t>
            </a:r>
            <a:r>
              <a:rPr kumimoji="1" lang="en-US" i="1" dirty="0" err="1">
                <a:cs typeface="Times New Roman" pitchFamily="18" charset="0"/>
              </a:rPr>
              <a:t>n</a:t>
            </a:r>
            <a:r>
              <a:rPr kumimoji="1" lang="en-US" i="1" baseline="30000" dirty="0" err="1">
                <a:cs typeface="Times New Roman" pitchFamily="18" charset="0"/>
              </a:rPr>
              <a:t>d</a:t>
            </a:r>
            <a:r>
              <a:rPr kumimoji="1" lang="en-US" dirty="0"/>
              <a:t>),</a:t>
            </a:r>
            <a:r>
              <a:rPr kumimoji="1" lang="en-US" i="1" dirty="0"/>
              <a:t>   d </a:t>
            </a:r>
            <a:r>
              <a:rPr kumimoji="1" lang="en-US" i="1" dirty="0">
                <a:sym typeface="Symbol" pitchFamily="84" charset="2"/>
              </a:rPr>
              <a:t> </a:t>
            </a:r>
            <a:r>
              <a:rPr kumimoji="1" lang="en-US" dirty="0">
                <a:sym typeface="Symbol" pitchFamily="84" charset="2"/>
              </a:rPr>
              <a:t>0</a:t>
            </a:r>
            <a:endParaRPr kumimoji="1" lang="en-US" i="1" dirty="0"/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endParaRPr kumimoji="1" lang="en-US" i="1" dirty="0"/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u="sng" dirty="0"/>
              <a:t>Master Theorem</a:t>
            </a:r>
            <a:r>
              <a:rPr kumimoji="1" lang="en-US" dirty="0"/>
              <a:t>:    If </a:t>
            </a:r>
            <a:r>
              <a:rPr kumimoji="1" lang="en-US" i="1" dirty="0"/>
              <a:t>a &lt; </a:t>
            </a:r>
            <a:r>
              <a:rPr kumimoji="1" lang="en-US" i="1" dirty="0" err="1"/>
              <a:t>b</a:t>
            </a:r>
            <a:r>
              <a:rPr kumimoji="1" lang="en-US" i="1" baseline="30000" dirty="0" err="1">
                <a:cs typeface="Times New Roman" pitchFamily="18" charset="0"/>
              </a:rPr>
              <a:t>d</a:t>
            </a:r>
            <a:r>
              <a:rPr lang="en-US" dirty="0">
                <a:cs typeface="Times New Roman" pitchFamily="18" charset="0"/>
              </a:rPr>
              <a:t>,</a:t>
            </a:r>
            <a:r>
              <a:rPr kumimoji="1" lang="en-US" i="1" dirty="0"/>
              <a:t>    T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</a:t>
            </a:r>
            <a:r>
              <a:rPr kumimoji="1" lang="en-US" dirty="0">
                <a:sym typeface="Symbol" pitchFamily="84" charset="2"/>
              </a:rPr>
              <a:t></a:t>
            </a:r>
            <a:r>
              <a:rPr kumimoji="1" lang="en-US" dirty="0"/>
              <a:t> </a:t>
            </a:r>
            <a:r>
              <a:rPr kumimoji="1" lang="el-GR" dirty="0"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dirty="0">
                <a:cs typeface="Times New Roman" pitchFamily="18" charset="0"/>
              </a:rPr>
              <a:t>(</a:t>
            </a:r>
            <a:r>
              <a:rPr kumimoji="1" lang="en-US" i="1" dirty="0" err="1">
                <a:cs typeface="Times New Roman" pitchFamily="18" charset="0"/>
              </a:rPr>
              <a:t>n</a:t>
            </a:r>
            <a:r>
              <a:rPr kumimoji="1" lang="en-US" i="1" baseline="30000" dirty="0" err="1">
                <a:cs typeface="Times New Roman" pitchFamily="18" charset="0"/>
              </a:rPr>
              <a:t>d</a:t>
            </a:r>
            <a:r>
              <a:rPr kumimoji="1" lang="en-US" dirty="0"/>
              <a:t>)</a:t>
            </a:r>
            <a:r>
              <a:rPr kumimoji="1" lang="en-US" i="1" dirty="0"/>
              <a:t> </a:t>
            </a:r>
            <a:endParaRPr kumimoji="1" lang="en-US" dirty="0"/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dirty="0"/>
              <a:t>                                  If </a:t>
            </a:r>
            <a:r>
              <a:rPr kumimoji="1" lang="en-US" i="1" dirty="0"/>
              <a:t>a = </a:t>
            </a:r>
            <a:r>
              <a:rPr kumimoji="1" lang="en-US" i="1" dirty="0" err="1"/>
              <a:t>b</a:t>
            </a:r>
            <a:r>
              <a:rPr kumimoji="1" lang="en-US" i="1" baseline="30000" dirty="0" err="1">
                <a:cs typeface="Times New Roman" pitchFamily="18" charset="0"/>
              </a:rPr>
              <a:t>d</a:t>
            </a:r>
            <a:r>
              <a:rPr lang="en-US" dirty="0">
                <a:cs typeface="Times New Roman" pitchFamily="18" charset="0"/>
              </a:rPr>
              <a:t>,</a:t>
            </a:r>
            <a:r>
              <a:rPr kumimoji="1" lang="en-US" i="1" dirty="0"/>
              <a:t>     T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</a:t>
            </a:r>
            <a:r>
              <a:rPr kumimoji="1" lang="en-US" dirty="0">
                <a:sym typeface="Symbol" pitchFamily="84" charset="2"/>
              </a:rPr>
              <a:t></a:t>
            </a:r>
            <a:r>
              <a:rPr kumimoji="1" lang="en-US" dirty="0"/>
              <a:t> </a:t>
            </a:r>
            <a:r>
              <a:rPr kumimoji="1" lang="el-GR" dirty="0"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dirty="0">
                <a:cs typeface="Times New Roman" pitchFamily="18" charset="0"/>
              </a:rPr>
              <a:t>(</a:t>
            </a:r>
            <a:r>
              <a:rPr kumimoji="1" lang="en-US" i="1" dirty="0" err="1">
                <a:cs typeface="Times New Roman" pitchFamily="18" charset="0"/>
              </a:rPr>
              <a:t>n</a:t>
            </a:r>
            <a:r>
              <a:rPr kumimoji="1" lang="en-US" i="1" baseline="30000" dirty="0" err="1">
                <a:cs typeface="Times New Roman" pitchFamily="18" charset="0"/>
              </a:rPr>
              <a:t>d</a:t>
            </a:r>
            <a:r>
              <a:rPr kumimoji="1" lang="en-US" i="1" baseline="30000" dirty="0">
                <a:cs typeface="Times New Roman" pitchFamily="18" charset="0"/>
              </a:rPr>
              <a:t> </a:t>
            </a:r>
            <a:r>
              <a:rPr kumimoji="1" lang="en-US" dirty="0"/>
              <a:t>log </a:t>
            </a:r>
            <a:r>
              <a:rPr kumimoji="1" lang="en-US" i="1" dirty="0"/>
              <a:t>n</a:t>
            </a:r>
            <a:r>
              <a:rPr kumimoji="1" lang="en-US" dirty="0"/>
              <a:t>)</a:t>
            </a:r>
            <a:r>
              <a:rPr kumimoji="1" lang="en-US" i="1" dirty="0"/>
              <a:t> 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dirty="0"/>
              <a:t>                                  If </a:t>
            </a:r>
            <a:r>
              <a:rPr kumimoji="1" lang="en-US" i="1" dirty="0"/>
              <a:t>a &gt; </a:t>
            </a:r>
            <a:r>
              <a:rPr kumimoji="1" lang="en-US" i="1" dirty="0" err="1"/>
              <a:t>b</a:t>
            </a:r>
            <a:r>
              <a:rPr kumimoji="1" lang="en-US" i="1" baseline="30000" dirty="0" err="1">
                <a:cs typeface="Times New Roman" pitchFamily="18" charset="0"/>
              </a:rPr>
              <a:t>d</a:t>
            </a:r>
            <a:r>
              <a:rPr lang="en-US" dirty="0">
                <a:cs typeface="Times New Roman" pitchFamily="18" charset="0"/>
              </a:rPr>
              <a:t>,</a:t>
            </a:r>
            <a:r>
              <a:rPr kumimoji="1" lang="en-US" i="1" dirty="0"/>
              <a:t>     T</a:t>
            </a:r>
            <a:r>
              <a:rPr kumimoji="1" lang="en-US" dirty="0"/>
              <a:t>(</a:t>
            </a:r>
            <a:r>
              <a:rPr kumimoji="1" lang="en-US" i="1" dirty="0"/>
              <a:t>n</a:t>
            </a:r>
            <a:r>
              <a:rPr kumimoji="1" lang="en-US" dirty="0"/>
              <a:t>) </a:t>
            </a:r>
            <a:r>
              <a:rPr kumimoji="1" lang="en-US" dirty="0">
                <a:sym typeface="Symbol" pitchFamily="84" charset="2"/>
              </a:rPr>
              <a:t></a:t>
            </a:r>
            <a:r>
              <a:rPr kumimoji="1" lang="en-US" dirty="0"/>
              <a:t> </a:t>
            </a:r>
            <a:r>
              <a:rPr kumimoji="1" lang="el-GR" dirty="0"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dirty="0">
                <a:cs typeface="Times New Roman" pitchFamily="18" charset="0"/>
              </a:rPr>
              <a:t>(</a:t>
            </a:r>
            <a:r>
              <a:rPr kumimoji="1" lang="en-US" sz="2800" i="1" dirty="0" err="1"/>
              <a:t>n</a:t>
            </a:r>
            <a:r>
              <a:rPr kumimoji="1" lang="en-US" sz="2800" baseline="30000" dirty="0" err="1"/>
              <a:t>log</a:t>
            </a:r>
            <a:r>
              <a:rPr kumimoji="1" lang="en-US" sz="2800" baseline="30000" dirty="0"/>
              <a:t> </a:t>
            </a:r>
            <a:r>
              <a:rPr kumimoji="1" lang="en-US" sz="2800" i="1" baseline="14000" dirty="0"/>
              <a:t>b </a:t>
            </a:r>
            <a:r>
              <a:rPr kumimoji="1" lang="en-US" sz="3200" i="1" baseline="30000" dirty="0"/>
              <a:t>a </a:t>
            </a:r>
            <a:r>
              <a:rPr kumimoji="1" lang="en-US" dirty="0"/>
              <a:t>)</a:t>
            </a:r>
            <a:r>
              <a:rPr kumimoji="1" lang="en-US" i="1" dirty="0"/>
              <a:t> 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</a:pPr>
            <a:endParaRPr kumimoji="1" lang="en-US" dirty="0"/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dirty="0"/>
              <a:t>Note: The same results hold with O instead of </a:t>
            </a:r>
            <a:r>
              <a:rPr kumimoji="1" lang="el-GR" dirty="0">
                <a:cs typeface="Times New Roman" pitchFamily="18" charset="0"/>
                <a:sym typeface="Symbol" pitchFamily="84" charset="2"/>
              </a:rPr>
              <a:t></a:t>
            </a:r>
            <a:r>
              <a:rPr kumimoji="1" lang="en-US" dirty="0">
                <a:cs typeface="Times New Roman" pitchFamily="18" charset="0"/>
              </a:rPr>
              <a:t>.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endParaRPr kumimoji="1" lang="en-US" dirty="0">
              <a:cs typeface="Times New Roman" pitchFamily="18" charset="0"/>
            </a:endParaRP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dirty="0">
                <a:sym typeface="Symbol" pitchFamily="84" charset="2"/>
              </a:rPr>
              <a:t>Examples: </a:t>
            </a:r>
            <a:r>
              <a:rPr kumimoji="1" lang="en-US" i="1" dirty="0">
                <a:sym typeface="Symbol" pitchFamily="84" charset="2"/>
              </a:rPr>
              <a:t>T</a:t>
            </a:r>
            <a:r>
              <a:rPr kumimoji="1" lang="en-US" dirty="0">
                <a:sym typeface="Symbol" pitchFamily="84" charset="2"/>
              </a:rPr>
              <a:t>(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) = 4</a:t>
            </a:r>
            <a:r>
              <a:rPr kumimoji="1" lang="en-US" i="1" dirty="0">
                <a:sym typeface="Symbol" pitchFamily="84" charset="2"/>
              </a:rPr>
              <a:t>T</a:t>
            </a:r>
            <a:r>
              <a:rPr kumimoji="1" lang="en-US" dirty="0">
                <a:sym typeface="Symbol" pitchFamily="84" charset="2"/>
              </a:rPr>
              <a:t>(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/2) + 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    </a:t>
            </a:r>
            <a:r>
              <a:rPr kumimoji="1" lang="en-US" i="1" dirty="0">
                <a:sym typeface="Symbol" pitchFamily="84" charset="2"/>
              </a:rPr>
              <a:t>T</a:t>
            </a:r>
            <a:r>
              <a:rPr kumimoji="1" lang="en-US" dirty="0">
                <a:sym typeface="Symbol" pitchFamily="84" charset="2"/>
              </a:rPr>
              <a:t>(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)  ?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dirty="0">
                <a:sym typeface="Symbol" pitchFamily="84" charset="2"/>
              </a:rPr>
              <a:t>                   </a:t>
            </a:r>
            <a:r>
              <a:rPr kumimoji="1" lang="en-US" i="1" dirty="0">
                <a:sym typeface="Symbol" pitchFamily="84" charset="2"/>
              </a:rPr>
              <a:t>T</a:t>
            </a:r>
            <a:r>
              <a:rPr kumimoji="1" lang="en-US" dirty="0">
                <a:sym typeface="Symbol" pitchFamily="84" charset="2"/>
              </a:rPr>
              <a:t>(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) = 4</a:t>
            </a:r>
            <a:r>
              <a:rPr kumimoji="1" lang="en-US" i="1" dirty="0">
                <a:sym typeface="Symbol" pitchFamily="84" charset="2"/>
              </a:rPr>
              <a:t>T</a:t>
            </a:r>
            <a:r>
              <a:rPr kumimoji="1" lang="en-US" dirty="0">
                <a:sym typeface="Symbol" pitchFamily="84" charset="2"/>
              </a:rPr>
              <a:t>(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/2) + 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baseline="30000" dirty="0">
                <a:sym typeface="Symbol" pitchFamily="84" charset="2"/>
              </a:rPr>
              <a:t>2</a:t>
            </a:r>
            <a:r>
              <a:rPr kumimoji="1" lang="en-US" dirty="0">
                <a:sym typeface="Symbol" pitchFamily="84" charset="2"/>
              </a:rPr>
              <a:t>   </a:t>
            </a:r>
            <a:r>
              <a:rPr kumimoji="1" lang="en-US" i="1" dirty="0">
                <a:sym typeface="Symbol" pitchFamily="84" charset="2"/>
              </a:rPr>
              <a:t>T</a:t>
            </a:r>
            <a:r>
              <a:rPr kumimoji="1" lang="en-US" dirty="0">
                <a:sym typeface="Symbol" pitchFamily="84" charset="2"/>
              </a:rPr>
              <a:t>(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)  ?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dirty="0">
                <a:sym typeface="Symbol" pitchFamily="84" charset="2"/>
              </a:rPr>
              <a:t>                   </a:t>
            </a:r>
            <a:r>
              <a:rPr kumimoji="1" lang="en-US" i="1" dirty="0">
                <a:sym typeface="Symbol" pitchFamily="84" charset="2"/>
              </a:rPr>
              <a:t>T</a:t>
            </a:r>
            <a:r>
              <a:rPr kumimoji="1" lang="en-US" dirty="0">
                <a:sym typeface="Symbol" pitchFamily="84" charset="2"/>
              </a:rPr>
              <a:t>(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) = 4</a:t>
            </a:r>
            <a:r>
              <a:rPr kumimoji="1" lang="en-US" i="1" dirty="0">
                <a:sym typeface="Symbol" pitchFamily="84" charset="2"/>
              </a:rPr>
              <a:t>T</a:t>
            </a:r>
            <a:r>
              <a:rPr kumimoji="1" lang="en-US" dirty="0">
                <a:sym typeface="Symbol" pitchFamily="84" charset="2"/>
              </a:rPr>
              <a:t>(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/2) + 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baseline="30000" dirty="0">
                <a:sym typeface="Symbol" pitchFamily="84" charset="2"/>
              </a:rPr>
              <a:t>3</a:t>
            </a:r>
            <a:r>
              <a:rPr kumimoji="1" lang="en-US" dirty="0">
                <a:sym typeface="Symbol" pitchFamily="84" charset="2"/>
              </a:rPr>
              <a:t>   </a:t>
            </a:r>
            <a:r>
              <a:rPr kumimoji="1" lang="en-US" i="1" dirty="0">
                <a:sym typeface="Symbol" pitchFamily="84" charset="2"/>
              </a:rPr>
              <a:t>T</a:t>
            </a:r>
            <a:r>
              <a:rPr kumimoji="1" lang="en-US" dirty="0">
                <a:sym typeface="Symbol" pitchFamily="84" charset="2"/>
              </a:rPr>
              <a:t>(</a:t>
            </a:r>
            <a:r>
              <a:rPr kumimoji="1" lang="en-US" i="1" dirty="0">
                <a:sym typeface="Symbol" pitchFamily="84" charset="2"/>
              </a:rPr>
              <a:t>n</a:t>
            </a:r>
            <a:r>
              <a:rPr kumimoji="1" lang="en-US" dirty="0">
                <a:sym typeface="Symbol" pitchFamily="84" charset="2"/>
              </a:rPr>
              <a:t>)  ?</a:t>
            </a:r>
            <a:endParaRPr kumimoji="1" lang="en-US" dirty="0"/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</a:pPr>
            <a:endParaRPr kumimoji="1" lang="en-US" sz="2000" dirty="0"/>
          </a:p>
        </p:txBody>
      </p:sp>
    </p:spTree>
    <p:extLst>
      <p:ext uri="{BB962C8B-B14F-4D97-AF65-F5344CB8AC3E}">
        <p14:creationId xmlns:p14="http://schemas.microsoft.com/office/powerpoint/2010/main" val="19554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/>
          <a:p>
            <a:r>
              <a:rPr lang="en-US"/>
              <a:t>Trace of QuickSort Algorithm</a:t>
            </a:r>
          </a:p>
        </p:txBody>
      </p:sp>
    </p:spTree>
    <p:extLst>
      <p:ext uri="{BB962C8B-B14F-4D97-AF65-F5344CB8AC3E}">
        <p14:creationId xmlns:p14="http://schemas.microsoft.com/office/powerpoint/2010/main" val="4271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12234" y="1066800"/>
            <a:ext cx="845616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quickSort(array, lower, upper)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// Base Case</a:t>
            </a:r>
          </a:p>
          <a:p>
            <a:r>
              <a:rPr lang="en-US" sz="1800" b="1">
                <a:latin typeface="Courier New" pitchFamily="49" charset="0"/>
              </a:rPr>
              <a:t>   if (lower &gt;= upper) </a:t>
            </a:r>
          </a:p>
          <a:p>
            <a:r>
              <a:rPr lang="en-US" sz="1800" b="1">
                <a:latin typeface="Courier New" pitchFamily="49" charset="0"/>
              </a:rPr>
              <a:t>   {</a:t>
            </a:r>
          </a:p>
          <a:p>
            <a:r>
              <a:rPr lang="en-US" sz="1800" b="1">
                <a:latin typeface="Courier New" pitchFamily="49" charset="0"/>
              </a:rPr>
              <a:t>      we’re done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r>
              <a:rPr lang="en-US" sz="1800" b="1">
                <a:latin typeface="Courier New" pitchFamily="49" charset="0"/>
              </a:rPr>
              <a:t>   else</a:t>
            </a:r>
          </a:p>
          <a:p>
            <a:r>
              <a:rPr lang="en-US" sz="1800" b="1">
                <a:latin typeface="Courier New" pitchFamily="49" charset="0"/>
              </a:rPr>
              <a:t>   {</a:t>
            </a:r>
          </a:p>
          <a:p>
            <a:r>
              <a:rPr lang="en-US" sz="1800" b="1">
                <a:latin typeface="Courier New" pitchFamily="49" charset="0"/>
              </a:rPr>
              <a:t>     partition array around pivot value array[lower]</a:t>
            </a:r>
          </a:p>
          <a:p>
            <a:r>
              <a:rPr lang="en-US" sz="1800" b="1">
                <a:latin typeface="Courier New" pitchFamily="49" charset="0"/>
              </a:rPr>
              <a:t>     pos contains the new location of pivot value</a:t>
            </a:r>
          </a:p>
          <a:p>
            <a:r>
              <a:rPr lang="en-US" sz="1800" b="1">
                <a:latin typeface="Courier New" pitchFamily="49" charset="0"/>
              </a:rPr>
              <a:t>     quickSort array up to pos: quickSort(array,lower,pos)</a:t>
            </a:r>
          </a:p>
          <a:p>
            <a:r>
              <a:rPr lang="en-US" sz="1800" b="1">
                <a:latin typeface="Courier New" pitchFamily="49" charset="0"/>
              </a:rPr>
              <a:t>     quickSort array after pos: quickSort(array,pos+1,upper)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75168" y="457200"/>
            <a:ext cx="8869736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partition(array, lower, upper)</a:t>
            </a:r>
          </a:p>
          <a:p>
            <a:r>
              <a:rPr lang="en-US" sz="1800" b="1">
                <a:latin typeface="Courier New" pitchFamily="49" charset="0"/>
              </a:rPr>
              <a:t>{</a:t>
            </a:r>
          </a:p>
          <a:p>
            <a:r>
              <a:rPr lang="en-US" sz="1800" b="1">
                <a:latin typeface="Courier New" pitchFamily="49" charset="0"/>
              </a:rPr>
              <a:t>   pivot is array[lower]</a:t>
            </a:r>
          </a:p>
          <a:p>
            <a:r>
              <a:rPr lang="en-US" sz="1800" b="1">
                <a:latin typeface="Courier New" pitchFamily="49" charset="0"/>
              </a:rPr>
              <a:t>   while (true)</a:t>
            </a:r>
          </a:p>
          <a:p>
            <a:r>
              <a:rPr lang="en-US" sz="1800" b="1">
                <a:latin typeface="Courier New" pitchFamily="49" charset="0"/>
              </a:rPr>
              <a:t>   {</a:t>
            </a:r>
          </a:p>
          <a:p>
            <a:r>
              <a:rPr lang="en-US" sz="1800" b="1">
                <a:latin typeface="Courier New" pitchFamily="49" charset="0"/>
              </a:rPr>
              <a:t>      scan from right to left using index called RIGHT</a:t>
            </a:r>
          </a:p>
          <a:p>
            <a:r>
              <a:rPr lang="en-US" sz="1800" b="1">
                <a:latin typeface="Courier New" pitchFamily="49" charset="0"/>
              </a:rPr>
              <a:t>      STOP when locate an element that should be left of pivot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   scan from left to right using index called LEFT</a:t>
            </a:r>
          </a:p>
          <a:p>
            <a:r>
              <a:rPr lang="en-US" sz="1800" b="1">
                <a:latin typeface="Courier New" pitchFamily="49" charset="0"/>
              </a:rPr>
              <a:t>      stop when locate an element that should be right of pivot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   swap array[RIGHT] and array[LEFT]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      if (RIGHT and LEFT cross)</a:t>
            </a:r>
          </a:p>
          <a:p>
            <a:r>
              <a:rPr lang="en-US" sz="1800" b="1">
                <a:latin typeface="Courier New" pitchFamily="49" charset="0"/>
              </a:rPr>
              <a:t>         pos = location where LEFT/RIGHT cross</a:t>
            </a:r>
          </a:p>
          <a:p>
            <a:r>
              <a:rPr lang="en-US" sz="1800" b="1">
                <a:latin typeface="Courier New" pitchFamily="49" charset="0"/>
              </a:rPr>
              <a:t>         swap pivot and array[pos]</a:t>
            </a:r>
          </a:p>
          <a:p>
            <a:r>
              <a:rPr lang="en-US" sz="1800" b="1">
                <a:latin typeface="Courier New" pitchFamily="49" charset="0"/>
              </a:rPr>
              <a:t>         all values left of pivot are &lt;= pivot</a:t>
            </a:r>
          </a:p>
          <a:p>
            <a:r>
              <a:rPr lang="en-US" sz="1800" b="1">
                <a:latin typeface="Courier New" pitchFamily="49" charset="0"/>
              </a:rPr>
              <a:t>         all values right of pivot are &gt;= pivot</a:t>
            </a:r>
          </a:p>
          <a:p>
            <a:r>
              <a:rPr lang="en-US" sz="1800" b="1">
                <a:latin typeface="Courier New" pitchFamily="49" charset="0"/>
              </a:rPr>
              <a:t>         return pos</a:t>
            </a:r>
          </a:p>
          <a:p>
            <a:r>
              <a:rPr lang="en-US" sz="1800" b="1">
                <a:latin typeface="Courier New" pitchFamily="49" charset="0"/>
              </a:rPr>
              <a:t>      end pos  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  <a:p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7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5560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4704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848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2992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2136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81280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7592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6736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630333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544733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4168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3312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24673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</p:spTree>
    <p:extLst>
      <p:ext uri="{BB962C8B-B14F-4D97-AF65-F5344CB8AC3E}">
        <p14:creationId xmlns:p14="http://schemas.microsoft.com/office/powerpoint/2010/main" val="38213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104387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 ?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</p:spTree>
    <p:extLst>
      <p:ext uri="{BB962C8B-B14F-4D97-AF65-F5344CB8AC3E}">
        <p14:creationId xmlns:p14="http://schemas.microsoft.com/office/powerpoint/2010/main" val="30641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</p:spTree>
    <p:extLst>
      <p:ext uri="{BB962C8B-B14F-4D97-AF65-F5344CB8AC3E}">
        <p14:creationId xmlns:p14="http://schemas.microsoft.com/office/powerpoint/2010/main" val="1840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35560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 flipV="1">
            <a:off x="38819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</p:spTree>
    <p:extLst>
      <p:ext uri="{BB962C8B-B14F-4D97-AF65-F5344CB8AC3E}">
        <p14:creationId xmlns:p14="http://schemas.microsoft.com/office/powerpoint/2010/main" val="42213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35560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 flipV="1">
            <a:off x="38819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8180917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V="1">
            <a:off x="8555567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</p:spTree>
    <p:extLst>
      <p:ext uri="{BB962C8B-B14F-4D97-AF65-F5344CB8AC3E}">
        <p14:creationId xmlns:p14="http://schemas.microsoft.com/office/powerpoint/2010/main" val="917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35560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V="1">
            <a:off x="38819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8180917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V="1">
            <a:off x="8555567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4042833" y="4308475"/>
            <a:ext cx="27488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moves to the left until</a:t>
            </a:r>
          </a:p>
          <a:p>
            <a:r>
              <a:rPr lang="en-US"/>
              <a:t>value that should be to left</a:t>
            </a:r>
          </a:p>
          <a:p>
            <a:r>
              <a:rPr lang="en-US"/>
              <a:t>of pivot...</a:t>
            </a:r>
          </a:p>
        </p:txBody>
      </p:sp>
    </p:spTree>
    <p:extLst>
      <p:ext uri="{BB962C8B-B14F-4D97-AF65-F5344CB8AC3E}">
        <p14:creationId xmlns:p14="http://schemas.microsoft.com/office/powerpoint/2010/main" val="13341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35560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V="1">
            <a:off x="38819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8180917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8555567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</p:spTree>
    <p:extLst>
      <p:ext uri="{BB962C8B-B14F-4D97-AF65-F5344CB8AC3E}">
        <p14:creationId xmlns:p14="http://schemas.microsoft.com/office/powerpoint/2010/main" val="28130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35560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V="1">
            <a:off x="38819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8180917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V="1">
            <a:off x="8555567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4042834" y="4308475"/>
            <a:ext cx="28373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moves to the right until</a:t>
            </a:r>
          </a:p>
          <a:p>
            <a:r>
              <a:rPr lang="en-US"/>
              <a:t>value that should be to right</a:t>
            </a:r>
          </a:p>
          <a:p>
            <a:r>
              <a:rPr lang="en-US"/>
              <a:t>of pivot...</a:t>
            </a:r>
          </a:p>
        </p:txBody>
      </p:sp>
    </p:spTree>
    <p:extLst>
      <p:ext uri="{BB962C8B-B14F-4D97-AF65-F5344CB8AC3E}">
        <p14:creationId xmlns:p14="http://schemas.microsoft.com/office/powerpoint/2010/main" val="31496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5720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V="1">
            <a:off x="48979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8180917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V="1">
            <a:off x="8555567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</p:spTree>
    <p:extLst>
      <p:ext uri="{BB962C8B-B14F-4D97-AF65-F5344CB8AC3E}">
        <p14:creationId xmlns:p14="http://schemas.microsoft.com/office/powerpoint/2010/main" val="31283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54864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58123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8180917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V="1">
            <a:off x="8555567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</p:spTree>
    <p:extLst>
      <p:ext uri="{BB962C8B-B14F-4D97-AF65-F5344CB8AC3E}">
        <p14:creationId xmlns:p14="http://schemas.microsoft.com/office/powerpoint/2010/main" val="9511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4864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 flipV="1">
            <a:off x="58123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8180917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V="1">
            <a:off x="8555567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042834" y="4308475"/>
            <a:ext cx="2757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swap arr[left] and arr[right]</a:t>
            </a:r>
          </a:p>
        </p:txBody>
      </p:sp>
    </p:spTree>
    <p:extLst>
      <p:ext uri="{BB962C8B-B14F-4D97-AF65-F5344CB8AC3E}">
        <p14:creationId xmlns:p14="http://schemas.microsoft.com/office/powerpoint/2010/main" val="32058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54864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 flipV="1">
            <a:off x="58123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8180917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V="1">
            <a:off x="8555567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042833" y="4308476"/>
            <a:ext cx="2345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repeat right/left scan</a:t>
            </a:r>
          </a:p>
          <a:p>
            <a:r>
              <a:rPr lang="en-US"/>
              <a:t>UNTIL left &amp; right cross</a:t>
            </a:r>
          </a:p>
        </p:txBody>
      </p:sp>
    </p:spTree>
    <p:extLst>
      <p:ext uri="{BB962C8B-B14F-4D97-AF65-F5344CB8AC3E}">
        <p14:creationId xmlns:p14="http://schemas.microsoft.com/office/powerpoint/2010/main" val="27070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54864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V="1">
            <a:off x="58123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8180917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8555567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4042833" y="4308475"/>
            <a:ext cx="27488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moves to the left until</a:t>
            </a:r>
          </a:p>
          <a:p>
            <a:r>
              <a:rPr lang="en-US"/>
              <a:t>value that should be to left</a:t>
            </a:r>
          </a:p>
          <a:p>
            <a:r>
              <a:rPr lang="en-US"/>
              <a:t>of pivot...</a:t>
            </a:r>
          </a:p>
        </p:txBody>
      </p:sp>
    </p:spTree>
    <p:extLst>
      <p:ext uri="{BB962C8B-B14F-4D97-AF65-F5344CB8AC3E}">
        <p14:creationId xmlns:p14="http://schemas.microsoft.com/office/powerpoint/2010/main" val="35202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54864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58123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7213601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7588251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</p:spTree>
    <p:extLst>
      <p:ext uri="{BB962C8B-B14F-4D97-AF65-F5344CB8AC3E}">
        <p14:creationId xmlns:p14="http://schemas.microsoft.com/office/powerpoint/2010/main" val="32126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685800"/>
          </a:xfrm>
        </p:spPr>
        <p:txBody>
          <a:bodyPr>
            <a:normAutofit fontScale="90000"/>
          </a:bodyPr>
          <a:lstStyle/>
          <a:p>
            <a:r>
              <a:rPr lang="en-US"/>
              <a:t>Divide-and-Conquer Technique (cont.)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7416800" y="2362200"/>
            <a:ext cx="3048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625600" y="2362200"/>
            <a:ext cx="3048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1625600" y="3657600"/>
            <a:ext cx="3048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4572000" y="5410200"/>
            <a:ext cx="3048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7416800" y="3657600"/>
            <a:ext cx="3048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 flipH="1">
            <a:off x="3556000" y="2057400"/>
            <a:ext cx="19304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6604000" y="2057400"/>
            <a:ext cx="2032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4" name="Oval 4"/>
          <p:cNvSpPr>
            <a:spLocks noChangeArrowheads="1"/>
          </p:cNvSpPr>
          <p:nvPr/>
        </p:nvSpPr>
        <p:spPr bwMode="auto">
          <a:xfrm>
            <a:off x="4572000" y="1295400"/>
            <a:ext cx="3048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3048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>
            <a:off x="89408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>
            <a:off x="3048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>
            <a:off x="89408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3048000" y="4876800"/>
            <a:ext cx="5892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>
            <a:off x="6096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5363029" y="1766887"/>
            <a:ext cx="193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8432800" y="5426076"/>
            <a:ext cx="365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6600"/>
                </a:solidFill>
              </a:rPr>
              <a:t>It </a:t>
            </a:r>
            <a:r>
              <a:rPr lang="en-US" dirty="0" smtClean="0">
                <a:solidFill>
                  <a:srgbClr val="FF6600"/>
                </a:solidFill>
              </a:rPr>
              <a:t>generally </a:t>
            </a:r>
            <a:r>
              <a:rPr lang="en-US" dirty="0">
                <a:solidFill>
                  <a:srgbClr val="FF6600"/>
                </a:solidFill>
              </a:rPr>
              <a:t>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val="368403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5486400" y="29368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58123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7213601" y="29813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V="1">
            <a:off x="7588251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4042834" y="4308475"/>
            <a:ext cx="28373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moves to the right until</a:t>
            </a:r>
          </a:p>
          <a:p>
            <a:r>
              <a:rPr lang="en-US"/>
              <a:t>value that should be to right</a:t>
            </a:r>
          </a:p>
          <a:p>
            <a:r>
              <a:rPr lang="en-US"/>
              <a:t>of pivot...</a:t>
            </a:r>
          </a:p>
        </p:txBody>
      </p:sp>
    </p:spTree>
    <p:extLst>
      <p:ext uri="{BB962C8B-B14F-4D97-AF65-F5344CB8AC3E}">
        <p14:creationId xmlns:p14="http://schemas.microsoft.com/office/powerpoint/2010/main" val="27944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7173384" y="2895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7588251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</p:spTree>
    <p:extLst>
      <p:ext uri="{BB962C8B-B14F-4D97-AF65-F5344CB8AC3E}">
        <p14:creationId xmlns:p14="http://schemas.microsoft.com/office/powerpoint/2010/main" val="38362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173384" y="2895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V="1">
            <a:off x="7588251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4042834" y="4308475"/>
            <a:ext cx="2757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swap arr[left] and arr[right]</a:t>
            </a:r>
          </a:p>
        </p:txBody>
      </p:sp>
    </p:spTree>
    <p:extLst>
      <p:ext uri="{BB962C8B-B14F-4D97-AF65-F5344CB8AC3E}">
        <p14:creationId xmlns:p14="http://schemas.microsoft.com/office/powerpoint/2010/main" val="12251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7173384" y="2895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 flipV="1">
            <a:off x="7588251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042834" y="4308475"/>
            <a:ext cx="2757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swap arr[left] and arr[right]</a:t>
            </a:r>
          </a:p>
        </p:txBody>
      </p:sp>
    </p:spTree>
    <p:extLst>
      <p:ext uri="{BB962C8B-B14F-4D97-AF65-F5344CB8AC3E}">
        <p14:creationId xmlns:p14="http://schemas.microsoft.com/office/powerpoint/2010/main" val="23401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173384" y="2895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V="1">
            <a:off x="7588251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4042833" y="4308476"/>
            <a:ext cx="2345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repeat right/left scan</a:t>
            </a:r>
          </a:p>
          <a:p>
            <a:r>
              <a:rPr lang="en-US"/>
              <a:t>UNTIL left &amp; right cross</a:t>
            </a:r>
          </a:p>
        </p:txBody>
      </p:sp>
    </p:spTree>
    <p:extLst>
      <p:ext uri="{BB962C8B-B14F-4D97-AF65-F5344CB8AC3E}">
        <p14:creationId xmlns:p14="http://schemas.microsoft.com/office/powerpoint/2010/main" val="11550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7173384" y="2895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V="1">
            <a:off x="7588251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4042833" y="4308475"/>
            <a:ext cx="27488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moves to the left until</a:t>
            </a:r>
          </a:p>
          <a:p>
            <a:r>
              <a:rPr lang="en-US"/>
              <a:t>value that should be to left</a:t>
            </a:r>
          </a:p>
          <a:p>
            <a:r>
              <a:rPr lang="en-US"/>
              <a:t>of pivot...</a:t>
            </a:r>
          </a:p>
        </p:txBody>
      </p:sp>
    </p:spTree>
    <p:extLst>
      <p:ext uri="{BB962C8B-B14F-4D97-AF65-F5344CB8AC3E}">
        <p14:creationId xmlns:p14="http://schemas.microsoft.com/office/powerpoint/2010/main" val="6611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6299201" y="34290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V="1">
            <a:off x="6714067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</p:spTree>
    <p:extLst>
      <p:ext uri="{BB962C8B-B14F-4D97-AF65-F5344CB8AC3E}">
        <p14:creationId xmlns:p14="http://schemas.microsoft.com/office/powerpoint/2010/main" val="36587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6299201" y="34290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 flipV="1">
            <a:off x="6714067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4042834" y="4308476"/>
            <a:ext cx="2089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CROSS!!!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6299201" y="34290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6714067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4042834" y="4308475"/>
            <a:ext cx="28160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CROSS!!!</a:t>
            </a:r>
          </a:p>
          <a:p>
            <a:r>
              <a:rPr lang="en-US"/>
              <a:t>1 - Swap pivot and arr[right]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6299201" y="34290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6714067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4042834" y="4308475"/>
            <a:ext cx="28160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CROSS!!!</a:t>
            </a:r>
          </a:p>
          <a:p>
            <a:r>
              <a:rPr lang="en-US"/>
              <a:t>1 - Swap pivot and arr[right]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400">
                <a:solidFill>
                  <a:schemeClr val="accent1"/>
                </a:solidFill>
              </a:rPr>
              <a:t>5 -</a:t>
            </a:r>
            <a:fld id="{789EC2F3-4794-417E-A7C2-F542F1F4DFB3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5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2616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A simple 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10619317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finding the maximum of a set S of n numbers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600451" y="2066925"/>
            <a:ext cx="1219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1"/>
            <a:ext cx="83312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8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556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4704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3848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2992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2136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128000" y="21240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759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6736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6303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544733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4168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8331200" y="1819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-50799" y="22002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partition(arr,0,5)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299200" y="28956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6726767" y="2649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299201" y="34290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V="1">
            <a:off x="6714067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588434" y="2743201"/>
            <a:ext cx="9364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pivot=6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042834" y="4308475"/>
            <a:ext cx="39574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CROSS!!!</a:t>
            </a:r>
          </a:p>
          <a:p>
            <a:r>
              <a:rPr lang="en-US"/>
              <a:t>1 - Swap pivot and arr[right]</a:t>
            </a:r>
          </a:p>
          <a:p>
            <a:r>
              <a:rPr lang="en-US"/>
              <a:t>2 - Return new location of pivot to caller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5308600" y="5805488"/>
            <a:ext cx="1903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return 3</a:t>
            </a:r>
          </a:p>
        </p:txBody>
      </p:sp>
    </p:spTree>
    <p:extLst>
      <p:ext uri="{BB962C8B-B14F-4D97-AF65-F5344CB8AC3E}">
        <p14:creationId xmlns:p14="http://schemas.microsoft.com/office/powerpoint/2010/main" val="16908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-50799" y="10668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5560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4704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848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2992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2136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1280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7592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6736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5630333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6544733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4168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83312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4042834" y="4308476"/>
            <a:ext cx="2858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Recursive calls to quickSort()</a:t>
            </a:r>
          </a:p>
          <a:p>
            <a:r>
              <a:rPr lang="en-US"/>
              <a:t>using partitioned array...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6264095" y="1768475"/>
            <a:ext cx="10438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latin typeface="Courier New" pitchFamily="49" charset="0"/>
              </a:rPr>
              <a:t>pivot</a:t>
            </a:r>
          </a:p>
          <a:p>
            <a:pPr algn="ctr"/>
            <a:r>
              <a:rPr lang="en-US" sz="1400" b="1">
                <a:latin typeface="Courier New" pitchFamily="49" charset="0"/>
              </a:rPr>
              <a:t>position</a:t>
            </a: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6714067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775201" y="3810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5560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4704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848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2992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2136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128000" y="990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7592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6736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5630333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544733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4168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8331200" y="685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</p:spTree>
    <p:extLst>
      <p:ext uri="{BB962C8B-B14F-4D97-AF65-F5344CB8AC3E}">
        <p14:creationId xmlns:p14="http://schemas.microsoft.com/office/powerpoint/2010/main" val="29452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36764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25130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04800" y="35052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V="1">
            <a:off x="630767" y="3217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26382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304800" y="35052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V="1">
            <a:off x="630767" y="3217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3048001" y="35147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 flipV="1">
            <a:off x="3422651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2508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4042833" y="4308475"/>
            <a:ext cx="27488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moves to the left until</a:t>
            </a:r>
          </a:p>
          <a:p>
            <a:r>
              <a:rPr lang="en-US"/>
              <a:t>value that should be to left</a:t>
            </a:r>
          </a:p>
          <a:p>
            <a:r>
              <a:rPr lang="en-US"/>
              <a:t>of pivot...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304800" y="35052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630767" y="3217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3048001" y="35147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3422651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7048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304800" y="35052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 flipV="1">
            <a:off x="630767" y="3217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2032001" y="35147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 flipV="1">
            <a:off x="2406651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15751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286" y="943429"/>
            <a:ext cx="11596914" cy="554445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Time complexity: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Calculation of T(n):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 dirty="0" smtClean="0"/>
              <a:t>    </a:t>
            </a:r>
            <a:r>
              <a:rPr lang="en-US" altLang="zh-TW" sz="2400" dirty="0" smtClean="0"/>
              <a:t>Assume n = 2</a:t>
            </a:r>
            <a:r>
              <a:rPr lang="en-US" altLang="zh-TW" sz="2400" baseline="30000" dirty="0" smtClean="0"/>
              <a:t>k</a:t>
            </a:r>
            <a:r>
              <a:rPr lang="en-US" altLang="zh-TW" sz="2400" dirty="0" smtClean="0"/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		  T(n)	= 2T(n/2)+1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			= 2(2T(n/4)+1)+1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			= 4T(n/4)+2+1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				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			=2</a:t>
            </a:r>
            <a:r>
              <a:rPr lang="en-US" altLang="zh-TW" sz="2400" baseline="30000" dirty="0" smtClean="0"/>
              <a:t>k-1</a:t>
            </a:r>
            <a:r>
              <a:rPr lang="en-US" altLang="zh-TW" sz="2400" dirty="0" smtClean="0"/>
              <a:t>T(2)+2</a:t>
            </a:r>
            <a:r>
              <a:rPr lang="en-US" altLang="zh-TW" sz="2400" baseline="30000" dirty="0" smtClean="0"/>
              <a:t>k-2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latin typeface="Times New Roman" pitchFamily="18" charset="0"/>
              </a:rPr>
              <a:t>…</a:t>
            </a:r>
            <a:r>
              <a:rPr lang="en-US" altLang="zh-TW" sz="2400" dirty="0" smtClean="0"/>
              <a:t>+4+2+1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			=2</a:t>
            </a:r>
            <a:r>
              <a:rPr lang="en-US" altLang="zh-TW" sz="2400" baseline="30000" dirty="0" smtClean="0"/>
              <a:t>k-1</a:t>
            </a:r>
            <a:r>
              <a:rPr lang="en-US" altLang="zh-TW" sz="2400" dirty="0" smtClean="0"/>
              <a:t>+2</a:t>
            </a:r>
            <a:r>
              <a:rPr lang="en-US" altLang="zh-TW" sz="2400" baseline="30000" dirty="0" smtClean="0"/>
              <a:t>k-2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latin typeface="Times New Roman" pitchFamily="18" charset="0"/>
              </a:rPr>
              <a:t>…</a:t>
            </a:r>
            <a:r>
              <a:rPr lang="en-US" altLang="zh-TW" sz="2400" dirty="0" smtClean="0"/>
              <a:t>+4+2+1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/>
              <a:t>			=2</a:t>
            </a:r>
            <a:r>
              <a:rPr lang="en-US" altLang="zh-TW" sz="2400" baseline="30000" dirty="0" smtClean="0"/>
              <a:t>k</a:t>
            </a:r>
            <a:r>
              <a:rPr lang="en-US" altLang="zh-TW" sz="2400" dirty="0" smtClean="0"/>
              <a:t>-1 = n-1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/>
              <a:t> 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85350"/>
              </p:ext>
            </p:extLst>
          </p:nvPr>
        </p:nvGraphicFramePr>
        <p:xfrm>
          <a:off x="3323773" y="1037772"/>
          <a:ext cx="7956551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文件" r:id="rId3" imgW="5532120" imgH="839724" progId="Word.Document.8">
                  <p:embed/>
                </p:oleObj>
              </mc:Choice>
              <mc:Fallback>
                <p:oleObj name="文件" r:id="rId3" imgW="5532120" imgH="8397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773" y="1037772"/>
                        <a:ext cx="7956551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0261600" cy="11430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1563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04800" y="35052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 flipV="1">
            <a:off x="630767" y="3217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1117601" y="3514725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 flipV="1">
            <a:off x="1492251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6" name="Text Box 36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304800" y="35052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 flipV="1">
            <a:off x="630767" y="3217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264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 flipV="1">
            <a:off x="639233" y="3800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38618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304800" y="35052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V="1">
            <a:off x="630767" y="3217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264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 flipV="1">
            <a:off x="639233" y="3800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4042834" y="4308476"/>
            <a:ext cx="2089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CROSS!!!</a:t>
            </a:r>
          </a:p>
          <a:p>
            <a:endParaRPr 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42373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304800" y="35052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 flipV="1">
            <a:off x="630767" y="3217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264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 flipV="1">
            <a:off x="639233" y="3800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4042834" y="4308476"/>
            <a:ext cx="28160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CROSS!!!</a:t>
            </a:r>
          </a:p>
          <a:p>
            <a:r>
              <a:rPr lang="en-US"/>
              <a:t>1 - Swap pivot and arr[right]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17562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-29632" y="1949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partition(arr,0,3)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304800" y="3505200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V="1">
            <a:off x="630767" y="3217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264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 flipV="1">
            <a:off x="639233" y="3800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4042834" y="4308476"/>
            <a:ext cx="28160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CROSS!!!</a:t>
            </a:r>
          </a:p>
          <a:p>
            <a:r>
              <a:rPr lang="en-US"/>
              <a:t>1 - Swap pivot and arr[right]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4042834" y="4308475"/>
            <a:ext cx="39574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CROSS!!!</a:t>
            </a:r>
          </a:p>
          <a:p>
            <a:r>
              <a:rPr lang="en-US"/>
              <a:t>1 - Swap pivot and arr[right]</a:t>
            </a:r>
          </a:p>
          <a:p>
            <a:r>
              <a:rPr lang="en-US"/>
              <a:t>2 - Return new location of pivot to caller</a:t>
            </a:r>
          </a:p>
        </p:txBody>
      </p:sp>
      <p:sp>
        <p:nvSpPr>
          <p:cNvPr id="58406" name="Rectangle 38"/>
          <p:cNvSpPr>
            <a:spLocks noChangeArrowheads="1"/>
          </p:cNvSpPr>
          <p:nvPr/>
        </p:nvSpPr>
        <p:spPr bwMode="auto">
          <a:xfrm>
            <a:off x="5308600" y="5805488"/>
            <a:ext cx="1903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return 0</a:t>
            </a:r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</p:spTree>
    <p:extLst>
      <p:ext uri="{BB962C8B-B14F-4D97-AF65-F5344CB8AC3E}">
        <p14:creationId xmlns:p14="http://schemas.microsoft.com/office/powerpoint/2010/main" val="39572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03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117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0320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9464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06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320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2775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191933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42834" y="43084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4042834" y="4308476"/>
            <a:ext cx="2858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Recursive calls to quickSort()</a:t>
            </a:r>
          </a:p>
          <a:p>
            <a:r>
              <a:rPr lang="en-US"/>
              <a:t>using partitioned array...</a:t>
            </a:r>
          </a:p>
        </p:txBody>
      </p:sp>
    </p:spTree>
    <p:extLst>
      <p:ext uri="{BB962C8B-B14F-4D97-AF65-F5344CB8AC3E}">
        <p14:creationId xmlns:p14="http://schemas.microsoft.com/office/powerpoint/2010/main" val="25388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042834" y="4308476"/>
            <a:ext cx="21740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Base case triggered...</a:t>
            </a:r>
          </a:p>
          <a:p>
            <a:r>
              <a:rPr lang="en-US"/>
              <a:t>halting recursion.</a:t>
            </a:r>
          </a:p>
        </p:txBody>
      </p:sp>
    </p:spTree>
    <p:extLst>
      <p:ext uri="{BB962C8B-B14F-4D97-AF65-F5344CB8AC3E}">
        <p14:creationId xmlns:p14="http://schemas.microsoft.com/office/powerpoint/2010/main" val="29453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203201" y="4267200"/>
            <a:ext cx="16803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Base Case: Return</a:t>
            </a:r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1320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</p:spTree>
    <p:extLst>
      <p:ext uri="{BB962C8B-B14F-4D97-AF65-F5344CB8AC3E}">
        <p14:creationId xmlns:p14="http://schemas.microsoft.com/office/powerpoint/2010/main" val="5495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6299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Divide-and conquer</a:t>
            </a:r>
            <a:r>
              <a:rPr lang="en-US" sz="2400"/>
              <a:t> is a general algorithm design paradigm: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</a:rPr>
              <a:t>Divide</a:t>
            </a:r>
            <a:r>
              <a:rPr lang="en-US" sz="2000"/>
              <a:t>: divide the input data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/>
              <a:t> in two or more disjoint subsets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1</a:t>
            </a:r>
            <a:r>
              <a:rPr lang="en-US" sz="2000" b="1" i="1">
                <a:latin typeface="Times New Roman" pitchFamily="18" charset="0"/>
              </a:rPr>
              <a:t>, S</a:t>
            </a:r>
            <a:r>
              <a:rPr lang="en-US" sz="2000" baseline="-25000">
                <a:latin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</a:rPr>
              <a:t>, …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</a:rPr>
              <a:t>Recur</a:t>
            </a:r>
            <a:r>
              <a:rPr lang="en-US" sz="2000"/>
              <a:t>: solve the subproblems recursively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</a:rPr>
              <a:t>Conquer</a:t>
            </a:r>
            <a:r>
              <a:rPr lang="en-US" sz="2000"/>
              <a:t>: combine the solutions for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1</a:t>
            </a:r>
            <a:r>
              <a:rPr lang="en-US" sz="2000" b="1" i="1">
                <a:latin typeface="Times New Roman" pitchFamily="18" charset="0"/>
              </a:rPr>
              <a:t>,</a:t>
            </a:r>
            <a:r>
              <a:rPr lang="en-US" sz="2000"/>
              <a:t>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2</a:t>
            </a:r>
            <a:r>
              <a:rPr lang="en-US" sz="2000"/>
              <a:t>, …, into a solution for </a:t>
            </a:r>
            <a:r>
              <a:rPr lang="en-US" sz="2000" b="1" i="1">
                <a:latin typeface="Times New Roman" pitchFamily="18" charset="0"/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sz="2400"/>
              <a:t>The base case for the recursion are subproblems of constant size</a:t>
            </a:r>
          </a:p>
          <a:p>
            <a:pPr>
              <a:lnSpc>
                <a:spcPct val="90000"/>
              </a:lnSpc>
            </a:pPr>
            <a:r>
              <a:rPr lang="en-US" sz="2400"/>
              <a:t>Analysis can be done using </a:t>
            </a:r>
            <a:r>
              <a:rPr lang="en-US" sz="2400" b="1">
                <a:solidFill>
                  <a:schemeClr val="tx2"/>
                </a:solidFill>
              </a:rPr>
              <a:t>recurrence equations</a:t>
            </a:r>
          </a:p>
        </p:txBody>
      </p:sp>
      <p:grpSp>
        <p:nvGrpSpPr>
          <p:cNvPr id="145462" name="Group 54"/>
          <p:cNvGrpSpPr>
            <a:grpSpLocks/>
          </p:cNvGrpSpPr>
          <p:nvPr/>
        </p:nvGrpSpPr>
        <p:grpSpPr bwMode="auto">
          <a:xfrm>
            <a:off x="7112000" y="2286000"/>
            <a:ext cx="4572000" cy="1676400"/>
            <a:chOff x="3342" y="1584"/>
            <a:chExt cx="1698" cy="816"/>
          </a:xfrm>
        </p:grpSpPr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145424" name="AutoShape 16"/>
            <p:cNvCxnSpPr>
              <a:cxnSpLocks noChangeShapeType="1"/>
              <a:stCxn id="145432" idx="7"/>
              <a:endCxn id="145417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25" name="AutoShape 17"/>
            <p:cNvCxnSpPr>
              <a:cxnSpLocks noChangeShapeType="1"/>
              <a:stCxn id="145449" idx="0"/>
              <a:endCxn id="145417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26" name="AutoShape 18"/>
            <p:cNvCxnSpPr>
              <a:cxnSpLocks noChangeShapeType="1"/>
              <a:stCxn id="145439" idx="0"/>
              <a:endCxn id="145432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27" name="AutoShape 19"/>
            <p:cNvCxnSpPr>
              <a:cxnSpLocks noChangeShapeType="1"/>
              <a:stCxn id="145444" idx="0"/>
              <a:endCxn id="145432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5439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4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5446" name="AutoShape 38"/>
            <p:cNvCxnSpPr>
              <a:cxnSpLocks noChangeShapeType="1"/>
              <a:stCxn id="145445" idx="0"/>
              <a:endCxn id="145432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47" name="AutoShape 39"/>
            <p:cNvCxnSpPr>
              <a:cxnSpLocks noChangeShapeType="1"/>
              <a:stCxn id="145450" idx="0"/>
              <a:endCxn id="145449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48" name="AutoShape 40"/>
            <p:cNvCxnSpPr>
              <a:cxnSpLocks noChangeShapeType="1"/>
              <a:stCxn id="145451" idx="0"/>
              <a:endCxn id="145449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449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5450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5453" name="AutoShape 45"/>
            <p:cNvCxnSpPr>
              <a:cxnSpLocks noChangeShapeType="1"/>
              <a:stCxn id="145452" idx="0"/>
              <a:endCxn id="145449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54" name="AutoShape 46"/>
            <p:cNvCxnSpPr>
              <a:cxnSpLocks noChangeShapeType="1"/>
              <a:stCxn id="145457" idx="0"/>
              <a:endCxn id="145456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55" name="AutoShape 47"/>
            <p:cNvCxnSpPr>
              <a:cxnSpLocks noChangeShapeType="1"/>
              <a:stCxn id="145458" idx="0"/>
              <a:endCxn id="145456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456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5457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8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5460" name="AutoShape 52"/>
            <p:cNvCxnSpPr>
              <a:cxnSpLocks noChangeShapeType="1"/>
              <a:stCxn id="145459" idx="0"/>
              <a:endCxn id="145456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61" name="AutoShape 53"/>
            <p:cNvCxnSpPr>
              <a:cxnSpLocks noChangeShapeType="1"/>
              <a:stCxn id="145417" idx="5"/>
              <a:endCxn id="145456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215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</p:spTree>
    <p:extLst>
      <p:ext uri="{BB962C8B-B14F-4D97-AF65-F5344CB8AC3E}">
        <p14:creationId xmlns:p14="http://schemas.microsoft.com/office/powerpoint/2010/main" val="42793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4042834" y="4308475"/>
            <a:ext cx="2366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Partition Initialization...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4938184" y="40290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 flipV="1">
            <a:off x="5264151" y="37417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938184" y="40290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 flipV="1">
            <a:off x="5264151" y="37417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67669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68638" name="Line 30"/>
          <p:cNvSpPr>
            <a:spLocks noChangeShapeType="1"/>
          </p:cNvSpPr>
          <p:nvPr/>
        </p:nvSpPr>
        <p:spPr bwMode="auto">
          <a:xfrm flipV="1">
            <a:off x="714163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4064000" y="4800600"/>
            <a:ext cx="27488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moves to the left until</a:t>
            </a:r>
          </a:p>
          <a:p>
            <a:r>
              <a:rPr lang="en-US"/>
              <a:t>value that should be to left</a:t>
            </a:r>
          </a:p>
          <a:p>
            <a:r>
              <a:rPr lang="en-US"/>
              <a:t>of pivot...</a:t>
            </a:r>
          </a:p>
        </p:txBody>
      </p:sp>
    </p:spTree>
    <p:extLst>
      <p:ext uri="{BB962C8B-B14F-4D97-AF65-F5344CB8AC3E}">
        <p14:creationId xmlns:p14="http://schemas.microsoft.com/office/powerpoint/2010/main" val="16590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4938184" y="40290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 flipV="1">
            <a:off x="5264151" y="37417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5852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 flipV="1">
            <a:off x="622723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4938184" y="4029075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V="1">
            <a:off x="5264151" y="37417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5852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V="1">
            <a:off x="622723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4064001" y="4800600"/>
            <a:ext cx="28373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 moves to the right until</a:t>
            </a:r>
          </a:p>
          <a:p>
            <a:r>
              <a:rPr lang="en-US"/>
              <a:t>value that should be to right</a:t>
            </a:r>
          </a:p>
          <a:p>
            <a:r>
              <a:rPr lang="en-US"/>
              <a:t>of pivot...</a:t>
            </a:r>
          </a:p>
        </p:txBody>
      </p:sp>
    </p:spTree>
    <p:extLst>
      <p:ext uri="{BB962C8B-B14F-4D97-AF65-F5344CB8AC3E}">
        <p14:creationId xmlns:p14="http://schemas.microsoft.com/office/powerpoint/2010/main" val="20276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5892800" y="4554538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V="1">
            <a:off x="6218767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5852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 flipV="1">
            <a:off x="622723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5892800" y="4554538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 flipV="1">
            <a:off x="6218767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5852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 flipV="1">
            <a:off x="622723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4064001" y="4800600"/>
            <a:ext cx="1938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</a:t>
            </a:r>
          </a:p>
        </p:txBody>
      </p:sp>
    </p:spTree>
    <p:extLst>
      <p:ext uri="{BB962C8B-B14F-4D97-AF65-F5344CB8AC3E}">
        <p14:creationId xmlns:p14="http://schemas.microsoft.com/office/powerpoint/2010/main" val="26086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5892800" y="4554538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V="1">
            <a:off x="6218767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5852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V="1">
            <a:off x="622723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4064000" y="4800601"/>
            <a:ext cx="27479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</a:t>
            </a:r>
          </a:p>
          <a:p>
            <a:r>
              <a:rPr lang="en-US"/>
              <a:t>1- swap pivot and arr[right]</a:t>
            </a:r>
          </a:p>
        </p:txBody>
      </p:sp>
    </p:spTree>
    <p:extLst>
      <p:ext uri="{BB962C8B-B14F-4D97-AF65-F5344CB8AC3E}">
        <p14:creationId xmlns:p14="http://schemas.microsoft.com/office/powerpoint/2010/main" val="15359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5892800" y="4554538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V="1">
            <a:off x="6218767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5852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 flipV="1">
            <a:off x="622723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4064000" y="4800601"/>
            <a:ext cx="27479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</a:t>
            </a:r>
          </a:p>
          <a:p>
            <a:r>
              <a:rPr lang="en-US"/>
              <a:t>1- swap pivot and arr[right]</a:t>
            </a:r>
          </a:p>
        </p:txBody>
      </p:sp>
    </p:spTree>
    <p:extLst>
      <p:ext uri="{BB962C8B-B14F-4D97-AF65-F5344CB8AC3E}">
        <p14:creationId xmlns:p14="http://schemas.microsoft.com/office/powerpoint/2010/main" val="1250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48768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5791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6705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50800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60367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6951133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4643967" y="27114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partition(arr,1,3)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5892800" y="4554538"/>
            <a:ext cx="614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left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V="1">
            <a:off x="6218767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5852584" y="4038600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right</a:t>
            </a:r>
          </a:p>
        </p:txBody>
      </p:sp>
      <p:sp>
        <p:nvSpPr>
          <p:cNvPr id="77851" name="Line 27"/>
          <p:cNvSpPr>
            <a:spLocks noChangeShapeType="1"/>
          </p:cNvSpPr>
          <p:nvPr/>
        </p:nvSpPr>
        <p:spPr bwMode="auto">
          <a:xfrm flipV="1">
            <a:off x="622723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4064001" y="4800600"/>
            <a:ext cx="31555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 &amp; left CROSS!</a:t>
            </a:r>
          </a:p>
          <a:p>
            <a:r>
              <a:rPr lang="en-US"/>
              <a:t>1- swap pivot and arr[right]</a:t>
            </a:r>
          </a:p>
          <a:p>
            <a:r>
              <a:rPr lang="en-US"/>
              <a:t>2 – return new position of pivot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5308600" y="6034088"/>
            <a:ext cx="1903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return 2</a:t>
            </a:r>
          </a:p>
        </p:txBody>
      </p:sp>
    </p:spTree>
    <p:extLst>
      <p:ext uri="{BB962C8B-B14F-4D97-AF65-F5344CB8AC3E}">
        <p14:creationId xmlns:p14="http://schemas.microsoft.com/office/powerpoint/2010/main" val="21064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Algorithms - Divide &amp; Conquer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016000" y="1295401"/>
            <a:ext cx="1046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000" b="1" dirty="0"/>
              <a:t>Recurrences</a:t>
            </a:r>
            <a:r>
              <a:rPr lang="en-US" sz="2000" dirty="0"/>
              <a:t>: as we </a:t>
            </a:r>
            <a:r>
              <a:rPr lang="en-US" sz="2000" dirty="0" smtClean="0"/>
              <a:t>saw, </a:t>
            </a:r>
            <a:r>
              <a:rPr lang="en-US" sz="2000" dirty="0"/>
              <a:t>the Divide and Conquer approach leads to Recurrence Formulae to represent its time costs: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for low values of n (1 is typical, but we could have n larger) T(n) = </a:t>
            </a:r>
            <a:r>
              <a:rPr lang="en-US" sz="2000" dirty="0">
                <a:latin typeface="Symbol" charset="2"/>
              </a:rPr>
              <a:t>Q</a:t>
            </a:r>
            <a:r>
              <a:rPr lang="en-US" sz="2000" dirty="0"/>
              <a:t>(1).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 for large(r) values of n, T(n) = a T(n/b) + f(n), where f(n) represents the costs of dividing and those of recombining the solutions.</a:t>
            </a:r>
          </a:p>
          <a:p>
            <a:pPr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4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78888" name="Text Box 40"/>
          <p:cNvSpPr txBox="1">
            <a:spLocks noChangeArrowheads="1"/>
          </p:cNvSpPr>
          <p:nvPr/>
        </p:nvSpPr>
        <p:spPr bwMode="auto">
          <a:xfrm>
            <a:off x="26416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35560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8891" name="Text Box 43"/>
          <p:cNvSpPr txBox="1">
            <a:spLocks noChangeArrowheads="1"/>
          </p:cNvSpPr>
          <p:nvPr/>
        </p:nvSpPr>
        <p:spPr bwMode="auto">
          <a:xfrm>
            <a:off x="2844800" y="4029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78892" name="Text Box 44"/>
          <p:cNvSpPr txBox="1">
            <a:spLocks noChangeArrowheads="1"/>
          </p:cNvSpPr>
          <p:nvPr/>
        </p:nvSpPr>
        <p:spPr bwMode="auto">
          <a:xfrm>
            <a:off x="3801533" y="4029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78897" name="Line 49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8" name="Line 50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6416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35560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2844800" y="4029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3801533" y="4029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2133601" y="37020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partition(arr,1,2)</a:t>
            </a:r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26416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35560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2844800" y="4029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3801533" y="4029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2032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quickSort(arr,1,1)</a:t>
            </a:r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33528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quickSort(arr,2,2)</a:t>
            </a:r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 flipH="1">
            <a:off x="1016000" y="3886200"/>
            <a:ext cx="2235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>
            <a:off x="3251200" y="3886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10160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44704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2977" name="Text Box 33"/>
          <p:cNvSpPr txBox="1">
            <a:spLocks noChangeArrowheads="1"/>
          </p:cNvSpPr>
          <p:nvPr/>
        </p:nvSpPr>
        <p:spPr bwMode="auto">
          <a:xfrm>
            <a:off x="1219200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2978" name="Text Box 34"/>
          <p:cNvSpPr txBox="1">
            <a:spLocks noChangeArrowheads="1"/>
          </p:cNvSpPr>
          <p:nvPr/>
        </p:nvSpPr>
        <p:spPr bwMode="auto">
          <a:xfrm>
            <a:off x="4715933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3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032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quickSort(arr,1,1)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33528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quickSort(arr,2,2)</a:t>
            </a:r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 flipH="1">
            <a:off x="1016000" y="3886200"/>
            <a:ext cx="2235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>
            <a:off x="3251200" y="3886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10160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44704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1219200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4715933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8636001" y="18732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partition(arr,4,5)</a:t>
            </a:r>
          </a:p>
        </p:txBody>
      </p:sp>
    </p:spTree>
    <p:extLst>
      <p:ext uri="{BB962C8B-B14F-4D97-AF65-F5344CB8AC3E}">
        <p14:creationId xmlns:p14="http://schemas.microsoft.com/office/powerpoint/2010/main" val="5056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3472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0261600" y="27336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95504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0464800" y="24288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2032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quickSort(arr,1,1)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33528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quickSort(arr,2,2)</a:t>
            </a:r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 flipH="1">
            <a:off x="1016000" y="3886200"/>
            <a:ext cx="2235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3251200" y="3886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10160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44704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1219200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5022" name="Text Box 30"/>
          <p:cNvSpPr txBox="1">
            <a:spLocks noChangeArrowheads="1"/>
          </p:cNvSpPr>
          <p:nvPr/>
        </p:nvSpPr>
        <p:spPr bwMode="auto">
          <a:xfrm>
            <a:off x="4715933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5023" name="Text Box 31"/>
          <p:cNvSpPr txBox="1">
            <a:spLocks noChangeArrowheads="1"/>
          </p:cNvSpPr>
          <p:nvPr/>
        </p:nvSpPr>
        <p:spPr bwMode="auto">
          <a:xfrm>
            <a:off x="8636001" y="18732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partition(arr,4,5)</a:t>
            </a:r>
          </a:p>
        </p:txBody>
      </p:sp>
    </p:spTree>
    <p:extLst>
      <p:ext uri="{BB962C8B-B14F-4D97-AF65-F5344CB8AC3E}">
        <p14:creationId xmlns:p14="http://schemas.microsoft.com/office/powerpoint/2010/main" val="32893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2032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quickSort(arr,1,1)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33528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quickSort(arr,2,2)</a:t>
            </a:r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 flipH="1">
            <a:off x="1016000" y="3886200"/>
            <a:ext cx="2235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3251200" y="3886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10160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44704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1219200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4715933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6054" name="Text Box 38"/>
          <p:cNvSpPr txBox="1">
            <a:spLocks noChangeArrowheads="1"/>
          </p:cNvSpPr>
          <p:nvPr/>
        </p:nvSpPr>
        <p:spPr bwMode="auto">
          <a:xfrm>
            <a:off x="8128001" y="25146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8839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9753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6058" name="Text Box 42"/>
          <p:cNvSpPr txBox="1">
            <a:spLocks noChangeArrowheads="1"/>
          </p:cNvSpPr>
          <p:nvPr/>
        </p:nvSpPr>
        <p:spPr bwMode="auto">
          <a:xfrm>
            <a:off x="90424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6059" name="Text Box 43"/>
          <p:cNvSpPr txBox="1">
            <a:spLocks noChangeArrowheads="1"/>
          </p:cNvSpPr>
          <p:nvPr/>
        </p:nvSpPr>
        <p:spPr bwMode="auto">
          <a:xfrm>
            <a:off x="99568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6061" name="Line 45"/>
          <p:cNvSpPr>
            <a:spLocks noChangeShapeType="1"/>
          </p:cNvSpPr>
          <p:nvPr/>
        </p:nvSpPr>
        <p:spPr bwMode="auto">
          <a:xfrm flipH="1">
            <a:off x="9144000" y="20574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2" name="Line 46"/>
          <p:cNvSpPr>
            <a:spLocks noChangeShapeType="1"/>
          </p:cNvSpPr>
          <p:nvPr/>
        </p:nvSpPr>
        <p:spPr bwMode="auto">
          <a:xfrm>
            <a:off x="9550400" y="2057400"/>
            <a:ext cx="40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9550400" y="2133600"/>
            <a:ext cx="18582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quickSort(arr,6,5)</a:t>
            </a:r>
          </a:p>
        </p:txBody>
      </p:sp>
    </p:spTree>
    <p:extLst>
      <p:ext uri="{BB962C8B-B14F-4D97-AF65-F5344CB8AC3E}">
        <p14:creationId xmlns:p14="http://schemas.microsoft.com/office/powerpoint/2010/main" val="38533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2032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quickSort(arr,1,1)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33528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quickSort(arr,2,2)</a:t>
            </a:r>
          </a:p>
        </p:txBody>
      </p:sp>
      <p:sp>
        <p:nvSpPr>
          <p:cNvPr id="87061" name="Line 21"/>
          <p:cNvSpPr>
            <a:spLocks noChangeShapeType="1"/>
          </p:cNvSpPr>
          <p:nvPr/>
        </p:nvSpPr>
        <p:spPr bwMode="auto">
          <a:xfrm flipH="1">
            <a:off x="1016000" y="3886200"/>
            <a:ext cx="2235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3251200" y="3886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10160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44704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219200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4715933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8128001" y="25146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8839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9753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90424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99568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8128001" y="2743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partition(arr,4,5)</a:t>
            </a:r>
          </a:p>
        </p:txBody>
      </p:sp>
      <p:sp>
        <p:nvSpPr>
          <p:cNvPr id="87073" name="Line 33"/>
          <p:cNvSpPr>
            <a:spLocks noChangeShapeType="1"/>
          </p:cNvSpPr>
          <p:nvPr/>
        </p:nvSpPr>
        <p:spPr bwMode="auto">
          <a:xfrm flipH="1">
            <a:off x="9144000" y="20574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9550400" y="2057400"/>
            <a:ext cx="40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9550400" y="2133600"/>
            <a:ext cx="18582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quickSort(arr,6,5)</a:t>
            </a:r>
          </a:p>
        </p:txBody>
      </p:sp>
    </p:spTree>
    <p:extLst>
      <p:ext uri="{BB962C8B-B14F-4D97-AF65-F5344CB8AC3E}">
        <p14:creationId xmlns:p14="http://schemas.microsoft.com/office/powerpoint/2010/main" val="23065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2032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quickSort(arr,1,1)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33528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quickSort(arr,2,2)</a:t>
            </a:r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 flipH="1">
            <a:off x="1016000" y="3886200"/>
            <a:ext cx="2235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3251200" y="3886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10160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44704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1219200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4715933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8128001" y="25146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89116" name="Text Box 28"/>
          <p:cNvSpPr txBox="1">
            <a:spLocks noChangeArrowheads="1"/>
          </p:cNvSpPr>
          <p:nvPr/>
        </p:nvSpPr>
        <p:spPr bwMode="auto">
          <a:xfrm>
            <a:off x="88392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117" name="Text Box 29"/>
          <p:cNvSpPr txBox="1">
            <a:spLocks noChangeArrowheads="1"/>
          </p:cNvSpPr>
          <p:nvPr/>
        </p:nvSpPr>
        <p:spPr bwMode="auto">
          <a:xfrm>
            <a:off x="9753600" y="3267075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90424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9956800" y="29622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9121" name="Line 33"/>
          <p:cNvSpPr>
            <a:spLocks noChangeShapeType="1"/>
          </p:cNvSpPr>
          <p:nvPr/>
        </p:nvSpPr>
        <p:spPr bwMode="auto">
          <a:xfrm flipH="1">
            <a:off x="9144000" y="20574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34"/>
          <p:cNvSpPr>
            <a:spLocks noChangeShapeType="1"/>
          </p:cNvSpPr>
          <p:nvPr/>
        </p:nvSpPr>
        <p:spPr bwMode="auto">
          <a:xfrm>
            <a:off x="9550400" y="2057400"/>
            <a:ext cx="40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Text Box 35"/>
          <p:cNvSpPr txBox="1">
            <a:spLocks noChangeArrowheads="1"/>
          </p:cNvSpPr>
          <p:nvPr/>
        </p:nvSpPr>
        <p:spPr bwMode="auto">
          <a:xfrm>
            <a:off x="9550400" y="2133600"/>
            <a:ext cx="18582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quickSort(arr,6,5)</a:t>
            </a:r>
          </a:p>
        </p:txBody>
      </p:sp>
    </p:spTree>
    <p:extLst>
      <p:ext uri="{BB962C8B-B14F-4D97-AF65-F5344CB8AC3E}">
        <p14:creationId xmlns:p14="http://schemas.microsoft.com/office/powerpoint/2010/main" val="8525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-29632" y="16668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quickSort(arr,0,3)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8636001" y="1676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 flipH="1">
            <a:off x="3048000" y="1524000"/>
            <a:ext cx="355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6604000" y="1524000"/>
            <a:ext cx="193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876801" y="914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quickSort(arr,0,5)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1601" y="247332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quickSort(arr,0,0)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914400" y="3257550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117600" y="295275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643967" y="2505075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quickSort(arr,1,3)</a:t>
            </a: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 flipH="1">
            <a:off x="609600" y="2047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609600" y="2047875"/>
            <a:ext cx="548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21336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quickSort(arr,1,2)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5384801" y="35052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quickSort(arr,3,3)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6299200" y="4333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6544733" y="40386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H="1">
            <a:off x="3556000" y="2819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5689600" y="2819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032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quickSort(arr,1,1)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3352801" y="51054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quickSort(arr,2,2)</a:t>
            </a:r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 flipH="1">
            <a:off x="1016000" y="3886200"/>
            <a:ext cx="2235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3251200" y="3886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10160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4470400" y="5857876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219200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715933" y="5553075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8128001" y="25146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quickSort(arr,4,5)</a:t>
            </a: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8737600" y="46482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10058400" y="5943601"/>
            <a:ext cx="812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8940800" y="43434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10261600" y="5638800"/>
            <a:ext cx="276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7620001" y="403860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quickSort(arr,4,4)</a:t>
            </a:r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9012768" y="5302250"/>
            <a:ext cx="24064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quickSort(arr,5,5)</a:t>
            </a:r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 flipH="1">
            <a:off x="8839200" y="2819400"/>
            <a:ext cx="1524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>
            <a:off x="10363200" y="2819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 flipH="1">
            <a:off x="9144000" y="2057400"/>
            <a:ext cx="40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9" name="Line 37"/>
          <p:cNvSpPr>
            <a:spLocks noChangeShapeType="1"/>
          </p:cNvSpPr>
          <p:nvPr/>
        </p:nvSpPr>
        <p:spPr bwMode="auto">
          <a:xfrm>
            <a:off x="9550400" y="2057400"/>
            <a:ext cx="40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9550400" y="2133600"/>
            <a:ext cx="18582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quickSort(arr,6,5)</a:t>
            </a:r>
          </a:p>
        </p:txBody>
      </p:sp>
    </p:spTree>
    <p:extLst>
      <p:ext uri="{BB962C8B-B14F-4D97-AF65-F5344CB8AC3E}">
        <p14:creationId xmlns:p14="http://schemas.microsoft.com/office/powerpoint/2010/main" val="39516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Algorithms - Divide &amp; Conquer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b="1" dirty="0" smtClean="0"/>
              <a:t>The substitution method</a:t>
            </a:r>
            <a:r>
              <a:rPr lang="en-US" dirty="0" smtClean="0"/>
              <a:t>: essentially, guess the solution and prove the guess to be correct by mathematical induction. This will work well in all cases. </a:t>
            </a:r>
            <a:r>
              <a:rPr lang="en-US" b="1" i="1" dirty="0" smtClean="0"/>
              <a:t>Slight difficulty</a:t>
            </a:r>
            <a:r>
              <a:rPr lang="en-US" dirty="0" smtClean="0"/>
              <a:t>: you have to guess right – and that is not easy in most cases…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b="1" dirty="0" smtClean="0"/>
              <a:t>The recursion-tree method</a:t>
            </a:r>
            <a:r>
              <a:rPr lang="en-US" dirty="0" smtClean="0"/>
              <a:t>: convert the recurrence into a tree (as in </a:t>
            </a:r>
            <a:r>
              <a:rPr lang="en-US" dirty="0" smtClean="0">
                <a:latin typeface="Times" charset="0"/>
                <a:cs typeface="Times" charset="0"/>
              </a:rPr>
              <a:t>MERGESORT</a:t>
            </a:r>
            <a:r>
              <a:rPr lang="en-US" dirty="0" smtClean="0"/>
              <a:t>) and add up all the costs of each level, and then add up the costs of all the levels. </a:t>
            </a:r>
            <a:r>
              <a:rPr lang="en-US" b="1" i="1" dirty="0" smtClean="0"/>
              <a:t>Slight difficulty</a:t>
            </a:r>
            <a:r>
              <a:rPr lang="en-US" dirty="0" smtClean="0"/>
              <a:t>: unless the costs at each level are easy to compute, you may have some difficult bounds to cook up.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b="1" dirty="0" smtClean="0"/>
              <a:t>The Master Method</a:t>
            </a:r>
            <a:r>
              <a:rPr lang="en-US" dirty="0" smtClean="0"/>
              <a:t>: there is a theorem... Basically, find out which set of hypotheses hold in your special case, and read off the conclusion. </a:t>
            </a:r>
            <a:r>
              <a:rPr lang="en-US" b="1" i="1" dirty="0" smtClean="0"/>
              <a:t>Slight difficulty</a:t>
            </a:r>
            <a:r>
              <a:rPr lang="en-US" dirty="0" smtClean="0"/>
              <a:t>: sometimes you will have trouble proving that the hypotheses you need (or any relevant hypotheses) are actually satisfied.</a:t>
            </a:r>
          </a:p>
        </p:txBody>
      </p:sp>
    </p:spTree>
    <p:extLst>
      <p:ext uri="{BB962C8B-B14F-4D97-AF65-F5344CB8AC3E}">
        <p14:creationId xmlns:p14="http://schemas.microsoft.com/office/powerpoint/2010/main" val="21674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Quicksort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676400"/>
            <a:ext cx="10363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800" u="sng" smtClean="0">
                <a:solidFill>
                  <a:schemeClr val="hlink"/>
                </a:solidFill>
              </a:rPr>
              <a:t>Input</a:t>
            </a:r>
            <a:r>
              <a:rPr lang="en-US" altLang="zh-TW" sz="2800" smtClean="0"/>
              <a:t>: A set S of n elements.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u="sng" smtClean="0">
                <a:solidFill>
                  <a:schemeClr val="hlink"/>
                </a:solidFill>
              </a:rPr>
              <a:t>Output</a:t>
            </a:r>
            <a:r>
              <a:rPr lang="en-US" altLang="zh-TW" sz="2800" smtClean="0"/>
              <a:t>: The sorted sequence of the inputs in nondecreasing order.</a:t>
            </a:r>
            <a:endParaRPr lang="en-US" altLang="zh-TW" sz="2800" u="sng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u="sng" smtClean="0">
                <a:solidFill>
                  <a:schemeClr val="hlink"/>
                </a:solidFill>
              </a:rPr>
              <a:t>Step 1</a:t>
            </a:r>
            <a:r>
              <a:rPr lang="en-US" altLang="zh-TW" sz="2800" smtClean="0"/>
              <a:t>: If |S|</a:t>
            </a:r>
            <a:r>
              <a:rPr lang="en-US" altLang="zh-TW" sz="2800" smtClean="0">
                <a:sym typeface="Symbol" pitchFamily="18" charset="2"/>
              </a:rPr>
              <a:t>2, solve it directly.</a:t>
            </a:r>
            <a:endParaRPr lang="en-US" altLang="zh-TW" sz="2800" u="sng" smtClean="0">
              <a:solidFill>
                <a:schemeClr val="hlink"/>
              </a:solidFill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u="sng" smtClean="0">
                <a:solidFill>
                  <a:schemeClr val="hlink"/>
                </a:solidFill>
                <a:sym typeface="Symbol" pitchFamily="18" charset="2"/>
              </a:rPr>
              <a:t>Step 2</a:t>
            </a:r>
            <a:r>
              <a:rPr lang="en-US" altLang="zh-TW" sz="2800" smtClean="0">
                <a:sym typeface="Symbol" pitchFamily="18" charset="2"/>
              </a:rPr>
              <a:t>: (Partition step) Use a pivot to scan all elements in S. Put the smaller elements in S</a:t>
            </a:r>
            <a:r>
              <a:rPr lang="en-US" altLang="zh-TW" sz="2800" baseline="-25000" smtClean="0">
                <a:sym typeface="Symbol" pitchFamily="18" charset="2"/>
              </a:rPr>
              <a:t>1</a:t>
            </a:r>
            <a:r>
              <a:rPr lang="en-US" altLang="zh-TW" sz="2800" smtClean="0">
                <a:sym typeface="Symbol" pitchFamily="18" charset="2"/>
              </a:rPr>
              <a:t>, and the larger elements in S</a:t>
            </a:r>
            <a:r>
              <a:rPr lang="en-US" altLang="zh-TW" sz="2800" baseline="-25000" smtClean="0">
                <a:sym typeface="Symbol" pitchFamily="18" charset="2"/>
              </a:rPr>
              <a:t>2</a:t>
            </a:r>
            <a:r>
              <a:rPr lang="en-US" altLang="zh-TW" sz="2800" smtClean="0">
                <a:sym typeface="Symbol" pitchFamily="18" charset="2"/>
              </a:rPr>
              <a:t>.</a:t>
            </a:r>
            <a:endParaRPr lang="en-US" altLang="zh-TW" sz="2800" u="sng" smtClean="0">
              <a:solidFill>
                <a:schemeClr val="hlink"/>
              </a:solidFill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u="sng" smtClean="0">
                <a:solidFill>
                  <a:schemeClr val="hlink"/>
                </a:solidFill>
                <a:sym typeface="Symbol" pitchFamily="18" charset="2"/>
              </a:rPr>
              <a:t>Step 3</a:t>
            </a:r>
            <a:r>
              <a:rPr lang="en-US" altLang="zh-TW" sz="2800" smtClean="0">
                <a:sym typeface="Symbol" pitchFamily="18" charset="2"/>
              </a:rPr>
              <a:t>: </a:t>
            </a:r>
            <a:r>
              <a:rPr lang="en-US" altLang="zh-TW" sz="2800" u="sng" smtClean="0">
                <a:solidFill>
                  <a:schemeClr val="hlink"/>
                </a:solidFill>
                <a:sym typeface="Symbol" pitchFamily="18" charset="2"/>
              </a:rPr>
              <a:t>Recursively</a:t>
            </a:r>
            <a:r>
              <a:rPr lang="en-US" altLang="zh-TW" sz="2800" smtClean="0">
                <a:sym typeface="Symbol" pitchFamily="18" charset="2"/>
              </a:rPr>
              <a:t> solve S</a:t>
            </a:r>
            <a:r>
              <a:rPr lang="en-US" altLang="zh-TW" sz="2800" baseline="-25000" smtClean="0">
                <a:sym typeface="Symbol" pitchFamily="18" charset="2"/>
              </a:rPr>
              <a:t>1</a:t>
            </a:r>
            <a:r>
              <a:rPr lang="en-US" altLang="zh-TW" sz="2800" smtClean="0">
                <a:sym typeface="Symbol" pitchFamily="18" charset="2"/>
              </a:rPr>
              <a:t> and S</a:t>
            </a:r>
            <a:r>
              <a:rPr lang="en-US" altLang="zh-TW" sz="2800" baseline="-25000" smtClean="0">
                <a:sym typeface="Symbol" pitchFamily="18" charset="2"/>
              </a:rPr>
              <a:t>2</a:t>
            </a:r>
            <a:r>
              <a:rPr lang="en-US" altLang="zh-TW" sz="2800" smtClean="0">
                <a:sym typeface="Symbol" pitchFamily="18" charset="2"/>
              </a:rPr>
              <a:t>.</a:t>
            </a:r>
            <a:endParaRPr lang="en-US" altLang="zh-TW" sz="2800" smtClean="0"/>
          </a:p>
        </p:txBody>
      </p:sp>
    </p:spTree>
    <p:extLst>
      <p:ext uri="{BB962C8B-B14F-4D97-AF65-F5344CB8AC3E}">
        <p14:creationId xmlns:p14="http://schemas.microsoft.com/office/powerpoint/2010/main" val="39357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Quicksort Analysis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10769600" cy="441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SimSun" pitchFamily="2" charset="-122"/>
              </a:rPr>
              <a:t>Partition can be done in O(</a:t>
            </a:r>
            <a:r>
              <a:rPr lang="en-US" altLang="zh-CN" sz="2800" i="1" dirty="0" smtClean="0">
                <a:ea typeface="SimSun" pitchFamily="2" charset="-122"/>
              </a:rPr>
              <a:t>n</a:t>
            </a:r>
            <a:r>
              <a:rPr lang="en-US" altLang="zh-CN" sz="2800" dirty="0" smtClean="0">
                <a:ea typeface="SimSun" pitchFamily="2" charset="-122"/>
              </a:rPr>
              <a:t>) time, where </a:t>
            </a:r>
            <a:r>
              <a:rPr lang="en-US" altLang="zh-CN" sz="2800" i="1" dirty="0" smtClean="0">
                <a:ea typeface="SimSun" pitchFamily="2" charset="-122"/>
              </a:rPr>
              <a:t>n</a:t>
            </a:r>
            <a:r>
              <a:rPr lang="en-US" altLang="zh-CN" sz="2800" dirty="0" smtClean="0">
                <a:ea typeface="SimSun" pitchFamily="2" charset="-122"/>
              </a:rPr>
              <a:t> is the size of the array</a:t>
            </a:r>
          </a:p>
          <a:p>
            <a:pPr>
              <a:defRPr/>
            </a:pPr>
            <a:r>
              <a:rPr lang="en-US" altLang="zh-CN" sz="2800" dirty="0" smtClean="0">
                <a:ea typeface="SimSun" pitchFamily="2" charset="-122"/>
              </a:rPr>
              <a:t>Let </a:t>
            </a:r>
            <a:r>
              <a:rPr lang="en-US" altLang="zh-CN" sz="2800" i="1" dirty="0" smtClean="0">
                <a:ea typeface="SimSun" pitchFamily="2" charset="-122"/>
              </a:rPr>
              <a:t>T</a:t>
            </a:r>
            <a:r>
              <a:rPr lang="en-US" altLang="zh-CN" sz="2800" dirty="0" smtClean="0">
                <a:ea typeface="SimSun" pitchFamily="2" charset="-122"/>
              </a:rPr>
              <a:t>(</a:t>
            </a:r>
            <a:r>
              <a:rPr lang="en-US" altLang="zh-CN" sz="2800" i="1" dirty="0" smtClean="0">
                <a:ea typeface="SimSun" pitchFamily="2" charset="-122"/>
              </a:rPr>
              <a:t>n</a:t>
            </a:r>
            <a:r>
              <a:rPr lang="en-US" altLang="zh-CN" sz="2800" dirty="0" smtClean="0">
                <a:ea typeface="SimSun" pitchFamily="2" charset="-122"/>
              </a:rPr>
              <a:t>) be the number of comparisons required by Quicksort</a:t>
            </a:r>
          </a:p>
          <a:p>
            <a:pPr>
              <a:defRPr/>
            </a:pPr>
            <a:r>
              <a:rPr lang="en-US" altLang="zh-CN" sz="2800" dirty="0" smtClean="0">
                <a:ea typeface="SimSun" pitchFamily="2" charset="-122"/>
              </a:rPr>
              <a:t>If the pivot ends up at position </a:t>
            </a:r>
            <a:r>
              <a:rPr lang="en-US" altLang="zh-CN" sz="2800" i="1" dirty="0" smtClean="0">
                <a:ea typeface="SimSun" pitchFamily="2" charset="-122"/>
              </a:rPr>
              <a:t>k</a:t>
            </a:r>
            <a:r>
              <a:rPr lang="en-US" altLang="zh-CN" sz="2800" dirty="0" smtClean="0">
                <a:ea typeface="SimSun" pitchFamily="2" charset="-122"/>
              </a:rPr>
              <a:t>, then we have</a:t>
            </a:r>
          </a:p>
          <a:p>
            <a:pPr lvl="1">
              <a:defRPr/>
            </a:pPr>
            <a:r>
              <a:rPr lang="en-US" altLang="zh-CN" sz="2400" i="1" dirty="0" smtClean="0">
                <a:ea typeface="SimSun" pitchFamily="2" charset="-122"/>
              </a:rPr>
              <a:t>T</a:t>
            </a:r>
            <a:r>
              <a:rPr lang="en-US" altLang="zh-CN" sz="2400" dirty="0" smtClean="0">
                <a:ea typeface="SimSun" pitchFamily="2" charset="-122"/>
              </a:rPr>
              <a:t>(</a:t>
            </a:r>
            <a:r>
              <a:rPr lang="en-US" altLang="zh-CN" sz="2400" i="1" dirty="0" smtClean="0">
                <a:ea typeface="SimSun" pitchFamily="2" charset="-122"/>
              </a:rPr>
              <a:t>n</a:t>
            </a:r>
            <a:r>
              <a:rPr lang="en-US" altLang="zh-CN" sz="2400" dirty="0" smtClean="0">
                <a:ea typeface="SimSun" pitchFamily="2" charset="-122"/>
              </a:rPr>
              <a:t>)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</a:t>
            </a:r>
            <a:r>
              <a:rPr lang="en-US" altLang="zh-CN" sz="2400" i="1" dirty="0" smtClean="0">
                <a:ea typeface="SimSun" pitchFamily="2" charset="-122"/>
              </a:rPr>
              <a:t>T</a:t>
            </a:r>
            <a:r>
              <a:rPr lang="en-US" altLang="zh-CN" sz="2400" dirty="0" smtClean="0">
                <a:ea typeface="SimSun" pitchFamily="2" charset="-122"/>
              </a:rPr>
              <a:t>(</a:t>
            </a:r>
            <a:r>
              <a:rPr lang="en-US" altLang="zh-CN" sz="2400" i="1" dirty="0" err="1" smtClean="0">
                <a:ea typeface="SimSun" pitchFamily="2" charset="-122"/>
              </a:rPr>
              <a:t>n</a:t>
            </a:r>
            <a:r>
              <a:rPr lang="en-US" altLang="zh-CN" sz="2400" dirty="0" err="1" smtClean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i="1" dirty="0" err="1" smtClean="0">
                <a:ea typeface="SimSun" pitchFamily="2" charset="-122"/>
              </a:rPr>
              <a:t>k</a:t>
            </a:r>
            <a:r>
              <a:rPr lang="en-US" altLang="zh-CN" sz="2400" dirty="0" smtClean="0">
                <a:ea typeface="SimSun" pitchFamily="2" charset="-122"/>
              </a:rPr>
              <a:t>)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 </a:t>
            </a:r>
            <a:r>
              <a:rPr lang="en-US" altLang="zh-CN" sz="2400" i="1" dirty="0" smtClean="0">
                <a:ea typeface="SimSun" pitchFamily="2" charset="-122"/>
              </a:rPr>
              <a:t>T</a:t>
            </a:r>
            <a:r>
              <a:rPr lang="en-US" altLang="zh-CN" sz="2400" dirty="0" smtClean="0">
                <a:ea typeface="SimSun" pitchFamily="2" charset="-122"/>
              </a:rPr>
              <a:t>(</a:t>
            </a:r>
            <a:r>
              <a:rPr lang="en-US" altLang="zh-CN" sz="2400" i="1" dirty="0" smtClean="0">
                <a:ea typeface="SimSun" pitchFamily="2" charset="-122"/>
              </a:rPr>
              <a:t>k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dirty="0" smtClean="0">
                <a:ea typeface="SimSun" pitchFamily="2" charset="-122"/>
              </a:rPr>
              <a:t>1)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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i="1" dirty="0" smtClean="0">
                <a:ea typeface="SimSun" pitchFamily="2" charset="-122"/>
              </a:rPr>
              <a:t>n</a:t>
            </a:r>
          </a:p>
          <a:p>
            <a:pPr>
              <a:defRPr/>
            </a:pPr>
            <a:r>
              <a:rPr lang="en-US" altLang="zh-CN" sz="2800" dirty="0" smtClean="0">
                <a:ea typeface="SimSun" pitchFamily="2" charset="-122"/>
              </a:rPr>
              <a:t>To determine best-, worst-, and average-case complexity we need to determine the values of </a:t>
            </a:r>
            <a:r>
              <a:rPr lang="en-US" altLang="zh-CN" sz="2800" i="1" dirty="0" smtClean="0">
                <a:ea typeface="SimSun" pitchFamily="2" charset="-122"/>
              </a:rPr>
              <a:t>k</a:t>
            </a:r>
            <a:r>
              <a:rPr lang="en-US" altLang="zh-CN" sz="2800" dirty="0" smtClean="0">
                <a:ea typeface="SimSun" pitchFamily="2" charset="-122"/>
              </a:rPr>
              <a:t> that correspond to these cases.</a:t>
            </a:r>
          </a:p>
        </p:txBody>
      </p:sp>
    </p:spTree>
    <p:extLst>
      <p:ext uri="{BB962C8B-B14F-4D97-AF65-F5344CB8AC3E}">
        <p14:creationId xmlns:p14="http://schemas.microsoft.com/office/powerpoint/2010/main" val="41372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Best-Case Complexity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b"/>
              <a:defRPr/>
            </a:pPr>
            <a:r>
              <a:rPr lang="en-US" altLang="zh-CN" sz="2800" dirty="0" smtClean="0">
                <a:ea typeface="宋体" charset="-122"/>
              </a:rPr>
              <a:t>The best case is clearly when the pivot always partitions the array equally.</a:t>
            </a:r>
          </a:p>
          <a:p>
            <a:pPr>
              <a:buFont typeface="Monotype Sorts" pitchFamily="2" charset="2"/>
              <a:buChar char="b"/>
              <a:defRPr/>
            </a:pPr>
            <a:r>
              <a:rPr lang="en-US" altLang="zh-CN" sz="2800" dirty="0" smtClean="0">
                <a:ea typeface="宋体" charset="-122"/>
              </a:rPr>
              <a:t>Intuitively, this would lead to a recursive depth of at most </a:t>
            </a:r>
            <a:r>
              <a:rPr lang="en-US" altLang="zh-CN" sz="2800" dirty="0" err="1" smtClean="0">
                <a:ea typeface="宋体" charset="-122"/>
              </a:rPr>
              <a:t>lg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i="1" dirty="0" smtClean="0">
                <a:ea typeface="宋体" charset="-122"/>
              </a:rPr>
              <a:t>n</a:t>
            </a:r>
            <a:r>
              <a:rPr lang="en-US" altLang="zh-CN" sz="2800" dirty="0" smtClean="0">
                <a:ea typeface="宋体" charset="-122"/>
              </a:rPr>
              <a:t> calls</a:t>
            </a:r>
          </a:p>
          <a:p>
            <a:pPr>
              <a:buFont typeface="Monotype Sorts" pitchFamily="2" charset="2"/>
              <a:buChar char="b"/>
              <a:defRPr/>
            </a:pPr>
            <a:r>
              <a:rPr lang="en-US" altLang="zh-CN" sz="2800" dirty="0" smtClean="0">
                <a:ea typeface="宋体" charset="-122"/>
              </a:rPr>
              <a:t>We can actually prove this.  In this case </a:t>
            </a:r>
          </a:p>
          <a:p>
            <a:pPr lvl="1">
              <a:defRPr/>
            </a:pPr>
            <a:r>
              <a:rPr lang="en-US" altLang="zh-CN" sz="2400" i="1" dirty="0" smtClean="0">
                <a:ea typeface="宋体" charset="-122"/>
              </a:rPr>
              <a:t>T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400" i="1" dirty="0" smtClean="0">
                <a:ea typeface="宋体" charset="-122"/>
              </a:rPr>
              <a:t>n</a:t>
            </a:r>
            <a:r>
              <a:rPr lang="en-US" altLang="zh-CN" sz="2400" dirty="0" smtClean="0">
                <a:ea typeface="宋体" charset="-122"/>
              </a:rPr>
              <a:t>) </a:t>
            </a:r>
            <a:r>
              <a:rPr lang="en-US" altLang="zh-CN" sz="2400" dirty="0" smtClean="0">
                <a:ea typeface="宋体" charset="-122"/>
                <a:sym typeface="Symbol"/>
              </a:rPr>
              <a:t></a:t>
            </a:r>
            <a:r>
              <a:rPr lang="en-US" altLang="zh-CN" sz="2400" i="1" dirty="0" smtClean="0">
                <a:ea typeface="宋体" charset="-122"/>
              </a:rPr>
              <a:t>T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400" i="1" dirty="0" smtClean="0">
                <a:ea typeface="宋体" charset="-122"/>
              </a:rPr>
              <a:t>n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/2</a:t>
            </a:r>
            <a:r>
              <a:rPr lang="en-US" altLang="zh-CN" sz="2400" dirty="0" smtClean="0">
                <a:ea typeface="宋体" charset="-122"/>
              </a:rPr>
              <a:t>) 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 </a:t>
            </a:r>
            <a:r>
              <a:rPr lang="en-US" altLang="zh-CN" sz="2400" i="1" dirty="0" smtClean="0">
                <a:ea typeface="宋体" charset="-122"/>
              </a:rPr>
              <a:t>T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400" i="1" dirty="0" smtClean="0">
                <a:ea typeface="宋体" charset="-122"/>
              </a:rPr>
              <a:t>n</a:t>
            </a:r>
            <a:r>
              <a:rPr lang="en-US" altLang="zh-CN" sz="2400" dirty="0" smtClean="0">
                <a:ea typeface="宋体" charset="-122"/>
              </a:rPr>
              <a:t>/2) 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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i="1" dirty="0" smtClean="0">
                <a:ea typeface="宋体" charset="-122"/>
              </a:rPr>
              <a:t>n 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</a:t>
            </a:r>
            <a:r>
              <a:rPr lang="en-US" altLang="zh-CN" sz="2400" i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(</a:t>
            </a:r>
            <a:r>
              <a:rPr lang="en-US" altLang="zh-CN" sz="2400" i="1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 err="1" smtClean="0">
                <a:ea typeface="宋体" charset="-122"/>
                <a:sym typeface="Symbol" pitchFamily="18" charset="2"/>
              </a:rPr>
              <a:t>lg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dirty="0" smtClean="0">
                <a:ea typeface="宋体" charset="-122"/>
                <a:sym typeface="Symbol" pitchFamily="18" charset="2"/>
              </a:rPr>
              <a:t>n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)</a:t>
            </a:r>
            <a:endParaRPr lang="en-US" altLang="zh-CN" sz="2400" i="1" dirty="0" smtClean="0">
              <a:ea typeface="宋体" charset="-122"/>
            </a:endParaRPr>
          </a:p>
          <a:p>
            <a:pPr lvl="1">
              <a:defRPr/>
            </a:pPr>
            <a:endParaRPr lang="zh-CN" altLang="en-US" sz="24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3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198438"/>
            <a:ext cx="10767483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Worst-Case and Average-Case Complexity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58" y="1600206"/>
            <a:ext cx="10972800" cy="4525963"/>
          </a:xfrm>
        </p:spPr>
        <p:txBody>
          <a:bodyPr/>
          <a:lstStyle/>
          <a:p>
            <a:pPr>
              <a:buFont typeface="Monotype Sorts" charset="0"/>
              <a:buChar char="b"/>
              <a:defRPr/>
            </a:pPr>
            <a:r>
              <a:rPr lang="en-US" altLang="zh-CN" sz="2800" dirty="0">
                <a:ea typeface="宋体" charset="0"/>
                <a:cs typeface="宋体" charset="0"/>
              </a:rPr>
              <a:t>The worst-case is when the pivot always ends up in the first or last element.  That is, partitions the array as unequally as possible.</a:t>
            </a:r>
          </a:p>
          <a:p>
            <a:pPr>
              <a:buFont typeface="Monotype Sorts" charset="0"/>
              <a:buChar char="b"/>
              <a:defRPr/>
            </a:pPr>
            <a:r>
              <a:rPr lang="en-US" altLang="zh-CN" sz="2800" dirty="0">
                <a:ea typeface="宋体" charset="0"/>
                <a:cs typeface="宋体" charset="0"/>
              </a:rPr>
              <a:t>In this case </a:t>
            </a:r>
          </a:p>
          <a:p>
            <a:pPr lvl="1">
              <a:defRPr/>
            </a:pPr>
            <a:r>
              <a:rPr lang="en-US" altLang="zh-CN" sz="2400" i="1" dirty="0">
                <a:ea typeface="宋体" charset="0"/>
                <a:cs typeface="宋体" charset="0"/>
              </a:rPr>
              <a:t>T</a:t>
            </a:r>
            <a:r>
              <a:rPr lang="en-US" altLang="zh-CN" sz="2400" dirty="0">
                <a:ea typeface="宋体" charset="0"/>
                <a:cs typeface="宋体" charset="0"/>
              </a:rPr>
              <a:t>(</a:t>
            </a:r>
            <a:r>
              <a:rPr lang="en-US" altLang="zh-CN" sz="2400" i="1" dirty="0">
                <a:ea typeface="宋体" charset="0"/>
                <a:cs typeface="宋体" charset="0"/>
              </a:rPr>
              <a:t>n</a:t>
            </a:r>
            <a:r>
              <a:rPr lang="en-US" altLang="zh-CN" sz="2400" dirty="0">
                <a:ea typeface="宋体" charset="0"/>
                <a:cs typeface="宋体" charset="0"/>
              </a:rPr>
              <a:t>) </a:t>
            </a:r>
            <a:r>
              <a:rPr lang="en-US" altLang="zh-CN" sz="2400" dirty="0" smtClean="0">
                <a:ea typeface="宋体" charset="0"/>
                <a:cs typeface="宋体" charset="0"/>
                <a:sym typeface="Symbol" charset="0"/>
              </a:rPr>
              <a:t>?</a:t>
            </a:r>
            <a:endParaRPr lang="zh-CN" altLang="en-US" sz="2400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198438"/>
            <a:ext cx="10767483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Worst-Case and Average-Case Complexity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SimSun" pitchFamily="2" charset="-122"/>
              </a:rPr>
              <a:t>The worst-case is when the pivot always ends up in the first or last element.  That is, partitions the array as unequally as possible.</a:t>
            </a:r>
          </a:p>
          <a:p>
            <a:pPr>
              <a:defRPr/>
            </a:pPr>
            <a:r>
              <a:rPr lang="en-US" altLang="zh-CN" sz="2800" dirty="0" smtClean="0">
                <a:ea typeface="SimSun" pitchFamily="2" charset="-122"/>
              </a:rPr>
              <a:t>In this case </a:t>
            </a:r>
          </a:p>
          <a:p>
            <a:pPr lvl="1">
              <a:defRPr/>
            </a:pPr>
            <a:r>
              <a:rPr lang="en-US" altLang="zh-CN" sz="2400" i="1" dirty="0" smtClean="0">
                <a:ea typeface="SimSun" pitchFamily="2" charset="-122"/>
              </a:rPr>
              <a:t>T</a:t>
            </a:r>
            <a:r>
              <a:rPr lang="en-US" altLang="zh-CN" sz="2400" dirty="0" smtClean="0">
                <a:ea typeface="SimSun" pitchFamily="2" charset="-122"/>
              </a:rPr>
              <a:t>(</a:t>
            </a:r>
            <a:r>
              <a:rPr lang="en-US" altLang="zh-CN" sz="2400" i="1" dirty="0" smtClean="0">
                <a:ea typeface="SimSun" pitchFamily="2" charset="-122"/>
              </a:rPr>
              <a:t>n</a:t>
            </a:r>
            <a:r>
              <a:rPr lang="en-US" altLang="zh-CN" sz="2400" dirty="0" smtClean="0">
                <a:ea typeface="SimSun" pitchFamily="2" charset="-122"/>
              </a:rPr>
              <a:t>)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 </a:t>
            </a:r>
            <a:r>
              <a:rPr lang="en-US" altLang="zh-CN" sz="2400" i="1" dirty="0" smtClean="0">
                <a:ea typeface="SimSun" pitchFamily="2" charset="-122"/>
              </a:rPr>
              <a:t>T</a:t>
            </a:r>
            <a:r>
              <a:rPr lang="en-US" altLang="zh-CN" sz="2400" dirty="0" smtClean="0">
                <a:ea typeface="SimSun" pitchFamily="2" charset="-122"/>
              </a:rPr>
              <a:t>(</a:t>
            </a:r>
            <a:r>
              <a:rPr lang="en-US" altLang="zh-CN" sz="2400" i="1" dirty="0" smtClean="0">
                <a:ea typeface="SimSun" pitchFamily="2" charset="-122"/>
              </a:rPr>
              <a:t>n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i="1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)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 </a:t>
            </a:r>
            <a:r>
              <a:rPr lang="en-US" altLang="zh-CN" sz="2400" i="1" dirty="0" smtClean="0">
                <a:ea typeface="SimSun" pitchFamily="2" charset="-122"/>
              </a:rPr>
              <a:t>T</a:t>
            </a:r>
            <a:r>
              <a:rPr lang="en-US" altLang="zh-CN" sz="2400" dirty="0" smtClean="0">
                <a:ea typeface="SimSun" pitchFamily="2" charset="-122"/>
              </a:rPr>
              <a:t>(1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dirty="0" smtClean="0">
                <a:ea typeface="SimSun" pitchFamily="2" charset="-122"/>
              </a:rPr>
              <a:t>1)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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i="1" dirty="0" smtClean="0">
                <a:ea typeface="SimSun" pitchFamily="2" charset="-122"/>
              </a:rPr>
              <a:t>n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 </a:t>
            </a:r>
            <a:r>
              <a:rPr lang="en-US" altLang="zh-CN" sz="2400" i="1" dirty="0" smtClean="0">
                <a:ea typeface="SimSun" pitchFamily="2" charset="-122"/>
              </a:rPr>
              <a:t>T</a:t>
            </a:r>
            <a:r>
              <a:rPr lang="en-US" altLang="zh-CN" sz="2400" dirty="0" smtClean="0">
                <a:ea typeface="SimSun" pitchFamily="2" charset="-122"/>
              </a:rPr>
              <a:t>(</a:t>
            </a:r>
            <a:r>
              <a:rPr lang="en-US" altLang="zh-CN" sz="2400" i="1" dirty="0" smtClean="0">
                <a:ea typeface="SimSun" pitchFamily="2" charset="-122"/>
              </a:rPr>
              <a:t>n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i="1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)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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i="1" dirty="0" smtClean="0">
                <a:ea typeface="SimSun" pitchFamily="2" charset="-122"/>
              </a:rPr>
              <a:t>n</a:t>
            </a:r>
          </a:p>
          <a:p>
            <a:pPr lvl="1">
              <a:buFontTx/>
              <a:buNone/>
              <a:defRPr/>
            </a:pP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			 </a:t>
            </a:r>
            <a:r>
              <a:rPr lang="en-US" altLang="zh-CN" sz="2400" i="1" dirty="0" smtClean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  </a:t>
            </a:r>
            <a:r>
              <a:rPr lang="en-US" altLang="zh-CN" sz="2400" dirty="0" smtClean="0">
                <a:ea typeface="SimSun" pitchFamily="2" charset="-122"/>
              </a:rPr>
              <a:t>(</a:t>
            </a:r>
            <a:r>
              <a:rPr lang="en-US" altLang="zh-CN" sz="2400" i="1" dirty="0" smtClean="0">
                <a:ea typeface="SimSun" pitchFamily="2" charset="-122"/>
              </a:rPr>
              <a:t>n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</a:t>
            </a:r>
            <a:r>
              <a:rPr lang="en-US" altLang="zh-CN" sz="2400" i="1" dirty="0" smtClean="0">
                <a:ea typeface="SimSun" pitchFamily="2" charset="-122"/>
              </a:rPr>
              <a:t>1</a:t>
            </a:r>
            <a:r>
              <a:rPr lang="en-US" altLang="zh-CN" sz="2400" dirty="0" smtClean="0">
                <a:ea typeface="SimSun" pitchFamily="2" charset="-122"/>
              </a:rPr>
              <a:t>)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</a:t>
            </a:r>
            <a:r>
              <a:rPr lang="en-US" altLang="zh-CN" sz="2400" dirty="0" smtClean="0">
                <a:ea typeface="SimSun" pitchFamily="2" charset="-122"/>
              </a:rPr>
              <a:t> … + 1</a:t>
            </a:r>
            <a:endParaRPr lang="en-US" altLang="zh-CN" sz="2400" i="1" dirty="0" smtClean="0">
              <a:ea typeface="SimSun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			</a:t>
            </a:r>
            <a:r>
              <a:rPr lang="en-US" altLang="zh-CN" sz="2400" i="1" dirty="0" smtClean="0">
                <a:ea typeface="SimSun" pitchFamily="2" charset="-122"/>
                <a:sym typeface="Symbol" pitchFamily="18" charset="2"/>
              </a:rPr>
              <a:t> n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SimSun" pitchFamily="2" charset="-122"/>
              </a:rPr>
              <a:t>n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 </a:t>
            </a:r>
            <a:r>
              <a:rPr lang="en-US" altLang="zh-CN" sz="2400" dirty="0" smtClean="0">
                <a:ea typeface="SimSun" pitchFamily="2" charset="-122"/>
              </a:rPr>
              <a:t> 1)/2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</a:t>
            </a:r>
            <a:r>
              <a:rPr lang="en-US" altLang="zh-CN" sz="2400" i="1" dirty="0" smtClean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(</a:t>
            </a:r>
            <a:r>
              <a:rPr lang="en-US" altLang="zh-CN" sz="2400" i="1" dirty="0" smtClean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aseline="30000" dirty="0" smtClean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en-US" altLang="zh-CN" sz="2800" dirty="0" smtClean="0">
                <a:ea typeface="SimSun" pitchFamily="2" charset="-122"/>
              </a:rPr>
              <a:t>Average case is rather complex, hence by applying Master Theorem :</a:t>
            </a:r>
          </a:p>
          <a:p>
            <a:pPr>
              <a:defRPr/>
            </a:pPr>
            <a:endParaRPr lang="en-US" altLang="zh-CN" sz="2800" dirty="0" smtClean="0">
              <a:ea typeface="SimSun" pitchFamily="2" charset="-122"/>
            </a:endParaRPr>
          </a:p>
          <a:p>
            <a:pPr lvl="1">
              <a:buFontTx/>
              <a:buNone/>
              <a:defRPr/>
            </a:pPr>
            <a:endParaRPr lang="en-US" altLang="zh-CN" sz="2400" i="1" dirty="0" smtClean="0">
              <a:ea typeface="SimSun" pitchFamily="2" charset="-122"/>
            </a:endParaRPr>
          </a:p>
          <a:p>
            <a:pPr lvl="1">
              <a:defRPr/>
            </a:pPr>
            <a:endParaRPr lang="zh-CN" altLang="en-US" sz="2400" dirty="0" smtClean="0">
              <a:ea typeface="SimSun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73639"/>
              </p:ext>
            </p:extLst>
          </p:nvPr>
        </p:nvGraphicFramePr>
        <p:xfrm>
          <a:off x="4511675" y="5459413"/>
          <a:ext cx="2762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4" imgW="761760" imgH="203040" progId="Equation.3">
                  <p:embed/>
                </p:oleObj>
              </mc:Choice>
              <mc:Fallback>
                <p:oleObj name="Equation" r:id="rId4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459413"/>
                        <a:ext cx="27622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5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Summary of Quicksort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86" y="1150884"/>
            <a:ext cx="11682248" cy="53918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i="1" u="sng" dirty="0" smtClean="0">
                <a:ea typeface="SimSun" pitchFamily="2" charset="-122"/>
              </a:rPr>
              <a:t>Best case</a:t>
            </a:r>
            <a:r>
              <a:rPr lang="en-US" altLang="zh-CN" dirty="0" smtClean="0">
                <a:ea typeface="SimSun" pitchFamily="2" charset="-122"/>
              </a:rPr>
              <a:t>: split in the middle </a:t>
            </a:r>
            <a:r>
              <a:rPr lang="en-US" altLang="zh-CN" dirty="0" smtClean="0">
                <a:ea typeface="SimSun" pitchFamily="2" charset="-122"/>
                <a:cs typeface="Times New Roman" pitchFamily="18" charset="0"/>
              </a:rPr>
              <a:t>— </a:t>
            </a:r>
            <a:r>
              <a:rPr lang="el-GR" dirty="0" smtClean="0">
                <a:cs typeface="Times New Roman" pitchFamily="18" charset="0"/>
              </a:rPr>
              <a:t>Θ</a:t>
            </a:r>
            <a:r>
              <a:rPr lang="en-US" altLang="zh-CN" dirty="0" smtClean="0">
                <a:ea typeface="SimSun" pitchFamily="2" charset="-122"/>
              </a:rPr>
              <a:t>( </a:t>
            </a:r>
            <a:r>
              <a:rPr lang="en-US" altLang="zh-CN" i="1" dirty="0" smtClean="0">
                <a:ea typeface="SimSun" pitchFamily="2" charset="-122"/>
              </a:rPr>
              <a:t>n </a:t>
            </a:r>
            <a:r>
              <a:rPr lang="en-US" altLang="zh-CN" dirty="0" smtClean="0">
                <a:ea typeface="SimSun" pitchFamily="2" charset="-122"/>
              </a:rPr>
              <a:t>log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)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i="1" u="sng" dirty="0" smtClean="0">
                <a:ea typeface="SimSun" pitchFamily="2" charset="-122"/>
              </a:rPr>
              <a:t>Worst case</a:t>
            </a:r>
            <a:r>
              <a:rPr lang="en-US" altLang="zh-CN" dirty="0" smtClean="0">
                <a:ea typeface="SimSun" pitchFamily="2" charset="-122"/>
              </a:rPr>
              <a:t>: sorted array! — </a:t>
            </a:r>
            <a:r>
              <a:rPr lang="el-GR" dirty="0" smtClean="0">
                <a:cs typeface="Times New Roman" pitchFamily="18" charset="0"/>
              </a:rPr>
              <a:t>Θ</a:t>
            </a:r>
            <a:r>
              <a:rPr lang="en-US" altLang="zh-CN" dirty="0" smtClean="0">
                <a:ea typeface="SimSun" pitchFamily="2" charset="-122"/>
              </a:rPr>
              <a:t>(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i="1" baseline="30000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SimSun" pitchFamily="2" charset="-122"/>
              </a:rPr>
              <a:t>)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i="1" u="sng" dirty="0" smtClean="0">
                <a:ea typeface="SimSun" pitchFamily="2" charset="-122"/>
              </a:rPr>
              <a:t>Average case</a:t>
            </a:r>
            <a:r>
              <a:rPr lang="en-US" altLang="zh-CN" dirty="0" smtClean="0">
                <a:ea typeface="SimSun" pitchFamily="2" charset="-122"/>
              </a:rPr>
              <a:t>: random arrays — </a:t>
            </a:r>
            <a:r>
              <a:rPr lang="el-GR" dirty="0" smtClean="0">
                <a:cs typeface="Times New Roman" pitchFamily="18" charset="0"/>
              </a:rPr>
              <a:t>Θ</a:t>
            </a:r>
            <a:r>
              <a:rPr lang="en-US" altLang="zh-CN" dirty="0" smtClean="0">
                <a:ea typeface="SimSun" pitchFamily="2" charset="-122"/>
              </a:rPr>
              <a:t>( </a:t>
            </a:r>
            <a:r>
              <a:rPr lang="en-US" altLang="zh-CN" i="1" dirty="0" smtClean="0">
                <a:ea typeface="SimSun" pitchFamily="2" charset="-122"/>
              </a:rPr>
              <a:t>n </a:t>
            </a:r>
            <a:r>
              <a:rPr lang="en-US" altLang="zh-CN" dirty="0" smtClean="0">
                <a:ea typeface="SimSun" pitchFamily="2" charset="-122"/>
              </a:rPr>
              <a:t>log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SimSun" pitchFamily="2" charset="-122"/>
              </a:rPr>
              <a:t>Considered as the method of choice for internal sorting for large files (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 ≥ 10000)</a:t>
            </a:r>
          </a:p>
          <a:p>
            <a:pPr>
              <a:lnSpc>
                <a:spcPct val="90000"/>
              </a:lnSpc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SimSun" pitchFamily="2" charset="-122"/>
              </a:rPr>
              <a:t>Improvements: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SimSun" pitchFamily="2" charset="-122"/>
              </a:rPr>
              <a:t>better pivot selection: median of three partitioning avoids worst case in sorted files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SimSun" pitchFamily="2" charset="-122"/>
              </a:rPr>
              <a:t>switch to insertion sort on small </a:t>
            </a:r>
            <a:r>
              <a:rPr lang="en-US" altLang="zh-CN" dirty="0" err="1" smtClean="0">
                <a:ea typeface="SimSun" pitchFamily="2" charset="-122"/>
              </a:rPr>
              <a:t>subfiles</a:t>
            </a:r>
            <a:endParaRPr lang="en-US" altLang="zh-CN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SimSun" pitchFamily="2" charset="-122"/>
              </a:rPr>
              <a:t>elimination of recursion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these combine to 20-25% improvement</a:t>
            </a:r>
          </a:p>
          <a:p>
            <a:pPr>
              <a:lnSpc>
                <a:spcPct val="90000"/>
              </a:lnSpc>
              <a:defRPr/>
            </a:pPr>
            <a:endParaRPr lang="en-US" altLang="zh-CN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4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solution to Worst Case -  Quick sort?</a:t>
            </a:r>
          </a:p>
          <a:p>
            <a:pPr marL="0" indent="0">
              <a:buNone/>
            </a:pPr>
            <a:r>
              <a:rPr lang="en-US" dirty="0" smtClean="0"/>
              <a:t>Randomized Quicksort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1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10363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Multiplication of Large Integers 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483" y="1143000"/>
            <a:ext cx="11955517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Consider the problem of multiplying two (large) </a:t>
            </a:r>
            <a:r>
              <a:rPr lang="en-US" i="1" dirty="0" smtClean="0"/>
              <a:t>n</a:t>
            </a:r>
            <a:r>
              <a:rPr lang="en-US" dirty="0" smtClean="0"/>
              <a:t>-digit integers represented by arrays of their digits such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12345678901357986429   B = 87654321284820912836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grade-school algorithm:</a:t>
            </a:r>
            <a:endParaRPr lang="en-US" b="0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dirty="0" smtClean="0"/>
              <a:t>		a</a:t>
            </a:r>
            <a:r>
              <a:rPr lang="en-US" baseline="-25000" dirty="0" smtClean="0"/>
              <a:t>1  </a:t>
            </a:r>
            <a:r>
              <a:rPr lang="en-US" i="1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… 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br>
              <a:rPr lang="en-US" i="1" baseline="-25000" dirty="0" smtClean="0"/>
            </a:br>
            <a:r>
              <a:rPr lang="en-US" i="1" baseline="-25000" dirty="0" smtClean="0"/>
              <a:t>               	</a:t>
            </a:r>
            <a:r>
              <a:rPr lang="en-US" i="1" dirty="0" smtClean="0"/>
              <a:t>b</a:t>
            </a:r>
            <a:r>
              <a:rPr lang="en-US" baseline="-25000" dirty="0" smtClean="0"/>
              <a:t>1  </a:t>
            </a:r>
            <a:r>
              <a:rPr lang="en-US" i="1" dirty="0" smtClean="0"/>
              <a:t>b</a:t>
            </a:r>
            <a:r>
              <a:rPr lang="en-US" baseline="-25000" dirty="0" smtClean="0"/>
              <a:t>2 </a:t>
            </a:r>
            <a:r>
              <a:rPr lang="en-US" dirty="0" smtClean="0"/>
              <a:t>… 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i="1" baseline="-25000" dirty="0" smtClean="0"/>
              <a:t> 	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baseline="-25000" dirty="0"/>
              <a:t>	 </a:t>
            </a:r>
            <a:r>
              <a:rPr lang="en-US" dirty="0" smtClean="0"/>
              <a:t>(</a:t>
            </a:r>
            <a:r>
              <a:rPr lang="en-US" i="1" dirty="0" smtClean="0"/>
              <a:t>d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i="1" dirty="0" smtClean="0"/>
              <a:t>d</a:t>
            </a:r>
            <a:r>
              <a:rPr lang="en-US" baseline="-25000" dirty="0" smtClean="0"/>
              <a:t>11</a:t>
            </a:r>
            <a:r>
              <a:rPr lang="en-US" i="1" dirty="0" smtClean="0"/>
              <a:t>d</a:t>
            </a:r>
            <a:r>
              <a:rPr lang="en-US" baseline="-25000" dirty="0" smtClean="0"/>
              <a:t>12 </a:t>
            </a:r>
            <a:r>
              <a:rPr lang="en-US" dirty="0" smtClean="0"/>
              <a:t>… 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n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baseline="-25000" dirty="0" smtClean="0"/>
              <a:t>   </a:t>
            </a:r>
            <a:r>
              <a:rPr lang="en-US" dirty="0" smtClean="0"/>
              <a:t>(</a:t>
            </a:r>
            <a:r>
              <a:rPr lang="en-US" i="1" dirty="0" smtClean="0"/>
              <a:t>d</a:t>
            </a:r>
            <a:r>
              <a:rPr lang="en-US" baseline="-25000" dirty="0" smtClean="0"/>
              <a:t>20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i="1" dirty="0" smtClean="0"/>
              <a:t>d</a:t>
            </a:r>
            <a:r>
              <a:rPr lang="en-US" baseline="-25000" dirty="0" smtClean="0"/>
              <a:t>21</a:t>
            </a:r>
            <a:r>
              <a:rPr lang="en-US" i="1" dirty="0" smtClean="0"/>
              <a:t>d</a:t>
            </a:r>
            <a:r>
              <a:rPr lang="en-US" baseline="-25000" dirty="0" smtClean="0"/>
              <a:t>22 </a:t>
            </a:r>
            <a:r>
              <a:rPr lang="en-US" dirty="0" smtClean="0"/>
              <a:t>…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n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baseline="-25000" dirty="0" smtClean="0"/>
              <a:t>   </a:t>
            </a:r>
            <a:r>
              <a:rPr lang="en-US" dirty="0" smtClean="0"/>
              <a:t>… … … … … … … </a:t>
            </a:r>
            <a:endParaRPr lang="en-US" i="1" baseline="-25000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(</a:t>
            </a:r>
            <a:r>
              <a:rPr lang="en-US" i="1" dirty="0" smtClean="0"/>
              <a:t>d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i="1" dirty="0" smtClean="0"/>
              <a:t>d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1</a:t>
            </a:r>
            <a:r>
              <a:rPr lang="en-US" i="1" dirty="0" smtClean="0"/>
              <a:t>d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2 </a:t>
            </a:r>
            <a:r>
              <a:rPr lang="en-US" dirty="0" smtClean="0"/>
              <a:t>…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nn</a:t>
            </a:r>
            <a:endParaRPr lang="en-US" i="1" baseline="-25000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baseline="-25000" dirty="0" smtClean="0"/>
              <a:t> </a:t>
            </a:r>
            <a:br>
              <a:rPr lang="en-US" i="1" baseline="-25000" dirty="0" smtClean="0"/>
            </a:b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kumimoji="0" lang="en-US" dirty="0" smtClean="0"/>
              <a:t>Efficiency: 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single-digit multiplications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170350" y="3946634"/>
            <a:ext cx="1828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898634" y="5801720"/>
            <a:ext cx="416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363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First Divide-and-Conquer Algorithm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15824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A small example: A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B where A = 2135 and B = 4014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A = (21·10</a:t>
            </a:r>
            <a:r>
              <a:rPr lang="en-US" baseline="30000" dirty="0" smtClean="0"/>
              <a:t>2</a:t>
            </a:r>
            <a:r>
              <a:rPr lang="en-US" dirty="0" smtClean="0"/>
              <a:t> + 35),  B = (40 ·10</a:t>
            </a:r>
            <a:r>
              <a:rPr lang="en-US" baseline="30000" dirty="0" smtClean="0"/>
              <a:t>2</a:t>
            </a:r>
            <a:r>
              <a:rPr lang="en-US" dirty="0" smtClean="0"/>
              <a:t> + 14)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So, A </a:t>
            </a:r>
            <a:r>
              <a:rPr lang="en-US" b="0" dirty="0" smtClean="0">
                <a:sym typeface="Symbol" pitchFamily="84" charset="2"/>
              </a:rPr>
              <a:t> </a:t>
            </a:r>
            <a:r>
              <a:rPr lang="en-US" dirty="0" smtClean="0"/>
              <a:t>B = (21 ·10</a:t>
            </a:r>
            <a:r>
              <a:rPr lang="en-US" baseline="30000" dirty="0" smtClean="0"/>
              <a:t>2</a:t>
            </a:r>
            <a:r>
              <a:rPr lang="en-US" dirty="0" smtClean="0"/>
              <a:t> + 35)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(40 ·10</a:t>
            </a:r>
            <a:r>
              <a:rPr lang="en-US" baseline="30000" dirty="0" smtClean="0"/>
              <a:t>2</a:t>
            </a:r>
            <a:r>
              <a:rPr lang="en-US" dirty="0" smtClean="0"/>
              <a:t> + 14)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      = 21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40 ·10</a:t>
            </a:r>
            <a:r>
              <a:rPr lang="en-US" baseline="30000" dirty="0" smtClean="0"/>
              <a:t>4  </a:t>
            </a:r>
            <a:r>
              <a:rPr lang="en-US" dirty="0" smtClean="0"/>
              <a:t>+ (21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14 + 35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40) ·10</a:t>
            </a:r>
            <a:r>
              <a:rPr lang="en-US" baseline="30000" dirty="0" smtClean="0"/>
              <a:t>2</a:t>
            </a:r>
            <a:r>
              <a:rPr lang="en-US" dirty="0" smtClean="0"/>
              <a:t> + 35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14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In general, if A = 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and B = B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2   </a:t>
            </a:r>
            <a:r>
              <a:rPr lang="en-US" dirty="0" smtClean="0"/>
              <a:t>(where A and B are </a:t>
            </a:r>
            <a:r>
              <a:rPr lang="en-US" i="1" dirty="0" smtClean="0"/>
              <a:t>n</a:t>
            </a:r>
            <a:r>
              <a:rPr lang="en-US" dirty="0" smtClean="0"/>
              <a:t>-digit,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 </a:t>
            </a:r>
            <a:r>
              <a:rPr lang="en-US" dirty="0" smtClean="0"/>
              <a:t>are </a:t>
            </a:r>
            <a:r>
              <a:rPr lang="en-US" i="1" dirty="0" smtClean="0"/>
              <a:t>n/</a:t>
            </a:r>
            <a:r>
              <a:rPr lang="en-US" dirty="0" smtClean="0"/>
              <a:t>2-digit numbers),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A </a:t>
            </a:r>
            <a:r>
              <a:rPr lang="en-US" b="0" dirty="0" smtClean="0">
                <a:sym typeface="Symbol" pitchFamily="84" charset="2"/>
              </a:rPr>
              <a:t> </a:t>
            </a:r>
            <a:r>
              <a:rPr lang="en-US" dirty="0" smtClean="0"/>
              <a:t>B = A</a:t>
            </a:r>
            <a:r>
              <a:rPr lang="en-US" baseline="-25000" dirty="0" smtClean="0"/>
              <a:t>1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·10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(A</a:t>
            </a:r>
            <a:r>
              <a:rPr lang="en-US" baseline="-25000" dirty="0" smtClean="0"/>
              <a:t>1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B</a:t>
            </a:r>
            <a:r>
              <a:rPr lang="en-US" baseline="-25000" dirty="0" smtClean="0"/>
              <a:t>2 </a:t>
            </a:r>
            <a:r>
              <a:rPr lang="en-US" dirty="0" smtClean="0"/>
              <a:t>+ A</a:t>
            </a:r>
            <a:r>
              <a:rPr lang="en-US" baseline="-25000" dirty="0" smtClean="0"/>
              <a:t>2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) ·10</a:t>
            </a:r>
            <a:r>
              <a:rPr lang="en-US" i="1" baseline="30000" dirty="0" smtClean="0"/>
              <a:t>n/</a:t>
            </a:r>
            <a:r>
              <a:rPr lang="en-US" baseline="30000" dirty="0" smtClean="0"/>
              <a:t>2 </a:t>
            </a:r>
            <a:r>
              <a:rPr lang="en-US" dirty="0" smtClean="0"/>
              <a:t>+ A</a:t>
            </a:r>
            <a:r>
              <a:rPr lang="en-US" baseline="-25000" dirty="0" smtClean="0"/>
              <a:t>2 </a:t>
            </a:r>
            <a:r>
              <a:rPr lang="en-US" b="0" dirty="0" smtClean="0">
                <a:sym typeface="Symbol" pitchFamily="84" charset="2"/>
              </a:rPr>
              <a:t>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br>
              <a:rPr lang="en-US" baseline="-25000" dirty="0" smtClean="0"/>
            </a:br>
            <a:endParaRPr lang="en-US" baseline="-25000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Recurrence for the number of one-digit multiplications M(</a:t>
            </a:r>
            <a:r>
              <a:rPr lang="en-US" i="1" dirty="0" smtClean="0"/>
              <a:t>n</a:t>
            </a:r>
            <a:r>
              <a:rPr lang="en-US" dirty="0" smtClean="0"/>
              <a:t>):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i="1" dirty="0" smtClean="0"/>
              <a:t>                             </a:t>
            </a:r>
            <a:r>
              <a:rPr lang="en-US" dirty="0" smtClean="0"/>
              <a:t>M(</a:t>
            </a:r>
            <a:r>
              <a:rPr lang="en-US" i="1" dirty="0" smtClean="0"/>
              <a:t>n</a:t>
            </a:r>
            <a:r>
              <a:rPr lang="en-US" dirty="0" smtClean="0"/>
              <a:t>) = 4M(</a:t>
            </a:r>
            <a:r>
              <a:rPr lang="en-US" i="1" dirty="0" smtClean="0"/>
              <a:t>n</a:t>
            </a:r>
            <a:r>
              <a:rPr lang="en-US" dirty="0" smtClean="0"/>
              <a:t>/2) + constant,   M(1) = 1</a:t>
            </a:r>
            <a:br>
              <a:rPr lang="en-US" dirty="0" smtClean="0"/>
            </a:br>
            <a:r>
              <a:rPr lang="en-US" dirty="0" smtClean="0"/>
              <a:t>Solution: M(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709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few other algorithms that may reduce number of multiplications for multiplying 2 large integers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32239</TotalTime>
  <Words>4209</Words>
  <Application>Microsoft Office PowerPoint</Application>
  <PresentationFormat>Widescreen</PresentationFormat>
  <Paragraphs>1626</Paragraphs>
  <Slides>108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108</vt:i4>
      </vt:variant>
    </vt:vector>
  </HeadingPairs>
  <TitlesOfParts>
    <vt:vector size="126" baseType="lpstr">
      <vt:lpstr>ＭＳ Ｐゴシック</vt:lpstr>
      <vt:lpstr>宋体</vt:lpstr>
      <vt:lpstr>宋体</vt:lpstr>
      <vt:lpstr>Arial</vt:lpstr>
      <vt:lpstr>Arial Narrow</vt:lpstr>
      <vt:lpstr>Calibri</vt:lpstr>
      <vt:lpstr>Courier New</vt:lpstr>
      <vt:lpstr>Monotype Sorts</vt:lpstr>
      <vt:lpstr>新細明體</vt:lpstr>
      <vt:lpstr>Symbol</vt:lpstr>
      <vt:lpstr>Tahoma</vt:lpstr>
      <vt:lpstr>Times</vt:lpstr>
      <vt:lpstr>Times New Roman</vt:lpstr>
      <vt:lpstr>Wingdings</vt:lpstr>
      <vt:lpstr>1_Office Theme</vt:lpstr>
      <vt:lpstr>文件</vt:lpstr>
      <vt:lpstr>Equation</vt:lpstr>
      <vt:lpstr>Formula</vt:lpstr>
      <vt:lpstr>Design and Analysis and of Algorithms</vt:lpstr>
      <vt:lpstr>PowerPoint Presentation</vt:lpstr>
      <vt:lpstr>Divide-and-Conquer</vt:lpstr>
      <vt:lpstr>Divide-and-Conquer Technique (cont.)</vt:lpstr>
      <vt:lpstr>A simple example</vt:lpstr>
      <vt:lpstr>Time complexity</vt:lpstr>
      <vt:lpstr>Divide-and-Conquer</vt:lpstr>
      <vt:lpstr>Algorithms - Divide &amp; Conquer</vt:lpstr>
      <vt:lpstr>Algorithms - Divide &amp; Conquer</vt:lpstr>
      <vt:lpstr>Merge-Sort </vt:lpstr>
      <vt:lpstr>PowerPoint Presentation</vt:lpstr>
      <vt:lpstr>PowerPoint Presentation</vt:lpstr>
      <vt:lpstr>Recurrence Equation Analysis</vt:lpstr>
      <vt:lpstr>Iterative Substitution</vt:lpstr>
      <vt:lpstr>The Recursion Tree</vt:lpstr>
      <vt:lpstr>Master Theorem</vt:lpstr>
      <vt:lpstr>PowerPoint Presentation</vt:lpstr>
      <vt:lpstr>Master Theorem: Example 1</vt:lpstr>
      <vt:lpstr>Master Theorem: Example 2</vt:lpstr>
      <vt:lpstr>Master Theorem: Example 3</vt:lpstr>
      <vt:lpstr>PowerPoint Presentation</vt:lpstr>
      <vt:lpstr>Trace of QuickSort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Quicksort</vt:lpstr>
      <vt:lpstr>Quicksort Analysis</vt:lpstr>
      <vt:lpstr>Best-Case Complexity</vt:lpstr>
      <vt:lpstr>Worst-Case and Average-Case Complexity</vt:lpstr>
      <vt:lpstr>Worst-Case and Average-Case Complexity</vt:lpstr>
      <vt:lpstr>Summary of Quicksort</vt:lpstr>
      <vt:lpstr>PowerPoint Presentation</vt:lpstr>
      <vt:lpstr>Multiplication of Large Integers </vt:lpstr>
      <vt:lpstr>First Divide-and-Conquer Algorithm</vt:lpstr>
      <vt:lpstr>PowerPoint Presentation</vt:lpstr>
      <vt:lpstr>Multiplication of large integers</vt:lpstr>
      <vt:lpstr>Multiplication of large integers (divide-conquer recursive algorithm I ]</vt:lpstr>
      <vt:lpstr>Multiplication of large integers</vt:lpstr>
      <vt:lpstr>Multiplication of large integers (divide-conquer recursive algorithm II ]</vt:lpstr>
      <vt:lpstr>Multiplication of large integers</vt:lpstr>
      <vt:lpstr>Multiplication of large integers</vt:lpstr>
      <vt:lpstr>Multiplication of large integers</vt:lpstr>
      <vt:lpstr>Multiplication of large integers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 Khare</dc:creator>
  <cp:lastModifiedBy>user</cp:lastModifiedBy>
  <cp:revision>278</cp:revision>
  <dcterms:created xsi:type="dcterms:W3CDTF">2015-03-18T04:50:41Z</dcterms:created>
  <dcterms:modified xsi:type="dcterms:W3CDTF">2022-02-19T06:00:56Z</dcterms:modified>
</cp:coreProperties>
</file>