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6" r:id="rId3"/>
    <p:sldMasterId id="2147483699" r:id="rId4"/>
  </p:sldMasterIdLst>
  <p:notesMasterIdLst>
    <p:notesMasterId r:id="rId67"/>
  </p:notesMasterIdLst>
  <p:sldIdLst>
    <p:sldId id="287" r:id="rId5"/>
    <p:sldId id="256" r:id="rId6"/>
    <p:sldId id="298" r:id="rId7"/>
    <p:sldId id="288" r:id="rId8"/>
    <p:sldId id="289" r:id="rId9"/>
    <p:sldId id="290" r:id="rId10"/>
    <p:sldId id="291" r:id="rId11"/>
    <p:sldId id="292" r:id="rId12"/>
    <p:sldId id="293" r:id="rId13"/>
    <p:sldId id="294" r:id="rId14"/>
    <p:sldId id="295" r:id="rId15"/>
    <p:sldId id="296" r:id="rId16"/>
    <p:sldId id="297" r:id="rId17"/>
    <p:sldId id="299" r:id="rId18"/>
    <p:sldId id="300" r:id="rId19"/>
    <p:sldId id="302" r:id="rId20"/>
    <p:sldId id="301" r:id="rId21"/>
    <p:sldId id="333" r:id="rId22"/>
    <p:sldId id="334" r:id="rId23"/>
    <p:sldId id="335" r:id="rId24"/>
    <p:sldId id="336" r:id="rId25"/>
    <p:sldId id="337" r:id="rId26"/>
    <p:sldId id="338" r:id="rId27"/>
    <p:sldId id="339" r:id="rId28"/>
    <p:sldId id="340" r:id="rId29"/>
    <p:sldId id="341" r:id="rId30"/>
    <p:sldId id="344" r:id="rId31"/>
    <p:sldId id="345" r:id="rId32"/>
    <p:sldId id="346" r:id="rId33"/>
    <p:sldId id="347" r:id="rId34"/>
    <p:sldId id="348"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4" r:id="rId56"/>
    <p:sldId id="325" r:id="rId57"/>
    <p:sldId id="326" r:id="rId58"/>
    <p:sldId id="327" r:id="rId59"/>
    <p:sldId id="328" r:id="rId60"/>
    <p:sldId id="329" r:id="rId61"/>
    <p:sldId id="330" r:id="rId62"/>
    <p:sldId id="331" r:id="rId63"/>
    <p:sldId id="332" r:id="rId64"/>
    <p:sldId id="349" r:id="rId65"/>
    <p:sldId id="35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2028" autoAdjust="0"/>
  </p:normalViewPr>
  <p:slideViewPr>
    <p:cSldViewPr snapToGrid="0">
      <p:cViewPr varScale="1">
        <p:scale>
          <a:sx n="73" d="100"/>
          <a:sy n="73" d="100"/>
        </p:scale>
        <p:origin x="61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88072-DC51-4C91-97D7-96D8AA0A9F61}" type="datetimeFigureOut">
              <a:rPr lang="en-IN" smtClean="0"/>
              <a:t>11-02-2022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46992-2F10-4255-BD41-AEAB371E1F39}" type="slidenum">
              <a:rPr lang="en-IN" smtClean="0"/>
              <a:t>‹#›</a:t>
            </a:fld>
            <a:endParaRPr lang="en-IN"/>
          </a:p>
        </p:txBody>
      </p:sp>
    </p:spTree>
    <p:extLst>
      <p:ext uri="{BB962C8B-B14F-4D97-AF65-F5344CB8AC3E}">
        <p14:creationId xmlns:p14="http://schemas.microsoft.com/office/powerpoint/2010/main" val="190801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46992-2F10-4255-BD41-AEAB371E1F39}" type="slidenum">
              <a:rPr lang="en-IN" smtClean="0"/>
              <a:t>2</a:t>
            </a:fld>
            <a:endParaRPr lang="en-IN"/>
          </a:p>
        </p:txBody>
      </p:sp>
    </p:spTree>
    <p:extLst>
      <p:ext uri="{BB962C8B-B14F-4D97-AF65-F5344CB8AC3E}">
        <p14:creationId xmlns:p14="http://schemas.microsoft.com/office/powerpoint/2010/main" val="2329001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0292C9C3-D106-4DD8-A47E-8C195B8B41B8}" type="slidenum">
              <a:rPr lang="zh-CN" altLang="en-US" sz="1200" b="0">
                <a:solidFill>
                  <a:prstClr val="black"/>
                </a:solidFill>
                <a:latin typeface="Times New Roman" pitchFamily="18" charset="0"/>
                <a:ea typeface="SimSun" pitchFamily="2" charset="-122"/>
              </a:rPr>
              <a:pPr/>
              <a:t>20</a:t>
            </a:fld>
            <a:endParaRPr lang="en-US" altLang="zh-CN" sz="1200" b="0">
              <a:solidFill>
                <a:prstClr val="black"/>
              </a:solidFill>
              <a:latin typeface="Times New Roman" pitchFamily="18" charset="0"/>
              <a:ea typeface="SimSun" pitchFamily="2" charset="-122"/>
            </a:endParaRPr>
          </a:p>
        </p:txBody>
      </p:sp>
      <p:sp>
        <p:nvSpPr>
          <p:cNvPr id="62467" name="Rectangle 2"/>
          <p:cNvSpPr>
            <a:spLocks noGrp="1" noRot="1" noChangeAspect="1" noChangeArrowheads="1" noTextEdit="1"/>
          </p:cNvSpPr>
          <p:nvPr>
            <p:ph type="sldImg"/>
          </p:nvPr>
        </p:nvSpPr>
        <p:spPr>
          <a:xfrm>
            <a:off x="1153391" y="685800"/>
            <a:ext cx="4551218"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4BD342D3-73EE-4FA6-B048-E6F26E0BD801}" type="slidenum">
              <a:rPr lang="zh-CN" altLang="en-US" sz="1200" b="0">
                <a:solidFill>
                  <a:prstClr val="black"/>
                </a:solidFill>
                <a:latin typeface="Times New Roman" pitchFamily="18" charset="0"/>
                <a:ea typeface="SimSun" pitchFamily="2" charset="-122"/>
              </a:rPr>
              <a:pPr/>
              <a:t>21</a:t>
            </a:fld>
            <a:endParaRPr lang="en-US" altLang="zh-CN" sz="1200" b="0">
              <a:solidFill>
                <a:prstClr val="black"/>
              </a:solidFill>
              <a:latin typeface="Times New Roman" pitchFamily="18" charset="0"/>
              <a:ea typeface="SimSun" pitchFamily="2" charset="-122"/>
            </a:endParaRPr>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C9F33198-2C31-4806-B87A-9C2B6D292B39}" type="slidenum">
              <a:rPr lang="zh-CN" altLang="en-US" sz="1200" b="0">
                <a:solidFill>
                  <a:prstClr val="black"/>
                </a:solidFill>
                <a:latin typeface="Times New Roman" pitchFamily="18" charset="0"/>
                <a:ea typeface="SimSun" pitchFamily="2" charset="-122"/>
              </a:rPr>
              <a:pPr/>
              <a:t>22</a:t>
            </a:fld>
            <a:endParaRPr lang="en-US" altLang="zh-CN" sz="1200" b="0">
              <a:solidFill>
                <a:prstClr val="black"/>
              </a:solidFill>
              <a:latin typeface="Times New Roman" pitchFamily="18" charset="0"/>
              <a:ea typeface="SimSun" pitchFamily="2" charset="-122"/>
            </a:endParaRPr>
          </a:p>
        </p:txBody>
      </p:sp>
      <p:sp>
        <p:nvSpPr>
          <p:cNvPr id="64515" name="Rectangle 2"/>
          <p:cNvSpPr>
            <a:spLocks noGrp="1" noRot="1" noChangeAspect="1" noChangeArrowheads="1" noTextEdit="1"/>
          </p:cNvSpPr>
          <p:nvPr>
            <p:ph type="sldImg"/>
          </p:nvPr>
        </p:nvSpPr>
        <p:spPr>
          <a:xfrm>
            <a:off x="1153391" y="685800"/>
            <a:ext cx="4551218"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215F3BAB-F002-4676-8189-CC7A989DE0D0}" type="slidenum">
              <a:rPr lang="zh-CN" altLang="en-US" sz="1200" b="0">
                <a:solidFill>
                  <a:prstClr val="black"/>
                </a:solidFill>
                <a:latin typeface="Times New Roman" pitchFamily="18" charset="0"/>
                <a:ea typeface="SimSun" pitchFamily="2" charset="-122"/>
              </a:rPr>
              <a:pPr/>
              <a:t>23</a:t>
            </a:fld>
            <a:endParaRPr lang="en-US" altLang="zh-CN" sz="1200" b="0">
              <a:solidFill>
                <a:prstClr val="black"/>
              </a:solidFill>
              <a:latin typeface="Times New Roman" pitchFamily="18" charset="0"/>
              <a:ea typeface="SimSun" pitchFamily="2" charset="-122"/>
            </a:endParaRPr>
          </a:p>
        </p:txBody>
      </p:sp>
      <p:sp>
        <p:nvSpPr>
          <p:cNvPr id="65539" name="Rectangle 2"/>
          <p:cNvSpPr>
            <a:spLocks noGrp="1" noRot="1" noChangeAspect="1" noChangeArrowheads="1" noTextEdit="1"/>
          </p:cNvSpPr>
          <p:nvPr>
            <p:ph type="sldImg"/>
          </p:nvPr>
        </p:nvSpPr>
        <p:spPr>
          <a:xfrm>
            <a:off x="1153391" y="685800"/>
            <a:ext cx="4551218"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F6EF4BEF-1AF1-4A9B-90AA-FCAFE260F826}" type="slidenum">
              <a:rPr lang="zh-CN" altLang="en-US" sz="1200" b="0">
                <a:solidFill>
                  <a:prstClr val="black"/>
                </a:solidFill>
                <a:latin typeface="Times New Roman" pitchFamily="18" charset="0"/>
                <a:ea typeface="SimSun" pitchFamily="2" charset="-122"/>
              </a:rPr>
              <a:pPr/>
              <a:t>24</a:t>
            </a:fld>
            <a:endParaRPr lang="en-US" altLang="zh-CN" sz="1200" b="0">
              <a:solidFill>
                <a:prstClr val="black"/>
              </a:solidFill>
              <a:latin typeface="Times New Roman" pitchFamily="18" charset="0"/>
              <a:ea typeface="SimSun" pitchFamily="2" charset="-122"/>
            </a:endParaRPr>
          </a:p>
        </p:txBody>
      </p:sp>
      <p:sp>
        <p:nvSpPr>
          <p:cNvPr id="66563" name="Rectangle 2"/>
          <p:cNvSpPr>
            <a:spLocks noGrp="1" noRot="1" noChangeAspect="1" noChangeArrowheads="1" noTextEdit="1"/>
          </p:cNvSpPr>
          <p:nvPr>
            <p:ph type="sldImg"/>
          </p:nvPr>
        </p:nvSpPr>
        <p:spPr>
          <a:xfrm>
            <a:off x="1153391" y="685800"/>
            <a:ext cx="4551218"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F1427127-46E1-49B5-A6B2-A42FAC105CFD}" type="slidenum">
              <a:rPr lang="zh-CN" altLang="en-US" sz="1200" b="0">
                <a:solidFill>
                  <a:prstClr val="black"/>
                </a:solidFill>
                <a:latin typeface="Times New Roman" pitchFamily="18" charset="0"/>
                <a:ea typeface="SimSun" pitchFamily="2" charset="-122"/>
              </a:rPr>
              <a:pPr/>
              <a:t>25</a:t>
            </a:fld>
            <a:endParaRPr lang="en-US" altLang="zh-CN" sz="1200" b="0">
              <a:solidFill>
                <a:prstClr val="black"/>
              </a:solidFill>
              <a:latin typeface="Times New Roman" pitchFamily="18" charset="0"/>
              <a:ea typeface="SimSun" pitchFamily="2" charset="-122"/>
            </a:endParaRPr>
          </a:p>
        </p:txBody>
      </p:sp>
      <p:sp>
        <p:nvSpPr>
          <p:cNvPr id="67587" name="Rectangle 2"/>
          <p:cNvSpPr>
            <a:spLocks noGrp="1" noRot="1" noChangeAspect="1" noChangeArrowheads="1" noTextEdit="1"/>
          </p:cNvSpPr>
          <p:nvPr>
            <p:ph type="sldImg"/>
          </p:nvPr>
        </p:nvSpPr>
        <p:spPr>
          <a:xfrm>
            <a:off x="1153391" y="685800"/>
            <a:ext cx="4551218" cy="34290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CAFEF836-799B-4564-AAEB-B2136A8ECB66}" type="slidenum">
              <a:rPr lang="zh-CN" altLang="en-US" sz="1200" b="0">
                <a:solidFill>
                  <a:prstClr val="black"/>
                </a:solidFill>
                <a:latin typeface="Times New Roman" pitchFamily="18" charset="0"/>
                <a:ea typeface="SimSun" pitchFamily="2" charset="-122"/>
              </a:rPr>
              <a:pPr/>
              <a:t>26</a:t>
            </a:fld>
            <a:endParaRPr lang="en-US" altLang="zh-CN" sz="1200" b="0">
              <a:solidFill>
                <a:prstClr val="black"/>
              </a:solidFill>
              <a:latin typeface="Times New Roman" pitchFamily="18" charset="0"/>
              <a:ea typeface="SimSun" pitchFamily="2" charset="-122"/>
            </a:endParaRPr>
          </a:p>
        </p:txBody>
      </p:sp>
      <p:sp>
        <p:nvSpPr>
          <p:cNvPr id="68611" name="Rectangle 2"/>
          <p:cNvSpPr>
            <a:spLocks noGrp="1" noRot="1" noChangeAspect="1" noChangeArrowheads="1" noTextEdit="1"/>
          </p:cNvSpPr>
          <p:nvPr>
            <p:ph type="sldImg"/>
          </p:nvPr>
        </p:nvSpPr>
        <p:spPr>
          <a:xfrm>
            <a:off x="1153391" y="685800"/>
            <a:ext cx="4551218" cy="34290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23886539-CAB9-47FF-A174-707947089EA1}" type="slidenum">
              <a:rPr lang="zh-CN" altLang="en-US" sz="1200" b="0">
                <a:solidFill>
                  <a:prstClr val="black"/>
                </a:solidFill>
                <a:latin typeface="Times New Roman" pitchFamily="18" charset="0"/>
                <a:ea typeface="SimSun" pitchFamily="2" charset="-122"/>
              </a:rPr>
              <a:pPr/>
              <a:t>27</a:t>
            </a:fld>
            <a:endParaRPr lang="en-US" altLang="zh-CN" sz="1200" b="0">
              <a:solidFill>
                <a:prstClr val="black"/>
              </a:solidFill>
              <a:latin typeface="Times New Roman" pitchFamily="18" charset="0"/>
              <a:ea typeface="SimSun" pitchFamily="2" charset="-122"/>
            </a:endParaRPr>
          </a:p>
        </p:txBody>
      </p:sp>
      <p:sp>
        <p:nvSpPr>
          <p:cNvPr id="71683" name="Rectangle 2"/>
          <p:cNvSpPr>
            <a:spLocks noGrp="1" noRot="1" noChangeAspect="1" noChangeArrowheads="1" noTextEdit="1"/>
          </p:cNvSpPr>
          <p:nvPr>
            <p:ph type="sldImg"/>
          </p:nvPr>
        </p:nvSpPr>
        <p:spPr>
          <a:xfrm>
            <a:off x="1153391" y="685800"/>
            <a:ext cx="4551218" cy="342900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DB0F5309-248E-48AA-8174-C3A626E8D923}" type="slidenum">
              <a:rPr lang="zh-CN" altLang="en-US" sz="1200" b="0">
                <a:solidFill>
                  <a:prstClr val="black"/>
                </a:solidFill>
                <a:latin typeface="Times New Roman" pitchFamily="18" charset="0"/>
                <a:ea typeface="SimSun" pitchFamily="2" charset="-122"/>
              </a:rPr>
              <a:pPr/>
              <a:t>28</a:t>
            </a:fld>
            <a:endParaRPr lang="en-US" altLang="zh-CN" sz="1200" b="0">
              <a:solidFill>
                <a:prstClr val="black"/>
              </a:solidFill>
              <a:latin typeface="Times New Roman" pitchFamily="18" charset="0"/>
              <a:ea typeface="SimSun" pitchFamily="2" charset="-122"/>
            </a:endParaRPr>
          </a:p>
        </p:txBody>
      </p:sp>
      <p:sp>
        <p:nvSpPr>
          <p:cNvPr id="72707" name="Rectangle 2"/>
          <p:cNvSpPr>
            <a:spLocks noGrp="1" noRot="1" noChangeAspect="1" noChangeArrowheads="1" noTextEdit="1"/>
          </p:cNvSpPr>
          <p:nvPr>
            <p:ph type="sldImg"/>
          </p:nvPr>
        </p:nvSpPr>
        <p:spPr>
          <a:xfrm>
            <a:off x="1153391" y="685800"/>
            <a:ext cx="4551218" cy="342900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B784DC12-BA3E-4384-B82F-568D891FE446}" type="slidenum">
              <a:rPr lang="zh-CN" altLang="en-US" sz="1200" b="0">
                <a:solidFill>
                  <a:prstClr val="black"/>
                </a:solidFill>
                <a:latin typeface="Times New Roman" pitchFamily="18" charset="0"/>
                <a:ea typeface="SimSun" pitchFamily="2" charset="-122"/>
              </a:rPr>
              <a:pPr/>
              <a:t>29</a:t>
            </a:fld>
            <a:endParaRPr lang="en-US" altLang="zh-CN" sz="1200" b="0">
              <a:solidFill>
                <a:prstClr val="black"/>
              </a:solidFill>
              <a:latin typeface="Times New Roman" pitchFamily="18" charset="0"/>
              <a:ea typeface="SimSun" pitchFamily="2" charset="-122"/>
            </a:endParaRPr>
          </a:p>
        </p:txBody>
      </p:sp>
      <p:sp>
        <p:nvSpPr>
          <p:cNvPr id="73731" name="Rectangle 2"/>
          <p:cNvSpPr>
            <a:spLocks noGrp="1" noRot="1" noChangeAspect="1" noChangeArrowheads="1" noTextEdit="1"/>
          </p:cNvSpPr>
          <p:nvPr>
            <p:ph type="sldImg"/>
          </p:nvPr>
        </p:nvSpPr>
        <p:spPr>
          <a:xfrm>
            <a:off x="1153391" y="685800"/>
            <a:ext cx="4551218" cy="342900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In computing, </a:t>
            </a:r>
            <a:r>
              <a:rPr lang="en-US" sz="1200" b="1" kern="1200" dirty="0" err="1" smtClean="0">
                <a:solidFill>
                  <a:schemeClr val="tx1"/>
                </a:solidFill>
                <a:effectLst/>
                <a:latin typeface="+mn-lt"/>
                <a:ea typeface="+mn-ea"/>
                <a:cs typeface="+mn-cs"/>
              </a:rPr>
              <a:t>memoization</a:t>
            </a:r>
            <a:r>
              <a:rPr lang="en-US" sz="1200" b="0" kern="1200" dirty="0" smtClean="0">
                <a:solidFill>
                  <a:schemeClr val="tx1"/>
                </a:solidFill>
                <a:effectLst/>
                <a:latin typeface="+mn-lt"/>
                <a:ea typeface="+mn-ea"/>
                <a:cs typeface="+mn-cs"/>
              </a:rPr>
              <a:t> or </a:t>
            </a:r>
            <a:r>
              <a:rPr lang="en-US" sz="1200" b="0" kern="1200" dirty="0" err="1" smtClean="0">
                <a:solidFill>
                  <a:schemeClr val="tx1"/>
                </a:solidFill>
                <a:effectLst/>
                <a:latin typeface="+mn-lt"/>
                <a:ea typeface="+mn-ea"/>
                <a:cs typeface="+mn-cs"/>
              </a:rPr>
              <a:t>memoisation</a:t>
            </a:r>
            <a:r>
              <a:rPr lang="en-US" sz="1200" b="0" kern="1200" dirty="0" smtClean="0">
                <a:solidFill>
                  <a:schemeClr val="tx1"/>
                </a:solidFill>
                <a:effectLst/>
                <a:latin typeface="+mn-lt"/>
                <a:ea typeface="+mn-ea"/>
                <a:cs typeface="+mn-cs"/>
              </a:rPr>
              <a:t> is an optimization technique used primarily to speed up computer programs by storing the results of expensive function calls and returning the cached result when the same inputs occur again.</a:t>
            </a:r>
            <a:endParaRPr lang="en-US" dirty="0" smtClean="0"/>
          </a:p>
          <a:p>
            <a:endParaRPr lang="en-US" dirty="0"/>
          </a:p>
        </p:txBody>
      </p:sp>
      <p:sp>
        <p:nvSpPr>
          <p:cNvPr id="4" name="Slide Number Placeholder 3"/>
          <p:cNvSpPr>
            <a:spLocks noGrp="1"/>
          </p:cNvSpPr>
          <p:nvPr>
            <p:ph type="sldNum" sz="quarter" idx="10"/>
          </p:nvPr>
        </p:nvSpPr>
        <p:spPr/>
        <p:txBody>
          <a:bodyPr/>
          <a:lstStyle/>
          <a:p>
            <a:fld id="{B8546992-2F10-4255-BD41-AEAB371E1F39}" type="slidenum">
              <a:rPr lang="en-IN" smtClean="0"/>
              <a:t>11</a:t>
            </a:fld>
            <a:endParaRPr lang="en-IN"/>
          </a:p>
        </p:txBody>
      </p:sp>
    </p:spTree>
    <p:extLst>
      <p:ext uri="{BB962C8B-B14F-4D97-AF65-F5344CB8AC3E}">
        <p14:creationId xmlns:p14="http://schemas.microsoft.com/office/powerpoint/2010/main" val="724553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5456BAFD-C275-4128-B885-73DE1569F543}" type="slidenum">
              <a:rPr lang="zh-CN" altLang="en-US" sz="1200" b="0">
                <a:solidFill>
                  <a:prstClr val="black"/>
                </a:solidFill>
                <a:latin typeface="Times New Roman" pitchFamily="18" charset="0"/>
                <a:ea typeface="SimSun" pitchFamily="2" charset="-122"/>
              </a:rPr>
              <a:pPr/>
              <a:t>30</a:t>
            </a:fld>
            <a:endParaRPr lang="en-US" altLang="zh-CN" sz="1200" b="0">
              <a:solidFill>
                <a:prstClr val="black"/>
              </a:solidFill>
              <a:latin typeface="Times New Roman" pitchFamily="18" charset="0"/>
              <a:ea typeface="SimSun" pitchFamily="2" charset="-122"/>
            </a:endParaRPr>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773123B3-8500-45AD-8C2E-82371A191E45}" type="slidenum">
              <a:rPr lang="zh-CN" altLang="en-US" sz="1200" b="0">
                <a:solidFill>
                  <a:prstClr val="black"/>
                </a:solidFill>
                <a:latin typeface="Times New Roman" pitchFamily="18" charset="0"/>
                <a:ea typeface="SimSun" pitchFamily="2" charset="-122"/>
              </a:rPr>
              <a:pPr/>
              <a:t>31</a:t>
            </a:fld>
            <a:endParaRPr lang="en-US" altLang="zh-CN" sz="1200" b="0">
              <a:solidFill>
                <a:prstClr val="black"/>
              </a:solidFill>
              <a:latin typeface="Times New Roman" pitchFamily="18" charset="0"/>
              <a:ea typeface="SimSun" pitchFamily="2" charset="-122"/>
            </a:endParaRPr>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50D16F75-4045-46E4-B7EF-D59FA18839BB}" type="slidenum">
              <a:rPr lang="zh-CN" altLang="en-US" sz="1200" b="0">
                <a:solidFill>
                  <a:prstClr val="black"/>
                </a:solidFill>
                <a:latin typeface="Times New Roman" pitchFamily="18" charset="0"/>
                <a:ea typeface="SimSun" pitchFamily="2" charset="-122"/>
              </a:rPr>
              <a:pPr/>
              <a:t>32</a:t>
            </a:fld>
            <a:endParaRPr lang="en-US" altLang="zh-CN" sz="1200" b="0">
              <a:solidFill>
                <a:prstClr val="black"/>
              </a:solidFill>
              <a:latin typeface="Times New Roman" pitchFamily="18" charset="0"/>
              <a:ea typeface="SimSun" pitchFamily="2" charset="-122"/>
            </a:endParaRPr>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5E47BF4B-9C39-4FE7-8C90-0ABF74A7C72E}" type="slidenum">
              <a:rPr lang="zh-CN" altLang="en-US" sz="1200" b="0">
                <a:solidFill>
                  <a:prstClr val="black"/>
                </a:solidFill>
                <a:latin typeface="Times New Roman" pitchFamily="18" charset="0"/>
                <a:ea typeface="SimSun" pitchFamily="2" charset="-122"/>
              </a:rPr>
              <a:pPr/>
              <a:t>33</a:t>
            </a:fld>
            <a:endParaRPr lang="en-US" altLang="zh-CN" sz="1200" b="0">
              <a:solidFill>
                <a:prstClr val="black"/>
              </a:solidFill>
              <a:latin typeface="Times New Roman" pitchFamily="18" charset="0"/>
              <a:ea typeface="SimSun" pitchFamily="2" charset="-122"/>
            </a:endParaRPr>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8446F837-D1C0-498D-9A62-A4BFE7F9E2FB}" type="slidenum">
              <a:rPr lang="zh-CN" altLang="en-US" sz="1200" b="0">
                <a:solidFill>
                  <a:prstClr val="black"/>
                </a:solidFill>
                <a:latin typeface="Times New Roman" pitchFamily="18" charset="0"/>
                <a:ea typeface="SimSun" pitchFamily="2" charset="-122"/>
              </a:rPr>
              <a:pPr/>
              <a:t>34</a:t>
            </a:fld>
            <a:endParaRPr lang="en-US" altLang="zh-CN" sz="1200" b="0">
              <a:solidFill>
                <a:prstClr val="black"/>
              </a:solidFill>
              <a:latin typeface="Times New Roman" pitchFamily="18" charset="0"/>
              <a:ea typeface="SimSun" pitchFamily="2" charset="-122"/>
            </a:endParaRPr>
          </a:p>
        </p:txBody>
      </p:sp>
      <p:sp>
        <p:nvSpPr>
          <p:cNvPr id="78851" name="Rectangle 2"/>
          <p:cNvSpPr>
            <a:spLocks noGrp="1" noRot="1" noChangeAspect="1" noChangeArrowheads="1" noTextEdit="1"/>
          </p:cNvSpPr>
          <p:nvPr>
            <p:ph type="sldImg"/>
          </p:nvPr>
        </p:nvSpPr>
        <p:spPr>
          <a:xfrm>
            <a:off x="381000" y="685800"/>
            <a:ext cx="6096000" cy="342900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F6E01C6D-6747-4708-B9C5-8B1BBFC0DF6D}" type="slidenum">
              <a:rPr lang="zh-CN" altLang="en-US" sz="1200" b="0">
                <a:solidFill>
                  <a:prstClr val="black"/>
                </a:solidFill>
                <a:latin typeface="Times New Roman" pitchFamily="18" charset="0"/>
                <a:ea typeface="SimSun" pitchFamily="2" charset="-122"/>
              </a:rPr>
              <a:pPr/>
              <a:t>35</a:t>
            </a:fld>
            <a:endParaRPr lang="en-US" altLang="zh-CN" sz="1200" b="0">
              <a:solidFill>
                <a:prstClr val="black"/>
              </a:solidFill>
              <a:latin typeface="Times New Roman" pitchFamily="18" charset="0"/>
              <a:ea typeface="SimSun" pitchFamily="2" charset="-122"/>
            </a:endParaRPr>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744BECD3-5332-4EDE-A753-F70CF3CA43D6}" type="slidenum">
              <a:rPr lang="zh-CN" altLang="en-US" sz="1200" b="0">
                <a:solidFill>
                  <a:prstClr val="black"/>
                </a:solidFill>
                <a:latin typeface="Times New Roman" pitchFamily="18" charset="0"/>
                <a:ea typeface="SimSun" pitchFamily="2" charset="-122"/>
              </a:rPr>
              <a:pPr/>
              <a:t>36</a:t>
            </a:fld>
            <a:endParaRPr lang="en-US" altLang="zh-CN" sz="1200" b="0">
              <a:solidFill>
                <a:prstClr val="black"/>
              </a:solidFill>
              <a:latin typeface="Times New Roman" pitchFamily="18" charset="0"/>
              <a:ea typeface="SimSun" pitchFamily="2" charset="-122"/>
            </a:endParaRPr>
          </a:p>
        </p:txBody>
      </p:sp>
      <p:sp>
        <p:nvSpPr>
          <p:cNvPr id="80899" name="Rectangle 2"/>
          <p:cNvSpPr>
            <a:spLocks noGrp="1" noRot="1" noChangeAspect="1" noChangeArrowheads="1" noTextEdit="1"/>
          </p:cNvSpPr>
          <p:nvPr>
            <p:ph type="sldImg"/>
          </p:nvPr>
        </p:nvSpPr>
        <p:spPr>
          <a:xfrm>
            <a:off x="381000" y="685800"/>
            <a:ext cx="6096000" cy="34290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7130394E-E4F5-4262-99E6-EFDDA3AB30BE}" type="slidenum">
              <a:rPr lang="zh-CN" altLang="en-US" sz="1200" b="0">
                <a:solidFill>
                  <a:prstClr val="black"/>
                </a:solidFill>
                <a:latin typeface="Times New Roman" pitchFamily="18" charset="0"/>
                <a:ea typeface="SimSun" pitchFamily="2" charset="-122"/>
              </a:rPr>
              <a:pPr/>
              <a:t>37</a:t>
            </a:fld>
            <a:endParaRPr lang="en-US" altLang="zh-CN" sz="1200" b="0">
              <a:solidFill>
                <a:prstClr val="black"/>
              </a:solidFill>
              <a:latin typeface="Times New Roman" pitchFamily="18" charset="0"/>
              <a:ea typeface="SimSun" pitchFamily="2" charset="-122"/>
            </a:endParaRPr>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A609E8F9-7E9D-43BD-9A94-1D6F6D438625}" type="slidenum">
              <a:rPr lang="zh-CN" altLang="en-US" sz="1200" b="0">
                <a:solidFill>
                  <a:prstClr val="black"/>
                </a:solidFill>
                <a:latin typeface="Times New Roman" pitchFamily="18" charset="0"/>
                <a:ea typeface="SimSun" pitchFamily="2" charset="-122"/>
              </a:rPr>
              <a:pPr/>
              <a:t>38</a:t>
            </a:fld>
            <a:endParaRPr lang="en-US" altLang="zh-CN" sz="1200" b="0">
              <a:solidFill>
                <a:prstClr val="black"/>
              </a:solidFill>
              <a:latin typeface="Times New Roman" pitchFamily="18" charset="0"/>
              <a:ea typeface="SimSun" pitchFamily="2" charset="-122"/>
            </a:endParaRPr>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CB9987BD-606D-41CE-9EA3-18C0311FF9F0}" type="slidenum">
              <a:rPr lang="zh-CN" altLang="en-US" sz="1200" b="0">
                <a:solidFill>
                  <a:prstClr val="black"/>
                </a:solidFill>
                <a:latin typeface="Times New Roman" pitchFamily="18" charset="0"/>
                <a:ea typeface="SimSun" pitchFamily="2" charset="-122"/>
              </a:rPr>
              <a:pPr/>
              <a:t>39</a:t>
            </a:fld>
            <a:endParaRPr lang="en-US" altLang="zh-CN" sz="1200" b="0">
              <a:solidFill>
                <a:prstClr val="black"/>
              </a:solidFill>
              <a:latin typeface="Times New Roman" pitchFamily="18" charset="0"/>
              <a:ea typeface="SimSun" pitchFamily="2" charset="-122"/>
            </a:endParaRPr>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46992-2F10-4255-BD41-AEAB371E1F39}" type="slidenum">
              <a:rPr lang="en-IN" smtClean="0"/>
              <a:t>12</a:t>
            </a:fld>
            <a:endParaRPr lang="en-IN"/>
          </a:p>
        </p:txBody>
      </p:sp>
    </p:spTree>
    <p:extLst>
      <p:ext uri="{BB962C8B-B14F-4D97-AF65-F5344CB8AC3E}">
        <p14:creationId xmlns:p14="http://schemas.microsoft.com/office/powerpoint/2010/main" val="1225115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09759CAA-9060-4BA5-A616-DFECDA199169}" type="slidenum">
              <a:rPr lang="zh-CN" altLang="en-US" sz="1200" b="0">
                <a:solidFill>
                  <a:prstClr val="black"/>
                </a:solidFill>
                <a:latin typeface="Times New Roman" pitchFamily="18" charset="0"/>
                <a:ea typeface="SimSun" pitchFamily="2" charset="-122"/>
              </a:rPr>
              <a:pPr/>
              <a:t>40</a:t>
            </a:fld>
            <a:endParaRPr lang="en-US" altLang="zh-CN" sz="1200" b="0">
              <a:solidFill>
                <a:prstClr val="black"/>
              </a:solidFill>
              <a:latin typeface="Times New Roman" pitchFamily="18" charset="0"/>
              <a:ea typeface="SimSun" pitchFamily="2" charset="-122"/>
            </a:endParaRPr>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8BB3F565-0F10-49F7-9768-803EFB751A8D}" type="slidenum">
              <a:rPr lang="zh-CN" altLang="en-US" sz="1200" b="0">
                <a:solidFill>
                  <a:prstClr val="black"/>
                </a:solidFill>
                <a:latin typeface="Times New Roman" pitchFamily="18" charset="0"/>
                <a:ea typeface="SimSun" pitchFamily="2" charset="-122"/>
              </a:rPr>
              <a:pPr/>
              <a:t>41</a:t>
            </a:fld>
            <a:endParaRPr lang="en-US" altLang="zh-CN" sz="1200" b="0">
              <a:solidFill>
                <a:prstClr val="black"/>
              </a:solidFill>
              <a:latin typeface="Times New Roman" pitchFamily="18" charset="0"/>
              <a:ea typeface="SimSun" pitchFamily="2" charset="-122"/>
            </a:endParaRPr>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ACB78016-C586-4E80-AAF7-40B74E7E25B1}" type="slidenum">
              <a:rPr lang="zh-CN" altLang="en-US" sz="1200" b="0">
                <a:solidFill>
                  <a:prstClr val="black"/>
                </a:solidFill>
                <a:latin typeface="Times New Roman" pitchFamily="18" charset="0"/>
                <a:ea typeface="SimSun" pitchFamily="2" charset="-122"/>
              </a:rPr>
              <a:pPr/>
              <a:t>42</a:t>
            </a:fld>
            <a:endParaRPr lang="en-US" altLang="zh-CN" sz="1200" b="0">
              <a:solidFill>
                <a:prstClr val="black"/>
              </a:solidFill>
              <a:latin typeface="Times New Roman" pitchFamily="18" charset="0"/>
              <a:ea typeface="SimSun" pitchFamily="2" charset="-122"/>
            </a:endParaRPr>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C370100B-2F08-4F67-BFEC-13DFEDB59584}" type="slidenum">
              <a:rPr lang="zh-CN" altLang="en-US" sz="1200" b="0">
                <a:solidFill>
                  <a:prstClr val="black"/>
                </a:solidFill>
                <a:latin typeface="Times New Roman" pitchFamily="18" charset="0"/>
                <a:ea typeface="SimSun" pitchFamily="2" charset="-122"/>
              </a:rPr>
              <a:pPr/>
              <a:t>43</a:t>
            </a:fld>
            <a:endParaRPr lang="en-US" altLang="zh-CN" sz="1200" b="0">
              <a:solidFill>
                <a:prstClr val="black"/>
              </a:solidFill>
              <a:latin typeface="Times New Roman" pitchFamily="18" charset="0"/>
              <a:ea typeface="SimSun" pitchFamily="2" charset="-122"/>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51EF11B4-D057-4B6C-B04C-5DA228C8A00C}" type="slidenum">
              <a:rPr lang="zh-CN" altLang="en-US" sz="1200" b="0">
                <a:solidFill>
                  <a:prstClr val="black"/>
                </a:solidFill>
                <a:latin typeface="Times New Roman" pitchFamily="18" charset="0"/>
                <a:ea typeface="SimSun" pitchFamily="2" charset="-122"/>
              </a:rPr>
              <a:pPr/>
              <a:t>44</a:t>
            </a:fld>
            <a:endParaRPr lang="en-US" altLang="zh-CN" sz="1200" b="0">
              <a:solidFill>
                <a:prstClr val="black"/>
              </a:solidFill>
              <a:latin typeface="Times New Roman" pitchFamily="18" charset="0"/>
              <a:ea typeface="SimSun" pitchFamily="2" charset="-122"/>
            </a:endParaRPr>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98BB6689-7A1E-4F1A-B842-7ADDF6F51569}" type="slidenum">
              <a:rPr lang="zh-CN" altLang="en-US" sz="1200" b="0">
                <a:solidFill>
                  <a:prstClr val="black"/>
                </a:solidFill>
                <a:latin typeface="Times New Roman" pitchFamily="18" charset="0"/>
                <a:ea typeface="SimSun" pitchFamily="2" charset="-122"/>
              </a:rPr>
              <a:pPr/>
              <a:t>45</a:t>
            </a:fld>
            <a:endParaRPr lang="en-US" altLang="zh-CN" sz="1200" b="0">
              <a:solidFill>
                <a:prstClr val="black"/>
              </a:solidFill>
              <a:latin typeface="Times New Roman" pitchFamily="18" charset="0"/>
              <a:ea typeface="SimSun" pitchFamily="2" charset="-122"/>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6C9CFE72-6C96-4D8D-93AA-8D5932890204}" type="slidenum">
              <a:rPr lang="zh-CN" altLang="en-US" sz="1200" b="0">
                <a:solidFill>
                  <a:prstClr val="black"/>
                </a:solidFill>
                <a:latin typeface="Times New Roman" pitchFamily="18" charset="0"/>
                <a:ea typeface="SimSun" pitchFamily="2" charset="-122"/>
              </a:rPr>
              <a:pPr/>
              <a:t>46</a:t>
            </a:fld>
            <a:endParaRPr lang="en-US" altLang="zh-CN" sz="1200" b="0">
              <a:solidFill>
                <a:prstClr val="black"/>
              </a:solidFill>
              <a:latin typeface="Times New Roman" pitchFamily="18" charset="0"/>
              <a:ea typeface="SimSun" pitchFamily="2" charset="-122"/>
            </a:endParaRPr>
          </a:p>
        </p:txBody>
      </p:sp>
      <p:sp>
        <p:nvSpPr>
          <p:cNvPr id="91139" name="Rectangle 2"/>
          <p:cNvSpPr>
            <a:spLocks noGrp="1" noRot="1" noChangeAspect="1" noChangeArrowheads="1" noTextEdit="1"/>
          </p:cNvSpPr>
          <p:nvPr>
            <p:ph type="sldImg"/>
          </p:nvPr>
        </p:nvSpPr>
        <p:spPr>
          <a:xfrm>
            <a:off x="381000" y="685800"/>
            <a:ext cx="60960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40C6FECE-1919-4D3A-8EAB-77026155A788}" type="slidenum">
              <a:rPr lang="zh-CN" altLang="en-US" sz="1200" b="0">
                <a:solidFill>
                  <a:prstClr val="black"/>
                </a:solidFill>
                <a:latin typeface="Times New Roman" pitchFamily="18" charset="0"/>
                <a:ea typeface="SimSun" pitchFamily="2" charset="-122"/>
              </a:rPr>
              <a:pPr/>
              <a:t>47</a:t>
            </a:fld>
            <a:endParaRPr lang="en-US" altLang="zh-CN" sz="1200" b="0">
              <a:solidFill>
                <a:prstClr val="black"/>
              </a:solidFill>
              <a:latin typeface="Times New Roman" pitchFamily="18" charset="0"/>
              <a:ea typeface="SimSun" pitchFamily="2" charset="-122"/>
            </a:endParaRPr>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C0F220EF-8B9E-45BF-843A-87070954C42A}" type="slidenum">
              <a:rPr lang="zh-CN" altLang="en-US" sz="1200" b="0">
                <a:solidFill>
                  <a:prstClr val="black"/>
                </a:solidFill>
                <a:latin typeface="Times New Roman" pitchFamily="18" charset="0"/>
                <a:ea typeface="SimSun" pitchFamily="2" charset="-122"/>
              </a:rPr>
              <a:pPr/>
              <a:t>48</a:t>
            </a:fld>
            <a:endParaRPr lang="en-US" altLang="zh-CN" sz="1200" b="0">
              <a:solidFill>
                <a:prstClr val="black"/>
              </a:solidFill>
              <a:latin typeface="Times New Roman" pitchFamily="18" charset="0"/>
              <a:ea typeface="SimSun" pitchFamily="2" charset="-122"/>
            </a:endParaRPr>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3D710D5E-1F4D-41BA-8786-08B722E3AEA0}" type="slidenum">
              <a:rPr lang="zh-CN" altLang="en-US" sz="1200" b="0">
                <a:solidFill>
                  <a:prstClr val="black"/>
                </a:solidFill>
                <a:latin typeface="Times New Roman" pitchFamily="18" charset="0"/>
                <a:ea typeface="SimSun" pitchFamily="2" charset="-122"/>
              </a:rPr>
              <a:pPr/>
              <a:t>49</a:t>
            </a:fld>
            <a:endParaRPr lang="en-US" altLang="zh-CN" sz="1200" b="0">
              <a:solidFill>
                <a:prstClr val="black"/>
              </a:solidFill>
              <a:latin typeface="Times New Roman" pitchFamily="18" charset="0"/>
              <a:ea typeface="SimSun" pitchFamily="2" charset="-122"/>
            </a:endParaRPr>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E557E6A7-2C7D-4D2D-88B7-87F3AFFE890F}" type="slidenum">
              <a:rPr lang="en-US" sz="1100">
                <a:solidFill>
                  <a:prstClr val="black"/>
                </a:solidFill>
              </a:rPr>
              <a:pPr/>
              <a:t>14</a:t>
            </a:fld>
            <a:endParaRPr lang="en-US" sz="1100">
              <a:solidFill>
                <a:prstClr val="black"/>
              </a:solidFill>
            </a:endParaRPr>
          </a:p>
        </p:txBody>
      </p:sp>
      <p:sp>
        <p:nvSpPr>
          <p:cNvPr id="60419" name="Rectangle 2"/>
          <p:cNvSpPr>
            <a:spLocks noGrp="1" noRot="1" noChangeAspect="1" noChangeArrowheads="1" noTextEdit="1"/>
          </p:cNvSpPr>
          <p:nvPr>
            <p:ph type="sldImg"/>
          </p:nvPr>
        </p:nvSpPr>
        <p:spPr>
          <a:xfrm>
            <a:off x="382588" y="685800"/>
            <a:ext cx="6094412" cy="3429000"/>
          </a:xfrm>
          <a:ln/>
        </p:spPr>
      </p:sp>
      <p:sp>
        <p:nvSpPr>
          <p:cNvPr id="604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1779CB05-DDAB-49E7-9303-2ADEF79F7065}" type="slidenum">
              <a:rPr lang="zh-CN" altLang="en-US" sz="1200" b="0">
                <a:solidFill>
                  <a:prstClr val="black"/>
                </a:solidFill>
                <a:latin typeface="Times New Roman" pitchFamily="18" charset="0"/>
                <a:ea typeface="SimSun" pitchFamily="2" charset="-122"/>
              </a:rPr>
              <a:pPr/>
              <a:t>50</a:t>
            </a:fld>
            <a:endParaRPr lang="en-US" altLang="zh-CN" sz="1200" b="0">
              <a:solidFill>
                <a:prstClr val="black"/>
              </a:solidFill>
              <a:latin typeface="Times New Roman" pitchFamily="18" charset="0"/>
              <a:ea typeface="SimSun" pitchFamily="2" charset="-122"/>
            </a:endParaRPr>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58A0FF12-BF3E-4D5B-80DB-8BDD51B6566F}" type="slidenum">
              <a:rPr lang="zh-CN" altLang="en-US" sz="1200" b="0">
                <a:solidFill>
                  <a:prstClr val="black"/>
                </a:solidFill>
                <a:latin typeface="Times New Roman" pitchFamily="18" charset="0"/>
                <a:ea typeface="SimSun" pitchFamily="2" charset="-122"/>
              </a:rPr>
              <a:pPr/>
              <a:t>51</a:t>
            </a:fld>
            <a:endParaRPr lang="en-US" altLang="zh-CN" sz="1200" b="0">
              <a:solidFill>
                <a:prstClr val="black"/>
              </a:solidFill>
              <a:latin typeface="Times New Roman" pitchFamily="18" charset="0"/>
              <a:ea typeface="SimSun" pitchFamily="2" charset="-122"/>
            </a:endParaRPr>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D91EE101-1BA7-4261-AE99-B50F5FF35312}" type="slidenum">
              <a:rPr lang="zh-CN" altLang="en-US" sz="1200" b="0">
                <a:solidFill>
                  <a:prstClr val="black"/>
                </a:solidFill>
                <a:latin typeface="Times New Roman" pitchFamily="18" charset="0"/>
                <a:ea typeface="SimSun" pitchFamily="2" charset="-122"/>
              </a:rPr>
              <a:pPr/>
              <a:t>52</a:t>
            </a:fld>
            <a:endParaRPr lang="en-US" altLang="zh-CN" sz="1200" b="0">
              <a:solidFill>
                <a:prstClr val="black"/>
              </a:solidFill>
              <a:latin typeface="Times New Roman" pitchFamily="18" charset="0"/>
              <a:ea typeface="SimSun" pitchFamily="2" charset="-122"/>
            </a:endParaRPr>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DD65894E-66DE-48D6-89FB-B6327C854903}" type="slidenum">
              <a:rPr lang="zh-CN" altLang="en-US" sz="1200" b="0">
                <a:solidFill>
                  <a:prstClr val="black"/>
                </a:solidFill>
                <a:latin typeface="Times New Roman" pitchFamily="18" charset="0"/>
                <a:ea typeface="SimSun" pitchFamily="2" charset="-122"/>
              </a:rPr>
              <a:pPr/>
              <a:t>53</a:t>
            </a:fld>
            <a:endParaRPr lang="en-US" altLang="zh-CN" sz="1200" b="0">
              <a:solidFill>
                <a:prstClr val="black"/>
              </a:solidFill>
              <a:latin typeface="Times New Roman" pitchFamily="18" charset="0"/>
              <a:ea typeface="SimSun" pitchFamily="2" charset="-122"/>
            </a:endParaRPr>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D805EC09-5F6A-4177-800E-38C65596EE2B}" type="slidenum">
              <a:rPr lang="zh-CN" altLang="en-US" sz="1200" b="0">
                <a:solidFill>
                  <a:prstClr val="black"/>
                </a:solidFill>
                <a:latin typeface="Times New Roman" pitchFamily="18" charset="0"/>
                <a:ea typeface="SimSun" pitchFamily="2" charset="-122"/>
              </a:rPr>
              <a:pPr/>
              <a:t>54</a:t>
            </a:fld>
            <a:endParaRPr lang="en-US" altLang="zh-CN" sz="1200" b="0">
              <a:solidFill>
                <a:prstClr val="black"/>
              </a:solidFill>
              <a:latin typeface="Times New Roman" pitchFamily="18" charset="0"/>
              <a:ea typeface="SimSun" pitchFamily="2" charset="-122"/>
            </a:endParaRPr>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FE3DEC70-8E1F-4864-9BB0-CA6D3E3C6420}" type="slidenum">
              <a:rPr lang="zh-CN" altLang="en-US" sz="1200" b="0">
                <a:solidFill>
                  <a:prstClr val="black"/>
                </a:solidFill>
                <a:latin typeface="Times New Roman" pitchFamily="18" charset="0"/>
                <a:ea typeface="SimSun" pitchFamily="2" charset="-122"/>
              </a:rPr>
              <a:pPr/>
              <a:t>55</a:t>
            </a:fld>
            <a:endParaRPr lang="en-US" altLang="zh-CN" sz="1200" b="0">
              <a:solidFill>
                <a:prstClr val="black"/>
              </a:solidFill>
              <a:latin typeface="Times New Roman" pitchFamily="18" charset="0"/>
              <a:ea typeface="SimSun" pitchFamily="2" charset="-122"/>
            </a:endParaRPr>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CCB119C5-3DC1-4A04-92FA-1685AD3F1F5B}" type="slidenum">
              <a:rPr lang="zh-CN" altLang="en-US" sz="1200" b="0">
                <a:solidFill>
                  <a:prstClr val="black"/>
                </a:solidFill>
                <a:latin typeface="Times New Roman" pitchFamily="18" charset="0"/>
                <a:ea typeface="SimSun" pitchFamily="2" charset="-122"/>
              </a:rPr>
              <a:pPr/>
              <a:t>56</a:t>
            </a:fld>
            <a:endParaRPr lang="en-US" altLang="zh-CN" sz="1200" b="0">
              <a:solidFill>
                <a:prstClr val="black"/>
              </a:solidFill>
              <a:latin typeface="Times New Roman" pitchFamily="18" charset="0"/>
              <a:ea typeface="SimSun" pitchFamily="2" charset="-122"/>
            </a:endParaRPr>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D6CF230C-DD7E-48E8-8D64-81FBD1A8AAEC}" type="slidenum">
              <a:rPr lang="zh-CN" altLang="en-US" sz="1200" b="0">
                <a:solidFill>
                  <a:prstClr val="black"/>
                </a:solidFill>
                <a:latin typeface="Times New Roman" pitchFamily="18" charset="0"/>
                <a:ea typeface="SimSun" pitchFamily="2" charset="-122"/>
              </a:rPr>
              <a:pPr/>
              <a:t>57</a:t>
            </a:fld>
            <a:endParaRPr lang="en-US" altLang="zh-CN" sz="1200" b="0">
              <a:solidFill>
                <a:prstClr val="black"/>
              </a:solidFill>
              <a:latin typeface="Times New Roman" pitchFamily="18" charset="0"/>
              <a:ea typeface="SimSun" pitchFamily="2" charset="-122"/>
            </a:endParaRPr>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FEBC45A9-3B7C-46E9-9C76-588BC171DCAA}" type="slidenum">
              <a:rPr lang="zh-CN" altLang="en-US" sz="1200" b="0">
                <a:solidFill>
                  <a:prstClr val="black"/>
                </a:solidFill>
                <a:latin typeface="Times New Roman" pitchFamily="18" charset="0"/>
                <a:ea typeface="SimSun" pitchFamily="2" charset="-122"/>
              </a:rPr>
              <a:pPr/>
              <a:t>58</a:t>
            </a:fld>
            <a:endParaRPr lang="en-US" altLang="zh-CN" sz="1200" b="0">
              <a:solidFill>
                <a:prstClr val="black"/>
              </a:solidFill>
              <a:latin typeface="Times New Roman" pitchFamily="18" charset="0"/>
              <a:ea typeface="SimSun" pitchFamily="2" charset="-122"/>
            </a:endParaRPr>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71A510CB-D4E2-4444-A737-264C931B8932}" type="slidenum">
              <a:rPr lang="zh-CN" altLang="en-US" sz="1200" b="0">
                <a:solidFill>
                  <a:prstClr val="black"/>
                </a:solidFill>
                <a:latin typeface="Times New Roman" pitchFamily="18" charset="0"/>
                <a:ea typeface="SimSun" pitchFamily="2" charset="-122"/>
              </a:rPr>
              <a:pPr/>
              <a:t>59</a:t>
            </a:fld>
            <a:endParaRPr lang="en-US" altLang="zh-CN" sz="1200" b="0">
              <a:solidFill>
                <a:prstClr val="black"/>
              </a:solidFill>
              <a:latin typeface="Times New Roman" pitchFamily="18" charset="0"/>
              <a:ea typeface="SimSun" pitchFamily="2" charset="-122"/>
            </a:endParaRPr>
          </a:p>
        </p:txBody>
      </p:sp>
      <p:sp>
        <p:nvSpPr>
          <p:cNvPr id="105475" name="Rectangle 2"/>
          <p:cNvSpPr>
            <a:spLocks noGrp="1" noRot="1" noChangeAspect="1" noChangeArrowheads="1" noTextEdit="1"/>
          </p:cNvSpPr>
          <p:nvPr>
            <p:ph type="sldImg"/>
          </p:nvPr>
        </p:nvSpPr>
        <p:spPr>
          <a:xfrm>
            <a:off x="381000" y="685800"/>
            <a:ext cx="6096000" cy="3429000"/>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B9B6E970-DE19-49F9-9E98-E561EC798FF2}" type="slidenum">
              <a:rPr lang="en-US" sz="1100">
                <a:solidFill>
                  <a:prstClr val="black"/>
                </a:solidFill>
              </a:rPr>
              <a:pPr/>
              <a:t>15</a:t>
            </a:fld>
            <a:endParaRPr lang="en-US" sz="1100">
              <a:solidFill>
                <a:prstClr val="black"/>
              </a:solidFill>
            </a:endParaRPr>
          </a:p>
        </p:txBody>
      </p:sp>
      <p:sp>
        <p:nvSpPr>
          <p:cNvPr id="61443" name="Rectangle 2"/>
          <p:cNvSpPr>
            <a:spLocks noGrp="1" noRot="1" noChangeAspect="1" noChangeArrowheads="1" noTextEdit="1"/>
          </p:cNvSpPr>
          <p:nvPr>
            <p:ph type="sldImg"/>
          </p:nvPr>
        </p:nvSpPr>
        <p:spPr>
          <a:xfrm>
            <a:off x="382588" y="685800"/>
            <a:ext cx="6094412" cy="3429000"/>
          </a:xfrm>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F641E980-5B36-4020-89DE-2CAE3ED66F5C}" type="slidenum">
              <a:rPr lang="zh-CN" altLang="en-US" sz="1200" b="0">
                <a:solidFill>
                  <a:prstClr val="black"/>
                </a:solidFill>
                <a:latin typeface="Times New Roman" pitchFamily="18" charset="0"/>
                <a:ea typeface="SimSun" pitchFamily="2" charset="-122"/>
              </a:rPr>
              <a:pPr/>
              <a:t>60</a:t>
            </a:fld>
            <a:endParaRPr lang="en-US" altLang="zh-CN" sz="1200" b="0">
              <a:solidFill>
                <a:prstClr val="black"/>
              </a:solidFill>
              <a:latin typeface="Times New Roman" pitchFamily="18" charset="0"/>
              <a:ea typeface="SimSun" pitchFamily="2" charset="-122"/>
            </a:endParaRPr>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32B4077E-1928-4EB9-A235-52616F34B58E}" type="slidenum">
              <a:rPr lang="zh-CN" altLang="en-US" sz="1200" b="0">
                <a:solidFill>
                  <a:prstClr val="black"/>
                </a:solidFill>
                <a:latin typeface="Times New Roman" pitchFamily="18" charset="0"/>
                <a:ea typeface="SimSun" pitchFamily="2" charset="-122"/>
              </a:rPr>
              <a:pPr/>
              <a:t>61</a:t>
            </a:fld>
            <a:endParaRPr lang="en-US" altLang="zh-CN" sz="1200" b="0">
              <a:solidFill>
                <a:prstClr val="black"/>
              </a:solidFill>
              <a:latin typeface="Times New Roman" pitchFamily="18" charset="0"/>
              <a:ea typeface="SimSun" pitchFamily="2" charset="-122"/>
            </a:endParaRPr>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7065FD74-8CFB-4D46-B43F-CA04C93BCEF0}" type="slidenum">
              <a:rPr lang="en-US" sz="1100">
                <a:solidFill>
                  <a:prstClr val="black"/>
                </a:solidFill>
              </a:rPr>
              <a:pPr/>
              <a:t>16</a:t>
            </a:fld>
            <a:endParaRPr lang="en-US" sz="1100">
              <a:solidFill>
                <a:prstClr val="black"/>
              </a:solidFill>
            </a:endParaRPr>
          </a:p>
        </p:txBody>
      </p:sp>
      <p:sp>
        <p:nvSpPr>
          <p:cNvPr id="63491" name="Rectangle 2"/>
          <p:cNvSpPr>
            <a:spLocks noGrp="1" noRot="1" noChangeAspect="1" noChangeArrowheads="1" noTextEdit="1"/>
          </p:cNvSpPr>
          <p:nvPr>
            <p:ph type="sldImg"/>
          </p:nvPr>
        </p:nvSpPr>
        <p:spPr>
          <a:xfrm>
            <a:off x="382588" y="685800"/>
            <a:ext cx="6094412" cy="3429000"/>
          </a:xfrm>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1FEF9456-D99D-4EF3-B178-A2A36712EF35}" type="slidenum">
              <a:rPr lang="en-US" sz="1100">
                <a:solidFill>
                  <a:prstClr val="black"/>
                </a:solidFill>
              </a:rPr>
              <a:pPr/>
              <a:t>17</a:t>
            </a:fld>
            <a:endParaRPr lang="en-US" sz="1100">
              <a:solidFill>
                <a:prstClr val="black"/>
              </a:solidFill>
            </a:endParaRPr>
          </a:p>
        </p:txBody>
      </p:sp>
      <p:sp>
        <p:nvSpPr>
          <p:cNvPr id="62467" name="Rectangle 2"/>
          <p:cNvSpPr>
            <a:spLocks noGrp="1" noRot="1" noChangeAspect="1" noChangeArrowheads="1" noTextEdit="1"/>
          </p:cNvSpPr>
          <p:nvPr>
            <p:ph type="sldImg"/>
          </p:nvPr>
        </p:nvSpPr>
        <p:spPr>
          <a:xfrm>
            <a:off x="382588" y="685800"/>
            <a:ext cx="6094412" cy="3429000"/>
          </a:xfrm>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51E445F9-3637-4825-B73B-0B6A771D171B}" type="slidenum">
              <a:rPr lang="zh-CN" altLang="en-US" sz="1200" b="0">
                <a:solidFill>
                  <a:prstClr val="black"/>
                </a:solidFill>
                <a:latin typeface="Times New Roman" pitchFamily="18" charset="0"/>
                <a:ea typeface="SimSun" pitchFamily="2" charset="-122"/>
              </a:rPr>
              <a:pPr/>
              <a:t>18</a:t>
            </a:fld>
            <a:endParaRPr lang="en-US" altLang="zh-CN" sz="1200" b="0">
              <a:solidFill>
                <a:prstClr val="black"/>
              </a:solidFill>
              <a:latin typeface="Times New Roman" pitchFamily="18" charset="0"/>
              <a:ea typeface="SimSun" pitchFamily="2" charset="-122"/>
            </a:endParaRPr>
          </a:p>
        </p:txBody>
      </p:sp>
      <p:sp>
        <p:nvSpPr>
          <p:cNvPr id="60419" name="Rectangle 2"/>
          <p:cNvSpPr>
            <a:spLocks noGrp="1" noRot="1" noChangeAspect="1" noChangeArrowheads="1" noTextEdit="1"/>
          </p:cNvSpPr>
          <p:nvPr>
            <p:ph type="sldImg"/>
          </p:nvPr>
        </p:nvSpPr>
        <p:spPr>
          <a:xfrm>
            <a:off x="1153391" y="685800"/>
            <a:ext cx="4551218"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108" eaLnBrk="0" hangingPunct="0">
              <a:defRPr sz="1600" b="1">
                <a:solidFill>
                  <a:schemeClr val="tx1"/>
                </a:solidFill>
                <a:latin typeface="Arial" charset="0"/>
                <a:ea typeface="ＭＳ Ｐゴシック" pitchFamily="34" charset="-128"/>
              </a:defRPr>
            </a:lvl1pPr>
            <a:lvl2pPr marL="731286" indent="-281264" defTabSz="914108" eaLnBrk="0" hangingPunct="0">
              <a:defRPr sz="1600" b="1">
                <a:solidFill>
                  <a:schemeClr val="tx1"/>
                </a:solidFill>
                <a:latin typeface="Arial" charset="0"/>
                <a:ea typeface="ＭＳ Ｐゴシック" pitchFamily="34" charset="-128"/>
              </a:defRPr>
            </a:lvl2pPr>
            <a:lvl3pPr marL="1125055" indent="-225011" defTabSz="914108" eaLnBrk="0" hangingPunct="0">
              <a:defRPr sz="1600" b="1">
                <a:solidFill>
                  <a:schemeClr val="tx1"/>
                </a:solidFill>
                <a:latin typeface="Arial" charset="0"/>
                <a:ea typeface="ＭＳ Ｐゴシック" pitchFamily="34" charset="-128"/>
              </a:defRPr>
            </a:lvl3pPr>
            <a:lvl4pPr marL="1575077" indent="-225011" defTabSz="914108" eaLnBrk="0" hangingPunct="0">
              <a:defRPr sz="1600" b="1">
                <a:solidFill>
                  <a:schemeClr val="tx1"/>
                </a:solidFill>
                <a:latin typeface="Arial" charset="0"/>
                <a:ea typeface="ＭＳ Ｐゴシック" pitchFamily="34" charset="-128"/>
              </a:defRPr>
            </a:lvl4pPr>
            <a:lvl5pPr marL="2025099" indent="-225011" defTabSz="914108" eaLnBrk="0" hangingPunct="0">
              <a:defRPr sz="1600" b="1">
                <a:solidFill>
                  <a:schemeClr val="tx1"/>
                </a:solidFill>
                <a:latin typeface="Arial" charset="0"/>
                <a:ea typeface="ＭＳ Ｐゴシック" pitchFamily="34" charset="-128"/>
              </a:defRPr>
            </a:lvl5pPr>
            <a:lvl6pPr marL="2475121"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6pPr>
            <a:lvl7pPr marL="2925143"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7pPr>
            <a:lvl8pPr marL="3375165"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8pPr>
            <a:lvl9pPr marL="3825187" indent="-225011" defTabSz="914108" eaLnBrk="0" fontAlgn="base" hangingPunct="0">
              <a:spcBef>
                <a:spcPct val="0"/>
              </a:spcBef>
              <a:spcAft>
                <a:spcPct val="0"/>
              </a:spcAft>
              <a:defRPr sz="1600" b="1">
                <a:solidFill>
                  <a:schemeClr val="tx1"/>
                </a:solidFill>
                <a:latin typeface="Arial" charset="0"/>
                <a:ea typeface="ＭＳ Ｐゴシック" pitchFamily="34" charset="-128"/>
              </a:defRPr>
            </a:lvl9pPr>
          </a:lstStyle>
          <a:p>
            <a:fld id="{A2EB1A05-5CB0-49C8-BF8E-E2211976BD0B}" type="slidenum">
              <a:rPr lang="zh-CN" altLang="en-US" sz="1200" b="0">
                <a:solidFill>
                  <a:prstClr val="black"/>
                </a:solidFill>
                <a:latin typeface="Times New Roman" pitchFamily="18" charset="0"/>
                <a:ea typeface="SimSun" pitchFamily="2" charset="-122"/>
              </a:rPr>
              <a:pPr/>
              <a:t>19</a:t>
            </a:fld>
            <a:endParaRPr lang="en-US" altLang="zh-CN" sz="1200" b="0">
              <a:solidFill>
                <a:prstClr val="black"/>
              </a:solidFill>
              <a:latin typeface="Times New Roman" pitchFamily="18" charset="0"/>
              <a:ea typeface="SimSun" pitchFamily="2" charset="-122"/>
            </a:endParaRPr>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nchorCtr="0"/>
          <a:lstStyle/>
          <a:p>
            <a:pPr defTabSz="914012"/>
            <a:endParaRPr lang="en-US" sz="1800" dirty="0">
              <a:solidFill>
                <a:prstClr val="white"/>
              </a:solidFill>
              <a:latin typeface="Arial" pitchFamily="34" charset="0"/>
              <a:cs typeface="Arial" pitchFamily="34" charset="0"/>
            </a:endParaRPr>
          </a:p>
        </p:txBody>
      </p:sp>
      <p:sp>
        <p:nvSpPr>
          <p:cNvPr id="22" name="Rectangle 21"/>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23" name="Rectangle 22"/>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24" name="Rectangle 23"/>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101600" y="3352804"/>
            <a:ext cx="2743200" cy="1980000"/>
          </a:xfrm>
          <a:prstGeom prst="rect">
            <a:avLst/>
          </a:prstGeom>
        </p:spPr>
      </p:pic>
      <p:sp>
        <p:nvSpPr>
          <p:cNvPr id="30" name="TextBox 29"/>
          <p:cNvSpPr txBox="1"/>
          <p:nvPr userDrawn="1"/>
        </p:nvSpPr>
        <p:spPr>
          <a:xfrm>
            <a:off x="-101600" y="5257810"/>
            <a:ext cx="29464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itle 1"/>
          <p:cNvSpPr>
            <a:spLocks noGrp="1"/>
          </p:cNvSpPr>
          <p:nvPr userDrawn="1">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extLst>
      <p:ext uri="{BB962C8B-B14F-4D97-AF65-F5344CB8AC3E}">
        <p14:creationId xmlns:p14="http://schemas.microsoft.com/office/powerpoint/2010/main" val="30796702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6"/>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7" y="1600206"/>
            <a:ext cx="4011084" cy="4525963"/>
          </a:xfrm>
        </p:spPr>
        <p:txBody>
          <a:bodyPr/>
          <a:lstStyle>
            <a:lvl1pPr marL="0" indent="0">
              <a:buNone/>
              <a:defRPr sz="14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11"/>
            <a:ext cx="93472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5" name="Group 13"/>
          <p:cNvGrpSpPr/>
          <p:nvPr userDrawn="1"/>
        </p:nvGrpSpPr>
        <p:grpSpPr>
          <a:xfrm>
            <a:off x="2844800" y="6553211"/>
            <a:ext cx="93472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8839210" y="10"/>
            <a:ext cx="2924257" cy="692697"/>
          </a:xfrm>
          <a:prstGeom prst="rect">
            <a:avLst/>
          </a:prstGeom>
        </p:spPr>
      </p:pic>
      <p:sp>
        <p:nvSpPr>
          <p:cNvPr id="20" name="TextBox 19"/>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335403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407025"/>
            <a:ext cx="73152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1828806"/>
            <a:ext cx="7315200" cy="3429001"/>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008" indent="0">
              <a:buNone/>
              <a:defRPr sz="2800"/>
            </a:lvl2pPr>
            <a:lvl3pPr marL="914012" indent="0">
              <a:buNone/>
              <a:defRPr sz="2400"/>
            </a:lvl3pPr>
            <a:lvl4pPr marL="1371020" indent="0">
              <a:buNone/>
              <a:defRPr sz="2000"/>
            </a:lvl4pPr>
            <a:lvl5pPr marL="1828025" indent="0">
              <a:buNone/>
              <a:defRPr sz="2000"/>
            </a:lvl5pPr>
            <a:lvl6pPr marL="2285032" indent="0">
              <a:buNone/>
              <a:defRPr sz="2000"/>
            </a:lvl6pPr>
            <a:lvl7pPr marL="2742037" indent="0">
              <a:buNone/>
              <a:defRPr sz="2000"/>
            </a:lvl7pPr>
            <a:lvl8pPr marL="3199044" indent="0">
              <a:buNone/>
              <a:defRPr sz="2000"/>
            </a:lvl8pPr>
            <a:lvl9pPr marL="3656050" indent="0">
              <a:buNone/>
              <a:defRPr sz="2000"/>
            </a:lvl9pPr>
          </a:lstStyle>
          <a:p>
            <a:endParaRPr lang="en-US"/>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11"/>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10" name="Group 10"/>
          <p:cNvGrpSpPr/>
          <p:nvPr userDrawn="1"/>
        </p:nvGrpSpPr>
        <p:grpSpPr>
          <a:xfrm>
            <a:off x="2844800" y="6553211"/>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8839210" y="10"/>
            <a:ext cx="2924257" cy="692697"/>
          </a:xfrm>
          <a:prstGeom prst="rect">
            <a:avLst/>
          </a:prstGeom>
        </p:spPr>
      </p:pic>
      <p:sp>
        <p:nvSpPr>
          <p:cNvPr id="17" name="TextBox 1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2129030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11"/>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4" name="Group 24"/>
          <p:cNvGrpSpPr/>
          <p:nvPr userDrawn="1"/>
        </p:nvGrpSpPr>
        <p:grpSpPr>
          <a:xfrm>
            <a:off x="2844800" y="6553211"/>
            <a:ext cx="93472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8839210" y="10"/>
            <a:ext cx="2924257" cy="692697"/>
          </a:xfrm>
          <a:prstGeom prst="rect">
            <a:avLst/>
          </a:prstGeom>
        </p:spPr>
      </p:pic>
      <p:sp>
        <p:nvSpPr>
          <p:cNvPr id="31" name="TextBox 30"/>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1524625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625605" y="38101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8191505" y="2552700"/>
            <a:ext cx="5867400" cy="1524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7538720" y="2560331"/>
            <a:ext cx="5181600" cy="6095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646085" y="1015806"/>
            <a:ext cx="2193193" cy="923596"/>
          </a:xfrm>
          <a:prstGeom prst="rect">
            <a:avLst/>
          </a:prstGeom>
        </p:spPr>
      </p:pic>
      <p:sp>
        <p:nvSpPr>
          <p:cNvPr id="18" name="TextBox 17"/>
          <p:cNvSpPr txBox="1"/>
          <p:nvPr userDrawn="1"/>
        </p:nvSpPr>
        <p:spPr>
          <a:xfrm rot="5400000">
            <a:off x="-2747999" y="3808907"/>
            <a:ext cx="5867400" cy="230794"/>
          </a:xfrm>
          <a:prstGeom prst="rect">
            <a:avLst/>
          </a:prstGeom>
          <a:noFill/>
        </p:spPr>
        <p:txBody>
          <a:bodyPr wrap="square" lIns="91402" tIns="45701" rIns="91402" bIns="45701" rtlCol="0">
            <a:spAutoFit/>
          </a:bodyPr>
          <a:lstStyle/>
          <a:p>
            <a:pPr algn="r" defTabSz="914012"/>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extLst>
      <p:ext uri="{BB962C8B-B14F-4D97-AF65-F5344CB8AC3E}">
        <p14:creationId xmlns:p14="http://schemas.microsoft.com/office/powerpoint/2010/main" val="469645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59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9879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36198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266825"/>
            <a:ext cx="5435600"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51600" y="1266825"/>
            <a:ext cx="5435600"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3549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1283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36987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dirty="0">
              <a:solidFill>
                <a:prstClr val="white"/>
              </a:solidFill>
              <a:latin typeface="Arial" pitchFamily="34" charset="0"/>
              <a:cs typeface="Arial" pitchFamily="34" charset="0"/>
            </a:endParaRPr>
          </a:p>
        </p:txBody>
      </p:sp>
      <p:sp>
        <p:nvSpPr>
          <p:cNvPr id="5" name="Rectangle 4"/>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6" name="Rectangle 5"/>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7" name="Content Placeholder 6"/>
          <p:cNvSpPr>
            <a:spLocks noGrp="1"/>
          </p:cNvSpPr>
          <p:nvPr>
            <p:ph sz="quarter" idx="13" hasCustomPrompt="1"/>
          </p:nvPr>
        </p:nvSpPr>
        <p:spPr>
          <a:xfrm>
            <a:off x="3352805" y="5410200"/>
            <a:ext cx="80264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101600" y="3352804"/>
            <a:ext cx="2743200" cy="1980000"/>
          </a:xfrm>
          <a:prstGeom prst="rect">
            <a:avLst/>
          </a:prstGeom>
        </p:spPr>
      </p:pic>
      <p:sp>
        <p:nvSpPr>
          <p:cNvPr id="14" name="TextBox 13"/>
          <p:cNvSpPr txBox="1"/>
          <p:nvPr userDrawn="1"/>
        </p:nvSpPr>
        <p:spPr>
          <a:xfrm>
            <a:off x="-101600" y="5257810"/>
            <a:ext cx="29464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203200" y="5666605"/>
            <a:ext cx="2540000" cy="280742"/>
          </a:xfrm>
          <a:prstGeom prst="rect">
            <a:avLst/>
          </a:prstGeom>
          <a:noFill/>
        </p:spPr>
        <p:txBody>
          <a:bodyPr wrap="square" lIns="91402" tIns="45701" rIns="91402" bIns="45701" rtlCol="0">
            <a:spAutoFit/>
          </a:bodyPr>
          <a:lstStyle/>
          <a:p>
            <a:pPr defTabSz="914012"/>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3570931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949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93325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6353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32942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52400"/>
            <a:ext cx="27686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52400"/>
            <a:ext cx="81026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01103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957840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
              <a:defRPr/>
            </a:lvl1pPr>
            <a:lvl3pPr>
              <a:buFont typeface="Wingdings" pitchFamily="2" charset="2"/>
              <a:buChar char="§"/>
              <a:defRPr/>
            </a:lvl3pPr>
            <a:lvl4pPr>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1902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13557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20800" y="16764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04000" y="16764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6780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725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4"/>
            <a:ext cx="12192000" cy="6858000"/>
          </a:xfrm>
          <a:prstGeom prst="rect">
            <a:avLst/>
          </a:prstGeom>
          <a:noFill/>
        </p:spPr>
      </p:pic>
      <p:sp>
        <p:nvSpPr>
          <p:cNvPr id="8" name="Rectangle 7"/>
          <p:cNvSpPr/>
          <p:nvPr userDrawn="1"/>
        </p:nvSpPr>
        <p:spPr>
          <a:xfrm>
            <a:off x="0" y="4282182"/>
            <a:ext cx="12192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8839210" y="10"/>
            <a:ext cx="2924257" cy="692697"/>
          </a:xfrm>
          <a:prstGeom prst="rect">
            <a:avLst/>
          </a:prstGeom>
        </p:spPr>
      </p:pic>
      <p:sp>
        <p:nvSpPr>
          <p:cNvPr id="17" name="Content Placeholder 16"/>
          <p:cNvSpPr>
            <a:spLocks noGrp="1"/>
          </p:cNvSpPr>
          <p:nvPr>
            <p:ph sz="quarter" idx="10" hasCustomPrompt="1"/>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16" name="Rectangle 15"/>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18" name="Rectangle 17"/>
          <p:cNvSpPr/>
          <p:nvPr userDrawn="1"/>
        </p:nvSpPr>
        <p:spPr>
          <a:xfrm>
            <a:off x="7704672"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p>
            <a:pPr algn="ctr" defTabSz="914012"/>
            <a:endParaRPr lang="en-US" sz="1800">
              <a:solidFill>
                <a:prstClr val="white"/>
              </a:solidFill>
            </a:endParaRPr>
          </a:p>
        </p:txBody>
      </p:sp>
      <p:sp>
        <p:nvSpPr>
          <p:cNvPr id="12" name="TextBox 11"/>
          <p:cNvSpPr txBox="1"/>
          <p:nvPr userDrawn="1"/>
        </p:nvSpPr>
        <p:spPr>
          <a:xfrm>
            <a:off x="9144000" y="762005"/>
            <a:ext cx="2946400" cy="547657"/>
          </a:xfrm>
          <a:prstGeom prst="rect">
            <a:avLst/>
          </a:prstGeom>
          <a:noFill/>
        </p:spPr>
        <p:txBody>
          <a:bodyPr wrap="square" lIns="91402" tIns="45701" rIns="91402" bIns="45701" rtlCol="0">
            <a:spAutoFit/>
          </a:bodyPr>
          <a:lstStyle/>
          <a:p>
            <a:pPr algn="ctr" defTabSz="914012"/>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Tree>
    <p:extLst>
      <p:ext uri="{BB962C8B-B14F-4D97-AF65-F5344CB8AC3E}">
        <p14:creationId xmlns:p14="http://schemas.microsoft.com/office/powerpoint/2010/main" val="195829124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86145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6475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36609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727071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5724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292100"/>
            <a:ext cx="2870200" cy="5499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292100"/>
            <a:ext cx="8407400" cy="5499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04371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92100"/>
            <a:ext cx="79248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20800" y="16764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04000" y="16764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52450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0798064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
              <a:defRPr/>
            </a:lvl1pPr>
            <a:lvl3pPr>
              <a:buFont typeface="Wingdings" pitchFamily="2" charset="2"/>
              <a:buChar char="§"/>
              <a:defRPr/>
            </a:lvl3pPr>
            <a:lvl4pPr>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200990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2176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82"/>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10" y="10"/>
            <a:ext cx="2924257" cy="692697"/>
          </a:xfrm>
          <a:prstGeom prst="rect">
            <a:avLst/>
          </a:prstGeom>
        </p:spPr>
      </p:pic>
      <p:grpSp>
        <p:nvGrpSpPr>
          <p:cNvPr id="4" name="Group 18"/>
          <p:cNvGrpSpPr/>
          <p:nvPr userDrawn="1"/>
        </p:nvGrpSpPr>
        <p:grpSpPr>
          <a:xfrm>
            <a:off x="2844800" y="6553211"/>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5" name="Group 22"/>
          <p:cNvGrpSpPr/>
          <p:nvPr userDrawn="1"/>
        </p:nvGrpSpPr>
        <p:grpSpPr>
          <a:xfrm>
            <a:off x="0" y="1295411"/>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23" name="Slide Number Placeholder 2"/>
          <p:cNvSpPr>
            <a:spLocks noGrp="1"/>
          </p:cNvSpPr>
          <p:nvPr>
            <p:ph type="sldNum" sz="quarter" idx="11"/>
          </p:nvPr>
        </p:nvSpPr>
        <p:spPr>
          <a:xfrm>
            <a:off x="508000" y="6492882"/>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0648147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20800" y="16764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04000" y="16764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5512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99370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399485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1152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46772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12016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78926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292100"/>
            <a:ext cx="2870200" cy="5499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292100"/>
            <a:ext cx="8407400" cy="5499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28439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92100"/>
            <a:ext cx="79248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20800" y="16764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04000" y="16764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97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AC55C652-FC7F-4E15-B2B8-09AF2DB910E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3933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7"/>
            <a:ext cx="2844800" cy="365125"/>
          </a:xfrm>
          <a:prstGeom prst="rect">
            <a:avLst/>
          </a:prstGeom>
        </p:spPr>
        <p:txBody>
          <a:bodyPr lIns="91402" tIns="45701" rIns="91402" bIns="45701"/>
          <a:lstStyle/>
          <a:p>
            <a:pPr defTabSz="914012"/>
            <a:endParaRPr lang="en-US">
              <a:solidFill>
                <a:prstClr val="black"/>
              </a:solidFill>
            </a:endParaRPr>
          </a:p>
        </p:txBody>
      </p:sp>
      <p:sp>
        <p:nvSpPr>
          <p:cNvPr id="4" name="Footer Placeholder 3"/>
          <p:cNvSpPr>
            <a:spLocks noGrp="1"/>
          </p:cNvSpPr>
          <p:nvPr>
            <p:ph type="ftr" sz="quarter" idx="11"/>
          </p:nvPr>
        </p:nvSpPr>
        <p:spPr>
          <a:xfrm>
            <a:off x="4165601" y="6356357"/>
            <a:ext cx="3860800" cy="365125"/>
          </a:xfrm>
          <a:prstGeom prst="rect">
            <a:avLst/>
          </a:prstGeom>
        </p:spPr>
        <p:txBody>
          <a:bodyPr lIns="91402" tIns="45701" rIns="91402" bIns="45701"/>
          <a:lstStyle/>
          <a:p>
            <a:pPr defTabSz="914012"/>
            <a:endParaRPr lang="en-US">
              <a:solidFill>
                <a:prstClr val="black"/>
              </a:solidFill>
            </a:endParaRPr>
          </a:p>
        </p:txBody>
      </p:sp>
      <p:sp>
        <p:nvSpPr>
          <p:cNvPr id="5" name="Slide Number Placeholder 4"/>
          <p:cNvSpPr>
            <a:spLocks noGrp="1"/>
          </p:cNvSpPr>
          <p:nvPr>
            <p:ph type="sldNum" sz="quarter" idx="12"/>
          </p:nvPr>
        </p:nvSpPr>
        <p:spPr/>
        <p:txBody>
          <a:body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0445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8839210" y="10"/>
            <a:ext cx="2924257" cy="692697"/>
          </a:xfrm>
          <a:prstGeom prst="rect">
            <a:avLst/>
          </a:prstGeom>
        </p:spPr>
      </p:pic>
      <p:sp>
        <p:nvSpPr>
          <p:cNvPr id="3" name="Content Placeholder 2"/>
          <p:cNvSpPr>
            <a:spLocks noGrp="1"/>
          </p:cNvSpPr>
          <p:nvPr userDrawn="1">
            <p:ph sz="half" idx="1" hasCustomPrompt="1"/>
          </p:nvPr>
        </p:nvSpPr>
        <p:spPr>
          <a:xfrm>
            <a:off x="609600" y="1600206"/>
            <a:ext cx="5384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6604000" y="1600206"/>
            <a:ext cx="5384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11"/>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5" name="Group 28"/>
          <p:cNvGrpSpPr/>
          <p:nvPr userDrawn="1"/>
        </p:nvGrpSpPr>
        <p:grpSpPr>
          <a:xfrm>
            <a:off x="2844800" y="6553211"/>
            <a:ext cx="93472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sp>
        <p:nvSpPr>
          <p:cNvPr id="34" name="TextBox 33"/>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302753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8" y="1535112"/>
            <a:ext cx="5386917"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8" y="2362206"/>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6" y="1535112"/>
            <a:ext cx="5389033"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6" y="2362206"/>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11"/>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7" name="Group 15"/>
          <p:cNvGrpSpPr/>
          <p:nvPr userDrawn="1"/>
        </p:nvGrpSpPr>
        <p:grpSpPr>
          <a:xfrm>
            <a:off x="2844800" y="6553211"/>
            <a:ext cx="93472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8839210" y="10"/>
            <a:ext cx="2924257" cy="692697"/>
          </a:xfrm>
          <a:prstGeom prst="rect">
            <a:avLst/>
          </a:prstGeom>
        </p:spPr>
      </p:pic>
      <p:sp>
        <p:nvSpPr>
          <p:cNvPr id="21" name="TextBox 20"/>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extLst>
      <p:ext uri="{BB962C8B-B14F-4D97-AF65-F5344CB8AC3E}">
        <p14:creationId xmlns:p14="http://schemas.microsoft.com/office/powerpoint/2010/main" val="331110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11"/>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grpSp>
        <p:nvGrpSpPr>
          <p:cNvPr id="3" name="Group 10"/>
          <p:cNvGrpSpPr/>
          <p:nvPr userDrawn="1"/>
        </p:nvGrpSpPr>
        <p:grpSpPr>
          <a:xfrm>
            <a:off x="2844800" y="6553211"/>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sz="1800">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8839210" y="10"/>
            <a:ext cx="2924257" cy="692697"/>
          </a:xfrm>
          <a:prstGeom prst="rect">
            <a:avLst/>
          </a:prstGeom>
        </p:spPr>
      </p:pic>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extLst>
      <p:ext uri="{BB962C8B-B14F-4D97-AF65-F5344CB8AC3E}">
        <p14:creationId xmlns:p14="http://schemas.microsoft.com/office/powerpoint/2010/main" val="38377580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02" tIns="45701" rIns="91402" bIns="4570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6"/>
            <a:ext cx="10972800" cy="4525963"/>
          </a:xfrm>
          <a:prstGeom prst="rect">
            <a:avLst/>
          </a:prstGeom>
        </p:spPr>
        <p:txBody>
          <a:bodyPr vert="horz" lIns="91402" tIns="45701" rIns="91402" bIns="4570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508000" y="6324607"/>
            <a:ext cx="2844800" cy="365125"/>
          </a:xfrm>
          <a:prstGeom prst="rect">
            <a:avLst/>
          </a:prstGeom>
        </p:spPr>
        <p:txBody>
          <a:bodyPr vert="horz" lIns="91402" tIns="45701" rIns="91402" bIns="45701" rtlCol="0" anchor="ctr"/>
          <a:lstStyle>
            <a:lvl1pPr algn="l">
              <a:defRPr sz="1200">
                <a:solidFill>
                  <a:schemeClr val="tx1">
                    <a:tint val="75000"/>
                  </a:schemeClr>
                </a:solidFill>
                <a:latin typeface="Arial" pitchFamily="34" charset="0"/>
                <a:cs typeface="Arial" pitchFamily="34" charset="0"/>
              </a:defRPr>
            </a:lvl1p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452506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defTabSz="914012"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754" indent="-342754" algn="l" defTabSz="914012"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636" indent="-285630" algn="l" defTabSz="914012"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2515" indent="-228502" algn="l" defTabSz="914012"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599521"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6528"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3534"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40"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47"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52"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12" rtl="0" eaLnBrk="1" latinLnBrk="0" hangingPunct="1">
        <a:defRPr sz="1800" kern="1200">
          <a:solidFill>
            <a:schemeClr val="tx1"/>
          </a:solidFill>
          <a:latin typeface="+mn-lt"/>
          <a:ea typeface="+mn-ea"/>
          <a:cs typeface="+mn-cs"/>
        </a:defRPr>
      </a:lvl1pPr>
      <a:lvl2pPr marL="457008" algn="l" defTabSz="914012" rtl="0" eaLnBrk="1" latinLnBrk="0" hangingPunct="1">
        <a:defRPr sz="1800" kern="1200">
          <a:solidFill>
            <a:schemeClr val="tx1"/>
          </a:solidFill>
          <a:latin typeface="+mn-lt"/>
          <a:ea typeface="+mn-ea"/>
          <a:cs typeface="+mn-cs"/>
        </a:defRPr>
      </a:lvl2pPr>
      <a:lvl3pPr marL="914012" algn="l" defTabSz="914012" rtl="0" eaLnBrk="1" latinLnBrk="0" hangingPunct="1">
        <a:defRPr sz="1800" kern="1200">
          <a:solidFill>
            <a:schemeClr val="tx1"/>
          </a:solidFill>
          <a:latin typeface="+mn-lt"/>
          <a:ea typeface="+mn-ea"/>
          <a:cs typeface="+mn-cs"/>
        </a:defRPr>
      </a:lvl3pPr>
      <a:lvl4pPr marL="1371020" algn="l" defTabSz="914012" rtl="0" eaLnBrk="1" latinLnBrk="0" hangingPunct="1">
        <a:defRPr sz="1800" kern="1200">
          <a:solidFill>
            <a:schemeClr val="tx1"/>
          </a:solidFill>
          <a:latin typeface="+mn-lt"/>
          <a:ea typeface="+mn-ea"/>
          <a:cs typeface="+mn-cs"/>
        </a:defRPr>
      </a:lvl4pPr>
      <a:lvl5pPr marL="1828025" algn="l" defTabSz="914012" rtl="0" eaLnBrk="1" latinLnBrk="0" hangingPunct="1">
        <a:defRPr sz="1800" kern="1200">
          <a:solidFill>
            <a:schemeClr val="tx1"/>
          </a:solidFill>
          <a:latin typeface="+mn-lt"/>
          <a:ea typeface="+mn-ea"/>
          <a:cs typeface="+mn-cs"/>
        </a:defRPr>
      </a:lvl5pPr>
      <a:lvl6pPr marL="2285032" algn="l" defTabSz="914012" rtl="0" eaLnBrk="1" latinLnBrk="0" hangingPunct="1">
        <a:defRPr sz="1800" kern="1200">
          <a:solidFill>
            <a:schemeClr val="tx1"/>
          </a:solidFill>
          <a:latin typeface="+mn-lt"/>
          <a:ea typeface="+mn-ea"/>
          <a:cs typeface="+mn-cs"/>
        </a:defRPr>
      </a:lvl6pPr>
      <a:lvl7pPr marL="2742037" algn="l" defTabSz="914012" rtl="0" eaLnBrk="1" latinLnBrk="0" hangingPunct="1">
        <a:defRPr sz="1800" kern="1200">
          <a:solidFill>
            <a:schemeClr val="tx1"/>
          </a:solidFill>
          <a:latin typeface="+mn-lt"/>
          <a:ea typeface="+mn-ea"/>
          <a:cs typeface="+mn-cs"/>
        </a:defRPr>
      </a:lvl7pPr>
      <a:lvl8pPr marL="3199044" algn="l" defTabSz="914012" rtl="0" eaLnBrk="1" latinLnBrk="0" hangingPunct="1">
        <a:defRPr sz="1800" kern="1200">
          <a:solidFill>
            <a:schemeClr val="tx1"/>
          </a:solidFill>
          <a:latin typeface="+mn-lt"/>
          <a:ea typeface="+mn-ea"/>
          <a:cs typeface="+mn-cs"/>
        </a:defRPr>
      </a:lvl8pPr>
      <a:lvl9pPr marL="3656050" algn="l" defTabSz="91401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2050" name="Group 3"/>
          <p:cNvGrpSpPr>
            <a:grpSpLocks/>
          </p:cNvGrpSpPr>
          <p:nvPr/>
        </p:nvGrpSpPr>
        <p:grpSpPr bwMode="auto">
          <a:xfrm>
            <a:off x="11106157" y="733430"/>
            <a:ext cx="960967" cy="531813"/>
            <a:chOff x="5247" y="462"/>
            <a:chExt cx="454" cy="335"/>
          </a:xfrm>
        </p:grpSpPr>
        <p:sp>
          <p:nvSpPr>
            <p:cNvPr id="3076" name="AutoShape 4"/>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lgn="ctr" eaLnBrk="0" fontAlgn="base" hangingPunct="0">
                <a:spcBef>
                  <a:spcPct val="0"/>
                </a:spcBef>
                <a:spcAft>
                  <a:spcPct val="0"/>
                </a:spcAft>
                <a:defRPr/>
              </a:pPr>
              <a:endParaRPr lang="en-US" sz="2400" dirty="0">
                <a:solidFill>
                  <a:srgbClr val="FFFFFF"/>
                </a:solidFill>
              </a:endParaRPr>
            </a:p>
          </p:txBody>
        </p:sp>
        <p:sp>
          <p:nvSpPr>
            <p:cNvPr id="3077" name="AutoShape 5"/>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lgn="ctr" eaLnBrk="0" fontAlgn="base" hangingPunct="0">
                <a:spcBef>
                  <a:spcPct val="0"/>
                </a:spcBef>
                <a:spcAft>
                  <a:spcPct val="0"/>
                </a:spcAft>
                <a:defRPr/>
              </a:pPr>
              <a:endParaRPr lang="en-US" sz="2400" dirty="0">
                <a:solidFill>
                  <a:srgbClr val="FFFFFF"/>
                </a:solidFill>
              </a:endParaRPr>
            </a:p>
          </p:txBody>
        </p:sp>
        <p:sp>
          <p:nvSpPr>
            <p:cNvPr id="3078" name="AutoShape 6"/>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lgn="ctr" eaLnBrk="0" fontAlgn="base" hangingPunct="0">
                <a:spcBef>
                  <a:spcPct val="0"/>
                </a:spcBef>
                <a:spcAft>
                  <a:spcPct val="0"/>
                </a:spcAft>
                <a:defRPr/>
              </a:pPr>
              <a:endParaRPr lang="en-US" sz="2400" dirty="0">
                <a:solidFill>
                  <a:srgbClr val="FFFFFF"/>
                </a:solidFill>
              </a:endParaRPr>
            </a:p>
          </p:txBody>
        </p:sp>
      </p:grpSp>
      <p:grpSp>
        <p:nvGrpSpPr>
          <p:cNvPr id="2051" name="Group 7"/>
          <p:cNvGrpSpPr>
            <a:grpSpLocks/>
          </p:cNvGrpSpPr>
          <p:nvPr/>
        </p:nvGrpSpPr>
        <p:grpSpPr bwMode="auto">
          <a:xfrm>
            <a:off x="103717" y="6040447"/>
            <a:ext cx="709083" cy="727075"/>
            <a:chOff x="49" y="3805"/>
            <a:chExt cx="335" cy="458"/>
          </a:xfrm>
        </p:grpSpPr>
        <p:sp>
          <p:nvSpPr>
            <p:cNvPr id="3080" name="AutoShape 8"/>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lgn="ctr" eaLnBrk="0" fontAlgn="base" hangingPunct="0">
                <a:spcBef>
                  <a:spcPct val="0"/>
                </a:spcBef>
                <a:spcAft>
                  <a:spcPct val="0"/>
                </a:spcAft>
                <a:defRPr/>
              </a:pPr>
              <a:endParaRPr lang="en-US" sz="2400" dirty="0">
                <a:solidFill>
                  <a:srgbClr val="FFFFFF"/>
                </a:solidFill>
              </a:endParaRPr>
            </a:p>
          </p:txBody>
        </p:sp>
        <p:sp>
          <p:nvSpPr>
            <p:cNvPr id="3081" name="AutoShape 9"/>
            <p:cNvSpPr>
              <a:spLocks noChangeArrowheads="1"/>
            </p:cNvSpPr>
            <p:nvPr/>
          </p:nvSpPr>
          <p:spPr bwMode="auto">
            <a:xfrm rot="5400000" flipH="1">
              <a:off x="141" y="3869"/>
              <a:ext cx="138"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lgn="ctr" eaLnBrk="0" fontAlgn="base" hangingPunct="0">
                <a:spcBef>
                  <a:spcPct val="0"/>
                </a:spcBef>
                <a:spcAft>
                  <a:spcPct val="0"/>
                </a:spcAft>
                <a:defRPr/>
              </a:pPr>
              <a:endParaRPr lang="en-US" sz="2400" dirty="0">
                <a:solidFill>
                  <a:srgbClr val="FFFFFF"/>
                </a:solidFill>
              </a:endParaRPr>
            </a:p>
          </p:txBody>
        </p:sp>
        <p:sp>
          <p:nvSpPr>
            <p:cNvPr id="3082" name="AutoShape 10"/>
            <p:cNvSpPr>
              <a:spLocks noChangeArrowheads="1"/>
            </p:cNvSpPr>
            <p:nvPr/>
          </p:nvSpPr>
          <p:spPr bwMode="auto">
            <a:xfrm rot="5400000" flipH="1">
              <a:off x="141" y="4030"/>
              <a:ext cx="138"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lgn="ctr" eaLnBrk="0" fontAlgn="base" hangingPunct="0">
                <a:spcBef>
                  <a:spcPct val="0"/>
                </a:spcBef>
                <a:spcAft>
                  <a:spcPct val="0"/>
                </a:spcAft>
                <a:defRPr/>
              </a:pPr>
              <a:endParaRPr lang="en-US" sz="2400" dirty="0">
                <a:solidFill>
                  <a:srgbClr val="FFFFFF"/>
                </a:solidFill>
              </a:endParaRPr>
            </a:p>
          </p:txBody>
        </p:sp>
      </p:grpSp>
      <p:sp>
        <p:nvSpPr>
          <p:cNvPr id="3083" name="Rectangle 11"/>
          <p:cNvSpPr>
            <a:spLocks noGrp="1" noChangeArrowheads="1"/>
          </p:cNvSpPr>
          <p:nvPr>
            <p:ph type="body" idx="1"/>
          </p:nvPr>
        </p:nvSpPr>
        <p:spPr bwMode="auto">
          <a:xfrm>
            <a:off x="812800" y="1266825"/>
            <a:ext cx="11074400" cy="4905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7" name="Rectangle 15"/>
          <p:cNvSpPr>
            <a:spLocks noChangeArrowheads="1"/>
          </p:cNvSpPr>
          <p:nvPr/>
        </p:nvSpPr>
        <p:spPr bwMode="auto">
          <a:xfrm>
            <a:off x="302684" y="0"/>
            <a:ext cx="304800"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lgn="ctr" eaLnBrk="0" fontAlgn="base" hangingPunct="0">
              <a:spcBef>
                <a:spcPct val="0"/>
              </a:spcBef>
              <a:spcAft>
                <a:spcPct val="0"/>
              </a:spcAft>
              <a:defRPr/>
            </a:pPr>
            <a:endParaRPr lang="en-US" sz="2400" dirty="0">
              <a:solidFill>
                <a:srgbClr val="FFFFFF"/>
              </a:solidFill>
            </a:endParaRPr>
          </a:p>
        </p:txBody>
      </p:sp>
      <p:sp>
        <p:nvSpPr>
          <p:cNvPr id="3088" name="AutoShape 16"/>
          <p:cNvSpPr>
            <a:spLocks noChangeArrowheads="1"/>
          </p:cNvSpPr>
          <p:nvPr/>
        </p:nvSpPr>
        <p:spPr bwMode="auto">
          <a:xfrm flipH="1">
            <a:off x="406400" y="914400"/>
            <a:ext cx="11785600" cy="228600"/>
          </a:xfrm>
          <a:prstGeom prst="homePlate">
            <a:avLst>
              <a:gd name="adj" fmla="val 67846"/>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lgn="ctr" eaLnBrk="0" fontAlgn="base" hangingPunct="0">
              <a:spcBef>
                <a:spcPct val="0"/>
              </a:spcBef>
              <a:spcAft>
                <a:spcPct val="0"/>
              </a:spcAft>
              <a:defRPr/>
            </a:pPr>
            <a:endParaRPr lang="en-US" sz="2400" dirty="0">
              <a:solidFill>
                <a:srgbClr val="FFFFFF"/>
              </a:solidFill>
            </a:endParaRPr>
          </a:p>
        </p:txBody>
      </p:sp>
      <p:sp>
        <p:nvSpPr>
          <p:cNvPr id="3089" name="Rectangle 17"/>
          <p:cNvSpPr>
            <a:spLocks noChangeArrowheads="1"/>
          </p:cNvSpPr>
          <p:nvPr/>
        </p:nvSpPr>
        <p:spPr bwMode="auto">
          <a:xfrm>
            <a:off x="2641600" y="2179638"/>
            <a:ext cx="254000" cy="4678362"/>
          </a:xfrm>
          <a:prstGeom prst="rect">
            <a:avLst/>
          </a:prstGeom>
          <a:noFill/>
          <a:ln w="9525">
            <a:noFill/>
            <a:miter lim="800000"/>
            <a:headEnd/>
            <a:tailEnd/>
          </a:ln>
        </p:spPr>
        <p:txBody>
          <a:bodyPr wrap="none" anchor="ctr"/>
          <a:lstStyle/>
          <a:p>
            <a:pPr algn="ctr" eaLnBrk="0" fontAlgn="base" hangingPunct="0">
              <a:spcBef>
                <a:spcPct val="0"/>
              </a:spcBef>
              <a:spcAft>
                <a:spcPct val="0"/>
              </a:spcAft>
              <a:defRPr/>
            </a:pPr>
            <a:endParaRPr lang="en-US" sz="2400" dirty="0">
              <a:solidFill>
                <a:srgbClr val="FFFFFF"/>
              </a:solidFill>
            </a:endParaRPr>
          </a:p>
        </p:txBody>
      </p:sp>
      <p:grpSp>
        <p:nvGrpSpPr>
          <p:cNvPr id="2056" name="Group 18"/>
          <p:cNvGrpSpPr>
            <a:grpSpLocks/>
          </p:cNvGrpSpPr>
          <p:nvPr/>
        </p:nvGrpSpPr>
        <p:grpSpPr bwMode="auto">
          <a:xfrm>
            <a:off x="103717" y="5903913"/>
            <a:ext cx="711200" cy="749300"/>
            <a:chOff x="49" y="3719"/>
            <a:chExt cx="336" cy="472"/>
          </a:xfrm>
        </p:grpSpPr>
        <p:sp>
          <p:nvSpPr>
            <p:cNvPr id="3091" name="AutoShape 19"/>
            <p:cNvSpPr>
              <a:spLocks noChangeArrowheads="1"/>
            </p:cNvSpPr>
            <p:nvPr/>
          </p:nvSpPr>
          <p:spPr bwMode="auto">
            <a:xfrm rot="-5400000">
              <a:off x="136" y="3629"/>
              <a:ext cx="150" cy="335"/>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lgn="ctr" eaLnBrk="0" fontAlgn="base" hangingPunct="0">
                <a:spcBef>
                  <a:spcPct val="0"/>
                </a:spcBef>
                <a:spcAft>
                  <a:spcPct val="0"/>
                </a:spcAft>
                <a:defRPr/>
              </a:pPr>
              <a:endParaRPr lang="en-US" sz="2400" dirty="0">
                <a:solidFill>
                  <a:srgbClr val="FFFFFF"/>
                </a:solidFill>
              </a:endParaRPr>
            </a:p>
          </p:txBody>
        </p:sp>
        <p:sp>
          <p:nvSpPr>
            <p:cNvPr id="3092" name="AutoShape 20"/>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lgn="ctr" eaLnBrk="0" fontAlgn="base" hangingPunct="0">
                <a:spcBef>
                  <a:spcPct val="0"/>
                </a:spcBef>
                <a:spcAft>
                  <a:spcPct val="0"/>
                </a:spcAft>
                <a:defRPr/>
              </a:pPr>
              <a:endParaRPr lang="en-US" sz="2400" dirty="0">
                <a:solidFill>
                  <a:srgbClr val="FFFFFF"/>
                </a:solidFill>
              </a:endParaRPr>
            </a:p>
          </p:txBody>
        </p:sp>
        <p:sp>
          <p:nvSpPr>
            <p:cNvPr id="3093" name="AutoShape 21"/>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lgn="ctr" eaLnBrk="0" fontAlgn="base" hangingPunct="0">
                <a:spcBef>
                  <a:spcPct val="0"/>
                </a:spcBef>
                <a:spcAft>
                  <a:spcPct val="0"/>
                </a:spcAft>
                <a:defRPr/>
              </a:pPr>
              <a:endParaRPr lang="en-US" sz="2400" dirty="0">
                <a:solidFill>
                  <a:srgbClr val="FFFFFF"/>
                </a:solidFill>
              </a:endParaRPr>
            </a:p>
          </p:txBody>
        </p:sp>
      </p:grpSp>
      <p:sp>
        <p:nvSpPr>
          <p:cNvPr id="3094" name="Rectangle 22"/>
          <p:cNvSpPr>
            <a:spLocks noGrp="1" noChangeArrowheads="1"/>
          </p:cNvSpPr>
          <p:nvPr>
            <p:ph type="title"/>
          </p:nvPr>
        </p:nvSpPr>
        <p:spPr bwMode="auto">
          <a:xfrm>
            <a:off x="812801" y="152400"/>
            <a:ext cx="10117667"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grpSp>
        <p:nvGrpSpPr>
          <p:cNvPr id="2058" name="Group 23"/>
          <p:cNvGrpSpPr>
            <a:grpSpLocks/>
          </p:cNvGrpSpPr>
          <p:nvPr/>
        </p:nvGrpSpPr>
        <p:grpSpPr bwMode="auto">
          <a:xfrm>
            <a:off x="10919890" y="731838"/>
            <a:ext cx="986367" cy="533400"/>
            <a:chOff x="5159" y="461"/>
            <a:chExt cx="466" cy="336"/>
          </a:xfrm>
        </p:grpSpPr>
        <p:sp>
          <p:nvSpPr>
            <p:cNvPr id="3096" name="AutoShape 24"/>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lgn="ctr" eaLnBrk="0" fontAlgn="base" hangingPunct="0">
                <a:spcBef>
                  <a:spcPct val="0"/>
                </a:spcBef>
                <a:spcAft>
                  <a:spcPct val="0"/>
                </a:spcAft>
                <a:defRPr/>
              </a:pPr>
              <a:endParaRPr lang="en-US" sz="2400" dirty="0">
                <a:solidFill>
                  <a:srgbClr val="FFFFFF"/>
                </a:solidFill>
              </a:endParaRPr>
            </a:p>
          </p:txBody>
        </p:sp>
        <p:sp>
          <p:nvSpPr>
            <p:cNvPr id="3097" name="AutoShape 25"/>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lgn="ctr" eaLnBrk="0" fontAlgn="base" hangingPunct="0">
                <a:spcBef>
                  <a:spcPct val="0"/>
                </a:spcBef>
                <a:spcAft>
                  <a:spcPct val="0"/>
                </a:spcAft>
                <a:defRPr/>
              </a:pPr>
              <a:endParaRPr lang="en-US" sz="2400" dirty="0">
                <a:solidFill>
                  <a:srgbClr val="FFFFFF"/>
                </a:solidFill>
              </a:endParaRPr>
            </a:p>
          </p:txBody>
        </p:sp>
        <p:sp>
          <p:nvSpPr>
            <p:cNvPr id="3098" name="AutoShape 26"/>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lgn="ctr" eaLnBrk="0" fontAlgn="base" hangingPunct="0">
                <a:spcBef>
                  <a:spcPct val="0"/>
                </a:spcBef>
                <a:spcAft>
                  <a:spcPct val="0"/>
                </a:spcAft>
                <a:defRPr/>
              </a:pPr>
              <a:endParaRPr lang="en-US" sz="2400" dirty="0">
                <a:solidFill>
                  <a:srgbClr val="FFFFFF"/>
                </a:solidFill>
              </a:endParaRPr>
            </a:p>
          </p:txBody>
        </p:sp>
      </p:grpSp>
      <p:sp>
        <p:nvSpPr>
          <p:cNvPr id="3099" name="Rectangle 27"/>
          <p:cNvSpPr>
            <a:spLocks noGrp="1" noChangeArrowheads="1"/>
          </p:cNvSpPr>
          <p:nvPr userDrawn="1"/>
        </p:nvSpPr>
        <p:spPr bwMode="auto">
          <a:xfrm>
            <a:off x="9211733" y="6400800"/>
            <a:ext cx="2540000" cy="304800"/>
          </a:xfrm>
          <a:prstGeom prst="rect">
            <a:avLst/>
          </a:prstGeom>
          <a:noFill/>
          <a:ln w="9525">
            <a:noFill/>
            <a:miter lim="800000"/>
            <a:headEnd/>
            <a:tailEnd/>
          </a:ln>
        </p:spPr>
        <p:txBody>
          <a:bodyPr/>
          <a:lstStyle/>
          <a:p>
            <a:pPr algn="r" eaLnBrk="0" fontAlgn="base" hangingPunct="0">
              <a:spcBef>
                <a:spcPct val="0"/>
              </a:spcBef>
              <a:spcAft>
                <a:spcPct val="0"/>
              </a:spcAft>
              <a:defRPr/>
            </a:pPr>
            <a:r>
              <a:rPr lang="en-US" sz="1400" dirty="0">
                <a:solidFill>
                  <a:srgbClr val="FFFFFF"/>
                </a:solidFill>
                <a:latin typeface="Arial Narrow" pitchFamily="34" charset="0"/>
                <a:ea typeface="ヒラギノ角ゴ Pro W3" pitchFamily="84" charset="-128"/>
              </a:rPr>
              <a:t>8-</a:t>
            </a:r>
            <a:fld id="{192529FD-1B68-48C2-9E36-F92C14C54B7E}" type="slidenum">
              <a:rPr lang="en-US" sz="1400">
                <a:solidFill>
                  <a:srgbClr val="FFFFFF"/>
                </a:solidFill>
                <a:latin typeface="Arial Narrow" pitchFamily="34" charset="0"/>
                <a:ea typeface="ヒラギノ角ゴ Pro W3" pitchFamily="84" charset="-128"/>
              </a:rPr>
              <a:pPr algn="r" eaLnBrk="0" fontAlgn="base" hangingPunct="0">
                <a:spcBef>
                  <a:spcPct val="0"/>
                </a:spcBef>
                <a:spcAft>
                  <a:spcPct val="0"/>
                </a:spcAft>
                <a:defRPr/>
              </a:pPr>
              <a:t>‹#›</a:t>
            </a:fld>
            <a:endParaRPr lang="en-US" sz="1400" dirty="0">
              <a:solidFill>
                <a:srgbClr val="FFFFFF"/>
              </a:solidFill>
              <a:latin typeface="Arial Narrow" pitchFamily="34" charset="0"/>
              <a:ea typeface="ヒラギノ角ゴ Pro W3" pitchFamily="84" charset="-128"/>
            </a:endParaRPr>
          </a:p>
        </p:txBody>
      </p:sp>
      <p:sp>
        <p:nvSpPr>
          <p:cNvPr id="3100" name="Rectangle 28"/>
          <p:cNvSpPr>
            <a:spLocks noChangeArrowheads="1"/>
          </p:cNvSpPr>
          <p:nvPr userDrawn="1"/>
        </p:nvSpPr>
        <p:spPr bwMode="auto">
          <a:xfrm>
            <a:off x="812800" y="6172200"/>
            <a:ext cx="5181600" cy="533400"/>
          </a:xfrm>
          <a:prstGeom prst="rect">
            <a:avLst/>
          </a:prstGeom>
          <a:noFill/>
          <a:ln w="9525">
            <a:noFill/>
            <a:miter lim="800000"/>
            <a:headEnd/>
            <a:tailEnd/>
          </a:ln>
          <a:effectLst/>
        </p:spPr>
        <p:txBody>
          <a:bodyPr anchor="b"/>
          <a:lstStyle/>
          <a:p>
            <a:pPr eaLnBrk="0" fontAlgn="base" hangingPunct="0">
              <a:spcBef>
                <a:spcPct val="0"/>
              </a:spcBef>
              <a:spcAft>
                <a:spcPct val="0"/>
              </a:spcAft>
              <a:defRPr/>
            </a:pPr>
            <a:r>
              <a:rPr lang="en-US" sz="800" dirty="0">
                <a:solidFill>
                  <a:srgbClr val="FFFFFF"/>
                </a:solidFill>
                <a:latin typeface="Arial" charset="0"/>
                <a:ea typeface="ヒラギノ角ゴ Pro W3" pitchFamily="84" charset="-128"/>
              </a:rPr>
              <a:t>Copyright © 2007 Pearson Addison-Wesley. All rights reserved.</a:t>
            </a:r>
            <a:endParaRPr lang="en-US" sz="900" dirty="0">
              <a:solidFill>
                <a:srgbClr val="FFFFFF"/>
              </a:solidFill>
              <a:latin typeface="Arial" charset="0"/>
              <a:ea typeface="ヒラギノ角ゴ Pro W3" pitchFamily="84" charset="-128"/>
            </a:endParaRPr>
          </a:p>
        </p:txBody>
      </p:sp>
      <p:sp>
        <p:nvSpPr>
          <p:cNvPr id="3101" name="Rectangle 29"/>
          <p:cNvSpPr>
            <a:spLocks noGrp="1" noChangeArrowheads="1"/>
          </p:cNvSpPr>
          <p:nvPr userDrawn="1"/>
        </p:nvSpPr>
        <p:spPr bwMode="auto">
          <a:xfrm>
            <a:off x="3556000" y="6462713"/>
            <a:ext cx="8534400" cy="304800"/>
          </a:xfrm>
          <a:prstGeom prst="rect">
            <a:avLst/>
          </a:prstGeom>
          <a:noFill/>
          <a:ln w="9525">
            <a:noFill/>
            <a:miter lim="800000"/>
            <a:headEnd/>
            <a:tailEnd/>
          </a:ln>
        </p:spPr>
        <p:txBody>
          <a:bodyPr/>
          <a:lstStyle/>
          <a:p>
            <a:pPr algn="ctr" eaLnBrk="0" fontAlgn="base" hangingPunct="0">
              <a:spcBef>
                <a:spcPct val="0"/>
              </a:spcBef>
              <a:spcAft>
                <a:spcPct val="0"/>
              </a:spcAft>
              <a:defRPr/>
            </a:pPr>
            <a:r>
              <a:rPr lang="en-US" sz="1000" dirty="0">
                <a:solidFill>
                  <a:srgbClr val="FFFFFF"/>
                </a:solidFill>
                <a:latin typeface="Arial Narrow" pitchFamily="34" charset="0"/>
                <a:ea typeface="ヒラギノ角ゴ Pro W3" pitchFamily="84" charset="-128"/>
              </a:rPr>
              <a:t>A. Levitin </a:t>
            </a:r>
            <a:r>
              <a:rPr lang="en-US" sz="1000" dirty="0">
                <a:solidFill>
                  <a:srgbClr val="FFFFFF"/>
                </a:solidFill>
                <a:latin typeface="Arial"/>
                <a:ea typeface="ヒラギノ角ゴ Pro W3" pitchFamily="84" charset="-128"/>
              </a:rPr>
              <a:t>“</a:t>
            </a:r>
            <a:r>
              <a:rPr lang="en-US" sz="1000" dirty="0">
                <a:solidFill>
                  <a:srgbClr val="FFFFFF"/>
                </a:solidFill>
                <a:latin typeface="Arial Narrow" pitchFamily="34" charset="0"/>
                <a:ea typeface="ヒラギノ角ゴ Pro W3" pitchFamily="84" charset="-128"/>
              </a:rPr>
              <a:t>Introduction to the Design &amp; Analysis of Algorithms,</a:t>
            </a:r>
            <a:r>
              <a:rPr lang="en-US" sz="1000" dirty="0">
                <a:solidFill>
                  <a:srgbClr val="FFFFFF"/>
                </a:solidFill>
                <a:latin typeface="Arial"/>
                <a:ea typeface="ヒラギノ角ゴ Pro W3" pitchFamily="84" charset="-128"/>
              </a:rPr>
              <a:t>”</a:t>
            </a:r>
            <a:r>
              <a:rPr lang="en-US" sz="1000" dirty="0">
                <a:solidFill>
                  <a:srgbClr val="FFFFFF"/>
                </a:solidFill>
                <a:latin typeface="Arial Narrow" pitchFamily="34" charset="0"/>
                <a:ea typeface="ヒラギノ角ゴ Pro W3" pitchFamily="84" charset="-128"/>
              </a:rPr>
              <a:t> 2</a:t>
            </a:r>
            <a:r>
              <a:rPr lang="en-US" sz="1000" baseline="30000" dirty="0">
                <a:solidFill>
                  <a:srgbClr val="FFFFFF"/>
                </a:solidFill>
                <a:latin typeface="Arial Narrow" pitchFamily="34" charset="0"/>
                <a:ea typeface="ヒラギノ角ゴ Pro W3" pitchFamily="84" charset="-128"/>
              </a:rPr>
              <a:t>nd</a:t>
            </a:r>
            <a:r>
              <a:rPr lang="en-US" sz="1000" dirty="0">
                <a:solidFill>
                  <a:srgbClr val="FFFFFF"/>
                </a:solidFill>
                <a:latin typeface="Arial Narrow" pitchFamily="34" charset="0"/>
                <a:ea typeface="ヒラギノ角ゴ Pro W3" pitchFamily="84" charset="-128"/>
              </a:rPr>
              <a:t> ed., Ch. 8</a:t>
            </a:r>
          </a:p>
        </p:txBody>
      </p:sp>
    </p:spTree>
    <p:extLst>
      <p:ext uri="{BB962C8B-B14F-4D97-AF65-F5344CB8AC3E}">
        <p14:creationId xmlns:p14="http://schemas.microsoft.com/office/powerpoint/2010/main" val="974771485"/>
      </p:ext>
    </p:extLst>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94">
                                            <p:txEl>
                                              <p:pRg st="0" end="0"/>
                                            </p:txEl>
                                          </p:spTgt>
                                        </p:tgtEl>
                                        <p:attrNameLst>
                                          <p:attrName>style.visibility</p:attrName>
                                        </p:attrNameLst>
                                      </p:cBhvr>
                                      <p:to>
                                        <p:strVal val="visible"/>
                                      </p:to>
                                    </p:set>
                                    <p:animEffect transition="in" filter="dissolve">
                                      <p:cBhvr>
                                        <p:cTn id="7" dur="500"/>
                                        <p:tgtEl>
                                          <p:spTgt spid="30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3">
                                            <p:txEl>
                                              <p:pRg st="0" end="0"/>
                                            </p:txEl>
                                          </p:spTgt>
                                        </p:tgtEl>
                                        <p:attrNameLst>
                                          <p:attrName>style.visibility</p:attrName>
                                        </p:attrNameLst>
                                      </p:cBhvr>
                                      <p:to>
                                        <p:strVal val="visible"/>
                                      </p:to>
                                    </p:set>
                                    <p:animEffect transition="in" filter="wipe(up)">
                                      <p:cBhvr>
                                        <p:cTn id="12" dur="500"/>
                                        <p:tgtEl>
                                          <p:spTgt spid="30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3">
                                            <p:txEl>
                                              <p:pRg st="1" end="1"/>
                                            </p:txEl>
                                          </p:spTgt>
                                        </p:tgtEl>
                                        <p:attrNameLst>
                                          <p:attrName>style.visibility</p:attrName>
                                        </p:attrNameLst>
                                      </p:cBhvr>
                                      <p:to>
                                        <p:strVal val="visible"/>
                                      </p:to>
                                    </p:set>
                                    <p:animEffect transition="in" filter="wipe(up)">
                                      <p:cBhvr>
                                        <p:cTn id="17" dur="500"/>
                                        <p:tgtEl>
                                          <p:spTgt spid="3083">
                                            <p:txEl>
                                              <p:pRg st="1" end="1"/>
                                            </p:txEl>
                                          </p:spTgt>
                                        </p:tgtEl>
                                      </p:cBhvr>
                                    </p:animEffect>
                                  </p:childTnLst>
                                  <p:subTnLst>
                                    <p:animClr clrSpc="rgb" dir="cw">
                                      <p:cBhvr override="childStyle">
                                        <p:cTn dur="1" fill="hold" display="0" masterRel="nextClick" afterEffect="1"/>
                                        <p:tgtEl>
                                          <p:spTgt spid="3083">
                                            <p:txEl>
                                              <p:pRg st="1" end="1"/>
                                            </p:txEl>
                                          </p:spTgt>
                                        </p:tgtEl>
                                        <p:attrNameLst>
                                          <p:attrName>ppt_c</p:attrName>
                                        </p:attrNameLst>
                                      </p:cBhvr>
                                      <p:to>
                                        <a:schemeClr val="tx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3">
                                            <p:txEl>
                                              <p:pRg st="2" end="2"/>
                                            </p:txEl>
                                          </p:spTgt>
                                        </p:tgtEl>
                                        <p:attrNameLst>
                                          <p:attrName>style.visibility</p:attrName>
                                        </p:attrNameLst>
                                      </p:cBhvr>
                                      <p:to>
                                        <p:strVal val="visible"/>
                                      </p:to>
                                    </p:set>
                                    <p:animEffect transition="in" filter="wipe(up)">
                                      <p:cBhvr>
                                        <p:cTn id="22" dur="500"/>
                                        <p:tgtEl>
                                          <p:spTgt spid="3083">
                                            <p:txEl>
                                              <p:pRg st="2" end="2"/>
                                            </p:txEl>
                                          </p:spTgt>
                                        </p:tgtEl>
                                      </p:cBhvr>
                                    </p:animEffect>
                                  </p:childTnLst>
                                  <p:subTnLst>
                                    <p:animClr clrSpc="rgb" dir="cw">
                                      <p:cBhvr override="childStyle">
                                        <p:cTn dur="1" fill="hold" display="0" masterRel="nextClick" afterEffect="1"/>
                                        <p:tgtEl>
                                          <p:spTgt spid="3083">
                                            <p:txEl>
                                              <p:pRg st="2" end="2"/>
                                            </p:txEl>
                                          </p:spTgt>
                                        </p:tgtEl>
                                        <p:attrNameLst>
                                          <p:attrName>ppt_c</p:attrName>
                                        </p:attrNameLst>
                                      </p:cBhvr>
                                      <p:to>
                                        <a:schemeClr val="tx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3">
                                            <p:txEl>
                                              <p:pRg st="3" end="3"/>
                                            </p:txEl>
                                          </p:spTgt>
                                        </p:tgtEl>
                                        <p:attrNameLst>
                                          <p:attrName>style.visibility</p:attrName>
                                        </p:attrNameLst>
                                      </p:cBhvr>
                                      <p:to>
                                        <p:strVal val="visible"/>
                                      </p:to>
                                    </p:set>
                                    <p:animEffect transition="in" filter="wipe(up)">
                                      <p:cBhvr>
                                        <p:cTn id="27" dur="500"/>
                                        <p:tgtEl>
                                          <p:spTgt spid="3083">
                                            <p:txEl>
                                              <p:pRg st="3" end="3"/>
                                            </p:txEl>
                                          </p:spTgt>
                                        </p:tgtEl>
                                      </p:cBhvr>
                                    </p:animEffect>
                                  </p:childTnLst>
                                  <p:subTnLst>
                                    <p:animClr clrSpc="rgb" dir="cw">
                                      <p:cBhvr override="childStyle">
                                        <p:cTn dur="1" fill="hold" display="0" masterRel="nextClick" afterEffect="1"/>
                                        <p:tgtEl>
                                          <p:spTgt spid="3083">
                                            <p:txEl>
                                              <p:pRg st="3" end="3"/>
                                            </p:txEl>
                                          </p:spTgt>
                                        </p:tgtEl>
                                        <p:attrNameLst>
                                          <p:attrName>ppt_c</p:attrName>
                                        </p:attrNameLst>
                                      </p:cBhvr>
                                      <p:to>
                                        <a:schemeClr val="tx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83">
                                            <p:txEl>
                                              <p:pRg st="4" end="4"/>
                                            </p:txEl>
                                          </p:spTgt>
                                        </p:tgtEl>
                                        <p:attrNameLst>
                                          <p:attrName>style.visibility</p:attrName>
                                        </p:attrNameLst>
                                      </p:cBhvr>
                                      <p:to>
                                        <p:strVal val="visible"/>
                                      </p:to>
                                    </p:set>
                                    <p:animEffect transition="in" filter="wipe(up)">
                                      <p:cBhvr>
                                        <p:cTn id="32" dur="500"/>
                                        <p:tgtEl>
                                          <p:spTgt spid="3083">
                                            <p:txEl>
                                              <p:pRg st="4" end="4"/>
                                            </p:txEl>
                                          </p:spTgt>
                                        </p:tgtEl>
                                      </p:cBhvr>
                                    </p:animEffect>
                                  </p:childTnLst>
                                  <p:subTnLst>
                                    <p:animClr clrSpc="rgb" dir="cw">
                                      <p:cBhvr override="childStyle">
                                        <p:cTn dur="1" fill="hold" display="0" masterRel="nextClick" afterEffect="1"/>
                                        <p:tgtEl>
                                          <p:spTgt spid="308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build="p" bldLvl="4" autoUpdateAnimBg="0">
        <p:tmplLst>
          <p:tmpl lvl="1">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3">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4">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5">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Lst>
      </p:bldP>
      <p:bldP spid="3094" grpId="0" build="p" autoUpdateAnimBg="0" advAuto="0"/>
    </p:bldLst>
  </p:timing>
  <p:txStyles>
    <p:titleStyle>
      <a:lvl1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2pPr>
      <a:lvl3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3pPr>
      <a:lvl4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4pPr>
      <a:lvl5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5pPr>
      <a:lvl6pPr marL="4572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6pPr>
      <a:lvl7pPr marL="9144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7pPr>
      <a:lvl8pPr marL="13716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8pPr>
      <a:lvl9pPr marL="18288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eaLnBrk="0" fontAlgn="base" hangingPunct="0">
        <a:spcBef>
          <a:spcPct val="20000"/>
        </a:spcBef>
        <a:spcAft>
          <a:spcPct val="0"/>
        </a:spcAft>
        <a:buClr>
          <a:srgbClr val="A50021"/>
        </a:buClr>
        <a:buSzPct val="75000"/>
        <a:buFont typeface="Monotype Sorts" pitchFamily="2" charset="2"/>
        <a:buChar char="b"/>
        <a:defRPr kumimoji="1" sz="2400" b="1">
          <a:solidFill>
            <a:srgbClr val="FFFF99"/>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000" b="1">
          <a:solidFill>
            <a:srgbClr val="FFFF99"/>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33867" y="1371600"/>
            <a:ext cx="7670800" cy="0"/>
          </a:xfrm>
          <a:prstGeom prst="line">
            <a:avLst/>
          </a:prstGeom>
          <a:noFill/>
          <a:ln w="50800">
            <a:solidFill>
              <a:srgbClr val="00279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1027" name="Rectangle 3"/>
          <p:cNvSpPr>
            <a:spLocks noGrp="1" noChangeArrowheads="1"/>
          </p:cNvSpPr>
          <p:nvPr>
            <p:ph type="title"/>
          </p:nvPr>
        </p:nvSpPr>
        <p:spPr bwMode="auto">
          <a:xfrm>
            <a:off x="203200" y="292100"/>
            <a:ext cx="79248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zh-CN" smtClean="0"/>
              <a:t>Click to edit Master title style</a:t>
            </a:r>
          </a:p>
        </p:txBody>
      </p:sp>
      <p:sp>
        <p:nvSpPr>
          <p:cNvPr id="1028" name="Rectangle 4"/>
          <p:cNvSpPr>
            <a:spLocks noGrp="1" noChangeArrowheads="1"/>
          </p:cNvSpPr>
          <p:nvPr>
            <p:ph type="body" idx="1"/>
          </p:nvPr>
        </p:nvSpPr>
        <p:spPr bwMode="auto">
          <a:xfrm>
            <a:off x="1320800" y="16764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ChangeArrowheads="1"/>
          </p:cNvSpPr>
          <p:nvPr/>
        </p:nvSpPr>
        <p:spPr bwMode="auto">
          <a:xfrm>
            <a:off x="11779251" y="6618289"/>
            <a:ext cx="317396" cy="228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fld id="{F7B8D30C-147E-44FC-B8C5-1729B66B4511}" type="slidenum">
              <a:rPr lang="zh-CN" altLang="en-US" sz="900" smtClean="0">
                <a:solidFill>
                  <a:srgbClr val="000000"/>
                </a:solidFill>
                <a:ea typeface="SimSun" pitchFamily="2" charset="-122"/>
              </a:rPr>
              <a:pPr eaLnBrk="0" fontAlgn="base" hangingPunct="0">
                <a:spcBef>
                  <a:spcPct val="0"/>
                </a:spcBef>
                <a:spcAft>
                  <a:spcPct val="0"/>
                </a:spcAft>
              </a:pPr>
              <a:t>‹#›</a:t>
            </a:fld>
            <a:endParaRPr lang="en-US" altLang="zh-CN" sz="900" smtClean="0">
              <a:solidFill>
                <a:srgbClr val="000000"/>
              </a:solidFill>
              <a:ea typeface="SimSun" pitchFamily="2" charset="-122"/>
            </a:endParaRPr>
          </a:p>
        </p:txBody>
      </p:sp>
    </p:spTree>
    <p:extLst>
      <p:ext uri="{BB962C8B-B14F-4D97-AF65-F5344CB8AC3E}">
        <p14:creationId xmlns:p14="http://schemas.microsoft.com/office/powerpoint/2010/main" val="206753481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spcBef>
          <a:spcPct val="0"/>
        </a:spcBef>
        <a:spcAft>
          <a:spcPct val="0"/>
        </a:spcAft>
        <a:defRPr sz="3600" b="1">
          <a:solidFill>
            <a:schemeClr val="tx2"/>
          </a:solidFill>
          <a:latin typeface="+mj-lt"/>
          <a:ea typeface="ＭＳ Ｐゴシック" charset="0"/>
          <a:cs typeface="+mj-cs"/>
        </a:defRPr>
      </a:lvl1pPr>
      <a:lvl2pPr algn="l" rtl="0" eaLnBrk="0" fontAlgn="base" hangingPunct="0">
        <a:spcBef>
          <a:spcPct val="0"/>
        </a:spcBef>
        <a:spcAft>
          <a:spcPct val="0"/>
        </a:spcAft>
        <a:defRPr sz="3600" b="1">
          <a:solidFill>
            <a:schemeClr val="tx2"/>
          </a:solidFill>
          <a:latin typeface="Times New Roman" pitchFamily="18" charset="0"/>
          <a:ea typeface="ＭＳ Ｐゴシック" charset="0"/>
        </a:defRPr>
      </a:lvl2pPr>
      <a:lvl3pPr algn="l" rtl="0" eaLnBrk="0" fontAlgn="base" hangingPunct="0">
        <a:spcBef>
          <a:spcPct val="0"/>
        </a:spcBef>
        <a:spcAft>
          <a:spcPct val="0"/>
        </a:spcAft>
        <a:defRPr sz="3600" b="1">
          <a:solidFill>
            <a:schemeClr val="tx2"/>
          </a:solidFill>
          <a:latin typeface="Times New Roman" pitchFamily="18" charset="0"/>
          <a:ea typeface="ＭＳ Ｐゴシック" charset="0"/>
        </a:defRPr>
      </a:lvl3pPr>
      <a:lvl4pPr algn="l" rtl="0" eaLnBrk="0" fontAlgn="base" hangingPunct="0">
        <a:spcBef>
          <a:spcPct val="0"/>
        </a:spcBef>
        <a:spcAft>
          <a:spcPct val="0"/>
        </a:spcAft>
        <a:defRPr sz="3600" b="1">
          <a:solidFill>
            <a:schemeClr val="tx2"/>
          </a:solidFill>
          <a:latin typeface="Times New Roman" pitchFamily="18" charset="0"/>
          <a:ea typeface="ＭＳ Ｐゴシック" charset="0"/>
        </a:defRPr>
      </a:lvl4pPr>
      <a:lvl5pPr algn="l" rtl="0" eaLnBrk="0" fontAlgn="base" hangingPunct="0">
        <a:spcBef>
          <a:spcPct val="0"/>
        </a:spcBef>
        <a:spcAft>
          <a:spcPct val="0"/>
        </a:spcAft>
        <a:defRPr sz="3600" b="1">
          <a:solidFill>
            <a:schemeClr val="tx2"/>
          </a:solidFill>
          <a:latin typeface="Times New Roman" pitchFamily="18" charset="0"/>
          <a:ea typeface="ＭＳ Ｐゴシック" charset="0"/>
        </a:defRPr>
      </a:lvl5pPr>
      <a:lvl6pPr marL="457200" algn="l" rtl="0" eaLnBrk="0" fontAlgn="base" hangingPunct="0">
        <a:spcBef>
          <a:spcPct val="0"/>
        </a:spcBef>
        <a:spcAft>
          <a:spcPct val="0"/>
        </a:spcAft>
        <a:defRPr sz="3600" b="1">
          <a:solidFill>
            <a:schemeClr val="tx2"/>
          </a:solidFill>
          <a:latin typeface="Times New Roman" pitchFamily="18" charset="0"/>
        </a:defRPr>
      </a:lvl6pPr>
      <a:lvl7pPr marL="914400" algn="l" rtl="0" eaLnBrk="0" fontAlgn="base" hangingPunct="0">
        <a:spcBef>
          <a:spcPct val="0"/>
        </a:spcBef>
        <a:spcAft>
          <a:spcPct val="0"/>
        </a:spcAft>
        <a:defRPr sz="3600" b="1">
          <a:solidFill>
            <a:schemeClr val="tx2"/>
          </a:solidFill>
          <a:latin typeface="Times New Roman" pitchFamily="18" charset="0"/>
        </a:defRPr>
      </a:lvl7pPr>
      <a:lvl8pPr marL="1371600" algn="l" rtl="0" eaLnBrk="0" fontAlgn="base" hangingPunct="0">
        <a:spcBef>
          <a:spcPct val="0"/>
        </a:spcBef>
        <a:spcAft>
          <a:spcPct val="0"/>
        </a:spcAft>
        <a:defRPr sz="3600" b="1">
          <a:solidFill>
            <a:schemeClr val="tx2"/>
          </a:solidFill>
          <a:latin typeface="Times New Roman" pitchFamily="18" charset="0"/>
        </a:defRPr>
      </a:lvl8pPr>
      <a:lvl9pPr marL="1828800" algn="l" rtl="0" eaLnBrk="0" fontAlgn="base" hangingPunct="0">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u"/>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tx1"/>
        </a:buClr>
        <a:buSzPct val="100000"/>
        <a:buChar char="»"/>
        <a:defRPr sz="2400">
          <a:solidFill>
            <a:schemeClr val="tx2"/>
          </a:solidFill>
          <a:latin typeface="+mn-lt"/>
          <a:ea typeface="ＭＳ Ｐゴシック" charset="0"/>
        </a:defRPr>
      </a:lvl2pPr>
      <a:lvl3pPr marL="1143000" indent="-228600" algn="l" rtl="0" eaLnBrk="0" fontAlgn="base" hangingPunct="0">
        <a:spcBef>
          <a:spcPct val="20000"/>
        </a:spcBef>
        <a:spcAft>
          <a:spcPct val="0"/>
        </a:spcAft>
        <a:buClr>
          <a:schemeClr val="tx1"/>
        </a:buClr>
        <a:buSzPct val="75000"/>
        <a:buFont typeface="Monotype Sorts" pitchFamily="2" charset="2"/>
        <a:buChar char="v"/>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2"/>
        </a:buClr>
        <a:buSzPct val="65000"/>
        <a:buFont typeface="Monotype Sorts" pitchFamily="2" charset="2"/>
        <a:buChar char="u"/>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33867" y="1371600"/>
            <a:ext cx="7670800" cy="0"/>
          </a:xfrm>
          <a:prstGeom prst="line">
            <a:avLst/>
          </a:prstGeom>
          <a:noFill/>
          <a:ln w="50800">
            <a:solidFill>
              <a:srgbClr val="00279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1027" name="Rectangle 3"/>
          <p:cNvSpPr>
            <a:spLocks noGrp="1" noChangeArrowheads="1"/>
          </p:cNvSpPr>
          <p:nvPr>
            <p:ph type="title"/>
          </p:nvPr>
        </p:nvSpPr>
        <p:spPr bwMode="auto">
          <a:xfrm>
            <a:off x="203200" y="292100"/>
            <a:ext cx="79248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zh-CN" smtClean="0"/>
              <a:t>Click to edit Master title style</a:t>
            </a:r>
          </a:p>
        </p:txBody>
      </p:sp>
      <p:sp>
        <p:nvSpPr>
          <p:cNvPr id="1028" name="Rectangle 4"/>
          <p:cNvSpPr>
            <a:spLocks noGrp="1" noChangeArrowheads="1"/>
          </p:cNvSpPr>
          <p:nvPr>
            <p:ph type="body" idx="1"/>
          </p:nvPr>
        </p:nvSpPr>
        <p:spPr bwMode="auto">
          <a:xfrm>
            <a:off x="1320800" y="16764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ChangeArrowheads="1"/>
          </p:cNvSpPr>
          <p:nvPr/>
        </p:nvSpPr>
        <p:spPr bwMode="auto">
          <a:xfrm>
            <a:off x="11779251" y="6618289"/>
            <a:ext cx="317396" cy="228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fld id="{F7B8D30C-147E-44FC-B8C5-1729B66B4511}" type="slidenum">
              <a:rPr lang="zh-CN" altLang="en-US" sz="900" smtClean="0">
                <a:solidFill>
                  <a:srgbClr val="000000"/>
                </a:solidFill>
                <a:ea typeface="SimSun" pitchFamily="2" charset="-122"/>
              </a:rPr>
              <a:pPr eaLnBrk="0" fontAlgn="base" hangingPunct="0">
                <a:spcBef>
                  <a:spcPct val="0"/>
                </a:spcBef>
                <a:spcAft>
                  <a:spcPct val="0"/>
                </a:spcAft>
              </a:pPr>
              <a:t>‹#›</a:t>
            </a:fld>
            <a:endParaRPr lang="en-US" altLang="zh-CN" sz="900" smtClean="0">
              <a:solidFill>
                <a:srgbClr val="000000"/>
              </a:solidFill>
              <a:ea typeface="SimSun" pitchFamily="2" charset="-122"/>
            </a:endParaRPr>
          </a:p>
        </p:txBody>
      </p:sp>
    </p:spTree>
    <p:extLst>
      <p:ext uri="{BB962C8B-B14F-4D97-AF65-F5344CB8AC3E}">
        <p14:creationId xmlns:p14="http://schemas.microsoft.com/office/powerpoint/2010/main" val="124773487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0" fontAlgn="base" hangingPunct="0">
        <a:spcBef>
          <a:spcPct val="0"/>
        </a:spcBef>
        <a:spcAft>
          <a:spcPct val="0"/>
        </a:spcAft>
        <a:defRPr sz="3600" b="1">
          <a:solidFill>
            <a:schemeClr val="tx2"/>
          </a:solidFill>
          <a:latin typeface="+mj-lt"/>
          <a:ea typeface="ＭＳ Ｐゴシック" charset="0"/>
          <a:cs typeface="+mj-cs"/>
        </a:defRPr>
      </a:lvl1pPr>
      <a:lvl2pPr algn="l" rtl="0" eaLnBrk="0" fontAlgn="base" hangingPunct="0">
        <a:spcBef>
          <a:spcPct val="0"/>
        </a:spcBef>
        <a:spcAft>
          <a:spcPct val="0"/>
        </a:spcAft>
        <a:defRPr sz="3600" b="1">
          <a:solidFill>
            <a:schemeClr val="tx2"/>
          </a:solidFill>
          <a:latin typeface="Times New Roman" pitchFamily="18" charset="0"/>
          <a:ea typeface="ＭＳ Ｐゴシック" charset="0"/>
        </a:defRPr>
      </a:lvl2pPr>
      <a:lvl3pPr algn="l" rtl="0" eaLnBrk="0" fontAlgn="base" hangingPunct="0">
        <a:spcBef>
          <a:spcPct val="0"/>
        </a:spcBef>
        <a:spcAft>
          <a:spcPct val="0"/>
        </a:spcAft>
        <a:defRPr sz="3600" b="1">
          <a:solidFill>
            <a:schemeClr val="tx2"/>
          </a:solidFill>
          <a:latin typeface="Times New Roman" pitchFamily="18" charset="0"/>
          <a:ea typeface="ＭＳ Ｐゴシック" charset="0"/>
        </a:defRPr>
      </a:lvl3pPr>
      <a:lvl4pPr algn="l" rtl="0" eaLnBrk="0" fontAlgn="base" hangingPunct="0">
        <a:spcBef>
          <a:spcPct val="0"/>
        </a:spcBef>
        <a:spcAft>
          <a:spcPct val="0"/>
        </a:spcAft>
        <a:defRPr sz="3600" b="1">
          <a:solidFill>
            <a:schemeClr val="tx2"/>
          </a:solidFill>
          <a:latin typeface="Times New Roman" pitchFamily="18" charset="0"/>
          <a:ea typeface="ＭＳ Ｐゴシック" charset="0"/>
        </a:defRPr>
      </a:lvl4pPr>
      <a:lvl5pPr algn="l" rtl="0" eaLnBrk="0" fontAlgn="base" hangingPunct="0">
        <a:spcBef>
          <a:spcPct val="0"/>
        </a:spcBef>
        <a:spcAft>
          <a:spcPct val="0"/>
        </a:spcAft>
        <a:defRPr sz="3600" b="1">
          <a:solidFill>
            <a:schemeClr val="tx2"/>
          </a:solidFill>
          <a:latin typeface="Times New Roman" pitchFamily="18" charset="0"/>
          <a:ea typeface="ＭＳ Ｐゴシック" charset="0"/>
        </a:defRPr>
      </a:lvl5pPr>
      <a:lvl6pPr marL="457200" algn="l" rtl="0" eaLnBrk="0" fontAlgn="base" hangingPunct="0">
        <a:spcBef>
          <a:spcPct val="0"/>
        </a:spcBef>
        <a:spcAft>
          <a:spcPct val="0"/>
        </a:spcAft>
        <a:defRPr sz="3600" b="1">
          <a:solidFill>
            <a:schemeClr val="tx2"/>
          </a:solidFill>
          <a:latin typeface="Times New Roman" pitchFamily="18" charset="0"/>
        </a:defRPr>
      </a:lvl6pPr>
      <a:lvl7pPr marL="914400" algn="l" rtl="0" eaLnBrk="0" fontAlgn="base" hangingPunct="0">
        <a:spcBef>
          <a:spcPct val="0"/>
        </a:spcBef>
        <a:spcAft>
          <a:spcPct val="0"/>
        </a:spcAft>
        <a:defRPr sz="3600" b="1">
          <a:solidFill>
            <a:schemeClr val="tx2"/>
          </a:solidFill>
          <a:latin typeface="Times New Roman" pitchFamily="18" charset="0"/>
        </a:defRPr>
      </a:lvl7pPr>
      <a:lvl8pPr marL="1371600" algn="l" rtl="0" eaLnBrk="0" fontAlgn="base" hangingPunct="0">
        <a:spcBef>
          <a:spcPct val="0"/>
        </a:spcBef>
        <a:spcAft>
          <a:spcPct val="0"/>
        </a:spcAft>
        <a:defRPr sz="3600" b="1">
          <a:solidFill>
            <a:schemeClr val="tx2"/>
          </a:solidFill>
          <a:latin typeface="Times New Roman" pitchFamily="18" charset="0"/>
        </a:defRPr>
      </a:lvl8pPr>
      <a:lvl9pPr marL="1828800" algn="l" rtl="0" eaLnBrk="0" fontAlgn="base" hangingPunct="0">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u"/>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tx1"/>
        </a:buClr>
        <a:buSzPct val="100000"/>
        <a:buChar char="»"/>
        <a:defRPr sz="2400">
          <a:solidFill>
            <a:schemeClr val="tx2"/>
          </a:solidFill>
          <a:latin typeface="+mn-lt"/>
          <a:ea typeface="ＭＳ Ｐゴシック" charset="0"/>
        </a:defRPr>
      </a:lvl2pPr>
      <a:lvl3pPr marL="1143000" indent="-228600" algn="l" rtl="0" eaLnBrk="0" fontAlgn="base" hangingPunct="0">
        <a:spcBef>
          <a:spcPct val="20000"/>
        </a:spcBef>
        <a:spcAft>
          <a:spcPct val="0"/>
        </a:spcAft>
        <a:buClr>
          <a:schemeClr val="tx1"/>
        </a:buClr>
        <a:buSzPct val="75000"/>
        <a:buFont typeface="Monotype Sorts" pitchFamily="2" charset="2"/>
        <a:buChar char="v"/>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2"/>
        </a:buClr>
        <a:buSzPct val="65000"/>
        <a:buFont typeface="Monotype Sorts" pitchFamily="2" charset="2"/>
        <a:buChar char="u"/>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8.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8.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8.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3" Type="http://schemas.openxmlformats.org/officeDocument/2006/relationships/hyperlink" Target="901340_Ch-7%20Dynamic%20Programming%20(1).ppt" TargetMode="External"/><Relationship Id="rId2" Type="http://schemas.openxmlformats.org/officeDocument/2006/relationships/hyperlink" Target="matrix-chain.pdf" TargetMode="Externa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and Analysis and of Algorithms</a:t>
            </a:r>
            <a:endParaRPr lang="en-US" dirty="0"/>
          </a:p>
        </p:txBody>
      </p:sp>
    </p:spTree>
    <p:extLst>
      <p:ext uri="{BB962C8B-B14F-4D97-AF65-F5344CB8AC3E}">
        <p14:creationId xmlns:p14="http://schemas.microsoft.com/office/powerpoint/2010/main" val="3882029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 y="152400"/>
            <a:ext cx="11966028" cy="1143000"/>
          </a:xfrm>
        </p:spPr>
        <p:txBody>
          <a:bodyPr>
            <a:normAutofit/>
          </a:bodyPr>
          <a:lstStyle/>
          <a:p>
            <a:r>
              <a:rPr lang="en-US" dirty="0"/>
              <a:t>Evaluate the trade-offs between a top-down solution and bottom-up solution for a given problem using DP approach</a:t>
            </a:r>
          </a:p>
        </p:txBody>
      </p:sp>
      <p:sp>
        <p:nvSpPr>
          <p:cNvPr id="4" name="Rectangle 2"/>
          <p:cNvSpPr>
            <a:spLocks noChangeArrowheads="1"/>
          </p:cNvSpPr>
          <p:nvPr/>
        </p:nvSpPr>
        <p:spPr bwMode="auto">
          <a:xfrm>
            <a:off x="126128" y="1365902"/>
            <a:ext cx="6967933" cy="481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6A737C"/>
                </a:solidFill>
                <a:effectLst/>
                <a:latin typeface="+mj-lt"/>
                <a:cs typeface="Arial" pitchFamily="34" charset="0"/>
              </a:rPr>
              <a:t>Lets take </a:t>
            </a:r>
            <a:r>
              <a:rPr kumimoji="0" lang="en-US" sz="2800" b="1" i="0" u="none" strike="noStrike" cap="none" normalizeH="0" baseline="0" dirty="0" err="1" smtClean="0">
                <a:ln>
                  <a:noFill/>
                </a:ln>
                <a:solidFill>
                  <a:srgbClr val="6A737C"/>
                </a:solidFill>
                <a:effectLst/>
                <a:latin typeface="+mj-lt"/>
                <a:cs typeface="Arial" pitchFamily="34" charset="0"/>
              </a:rPr>
              <a:t>fibonacci</a:t>
            </a:r>
            <a:r>
              <a:rPr kumimoji="0" lang="en-US" sz="2800" b="1" i="0" u="none" strike="noStrike" cap="none" normalizeH="0" baseline="0" dirty="0" smtClean="0">
                <a:ln>
                  <a:noFill/>
                </a:ln>
                <a:solidFill>
                  <a:srgbClr val="6A737C"/>
                </a:solidFill>
                <a:effectLst/>
                <a:latin typeface="+mj-lt"/>
                <a:cs typeface="Arial" pitchFamily="34" charset="0"/>
              </a:rPr>
              <a:t> series as an example</a:t>
            </a:r>
            <a:endParaRPr kumimoji="0" lang="en-US" sz="2800" b="0" i="0" u="none" strike="noStrike" cap="none" normalizeH="0" baseline="0" dirty="0" smtClean="0">
              <a:ln>
                <a:noFill/>
              </a:ln>
              <a:solidFill>
                <a:srgbClr val="0C0D0E"/>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C0D0E"/>
                </a:solidFill>
                <a:effectLst/>
                <a:latin typeface="+mj-lt"/>
                <a:cs typeface="Arial" pitchFamily="34" charset="0"/>
              </a:rPr>
              <a:t>1,1,2,3,5,8,13,21....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C0D0E"/>
                </a:solidFill>
                <a:effectLst/>
                <a:latin typeface="+mj-lt"/>
                <a:cs typeface="Arial" pitchFamily="34" charset="0"/>
              </a:rPr>
              <a:t>first number: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C0D0E"/>
                </a:solidFill>
                <a:effectLst/>
                <a:latin typeface="+mj-lt"/>
                <a:cs typeface="Arial" pitchFamily="34" charset="0"/>
              </a:rPr>
              <a:t>Second number: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C0D0E"/>
                </a:solidFill>
                <a:effectLst/>
                <a:latin typeface="+mj-lt"/>
                <a:cs typeface="Arial" pitchFamily="34" charset="0"/>
              </a:rPr>
              <a:t>Third Number: 2 </a:t>
            </a:r>
            <a:endParaRPr kumimoji="0" lang="en-US" sz="2800" b="1" i="0" u="none" strike="noStrike" cap="none" normalizeH="0" baseline="0" dirty="0" smtClean="0">
              <a:ln>
                <a:noFill/>
              </a:ln>
              <a:solidFill>
                <a:srgbClr val="6A737C"/>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6A737C"/>
                </a:solidFill>
                <a:effectLst/>
                <a:latin typeface="+mj-lt"/>
                <a:cs typeface="Arial" pitchFamily="34" charset="0"/>
              </a:rPr>
              <a:t>Another way to put it, </a:t>
            </a:r>
            <a:endParaRPr kumimoji="0" lang="en-US" sz="2800" b="0" i="0" u="none" strike="noStrike" cap="none" normalizeH="0" baseline="0" dirty="0" smtClean="0">
              <a:ln>
                <a:noFill/>
              </a:ln>
              <a:solidFill>
                <a:srgbClr val="0C0D0E"/>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C0D0E"/>
                </a:solidFill>
                <a:effectLst/>
                <a:latin typeface="+mj-lt"/>
                <a:cs typeface="Arial" pitchFamily="34" charset="0"/>
              </a:rPr>
              <a:t>Bottom(first) number: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C0D0E"/>
                </a:solidFill>
                <a:effectLst/>
                <a:latin typeface="+mj-lt"/>
                <a:cs typeface="Arial" pitchFamily="34" charset="0"/>
              </a:rPr>
              <a:t>Top (Eighth) number on the given sequence: 21 </a:t>
            </a:r>
            <a:endParaRPr kumimoji="0" lang="en-US" sz="2800" b="1" i="0" u="none" strike="noStrike" cap="none" normalizeH="0" baseline="0" dirty="0" smtClean="0">
              <a:ln>
                <a:noFill/>
              </a:ln>
              <a:solidFill>
                <a:srgbClr val="6A737C"/>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6A737C"/>
                </a:solidFill>
                <a:effectLst/>
                <a:latin typeface="+mj-lt"/>
                <a:cs typeface="Arial" pitchFamily="34" charset="0"/>
              </a:rPr>
              <a:t>In case of first five </a:t>
            </a:r>
            <a:r>
              <a:rPr kumimoji="0" lang="en-US" sz="2800" b="1" i="0" u="none" strike="noStrike" cap="none" normalizeH="0" baseline="0" dirty="0" err="1" smtClean="0">
                <a:ln>
                  <a:noFill/>
                </a:ln>
                <a:solidFill>
                  <a:srgbClr val="6A737C"/>
                </a:solidFill>
                <a:effectLst/>
                <a:latin typeface="+mj-lt"/>
                <a:cs typeface="Arial" pitchFamily="34" charset="0"/>
              </a:rPr>
              <a:t>fibonacci</a:t>
            </a:r>
            <a:r>
              <a:rPr kumimoji="0" lang="en-US" sz="2800" b="1" i="0" u="none" strike="noStrike" cap="none" normalizeH="0" baseline="0" dirty="0" smtClean="0">
                <a:ln>
                  <a:noFill/>
                </a:ln>
                <a:solidFill>
                  <a:srgbClr val="6A737C"/>
                </a:solidFill>
                <a:effectLst/>
                <a:latin typeface="+mj-lt"/>
                <a:cs typeface="Arial" pitchFamily="34" charset="0"/>
              </a:rPr>
              <a:t> number </a:t>
            </a:r>
            <a:endParaRPr kumimoji="0" lang="en-US" sz="2800" b="0" i="0" u="none" strike="noStrike" cap="none" normalizeH="0" baseline="0" dirty="0" smtClean="0">
              <a:ln>
                <a:noFill/>
              </a:ln>
              <a:solidFill>
                <a:srgbClr val="0C0D0E"/>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C0D0E"/>
                </a:solidFill>
                <a:effectLst/>
                <a:latin typeface="+mj-lt"/>
                <a:cs typeface="Arial" pitchFamily="34" charset="0"/>
              </a:rPr>
              <a:t>Bottom(first) number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C0D0E"/>
                </a:solidFill>
                <a:effectLst/>
                <a:latin typeface="+mj-lt"/>
                <a:cs typeface="Arial" pitchFamily="34" charset="0"/>
              </a:rPr>
              <a:t>Top (fifth) number: 5 </a:t>
            </a:r>
            <a:endParaRPr kumimoji="0" lang="en-US" sz="2800" b="0"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2630668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1286536"/>
            <a:ext cx="6096000" cy="5620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6A737C"/>
                </a:solidFill>
                <a:effectLst/>
                <a:cs typeface="Arial" pitchFamily="34" charset="0"/>
              </a:rPr>
              <a:t>Now lets take a look of recursive Fibonacci series algorithm as an example</a:t>
            </a:r>
            <a:endParaRPr kumimoji="0" lang="en-US" sz="2400" b="0" i="0" u="none" strike="noStrike" cap="none" normalizeH="0" baseline="0" dirty="0" smtClean="0">
              <a:ln>
                <a:noFill/>
              </a:ln>
              <a:solidFill>
                <a:srgbClr val="0C0D0E"/>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public </a:t>
            </a:r>
            <a:r>
              <a:rPr kumimoji="0" lang="en-US" sz="2400" b="0" i="0" u="none" strike="noStrike" cap="none" normalizeH="0" baseline="0" dirty="0" err="1" smtClean="0">
                <a:ln>
                  <a:noFill/>
                </a:ln>
                <a:solidFill>
                  <a:srgbClr val="0C0D0E"/>
                </a:solidFill>
                <a:effectLst/>
                <a:cs typeface="Arial" pitchFamily="34" charset="0"/>
              </a:rPr>
              <a:t>int</a:t>
            </a:r>
            <a:r>
              <a:rPr kumimoji="0" lang="en-US" sz="2400" b="0" i="0" u="none" strike="noStrike" cap="none" normalizeH="0" baseline="0" dirty="0" smtClean="0">
                <a:ln>
                  <a:noFill/>
                </a:ln>
                <a:solidFill>
                  <a:srgbClr val="0C0D0E"/>
                </a:solidFill>
                <a:effectLst/>
                <a:cs typeface="Arial" pitchFamily="34" charset="0"/>
              </a:rPr>
              <a:t> </a:t>
            </a:r>
            <a:r>
              <a:rPr kumimoji="0" lang="en-US" sz="2400" b="0" i="0" u="none" strike="noStrike" cap="none" normalizeH="0" baseline="0" dirty="0" err="1" smtClean="0">
                <a:ln>
                  <a:noFill/>
                </a:ln>
                <a:solidFill>
                  <a:srgbClr val="0C0D0E"/>
                </a:solidFill>
                <a:effectLst/>
                <a:cs typeface="Arial" pitchFamily="34" charset="0"/>
              </a:rPr>
              <a:t>rcursive</a:t>
            </a:r>
            <a:r>
              <a:rPr kumimoji="0" lang="en-US" sz="2400" b="0" i="0" u="none" strike="noStrike" cap="none" normalizeH="0" baseline="0" dirty="0" smtClean="0">
                <a:ln>
                  <a:noFill/>
                </a:ln>
                <a:solidFill>
                  <a:srgbClr val="0C0D0E"/>
                </a:solidFill>
                <a:effectLst/>
                <a:cs typeface="Arial" pitchFamily="34" charset="0"/>
              </a:rPr>
              <a:t>(</a:t>
            </a:r>
            <a:r>
              <a:rPr kumimoji="0" lang="en-US" sz="2400" b="0" i="0" u="none" strike="noStrike" cap="none" normalizeH="0" baseline="0" dirty="0" err="1" smtClean="0">
                <a:ln>
                  <a:noFill/>
                </a:ln>
                <a:solidFill>
                  <a:srgbClr val="0C0D0E"/>
                </a:solidFill>
                <a:effectLst/>
                <a:cs typeface="Arial" pitchFamily="34" charset="0"/>
              </a:rPr>
              <a:t>int</a:t>
            </a:r>
            <a:r>
              <a:rPr kumimoji="0" lang="en-US" sz="2400" b="0" i="0" u="none" strike="noStrike" cap="none" normalizeH="0" baseline="0" dirty="0" smtClean="0">
                <a:ln>
                  <a:noFill/>
                </a:ln>
                <a:solidFill>
                  <a:srgbClr val="0C0D0E"/>
                </a:solidFill>
                <a:effectLst/>
                <a:cs typeface="Arial" pitchFamily="34" charset="0"/>
              </a:rPr>
              <a:t>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if ((n == 1) || (n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return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 return </a:t>
            </a:r>
            <a:r>
              <a:rPr kumimoji="0" lang="en-US" sz="2400" b="0" i="0" u="none" strike="noStrike" cap="none" normalizeH="0" baseline="0" dirty="0" err="1" smtClean="0">
                <a:ln>
                  <a:noFill/>
                </a:ln>
                <a:solidFill>
                  <a:srgbClr val="0C0D0E"/>
                </a:solidFill>
                <a:effectLst/>
                <a:cs typeface="Arial" pitchFamily="34" charset="0"/>
              </a:rPr>
              <a:t>rcursive</a:t>
            </a:r>
            <a:r>
              <a:rPr kumimoji="0" lang="en-US" sz="2400" b="0" i="0" u="none" strike="noStrike" cap="none" normalizeH="0" baseline="0" dirty="0" smtClean="0">
                <a:ln>
                  <a:noFill/>
                </a:ln>
                <a:solidFill>
                  <a:srgbClr val="0C0D0E"/>
                </a:solidFill>
                <a:effectLst/>
                <a:cs typeface="Arial" pitchFamily="34" charset="0"/>
              </a:rPr>
              <a:t>(n - 1) + </a:t>
            </a:r>
            <a:r>
              <a:rPr kumimoji="0" lang="en-US" sz="2400" b="0" i="0" u="none" strike="noStrike" cap="none" normalizeH="0" baseline="0" dirty="0" err="1" smtClean="0">
                <a:ln>
                  <a:noFill/>
                </a:ln>
                <a:solidFill>
                  <a:srgbClr val="0C0D0E"/>
                </a:solidFill>
                <a:effectLst/>
                <a:cs typeface="Arial" pitchFamily="34" charset="0"/>
              </a:rPr>
              <a:t>rcursive</a:t>
            </a:r>
            <a:r>
              <a:rPr kumimoji="0" lang="en-US" sz="2400" b="0" i="0" u="none" strike="noStrike" cap="none" normalizeH="0" baseline="0" dirty="0" smtClean="0">
                <a:ln>
                  <a:noFill/>
                </a:ln>
                <a:solidFill>
                  <a:srgbClr val="0C0D0E"/>
                </a:solidFill>
                <a:effectLst/>
                <a:cs typeface="Arial" pitchFamily="34" charset="0"/>
              </a:rPr>
              <a:t>(n - 2);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 </a:t>
            </a:r>
            <a:endParaRPr kumimoji="0" lang="en-US" sz="2400" b="1" i="0" u="none" strike="noStrike" cap="none" normalizeH="0" baseline="0" dirty="0" smtClean="0">
              <a:ln>
                <a:noFill/>
              </a:ln>
              <a:solidFill>
                <a:srgbClr val="6A737C"/>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6A737C"/>
                </a:solidFill>
                <a:effectLst/>
                <a:cs typeface="Arial" pitchFamily="34" charset="0"/>
              </a:rPr>
              <a:t>Now if we execute this program with following commands</a:t>
            </a:r>
            <a:endParaRPr kumimoji="0" lang="en-US" sz="2400" b="0" i="0" u="none" strike="noStrike" cap="none" normalizeH="0" baseline="0" dirty="0" smtClean="0">
              <a:ln>
                <a:noFill/>
              </a:ln>
              <a:solidFill>
                <a:srgbClr val="0C0D0E"/>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C0D0E"/>
                </a:solidFill>
                <a:effectLst/>
                <a:cs typeface="Arial" pitchFamily="34" charset="0"/>
              </a:rPr>
              <a:t>rcursive</a:t>
            </a:r>
            <a:r>
              <a:rPr kumimoji="0" lang="en-US" sz="2400" b="0" i="0" u="none" strike="noStrike" cap="none" normalizeH="0" baseline="0" dirty="0" smtClean="0">
                <a:ln>
                  <a:noFill/>
                </a:ln>
                <a:solidFill>
                  <a:srgbClr val="0C0D0E"/>
                </a:solidFill>
                <a:effectLst/>
                <a:cs typeface="Arial" pitchFamily="34" charset="0"/>
              </a:rPr>
              <a:t>(5); </a:t>
            </a:r>
            <a:endParaRPr kumimoji="0" lang="en-US" sz="2400" b="0" i="0" u="none" strike="noStrike" cap="none" normalizeH="0" baseline="0" dirty="0" smtClean="0">
              <a:ln>
                <a:noFill/>
              </a:ln>
              <a:solidFill>
                <a:schemeClr val="tx1"/>
              </a:solidFill>
              <a:effectLst/>
              <a:cs typeface="Arial" pitchFamily="34" charset="0"/>
            </a:endParaRPr>
          </a:p>
        </p:txBody>
      </p:sp>
      <p:sp>
        <p:nvSpPr>
          <p:cNvPr id="4" name="Rectangle 3"/>
          <p:cNvSpPr/>
          <p:nvPr/>
        </p:nvSpPr>
        <p:spPr>
          <a:xfrm>
            <a:off x="6080229" y="1381131"/>
            <a:ext cx="6096000" cy="5262979"/>
          </a:xfrm>
          <a:prstGeom prst="rect">
            <a:avLst/>
          </a:prstGeom>
          <a:noFill/>
          <a:ln>
            <a:solidFill>
              <a:schemeClr val="accent1"/>
            </a:solidFill>
          </a:ln>
        </p:spPr>
        <p:txBody>
          <a:bodyPr>
            <a:spAutoFit/>
          </a:bodyPr>
          <a:lstStyle/>
          <a:p>
            <a:pPr algn="just"/>
            <a:r>
              <a:rPr lang="en-US" sz="2400" dirty="0"/>
              <a:t>if we closely look into the algorithm, in-order to generate fifth number it requires 3rd and 4th numbers. So my recursion actually start from top(5) and then goes all the way to bottom/lower numbers. This approach is actually top-down approach. </a:t>
            </a:r>
            <a:endParaRPr lang="en-US" sz="2400" dirty="0" smtClean="0"/>
          </a:p>
          <a:p>
            <a:pPr algn="just"/>
            <a:endParaRPr lang="en-US" sz="2400" dirty="0"/>
          </a:p>
          <a:p>
            <a:pPr algn="just"/>
            <a:r>
              <a:rPr lang="en-US" sz="2400" dirty="0"/>
              <a:t>To avoid doing same calculation multiple times we use Dynamic Programming techniques. We store previously computed value and reuse it. This technique is called </a:t>
            </a:r>
            <a:r>
              <a:rPr lang="en-US" sz="2400" dirty="0" err="1" smtClean="0"/>
              <a:t>memoization</a:t>
            </a:r>
            <a:r>
              <a:rPr lang="en-US" sz="2400" dirty="0"/>
              <a:t>. There are more to Dynamic programming other then </a:t>
            </a:r>
            <a:r>
              <a:rPr lang="en-US" sz="2400" dirty="0" err="1" smtClean="0"/>
              <a:t>memoization</a:t>
            </a:r>
            <a:r>
              <a:rPr lang="en-US" sz="2400" dirty="0" smtClean="0"/>
              <a:t> </a:t>
            </a:r>
            <a:r>
              <a:rPr lang="en-US" sz="2400" dirty="0"/>
              <a:t>which is not needed to discuss current problem. </a:t>
            </a:r>
          </a:p>
        </p:txBody>
      </p:sp>
    </p:spTree>
    <p:extLst>
      <p:ext uri="{BB962C8B-B14F-4D97-AF65-F5344CB8AC3E}">
        <p14:creationId xmlns:p14="http://schemas.microsoft.com/office/powerpoint/2010/main" val="415530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249" y="70581"/>
            <a:ext cx="10860723" cy="6543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B4045"/>
                </a:solidFill>
                <a:effectLst/>
                <a:cs typeface="Arial" pitchFamily="34" charset="0"/>
              </a:rPr>
              <a:t>Top-Down</a:t>
            </a:r>
            <a:endParaRPr kumimoji="0" lang="en-US" sz="2000" b="1" i="0" u="none" strike="noStrike" cap="none" normalizeH="0" baseline="0" dirty="0" smtClean="0">
              <a:ln>
                <a:noFill/>
              </a:ln>
              <a:solidFill>
                <a:srgbClr val="6A737C"/>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6A737C"/>
                </a:solidFill>
                <a:effectLst/>
                <a:cs typeface="Arial" pitchFamily="34" charset="0"/>
              </a:rPr>
              <a:t>Lets rewrite our original algorithm and add </a:t>
            </a:r>
            <a:r>
              <a:rPr kumimoji="0" lang="en-US" sz="2000" b="1" i="0" u="none" strike="noStrike" cap="none" normalizeH="0" baseline="0" dirty="0" err="1" smtClean="0">
                <a:ln>
                  <a:noFill/>
                </a:ln>
                <a:solidFill>
                  <a:srgbClr val="6A737C"/>
                </a:solidFill>
                <a:effectLst/>
                <a:cs typeface="Arial" pitchFamily="34" charset="0"/>
              </a:rPr>
              <a:t>memoized</a:t>
            </a:r>
            <a:r>
              <a:rPr kumimoji="0" lang="en-US" sz="2000" b="1" i="0" u="none" strike="noStrike" cap="none" normalizeH="0" baseline="0" dirty="0" smtClean="0">
                <a:ln>
                  <a:noFill/>
                </a:ln>
                <a:solidFill>
                  <a:srgbClr val="6A737C"/>
                </a:solidFill>
                <a:effectLst/>
                <a:cs typeface="Arial" pitchFamily="34" charset="0"/>
              </a:rPr>
              <a:t> techniques. </a:t>
            </a:r>
            <a:endParaRPr kumimoji="0" lang="en-US" sz="2000" b="0" i="0" u="none" strike="noStrike" cap="none" normalizeH="0" baseline="0" dirty="0" smtClean="0">
              <a:ln>
                <a:noFill/>
              </a:ln>
              <a:solidFill>
                <a:srgbClr val="0C0D0E"/>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C0D0E"/>
                </a:solidFill>
                <a:effectLst/>
                <a:cs typeface="Arial" pitchFamily="34" charset="0"/>
              </a:rPr>
              <a:t>public </a:t>
            </a:r>
            <a:r>
              <a:rPr kumimoji="0" lang="en-US" sz="2000" b="0" i="0" u="none" strike="noStrike" cap="none" normalizeH="0" baseline="0" dirty="0" err="1" smtClean="0">
                <a:ln>
                  <a:noFill/>
                </a:ln>
                <a:solidFill>
                  <a:srgbClr val="0C0D0E"/>
                </a:solidFill>
                <a:effectLst/>
                <a:cs typeface="Arial" pitchFamily="34" charset="0"/>
              </a:rPr>
              <a:t>int</a:t>
            </a:r>
            <a:r>
              <a:rPr kumimoji="0" lang="en-US" sz="2000" b="0" i="0" u="none" strike="noStrike" cap="none" normalizeH="0" baseline="0" dirty="0" smtClean="0">
                <a:ln>
                  <a:noFill/>
                </a:ln>
                <a:solidFill>
                  <a:srgbClr val="0C0D0E"/>
                </a:solidFill>
                <a:effectLst/>
                <a:cs typeface="Arial" pitchFamily="34" charset="0"/>
              </a:rPr>
              <a:t> </a:t>
            </a:r>
            <a:r>
              <a:rPr kumimoji="0" lang="en-US" sz="2000" b="0" i="0" u="none" strike="noStrike" cap="none" normalizeH="0" baseline="0" dirty="0" err="1" smtClean="0">
                <a:ln>
                  <a:noFill/>
                </a:ln>
                <a:solidFill>
                  <a:srgbClr val="0C0D0E"/>
                </a:solidFill>
                <a:effectLst/>
                <a:cs typeface="Arial" pitchFamily="34" charset="0"/>
              </a:rPr>
              <a:t>memoized</a:t>
            </a:r>
            <a:r>
              <a:rPr kumimoji="0" lang="en-US" sz="2000" b="0" i="0" u="none" strike="noStrike" cap="none" normalizeH="0" baseline="0" dirty="0" smtClean="0">
                <a:ln>
                  <a:noFill/>
                </a:ln>
                <a:solidFill>
                  <a:srgbClr val="0C0D0E"/>
                </a:solidFill>
                <a:effectLst/>
                <a:cs typeface="Arial" pitchFamily="34" charset="0"/>
              </a:rPr>
              <a:t>(</a:t>
            </a:r>
            <a:r>
              <a:rPr kumimoji="0" lang="en-US" sz="2000" b="0" i="0" u="none" strike="noStrike" cap="none" normalizeH="0" baseline="0" dirty="0" err="1" smtClean="0">
                <a:ln>
                  <a:noFill/>
                </a:ln>
                <a:solidFill>
                  <a:srgbClr val="0C0D0E"/>
                </a:solidFill>
                <a:effectLst/>
                <a:cs typeface="Arial" pitchFamily="34" charset="0"/>
              </a:rPr>
              <a:t>int</a:t>
            </a:r>
            <a:r>
              <a:rPr kumimoji="0" lang="en-US" sz="2000" b="0" i="0" u="none" strike="noStrike" cap="none" normalizeH="0" baseline="0" dirty="0" smtClean="0">
                <a:ln>
                  <a:noFill/>
                </a:ln>
                <a:solidFill>
                  <a:srgbClr val="0C0D0E"/>
                </a:solidFill>
                <a:effectLst/>
                <a:cs typeface="Arial" pitchFamily="34" charset="0"/>
              </a:rPr>
              <a:t> n, </a:t>
            </a:r>
            <a:r>
              <a:rPr kumimoji="0" lang="en-US" sz="2000" b="0" i="0" u="none" strike="noStrike" cap="none" normalizeH="0" baseline="0" dirty="0" err="1" smtClean="0">
                <a:ln>
                  <a:noFill/>
                </a:ln>
                <a:solidFill>
                  <a:srgbClr val="0C0D0E"/>
                </a:solidFill>
                <a:effectLst/>
                <a:cs typeface="Arial" pitchFamily="34" charset="0"/>
              </a:rPr>
              <a:t>int</a:t>
            </a:r>
            <a:r>
              <a:rPr kumimoji="0" lang="en-US" sz="2000" b="0" i="0" u="none" strike="noStrike" cap="none" normalizeH="0" baseline="0" dirty="0" smtClean="0">
                <a:ln>
                  <a:noFill/>
                </a:ln>
                <a:solidFill>
                  <a:srgbClr val="0C0D0E"/>
                </a:solidFill>
                <a:effectLst/>
                <a:cs typeface="Arial" pitchFamily="34" charset="0"/>
              </a:rPr>
              <a:t>[] memo)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C0D0E"/>
                </a:solidFill>
                <a:effectLst/>
                <a:cs typeface="Arial" pitchFamily="34" charset="0"/>
              </a:rPr>
              <a:t> if (n &lt;=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C0D0E"/>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C0D0E"/>
                </a:solidFill>
                <a:effectLst/>
                <a:cs typeface="Arial" pitchFamily="34" charset="0"/>
              </a:rPr>
              <a:t>return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C0D0E"/>
                </a:solidFill>
                <a:effectLst/>
                <a:cs typeface="Arial" pitchFamily="34" charset="0"/>
              </a:rPr>
              <a:t>} else if (memo[n] !=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C0D0E"/>
                </a:solidFill>
                <a:effectLst/>
                <a:cs typeface="Arial" pitchFamily="34" charset="0"/>
              </a:rPr>
              <a:t>return memo[n];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C0D0E"/>
                </a:solidFill>
                <a:effectLst/>
                <a:cs typeface="Arial" pitchFamily="34" charset="0"/>
              </a:rPr>
              <a:t>} else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C0D0E"/>
                </a:solidFill>
                <a:effectLst/>
                <a:cs typeface="Arial" pitchFamily="34" charset="0"/>
              </a:rPr>
              <a:t>memo[n] = </a:t>
            </a:r>
            <a:r>
              <a:rPr kumimoji="0" lang="en-US" sz="2000" b="0" i="0" u="none" strike="noStrike" cap="none" normalizeH="0" baseline="0" dirty="0" err="1" smtClean="0">
                <a:ln>
                  <a:noFill/>
                </a:ln>
                <a:solidFill>
                  <a:srgbClr val="0C0D0E"/>
                </a:solidFill>
                <a:effectLst/>
                <a:cs typeface="Arial" pitchFamily="34" charset="0"/>
              </a:rPr>
              <a:t>memoized</a:t>
            </a:r>
            <a:r>
              <a:rPr kumimoji="0" lang="en-US" sz="2000" b="0" i="0" u="none" strike="noStrike" cap="none" normalizeH="0" baseline="0" dirty="0" smtClean="0">
                <a:ln>
                  <a:noFill/>
                </a:ln>
                <a:solidFill>
                  <a:srgbClr val="0C0D0E"/>
                </a:solidFill>
                <a:effectLst/>
                <a:cs typeface="Arial" pitchFamily="34" charset="0"/>
              </a:rPr>
              <a:t>(n - 1, memo) + </a:t>
            </a:r>
            <a:r>
              <a:rPr kumimoji="0" lang="en-US" sz="2000" b="0" i="0" u="none" strike="noStrike" cap="none" normalizeH="0" baseline="0" dirty="0" err="1" smtClean="0">
                <a:ln>
                  <a:noFill/>
                </a:ln>
                <a:solidFill>
                  <a:srgbClr val="0C0D0E"/>
                </a:solidFill>
                <a:effectLst/>
                <a:cs typeface="Arial" pitchFamily="34" charset="0"/>
              </a:rPr>
              <a:t>memoized</a:t>
            </a:r>
            <a:r>
              <a:rPr kumimoji="0" lang="en-US" sz="2000" b="0" i="0" u="none" strike="noStrike" cap="none" normalizeH="0" baseline="0" dirty="0" smtClean="0">
                <a:ln>
                  <a:noFill/>
                </a:ln>
                <a:solidFill>
                  <a:srgbClr val="0C0D0E"/>
                </a:solidFill>
                <a:effectLst/>
                <a:cs typeface="Arial" pitchFamily="34" charset="0"/>
              </a:rPr>
              <a:t>(n - 2, memo);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C0D0E"/>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C0D0E"/>
                </a:solidFill>
                <a:effectLst/>
                <a:cs typeface="Arial" pitchFamily="34" charset="0"/>
              </a:rPr>
              <a:t>return memo[n];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C0D0E"/>
                </a:solidFill>
                <a:effectLst/>
                <a:cs typeface="Arial" pitchFamily="34" charset="0"/>
              </a:rPr>
              <a:t>} </a:t>
            </a:r>
            <a:endParaRPr kumimoji="0" lang="en-US" sz="2000" b="1" i="0" u="none" strike="noStrike" cap="none" normalizeH="0" baseline="0" dirty="0" smtClean="0">
              <a:ln>
                <a:noFill/>
              </a:ln>
              <a:solidFill>
                <a:srgbClr val="6A737C"/>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6A737C"/>
                </a:solidFill>
                <a:effectLst/>
                <a:cs typeface="Arial" pitchFamily="34" charset="0"/>
              </a:rPr>
              <a:t>And we execute this method like following</a:t>
            </a:r>
            <a:endParaRPr kumimoji="0" lang="en-US" sz="2000" b="0" i="0" u="none" strike="noStrike" cap="none" normalizeH="0" baseline="0" dirty="0" smtClean="0">
              <a:ln>
                <a:noFill/>
              </a:ln>
              <a:solidFill>
                <a:srgbClr val="0C0D0E"/>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C0D0E"/>
                </a:solidFill>
                <a:effectLst/>
                <a:cs typeface="Arial" pitchFamily="34" charset="0"/>
              </a:rPr>
              <a:t>int</a:t>
            </a:r>
            <a:r>
              <a:rPr kumimoji="0" lang="en-US" sz="2000" b="0" i="0" u="none" strike="noStrike" cap="none" normalizeH="0" baseline="0" dirty="0" smtClean="0">
                <a:ln>
                  <a:noFill/>
                </a:ln>
                <a:solidFill>
                  <a:srgbClr val="0C0D0E"/>
                </a:solidFill>
                <a:effectLst/>
                <a:cs typeface="Arial" pitchFamily="34" charset="0"/>
              </a:rPr>
              <a:t> n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C0D0E"/>
                </a:solidFill>
                <a:effectLst/>
                <a:cs typeface="Arial" pitchFamily="34" charset="0"/>
              </a:rPr>
              <a:t>int</a:t>
            </a:r>
            <a:r>
              <a:rPr kumimoji="0" lang="en-US" sz="2000" b="0" i="0" u="none" strike="noStrike" cap="none" normalizeH="0" baseline="0" dirty="0" smtClean="0">
                <a:ln>
                  <a:noFill/>
                </a:ln>
                <a:solidFill>
                  <a:srgbClr val="0C0D0E"/>
                </a:solidFill>
                <a:effectLst/>
                <a:cs typeface="Arial" pitchFamily="34" charset="0"/>
              </a:rPr>
              <a:t>[] memo = new </a:t>
            </a:r>
            <a:r>
              <a:rPr kumimoji="0" lang="en-US" sz="2000" b="0" i="0" u="none" strike="noStrike" cap="none" normalizeH="0" baseline="0" dirty="0" err="1" smtClean="0">
                <a:ln>
                  <a:noFill/>
                </a:ln>
                <a:solidFill>
                  <a:srgbClr val="0C0D0E"/>
                </a:solidFill>
                <a:effectLst/>
                <a:cs typeface="Arial" pitchFamily="34" charset="0"/>
              </a:rPr>
              <a:t>int</a:t>
            </a:r>
            <a:r>
              <a:rPr kumimoji="0" lang="en-US" sz="2000" b="0" i="0" u="none" strike="noStrike" cap="none" normalizeH="0" baseline="0" dirty="0" smtClean="0">
                <a:ln>
                  <a:noFill/>
                </a:ln>
                <a:solidFill>
                  <a:srgbClr val="0C0D0E"/>
                </a:solidFill>
                <a:effectLst/>
                <a:cs typeface="Arial" pitchFamily="34" charset="0"/>
              </a:rPr>
              <a:t>[n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C0D0E"/>
                </a:solidFill>
                <a:effectLst/>
                <a:cs typeface="Arial" pitchFamily="34" charset="0"/>
              </a:rPr>
              <a:t>Arrays.fill</a:t>
            </a:r>
            <a:r>
              <a:rPr kumimoji="0" lang="en-US" sz="2000" b="0" i="0" u="none" strike="noStrike" cap="none" normalizeH="0" baseline="0" dirty="0" smtClean="0">
                <a:ln>
                  <a:noFill/>
                </a:ln>
                <a:solidFill>
                  <a:srgbClr val="0C0D0E"/>
                </a:solidFill>
                <a:effectLst/>
                <a:cs typeface="Arial" pitchFamily="34" charset="0"/>
              </a:rPr>
              <a:t>(memo,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C0D0E"/>
                </a:solidFill>
                <a:effectLst/>
                <a:cs typeface="Arial" pitchFamily="34" charset="0"/>
              </a:rPr>
              <a:t>memoized</a:t>
            </a:r>
            <a:r>
              <a:rPr kumimoji="0" lang="en-US" sz="2000" b="0" i="0" u="none" strike="noStrike" cap="none" normalizeH="0" baseline="0" dirty="0" smtClean="0">
                <a:ln>
                  <a:noFill/>
                </a:ln>
                <a:solidFill>
                  <a:srgbClr val="0C0D0E"/>
                </a:solidFill>
                <a:effectLst/>
                <a:cs typeface="Arial" pitchFamily="34" charset="0"/>
              </a:rPr>
              <a:t>(n, memo); </a:t>
            </a:r>
          </a:p>
          <a:p>
            <a:pPr lvl="0" eaLnBrk="0" fontAlgn="base" hangingPunct="0">
              <a:spcBef>
                <a:spcPct val="0"/>
              </a:spcBef>
              <a:spcAft>
                <a:spcPct val="0"/>
              </a:spcAft>
            </a:pPr>
            <a:endParaRPr lang="en-US" sz="2000" dirty="0" smtClean="0"/>
          </a:p>
          <a:p>
            <a:pPr lvl="0" eaLnBrk="0" fontAlgn="base" hangingPunct="0">
              <a:spcBef>
                <a:spcPct val="0"/>
              </a:spcBef>
              <a:spcAft>
                <a:spcPct val="0"/>
              </a:spcAft>
            </a:pPr>
            <a:r>
              <a:rPr lang="en-US" sz="2000" dirty="0" smtClean="0"/>
              <a:t>This </a:t>
            </a:r>
            <a:r>
              <a:rPr lang="en-US" sz="2000" dirty="0"/>
              <a:t>solution is still top-down as algorithm start from top value and go to bottom each step to get our top value.</a:t>
            </a:r>
            <a:endParaRPr kumimoji="0" 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1961973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15235" y="369611"/>
            <a:ext cx="11677375" cy="6358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B4045"/>
                </a:solidFill>
                <a:effectLst/>
                <a:cs typeface="Arial" pitchFamily="34" charset="0"/>
              </a:rPr>
              <a:t>Bottom-Up</a:t>
            </a:r>
            <a:endParaRPr kumimoji="0" lang="en-US" sz="2400" b="1" i="0" u="none" strike="noStrike" cap="none" normalizeH="0" baseline="0" dirty="0" smtClean="0">
              <a:ln>
                <a:noFill/>
              </a:ln>
              <a:solidFill>
                <a:srgbClr val="6A737C"/>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6A737C"/>
                </a:solidFill>
                <a:effectLst/>
                <a:cs typeface="Arial" pitchFamily="34" charset="0"/>
              </a:rPr>
              <a:t>But, question is, can we start from bottom, like from first </a:t>
            </a:r>
            <a:r>
              <a:rPr kumimoji="0" lang="en-US" sz="2400" b="1" i="0" u="none" strike="noStrike" cap="none" normalizeH="0" baseline="0" dirty="0" err="1" smtClean="0">
                <a:ln>
                  <a:noFill/>
                </a:ln>
                <a:solidFill>
                  <a:srgbClr val="6A737C"/>
                </a:solidFill>
                <a:effectLst/>
                <a:cs typeface="Arial" pitchFamily="34" charset="0"/>
              </a:rPr>
              <a:t>fibonacci</a:t>
            </a:r>
            <a:r>
              <a:rPr kumimoji="0" lang="en-US" sz="2400" b="1" i="0" u="none" strike="noStrike" cap="none" normalizeH="0" baseline="0" dirty="0" smtClean="0">
                <a:ln>
                  <a:noFill/>
                </a:ln>
                <a:solidFill>
                  <a:srgbClr val="6A737C"/>
                </a:solidFill>
                <a:effectLst/>
                <a:cs typeface="Arial" pitchFamily="34" charset="0"/>
              </a:rPr>
              <a:t> number then walk our way to up. Lets rewrite it using this techniques,</a:t>
            </a:r>
            <a:endParaRPr kumimoji="0" lang="en-US" sz="2400" b="0" i="0" u="none" strike="noStrike" cap="none" normalizeH="0" baseline="0" dirty="0" smtClean="0">
              <a:ln>
                <a:noFill/>
              </a:ln>
              <a:solidFill>
                <a:srgbClr val="0C0D0E"/>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public </a:t>
            </a:r>
            <a:r>
              <a:rPr kumimoji="0" lang="en-US" sz="2400" b="0" i="0" u="none" strike="noStrike" cap="none" normalizeH="0" baseline="0" dirty="0" err="1" smtClean="0">
                <a:ln>
                  <a:noFill/>
                </a:ln>
                <a:solidFill>
                  <a:srgbClr val="0C0D0E"/>
                </a:solidFill>
                <a:effectLst/>
                <a:cs typeface="Arial" pitchFamily="34" charset="0"/>
              </a:rPr>
              <a:t>int</a:t>
            </a:r>
            <a:r>
              <a:rPr kumimoji="0" lang="en-US" sz="2400" b="0" i="0" u="none" strike="noStrike" cap="none" normalizeH="0" baseline="0" dirty="0" smtClean="0">
                <a:ln>
                  <a:noFill/>
                </a:ln>
                <a:solidFill>
                  <a:srgbClr val="0C0D0E"/>
                </a:solidFill>
                <a:effectLst/>
                <a:cs typeface="Arial" pitchFamily="34" charset="0"/>
              </a:rPr>
              <a:t> </a:t>
            </a:r>
            <a:r>
              <a:rPr kumimoji="0" lang="en-US" sz="2400" b="0" i="0" u="none" strike="noStrike" cap="none" normalizeH="0" baseline="0" dirty="0" err="1" smtClean="0">
                <a:ln>
                  <a:noFill/>
                </a:ln>
                <a:solidFill>
                  <a:srgbClr val="0C0D0E"/>
                </a:solidFill>
                <a:effectLst/>
                <a:cs typeface="Arial" pitchFamily="34" charset="0"/>
              </a:rPr>
              <a:t>dp</a:t>
            </a:r>
            <a:r>
              <a:rPr kumimoji="0" lang="en-US" sz="2400" b="0" i="0" u="none" strike="noStrike" cap="none" normalizeH="0" baseline="0" dirty="0" smtClean="0">
                <a:ln>
                  <a:noFill/>
                </a:ln>
                <a:solidFill>
                  <a:srgbClr val="0C0D0E"/>
                </a:solidFill>
                <a:effectLst/>
                <a:cs typeface="Arial" pitchFamily="34" charset="0"/>
              </a:rPr>
              <a:t>(</a:t>
            </a:r>
            <a:r>
              <a:rPr kumimoji="0" lang="en-US" sz="2400" b="0" i="0" u="none" strike="noStrike" cap="none" normalizeH="0" baseline="0" dirty="0" err="1" smtClean="0">
                <a:ln>
                  <a:noFill/>
                </a:ln>
                <a:solidFill>
                  <a:srgbClr val="0C0D0E"/>
                </a:solidFill>
                <a:effectLst/>
                <a:cs typeface="Arial" pitchFamily="34" charset="0"/>
              </a:rPr>
              <a:t>int</a:t>
            </a:r>
            <a:r>
              <a:rPr kumimoji="0" lang="en-US" sz="2400" b="0" i="0" u="none" strike="noStrike" cap="none" normalizeH="0" baseline="0" dirty="0" smtClean="0">
                <a:ln>
                  <a:noFill/>
                </a:ln>
                <a:solidFill>
                  <a:srgbClr val="0C0D0E"/>
                </a:solidFill>
                <a:effectLst/>
                <a:cs typeface="Arial" pitchFamily="34" charset="0"/>
              </a:rPr>
              <a:t> 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C0D0E"/>
                </a:solidFill>
                <a:effectLst/>
                <a:cs typeface="Arial" pitchFamily="34" charset="0"/>
              </a:rPr>
              <a:t>int</a:t>
            </a:r>
            <a:r>
              <a:rPr kumimoji="0" lang="en-US" sz="2400" b="0" i="0" u="none" strike="noStrike" cap="none" normalizeH="0" baseline="0" dirty="0" smtClean="0">
                <a:ln>
                  <a:noFill/>
                </a:ln>
                <a:solidFill>
                  <a:srgbClr val="0C0D0E"/>
                </a:solidFill>
                <a:effectLst/>
                <a:cs typeface="Arial" pitchFamily="34" charset="0"/>
              </a:rPr>
              <a:t>[] output = new </a:t>
            </a:r>
            <a:r>
              <a:rPr kumimoji="0" lang="en-US" sz="2400" b="0" i="0" u="none" strike="noStrike" cap="none" normalizeH="0" baseline="0" dirty="0" err="1" smtClean="0">
                <a:ln>
                  <a:noFill/>
                </a:ln>
                <a:solidFill>
                  <a:srgbClr val="0C0D0E"/>
                </a:solidFill>
                <a:effectLst/>
                <a:cs typeface="Arial" pitchFamily="34" charset="0"/>
              </a:rPr>
              <a:t>int</a:t>
            </a:r>
            <a:r>
              <a:rPr kumimoji="0" lang="en-US" sz="2400" b="0" i="0" u="none" strike="noStrike" cap="none" normalizeH="0" baseline="0" dirty="0" smtClean="0">
                <a:ln>
                  <a:noFill/>
                </a:ln>
                <a:solidFill>
                  <a:srgbClr val="0C0D0E"/>
                </a:solidFill>
                <a:effectLst/>
                <a:cs typeface="Arial" pitchFamily="34" charset="0"/>
              </a:rPr>
              <a:t>[n + 1];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output[1] = 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 output[2] = 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for (</a:t>
            </a:r>
            <a:r>
              <a:rPr kumimoji="0" lang="en-US" sz="2400" b="0" i="0" u="none" strike="noStrike" cap="none" normalizeH="0" baseline="0" dirty="0" err="1" smtClean="0">
                <a:ln>
                  <a:noFill/>
                </a:ln>
                <a:solidFill>
                  <a:srgbClr val="0C0D0E"/>
                </a:solidFill>
                <a:effectLst/>
                <a:cs typeface="Arial" pitchFamily="34" charset="0"/>
              </a:rPr>
              <a:t>int</a:t>
            </a:r>
            <a:r>
              <a:rPr kumimoji="0" lang="en-US" sz="2400" b="0" i="0" u="none" strike="noStrike" cap="none" normalizeH="0" baseline="0" dirty="0" smtClean="0">
                <a:ln>
                  <a:noFill/>
                </a:ln>
                <a:solidFill>
                  <a:srgbClr val="0C0D0E"/>
                </a:solidFill>
                <a:effectLst/>
                <a:cs typeface="Arial" pitchFamily="34" charset="0"/>
              </a:rPr>
              <a:t> i = 3; i &lt;= n; i++)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output[i] = output[i - 1] + output[i - 2];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return output[n];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C0D0E"/>
                </a:solidFill>
                <a:effectLst/>
                <a:cs typeface="Arial" pitchFamily="34" charset="0"/>
              </a:rPr>
              <a:t>} </a:t>
            </a:r>
            <a:endParaRPr kumimoji="0" lang="en-US" sz="2400" b="1" i="0" u="none" strike="noStrike" cap="none" normalizeH="0" baseline="0" dirty="0" smtClean="0">
              <a:ln>
                <a:noFill/>
              </a:ln>
              <a:solidFill>
                <a:srgbClr val="6A737C"/>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6A737C"/>
                </a:solidFill>
                <a:effectLst/>
                <a:cs typeface="Arial" pitchFamily="34" charset="0"/>
              </a:rPr>
              <a:t>Now if we look into this algorithm it actually start from lower values then go to top. If i need 5th </a:t>
            </a:r>
            <a:r>
              <a:rPr kumimoji="0" lang="en-US" sz="2400" b="1" i="0" u="none" strike="noStrike" cap="none" normalizeH="0" baseline="0" dirty="0" err="1" smtClean="0">
                <a:ln>
                  <a:noFill/>
                </a:ln>
                <a:solidFill>
                  <a:srgbClr val="6A737C"/>
                </a:solidFill>
                <a:effectLst/>
                <a:cs typeface="Arial" pitchFamily="34" charset="0"/>
              </a:rPr>
              <a:t>fibonacci</a:t>
            </a:r>
            <a:r>
              <a:rPr kumimoji="0" lang="en-US" sz="2400" b="1" i="0" u="none" strike="noStrike" cap="none" normalizeH="0" baseline="0" dirty="0" smtClean="0">
                <a:ln>
                  <a:noFill/>
                </a:ln>
                <a:solidFill>
                  <a:srgbClr val="6A737C"/>
                </a:solidFill>
                <a:effectLst/>
                <a:cs typeface="Arial" pitchFamily="34" charset="0"/>
              </a:rPr>
              <a:t> number i am actually calculating 1st, then second then third all the way to up 5th number. This techniques actually called bottom-up techniques.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6A737C"/>
                </a:solidFill>
                <a:effectLst/>
                <a:cs typeface="Arial" pitchFamily="34" charset="0"/>
              </a:rPr>
              <a:t>Last two, algorithms full-fill dynamic programming requirements. But one is top-down and another one is bottom-up. Both algorithm has similar space and time complexity. </a:t>
            </a:r>
            <a:endParaRPr kumimoji="0" lang="en-US" sz="24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4125215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508000" y="0"/>
            <a:ext cx="11684000" cy="762000"/>
          </a:xfrm>
        </p:spPr>
        <p:txBody>
          <a:bodyPr/>
          <a:lstStyle/>
          <a:p>
            <a:pPr>
              <a:defRPr/>
            </a:pPr>
            <a:r>
              <a:rPr lang="en-US" dirty="0" smtClean="0"/>
              <a:t>Floyd’s Algorithm: All pairs shortest paths</a:t>
            </a:r>
          </a:p>
        </p:txBody>
      </p:sp>
      <p:sp>
        <p:nvSpPr>
          <p:cNvPr id="415747" name="Text Box 3"/>
          <p:cNvSpPr txBox="1">
            <a:spLocks noChangeArrowheads="1"/>
          </p:cNvSpPr>
          <p:nvPr/>
        </p:nvSpPr>
        <p:spPr bwMode="auto">
          <a:xfrm>
            <a:off x="609600" y="1143001"/>
            <a:ext cx="11582400" cy="3046988"/>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en-US" sz="2400" b="1" dirty="0">
                <a:solidFill>
                  <a:srgbClr val="FFFF99"/>
                </a:solidFill>
                <a:effectLst>
                  <a:outerShdw blurRad="38100" dist="38100" dir="2700000" algn="tl">
                    <a:srgbClr val="000000"/>
                  </a:outerShdw>
                </a:effectLst>
              </a:rPr>
              <a:t>Problem:    In a weighted (di)graph, find shortest paths between</a:t>
            </a:r>
            <a:br>
              <a:rPr lang="en-US" sz="2400" b="1" dirty="0">
                <a:solidFill>
                  <a:srgbClr val="FFFF99"/>
                </a:solidFill>
                <a:effectLst>
                  <a:outerShdw blurRad="38100" dist="38100" dir="2700000" algn="tl">
                    <a:srgbClr val="000000"/>
                  </a:outerShdw>
                </a:effectLst>
              </a:rPr>
            </a:br>
            <a:r>
              <a:rPr lang="en-US" sz="2400" b="1" dirty="0">
                <a:solidFill>
                  <a:srgbClr val="FFFF99"/>
                </a:solidFill>
                <a:effectLst>
                  <a:outerShdw blurRad="38100" dist="38100" dir="2700000" algn="tl">
                    <a:srgbClr val="000000"/>
                  </a:outerShdw>
                </a:effectLst>
              </a:rPr>
              <a:t>                    every pair of vertices</a:t>
            </a:r>
          </a:p>
          <a:p>
            <a:pPr eaLnBrk="0" fontAlgn="base" hangingPunct="0">
              <a:spcBef>
                <a:spcPct val="0"/>
              </a:spcBef>
              <a:spcAft>
                <a:spcPct val="0"/>
              </a:spcAft>
              <a:buFontTx/>
              <a:buChar char="•"/>
              <a:defRPr/>
            </a:pPr>
            <a:endParaRPr lang="en-US" sz="2400" b="1" dirty="0">
              <a:solidFill>
                <a:srgbClr val="FFFF99"/>
              </a:solidFill>
              <a:effectLst>
                <a:outerShdw blurRad="38100" dist="38100" dir="2700000" algn="tl">
                  <a:srgbClr val="000000"/>
                </a:outerShdw>
              </a:effectLst>
            </a:endParaRPr>
          </a:p>
          <a:p>
            <a:pPr eaLnBrk="0" fontAlgn="base" hangingPunct="0">
              <a:spcBef>
                <a:spcPct val="0"/>
              </a:spcBef>
              <a:spcAft>
                <a:spcPct val="0"/>
              </a:spcAft>
              <a:defRPr/>
            </a:pPr>
            <a:r>
              <a:rPr lang="en-US" sz="2400" b="1" dirty="0">
                <a:solidFill>
                  <a:srgbClr val="FFFF99"/>
                </a:solidFill>
                <a:effectLst>
                  <a:outerShdw blurRad="38100" dist="38100" dir="2700000" algn="tl">
                    <a:srgbClr val="000000"/>
                  </a:outerShdw>
                </a:effectLst>
              </a:rPr>
              <a:t>Same idea: construct solution through series of matrices </a:t>
            </a:r>
            <a:r>
              <a:rPr lang="en-US" sz="2400" b="1" i="1" dirty="0">
                <a:solidFill>
                  <a:srgbClr val="FFFF99"/>
                </a:solidFill>
                <a:effectLst>
                  <a:outerShdw blurRad="38100" dist="38100" dir="2700000" algn="tl">
                    <a:srgbClr val="000000"/>
                  </a:outerShdw>
                </a:effectLst>
              </a:rPr>
              <a:t>D</a:t>
            </a:r>
            <a:r>
              <a:rPr lang="en-US" sz="2400" b="1" baseline="30000" dirty="0">
                <a:solidFill>
                  <a:srgbClr val="FFFF99"/>
                </a:solidFill>
                <a:effectLst>
                  <a:outerShdw blurRad="38100" dist="38100" dir="2700000" algn="tl">
                    <a:srgbClr val="000000"/>
                  </a:outerShdw>
                </a:effectLst>
              </a:rPr>
              <a:t>(0)</a:t>
            </a:r>
            <a:r>
              <a:rPr lang="en-US" sz="2400" b="1" dirty="0">
                <a:solidFill>
                  <a:srgbClr val="FFFF99"/>
                </a:solidFill>
                <a:effectLst>
                  <a:outerShdw blurRad="38100" dist="38100" dir="2700000" algn="tl">
                    <a:srgbClr val="000000"/>
                  </a:outerShdw>
                </a:effectLst>
              </a:rPr>
              <a:t>, …,</a:t>
            </a:r>
            <a:br>
              <a:rPr lang="en-US" sz="2400" b="1" dirty="0">
                <a:solidFill>
                  <a:srgbClr val="FFFF99"/>
                </a:solidFill>
                <a:effectLst>
                  <a:outerShdw blurRad="38100" dist="38100" dir="2700000" algn="tl">
                    <a:srgbClr val="000000"/>
                  </a:outerShdw>
                </a:effectLst>
              </a:rPr>
            </a:br>
            <a:r>
              <a:rPr lang="en-US" sz="2400" b="1" dirty="0">
                <a:solidFill>
                  <a:srgbClr val="FFFF99"/>
                </a:solidFill>
                <a:effectLst>
                  <a:outerShdw blurRad="38100" dist="38100" dir="2700000" algn="tl">
                    <a:srgbClr val="000000"/>
                  </a:outerShdw>
                </a:effectLst>
              </a:rPr>
              <a:t>                    </a:t>
            </a:r>
            <a:r>
              <a:rPr lang="en-US" sz="2400" b="1" i="1" dirty="0">
                <a:solidFill>
                  <a:srgbClr val="FFFF99"/>
                </a:solidFill>
                <a:effectLst>
                  <a:outerShdw blurRad="38100" dist="38100" dir="2700000" algn="tl">
                    <a:srgbClr val="000000"/>
                  </a:outerShdw>
                </a:effectLst>
              </a:rPr>
              <a:t>D </a:t>
            </a:r>
            <a:r>
              <a:rPr lang="en-US" sz="2400" b="1" baseline="30000" dirty="0">
                <a:solidFill>
                  <a:srgbClr val="FFFF99"/>
                </a:solidFill>
                <a:effectLst>
                  <a:outerShdw blurRad="38100" dist="38100" dir="2700000" algn="tl">
                    <a:srgbClr val="000000"/>
                  </a:outerShdw>
                </a:effectLst>
              </a:rPr>
              <a:t>(</a:t>
            </a:r>
            <a:r>
              <a:rPr lang="en-US" sz="2400" b="1" i="1" baseline="30000" dirty="0">
                <a:solidFill>
                  <a:srgbClr val="FFFF99"/>
                </a:solidFill>
                <a:effectLst>
                  <a:outerShdw blurRad="38100" dist="38100" dir="2700000" algn="tl">
                    <a:srgbClr val="000000"/>
                  </a:outerShdw>
                </a:effectLst>
              </a:rPr>
              <a:t>n</a:t>
            </a:r>
            <a:r>
              <a:rPr lang="en-US" sz="2400" b="1" baseline="30000" dirty="0">
                <a:solidFill>
                  <a:srgbClr val="FFFF99"/>
                </a:solidFill>
                <a:effectLst>
                  <a:outerShdw blurRad="38100" dist="38100" dir="2700000" algn="tl">
                    <a:srgbClr val="000000"/>
                  </a:outerShdw>
                </a:effectLst>
              </a:rPr>
              <a:t>)</a:t>
            </a:r>
            <a:r>
              <a:rPr lang="en-US" sz="2400" b="1" dirty="0">
                <a:solidFill>
                  <a:srgbClr val="FFFF99"/>
                </a:solidFill>
                <a:effectLst>
                  <a:outerShdw blurRad="38100" dist="38100" dir="2700000" algn="tl">
                    <a:srgbClr val="000000"/>
                  </a:outerShdw>
                </a:effectLst>
              </a:rPr>
              <a:t> using increasing subsets of the vertices allowed</a:t>
            </a:r>
            <a:br>
              <a:rPr lang="en-US" sz="2400" b="1" dirty="0">
                <a:solidFill>
                  <a:srgbClr val="FFFF99"/>
                </a:solidFill>
                <a:effectLst>
                  <a:outerShdw blurRad="38100" dist="38100" dir="2700000" algn="tl">
                    <a:srgbClr val="000000"/>
                  </a:outerShdw>
                </a:effectLst>
              </a:rPr>
            </a:br>
            <a:r>
              <a:rPr lang="en-US" sz="2400" b="1" dirty="0">
                <a:solidFill>
                  <a:srgbClr val="FFFF99"/>
                </a:solidFill>
                <a:effectLst>
                  <a:outerShdw blurRad="38100" dist="38100" dir="2700000" algn="tl">
                    <a:srgbClr val="000000"/>
                  </a:outerShdw>
                </a:effectLst>
              </a:rPr>
              <a:t>                    as intermediate</a:t>
            </a:r>
          </a:p>
          <a:p>
            <a:pPr eaLnBrk="0" fontAlgn="base" hangingPunct="0">
              <a:spcBef>
                <a:spcPct val="0"/>
              </a:spcBef>
              <a:spcAft>
                <a:spcPct val="0"/>
              </a:spcAft>
              <a:defRPr/>
            </a:pPr>
            <a:endParaRPr lang="en-US" sz="2400" b="1" dirty="0">
              <a:solidFill>
                <a:srgbClr val="FFFF99"/>
              </a:solidFill>
              <a:effectLst>
                <a:outerShdw blurRad="38100" dist="38100" dir="2700000" algn="tl">
                  <a:srgbClr val="000000"/>
                </a:outerShdw>
              </a:effectLst>
            </a:endParaRPr>
          </a:p>
          <a:p>
            <a:pPr eaLnBrk="0" fontAlgn="base" hangingPunct="0">
              <a:spcBef>
                <a:spcPct val="0"/>
              </a:spcBef>
              <a:spcAft>
                <a:spcPct val="0"/>
              </a:spcAft>
              <a:defRPr/>
            </a:pPr>
            <a:r>
              <a:rPr lang="en-US" sz="2400" b="1" dirty="0">
                <a:solidFill>
                  <a:srgbClr val="FFFF99"/>
                </a:solidFill>
                <a:effectLst>
                  <a:outerShdw blurRad="38100" dist="38100" dir="2700000" algn="tl">
                    <a:srgbClr val="000000"/>
                  </a:outerShdw>
                </a:effectLst>
              </a:rPr>
              <a:t>Example:</a:t>
            </a:r>
            <a:endParaRPr lang="en-US" sz="2400" b="1" i="1" dirty="0">
              <a:solidFill>
                <a:srgbClr val="FFFF99"/>
              </a:solidFill>
              <a:effectLst>
                <a:outerShdw blurRad="38100" dist="38100" dir="2700000" algn="tl">
                  <a:srgbClr val="000000"/>
                </a:outerShdw>
              </a:effectLst>
            </a:endParaRPr>
          </a:p>
        </p:txBody>
      </p:sp>
      <p:grpSp>
        <p:nvGrpSpPr>
          <p:cNvPr id="34820" name="Group 4"/>
          <p:cNvGrpSpPr>
            <a:grpSpLocks/>
          </p:cNvGrpSpPr>
          <p:nvPr/>
        </p:nvGrpSpPr>
        <p:grpSpPr bwMode="auto">
          <a:xfrm>
            <a:off x="3352800" y="3709999"/>
            <a:ext cx="3048000" cy="2211387"/>
            <a:chOff x="4032" y="1785"/>
            <a:chExt cx="1440" cy="1393"/>
          </a:xfrm>
        </p:grpSpPr>
        <p:sp>
          <p:nvSpPr>
            <p:cNvPr id="34821" name="Oval 5"/>
            <p:cNvSpPr>
              <a:spLocks noChangeArrowheads="1"/>
            </p:cNvSpPr>
            <p:nvPr/>
          </p:nvSpPr>
          <p:spPr bwMode="auto">
            <a:xfrm>
              <a:off x="4896" y="1824"/>
              <a:ext cx="192" cy="192"/>
            </a:xfrm>
            <a:prstGeom prst="ellipse">
              <a:avLst/>
            </a:prstGeom>
            <a:solidFill>
              <a:schemeClr val="accent1"/>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smtClean="0">
                  <a:solidFill>
                    <a:srgbClr val="001932"/>
                  </a:solidFill>
                </a:rPr>
                <a:t>3</a:t>
              </a:r>
            </a:p>
          </p:txBody>
        </p:sp>
        <p:sp>
          <p:nvSpPr>
            <p:cNvPr id="34822" name="Oval 6"/>
            <p:cNvSpPr>
              <a:spLocks noChangeArrowheads="1"/>
            </p:cNvSpPr>
            <p:nvPr/>
          </p:nvSpPr>
          <p:spPr bwMode="auto">
            <a:xfrm>
              <a:off x="5280" y="2832"/>
              <a:ext cx="192" cy="192"/>
            </a:xfrm>
            <a:prstGeom prst="ellipse">
              <a:avLst/>
            </a:prstGeom>
            <a:solidFill>
              <a:schemeClr val="accent1"/>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smtClean="0">
                  <a:solidFill>
                    <a:srgbClr val="001932"/>
                  </a:solidFill>
                </a:rPr>
                <a:t>4</a:t>
              </a:r>
            </a:p>
          </p:txBody>
        </p:sp>
        <p:sp>
          <p:nvSpPr>
            <p:cNvPr id="34823" name="Oval 7"/>
            <p:cNvSpPr>
              <a:spLocks noChangeArrowheads="1"/>
            </p:cNvSpPr>
            <p:nvPr/>
          </p:nvSpPr>
          <p:spPr bwMode="auto">
            <a:xfrm>
              <a:off x="4224" y="2928"/>
              <a:ext cx="192" cy="192"/>
            </a:xfrm>
            <a:prstGeom prst="ellipse">
              <a:avLst/>
            </a:prstGeom>
            <a:solidFill>
              <a:schemeClr val="accent1"/>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smtClean="0">
                  <a:solidFill>
                    <a:srgbClr val="001932"/>
                  </a:solidFill>
                </a:rPr>
                <a:t>2</a:t>
              </a:r>
            </a:p>
          </p:txBody>
        </p:sp>
        <p:sp>
          <p:nvSpPr>
            <p:cNvPr id="34824" name="Oval 8"/>
            <p:cNvSpPr>
              <a:spLocks noChangeArrowheads="1"/>
            </p:cNvSpPr>
            <p:nvPr/>
          </p:nvSpPr>
          <p:spPr bwMode="auto">
            <a:xfrm>
              <a:off x="4080" y="2064"/>
              <a:ext cx="192" cy="192"/>
            </a:xfrm>
            <a:prstGeom prst="ellipse">
              <a:avLst/>
            </a:prstGeom>
            <a:solidFill>
              <a:schemeClr val="accent1"/>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smtClean="0">
                  <a:solidFill>
                    <a:srgbClr val="001932"/>
                  </a:solidFill>
                </a:rPr>
                <a:t>1</a:t>
              </a:r>
            </a:p>
          </p:txBody>
        </p:sp>
        <p:sp>
          <p:nvSpPr>
            <p:cNvPr id="34825" name="Line 9"/>
            <p:cNvSpPr>
              <a:spLocks noChangeShapeType="1"/>
            </p:cNvSpPr>
            <p:nvPr/>
          </p:nvSpPr>
          <p:spPr bwMode="auto">
            <a:xfrm flipV="1">
              <a:off x="4272" y="1968"/>
              <a:ext cx="62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smtClean="0">
                <a:solidFill>
                  <a:srgbClr val="FFFFFF"/>
                </a:solidFill>
              </a:endParaRPr>
            </a:p>
          </p:txBody>
        </p:sp>
        <p:cxnSp>
          <p:nvCxnSpPr>
            <p:cNvPr id="34826" name="AutoShape 10"/>
            <p:cNvCxnSpPr>
              <a:cxnSpLocks noChangeShapeType="1"/>
            </p:cNvCxnSpPr>
            <p:nvPr/>
          </p:nvCxnSpPr>
          <p:spPr bwMode="auto">
            <a:xfrm flipV="1">
              <a:off x="4416" y="2976"/>
              <a:ext cx="892" cy="28"/>
            </a:xfrm>
            <a:prstGeom prst="curvedConnector4">
              <a:avLst>
                <a:gd name="adj1" fmla="val -338"/>
                <a:gd name="adj2" fmla="val -514287"/>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27" name="AutoShape 11"/>
            <p:cNvCxnSpPr>
              <a:cxnSpLocks noChangeShapeType="1"/>
              <a:stCxn id="34822" idx="1"/>
              <a:endCxn id="34823" idx="7"/>
            </p:cNvCxnSpPr>
            <p:nvPr/>
          </p:nvCxnSpPr>
          <p:spPr bwMode="auto">
            <a:xfrm rot="-5400000" flipH="1" flipV="1">
              <a:off x="4800" y="2448"/>
              <a:ext cx="96" cy="920"/>
            </a:xfrm>
            <a:prstGeom prst="curvedConnector3">
              <a:avLst>
                <a:gd name="adj1" fmla="val -179167"/>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28" name="Line 12"/>
            <p:cNvSpPr>
              <a:spLocks noChangeShapeType="1"/>
            </p:cNvSpPr>
            <p:nvPr/>
          </p:nvSpPr>
          <p:spPr bwMode="auto">
            <a:xfrm flipH="1" flipV="1">
              <a:off x="4176" y="2256"/>
              <a:ext cx="96"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smtClean="0">
                <a:solidFill>
                  <a:srgbClr val="FFFFFF"/>
                </a:solidFill>
              </a:endParaRPr>
            </a:p>
          </p:txBody>
        </p:sp>
        <p:sp>
          <p:nvSpPr>
            <p:cNvPr id="34829" name="Line 13"/>
            <p:cNvSpPr>
              <a:spLocks noChangeShapeType="1"/>
            </p:cNvSpPr>
            <p:nvPr/>
          </p:nvSpPr>
          <p:spPr bwMode="auto">
            <a:xfrm flipV="1">
              <a:off x="4320" y="2016"/>
              <a:ext cx="624" cy="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smtClean="0">
                <a:solidFill>
                  <a:srgbClr val="FFFFFF"/>
                </a:solidFill>
              </a:endParaRPr>
            </a:p>
          </p:txBody>
        </p:sp>
        <p:sp>
          <p:nvSpPr>
            <p:cNvPr id="34830" name="Line 14"/>
            <p:cNvSpPr>
              <a:spLocks noChangeShapeType="1"/>
            </p:cNvSpPr>
            <p:nvPr/>
          </p:nvSpPr>
          <p:spPr bwMode="auto">
            <a:xfrm flipH="1" flipV="1">
              <a:off x="4992" y="2016"/>
              <a:ext cx="384"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smtClean="0">
                <a:solidFill>
                  <a:srgbClr val="FFFFFF"/>
                </a:solidFill>
              </a:endParaRPr>
            </a:p>
          </p:txBody>
        </p:sp>
        <p:sp>
          <p:nvSpPr>
            <p:cNvPr id="34831" name="Text Box 15"/>
            <p:cNvSpPr txBox="1">
              <a:spLocks noChangeArrowheads="1"/>
            </p:cNvSpPr>
            <p:nvPr/>
          </p:nvSpPr>
          <p:spPr bwMode="auto">
            <a:xfrm>
              <a:off x="4454" y="1785"/>
              <a:ext cx="1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US" sz="2000" smtClean="0">
                  <a:solidFill>
                    <a:srgbClr val="001932"/>
                  </a:solidFill>
                </a:rPr>
                <a:t>4</a:t>
              </a:r>
            </a:p>
          </p:txBody>
        </p:sp>
        <p:sp>
          <p:nvSpPr>
            <p:cNvPr id="34832" name="Text Box 16"/>
            <p:cNvSpPr txBox="1">
              <a:spLocks noChangeArrowheads="1"/>
            </p:cNvSpPr>
            <p:nvPr/>
          </p:nvSpPr>
          <p:spPr bwMode="auto">
            <a:xfrm>
              <a:off x="4032" y="2481"/>
              <a:ext cx="1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US" sz="2000" smtClean="0">
                  <a:solidFill>
                    <a:srgbClr val="001932"/>
                  </a:solidFill>
                </a:rPr>
                <a:t>1</a:t>
              </a:r>
            </a:p>
          </p:txBody>
        </p:sp>
        <p:sp>
          <p:nvSpPr>
            <p:cNvPr id="34833" name="Text Box 17"/>
            <p:cNvSpPr txBox="1">
              <a:spLocks noChangeArrowheads="1"/>
            </p:cNvSpPr>
            <p:nvPr/>
          </p:nvSpPr>
          <p:spPr bwMode="auto">
            <a:xfrm>
              <a:off x="4512" y="2289"/>
              <a:ext cx="1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US" sz="2000" smtClean="0">
                  <a:solidFill>
                    <a:srgbClr val="001932"/>
                  </a:solidFill>
                </a:rPr>
                <a:t>6</a:t>
              </a:r>
            </a:p>
          </p:txBody>
        </p:sp>
        <p:sp>
          <p:nvSpPr>
            <p:cNvPr id="34834" name="Text Box 18"/>
            <p:cNvSpPr txBox="1">
              <a:spLocks noChangeArrowheads="1"/>
            </p:cNvSpPr>
            <p:nvPr/>
          </p:nvSpPr>
          <p:spPr bwMode="auto">
            <a:xfrm>
              <a:off x="5136" y="2193"/>
              <a:ext cx="1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US" sz="2000" smtClean="0">
                  <a:solidFill>
                    <a:srgbClr val="001932"/>
                  </a:solidFill>
                </a:rPr>
                <a:t>1</a:t>
              </a:r>
            </a:p>
          </p:txBody>
        </p:sp>
        <p:sp>
          <p:nvSpPr>
            <p:cNvPr id="34835" name="Text Box 19"/>
            <p:cNvSpPr txBox="1">
              <a:spLocks noChangeArrowheads="1"/>
            </p:cNvSpPr>
            <p:nvPr/>
          </p:nvSpPr>
          <p:spPr bwMode="auto">
            <a:xfrm>
              <a:off x="4752" y="2481"/>
              <a:ext cx="1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US" sz="2000" smtClean="0">
                  <a:solidFill>
                    <a:srgbClr val="001932"/>
                  </a:solidFill>
                </a:rPr>
                <a:t>5</a:t>
              </a:r>
            </a:p>
          </p:txBody>
        </p:sp>
        <p:sp>
          <p:nvSpPr>
            <p:cNvPr id="34836" name="Text Box 20"/>
            <p:cNvSpPr txBox="1">
              <a:spLocks noChangeArrowheads="1"/>
            </p:cNvSpPr>
            <p:nvPr/>
          </p:nvSpPr>
          <p:spPr bwMode="auto">
            <a:xfrm>
              <a:off x="4752" y="2928"/>
              <a:ext cx="1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n-US" sz="2000" smtClean="0">
                  <a:solidFill>
                    <a:srgbClr val="001932"/>
                  </a:solidFill>
                </a:rPr>
                <a:t>3</a:t>
              </a:r>
            </a:p>
          </p:txBody>
        </p:sp>
      </p:grpSp>
    </p:spTree>
    <p:extLst>
      <p:ext uri="{BB962C8B-B14F-4D97-AF65-F5344CB8AC3E}">
        <p14:creationId xmlns:p14="http://schemas.microsoft.com/office/powerpoint/2010/main" val="36371220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5747"/>
                                        </p:tgtEl>
                                        <p:attrNameLst>
                                          <p:attrName>style.visibility</p:attrName>
                                        </p:attrNameLst>
                                      </p:cBhvr>
                                      <p:to>
                                        <p:strVal val="visible"/>
                                      </p:to>
                                    </p:set>
                                    <p:anim calcmode="lin" valueType="num">
                                      <p:cBhvr additive="base">
                                        <p:cTn id="7" dur="500" fill="hold"/>
                                        <p:tgtEl>
                                          <p:spTgt spid="415747"/>
                                        </p:tgtEl>
                                        <p:attrNameLst>
                                          <p:attrName>ppt_x</p:attrName>
                                        </p:attrNameLst>
                                      </p:cBhvr>
                                      <p:tavLst>
                                        <p:tav tm="0">
                                          <p:val>
                                            <p:strVal val="#ppt_x"/>
                                          </p:val>
                                        </p:tav>
                                        <p:tav tm="100000">
                                          <p:val>
                                            <p:strVal val="#ppt_x"/>
                                          </p:val>
                                        </p:tav>
                                      </p:tavLst>
                                    </p:anim>
                                    <p:anim calcmode="lin" valueType="num">
                                      <p:cBhvr additive="base">
                                        <p:cTn id="8" dur="500" fill="hold"/>
                                        <p:tgtEl>
                                          <p:spTgt spid="4157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711200" y="0"/>
            <a:ext cx="11480800" cy="762000"/>
          </a:xfrm>
        </p:spPr>
        <p:txBody>
          <a:bodyPr/>
          <a:lstStyle/>
          <a:p>
            <a:pPr>
              <a:defRPr/>
            </a:pPr>
            <a:r>
              <a:rPr lang="en-US" dirty="0" smtClean="0"/>
              <a:t>Floyd’s Algorithm (matrix generation)</a:t>
            </a:r>
            <a:endParaRPr lang="en-US" sz="2800" dirty="0" smtClean="0"/>
          </a:p>
        </p:txBody>
      </p:sp>
      <p:sp>
        <p:nvSpPr>
          <p:cNvPr id="420867" name="Text Box 3"/>
          <p:cNvSpPr txBox="1">
            <a:spLocks noChangeArrowheads="1"/>
          </p:cNvSpPr>
          <p:nvPr/>
        </p:nvSpPr>
        <p:spPr bwMode="auto">
          <a:xfrm>
            <a:off x="711200" y="1143001"/>
            <a:ext cx="11480800" cy="1938992"/>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en-US" sz="2400" b="1" dirty="0">
                <a:solidFill>
                  <a:srgbClr val="FFFF99"/>
                </a:solidFill>
                <a:effectLst>
                  <a:outerShdw blurRad="38100" dist="38100" dir="2700000" algn="tl">
                    <a:srgbClr val="000000"/>
                  </a:outerShdw>
                </a:effectLst>
              </a:rPr>
              <a:t>On the</a:t>
            </a:r>
            <a:r>
              <a:rPr lang="en-US" sz="2400" b="1" i="1" dirty="0">
                <a:solidFill>
                  <a:srgbClr val="FFFF99"/>
                </a:solidFill>
                <a:effectLst>
                  <a:outerShdw blurRad="38100" dist="38100" dir="2700000" algn="tl">
                    <a:srgbClr val="000000"/>
                  </a:outerShdw>
                </a:effectLst>
              </a:rPr>
              <a:t> k-</a:t>
            </a:r>
            <a:r>
              <a:rPr lang="en-US" sz="2400" b="1" dirty="0">
                <a:solidFill>
                  <a:srgbClr val="FFFF99"/>
                </a:solidFill>
                <a:effectLst>
                  <a:outerShdw blurRad="38100" dist="38100" dir="2700000" algn="tl">
                    <a:srgbClr val="000000"/>
                  </a:outerShdw>
                </a:effectLst>
              </a:rPr>
              <a:t>th iteration, the algorithm determines shortest paths between every pair of vertices </a:t>
            </a:r>
            <a:r>
              <a:rPr lang="en-US" sz="2400" b="1" i="1" dirty="0">
                <a:solidFill>
                  <a:srgbClr val="FFFF99"/>
                </a:solidFill>
                <a:effectLst>
                  <a:outerShdw blurRad="38100" dist="38100" dir="2700000" algn="tl">
                    <a:srgbClr val="000000"/>
                  </a:outerShdw>
                </a:effectLst>
              </a:rPr>
              <a:t>i, j </a:t>
            </a:r>
            <a:r>
              <a:rPr lang="en-US" sz="2400" b="1" dirty="0">
                <a:solidFill>
                  <a:srgbClr val="FFFF99"/>
                </a:solidFill>
                <a:effectLst>
                  <a:outerShdw blurRad="38100" dist="38100" dir="2700000" algn="tl">
                    <a:srgbClr val="000000"/>
                  </a:outerShdw>
                </a:effectLst>
              </a:rPr>
              <a:t>that use only vertices among 1,…,</a:t>
            </a:r>
            <a:r>
              <a:rPr lang="en-US" sz="2400" b="1" i="1" dirty="0">
                <a:solidFill>
                  <a:srgbClr val="FFFF99"/>
                </a:solidFill>
                <a:effectLst>
                  <a:outerShdw blurRad="38100" dist="38100" dir="2700000" algn="tl">
                    <a:srgbClr val="000000"/>
                  </a:outerShdw>
                </a:effectLst>
              </a:rPr>
              <a:t>k </a:t>
            </a:r>
            <a:r>
              <a:rPr lang="en-US" sz="2400" b="1" dirty="0">
                <a:solidFill>
                  <a:srgbClr val="FFFF99"/>
                </a:solidFill>
                <a:effectLst>
                  <a:outerShdw blurRad="38100" dist="38100" dir="2700000" algn="tl">
                    <a:srgbClr val="000000"/>
                  </a:outerShdw>
                </a:effectLst>
              </a:rPr>
              <a:t>as intermediate</a:t>
            </a:r>
          </a:p>
          <a:p>
            <a:pPr eaLnBrk="0" fontAlgn="base" hangingPunct="0">
              <a:spcBef>
                <a:spcPct val="0"/>
              </a:spcBef>
              <a:spcAft>
                <a:spcPct val="0"/>
              </a:spcAft>
              <a:defRPr/>
            </a:pPr>
            <a:endParaRPr lang="en-US" sz="2400" b="1" dirty="0">
              <a:solidFill>
                <a:srgbClr val="FFFF99"/>
              </a:solidFill>
              <a:effectLst>
                <a:outerShdw blurRad="38100" dist="38100" dir="2700000" algn="tl">
                  <a:srgbClr val="000000"/>
                </a:outerShdw>
              </a:effectLst>
            </a:endParaRPr>
          </a:p>
          <a:p>
            <a:pPr eaLnBrk="0" fontAlgn="base" hangingPunct="0">
              <a:spcBef>
                <a:spcPct val="0"/>
              </a:spcBef>
              <a:spcAft>
                <a:spcPct val="0"/>
              </a:spcAft>
              <a:defRPr/>
            </a:pPr>
            <a:r>
              <a:rPr lang="en-US" sz="2400" b="1" dirty="0">
                <a:solidFill>
                  <a:srgbClr val="FFFF99"/>
                </a:solidFill>
                <a:effectLst>
                  <a:outerShdw blurRad="38100" dist="38100" dir="2700000" algn="tl">
                    <a:srgbClr val="000000"/>
                  </a:outerShdw>
                </a:effectLst>
              </a:rPr>
              <a:t>                </a:t>
            </a:r>
            <a:r>
              <a:rPr lang="en-US" sz="2400" b="1" i="1" dirty="0">
                <a:solidFill>
                  <a:srgbClr val="FFFF99"/>
                </a:solidFill>
                <a:effectLst>
                  <a:outerShdw blurRad="38100" dist="38100" dir="2700000" algn="tl">
                    <a:srgbClr val="000000"/>
                  </a:outerShdw>
                </a:effectLst>
              </a:rPr>
              <a:t>D</a:t>
            </a:r>
            <a:r>
              <a:rPr lang="en-US" sz="2400" b="1" baseline="30000" dirty="0">
                <a:solidFill>
                  <a:srgbClr val="FFFF99"/>
                </a:solidFill>
                <a:effectLst>
                  <a:outerShdw blurRad="38100" dist="38100" dir="2700000" algn="tl">
                    <a:srgbClr val="000000"/>
                  </a:outerShdw>
                </a:effectLst>
              </a:rPr>
              <a:t>(</a:t>
            </a:r>
            <a:r>
              <a:rPr lang="en-US" sz="2400" b="1" i="1" baseline="30000" dirty="0">
                <a:solidFill>
                  <a:srgbClr val="FFFF99"/>
                </a:solidFill>
                <a:effectLst>
                  <a:outerShdw blurRad="38100" dist="38100" dir="2700000" algn="tl">
                    <a:srgbClr val="000000"/>
                  </a:outerShdw>
                </a:effectLst>
              </a:rPr>
              <a:t>k</a:t>
            </a:r>
            <a:r>
              <a:rPr lang="en-US" sz="2400" b="1" baseline="30000" dirty="0">
                <a:solidFill>
                  <a:srgbClr val="FFFF99"/>
                </a:solidFill>
                <a:effectLst>
                  <a:outerShdw blurRad="38100" dist="38100" dir="2700000" algn="tl">
                    <a:srgbClr val="000000"/>
                  </a:outerShdw>
                </a:effectLst>
              </a:rPr>
              <a:t>)</a:t>
            </a:r>
            <a:r>
              <a:rPr lang="en-US" sz="2400" b="1" dirty="0">
                <a:solidFill>
                  <a:srgbClr val="FFFF99"/>
                </a:solidFill>
                <a:effectLst>
                  <a:outerShdw blurRad="38100" dist="38100" dir="2700000" algn="tl">
                    <a:srgbClr val="000000"/>
                  </a:outerShdw>
                </a:effectLst>
              </a:rPr>
              <a:t>[</a:t>
            </a:r>
            <a:r>
              <a:rPr lang="en-US" sz="2400" b="1" i="1" dirty="0">
                <a:solidFill>
                  <a:srgbClr val="FFFF99"/>
                </a:solidFill>
                <a:effectLst>
                  <a:outerShdw blurRad="38100" dist="38100" dir="2700000" algn="tl">
                    <a:srgbClr val="000000"/>
                  </a:outerShdw>
                </a:effectLst>
              </a:rPr>
              <a:t>i,j</a:t>
            </a:r>
            <a:r>
              <a:rPr lang="en-US" sz="2400" b="1" dirty="0">
                <a:solidFill>
                  <a:srgbClr val="FFFF99"/>
                </a:solidFill>
                <a:effectLst>
                  <a:outerShdw blurRad="38100" dist="38100" dir="2700000" algn="tl">
                    <a:srgbClr val="000000"/>
                  </a:outerShdw>
                </a:effectLst>
              </a:rPr>
              <a:t>] =  min {</a:t>
            </a:r>
            <a:r>
              <a:rPr lang="en-US" sz="2400" b="1" i="1" dirty="0">
                <a:solidFill>
                  <a:srgbClr val="FFFF99"/>
                </a:solidFill>
                <a:effectLst>
                  <a:outerShdw blurRad="38100" dist="38100" dir="2700000" algn="tl">
                    <a:srgbClr val="000000"/>
                  </a:outerShdw>
                </a:effectLst>
              </a:rPr>
              <a:t>D</a:t>
            </a:r>
            <a:r>
              <a:rPr lang="en-US" sz="2400" b="1" baseline="30000" dirty="0">
                <a:solidFill>
                  <a:srgbClr val="FFFF99"/>
                </a:solidFill>
                <a:effectLst>
                  <a:outerShdw blurRad="38100" dist="38100" dir="2700000" algn="tl">
                    <a:srgbClr val="000000"/>
                  </a:outerShdw>
                </a:effectLst>
              </a:rPr>
              <a:t>(</a:t>
            </a:r>
            <a:r>
              <a:rPr lang="en-US" sz="2400" b="1" i="1" baseline="30000" dirty="0">
                <a:solidFill>
                  <a:srgbClr val="FFFF99"/>
                </a:solidFill>
                <a:effectLst>
                  <a:outerShdw blurRad="38100" dist="38100" dir="2700000" algn="tl">
                    <a:srgbClr val="000000"/>
                  </a:outerShdw>
                </a:effectLst>
              </a:rPr>
              <a:t>k</a:t>
            </a:r>
            <a:r>
              <a:rPr lang="en-US" sz="2400" b="1" baseline="30000" dirty="0">
                <a:solidFill>
                  <a:srgbClr val="FFFF99"/>
                </a:solidFill>
                <a:effectLst>
                  <a:outerShdw blurRad="38100" dist="38100" dir="2700000" algn="tl">
                    <a:srgbClr val="000000"/>
                  </a:outerShdw>
                </a:effectLst>
              </a:rPr>
              <a:t>-1)</a:t>
            </a:r>
            <a:r>
              <a:rPr lang="en-US" sz="2400" b="1" dirty="0">
                <a:solidFill>
                  <a:srgbClr val="FFFF99"/>
                </a:solidFill>
                <a:effectLst>
                  <a:outerShdw blurRad="38100" dist="38100" dir="2700000" algn="tl">
                    <a:srgbClr val="000000"/>
                  </a:outerShdw>
                </a:effectLst>
              </a:rPr>
              <a:t>[</a:t>
            </a:r>
            <a:r>
              <a:rPr lang="en-US" sz="2400" b="1" i="1" dirty="0">
                <a:solidFill>
                  <a:srgbClr val="FFFF99"/>
                </a:solidFill>
                <a:effectLst>
                  <a:outerShdw blurRad="38100" dist="38100" dir="2700000" algn="tl">
                    <a:srgbClr val="000000"/>
                  </a:outerShdw>
                </a:effectLst>
              </a:rPr>
              <a:t>i,j</a:t>
            </a:r>
            <a:r>
              <a:rPr lang="en-US" sz="2400" b="1" dirty="0">
                <a:solidFill>
                  <a:srgbClr val="FFFF99"/>
                </a:solidFill>
                <a:effectLst>
                  <a:outerShdw blurRad="38100" dist="38100" dir="2700000" algn="tl">
                    <a:srgbClr val="000000"/>
                  </a:outerShdw>
                </a:effectLst>
              </a:rPr>
              <a:t>],  </a:t>
            </a:r>
            <a:r>
              <a:rPr lang="en-US" sz="2400" b="1" i="1" dirty="0">
                <a:solidFill>
                  <a:srgbClr val="FFFF99"/>
                </a:solidFill>
                <a:effectLst>
                  <a:outerShdw blurRad="38100" dist="38100" dir="2700000" algn="tl">
                    <a:srgbClr val="000000"/>
                  </a:outerShdw>
                </a:effectLst>
              </a:rPr>
              <a:t>D</a:t>
            </a:r>
            <a:r>
              <a:rPr lang="en-US" sz="2400" b="1" baseline="30000" dirty="0">
                <a:solidFill>
                  <a:srgbClr val="FFFF99"/>
                </a:solidFill>
                <a:effectLst>
                  <a:outerShdw blurRad="38100" dist="38100" dir="2700000" algn="tl">
                    <a:srgbClr val="000000"/>
                  </a:outerShdw>
                </a:effectLst>
              </a:rPr>
              <a:t>(</a:t>
            </a:r>
            <a:r>
              <a:rPr lang="en-US" sz="2400" b="1" i="1" baseline="30000" dirty="0">
                <a:solidFill>
                  <a:srgbClr val="FFFF99"/>
                </a:solidFill>
                <a:effectLst>
                  <a:outerShdw blurRad="38100" dist="38100" dir="2700000" algn="tl">
                    <a:srgbClr val="000000"/>
                  </a:outerShdw>
                </a:effectLst>
              </a:rPr>
              <a:t>k</a:t>
            </a:r>
            <a:r>
              <a:rPr lang="en-US" sz="2400" b="1" baseline="30000" dirty="0">
                <a:solidFill>
                  <a:srgbClr val="FFFF99"/>
                </a:solidFill>
                <a:effectLst>
                  <a:outerShdw blurRad="38100" dist="38100" dir="2700000" algn="tl">
                    <a:srgbClr val="000000"/>
                  </a:outerShdw>
                </a:effectLst>
              </a:rPr>
              <a:t>-1)</a:t>
            </a:r>
            <a:r>
              <a:rPr lang="en-US" sz="2400" b="1" dirty="0">
                <a:solidFill>
                  <a:srgbClr val="FFFF99"/>
                </a:solidFill>
                <a:effectLst>
                  <a:outerShdw blurRad="38100" dist="38100" dir="2700000" algn="tl">
                    <a:srgbClr val="000000"/>
                  </a:outerShdw>
                </a:effectLst>
              </a:rPr>
              <a:t>[</a:t>
            </a:r>
            <a:r>
              <a:rPr lang="en-US" sz="2400" b="1" i="1" dirty="0">
                <a:solidFill>
                  <a:srgbClr val="FFFF99"/>
                </a:solidFill>
                <a:effectLst>
                  <a:outerShdw blurRad="38100" dist="38100" dir="2700000" algn="tl">
                    <a:srgbClr val="000000"/>
                  </a:outerShdw>
                </a:effectLst>
              </a:rPr>
              <a:t>i,k</a:t>
            </a:r>
            <a:r>
              <a:rPr lang="en-US" sz="2400" b="1" dirty="0">
                <a:solidFill>
                  <a:srgbClr val="FFFF99"/>
                </a:solidFill>
                <a:effectLst>
                  <a:outerShdw blurRad="38100" dist="38100" dir="2700000" algn="tl">
                    <a:srgbClr val="000000"/>
                  </a:outerShdw>
                </a:effectLst>
              </a:rPr>
              <a:t>]  + </a:t>
            </a:r>
            <a:r>
              <a:rPr lang="en-US" sz="2400" b="1" i="1" dirty="0">
                <a:solidFill>
                  <a:srgbClr val="FFFF99"/>
                </a:solidFill>
                <a:effectLst>
                  <a:outerShdw blurRad="38100" dist="38100" dir="2700000" algn="tl">
                    <a:srgbClr val="000000"/>
                  </a:outerShdw>
                </a:effectLst>
              </a:rPr>
              <a:t>D</a:t>
            </a:r>
            <a:r>
              <a:rPr lang="en-US" sz="2400" b="1" baseline="30000" dirty="0">
                <a:solidFill>
                  <a:srgbClr val="FFFF99"/>
                </a:solidFill>
                <a:effectLst>
                  <a:outerShdw blurRad="38100" dist="38100" dir="2700000" algn="tl">
                    <a:srgbClr val="000000"/>
                  </a:outerShdw>
                </a:effectLst>
              </a:rPr>
              <a:t>(</a:t>
            </a:r>
            <a:r>
              <a:rPr lang="en-US" sz="2400" b="1" i="1" baseline="30000" dirty="0">
                <a:solidFill>
                  <a:srgbClr val="FFFF99"/>
                </a:solidFill>
                <a:effectLst>
                  <a:outerShdw blurRad="38100" dist="38100" dir="2700000" algn="tl">
                    <a:srgbClr val="000000"/>
                  </a:outerShdw>
                </a:effectLst>
              </a:rPr>
              <a:t>k</a:t>
            </a:r>
            <a:r>
              <a:rPr lang="en-US" sz="2400" b="1" baseline="30000" dirty="0">
                <a:solidFill>
                  <a:srgbClr val="FFFF99"/>
                </a:solidFill>
                <a:effectLst>
                  <a:outerShdw blurRad="38100" dist="38100" dir="2700000" algn="tl">
                    <a:srgbClr val="000000"/>
                  </a:outerShdw>
                </a:effectLst>
              </a:rPr>
              <a:t>-1)</a:t>
            </a:r>
            <a:r>
              <a:rPr lang="en-US" sz="2400" b="1" dirty="0">
                <a:solidFill>
                  <a:srgbClr val="FFFF99"/>
                </a:solidFill>
                <a:effectLst>
                  <a:outerShdw blurRad="38100" dist="38100" dir="2700000" algn="tl">
                    <a:srgbClr val="000000"/>
                  </a:outerShdw>
                </a:effectLst>
              </a:rPr>
              <a:t>[</a:t>
            </a:r>
            <a:r>
              <a:rPr lang="en-US" sz="2400" b="1" i="1" dirty="0">
                <a:solidFill>
                  <a:srgbClr val="FFFF99"/>
                </a:solidFill>
                <a:effectLst>
                  <a:outerShdw blurRad="38100" dist="38100" dir="2700000" algn="tl">
                    <a:srgbClr val="000000"/>
                  </a:outerShdw>
                </a:effectLst>
              </a:rPr>
              <a:t>k,j</a:t>
            </a:r>
            <a:r>
              <a:rPr lang="en-US" sz="2400" b="1" dirty="0">
                <a:solidFill>
                  <a:srgbClr val="FFFF99"/>
                </a:solidFill>
                <a:effectLst>
                  <a:outerShdw blurRad="38100" dist="38100" dir="2700000" algn="tl">
                    <a:srgbClr val="000000"/>
                  </a:outerShdw>
                </a:effectLst>
              </a:rPr>
              <a:t>]}</a:t>
            </a:r>
          </a:p>
          <a:p>
            <a:pPr eaLnBrk="0" fontAlgn="base" hangingPunct="0">
              <a:spcBef>
                <a:spcPct val="0"/>
              </a:spcBef>
              <a:spcAft>
                <a:spcPct val="0"/>
              </a:spcAft>
              <a:buFontTx/>
              <a:buChar char="•"/>
              <a:defRPr/>
            </a:pPr>
            <a:endParaRPr lang="en-US" sz="2400" i="1" dirty="0">
              <a:solidFill>
                <a:srgbClr val="FFFFFF"/>
              </a:solidFill>
            </a:endParaRPr>
          </a:p>
        </p:txBody>
      </p:sp>
      <p:sp>
        <p:nvSpPr>
          <p:cNvPr id="35844" name="Oval 4"/>
          <p:cNvSpPr>
            <a:spLocks noChangeArrowheads="1"/>
          </p:cNvSpPr>
          <p:nvPr/>
        </p:nvSpPr>
        <p:spPr bwMode="auto">
          <a:xfrm>
            <a:off x="1016000" y="4343400"/>
            <a:ext cx="508000" cy="381000"/>
          </a:xfrm>
          <a:prstGeom prst="ellipse">
            <a:avLst/>
          </a:prstGeom>
          <a:solidFill>
            <a:schemeClr val="accent1"/>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smtClean="0">
                <a:solidFill>
                  <a:srgbClr val="001932"/>
                </a:solidFill>
              </a:rPr>
              <a:t>i</a:t>
            </a:r>
          </a:p>
        </p:txBody>
      </p:sp>
      <p:sp>
        <p:nvSpPr>
          <p:cNvPr id="35845" name="Oval 5"/>
          <p:cNvSpPr>
            <a:spLocks noChangeArrowheads="1"/>
          </p:cNvSpPr>
          <p:nvPr/>
        </p:nvSpPr>
        <p:spPr bwMode="auto">
          <a:xfrm>
            <a:off x="3454400" y="5715000"/>
            <a:ext cx="508000" cy="381000"/>
          </a:xfrm>
          <a:prstGeom prst="ellipse">
            <a:avLst/>
          </a:prstGeom>
          <a:solidFill>
            <a:schemeClr val="accent1"/>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smtClean="0">
                <a:solidFill>
                  <a:srgbClr val="001932"/>
                </a:solidFill>
              </a:rPr>
              <a:t>j</a:t>
            </a:r>
            <a:endParaRPr lang="en-US" sz="2400" smtClean="0">
              <a:solidFill>
                <a:srgbClr val="001932"/>
              </a:solidFill>
            </a:endParaRPr>
          </a:p>
        </p:txBody>
      </p:sp>
      <p:sp>
        <p:nvSpPr>
          <p:cNvPr id="35846" name="Oval 6"/>
          <p:cNvSpPr>
            <a:spLocks noChangeArrowheads="1"/>
          </p:cNvSpPr>
          <p:nvPr/>
        </p:nvSpPr>
        <p:spPr bwMode="auto">
          <a:xfrm>
            <a:off x="4165600" y="3886200"/>
            <a:ext cx="508000" cy="381000"/>
          </a:xfrm>
          <a:prstGeom prst="ellipse">
            <a:avLst/>
          </a:prstGeom>
          <a:solidFill>
            <a:schemeClr val="accent1"/>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smtClean="0">
                <a:solidFill>
                  <a:srgbClr val="001932"/>
                </a:solidFill>
              </a:rPr>
              <a:t>k</a:t>
            </a:r>
          </a:p>
        </p:txBody>
      </p:sp>
      <p:cxnSp>
        <p:nvCxnSpPr>
          <p:cNvPr id="35847" name="AutoShape 7"/>
          <p:cNvCxnSpPr>
            <a:cxnSpLocks noChangeShapeType="1"/>
            <a:stCxn id="35844" idx="5"/>
            <a:endCxn id="35845" idx="1"/>
          </p:cNvCxnSpPr>
          <p:nvPr/>
        </p:nvCxnSpPr>
        <p:spPr bwMode="auto">
          <a:xfrm rot="16200000" flipH="1">
            <a:off x="1938346" y="4180428"/>
            <a:ext cx="1101725" cy="2078567"/>
          </a:xfrm>
          <a:prstGeom prst="curvedConnector3">
            <a:avLst>
              <a:gd name="adj1" fmla="val 50000"/>
            </a:avLst>
          </a:prstGeom>
          <a:noFill/>
          <a:ln w="38100">
            <a:solidFill>
              <a:schemeClr val="tx1"/>
            </a:solidFill>
            <a:prstDash val="dashDot"/>
            <a:round/>
            <a:headEnd/>
            <a:tailEnd type="triangle" w="med" len="med"/>
          </a:ln>
          <a:extLst>
            <a:ext uri="{909E8E84-426E-40DD-AFC4-6F175D3DCCD1}">
              <a14:hiddenFill xmlns:a14="http://schemas.microsoft.com/office/drawing/2010/main">
                <a:noFill/>
              </a14:hiddenFill>
            </a:ext>
          </a:extLst>
        </p:spPr>
      </p:cxnSp>
      <p:cxnSp>
        <p:nvCxnSpPr>
          <p:cNvPr id="35848" name="AutoShape 8"/>
          <p:cNvCxnSpPr>
            <a:cxnSpLocks noChangeShapeType="1"/>
            <a:stCxn id="35844" idx="7"/>
            <a:endCxn id="35846" idx="2"/>
          </p:cNvCxnSpPr>
          <p:nvPr/>
        </p:nvCxnSpPr>
        <p:spPr bwMode="auto">
          <a:xfrm rot="-5400000">
            <a:off x="2646634" y="2879996"/>
            <a:ext cx="322263" cy="2715683"/>
          </a:xfrm>
          <a:prstGeom prst="curvedConnector2">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35849" name="AutoShape 9"/>
          <p:cNvCxnSpPr>
            <a:cxnSpLocks noChangeShapeType="1"/>
          </p:cNvCxnSpPr>
          <p:nvPr/>
        </p:nvCxnSpPr>
        <p:spPr bwMode="auto">
          <a:xfrm rot="5400000">
            <a:off x="3390900" y="4635500"/>
            <a:ext cx="1447800" cy="711200"/>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420876" name="Text Box 12"/>
          <p:cNvSpPr txBox="1">
            <a:spLocks noChangeArrowheads="1"/>
          </p:cNvSpPr>
          <p:nvPr/>
        </p:nvSpPr>
        <p:spPr bwMode="auto">
          <a:xfrm>
            <a:off x="914400" y="5181600"/>
            <a:ext cx="1930400" cy="457200"/>
          </a:xfrm>
          <a:prstGeom prst="rect">
            <a:avLst/>
          </a:prstGeom>
          <a:noFill/>
          <a:ln w="12700">
            <a:noFill/>
            <a:miter lim="800000"/>
            <a:headEnd type="none" w="sm" len="sm"/>
            <a:tailEnd type="none" w="sm" len="sm"/>
          </a:ln>
          <a:effectLst/>
        </p:spPr>
        <p:txBody>
          <a:bodyPr>
            <a:spAutoFit/>
          </a:bodyPr>
          <a:lstStyle/>
          <a:p>
            <a:pPr algn="ctr" eaLnBrk="0" fontAlgn="base" hangingPunct="0">
              <a:spcBef>
                <a:spcPct val="50000"/>
              </a:spcBef>
              <a:spcAft>
                <a:spcPct val="0"/>
              </a:spcAft>
              <a:defRPr/>
            </a:pPr>
            <a:r>
              <a:rPr lang="en-US" sz="2400" b="1" i="1" dirty="0">
                <a:solidFill>
                  <a:srgbClr val="FFFF99"/>
                </a:solidFill>
                <a:effectLst>
                  <a:outerShdw blurRad="38100" dist="38100" dir="2700000" algn="tl">
                    <a:srgbClr val="000000"/>
                  </a:outerShdw>
                </a:effectLst>
              </a:rPr>
              <a:t>D</a:t>
            </a:r>
            <a:r>
              <a:rPr lang="en-US" sz="2400" b="1" baseline="30000" dirty="0">
                <a:solidFill>
                  <a:srgbClr val="FFFF99"/>
                </a:solidFill>
                <a:effectLst>
                  <a:outerShdw blurRad="38100" dist="38100" dir="2700000" algn="tl">
                    <a:srgbClr val="000000"/>
                  </a:outerShdw>
                </a:effectLst>
              </a:rPr>
              <a:t>(</a:t>
            </a:r>
            <a:r>
              <a:rPr lang="en-US" sz="2400" b="1" i="1" baseline="30000" dirty="0">
                <a:solidFill>
                  <a:srgbClr val="FFFF99"/>
                </a:solidFill>
                <a:effectLst>
                  <a:outerShdw blurRad="38100" dist="38100" dir="2700000" algn="tl">
                    <a:srgbClr val="000000"/>
                  </a:outerShdw>
                </a:effectLst>
              </a:rPr>
              <a:t>k</a:t>
            </a:r>
            <a:r>
              <a:rPr lang="en-US" sz="2400" b="1" baseline="30000" dirty="0">
                <a:solidFill>
                  <a:srgbClr val="FFFF99"/>
                </a:solidFill>
                <a:effectLst>
                  <a:outerShdw blurRad="38100" dist="38100" dir="2700000" algn="tl">
                    <a:srgbClr val="000000"/>
                  </a:outerShdw>
                </a:effectLst>
              </a:rPr>
              <a:t>-1)</a:t>
            </a:r>
            <a:r>
              <a:rPr lang="en-US" sz="2400" b="1" dirty="0">
                <a:solidFill>
                  <a:srgbClr val="FFFF99"/>
                </a:solidFill>
                <a:effectLst>
                  <a:outerShdw blurRad="38100" dist="38100" dir="2700000" algn="tl">
                    <a:srgbClr val="000000"/>
                  </a:outerShdw>
                </a:effectLst>
              </a:rPr>
              <a:t>[</a:t>
            </a:r>
            <a:r>
              <a:rPr lang="en-US" sz="2400" b="1" i="1" dirty="0">
                <a:solidFill>
                  <a:srgbClr val="FFFF99"/>
                </a:solidFill>
                <a:effectLst>
                  <a:outerShdw blurRad="38100" dist="38100" dir="2700000" algn="tl">
                    <a:srgbClr val="000000"/>
                  </a:outerShdw>
                </a:effectLst>
              </a:rPr>
              <a:t>i,j</a:t>
            </a:r>
            <a:r>
              <a:rPr lang="en-US" sz="2400" b="1" dirty="0">
                <a:solidFill>
                  <a:srgbClr val="FFFF99"/>
                </a:solidFill>
                <a:effectLst>
                  <a:outerShdw blurRad="38100" dist="38100" dir="2700000" algn="tl">
                    <a:srgbClr val="000000"/>
                  </a:outerShdw>
                </a:effectLst>
              </a:rPr>
              <a:t>]</a:t>
            </a:r>
          </a:p>
        </p:txBody>
      </p:sp>
      <p:sp>
        <p:nvSpPr>
          <p:cNvPr id="420877" name="Text Box 13"/>
          <p:cNvSpPr txBox="1">
            <a:spLocks noChangeArrowheads="1"/>
          </p:cNvSpPr>
          <p:nvPr/>
        </p:nvSpPr>
        <p:spPr bwMode="auto">
          <a:xfrm>
            <a:off x="1828800" y="3657600"/>
            <a:ext cx="1930400" cy="457200"/>
          </a:xfrm>
          <a:prstGeom prst="rect">
            <a:avLst/>
          </a:prstGeom>
          <a:noFill/>
          <a:ln w="12700">
            <a:noFill/>
            <a:miter lim="800000"/>
            <a:headEnd type="none" w="sm" len="sm"/>
            <a:tailEnd type="none" w="sm" len="sm"/>
          </a:ln>
          <a:effectLst/>
        </p:spPr>
        <p:txBody>
          <a:bodyPr>
            <a:spAutoFit/>
          </a:bodyPr>
          <a:lstStyle/>
          <a:p>
            <a:pPr algn="ctr" eaLnBrk="0" fontAlgn="base" hangingPunct="0">
              <a:spcBef>
                <a:spcPct val="50000"/>
              </a:spcBef>
              <a:spcAft>
                <a:spcPct val="0"/>
              </a:spcAft>
              <a:defRPr/>
            </a:pPr>
            <a:r>
              <a:rPr lang="en-US" sz="2400" b="1" i="1" dirty="0">
                <a:solidFill>
                  <a:srgbClr val="FFFF99"/>
                </a:solidFill>
                <a:effectLst>
                  <a:outerShdw blurRad="38100" dist="38100" dir="2700000" algn="tl">
                    <a:srgbClr val="000000"/>
                  </a:outerShdw>
                </a:effectLst>
              </a:rPr>
              <a:t>D</a:t>
            </a:r>
            <a:r>
              <a:rPr lang="en-US" sz="2400" b="1" baseline="30000" dirty="0">
                <a:solidFill>
                  <a:srgbClr val="FFFF99"/>
                </a:solidFill>
                <a:effectLst>
                  <a:outerShdw blurRad="38100" dist="38100" dir="2700000" algn="tl">
                    <a:srgbClr val="000000"/>
                  </a:outerShdw>
                </a:effectLst>
              </a:rPr>
              <a:t>(</a:t>
            </a:r>
            <a:r>
              <a:rPr lang="en-US" sz="2400" b="1" i="1" baseline="30000" dirty="0">
                <a:solidFill>
                  <a:srgbClr val="FFFF99"/>
                </a:solidFill>
                <a:effectLst>
                  <a:outerShdw blurRad="38100" dist="38100" dir="2700000" algn="tl">
                    <a:srgbClr val="000000"/>
                  </a:outerShdw>
                </a:effectLst>
              </a:rPr>
              <a:t>k</a:t>
            </a:r>
            <a:r>
              <a:rPr lang="en-US" sz="2400" b="1" baseline="30000" dirty="0">
                <a:solidFill>
                  <a:srgbClr val="FFFF99"/>
                </a:solidFill>
                <a:effectLst>
                  <a:outerShdw blurRad="38100" dist="38100" dir="2700000" algn="tl">
                    <a:srgbClr val="000000"/>
                  </a:outerShdw>
                </a:effectLst>
              </a:rPr>
              <a:t>-1)</a:t>
            </a:r>
            <a:r>
              <a:rPr lang="en-US" sz="2400" b="1" dirty="0">
                <a:solidFill>
                  <a:srgbClr val="FFFF99"/>
                </a:solidFill>
                <a:effectLst>
                  <a:outerShdw blurRad="38100" dist="38100" dir="2700000" algn="tl">
                    <a:srgbClr val="000000"/>
                  </a:outerShdw>
                </a:effectLst>
              </a:rPr>
              <a:t>[</a:t>
            </a:r>
            <a:r>
              <a:rPr lang="en-US" sz="2400" b="1" i="1" dirty="0">
                <a:solidFill>
                  <a:srgbClr val="FFFF99"/>
                </a:solidFill>
                <a:effectLst>
                  <a:outerShdw blurRad="38100" dist="38100" dir="2700000" algn="tl">
                    <a:srgbClr val="000000"/>
                  </a:outerShdw>
                </a:effectLst>
              </a:rPr>
              <a:t>i,k</a:t>
            </a:r>
            <a:r>
              <a:rPr lang="en-US" sz="2400" b="1" dirty="0">
                <a:solidFill>
                  <a:srgbClr val="FFFF99"/>
                </a:solidFill>
                <a:effectLst>
                  <a:outerShdw blurRad="38100" dist="38100" dir="2700000" algn="tl">
                    <a:srgbClr val="000000"/>
                  </a:outerShdw>
                </a:effectLst>
              </a:rPr>
              <a:t>]</a:t>
            </a:r>
          </a:p>
        </p:txBody>
      </p:sp>
      <p:sp>
        <p:nvSpPr>
          <p:cNvPr id="420878" name="Text Box 14"/>
          <p:cNvSpPr txBox="1">
            <a:spLocks noChangeArrowheads="1"/>
          </p:cNvSpPr>
          <p:nvPr/>
        </p:nvSpPr>
        <p:spPr bwMode="auto">
          <a:xfrm>
            <a:off x="4064000" y="4800600"/>
            <a:ext cx="1930400" cy="457200"/>
          </a:xfrm>
          <a:prstGeom prst="rect">
            <a:avLst/>
          </a:prstGeom>
          <a:noFill/>
          <a:ln w="12700">
            <a:noFill/>
            <a:miter lim="800000"/>
            <a:headEnd type="none" w="sm" len="sm"/>
            <a:tailEnd type="none" w="sm" len="sm"/>
          </a:ln>
          <a:effectLst/>
        </p:spPr>
        <p:txBody>
          <a:bodyPr>
            <a:spAutoFit/>
          </a:bodyPr>
          <a:lstStyle/>
          <a:p>
            <a:pPr algn="ctr" eaLnBrk="0" fontAlgn="base" hangingPunct="0">
              <a:spcBef>
                <a:spcPct val="50000"/>
              </a:spcBef>
              <a:spcAft>
                <a:spcPct val="0"/>
              </a:spcAft>
              <a:defRPr/>
            </a:pPr>
            <a:r>
              <a:rPr lang="en-US" sz="2400" b="1" i="1" dirty="0">
                <a:solidFill>
                  <a:srgbClr val="FFFF99"/>
                </a:solidFill>
                <a:effectLst>
                  <a:outerShdw blurRad="38100" dist="38100" dir="2700000" algn="tl">
                    <a:srgbClr val="000000"/>
                  </a:outerShdw>
                </a:effectLst>
              </a:rPr>
              <a:t>D</a:t>
            </a:r>
            <a:r>
              <a:rPr lang="en-US" sz="2400" b="1" baseline="30000" dirty="0">
                <a:solidFill>
                  <a:srgbClr val="FFFF99"/>
                </a:solidFill>
                <a:effectLst>
                  <a:outerShdw blurRad="38100" dist="38100" dir="2700000" algn="tl">
                    <a:srgbClr val="000000"/>
                  </a:outerShdw>
                </a:effectLst>
              </a:rPr>
              <a:t>(</a:t>
            </a:r>
            <a:r>
              <a:rPr lang="en-US" sz="2400" b="1" i="1" baseline="30000" dirty="0">
                <a:solidFill>
                  <a:srgbClr val="FFFF99"/>
                </a:solidFill>
                <a:effectLst>
                  <a:outerShdw blurRad="38100" dist="38100" dir="2700000" algn="tl">
                    <a:srgbClr val="000000"/>
                  </a:outerShdw>
                </a:effectLst>
              </a:rPr>
              <a:t>k</a:t>
            </a:r>
            <a:r>
              <a:rPr lang="en-US" sz="2400" b="1" baseline="30000" dirty="0">
                <a:solidFill>
                  <a:srgbClr val="FFFF99"/>
                </a:solidFill>
                <a:effectLst>
                  <a:outerShdw blurRad="38100" dist="38100" dir="2700000" algn="tl">
                    <a:srgbClr val="000000"/>
                  </a:outerShdw>
                </a:effectLst>
              </a:rPr>
              <a:t>-1)</a:t>
            </a:r>
            <a:r>
              <a:rPr lang="en-US" sz="2400" b="1" dirty="0">
                <a:solidFill>
                  <a:srgbClr val="FFFF99"/>
                </a:solidFill>
                <a:effectLst>
                  <a:outerShdw blurRad="38100" dist="38100" dir="2700000" algn="tl">
                    <a:srgbClr val="000000"/>
                  </a:outerShdw>
                </a:effectLst>
              </a:rPr>
              <a:t>[</a:t>
            </a:r>
            <a:r>
              <a:rPr lang="en-US" sz="2400" b="1" i="1" dirty="0">
                <a:solidFill>
                  <a:srgbClr val="FFFF99"/>
                </a:solidFill>
                <a:effectLst>
                  <a:outerShdw blurRad="38100" dist="38100" dir="2700000" algn="tl">
                    <a:srgbClr val="000000"/>
                  </a:outerShdw>
                </a:effectLst>
              </a:rPr>
              <a:t>k,j</a:t>
            </a:r>
            <a:r>
              <a:rPr lang="en-US" sz="2400" b="1" dirty="0">
                <a:solidFill>
                  <a:srgbClr val="FFFF99"/>
                </a:solidFill>
                <a:effectLst>
                  <a:outerShdw blurRad="38100" dist="38100" dir="2700000" algn="tl">
                    <a:srgbClr val="000000"/>
                  </a:outerShdw>
                </a:effectLst>
              </a:rPr>
              <a:t>]</a:t>
            </a:r>
          </a:p>
        </p:txBody>
      </p:sp>
    </p:spTree>
    <p:extLst>
      <p:ext uri="{BB962C8B-B14F-4D97-AF65-F5344CB8AC3E}">
        <p14:creationId xmlns:p14="http://schemas.microsoft.com/office/powerpoint/2010/main" val="27403298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0867"/>
                                        </p:tgtEl>
                                        <p:attrNameLst>
                                          <p:attrName>style.visibility</p:attrName>
                                        </p:attrNameLst>
                                      </p:cBhvr>
                                      <p:to>
                                        <p:strVal val="visible"/>
                                      </p:to>
                                    </p:set>
                                    <p:anim calcmode="lin" valueType="num">
                                      <p:cBhvr additive="base">
                                        <p:cTn id="7" dur="500" fill="hold"/>
                                        <p:tgtEl>
                                          <p:spTgt spid="420867"/>
                                        </p:tgtEl>
                                        <p:attrNameLst>
                                          <p:attrName>ppt_x</p:attrName>
                                        </p:attrNameLst>
                                      </p:cBhvr>
                                      <p:tavLst>
                                        <p:tav tm="0">
                                          <p:val>
                                            <p:strVal val="#ppt_x"/>
                                          </p:val>
                                        </p:tav>
                                        <p:tav tm="100000">
                                          <p:val>
                                            <p:strVal val="#ppt_x"/>
                                          </p:val>
                                        </p:tav>
                                      </p:tavLst>
                                    </p:anim>
                                    <p:anim calcmode="lin" valueType="num">
                                      <p:cBhvr additive="base">
                                        <p:cTn id="8" dur="500" fill="hold"/>
                                        <p:tgtEl>
                                          <p:spTgt spid="4208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326"/>
            <a:ext cx="10499835" cy="6840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301596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6389" y="111996"/>
            <a:ext cx="11388288" cy="6746004"/>
          </a:xfrm>
          <a:prstGeom prst="rect">
            <a:avLst/>
          </a:prstGeom>
        </p:spPr>
      </p:pic>
      <p:pic>
        <p:nvPicPr>
          <p:cNvPr id="3" name="Picture 2"/>
          <p:cNvPicPr>
            <a:picLocks noChangeAspect="1"/>
          </p:cNvPicPr>
          <p:nvPr/>
        </p:nvPicPr>
        <p:blipFill>
          <a:blip r:embed="rId4"/>
          <a:stretch>
            <a:fillRect/>
          </a:stretch>
        </p:blipFill>
        <p:spPr>
          <a:xfrm>
            <a:off x="6917119" y="1081904"/>
            <a:ext cx="4967558" cy="524828"/>
          </a:xfrm>
          <a:prstGeom prst="rect">
            <a:avLst/>
          </a:prstGeom>
        </p:spPr>
      </p:pic>
    </p:spTree>
    <p:extLst>
      <p:ext uri="{BB962C8B-B14F-4D97-AF65-F5344CB8AC3E}">
        <p14:creationId xmlns:p14="http://schemas.microsoft.com/office/powerpoint/2010/main" val="110502989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746253" y="1687514"/>
            <a:ext cx="7262437"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Given some items, pack the knapsack to get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the maximum total value. Each item has some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weight and some value. Total weight that we can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carry is no more than some fixed number W.</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So we must consider weights of items as well as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their values.</a:t>
            </a:r>
          </a:p>
          <a:p>
            <a:pPr fontAlgn="base">
              <a:spcBef>
                <a:spcPct val="0"/>
              </a:spcBef>
              <a:spcAft>
                <a:spcPct val="0"/>
              </a:spcAft>
            </a:pPr>
            <a:endParaRPr lang="en-US" altLang="zh-CN" sz="2800" b="0" smtClean="0">
              <a:solidFill>
                <a:srgbClr val="000000"/>
              </a:solidFill>
              <a:latin typeface="Times New Roman" pitchFamily="18" charset="0"/>
              <a:ea typeface="SimSun" pitchFamily="2" charset="-122"/>
            </a:endParaRPr>
          </a:p>
          <a:p>
            <a:pPr lvl="3" fontAlgn="base">
              <a:spcBef>
                <a:spcPct val="0"/>
              </a:spcBef>
              <a:spcAft>
                <a:spcPct val="0"/>
              </a:spcAft>
            </a:pPr>
            <a:r>
              <a:rPr lang="en-US" altLang="zh-CN" sz="2800" b="0" smtClean="0">
                <a:solidFill>
                  <a:srgbClr val="000000"/>
                </a:solidFill>
                <a:latin typeface="Times New Roman" pitchFamily="18" charset="0"/>
                <a:ea typeface="SimSun" pitchFamily="2" charset="-122"/>
              </a:rPr>
              <a:t>Item #        Weight    Value</a:t>
            </a:r>
          </a:p>
          <a:p>
            <a:pPr lvl="3" fontAlgn="base">
              <a:spcBef>
                <a:spcPct val="0"/>
              </a:spcBef>
              <a:spcAft>
                <a:spcPct val="0"/>
              </a:spcAft>
            </a:pPr>
            <a:r>
              <a:rPr lang="en-US" altLang="zh-CN" sz="2800" b="0" smtClean="0">
                <a:solidFill>
                  <a:srgbClr val="000000"/>
                </a:solidFill>
                <a:latin typeface="Times New Roman" pitchFamily="18" charset="0"/>
                <a:ea typeface="SimSun" pitchFamily="2" charset="-122"/>
              </a:rPr>
              <a:t>  1                 1            8</a:t>
            </a:r>
          </a:p>
          <a:p>
            <a:pPr lvl="3" fontAlgn="base">
              <a:spcBef>
                <a:spcPct val="0"/>
              </a:spcBef>
              <a:spcAft>
                <a:spcPct val="0"/>
              </a:spcAft>
            </a:pPr>
            <a:r>
              <a:rPr lang="en-US" altLang="zh-CN" sz="2800" b="0" smtClean="0">
                <a:solidFill>
                  <a:srgbClr val="000000"/>
                </a:solidFill>
                <a:latin typeface="Times New Roman" pitchFamily="18" charset="0"/>
                <a:ea typeface="SimSun" pitchFamily="2" charset="-122"/>
              </a:rPr>
              <a:t>  2                 3            6</a:t>
            </a:r>
          </a:p>
          <a:p>
            <a:pPr lvl="3" fontAlgn="base">
              <a:spcBef>
                <a:spcPct val="0"/>
              </a:spcBef>
              <a:spcAft>
                <a:spcPct val="0"/>
              </a:spcAft>
            </a:pPr>
            <a:r>
              <a:rPr lang="en-US" altLang="zh-CN" sz="2800" b="0" smtClean="0">
                <a:solidFill>
                  <a:srgbClr val="000000"/>
                </a:solidFill>
                <a:latin typeface="Times New Roman" pitchFamily="18" charset="0"/>
                <a:ea typeface="SimSun" pitchFamily="2" charset="-122"/>
              </a:rPr>
              <a:t>  3                 5            5</a:t>
            </a:r>
            <a:endParaRPr lang="en-US" altLang="zh-CN" sz="2000" b="0" smtClean="0">
              <a:solidFill>
                <a:srgbClr val="000000"/>
              </a:solidFill>
              <a:latin typeface="Times New Roman" pitchFamily="18" charset="0"/>
              <a:ea typeface="SimSun" pitchFamily="2" charset="-122"/>
            </a:endParaRPr>
          </a:p>
        </p:txBody>
      </p:sp>
      <p:sp>
        <p:nvSpPr>
          <p:cNvPr id="4099" name="Rectangle 4"/>
          <p:cNvSpPr>
            <a:spLocks noGrp="1" noChangeArrowheads="1"/>
          </p:cNvSpPr>
          <p:nvPr>
            <p:ph type="title"/>
          </p:nvPr>
        </p:nvSpPr>
        <p:spPr/>
        <p:txBody>
          <a:bodyPr/>
          <a:lstStyle/>
          <a:p>
            <a:r>
              <a:rPr lang="en-US" altLang="zh-CN" smtClean="0">
                <a:ea typeface="SimSun" pitchFamily="2" charset="-122"/>
              </a:rPr>
              <a:t>Knapsack problem </a:t>
            </a:r>
          </a:p>
        </p:txBody>
      </p:sp>
    </p:spTree>
    <p:extLst>
      <p:ext uri="{BB962C8B-B14F-4D97-AF65-F5344CB8AC3E}">
        <p14:creationId xmlns:p14="http://schemas.microsoft.com/office/powerpoint/2010/main" val="3712082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smtClean="0">
                <a:ea typeface="SimSun" pitchFamily="2" charset="-122"/>
              </a:rPr>
              <a:t>Knapsack problem</a:t>
            </a:r>
          </a:p>
        </p:txBody>
      </p:sp>
      <p:sp>
        <p:nvSpPr>
          <p:cNvPr id="190467" name="Rectangle 3"/>
          <p:cNvSpPr>
            <a:spLocks noGrp="1" noChangeArrowheads="1"/>
          </p:cNvSpPr>
          <p:nvPr>
            <p:ph type="body" idx="1"/>
          </p:nvPr>
        </p:nvSpPr>
        <p:spPr>
          <a:xfrm>
            <a:off x="711200" y="1676400"/>
            <a:ext cx="10769600" cy="4114800"/>
          </a:xfrm>
        </p:spPr>
        <p:txBody>
          <a:bodyPr/>
          <a:lstStyle/>
          <a:p>
            <a:pPr marL="609600" indent="-609600">
              <a:buFont typeface="Monotype Sorts" pitchFamily="2" charset="2"/>
              <a:buNone/>
            </a:pPr>
            <a:r>
              <a:rPr lang="en-US" altLang="zh-CN" sz="3000" dirty="0" smtClean="0">
                <a:ea typeface="SimSun" pitchFamily="2" charset="-122"/>
              </a:rPr>
              <a:t>There are two versions of the problem:</a:t>
            </a:r>
          </a:p>
          <a:p>
            <a:pPr marL="990600" lvl="1" indent="-533400">
              <a:spcBef>
                <a:spcPct val="0"/>
              </a:spcBef>
              <a:buFontTx/>
              <a:buAutoNum type="arabicPeriod"/>
            </a:pPr>
            <a:r>
              <a:rPr lang="en-US" altLang="zh-CN" sz="2600" dirty="0" smtClean="0">
                <a:ea typeface="SimSun" pitchFamily="2" charset="-122"/>
              </a:rPr>
              <a:t>“0-1 knapsack problem”</a:t>
            </a:r>
          </a:p>
          <a:p>
            <a:pPr marL="1200150" lvl="2" indent="-342900">
              <a:spcBef>
                <a:spcPct val="0"/>
              </a:spcBef>
              <a:buClrTx/>
              <a:buSzTx/>
            </a:pPr>
            <a:r>
              <a:rPr lang="en-US" altLang="zh-CN" sz="2200" dirty="0" smtClean="0">
                <a:ea typeface="SimSun" pitchFamily="2" charset="-122"/>
              </a:rPr>
              <a:t>Items are indivisible; you either take an item or not. Some special instances can be solved with </a:t>
            </a:r>
            <a:r>
              <a:rPr lang="en-US" altLang="zh-CN" sz="2200" i="1" dirty="0" smtClean="0">
                <a:solidFill>
                  <a:schemeClr val="hlink"/>
                </a:solidFill>
                <a:ea typeface="SimSun" pitchFamily="2" charset="-122"/>
              </a:rPr>
              <a:t>dynamic programming</a:t>
            </a:r>
          </a:p>
          <a:p>
            <a:pPr marL="1200150" lvl="2" indent="-342900">
              <a:spcBef>
                <a:spcPct val="0"/>
              </a:spcBef>
              <a:buClrTx/>
              <a:buSzTx/>
            </a:pPr>
            <a:endParaRPr lang="en-US" altLang="zh-CN" sz="2200" i="1" dirty="0" smtClean="0">
              <a:solidFill>
                <a:schemeClr val="hlink"/>
              </a:solidFill>
              <a:ea typeface="SimSun" pitchFamily="2" charset="-122"/>
            </a:endParaRPr>
          </a:p>
          <a:p>
            <a:pPr marL="990600" lvl="1" indent="-533400">
              <a:spcBef>
                <a:spcPct val="0"/>
              </a:spcBef>
              <a:buFontTx/>
              <a:buAutoNum type="arabicPeriod"/>
            </a:pPr>
            <a:r>
              <a:rPr lang="en-US" altLang="zh-CN" sz="2600" dirty="0" smtClean="0">
                <a:ea typeface="SimSun" pitchFamily="2" charset="-122"/>
              </a:rPr>
              <a:t>“Fractional knapsack problem” </a:t>
            </a:r>
            <a:r>
              <a:rPr lang="en-US" altLang="zh-CN" sz="2600" dirty="0" smtClean="0">
                <a:solidFill>
                  <a:srgbClr val="FF0000"/>
                </a:solidFill>
                <a:ea typeface="SimSun" pitchFamily="2" charset="-122"/>
              </a:rPr>
              <a:t>(Discussed during Greedy Techniques) </a:t>
            </a:r>
          </a:p>
          <a:p>
            <a:pPr marL="1200150" lvl="2" indent="-342900">
              <a:spcBef>
                <a:spcPct val="0"/>
              </a:spcBef>
            </a:pPr>
            <a:r>
              <a:rPr lang="en-US" altLang="zh-CN" sz="2200" dirty="0" smtClean="0">
                <a:ea typeface="SimSun" pitchFamily="2" charset="-122"/>
              </a:rPr>
              <a:t>Items are divisible: you can take any fraction of an item </a:t>
            </a:r>
            <a:endParaRPr lang="en-US" altLang="zh-CN" sz="2200" dirty="0" smtClean="0">
              <a:solidFill>
                <a:schemeClr val="tx2"/>
              </a:solidFill>
              <a:ea typeface="SimSun" pitchFamily="2" charset="-122"/>
            </a:endParaRPr>
          </a:p>
          <a:p>
            <a:pPr marL="990600" lvl="1" indent="-533400">
              <a:spcBef>
                <a:spcPct val="0"/>
              </a:spcBef>
              <a:buFontTx/>
              <a:buAutoNum type="arabicPeriod"/>
            </a:pPr>
            <a:endParaRPr lang="en-US" altLang="zh-CN" sz="2000" dirty="0" smtClean="0">
              <a:ea typeface="SimSun" pitchFamily="2" charset="-122"/>
            </a:endParaRPr>
          </a:p>
          <a:p>
            <a:pPr marL="609600" indent="-609600">
              <a:spcBef>
                <a:spcPct val="0"/>
              </a:spcBef>
              <a:buClrTx/>
              <a:buSzTx/>
              <a:buFontTx/>
              <a:buNone/>
            </a:pPr>
            <a:endParaRPr lang="en-US" altLang="zh-CN" sz="2400" dirty="0" smtClean="0">
              <a:ea typeface="SimSun" pitchFamily="2" charset="-122"/>
            </a:endParaRPr>
          </a:p>
        </p:txBody>
      </p:sp>
    </p:spTree>
    <p:extLst>
      <p:ext uri="{BB962C8B-B14F-4D97-AF65-F5344CB8AC3E}">
        <p14:creationId xmlns:p14="http://schemas.microsoft.com/office/powerpoint/2010/main" val="1535240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0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0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90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9046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0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06400" y="152406"/>
            <a:ext cx="8432800" cy="809297"/>
          </a:xfrm>
        </p:spPr>
        <p:txBody>
          <a:bodyPr>
            <a:normAutofit/>
          </a:bodyPr>
          <a:lstStyle/>
          <a:p>
            <a:r>
              <a:rPr lang="en-US" dirty="0" smtClean="0">
                <a:latin typeface="Times New Roman" panose="02020603050405020304" pitchFamily="18" charset="0"/>
                <a:cs typeface="Times New Roman" panose="02020603050405020304" pitchFamily="18" charset="0"/>
              </a:rPr>
              <a:t>Agenda – </a:t>
            </a:r>
            <a:r>
              <a:rPr lang="en-US" smtClean="0">
                <a:latin typeface="Times New Roman" panose="02020603050405020304" pitchFamily="18" charset="0"/>
                <a:cs typeface="Times New Roman" panose="02020603050405020304" pitchFamily="18" charset="0"/>
              </a:rPr>
              <a:t>session 12</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 y="1685905"/>
            <a:ext cx="11326055" cy="646331"/>
          </a:xfrm>
          <a:prstGeom prst="rect">
            <a:avLst/>
          </a:prstGeom>
          <a:noFill/>
        </p:spPr>
        <p:txBody>
          <a:bodyPr wrap="square" rtlCol="0">
            <a:spAutoFit/>
          </a:bodyPr>
          <a:lstStyle/>
          <a:p>
            <a:pPr marL="571500" indent="-571500">
              <a:buFont typeface="Arial" pitchFamily="34" charset="0"/>
              <a:buChar char="•"/>
            </a:pPr>
            <a:r>
              <a:rPr lang="en-US" sz="3600" dirty="0"/>
              <a:t>Dynamic Programming - Design Principles and </a:t>
            </a:r>
            <a:r>
              <a:rPr lang="en-US" sz="3600" dirty="0" smtClean="0"/>
              <a:t>Strategy</a:t>
            </a:r>
            <a:endParaRPr lang="en-US" sz="3600" dirty="0" smtClean="0"/>
          </a:p>
        </p:txBody>
      </p:sp>
    </p:spTree>
    <p:extLst>
      <p:ext uri="{BB962C8B-B14F-4D97-AF65-F5344CB8AC3E}">
        <p14:creationId xmlns:p14="http://schemas.microsoft.com/office/powerpoint/2010/main" val="3128116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a:lnSpc>
                <a:spcPct val="110000"/>
              </a:lnSpc>
            </a:pPr>
            <a:r>
              <a:rPr lang="en-US" altLang="zh-CN" smtClean="0">
                <a:ea typeface="SimSun" pitchFamily="2" charset="-122"/>
              </a:rPr>
              <a:t>Given a knapsack with maximum capacity </a:t>
            </a:r>
            <a:r>
              <a:rPr lang="en-US" altLang="zh-CN" i="1" smtClean="0">
                <a:ea typeface="SimSun" pitchFamily="2" charset="-122"/>
              </a:rPr>
              <a:t>W</a:t>
            </a:r>
            <a:r>
              <a:rPr lang="en-US" altLang="zh-CN" smtClean="0">
                <a:ea typeface="SimSun" pitchFamily="2" charset="-122"/>
              </a:rPr>
              <a:t>, and a set </a:t>
            </a:r>
            <a:r>
              <a:rPr lang="en-US" altLang="zh-CN" i="1" smtClean="0">
                <a:ea typeface="SimSun" pitchFamily="2" charset="-122"/>
              </a:rPr>
              <a:t>S</a:t>
            </a:r>
            <a:r>
              <a:rPr lang="en-US" altLang="zh-CN" smtClean="0">
                <a:ea typeface="SimSun" pitchFamily="2" charset="-122"/>
              </a:rPr>
              <a:t> consisting of </a:t>
            </a:r>
            <a:r>
              <a:rPr lang="en-US" altLang="zh-CN" i="1" smtClean="0">
                <a:ea typeface="SimSun" pitchFamily="2" charset="-122"/>
              </a:rPr>
              <a:t>n</a:t>
            </a:r>
            <a:r>
              <a:rPr lang="en-US" altLang="zh-CN" smtClean="0">
                <a:ea typeface="SimSun" pitchFamily="2" charset="-122"/>
              </a:rPr>
              <a:t> items</a:t>
            </a:r>
          </a:p>
          <a:p>
            <a:pPr>
              <a:lnSpc>
                <a:spcPct val="110000"/>
              </a:lnSpc>
            </a:pPr>
            <a:r>
              <a:rPr lang="en-US" altLang="zh-CN" smtClean="0">
                <a:ea typeface="SimSun" pitchFamily="2" charset="-122"/>
              </a:rPr>
              <a:t>Each item </a:t>
            </a:r>
            <a:r>
              <a:rPr lang="en-US" altLang="zh-CN" i="1" smtClean="0">
                <a:ea typeface="SimSun" pitchFamily="2" charset="-122"/>
              </a:rPr>
              <a:t>i</a:t>
            </a:r>
            <a:r>
              <a:rPr lang="en-US" altLang="zh-CN" smtClean="0">
                <a:ea typeface="SimSun" pitchFamily="2" charset="-122"/>
              </a:rPr>
              <a:t> has some weight </a:t>
            </a:r>
            <a:r>
              <a:rPr lang="en-US" altLang="zh-CN" i="1" smtClean="0">
                <a:ea typeface="SimSun" pitchFamily="2" charset="-122"/>
              </a:rPr>
              <a:t>w</a:t>
            </a:r>
            <a:r>
              <a:rPr lang="en-US" altLang="zh-CN" i="1" baseline="-25000" smtClean="0">
                <a:ea typeface="SimSun" pitchFamily="2" charset="-122"/>
              </a:rPr>
              <a:t>i</a:t>
            </a:r>
            <a:r>
              <a:rPr lang="en-US" altLang="zh-CN" smtClean="0">
                <a:ea typeface="SimSun" pitchFamily="2" charset="-122"/>
              </a:rPr>
              <a:t> and benefit value </a:t>
            </a:r>
            <a:r>
              <a:rPr lang="en-US" altLang="zh-CN" i="1" smtClean="0">
                <a:ea typeface="SimSun" pitchFamily="2" charset="-122"/>
              </a:rPr>
              <a:t>b</a:t>
            </a:r>
            <a:r>
              <a:rPr lang="en-US" altLang="zh-CN" i="1" baseline="-25000" smtClean="0">
                <a:ea typeface="SimSun" pitchFamily="2" charset="-122"/>
              </a:rPr>
              <a:t>i</a:t>
            </a:r>
            <a:r>
              <a:rPr lang="en-US" altLang="zh-CN" baseline="-25000" smtClean="0">
                <a:ea typeface="SimSun" pitchFamily="2" charset="-122"/>
              </a:rPr>
              <a:t>  </a:t>
            </a:r>
            <a:r>
              <a:rPr lang="en-US" altLang="zh-CN" smtClean="0">
                <a:ea typeface="SimSun" pitchFamily="2" charset="-122"/>
              </a:rPr>
              <a:t>(</a:t>
            </a:r>
            <a:r>
              <a:rPr lang="en-US" altLang="zh-CN" smtClean="0">
                <a:solidFill>
                  <a:srgbClr val="FF0000"/>
                </a:solidFill>
                <a:ea typeface="SimSun" pitchFamily="2" charset="-122"/>
              </a:rPr>
              <a:t>all </a:t>
            </a:r>
            <a:r>
              <a:rPr lang="en-US" altLang="zh-CN" i="1" smtClean="0">
                <a:solidFill>
                  <a:srgbClr val="FF0000"/>
                </a:solidFill>
                <a:ea typeface="SimSun" pitchFamily="2" charset="-122"/>
              </a:rPr>
              <a:t>w</a:t>
            </a:r>
            <a:r>
              <a:rPr lang="en-US" altLang="zh-CN" i="1" baseline="-25000" smtClean="0">
                <a:solidFill>
                  <a:srgbClr val="FF0000"/>
                </a:solidFill>
                <a:ea typeface="SimSun" pitchFamily="2" charset="-122"/>
              </a:rPr>
              <a:t>i</a:t>
            </a:r>
            <a:r>
              <a:rPr lang="en-US" altLang="zh-CN" i="1" smtClean="0">
                <a:solidFill>
                  <a:srgbClr val="FF0000"/>
                </a:solidFill>
                <a:ea typeface="SimSun" pitchFamily="2" charset="-122"/>
              </a:rPr>
              <a:t> </a:t>
            </a:r>
            <a:r>
              <a:rPr lang="en-US" altLang="zh-CN" baseline="-25000" smtClean="0">
                <a:solidFill>
                  <a:srgbClr val="FF0000"/>
                </a:solidFill>
                <a:ea typeface="SimSun" pitchFamily="2" charset="-122"/>
              </a:rPr>
              <a:t> </a:t>
            </a:r>
            <a:r>
              <a:rPr lang="en-US" altLang="zh-CN" smtClean="0">
                <a:solidFill>
                  <a:srgbClr val="FF0000"/>
                </a:solidFill>
                <a:ea typeface="SimSun" pitchFamily="2" charset="-122"/>
              </a:rPr>
              <a:t>and </a:t>
            </a:r>
            <a:r>
              <a:rPr lang="en-US" altLang="zh-CN" i="1" smtClean="0">
                <a:solidFill>
                  <a:srgbClr val="FF0000"/>
                </a:solidFill>
                <a:ea typeface="SimSun" pitchFamily="2" charset="-122"/>
              </a:rPr>
              <a:t>W</a:t>
            </a:r>
            <a:r>
              <a:rPr lang="en-US" altLang="zh-CN" smtClean="0">
                <a:solidFill>
                  <a:srgbClr val="FF0000"/>
                </a:solidFill>
                <a:ea typeface="SimSun" pitchFamily="2" charset="-122"/>
              </a:rPr>
              <a:t> are integer values</a:t>
            </a:r>
            <a:r>
              <a:rPr lang="en-US" altLang="zh-CN" smtClean="0">
                <a:ea typeface="SimSun" pitchFamily="2" charset="-122"/>
              </a:rPr>
              <a:t>)</a:t>
            </a:r>
          </a:p>
          <a:p>
            <a:pPr>
              <a:lnSpc>
                <a:spcPct val="110000"/>
              </a:lnSpc>
            </a:pPr>
            <a:r>
              <a:rPr lang="en-US" altLang="zh-CN" u="sng" smtClean="0">
                <a:ea typeface="SimSun" pitchFamily="2" charset="-122"/>
              </a:rPr>
              <a:t>Problem</a:t>
            </a:r>
            <a:r>
              <a:rPr lang="en-US" altLang="zh-CN" smtClean="0">
                <a:ea typeface="SimSun" pitchFamily="2" charset="-122"/>
              </a:rPr>
              <a:t>: How to pack the knapsack to achieve maximum total value of packed items?</a:t>
            </a:r>
          </a:p>
        </p:txBody>
      </p:sp>
      <p:sp>
        <p:nvSpPr>
          <p:cNvPr id="6147" name="Rectangle 4"/>
          <p:cNvSpPr>
            <a:spLocks noGrp="1" noChangeArrowheads="1"/>
          </p:cNvSpPr>
          <p:nvPr>
            <p:ph type="title"/>
          </p:nvPr>
        </p:nvSpPr>
        <p:spPr/>
        <p:txBody>
          <a:bodyPr/>
          <a:lstStyle/>
          <a:p>
            <a:r>
              <a:rPr lang="en-US" altLang="zh-CN" smtClean="0">
                <a:ea typeface="SimSun" pitchFamily="2" charset="-122"/>
              </a:rPr>
              <a:t>0-1 Knapsack problem</a:t>
            </a:r>
          </a:p>
        </p:txBody>
      </p:sp>
    </p:spTree>
    <p:extLst>
      <p:ext uri="{BB962C8B-B14F-4D97-AF65-F5344CB8AC3E}">
        <p14:creationId xmlns:p14="http://schemas.microsoft.com/office/powerpoint/2010/main" val="2578123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625600" y="1600200"/>
            <a:ext cx="10221384" cy="685800"/>
          </a:xfrm>
        </p:spPr>
        <p:txBody>
          <a:bodyPr/>
          <a:lstStyle/>
          <a:p>
            <a:r>
              <a:rPr lang="en-US" altLang="zh-CN" sz="3200" smtClean="0">
                <a:ea typeface="SimSun" pitchFamily="2" charset="-122"/>
              </a:rPr>
              <a:t>Problem, in other words, is to find</a:t>
            </a:r>
          </a:p>
        </p:txBody>
      </p:sp>
      <p:graphicFrame>
        <p:nvGraphicFramePr>
          <p:cNvPr id="7171" name="Object 4"/>
          <p:cNvGraphicFramePr>
            <a:graphicFrameLocks noChangeAspect="1"/>
          </p:cNvGraphicFramePr>
          <p:nvPr/>
        </p:nvGraphicFramePr>
        <p:xfrm>
          <a:off x="2540000" y="2209803"/>
          <a:ext cx="7315200" cy="995363"/>
        </p:xfrm>
        <a:graphic>
          <a:graphicData uri="http://schemas.openxmlformats.org/presentationml/2006/ole">
            <mc:AlternateContent xmlns:mc="http://schemas.openxmlformats.org/markup-compatibility/2006">
              <mc:Choice xmlns:v="urn:schemas-microsoft-com:vml" Requires="v">
                <p:oleObj spid="_x0000_s45087" name="Equation" r:id="rId4" imgW="1879600" imgH="342900" progId="Equation.3">
                  <p:embed/>
                </p:oleObj>
              </mc:Choice>
              <mc:Fallback>
                <p:oleObj name="Equation" r:id="rId4" imgW="1879600" imgH="342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00" y="2209803"/>
                        <a:ext cx="73152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2" name="Rectangle 7"/>
          <p:cNvSpPr>
            <a:spLocks noGrp="1" noChangeArrowheads="1"/>
          </p:cNvSpPr>
          <p:nvPr>
            <p:ph type="title"/>
          </p:nvPr>
        </p:nvSpPr>
        <p:spPr/>
        <p:txBody>
          <a:bodyPr/>
          <a:lstStyle/>
          <a:p>
            <a:r>
              <a:rPr lang="en-US" altLang="zh-CN" smtClean="0">
                <a:ea typeface="SimSun" pitchFamily="2" charset="-122"/>
              </a:rPr>
              <a:t>0-1 Knapsack problem</a:t>
            </a:r>
          </a:p>
        </p:txBody>
      </p:sp>
      <p:sp>
        <p:nvSpPr>
          <p:cNvPr id="7173" name="Rectangle 8"/>
          <p:cNvSpPr>
            <a:spLocks noChangeArrowheads="1"/>
          </p:cNvSpPr>
          <p:nvPr/>
        </p:nvSpPr>
        <p:spPr bwMode="auto">
          <a:xfrm>
            <a:off x="1625600" y="3429000"/>
            <a:ext cx="10221384"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eaLnBrk="0" fontAlgn="base" hangingPunct="0">
              <a:spcBef>
                <a:spcPct val="20000"/>
              </a:spcBef>
              <a:spcAft>
                <a:spcPct val="0"/>
              </a:spcAft>
              <a:buClr>
                <a:srgbClr val="0033CC"/>
              </a:buClr>
              <a:buSzPct val="75000"/>
              <a:buFont typeface="Monotype Sorts" pitchFamily="2" charset="2"/>
              <a:buChar char="u"/>
            </a:pPr>
            <a:r>
              <a:rPr lang="en-US" altLang="zh-CN" sz="3200" smtClean="0">
                <a:solidFill>
                  <a:srgbClr val="000000"/>
                </a:solidFill>
                <a:ea typeface="SimSun" pitchFamily="2" charset="-122"/>
              </a:rPr>
              <a:t>The problem is called a “</a:t>
            </a:r>
            <a:r>
              <a:rPr lang="en-US" altLang="zh-CN" sz="3200" i="1" smtClean="0">
                <a:solidFill>
                  <a:srgbClr val="000000"/>
                </a:solidFill>
                <a:ea typeface="SimSun" pitchFamily="2" charset="-122"/>
              </a:rPr>
              <a:t>0-1</a:t>
            </a:r>
            <a:r>
              <a:rPr lang="en-US" altLang="zh-CN" sz="3200" smtClean="0">
                <a:solidFill>
                  <a:srgbClr val="000000"/>
                </a:solidFill>
                <a:ea typeface="SimSun" pitchFamily="2" charset="-122"/>
              </a:rPr>
              <a:t>” problem, because each item must be entirely accepted or rejected.</a:t>
            </a:r>
          </a:p>
        </p:txBody>
      </p:sp>
    </p:spTree>
    <p:extLst>
      <p:ext uri="{BB962C8B-B14F-4D97-AF65-F5344CB8AC3E}">
        <p14:creationId xmlns:p14="http://schemas.microsoft.com/office/powerpoint/2010/main" val="2252817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812800" y="1828800"/>
            <a:ext cx="10363200" cy="4343400"/>
          </a:xfrm>
        </p:spPr>
        <p:txBody>
          <a:bodyPr/>
          <a:lstStyle/>
          <a:p>
            <a:pPr algn="ctr">
              <a:buFont typeface="Monotype Sorts" pitchFamily="2" charset="2"/>
              <a:buNone/>
            </a:pPr>
            <a:r>
              <a:rPr lang="en-US" altLang="zh-CN" sz="3200" smtClean="0">
                <a:solidFill>
                  <a:schemeClr val="hlink"/>
                </a:solidFill>
                <a:ea typeface="SimSun" pitchFamily="2" charset="-122"/>
              </a:rPr>
              <a:t>Let’s first solve this problem with a straightforward algorithm</a:t>
            </a:r>
          </a:p>
          <a:p>
            <a:r>
              <a:rPr lang="en-US" altLang="zh-CN" smtClean="0">
                <a:ea typeface="SimSun" pitchFamily="2" charset="-122"/>
              </a:rPr>
              <a:t>Since there are </a:t>
            </a:r>
            <a:r>
              <a:rPr lang="en-US" altLang="zh-CN" i="1" smtClean="0">
                <a:ea typeface="SimSun" pitchFamily="2" charset="-122"/>
              </a:rPr>
              <a:t>n</a:t>
            </a:r>
            <a:r>
              <a:rPr lang="en-US" altLang="zh-CN" smtClean="0">
                <a:ea typeface="SimSun" pitchFamily="2" charset="-122"/>
              </a:rPr>
              <a:t> items, there are </a:t>
            </a:r>
            <a:r>
              <a:rPr lang="en-US" altLang="zh-CN" i="1" smtClean="0">
                <a:ea typeface="SimSun" pitchFamily="2" charset="-122"/>
              </a:rPr>
              <a:t>2</a:t>
            </a:r>
            <a:r>
              <a:rPr lang="en-US" altLang="zh-CN" i="1" baseline="30000" smtClean="0">
                <a:ea typeface="SimSun" pitchFamily="2" charset="-122"/>
              </a:rPr>
              <a:t>n</a:t>
            </a:r>
            <a:r>
              <a:rPr lang="en-US" altLang="zh-CN" smtClean="0">
                <a:ea typeface="SimSun" pitchFamily="2" charset="-122"/>
              </a:rPr>
              <a:t> possible combinations of items.</a:t>
            </a:r>
          </a:p>
          <a:p>
            <a:r>
              <a:rPr lang="en-US" altLang="zh-CN" smtClean="0">
                <a:ea typeface="SimSun" pitchFamily="2" charset="-122"/>
              </a:rPr>
              <a:t>We go through all combinations and find the one with maximum value and with total weight less or equal to </a:t>
            </a:r>
            <a:r>
              <a:rPr lang="en-US" altLang="zh-CN" i="1" smtClean="0">
                <a:ea typeface="SimSun" pitchFamily="2" charset="-122"/>
              </a:rPr>
              <a:t>W</a:t>
            </a:r>
            <a:endParaRPr lang="en-US" altLang="zh-CN" smtClean="0">
              <a:ea typeface="SimSun" pitchFamily="2" charset="-122"/>
            </a:endParaRPr>
          </a:p>
          <a:p>
            <a:r>
              <a:rPr lang="en-US" altLang="zh-CN" smtClean="0">
                <a:ea typeface="SimSun" pitchFamily="2" charset="-122"/>
              </a:rPr>
              <a:t>Running time will be </a:t>
            </a:r>
            <a:r>
              <a:rPr lang="en-US" altLang="zh-CN" i="1" smtClean="0">
                <a:ea typeface="SimSun" pitchFamily="2" charset="-122"/>
              </a:rPr>
              <a:t>O(2</a:t>
            </a:r>
            <a:r>
              <a:rPr lang="en-US" altLang="zh-CN" i="1" baseline="30000" smtClean="0">
                <a:ea typeface="SimSun" pitchFamily="2" charset="-122"/>
              </a:rPr>
              <a:t>n</a:t>
            </a:r>
            <a:r>
              <a:rPr lang="en-US" altLang="zh-CN" i="1" smtClean="0">
                <a:ea typeface="SimSun" pitchFamily="2" charset="-122"/>
              </a:rPr>
              <a:t>)</a:t>
            </a:r>
            <a:endParaRPr lang="en-US" altLang="zh-CN" smtClean="0">
              <a:ea typeface="SimSun" pitchFamily="2" charset="-122"/>
            </a:endParaRPr>
          </a:p>
        </p:txBody>
      </p:sp>
      <p:sp>
        <p:nvSpPr>
          <p:cNvPr id="8195" name="Rectangle 4"/>
          <p:cNvSpPr>
            <a:spLocks noGrp="1" noChangeArrowheads="1"/>
          </p:cNvSpPr>
          <p:nvPr>
            <p:ph type="title"/>
          </p:nvPr>
        </p:nvSpPr>
        <p:spPr/>
        <p:txBody>
          <a:bodyPr/>
          <a:lstStyle/>
          <a:p>
            <a:r>
              <a:rPr lang="en-US" altLang="zh-CN" smtClean="0">
                <a:ea typeface="SimSun" pitchFamily="2" charset="-122"/>
              </a:rPr>
              <a:t>0-1 Knapsack problem: brute-force approach</a:t>
            </a:r>
          </a:p>
        </p:txBody>
      </p:sp>
    </p:spTree>
    <p:extLst>
      <p:ext uri="{BB962C8B-B14F-4D97-AF65-F5344CB8AC3E}">
        <p14:creationId xmlns:p14="http://schemas.microsoft.com/office/powerpoint/2010/main" val="3771306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1016000" y="1676400"/>
            <a:ext cx="10363200" cy="2305050"/>
          </a:xfrm>
        </p:spPr>
        <p:txBody>
          <a:bodyPr/>
          <a:lstStyle/>
          <a:p>
            <a:r>
              <a:rPr lang="en-US" altLang="zh-CN" smtClean="0">
                <a:ea typeface="SimSun" pitchFamily="2" charset="-122"/>
              </a:rPr>
              <a:t>We can do better with an algorithm based on dynamic programming</a:t>
            </a:r>
          </a:p>
          <a:p>
            <a:endParaRPr lang="en-US" altLang="zh-CN" smtClean="0">
              <a:ea typeface="SimSun" pitchFamily="2" charset="-122"/>
            </a:endParaRPr>
          </a:p>
          <a:p>
            <a:r>
              <a:rPr lang="en-US" altLang="zh-CN" smtClean="0">
                <a:ea typeface="SimSun" pitchFamily="2" charset="-122"/>
              </a:rPr>
              <a:t>We need to carefully identify the subproblems</a:t>
            </a:r>
          </a:p>
          <a:p>
            <a:endParaRPr lang="en-US" altLang="zh-CN" smtClean="0">
              <a:ea typeface="SimSun" pitchFamily="2" charset="-122"/>
            </a:endParaRPr>
          </a:p>
          <a:p>
            <a:endParaRPr lang="en-US" altLang="zh-CN" smtClean="0">
              <a:ea typeface="SimSun" pitchFamily="2" charset="-122"/>
            </a:endParaRPr>
          </a:p>
        </p:txBody>
      </p:sp>
      <p:sp>
        <p:nvSpPr>
          <p:cNvPr id="9219" name="Rectangle 7"/>
          <p:cNvSpPr>
            <a:spLocks noGrp="1" noChangeArrowheads="1"/>
          </p:cNvSpPr>
          <p:nvPr>
            <p:ph type="title"/>
          </p:nvPr>
        </p:nvSpPr>
        <p:spPr>
          <a:xfrm>
            <a:off x="203200" y="292100"/>
            <a:ext cx="9855200" cy="1104900"/>
          </a:xfrm>
        </p:spPr>
        <p:txBody>
          <a:bodyPr/>
          <a:lstStyle/>
          <a:p>
            <a:r>
              <a:rPr lang="en-US" altLang="zh-CN" smtClean="0">
                <a:ea typeface="SimSun" pitchFamily="2" charset="-122"/>
              </a:rPr>
              <a:t>0-1 Knapsack problem: </a:t>
            </a:r>
            <a:br>
              <a:rPr lang="en-US" altLang="zh-CN" smtClean="0">
                <a:ea typeface="SimSun" pitchFamily="2" charset="-122"/>
              </a:rPr>
            </a:br>
            <a:r>
              <a:rPr lang="en-US" altLang="zh-CN" smtClean="0">
                <a:ea typeface="SimSun" pitchFamily="2" charset="-122"/>
              </a:rPr>
              <a:t>dynamic programming approach</a:t>
            </a:r>
          </a:p>
        </p:txBody>
      </p:sp>
    </p:spTree>
    <p:extLst>
      <p:ext uri="{BB962C8B-B14F-4D97-AF65-F5344CB8AC3E}">
        <p14:creationId xmlns:p14="http://schemas.microsoft.com/office/powerpoint/2010/main" val="2521151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5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a:lnSpc>
                <a:spcPct val="110000"/>
              </a:lnSpc>
            </a:pPr>
            <a:r>
              <a:rPr lang="en-US" altLang="zh-CN" smtClean="0">
                <a:ea typeface="SimSun" pitchFamily="2" charset="-122"/>
              </a:rPr>
              <a:t>Given a knapsack with maximum capacity </a:t>
            </a:r>
            <a:r>
              <a:rPr lang="en-US" altLang="zh-CN" i="1" smtClean="0">
                <a:ea typeface="SimSun" pitchFamily="2" charset="-122"/>
              </a:rPr>
              <a:t>W</a:t>
            </a:r>
            <a:r>
              <a:rPr lang="en-US" altLang="zh-CN" smtClean="0">
                <a:ea typeface="SimSun" pitchFamily="2" charset="-122"/>
              </a:rPr>
              <a:t>, and a set </a:t>
            </a:r>
            <a:r>
              <a:rPr lang="en-US" altLang="zh-CN" i="1" smtClean="0">
                <a:ea typeface="SimSun" pitchFamily="2" charset="-122"/>
              </a:rPr>
              <a:t>S</a:t>
            </a:r>
            <a:r>
              <a:rPr lang="en-US" altLang="zh-CN" smtClean="0">
                <a:ea typeface="SimSun" pitchFamily="2" charset="-122"/>
              </a:rPr>
              <a:t> consisting of </a:t>
            </a:r>
            <a:r>
              <a:rPr lang="en-US" altLang="zh-CN" i="1" smtClean="0">
                <a:ea typeface="SimSun" pitchFamily="2" charset="-122"/>
              </a:rPr>
              <a:t>n</a:t>
            </a:r>
            <a:r>
              <a:rPr lang="en-US" altLang="zh-CN" smtClean="0">
                <a:ea typeface="SimSun" pitchFamily="2" charset="-122"/>
              </a:rPr>
              <a:t> items</a:t>
            </a:r>
          </a:p>
          <a:p>
            <a:pPr>
              <a:lnSpc>
                <a:spcPct val="110000"/>
              </a:lnSpc>
            </a:pPr>
            <a:r>
              <a:rPr lang="en-US" altLang="zh-CN" smtClean="0">
                <a:ea typeface="SimSun" pitchFamily="2" charset="-122"/>
              </a:rPr>
              <a:t>Each item </a:t>
            </a:r>
            <a:r>
              <a:rPr lang="en-US" altLang="zh-CN" i="1" smtClean="0">
                <a:ea typeface="SimSun" pitchFamily="2" charset="-122"/>
              </a:rPr>
              <a:t>i</a:t>
            </a:r>
            <a:r>
              <a:rPr lang="en-US" altLang="zh-CN" smtClean="0">
                <a:ea typeface="SimSun" pitchFamily="2" charset="-122"/>
              </a:rPr>
              <a:t> has some weight </a:t>
            </a:r>
            <a:r>
              <a:rPr lang="en-US" altLang="zh-CN" i="1" smtClean="0">
                <a:ea typeface="SimSun" pitchFamily="2" charset="-122"/>
              </a:rPr>
              <a:t>w</a:t>
            </a:r>
            <a:r>
              <a:rPr lang="en-US" altLang="zh-CN" i="1" baseline="-25000" smtClean="0">
                <a:ea typeface="SimSun" pitchFamily="2" charset="-122"/>
              </a:rPr>
              <a:t>i</a:t>
            </a:r>
            <a:r>
              <a:rPr lang="en-US" altLang="zh-CN" smtClean="0">
                <a:ea typeface="SimSun" pitchFamily="2" charset="-122"/>
              </a:rPr>
              <a:t> and benefit value </a:t>
            </a:r>
            <a:r>
              <a:rPr lang="en-US" altLang="zh-CN" i="1" smtClean="0">
                <a:ea typeface="SimSun" pitchFamily="2" charset="-122"/>
              </a:rPr>
              <a:t>b</a:t>
            </a:r>
            <a:r>
              <a:rPr lang="en-US" altLang="zh-CN" i="1" baseline="-25000" smtClean="0">
                <a:ea typeface="SimSun" pitchFamily="2" charset="-122"/>
              </a:rPr>
              <a:t>i</a:t>
            </a:r>
            <a:r>
              <a:rPr lang="en-US" altLang="zh-CN" baseline="-25000" smtClean="0">
                <a:ea typeface="SimSun" pitchFamily="2" charset="-122"/>
              </a:rPr>
              <a:t>  </a:t>
            </a:r>
            <a:r>
              <a:rPr lang="en-US" altLang="zh-CN" smtClean="0">
                <a:ea typeface="SimSun" pitchFamily="2" charset="-122"/>
              </a:rPr>
              <a:t>(</a:t>
            </a:r>
            <a:r>
              <a:rPr lang="en-US" altLang="zh-CN" smtClean="0">
                <a:solidFill>
                  <a:srgbClr val="FF0000"/>
                </a:solidFill>
                <a:ea typeface="SimSun" pitchFamily="2" charset="-122"/>
              </a:rPr>
              <a:t>all </a:t>
            </a:r>
            <a:r>
              <a:rPr lang="en-US" altLang="zh-CN" i="1" smtClean="0">
                <a:solidFill>
                  <a:srgbClr val="FF0000"/>
                </a:solidFill>
                <a:ea typeface="SimSun" pitchFamily="2" charset="-122"/>
              </a:rPr>
              <a:t>w</a:t>
            </a:r>
            <a:r>
              <a:rPr lang="en-US" altLang="zh-CN" i="1" baseline="-25000" smtClean="0">
                <a:solidFill>
                  <a:srgbClr val="FF0000"/>
                </a:solidFill>
                <a:ea typeface="SimSun" pitchFamily="2" charset="-122"/>
              </a:rPr>
              <a:t>i</a:t>
            </a:r>
            <a:r>
              <a:rPr lang="en-US" altLang="zh-CN" i="1" smtClean="0">
                <a:solidFill>
                  <a:srgbClr val="FF0000"/>
                </a:solidFill>
                <a:ea typeface="SimSun" pitchFamily="2" charset="-122"/>
              </a:rPr>
              <a:t> </a:t>
            </a:r>
            <a:r>
              <a:rPr lang="en-US" altLang="zh-CN" baseline="-25000" smtClean="0">
                <a:solidFill>
                  <a:srgbClr val="FF0000"/>
                </a:solidFill>
                <a:ea typeface="SimSun" pitchFamily="2" charset="-122"/>
              </a:rPr>
              <a:t> </a:t>
            </a:r>
            <a:r>
              <a:rPr lang="en-US" altLang="zh-CN" smtClean="0">
                <a:solidFill>
                  <a:srgbClr val="FF0000"/>
                </a:solidFill>
                <a:ea typeface="SimSun" pitchFamily="2" charset="-122"/>
              </a:rPr>
              <a:t>and </a:t>
            </a:r>
            <a:r>
              <a:rPr lang="en-US" altLang="zh-CN" i="1" smtClean="0">
                <a:solidFill>
                  <a:srgbClr val="FF0000"/>
                </a:solidFill>
                <a:ea typeface="SimSun" pitchFamily="2" charset="-122"/>
              </a:rPr>
              <a:t>W</a:t>
            </a:r>
            <a:r>
              <a:rPr lang="en-US" altLang="zh-CN" smtClean="0">
                <a:solidFill>
                  <a:srgbClr val="FF0000"/>
                </a:solidFill>
                <a:ea typeface="SimSun" pitchFamily="2" charset="-122"/>
              </a:rPr>
              <a:t> are integer values</a:t>
            </a:r>
            <a:r>
              <a:rPr lang="en-US" altLang="zh-CN" smtClean="0">
                <a:ea typeface="SimSun" pitchFamily="2" charset="-122"/>
              </a:rPr>
              <a:t>)</a:t>
            </a:r>
          </a:p>
          <a:p>
            <a:pPr>
              <a:lnSpc>
                <a:spcPct val="110000"/>
              </a:lnSpc>
            </a:pPr>
            <a:r>
              <a:rPr lang="en-US" altLang="zh-CN" u="sng" smtClean="0">
                <a:ea typeface="SimSun" pitchFamily="2" charset="-122"/>
              </a:rPr>
              <a:t>Problem</a:t>
            </a:r>
            <a:r>
              <a:rPr lang="en-US" altLang="zh-CN" smtClean="0">
                <a:ea typeface="SimSun" pitchFamily="2" charset="-122"/>
              </a:rPr>
              <a:t>: How to pack the knapsack to achieve maximum total value of packed items?</a:t>
            </a:r>
          </a:p>
        </p:txBody>
      </p:sp>
      <p:sp>
        <p:nvSpPr>
          <p:cNvPr id="10243" name="Rectangle 4"/>
          <p:cNvSpPr>
            <a:spLocks noGrp="1" noChangeArrowheads="1"/>
          </p:cNvSpPr>
          <p:nvPr>
            <p:ph type="title"/>
          </p:nvPr>
        </p:nvSpPr>
        <p:spPr>
          <a:xfrm>
            <a:off x="203200" y="292100"/>
            <a:ext cx="10871200" cy="1104900"/>
          </a:xfrm>
        </p:spPr>
        <p:txBody>
          <a:bodyPr/>
          <a:lstStyle/>
          <a:p>
            <a:r>
              <a:rPr lang="en-US" altLang="zh-CN" smtClean="0">
                <a:ea typeface="SimSun" pitchFamily="2" charset="-122"/>
              </a:rPr>
              <a:t/>
            </a:r>
            <a:br>
              <a:rPr lang="en-US" altLang="zh-CN" smtClean="0">
                <a:ea typeface="SimSun" pitchFamily="2" charset="-122"/>
              </a:rPr>
            </a:br>
            <a:r>
              <a:rPr lang="en-US" altLang="zh-CN" smtClean="0">
                <a:ea typeface="SimSun" pitchFamily="2" charset="-122"/>
              </a:rPr>
              <a:t>Defining a Subproblem</a:t>
            </a:r>
          </a:p>
        </p:txBody>
      </p:sp>
    </p:spTree>
    <p:extLst>
      <p:ext uri="{BB962C8B-B14F-4D97-AF65-F5344CB8AC3E}">
        <p14:creationId xmlns:p14="http://schemas.microsoft.com/office/powerpoint/2010/main" val="3730585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1016000" y="1676400"/>
            <a:ext cx="10363200" cy="2305050"/>
          </a:xfrm>
        </p:spPr>
        <p:txBody>
          <a:bodyPr/>
          <a:lstStyle/>
          <a:p>
            <a:r>
              <a:rPr lang="en-US" altLang="zh-CN" smtClean="0">
                <a:ea typeface="SimSun" pitchFamily="2" charset="-122"/>
              </a:rPr>
              <a:t>We can do better with an algorithm based on dynamic programming</a:t>
            </a:r>
          </a:p>
          <a:p>
            <a:endParaRPr lang="en-US" altLang="zh-CN" smtClean="0">
              <a:ea typeface="SimSun" pitchFamily="2" charset="-122"/>
            </a:endParaRPr>
          </a:p>
          <a:p>
            <a:r>
              <a:rPr lang="en-US" altLang="zh-CN" smtClean="0">
                <a:ea typeface="SimSun" pitchFamily="2" charset="-122"/>
              </a:rPr>
              <a:t>We need to carefully identify the subproblems</a:t>
            </a:r>
          </a:p>
        </p:txBody>
      </p:sp>
      <p:sp>
        <p:nvSpPr>
          <p:cNvPr id="109572" name="Text Box 4"/>
          <p:cNvSpPr txBox="1">
            <a:spLocks noChangeArrowheads="1"/>
          </p:cNvSpPr>
          <p:nvPr/>
        </p:nvSpPr>
        <p:spPr bwMode="auto">
          <a:xfrm>
            <a:off x="1386420" y="4038601"/>
            <a:ext cx="648927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Let’s try this:</a:t>
            </a:r>
          </a:p>
          <a:p>
            <a:pPr fontAlgn="base">
              <a:spcBef>
                <a:spcPct val="0"/>
              </a:spcBef>
              <a:spcAft>
                <a:spcPct val="0"/>
              </a:spcAft>
            </a:pPr>
            <a:r>
              <a:rPr lang="en-US" altLang="zh-CN" sz="2800" b="0" smtClean="0">
                <a:solidFill>
                  <a:srgbClr val="0033CC"/>
                </a:solidFill>
                <a:latin typeface="Times New Roman" pitchFamily="18" charset="0"/>
                <a:ea typeface="SimSun" pitchFamily="2" charset="-122"/>
              </a:rPr>
              <a:t>If items are labeled </a:t>
            </a:r>
            <a:r>
              <a:rPr lang="en-US" altLang="zh-CN" sz="2800" b="0" i="1" smtClean="0">
                <a:solidFill>
                  <a:srgbClr val="0033CC"/>
                </a:solidFill>
                <a:latin typeface="Times New Roman" pitchFamily="18" charset="0"/>
                <a:ea typeface="SimSun" pitchFamily="2" charset="-122"/>
              </a:rPr>
              <a:t>1..n</a:t>
            </a:r>
            <a:r>
              <a:rPr lang="en-US" altLang="zh-CN" sz="2800" b="0" smtClean="0">
                <a:solidFill>
                  <a:srgbClr val="0033CC"/>
                </a:solidFill>
                <a:latin typeface="Times New Roman" pitchFamily="18" charset="0"/>
                <a:ea typeface="SimSun" pitchFamily="2" charset="-122"/>
              </a:rPr>
              <a:t>, then a subproblem </a:t>
            </a:r>
          </a:p>
          <a:p>
            <a:pPr fontAlgn="base">
              <a:spcBef>
                <a:spcPct val="0"/>
              </a:spcBef>
              <a:spcAft>
                <a:spcPct val="0"/>
              </a:spcAft>
            </a:pPr>
            <a:r>
              <a:rPr lang="en-US" altLang="zh-CN" sz="2800" b="0" smtClean="0">
                <a:solidFill>
                  <a:srgbClr val="0033CC"/>
                </a:solidFill>
                <a:latin typeface="Times New Roman" pitchFamily="18" charset="0"/>
                <a:ea typeface="SimSun" pitchFamily="2" charset="-122"/>
              </a:rPr>
              <a:t>would be to find an optimal solution for </a:t>
            </a:r>
          </a:p>
          <a:p>
            <a:pPr fontAlgn="base">
              <a:spcBef>
                <a:spcPct val="0"/>
              </a:spcBef>
              <a:spcAft>
                <a:spcPct val="0"/>
              </a:spcAft>
            </a:pPr>
            <a:r>
              <a:rPr lang="en-US" altLang="zh-CN" sz="2800" b="0" i="1" smtClean="0">
                <a:solidFill>
                  <a:srgbClr val="0033CC"/>
                </a:solidFill>
                <a:latin typeface="Times New Roman" pitchFamily="18" charset="0"/>
                <a:ea typeface="SimSun" pitchFamily="2" charset="-122"/>
              </a:rPr>
              <a:t>S</a:t>
            </a:r>
            <a:r>
              <a:rPr lang="en-US" altLang="zh-CN" sz="2800" b="0" i="1" baseline="-25000" smtClean="0">
                <a:solidFill>
                  <a:srgbClr val="0033CC"/>
                </a:solidFill>
                <a:latin typeface="Times New Roman" pitchFamily="18" charset="0"/>
                <a:ea typeface="SimSun" pitchFamily="2" charset="-122"/>
              </a:rPr>
              <a:t>k</a:t>
            </a:r>
            <a:r>
              <a:rPr lang="en-US" altLang="zh-CN" sz="2800" b="0" i="1" smtClean="0">
                <a:solidFill>
                  <a:srgbClr val="0033CC"/>
                </a:solidFill>
                <a:latin typeface="Times New Roman" pitchFamily="18" charset="0"/>
                <a:ea typeface="SimSun" pitchFamily="2" charset="-122"/>
              </a:rPr>
              <a:t> = {items labeled 1, 2, .. k}</a:t>
            </a:r>
            <a:endParaRPr lang="en-US" altLang="zh-CN" sz="2000" b="0" smtClean="0">
              <a:solidFill>
                <a:srgbClr val="0033CC"/>
              </a:solidFill>
              <a:latin typeface="Times New Roman" pitchFamily="18" charset="0"/>
              <a:ea typeface="SimSun" pitchFamily="2" charset="-122"/>
            </a:endParaRPr>
          </a:p>
        </p:txBody>
      </p:sp>
      <p:sp>
        <p:nvSpPr>
          <p:cNvPr id="11268" name="Rectangle 7"/>
          <p:cNvSpPr>
            <a:spLocks noGrp="1" noChangeArrowheads="1"/>
          </p:cNvSpPr>
          <p:nvPr>
            <p:ph type="title"/>
          </p:nvPr>
        </p:nvSpPr>
        <p:spPr>
          <a:xfrm>
            <a:off x="203200" y="292100"/>
            <a:ext cx="11176000" cy="1104900"/>
          </a:xfrm>
        </p:spPr>
        <p:txBody>
          <a:bodyPr/>
          <a:lstStyle/>
          <a:p>
            <a:r>
              <a:rPr lang="en-US" altLang="zh-CN" smtClean="0">
                <a:ea typeface="SimSun" pitchFamily="2" charset="-122"/>
              </a:rPr>
              <a:t> </a:t>
            </a:r>
            <a:br>
              <a:rPr lang="en-US" altLang="zh-CN" smtClean="0">
                <a:ea typeface="SimSun" pitchFamily="2" charset="-122"/>
              </a:rPr>
            </a:br>
            <a:r>
              <a:rPr lang="en-US" altLang="zh-CN" smtClean="0">
                <a:ea typeface="SimSun" pitchFamily="2" charset="-122"/>
              </a:rPr>
              <a:t>Defining a Subproblem</a:t>
            </a:r>
          </a:p>
        </p:txBody>
      </p:sp>
    </p:spTree>
    <p:extLst>
      <p:ext uri="{BB962C8B-B14F-4D97-AF65-F5344CB8AC3E}">
        <p14:creationId xmlns:p14="http://schemas.microsoft.com/office/powerpoint/2010/main" val="3661658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5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09572"/>
                                        </p:tgtEl>
                                        <p:attrNameLst>
                                          <p:attrName>style.visibility</p:attrName>
                                        </p:attrNameLst>
                                      </p:cBhvr>
                                      <p:to>
                                        <p:strVal val="visible"/>
                                      </p:to>
                                    </p:set>
                                    <p:anim calcmode="lin" valueType="num">
                                      <p:cBhvr additive="base">
                                        <p:cTn id="15" dur="500" fill="hold"/>
                                        <p:tgtEl>
                                          <p:spTgt spid="109572"/>
                                        </p:tgtEl>
                                        <p:attrNameLst>
                                          <p:attrName>ppt_x</p:attrName>
                                        </p:attrNameLst>
                                      </p:cBhvr>
                                      <p:tavLst>
                                        <p:tav tm="0">
                                          <p:val>
                                            <p:strVal val="0-#ppt_w/2"/>
                                          </p:val>
                                        </p:tav>
                                        <p:tav tm="100000">
                                          <p:val>
                                            <p:strVal val="#ppt_x"/>
                                          </p:val>
                                        </p:tav>
                                      </p:tavLst>
                                    </p:anim>
                                    <p:anim calcmode="lin" valueType="num">
                                      <p:cBhvr additive="base">
                                        <p:cTn id="16" dur="500" fill="hold"/>
                                        <p:tgtEl>
                                          <p:spTgt spid="109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P spid="10957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914400" y="1752600"/>
            <a:ext cx="10363200" cy="4495800"/>
          </a:xfrm>
        </p:spPr>
        <p:txBody>
          <a:bodyPr/>
          <a:lstStyle/>
          <a:p>
            <a:pPr algn="ctr">
              <a:buFont typeface="Monotype Sorts" pitchFamily="2" charset="2"/>
              <a:buNone/>
            </a:pPr>
            <a:r>
              <a:rPr lang="en-US" altLang="zh-CN" smtClean="0">
                <a:solidFill>
                  <a:schemeClr val="tx2"/>
                </a:solidFill>
                <a:ea typeface="SimSun" pitchFamily="2" charset="-122"/>
              </a:rPr>
              <a:t>If items are labeled </a:t>
            </a:r>
            <a:r>
              <a:rPr lang="en-US" altLang="zh-CN" i="1" smtClean="0">
                <a:solidFill>
                  <a:schemeClr val="tx2"/>
                </a:solidFill>
                <a:ea typeface="SimSun" pitchFamily="2" charset="-122"/>
              </a:rPr>
              <a:t>1..n</a:t>
            </a:r>
            <a:r>
              <a:rPr lang="en-US" altLang="zh-CN" smtClean="0">
                <a:solidFill>
                  <a:schemeClr val="tx2"/>
                </a:solidFill>
                <a:ea typeface="SimSun" pitchFamily="2" charset="-122"/>
              </a:rPr>
              <a:t>, then a subproblem would be to find an optimal solution for </a:t>
            </a:r>
            <a:r>
              <a:rPr lang="en-US" altLang="zh-CN" i="1" smtClean="0">
                <a:solidFill>
                  <a:schemeClr val="tx2"/>
                </a:solidFill>
                <a:ea typeface="SimSun" pitchFamily="2" charset="-122"/>
              </a:rPr>
              <a:t>S</a:t>
            </a:r>
            <a:r>
              <a:rPr lang="en-US" altLang="zh-CN" i="1" baseline="-25000" smtClean="0">
                <a:solidFill>
                  <a:schemeClr val="tx2"/>
                </a:solidFill>
                <a:ea typeface="SimSun" pitchFamily="2" charset="-122"/>
              </a:rPr>
              <a:t>k</a:t>
            </a:r>
            <a:r>
              <a:rPr lang="en-US" altLang="zh-CN" i="1" smtClean="0">
                <a:solidFill>
                  <a:schemeClr val="tx2"/>
                </a:solidFill>
                <a:ea typeface="SimSun" pitchFamily="2" charset="-122"/>
              </a:rPr>
              <a:t> = {items labeled 1, 2, .. k}</a:t>
            </a:r>
          </a:p>
          <a:p>
            <a:pPr algn="ctr">
              <a:buFont typeface="Monotype Sorts" pitchFamily="2" charset="2"/>
              <a:buNone/>
            </a:pPr>
            <a:endParaRPr lang="en-US" altLang="zh-CN" i="1" smtClean="0">
              <a:solidFill>
                <a:schemeClr val="tx2"/>
              </a:solidFill>
              <a:ea typeface="SimSun" pitchFamily="2" charset="-122"/>
            </a:endParaRPr>
          </a:p>
          <a:p>
            <a:r>
              <a:rPr lang="en-US" altLang="zh-CN" smtClean="0">
                <a:ea typeface="SimSun" pitchFamily="2" charset="-122"/>
              </a:rPr>
              <a:t>This is a reasonable subproblem definition.</a:t>
            </a:r>
          </a:p>
          <a:p>
            <a:pPr>
              <a:lnSpc>
                <a:spcPct val="110000"/>
              </a:lnSpc>
            </a:pPr>
            <a:r>
              <a:rPr lang="en-US" altLang="zh-CN" smtClean="0">
                <a:ea typeface="SimSun" pitchFamily="2" charset="-122"/>
              </a:rPr>
              <a:t>The question is: can we describe the final solution (</a:t>
            </a:r>
            <a:r>
              <a:rPr lang="en-US" altLang="zh-CN" i="1" smtClean="0">
                <a:solidFill>
                  <a:schemeClr val="tx2"/>
                </a:solidFill>
                <a:ea typeface="SimSun" pitchFamily="2" charset="-122"/>
              </a:rPr>
              <a:t>S</a:t>
            </a:r>
            <a:r>
              <a:rPr lang="en-US" altLang="zh-CN" i="1" baseline="-25000" smtClean="0">
                <a:solidFill>
                  <a:schemeClr val="tx2"/>
                </a:solidFill>
                <a:ea typeface="SimSun" pitchFamily="2" charset="-122"/>
              </a:rPr>
              <a:t>n</a:t>
            </a:r>
            <a:r>
              <a:rPr lang="en-US" altLang="zh-CN" i="1" smtClean="0">
                <a:solidFill>
                  <a:schemeClr val="tx2"/>
                </a:solidFill>
                <a:ea typeface="SimSun" pitchFamily="2" charset="-122"/>
              </a:rPr>
              <a:t> </a:t>
            </a:r>
            <a:r>
              <a:rPr lang="en-US" altLang="zh-CN" smtClean="0">
                <a:ea typeface="SimSun" pitchFamily="2" charset="-122"/>
              </a:rPr>
              <a:t>) in terms of subproblems (</a:t>
            </a:r>
            <a:r>
              <a:rPr lang="en-US" altLang="zh-CN" i="1" smtClean="0">
                <a:solidFill>
                  <a:schemeClr val="tx2"/>
                </a:solidFill>
                <a:ea typeface="SimSun" pitchFamily="2" charset="-122"/>
              </a:rPr>
              <a:t>S</a:t>
            </a:r>
            <a:r>
              <a:rPr lang="en-US" altLang="zh-CN" i="1" baseline="-25000" smtClean="0">
                <a:solidFill>
                  <a:schemeClr val="tx2"/>
                </a:solidFill>
                <a:ea typeface="SimSun" pitchFamily="2" charset="-122"/>
              </a:rPr>
              <a:t>k</a:t>
            </a:r>
            <a:r>
              <a:rPr lang="en-US" altLang="zh-CN" smtClean="0">
                <a:ea typeface="SimSun" pitchFamily="2" charset="-122"/>
              </a:rPr>
              <a:t>)? </a:t>
            </a:r>
          </a:p>
          <a:p>
            <a:pPr>
              <a:lnSpc>
                <a:spcPct val="110000"/>
              </a:lnSpc>
            </a:pPr>
            <a:r>
              <a:rPr lang="en-US" altLang="zh-CN" smtClean="0">
                <a:ea typeface="SimSun" pitchFamily="2" charset="-122"/>
              </a:rPr>
              <a:t>Unfortunately, we </a:t>
            </a:r>
            <a:r>
              <a:rPr lang="en-US" altLang="zh-CN" u="sng" smtClean="0">
                <a:ea typeface="SimSun" pitchFamily="2" charset="-122"/>
              </a:rPr>
              <a:t>can’t</a:t>
            </a:r>
            <a:r>
              <a:rPr lang="en-US" altLang="zh-CN" smtClean="0">
                <a:ea typeface="SimSun" pitchFamily="2" charset="-122"/>
              </a:rPr>
              <a:t> do that. </a:t>
            </a:r>
          </a:p>
        </p:txBody>
      </p:sp>
      <p:sp>
        <p:nvSpPr>
          <p:cNvPr id="12291" name="Rectangle 4"/>
          <p:cNvSpPr>
            <a:spLocks noGrp="1" noChangeArrowheads="1"/>
          </p:cNvSpPr>
          <p:nvPr>
            <p:ph type="title"/>
          </p:nvPr>
        </p:nvSpPr>
        <p:spPr/>
        <p:txBody>
          <a:bodyPr/>
          <a:lstStyle/>
          <a:p>
            <a:r>
              <a:rPr lang="en-US" altLang="zh-CN" smtClean="0">
                <a:ea typeface="SimSun" pitchFamily="2" charset="-122"/>
              </a:rPr>
              <a:t>Defining a Subproblem</a:t>
            </a:r>
          </a:p>
        </p:txBody>
      </p:sp>
    </p:spTree>
    <p:extLst>
      <p:ext uri="{BB962C8B-B14F-4D97-AF65-F5344CB8AC3E}">
        <p14:creationId xmlns:p14="http://schemas.microsoft.com/office/powerpoint/2010/main" val="927743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43">
                                            <p:txEl>
                                              <p:pRg st="3" end="3"/>
                                            </p:txEl>
                                          </p:spTgt>
                                        </p:tgtEl>
                                        <p:attrNameLst>
                                          <p:attrName>style.visibility</p:attrName>
                                        </p:attrNameLst>
                                      </p:cBhvr>
                                      <p:to>
                                        <p:strVal val="visible"/>
                                      </p:to>
                                    </p:set>
                                    <p:anim calcmode="lin" valueType="num">
                                      <p:cBhvr additive="base">
                                        <p:cTn id="7" dur="500" fill="hold"/>
                                        <p:tgtEl>
                                          <p:spTgt spid="1126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43">
                                            <p:txEl>
                                              <p:pRg st="4" end="4"/>
                                            </p:txEl>
                                          </p:spTgt>
                                        </p:tgtEl>
                                        <p:attrNameLst>
                                          <p:attrName>style.visibility</p:attrName>
                                        </p:attrNameLst>
                                      </p:cBhvr>
                                      <p:to>
                                        <p:strVal val="visible"/>
                                      </p:to>
                                    </p:set>
                                    <p:anim calcmode="lin" valueType="num">
                                      <p:cBhvr additive="base">
                                        <p:cTn id="13" dur="500" fill="hold"/>
                                        <p:tgtEl>
                                          <p:spTgt spid="11264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p:txBody>
          <a:bodyPr/>
          <a:lstStyle/>
          <a:p>
            <a:pPr>
              <a:lnSpc>
                <a:spcPct val="110000"/>
              </a:lnSpc>
            </a:pPr>
            <a:r>
              <a:rPr lang="en-US" altLang="zh-CN" smtClean="0">
                <a:ea typeface="SimSun" pitchFamily="2" charset="-122"/>
              </a:rPr>
              <a:t>Given a knapsack with maximum capacity </a:t>
            </a:r>
            <a:r>
              <a:rPr lang="en-US" altLang="zh-CN" i="1" smtClean="0">
                <a:ea typeface="SimSun" pitchFamily="2" charset="-122"/>
              </a:rPr>
              <a:t>W</a:t>
            </a:r>
            <a:r>
              <a:rPr lang="en-US" altLang="zh-CN" smtClean="0">
                <a:ea typeface="SimSun" pitchFamily="2" charset="-122"/>
              </a:rPr>
              <a:t>, and a set </a:t>
            </a:r>
            <a:r>
              <a:rPr lang="en-US" altLang="zh-CN" i="1" smtClean="0">
                <a:ea typeface="SimSun" pitchFamily="2" charset="-122"/>
              </a:rPr>
              <a:t>S</a:t>
            </a:r>
            <a:r>
              <a:rPr lang="en-US" altLang="zh-CN" smtClean="0">
                <a:ea typeface="SimSun" pitchFamily="2" charset="-122"/>
              </a:rPr>
              <a:t> consisting of </a:t>
            </a:r>
            <a:r>
              <a:rPr lang="en-US" altLang="zh-CN" i="1" smtClean="0">
                <a:ea typeface="SimSun" pitchFamily="2" charset="-122"/>
              </a:rPr>
              <a:t>n</a:t>
            </a:r>
            <a:r>
              <a:rPr lang="en-US" altLang="zh-CN" smtClean="0">
                <a:ea typeface="SimSun" pitchFamily="2" charset="-122"/>
              </a:rPr>
              <a:t> items</a:t>
            </a:r>
          </a:p>
          <a:p>
            <a:pPr>
              <a:lnSpc>
                <a:spcPct val="110000"/>
              </a:lnSpc>
            </a:pPr>
            <a:r>
              <a:rPr lang="en-US" altLang="zh-CN" smtClean="0">
                <a:ea typeface="SimSun" pitchFamily="2" charset="-122"/>
              </a:rPr>
              <a:t>Each item </a:t>
            </a:r>
            <a:r>
              <a:rPr lang="en-US" altLang="zh-CN" i="1" smtClean="0">
                <a:ea typeface="SimSun" pitchFamily="2" charset="-122"/>
              </a:rPr>
              <a:t>i</a:t>
            </a:r>
            <a:r>
              <a:rPr lang="en-US" altLang="zh-CN" smtClean="0">
                <a:ea typeface="SimSun" pitchFamily="2" charset="-122"/>
              </a:rPr>
              <a:t> has some weight </a:t>
            </a:r>
            <a:r>
              <a:rPr lang="en-US" altLang="zh-CN" i="1" smtClean="0">
                <a:ea typeface="SimSun" pitchFamily="2" charset="-122"/>
              </a:rPr>
              <a:t>w</a:t>
            </a:r>
            <a:r>
              <a:rPr lang="en-US" altLang="zh-CN" i="1" baseline="-25000" smtClean="0">
                <a:ea typeface="SimSun" pitchFamily="2" charset="-122"/>
              </a:rPr>
              <a:t>i</a:t>
            </a:r>
            <a:r>
              <a:rPr lang="en-US" altLang="zh-CN" smtClean="0">
                <a:ea typeface="SimSun" pitchFamily="2" charset="-122"/>
              </a:rPr>
              <a:t> and benefit value </a:t>
            </a:r>
            <a:r>
              <a:rPr lang="en-US" altLang="zh-CN" i="1" smtClean="0">
                <a:ea typeface="SimSun" pitchFamily="2" charset="-122"/>
              </a:rPr>
              <a:t>b</a:t>
            </a:r>
            <a:r>
              <a:rPr lang="en-US" altLang="zh-CN" i="1" baseline="-25000" smtClean="0">
                <a:ea typeface="SimSun" pitchFamily="2" charset="-122"/>
              </a:rPr>
              <a:t>i</a:t>
            </a:r>
            <a:r>
              <a:rPr lang="en-US" altLang="zh-CN" baseline="-25000" smtClean="0">
                <a:ea typeface="SimSun" pitchFamily="2" charset="-122"/>
              </a:rPr>
              <a:t>  </a:t>
            </a:r>
            <a:r>
              <a:rPr lang="en-US" altLang="zh-CN" smtClean="0">
                <a:ea typeface="SimSun" pitchFamily="2" charset="-122"/>
              </a:rPr>
              <a:t>(</a:t>
            </a:r>
            <a:r>
              <a:rPr lang="en-US" altLang="zh-CN" smtClean="0">
                <a:solidFill>
                  <a:srgbClr val="FF0000"/>
                </a:solidFill>
                <a:ea typeface="SimSun" pitchFamily="2" charset="-122"/>
              </a:rPr>
              <a:t>all </a:t>
            </a:r>
            <a:r>
              <a:rPr lang="en-US" altLang="zh-CN" i="1" smtClean="0">
                <a:solidFill>
                  <a:srgbClr val="FF0000"/>
                </a:solidFill>
                <a:ea typeface="SimSun" pitchFamily="2" charset="-122"/>
              </a:rPr>
              <a:t>w</a:t>
            </a:r>
            <a:r>
              <a:rPr lang="en-US" altLang="zh-CN" i="1" baseline="-25000" smtClean="0">
                <a:solidFill>
                  <a:srgbClr val="FF0000"/>
                </a:solidFill>
                <a:ea typeface="SimSun" pitchFamily="2" charset="-122"/>
              </a:rPr>
              <a:t>i</a:t>
            </a:r>
            <a:r>
              <a:rPr lang="en-US" altLang="zh-CN" i="1" smtClean="0">
                <a:solidFill>
                  <a:srgbClr val="FF0000"/>
                </a:solidFill>
                <a:ea typeface="SimSun" pitchFamily="2" charset="-122"/>
              </a:rPr>
              <a:t> </a:t>
            </a:r>
            <a:r>
              <a:rPr lang="en-US" altLang="zh-CN" baseline="-25000" smtClean="0">
                <a:solidFill>
                  <a:srgbClr val="FF0000"/>
                </a:solidFill>
                <a:ea typeface="SimSun" pitchFamily="2" charset="-122"/>
              </a:rPr>
              <a:t> </a:t>
            </a:r>
            <a:r>
              <a:rPr lang="en-US" altLang="zh-CN" smtClean="0">
                <a:solidFill>
                  <a:srgbClr val="FF0000"/>
                </a:solidFill>
                <a:ea typeface="SimSun" pitchFamily="2" charset="-122"/>
              </a:rPr>
              <a:t>and </a:t>
            </a:r>
            <a:r>
              <a:rPr lang="en-US" altLang="zh-CN" i="1" smtClean="0">
                <a:solidFill>
                  <a:srgbClr val="FF0000"/>
                </a:solidFill>
                <a:ea typeface="SimSun" pitchFamily="2" charset="-122"/>
              </a:rPr>
              <a:t>W</a:t>
            </a:r>
            <a:r>
              <a:rPr lang="en-US" altLang="zh-CN" smtClean="0">
                <a:solidFill>
                  <a:srgbClr val="FF0000"/>
                </a:solidFill>
                <a:ea typeface="SimSun" pitchFamily="2" charset="-122"/>
              </a:rPr>
              <a:t> are integer values</a:t>
            </a:r>
            <a:r>
              <a:rPr lang="en-US" altLang="zh-CN" smtClean="0">
                <a:ea typeface="SimSun" pitchFamily="2" charset="-122"/>
              </a:rPr>
              <a:t>)</a:t>
            </a:r>
          </a:p>
          <a:p>
            <a:pPr>
              <a:lnSpc>
                <a:spcPct val="110000"/>
              </a:lnSpc>
            </a:pPr>
            <a:r>
              <a:rPr lang="en-US" altLang="zh-CN" u="sng" smtClean="0">
                <a:ea typeface="SimSun" pitchFamily="2" charset="-122"/>
              </a:rPr>
              <a:t>Problem</a:t>
            </a:r>
            <a:r>
              <a:rPr lang="en-US" altLang="zh-CN" smtClean="0">
                <a:ea typeface="SimSun" pitchFamily="2" charset="-122"/>
              </a:rPr>
              <a:t>: How to pack the knapsack to achieve maximum total value of packed items?</a:t>
            </a:r>
          </a:p>
        </p:txBody>
      </p:sp>
      <p:sp>
        <p:nvSpPr>
          <p:cNvPr id="15363" name="Rectangle 4"/>
          <p:cNvSpPr>
            <a:spLocks noGrp="1" noChangeArrowheads="1"/>
          </p:cNvSpPr>
          <p:nvPr>
            <p:ph type="title"/>
          </p:nvPr>
        </p:nvSpPr>
        <p:spPr/>
        <p:txBody>
          <a:bodyPr/>
          <a:lstStyle/>
          <a:p>
            <a:r>
              <a:rPr lang="en-US" altLang="zh-CN" smtClean="0">
                <a:ea typeface="SimSun" pitchFamily="2" charset="-122"/>
              </a:rPr>
              <a:t>Defining a Subproblem</a:t>
            </a:r>
          </a:p>
        </p:txBody>
      </p:sp>
    </p:spTree>
    <p:extLst>
      <p:ext uri="{BB962C8B-B14F-4D97-AF65-F5344CB8AC3E}">
        <p14:creationId xmlns:p14="http://schemas.microsoft.com/office/powerpoint/2010/main" val="24067064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609600" y="1524000"/>
            <a:ext cx="10972800" cy="4648200"/>
          </a:xfrm>
        </p:spPr>
        <p:txBody>
          <a:bodyPr/>
          <a:lstStyle/>
          <a:p>
            <a:r>
              <a:rPr lang="en-US" altLang="zh-CN" smtClean="0">
                <a:ea typeface="SimSun" pitchFamily="2" charset="-122"/>
              </a:rPr>
              <a:t>Let’s add another parameter: </a:t>
            </a:r>
            <a:r>
              <a:rPr lang="en-US" altLang="zh-CN" i="1" smtClean="0">
                <a:ea typeface="SimSun" pitchFamily="2" charset="-122"/>
              </a:rPr>
              <a:t>w</a:t>
            </a:r>
            <a:r>
              <a:rPr lang="en-US" altLang="zh-CN" smtClean="0">
                <a:ea typeface="SimSun" pitchFamily="2" charset="-122"/>
              </a:rPr>
              <a:t>, which will represent the maximum weight for each subset of items</a:t>
            </a:r>
          </a:p>
          <a:p>
            <a:endParaRPr lang="en-US" altLang="zh-CN" smtClean="0">
              <a:solidFill>
                <a:schemeClr val="hlink"/>
              </a:solidFill>
              <a:ea typeface="SimSun" pitchFamily="2" charset="-122"/>
            </a:endParaRPr>
          </a:p>
          <a:p>
            <a:r>
              <a:rPr lang="en-US" altLang="zh-CN" smtClean="0">
                <a:solidFill>
                  <a:schemeClr val="hlink"/>
                </a:solidFill>
                <a:ea typeface="SimSun" pitchFamily="2" charset="-122"/>
              </a:rPr>
              <a:t>The subproblem then will be to compute </a:t>
            </a:r>
            <a:r>
              <a:rPr lang="en-US" altLang="zh-CN" i="1" smtClean="0">
                <a:solidFill>
                  <a:schemeClr val="hlink"/>
                </a:solidFill>
                <a:ea typeface="SimSun" pitchFamily="2" charset="-122"/>
              </a:rPr>
              <a:t>V[k,w], i.e.,</a:t>
            </a:r>
            <a:r>
              <a:rPr lang="en-US" altLang="zh-CN" smtClean="0">
                <a:solidFill>
                  <a:schemeClr val="tx2"/>
                </a:solidFill>
                <a:ea typeface="SimSun" pitchFamily="2" charset="-122"/>
              </a:rPr>
              <a:t> to find an optimal solution for </a:t>
            </a:r>
            <a:r>
              <a:rPr lang="en-US" altLang="zh-CN" i="1" smtClean="0">
                <a:solidFill>
                  <a:schemeClr val="tx2"/>
                </a:solidFill>
                <a:ea typeface="SimSun" pitchFamily="2" charset="-122"/>
              </a:rPr>
              <a:t>S</a:t>
            </a:r>
            <a:r>
              <a:rPr lang="en-US" altLang="zh-CN" i="1" baseline="-25000" smtClean="0">
                <a:solidFill>
                  <a:schemeClr val="tx2"/>
                </a:solidFill>
                <a:ea typeface="SimSun" pitchFamily="2" charset="-122"/>
              </a:rPr>
              <a:t>k</a:t>
            </a:r>
            <a:r>
              <a:rPr lang="en-US" altLang="zh-CN" i="1" smtClean="0">
                <a:solidFill>
                  <a:schemeClr val="tx2"/>
                </a:solidFill>
                <a:ea typeface="SimSun" pitchFamily="2" charset="-122"/>
              </a:rPr>
              <a:t> = {items labeled 1, 2, .. k} in a knapsack of size w</a:t>
            </a:r>
          </a:p>
          <a:p>
            <a:endParaRPr lang="zh-CN" altLang="en-US" sz="3600" baseline="-25000" smtClean="0">
              <a:solidFill>
                <a:schemeClr val="hlink"/>
              </a:solidFill>
              <a:ea typeface="SimSun" pitchFamily="2" charset="-122"/>
            </a:endParaRPr>
          </a:p>
        </p:txBody>
      </p:sp>
      <p:sp>
        <p:nvSpPr>
          <p:cNvPr id="16387" name="Rectangle 4"/>
          <p:cNvSpPr>
            <a:spLocks noGrp="1" noChangeArrowheads="1"/>
          </p:cNvSpPr>
          <p:nvPr>
            <p:ph type="title"/>
          </p:nvPr>
        </p:nvSpPr>
        <p:spPr/>
        <p:txBody>
          <a:bodyPr/>
          <a:lstStyle/>
          <a:p>
            <a:r>
              <a:rPr lang="en-US" altLang="zh-CN" smtClean="0">
                <a:ea typeface="SimSun" pitchFamily="2" charset="-122"/>
              </a:rPr>
              <a:t>Defining a Subproblem</a:t>
            </a:r>
          </a:p>
        </p:txBody>
      </p:sp>
    </p:spTree>
    <p:extLst>
      <p:ext uri="{BB962C8B-B14F-4D97-AF65-F5344CB8AC3E}">
        <p14:creationId xmlns:p14="http://schemas.microsoft.com/office/powerpoint/2010/main" val="3022986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609600" y="1524000"/>
            <a:ext cx="10972800" cy="4648200"/>
          </a:xfrm>
        </p:spPr>
        <p:txBody>
          <a:bodyPr/>
          <a:lstStyle/>
          <a:p>
            <a:r>
              <a:rPr lang="en-US" altLang="zh-CN" smtClean="0">
                <a:solidFill>
                  <a:schemeClr val="hlink"/>
                </a:solidFill>
                <a:ea typeface="SimSun" pitchFamily="2" charset="-122"/>
              </a:rPr>
              <a:t>The subproblem will then be to compute </a:t>
            </a:r>
            <a:r>
              <a:rPr lang="en-US" altLang="zh-CN" i="1" smtClean="0">
                <a:solidFill>
                  <a:schemeClr val="hlink"/>
                </a:solidFill>
                <a:ea typeface="SimSun" pitchFamily="2" charset="-122"/>
              </a:rPr>
              <a:t>V[k,w], i.e.,</a:t>
            </a:r>
            <a:r>
              <a:rPr lang="en-US" altLang="zh-CN" smtClean="0">
                <a:solidFill>
                  <a:schemeClr val="tx2"/>
                </a:solidFill>
                <a:ea typeface="SimSun" pitchFamily="2" charset="-122"/>
              </a:rPr>
              <a:t> to find an optimal solution for </a:t>
            </a:r>
            <a:r>
              <a:rPr lang="en-US" altLang="zh-CN" i="1" smtClean="0">
                <a:solidFill>
                  <a:schemeClr val="tx2"/>
                </a:solidFill>
                <a:ea typeface="SimSun" pitchFamily="2" charset="-122"/>
              </a:rPr>
              <a:t>S</a:t>
            </a:r>
            <a:r>
              <a:rPr lang="en-US" altLang="zh-CN" i="1" baseline="-25000" smtClean="0">
                <a:solidFill>
                  <a:schemeClr val="tx2"/>
                </a:solidFill>
                <a:ea typeface="SimSun" pitchFamily="2" charset="-122"/>
              </a:rPr>
              <a:t>k</a:t>
            </a:r>
            <a:r>
              <a:rPr lang="en-US" altLang="zh-CN" i="1" smtClean="0">
                <a:solidFill>
                  <a:schemeClr val="tx2"/>
                </a:solidFill>
                <a:ea typeface="SimSun" pitchFamily="2" charset="-122"/>
              </a:rPr>
              <a:t> = {items labeled 1, 2, .. k} in a knapsack of size w</a:t>
            </a:r>
          </a:p>
          <a:p>
            <a:endParaRPr lang="en-US" altLang="zh-CN" i="1" smtClean="0">
              <a:solidFill>
                <a:schemeClr val="tx2"/>
              </a:solidFill>
              <a:ea typeface="SimSun" pitchFamily="2" charset="-122"/>
            </a:endParaRPr>
          </a:p>
          <a:p>
            <a:r>
              <a:rPr lang="en-US" altLang="zh-CN" smtClean="0">
                <a:ea typeface="SimSun" pitchFamily="2" charset="-122"/>
              </a:rPr>
              <a:t>Assuming knowing V[i, j], where i=0,1, 2, … k-1, j=0,1,2, …w, how to derive V[k,w]?</a:t>
            </a:r>
          </a:p>
          <a:p>
            <a:endParaRPr lang="en-US" altLang="zh-CN" i="1" smtClean="0">
              <a:solidFill>
                <a:schemeClr val="tx2"/>
              </a:solidFill>
              <a:ea typeface="SimSun" pitchFamily="2" charset="-122"/>
            </a:endParaRPr>
          </a:p>
          <a:p>
            <a:endParaRPr lang="en-US" altLang="zh-CN" i="1" smtClean="0">
              <a:solidFill>
                <a:schemeClr val="tx2"/>
              </a:solidFill>
              <a:ea typeface="SimSun" pitchFamily="2" charset="-122"/>
            </a:endParaRPr>
          </a:p>
          <a:p>
            <a:endParaRPr lang="zh-CN" altLang="en-US" sz="3600" baseline="-25000" smtClean="0">
              <a:solidFill>
                <a:schemeClr val="hlink"/>
              </a:solidFill>
              <a:ea typeface="SimSun" pitchFamily="2" charset="-122"/>
            </a:endParaRPr>
          </a:p>
        </p:txBody>
      </p:sp>
      <p:sp>
        <p:nvSpPr>
          <p:cNvPr id="17411" name="Rectangle 4"/>
          <p:cNvSpPr>
            <a:spLocks noGrp="1" noChangeArrowheads="1"/>
          </p:cNvSpPr>
          <p:nvPr>
            <p:ph type="title"/>
          </p:nvPr>
        </p:nvSpPr>
        <p:spPr/>
        <p:txBody>
          <a:bodyPr/>
          <a:lstStyle/>
          <a:p>
            <a:r>
              <a:rPr lang="en-US" altLang="zh-CN" smtClean="0">
                <a:ea typeface="SimSun" pitchFamily="2" charset="-122"/>
              </a:rPr>
              <a:t>Recursive Formula for subproblems</a:t>
            </a:r>
          </a:p>
        </p:txBody>
      </p:sp>
    </p:spTree>
    <p:extLst>
      <p:ext uri="{BB962C8B-B14F-4D97-AF65-F5344CB8AC3E}">
        <p14:creationId xmlns:p14="http://schemas.microsoft.com/office/powerpoint/2010/main" val="3584780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58884"/>
            <a:ext cx="9427779" cy="557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334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1219200" y="3657600"/>
            <a:ext cx="10668000" cy="2971800"/>
          </a:xfrm>
        </p:spPr>
        <p:txBody>
          <a:bodyPr/>
          <a:lstStyle/>
          <a:p>
            <a:pPr>
              <a:buFont typeface="Monotype Sorts" pitchFamily="2" charset="2"/>
              <a:buNone/>
            </a:pPr>
            <a:r>
              <a:rPr lang="zh-CN" altLang="en-US" smtClean="0">
                <a:ea typeface="SimSun" pitchFamily="2" charset="-122"/>
              </a:rPr>
              <a:t>	</a:t>
            </a:r>
            <a:r>
              <a:rPr lang="en-US" altLang="zh-CN" smtClean="0">
                <a:ea typeface="SimSun" pitchFamily="2" charset="-122"/>
              </a:rPr>
              <a:t>It means, that the best subset of </a:t>
            </a:r>
            <a:r>
              <a:rPr lang="en-US" altLang="zh-CN" i="1" smtClean="0">
                <a:ea typeface="SimSun" pitchFamily="2" charset="-122"/>
              </a:rPr>
              <a:t>S</a:t>
            </a:r>
            <a:r>
              <a:rPr lang="en-US" altLang="zh-CN" i="1" baseline="-25000" smtClean="0">
                <a:ea typeface="SimSun" pitchFamily="2" charset="-122"/>
              </a:rPr>
              <a:t>k</a:t>
            </a:r>
            <a:r>
              <a:rPr lang="en-US" altLang="zh-CN" smtClean="0">
                <a:ea typeface="SimSun" pitchFamily="2" charset="-122"/>
              </a:rPr>
              <a:t> that has total weight </a:t>
            </a:r>
            <a:r>
              <a:rPr lang="en-US" altLang="zh-CN" i="1" smtClean="0">
                <a:ea typeface="SimSun" pitchFamily="2" charset="-122"/>
              </a:rPr>
              <a:t>w</a:t>
            </a:r>
            <a:r>
              <a:rPr lang="en-US" altLang="zh-CN" smtClean="0">
                <a:ea typeface="SimSun" pitchFamily="2" charset="-122"/>
              </a:rPr>
              <a:t> is:</a:t>
            </a:r>
          </a:p>
          <a:p>
            <a:pPr lvl="1">
              <a:buFontTx/>
              <a:buNone/>
            </a:pPr>
            <a:r>
              <a:rPr lang="en-US" altLang="zh-CN" smtClean="0">
                <a:ea typeface="SimSun" pitchFamily="2" charset="-122"/>
              </a:rPr>
              <a:t>1) the best subset of </a:t>
            </a:r>
            <a:r>
              <a:rPr lang="en-US" altLang="zh-CN" i="1" smtClean="0">
                <a:ea typeface="SimSun" pitchFamily="2" charset="-122"/>
              </a:rPr>
              <a:t>S</a:t>
            </a:r>
            <a:r>
              <a:rPr lang="en-US" altLang="zh-CN" i="1" baseline="-25000" smtClean="0">
                <a:ea typeface="SimSun" pitchFamily="2" charset="-122"/>
              </a:rPr>
              <a:t>k-1</a:t>
            </a:r>
            <a:r>
              <a:rPr lang="en-US" altLang="zh-CN" smtClean="0">
                <a:ea typeface="SimSun" pitchFamily="2" charset="-122"/>
              </a:rPr>
              <a:t> that has total weight </a:t>
            </a:r>
            <a:r>
              <a:rPr lang="en-US" altLang="zh-CN" smtClean="0">
                <a:ea typeface="SimSun" pitchFamily="2" charset="-122"/>
                <a:sym typeface="Symbol" pitchFamily="18" charset="2"/>
              </a:rPr>
              <a:t> </a:t>
            </a:r>
            <a:r>
              <a:rPr lang="en-US" altLang="zh-CN" i="1" smtClean="0">
                <a:ea typeface="SimSun" pitchFamily="2" charset="-122"/>
              </a:rPr>
              <a:t>w</a:t>
            </a:r>
            <a:r>
              <a:rPr lang="en-US" altLang="zh-CN" smtClean="0">
                <a:ea typeface="SimSun" pitchFamily="2" charset="-122"/>
              </a:rPr>
              <a:t>,    </a:t>
            </a:r>
            <a:r>
              <a:rPr lang="en-US" altLang="zh-CN" b="1" smtClean="0">
                <a:ea typeface="SimSun" pitchFamily="2" charset="-122"/>
              </a:rPr>
              <a:t>or</a:t>
            </a:r>
            <a:endParaRPr lang="en-US" altLang="zh-CN" smtClean="0">
              <a:ea typeface="SimSun" pitchFamily="2" charset="-122"/>
            </a:endParaRPr>
          </a:p>
          <a:p>
            <a:pPr lvl="1">
              <a:buFontTx/>
              <a:buNone/>
            </a:pPr>
            <a:r>
              <a:rPr lang="en-US" altLang="zh-CN" smtClean="0">
                <a:ea typeface="SimSun" pitchFamily="2" charset="-122"/>
              </a:rPr>
              <a:t>2) the best subset of </a:t>
            </a:r>
            <a:r>
              <a:rPr lang="en-US" altLang="zh-CN" i="1" smtClean="0">
                <a:ea typeface="SimSun" pitchFamily="2" charset="-122"/>
              </a:rPr>
              <a:t>S</a:t>
            </a:r>
            <a:r>
              <a:rPr lang="en-US" altLang="zh-CN" i="1" baseline="-25000" smtClean="0">
                <a:ea typeface="SimSun" pitchFamily="2" charset="-122"/>
              </a:rPr>
              <a:t>k-1</a:t>
            </a:r>
            <a:r>
              <a:rPr lang="en-US" altLang="zh-CN" smtClean="0">
                <a:ea typeface="SimSun" pitchFamily="2" charset="-122"/>
              </a:rPr>
              <a:t> that has total weight </a:t>
            </a:r>
            <a:r>
              <a:rPr lang="en-US" altLang="zh-CN" smtClean="0">
                <a:ea typeface="SimSun" pitchFamily="2" charset="-122"/>
                <a:sym typeface="Symbol" pitchFamily="18" charset="2"/>
              </a:rPr>
              <a:t> </a:t>
            </a:r>
            <a:r>
              <a:rPr lang="en-US" altLang="zh-CN" i="1" smtClean="0">
                <a:ea typeface="SimSun" pitchFamily="2" charset="-122"/>
              </a:rPr>
              <a:t>w-w</a:t>
            </a:r>
            <a:r>
              <a:rPr lang="en-US" altLang="zh-CN" i="1" baseline="-25000" smtClean="0">
                <a:ea typeface="SimSun" pitchFamily="2" charset="-122"/>
              </a:rPr>
              <a:t>k</a:t>
            </a:r>
            <a:r>
              <a:rPr lang="en-US" altLang="zh-CN" smtClean="0">
                <a:ea typeface="SimSun" pitchFamily="2" charset="-122"/>
              </a:rPr>
              <a:t> plus the item </a:t>
            </a:r>
            <a:r>
              <a:rPr lang="en-US" altLang="zh-CN" i="1" smtClean="0">
                <a:ea typeface="SimSun" pitchFamily="2" charset="-122"/>
              </a:rPr>
              <a:t>k</a:t>
            </a:r>
            <a:endParaRPr lang="en-US" altLang="zh-CN" smtClean="0">
              <a:ea typeface="SimSun" pitchFamily="2" charset="-122"/>
            </a:endParaRPr>
          </a:p>
        </p:txBody>
      </p:sp>
      <p:graphicFrame>
        <p:nvGraphicFramePr>
          <p:cNvPr id="18435" name="Object 4"/>
          <p:cNvGraphicFramePr>
            <a:graphicFrameLocks noChangeAspect="1"/>
          </p:cNvGraphicFramePr>
          <p:nvPr/>
        </p:nvGraphicFramePr>
        <p:xfrm>
          <a:off x="1016002" y="2514603"/>
          <a:ext cx="8716433" cy="830263"/>
        </p:xfrm>
        <a:graphic>
          <a:graphicData uri="http://schemas.openxmlformats.org/presentationml/2006/ole">
            <mc:AlternateContent xmlns:mc="http://schemas.openxmlformats.org/markup-compatibility/2006">
              <mc:Choice xmlns:v="urn:schemas-microsoft-com:vml" Requires="v">
                <p:oleObj spid="_x0000_s46111" name="Equation" r:id="rId4" imgW="5473700" imgH="736600" progId="Equation.3">
                  <p:embed/>
                </p:oleObj>
              </mc:Choice>
              <mc:Fallback>
                <p:oleObj name="Equation" r:id="rId4" imgW="5473700" imgH="736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2" y="2514603"/>
                        <a:ext cx="871643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6" name="Rectangle 5"/>
          <p:cNvSpPr>
            <a:spLocks noChangeArrowheads="1"/>
          </p:cNvSpPr>
          <p:nvPr/>
        </p:nvSpPr>
        <p:spPr bwMode="auto">
          <a:xfrm>
            <a:off x="1219200" y="1905000"/>
            <a:ext cx="1022138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r>
              <a:rPr lang="en-US" altLang="zh-CN" sz="2800" smtClean="0">
                <a:solidFill>
                  <a:srgbClr val="000000"/>
                </a:solidFill>
                <a:ea typeface="SimSun" pitchFamily="2" charset="-122"/>
              </a:rPr>
              <a:t>Recursive formula for subproblems:</a:t>
            </a:r>
          </a:p>
        </p:txBody>
      </p:sp>
      <p:sp>
        <p:nvSpPr>
          <p:cNvPr id="18437" name="Rectangle 6"/>
          <p:cNvSpPr>
            <a:spLocks noGrp="1" noChangeArrowheads="1"/>
          </p:cNvSpPr>
          <p:nvPr>
            <p:ph type="title"/>
          </p:nvPr>
        </p:nvSpPr>
        <p:spPr/>
        <p:txBody>
          <a:bodyPr/>
          <a:lstStyle/>
          <a:p>
            <a:r>
              <a:rPr lang="en-US" altLang="zh-CN" smtClean="0">
                <a:ea typeface="SimSun" pitchFamily="2" charset="-122"/>
              </a:rPr>
              <a:t>Recursive Formula for subproblems (continued)</a:t>
            </a:r>
          </a:p>
        </p:txBody>
      </p:sp>
    </p:spTree>
    <p:extLst>
      <p:ext uri="{BB962C8B-B14F-4D97-AF65-F5344CB8AC3E}">
        <p14:creationId xmlns:p14="http://schemas.microsoft.com/office/powerpoint/2010/main" val="428368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67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67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zh-CN" smtClean="0">
                <a:ea typeface="SimSun" pitchFamily="2" charset="-122"/>
              </a:rPr>
              <a:t>Recursive Formula</a:t>
            </a:r>
          </a:p>
        </p:txBody>
      </p:sp>
      <p:sp>
        <p:nvSpPr>
          <p:cNvPr id="117763" name="Rectangle 3"/>
          <p:cNvSpPr>
            <a:spLocks noGrp="1" noChangeArrowheads="1"/>
          </p:cNvSpPr>
          <p:nvPr>
            <p:ph type="body" sz="half" idx="1"/>
          </p:nvPr>
        </p:nvSpPr>
        <p:spPr>
          <a:xfrm>
            <a:off x="1422400" y="3048000"/>
            <a:ext cx="9550400" cy="3200400"/>
          </a:xfrm>
        </p:spPr>
        <p:txBody>
          <a:bodyPr/>
          <a:lstStyle/>
          <a:p>
            <a:r>
              <a:rPr lang="en-US" altLang="zh-CN" sz="2400" smtClean="0">
                <a:ea typeface="SimSun" pitchFamily="2" charset="-122"/>
              </a:rPr>
              <a:t>The best subset of </a:t>
            </a:r>
            <a:r>
              <a:rPr lang="en-US" altLang="zh-CN" sz="2400" i="1" smtClean="0">
                <a:ea typeface="SimSun" pitchFamily="2" charset="-122"/>
              </a:rPr>
              <a:t>S</a:t>
            </a:r>
            <a:r>
              <a:rPr lang="en-US" altLang="zh-CN" sz="2400" i="1" baseline="-25000" smtClean="0">
                <a:ea typeface="SimSun" pitchFamily="2" charset="-122"/>
              </a:rPr>
              <a:t>k</a:t>
            </a:r>
            <a:r>
              <a:rPr lang="en-US" altLang="zh-CN" sz="2400" smtClean="0">
                <a:ea typeface="SimSun" pitchFamily="2" charset="-122"/>
              </a:rPr>
              <a:t> that has the total weight </a:t>
            </a:r>
            <a:r>
              <a:rPr lang="en-US" altLang="zh-CN" sz="2400" smtClean="0">
                <a:ea typeface="SimSun" pitchFamily="2" charset="-122"/>
                <a:sym typeface="Symbol" pitchFamily="18" charset="2"/>
              </a:rPr>
              <a:t> </a:t>
            </a:r>
            <a:r>
              <a:rPr lang="en-US" altLang="zh-CN" sz="2400" i="1" smtClean="0">
                <a:ea typeface="SimSun" pitchFamily="2" charset="-122"/>
              </a:rPr>
              <a:t>w,</a:t>
            </a:r>
            <a:r>
              <a:rPr lang="en-US" altLang="zh-CN" sz="2400" smtClean="0">
                <a:ea typeface="SimSun" pitchFamily="2" charset="-122"/>
              </a:rPr>
              <a:t> either contains item </a:t>
            </a:r>
            <a:r>
              <a:rPr lang="en-US" altLang="zh-CN" sz="2400" i="1" smtClean="0">
                <a:ea typeface="SimSun" pitchFamily="2" charset="-122"/>
              </a:rPr>
              <a:t>k</a:t>
            </a:r>
            <a:r>
              <a:rPr lang="en-US" altLang="zh-CN" sz="2400" smtClean="0">
                <a:ea typeface="SimSun" pitchFamily="2" charset="-122"/>
              </a:rPr>
              <a:t> or not.</a:t>
            </a:r>
          </a:p>
          <a:p>
            <a:r>
              <a:rPr lang="en-US" altLang="zh-CN" sz="2400" smtClean="0">
                <a:ea typeface="SimSun" pitchFamily="2" charset="-122"/>
              </a:rPr>
              <a:t>First case: </a:t>
            </a:r>
            <a:r>
              <a:rPr lang="en-US" altLang="zh-CN" sz="2400" i="1" smtClean="0">
                <a:ea typeface="SimSun" pitchFamily="2" charset="-122"/>
              </a:rPr>
              <a:t>w</a:t>
            </a:r>
            <a:r>
              <a:rPr lang="en-US" altLang="zh-CN" sz="2400" i="1" baseline="-25000" smtClean="0">
                <a:ea typeface="SimSun" pitchFamily="2" charset="-122"/>
              </a:rPr>
              <a:t>k</a:t>
            </a:r>
            <a:r>
              <a:rPr lang="en-US" altLang="zh-CN" sz="2400" i="1" smtClean="0">
                <a:ea typeface="SimSun" pitchFamily="2" charset="-122"/>
              </a:rPr>
              <a:t>&gt;w</a:t>
            </a:r>
            <a:r>
              <a:rPr lang="en-US" altLang="zh-CN" sz="2400" smtClean="0">
                <a:ea typeface="SimSun" pitchFamily="2" charset="-122"/>
              </a:rPr>
              <a:t>. Item </a:t>
            </a:r>
            <a:r>
              <a:rPr lang="en-US" altLang="zh-CN" sz="2400" i="1" smtClean="0">
                <a:ea typeface="SimSun" pitchFamily="2" charset="-122"/>
              </a:rPr>
              <a:t>k</a:t>
            </a:r>
            <a:r>
              <a:rPr lang="en-US" altLang="zh-CN" sz="2400" smtClean="0">
                <a:ea typeface="SimSun" pitchFamily="2" charset="-122"/>
              </a:rPr>
              <a:t> can’t be part of the solution, since if it was, the total weight would be </a:t>
            </a:r>
            <a:r>
              <a:rPr lang="en-US" altLang="zh-CN" sz="2400" i="1" smtClean="0">
                <a:ea typeface="SimSun" pitchFamily="2" charset="-122"/>
              </a:rPr>
              <a:t>&gt; w</a:t>
            </a:r>
            <a:r>
              <a:rPr lang="en-US" altLang="zh-CN" sz="2400" smtClean="0">
                <a:ea typeface="SimSun" pitchFamily="2" charset="-122"/>
              </a:rPr>
              <a:t>, which is unacceptable.</a:t>
            </a:r>
          </a:p>
          <a:p>
            <a:r>
              <a:rPr lang="en-US" altLang="zh-CN" sz="2400" smtClean="0">
                <a:ea typeface="SimSun" pitchFamily="2" charset="-122"/>
              </a:rPr>
              <a:t>Second case: </a:t>
            </a:r>
            <a:r>
              <a:rPr lang="en-US" altLang="zh-CN" sz="2400" i="1" smtClean="0">
                <a:ea typeface="SimSun" pitchFamily="2" charset="-122"/>
              </a:rPr>
              <a:t>w</a:t>
            </a:r>
            <a:r>
              <a:rPr lang="en-US" altLang="zh-CN" sz="2400" i="1" baseline="-25000" smtClean="0">
                <a:ea typeface="SimSun" pitchFamily="2" charset="-122"/>
              </a:rPr>
              <a:t>k</a:t>
            </a:r>
            <a:r>
              <a:rPr lang="en-US" altLang="zh-CN" sz="2400" i="1" smtClean="0">
                <a:ea typeface="SimSun" pitchFamily="2" charset="-122"/>
              </a:rPr>
              <a:t> </a:t>
            </a:r>
            <a:r>
              <a:rPr lang="en-US" altLang="zh-CN" sz="2400" smtClean="0">
                <a:ea typeface="SimSun" pitchFamily="2" charset="-122"/>
                <a:sym typeface="Symbol" pitchFamily="18" charset="2"/>
              </a:rPr>
              <a:t> </a:t>
            </a:r>
            <a:r>
              <a:rPr lang="en-US" altLang="zh-CN" sz="2400" i="1" smtClean="0">
                <a:ea typeface="SimSun" pitchFamily="2" charset="-122"/>
              </a:rPr>
              <a:t>w</a:t>
            </a:r>
            <a:r>
              <a:rPr lang="en-US" altLang="zh-CN" sz="2400" smtClean="0">
                <a:ea typeface="SimSun" pitchFamily="2" charset="-122"/>
              </a:rPr>
              <a:t>. Then the item </a:t>
            </a:r>
            <a:r>
              <a:rPr lang="en-US" altLang="zh-CN" sz="2400" i="1" smtClean="0">
                <a:ea typeface="SimSun" pitchFamily="2" charset="-122"/>
              </a:rPr>
              <a:t>k</a:t>
            </a:r>
            <a:r>
              <a:rPr lang="en-US" altLang="zh-CN" sz="2400" smtClean="0">
                <a:ea typeface="SimSun" pitchFamily="2" charset="-122"/>
              </a:rPr>
              <a:t> </a:t>
            </a:r>
            <a:r>
              <a:rPr lang="en-US" altLang="zh-CN" sz="2400" u="sng" smtClean="0">
                <a:ea typeface="SimSun" pitchFamily="2" charset="-122"/>
              </a:rPr>
              <a:t>can</a:t>
            </a:r>
            <a:r>
              <a:rPr lang="en-US" altLang="zh-CN" sz="2400" smtClean="0">
                <a:ea typeface="SimSun" pitchFamily="2" charset="-122"/>
              </a:rPr>
              <a:t> be in the solution, and we choose </a:t>
            </a:r>
            <a:r>
              <a:rPr lang="en-US" altLang="zh-CN" sz="2400" i="1" smtClean="0">
                <a:ea typeface="SimSun" pitchFamily="2" charset="-122"/>
              </a:rPr>
              <a:t>the case with greater value</a:t>
            </a:r>
            <a:r>
              <a:rPr lang="en-US" altLang="zh-CN" sz="2400" smtClean="0">
                <a:ea typeface="SimSun" pitchFamily="2" charset="-122"/>
              </a:rPr>
              <a:t>.</a:t>
            </a:r>
          </a:p>
        </p:txBody>
      </p:sp>
      <p:graphicFrame>
        <p:nvGraphicFramePr>
          <p:cNvPr id="19460" name="Object 6"/>
          <p:cNvGraphicFramePr>
            <a:graphicFrameLocks noGrp="1" noChangeAspect="1"/>
          </p:cNvGraphicFramePr>
          <p:nvPr>
            <p:ph sz="half" idx="2"/>
          </p:nvPr>
        </p:nvGraphicFramePr>
        <p:xfrm>
          <a:off x="1625600" y="1752603"/>
          <a:ext cx="9042400" cy="912813"/>
        </p:xfrm>
        <a:graphic>
          <a:graphicData uri="http://schemas.openxmlformats.org/presentationml/2006/ole">
            <mc:AlternateContent xmlns:mc="http://schemas.openxmlformats.org/markup-compatibility/2006">
              <mc:Choice xmlns:v="urn:schemas-microsoft-com:vml" Requires="v">
                <p:oleObj spid="_x0000_s47135" name="Equation" r:id="rId4" imgW="5473700" imgH="736600" progId="Equation.3">
                  <p:embed/>
                </p:oleObj>
              </mc:Choice>
              <mc:Fallback>
                <p:oleObj name="Equation" r:id="rId4" imgW="5473700" imgH="736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1752603"/>
                        <a:ext cx="90424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8286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animEffect transition="in" filter="blinds(horizontal)">
                                      <p:cBhvr>
                                        <p:cTn id="11" dur="500"/>
                                        <p:tgtEl>
                                          <p:spTgt spid="11776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17763">
                                            <p:txEl>
                                              <p:pRg st="2" end="2"/>
                                            </p:txEl>
                                          </p:spTgt>
                                        </p:tgtEl>
                                        <p:attrNameLst>
                                          <p:attrName>style.visibility</p:attrName>
                                        </p:attrNameLst>
                                      </p:cBhvr>
                                      <p:to>
                                        <p:strVal val="visible"/>
                                      </p:to>
                                    </p:set>
                                    <p:animEffect transition="in" filter="blinds(horizontal)">
                                      <p:cBhvr>
                                        <p:cTn id="16" dur="500"/>
                                        <p:tgtEl>
                                          <p:spTgt spid="117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a:xfrm>
            <a:off x="1178984" y="1371600"/>
            <a:ext cx="10505016" cy="5334000"/>
          </a:xfrm>
        </p:spPr>
        <p:txBody>
          <a:bodyPr/>
          <a:lstStyle/>
          <a:p>
            <a:pPr>
              <a:buFont typeface="Monotype Sorts" pitchFamily="2" charset="2"/>
              <a:buNone/>
            </a:pPr>
            <a:r>
              <a:rPr lang="en-US" altLang="zh-CN" sz="2400" smtClean="0">
                <a:ea typeface="SimSun" pitchFamily="2" charset="-122"/>
              </a:rPr>
              <a:t>for w = 0 to W</a:t>
            </a:r>
          </a:p>
          <a:p>
            <a:pPr>
              <a:buFont typeface="Monotype Sorts" pitchFamily="2" charset="2"/>
              <a:buNone/>
            </a:pPr>
            <a:r>
              <a:rPr lang="en-US" altLang="zh-CN" sz="2400" smtClean="0">
                <a:ea typeface="SimSun" pitchFamily="2" charset="-122"/>
              </a:rPr>
              <a:t>	V[0,w] = 0</a:t>
            </a:r>
          </a:p>
          <a:p>
            <a:pPr>
              <a:buFont typeface="Monotype Sorts" pitchFamily="2" charset="2"/>
              <a:buNone/>
            </a:pPr>
            <a:r>
              <a:rPr lang="en-US" altLang="zh-CN" sz="2400" smtClean="0">
                <a:ea typeface="SimSun" pitchFamily="2" charset="-122"/>
              </a:rPr>
              <a:t>for i = 1 to n</a:t>
            </a:r>
          </a:p>
          <a:p>
            <a:pPr>
              <a:buFont typeface="Monotype Sorts" pitchFamily="2" charset="2"/>
              <a:buNone/>
            </a:pPr>
            <a:r>
              <a:rPr lang="en-US" altLang="zh-CN" sz="2400" smtClean="0">
                <a:ea typeface="SimSun" pitchFamily="2" charset="-122"/>
              </a:rPr>
              <a:t>	V[i,0] = 0</a:t>
            </a:r>
          </a:p>
          <a:p>
            <a:pPr>
              <a:buFont typeface="Monotype Sorts" pitchFamily="2" charset="2"/>
              <a:buNone/>
            </a:pPr>
            <a:r>
              <a:rPr lang="en-US" altLang="zh-CN" sz="2400" smtClean="0">
                <a:ea typeface="SimSun" pitchFamily="2" charset="-122"/>
              </a:rPr>
              <a:t>for i = 1 to n</a:t>
            </a:r>
          </a:p>
          <a:p>
            <a:pPr>
              <a:buFont typeface="Monotype Sorts" pitchFamily="2" charset="2"/>
              <a:buNone/>
            </a:pPr>
            <a:r>
              <a:rPr lang="en-US" altLang="zh-CN" sz="2400" smtClean="0">
                <a:ea typeface="SimSun" pitchFamily="2" charset="-122"/>
              </a:rPr>
              <a:t>	for w = 0 to W</a:t>
            </a:r>
          </a:p>
          <a:p>
            <a:pPr>
              <a:buFont typeface="Monotype Sorts" pitchFamily="2" charset="2"/>
              <a:buNone/>
            </a:pPr>
            <a:r>
              <a:rPr lang="en-US" altLang="zh-CN" sz="2400" smtClean="0">
                <a:ea typeface="SimSun" pitchFamily="2" charset="-122"/>
              </a:rPr>
              <a:t>		if w</a:t>
            </a:r>
            <a:r>
              <a:rPr lang="en-US" altLang="zh-CN" sz="2400" baseline="-25000" smtClean="0">
                <a:ea typeface="SimSun" pitchFamily="2" charset="-122"/>
              </a:rPr>
              <a:t>i</a:t>
            </a:r>
            <a:r>
              <a:rPr lang="en-US" altLang="zh-CN" sz="2400" smtClean="0">
                <a:ea typeface="SimSun" pitchFamily="2" charset="-122"/>
              </a:rPr>
              <a:t> &lt;= w </a:t>
            </a:r>
            <a:r>
              <a:rPr lang="en-US" altLang="zh-CN" sz="2400" smtClean="0">
                <a:solidFill>
                  <a:srgbClr val="008000"/>
                </a:solidFill>
                <a:ea typeface="SimSun" pitchFamily="2" charset="-122"/>
              </a:rPr>
              <a:t>// item i can be part of the solution</a:t>
            </a:r>
          </a:p>
          <a:p>
            <a:pPr>
              <a:buFont typeface="Monotype Sorts" pitchFamily="2" charset="2"/>
              <a:buNone/>
            </a:pPr>
            <a:r>
              <a:rPr lang="en-US" altLang="zh-CN" sz="2400" smtClean="0">
                <a:ea typeface="SimSun" pitchFamily="2" charset="-122"/>
              </a:rPr>
              <a:t>			if b</a:t>
            </a:r>
            <a:r>
              <a:rPr lang="en-US" altLang="zh-CN" sz="2400" baseline="-25000" smtClean="0">
                <a:ea typeface="SimSun" pitchFamily="2" charset="-122"/>
              </a:rPr>
              <a:t>i</a:t>
            </a:r>
            <a:r>
              <a:rPr lang="en-US" altLang="zh-CN" sz="2400" smtClean="0">
                <a:ea typeface="SimSun" pitchFamily="2" charset="-122"/>
              </a:rPr>
              <a:t> + V[i-1,w-w</a:t>
            </a:r>
            <a:r>
              <a:rPr lang="en-US" altLang="zh-CN" sz="2400" baseline="-25000" smtClean="0">
                <a:ea typeface="SimSun" pitchFamily="2" charset="-122"/>
              </a:rPr>
              <a:t>i</a:t>
            </a:r>
            <a:r>
              <a:rPr lang="en-US" altLang="zh-CN" sz="2400" smtClean="0">
                <a:ea typeface="SimSun" pitchFamily="2" charset="-122"/>
              </a:rPr>
              <a:t>] &gt; V[i-1,w]</a:t>
            </a:r>
          </a:p>
          <a:p>
            <a:pPr>
              <a:buFont typeface="Monotype Sorts" pitchFamily="2" charset="2"/>
              <a:buNone/>
            </a:pPr>
            <a:r>
              <a:rPr lang="en-US" altLang="zh-CN" sz="2400" smtClean="0">
                <a:ea typeface="SimSun" pitchFamily="2" charset="-122"/>
              </a:rPr>
              <a:t>				V[i,w] = b</a:t>
            </a:r>
            <a:r>
              <a:rPr lang="en-US" altLang="zh-CN" sz="2400" baseline="-25000" smtClean="0">
                <a:ea typeface="SimSun" pitchFamily="2" charset="-122"/>
              </a:rPr>
              <a:t>i</a:t>
            </a:r>
            <a:r>
              <a:rPr lang="en-US" altLang="zh-CN" sz="2400" smtClean="0">
                <a:ea typeface="SimSun" pitchFamily="2" charset="-122"/>
              </a:rPr>
              <a:t> + V[i-1,w- w</a:t>
            </a:r>
            <a:r>
              <a:rPr lang="en-US" altLang="zh-CN" sz="2400" baseline="-25000" smtClean="0">
                <a:ea typeface="SimSun" pitchFamily="2" charset="-122"/>
              </a:rPr>
              <a:t>i</a:t>
            </a:r>
            <a:r>
              <a:rPr lang="en-US" altLang="zh-CN" sz="2400" smtClean="0">
                <a:ea typeface="SimSun" pitchFamily="2" charset="-122"/>
              </a:rPr>
              <a:t>]</a:t>
            </a:r>
          </a:p>
          <a:p>
            <a:pPr>
              <a:buFont typeface="Monotype Sorts" pitchFamily="2" charset="2"/>
              <a:buNone/>
            </a:pPr>
            <a:r>
              <a:rPr lang="en-US" altLang="zh-CN" sz="2400" smtClean="0">
                <a:ea typeface="SimSun" pitchFamily="2" charset="-122"/>
              </a:rPr>
              <a:t>			else</a:t>
            </a:r>
          </a:p>
          <a:p>
            <a:pPr>
              <a:buFont typeface="Monotype Sorts" pitchFamily="2" charset="2"/>
              <a:buNone/>
            </a:pPr>
            <a:r>
              <a:rPr lang="en-US" altLang="zh-CN" sz="2400" smtClean="0">
                <a:ea typeface="SimSun" pitchFamily="2" charset="-122"/>
              </a:rPr>
              <a:t>				V[i,w] = V[i-1,w]</a:t>
            </a:r>
          </a:p>
          <a:p>
            <a:pPr>
              <a:buFont typeface="Monotype Sorts" pitchFamily="2" charset="2"/>
              <a:buNone/>
            </a:pPr>
            <a:r>
              <a:rPr lang="en-US" altLang="zh-CN" sz="2400" smtClean="0">
                <a:ea typeface="SimSun" pitchFamily="2" charset="-122"/>
              </a:rPr>
              <a:t>		else V[i,w] = V[i-1,w]  </a:t>
            </a:r>
            <a:r>
              <a:rPr lang="en-US" altLang="zh-CN" sz="2400" smtClean="0">
                <a:solidFill>
                  <a:srgbClr val="008000"/>
                </a:solidFill>
                <a:ea typeface="SimSun" pitchFamily="2" charset="-122"/>
              </a:rPr>
              <a:t>// w</a:t>
            </a:r>
            <a:r>
              <a:rPr lang="en-US" altLang="zh-CN" sz="2400" baseline="-25000" smtClean="0">
                <a:solidFill>
                  <a:srgbClr val="008000"/>
                </a:solidFill>
                <a:ea typeface="SimSun" pitchFamily="2" charset="-122"/>
              </a:rPr>
              <a:t>i</a:t>
            </a:r>
            <a:r>
              <a:rPr lang="en-US" altLang="zh-CN" sz="2400" smtClean="0">
                <a:solidFill>
                  <a:srgbClr val="008000"/>
                </a:solidFill>
                <a:ea typeface="SimSun" pitchFamily="2" charset="-122"/>
              </a:rPr>
              <a:t> &gt; w </a:t>
            </a:r>
          </a:p>
        </p:txBody>
      </p:sp>
      <p:sp>
        <p:nvSpPr>
          <p:cNvPr id="20483" name="Rectangle 4"/>
          <p:cNvSpPr>
            <a:spLocks noGrp="1" noChangeArrowheads="1"/>
          </p:cNvSpPr>
          <p:nvPr>
            <p:ph type="title"/>
          </p:nvPr>
        </p:nvSpPr>
        <p:spPr/>
        <p:txBody>
          <a:bodyPr/>
          <a:lstStyle/>
          <a:p>
            <a:r>
              <a:rPr lang="en-US" altLang="zh-CN" smtClean="0">
                <a:ea typeface="SimSun" pitchFamily="2" charset="-122"/>
              </a:rPr>
              <a:t>0-1 Knapsack Algorithm</a:t>
            </a:r>
          </a:p>
        </p:txBody>
      </p:sp>
    </p:spTree>
    <p:extLst>
      <p:ext uri="{BB962C8B-B14F-4D97-AF65-F5344CB8AC3E}">
        <p14:creationId xmlns:p14="http://schemas.microsoft.com/office/powerpoint/2010/main" val="2426422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1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1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15">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5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1564217" y="1428750"/>
            <a:ext cx="10363200" cy="3124200"/>
          </a:xfrm>
        </p:spPr>
        <p:txBody>
          <a:bodyPr/>
          <a:lstStyle/>
          <a:p>
            <a:pPr>
              <a:buFont typeface="Monotype Sorts" pitchFamily="2" charset="2"/>
              <a:buNone/>
            </a:pPr>
            <a:r>
              <a:rPr lang="en-US" altLang="zh-CN" sz="2400" smtClean="0">
                <a:ea typeface="SimSun" pitchFamily="2" charset="-122"/>
              </a:rPr>
              <a:t>for w = 0 to W</a:t>
            </a:r>
          </a:p>
          <a:p>
            <a:pPr>
              <a:buFont typeface="Monotype Sorts" pitchFamily="2" charset="2"/>
              <a:buNone/>
            </a:pPr>
            <a:r>
              <a:rPr lang="en-US" altLang="zh-CN" sz="2400" smtClean="0">
                <a:ea typeface="SimSun" pitchFamily="2" charset="-122"/>
              </a:rPr>
              <a:t>	V[0,w] = 0</a:t>
            </a:r>
          </a:p>
          <a:p>
            <a:pPr>
              <a:buFont typeface="Monotype Sorts" pitchFamily="2" charset="2"/>
              <a:buNone/>
            </a:pPr>
            <a:r>
              <a:rPr lang="en-US" altLang="zh-CN" sz="2400" smtClean="0">
                <a:ea typeface="SimSun" pitchFamily="2" charset="-122"/>
              </a:rPr>
              <a:t>for i = 1 to n</a:t>
            </a:r>
          </a:p>
          <a:p>
            <a:pPr>
              <a:buFont typeface="Monotype Sorts" pitchFamily="2" charset="2"/>
              <a:buNone/>
            </a:pPr>
            <a:r>
              <a:rPr lang="en-US" altLang="zh-CN" sz="2400" smtClean="0">
                <a:ea typeface="SimSun" pitchFamily="2" charset="-122"/>
              </a:rPr>
              <a:t>	V[i,0] = 0</a:t>
            </a:r>
          </a:p>
          <a:p>
            <a:pPr>
              <a:buFont typeface="Monotype Sorts" pitchFamily="2" charset="2"/>
              <a:buNone/>
            </a:pPr>
            <a:r>
              <a:rPr lang="en-US" altLang="zh-CN" sz="2400" smtClean="0">
                <a:ea typeface="SimSun" pitchFamily="2" charset="-122"/>
              </a:rPr>
              <a:t>for i = 1 to n</a:t>
            </a:r>
          </a:p>
          <a:p>
            <a:pPr>
              <a:buFont typeface="Monotype Sorts" pitchFamily="2" charset="2"/>
              <a:buNone/>
            </a:pPr>
            <a:r>
              <a:rPr lang="en-US" altLang="zh-CN" sz="2400" smtClean="0">
                <a:ea typeface="SimSun" pitchFamily="2" charset="-122"/>
              </a:rPr>
              <a:t>	for w = 0 to W</a:t>
            </a:r>
          </a:p>
          <a:p>
            <a:pPr>
              <a:buFont typeface="Monotype Sorts" pitchFamily="2" charset="2"/>
              <a:buNone/>
            </a:pPr>
            <a:r>
              <a:rPr lang="en-US" altLang="zh-CN" sz="2400" smtClean="0">
                <a:ea typeface="SimSun" pitchFamily="2" charset="-122"/>
              </a:rPr>
              <a:t>		&lt; the rest of the code &gt;</a:t>
            </a:r>
          </a:p>
        </p:txBody>
      </p:sp>
      <p:sp>
        <p:nvSpPr>
          <p:cNvPr id="118788" name="Text Box 4"/>
          <p:cNvSpPr txBox="1">
            <a:spLocks noChangeArrowheads="1"/>
          </p:cNvSpPr>
          <p:nvPr/>
        </p:nvSpPr>
        <p:spPr bwMode="auto">
          <a:xfrm>
            <a:off x="1706037" y="4572000"/>
            <a:ext cx="962236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3200" b="0" smtClean="0">
                <a:solidFill>
                  <a:srgbClr val="0033CC"/>
                </a:solidFill>
                <a:latin typeface="Times New Roman" pitchFamily="18" charset="0"/>
                <a:ea typeface="SimSun" pitchFamily="2" charset="-122"/>
              </a:rPr>
              <a:t>What is the running time of this algorithm?</a:t>
            </a:r>
            <a:endParaRPr lang="en-US" altLang="zh-CN" sz="2400" b="0" smtClean="0">
              <a:solidFill>
                <a:srgbClr val="0033CC"/>
              </a:solidFill>
              <a:latin typeface="Times New Roman" pitchFamily="18" charset="0"/>
              <a:ea typeface="SimSun" pitchFamily="2" charset="-122"/>
            </a:endParaRPr>
          </a:p>
        </p:txBody>
      </p:sp>
      <p:sp>
        <p:nvSpPr>
          <p:cNvPr id="118789" name="Text Box 5"/>
          <p:cNvSpPr txBox="1">
            <a:spLocks noChangeArrowheads="1"/>
          </p:cNvSpPr>
          <p:nvPr/>
        </p:nvSpPr>
        <p:spPr bwMode="auto">
          <a:xfrm>
            <a:off x="5668435" y="1524001"/>
            <a:ext cx="10951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3200" b="0" i="1" smtClean="0">
                <a:solidFill>
                  <a:srgbClr val="0033CC"/>
                </a:solidFill>
                <a:latin typeface="Times New Roman" pitchFamily="18" charset="0"/>
                <a:ea typeface="SimSun" pitchFamily="2" charset="-122"/>
              </a:rPr>
              <a:t>O(W)</a:t>
            </a:r>
            <a:endParaRPr lang="en-US" altLang="zh-CN" sz="3200" b="0" smtClean="0">
              <a:solidFill>
                <a:srgbClr val="0033CC"/>
              </a:solidFill>
              <a:latin typeface="Times New Roman" pitchFamily="18" charset="0"/>
              <a:ea typeface="SimSun" pitchFamily="2" charset="-122"/>
            </a:endParaRPr>
          </a:p>
        </p:txBody>
      </p:sp>
      <p:sp>
        <p:nvSpPr>
          <p:cNvPr id="118790" name="Text Box 6"/>
          <p:cNvSpPr txBox="1">
            <a:spLocks noChangeArrowheads="1"/>
          </p:cNvSpPr>
          <p:nvPr/>
        </p:nvSpPr>
        <p:spPr bwMode="auto">
          <a:xfrm>
            <a:off x="6400800" y="3638554"/>
            <a:ext cx="10951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3200" b="0" i="1" smtClean="0">
                <a:solidFill>
                  <a:srgbClr val="0033CC"/>
                </a:solidFill>
                <a:latin typeface="Times New Roman" pitchFamily="18" charset="0"/>
                <a:ea typeface="SimSun" pitchFamily="2" charset="-122"/>
              </a:rPr>
              <a:t>O(W)</a:t>
            </a:r>
            <a:endParaRPr lang="en-US" altLang="zh-CN" sz="3200" b="0" smtClean="0">
              <a:solidFill>
                <a:srgbClr val="0033CC"/>
              </a:solidFill>
              <a:latin typeface="Times New Roman" pitchFamily="18" charset="0"/>
              <a:ea typeface="SimSun" pitchFamily="2" charset="-122"/>
            </a:endParaRPr>
          </a:p>
        </p:txBody>
      </p:sp>
      <p:sp>
        <p:nvSpPr>
          <p:cNvPr id="118791" name="Text Box 7"/>
          <p:cNvSpPr txBox="1">
            <a:spLocks noChangeArrowheads="1"/>
          </p:cNvSpPr>
          <p:nvPr/>
        </p:nvSpPr>
        <p:spPr bwMode="auto">
          <a:xfrm>
            <a:off x="5791201" y="3028954"/>
            <a:ext cx="26260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3200" b="0" smtClean="0">
                <a:solidFill>
                  <a:srgbClr val="0033CC"/>
                </a:solidFill>
                <a:latin typeface="Times New Roman" pitchFamily="18" charset="0"/>
                <a:ea typeface="SimSun" pitchFamily="2" charset="-122"/>
              </a:rPr>
              <a:t>Repeat </a:t>
            </a:r>
            <a:r>
              <a:rPr lang="en-US" altLang="zh-CN" sz="3200" b="0" i="1" smtClean="0">
                <a:solidFill>
                  <a:srgbClr val="0033CC"/>
                </a:solidFill>
                <a:latin typeface="Times New Roman" pitchFamily="18" charset="0"/>
                <a:ea typeface="SimSun" pitchFamily="2" charset="-122"/>
              </a:rPr>
              <a:t>n</a:t>
            </a:r>
            <a:r>
              <a:rPr lang="en-US" altLang="zh-CN" sz="3200" b="0" smtClean="0">
                <a:solidFill>
                  <a:srgbClr val="0033CC"/>
                </a:solidFill>
                <a:latin typeface="Times New Roman" pitchFamily="18" charset="0"/>
                <a:ea typeface="SimSun" pitchFamily="2" charset="-122"/>
              </a:rPr>
              <a:t> times</a:t>
            </a:r>
          </a:p>
        </p:txBody>
      </p:sp>
      <p:sp>
        <p:nvSpPr>
          <p:cNvPr id="118792" name="Text Box 8"/>
          <p:cNvSpPr txBox="1">
            <a:spLocks noChangeArrowheads="1"/>
          </p:cNvSpPr>
          <p:nvPr/>
        </p:nvSpPr>
        <p:spPr bwMode="auto">
          <a:xfrm>
            <a:off x="1930400" y="5238754"/>
            <a:ext cx="15520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3200" b="0" smtClean="0">
                <a:solidFill>
                  <a:srgbClr val="0033CC"/>
                </a:solidFill>
                <a:latin typeface="Times New Roman" pitchFamily="18" charset="0"/>
                <a:ea typeface="SimSun" pitchFamily="2" charset="-122"/>
              </a:rPr>
              <a:t>O(n*W)</a:t>
            </a:r>
          </a:p>
        </p:txBody>
      </p:sp>
      <p:sp>
        <p:nvSpPr>
          <p:cNvPr id="118793" name="Text Box 9"/>
          <p:cNvSpPr txBox="1">
            <a:spLocks noChangeArrowheads="1"/>
          </p:cNvSpPr>
          <p:nvPr/>
        </p:nvSpPr>
        <p:spPr bwMode="auto">
          <a:xfrm>
            <a:off x="2732311" y="5715000"/>
            <a:ext cx="703429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0"/>
              </a:spcBef>
              <a:spcAft>
                <a:spcPct val="0"/>
              </a:spcAft>
            </a:pPr>
            <a:r>
              <a:rPr lang="en-US" altLang="zh-CN" sz="3200" b="0" smtClean="0">
                <a:solidFill>
                  <a:srgbClr val="000000"/>
                </a:solidFill>
                <a:latin typeface="Times New Roman" pitchFamily="18" charset="0"/>
                <a:ea typeface="SimSun" pitchFamily="2" charset="-122"/>
              </a:rPr>
              <a:t>Remember that the brute-force algorithm </a:t>
            </a:r>
          </a:p>
          <a:p>
            <a:pPr algn="ctr" fontAlgn="base">
              <a:spcBef>
                <a:spcPct val="0"/>
              </a:spcBef>
              <a:spcAft>
                <a:spcPct val="0"/>
              </a:spcAft>
            </a:pPr>
            <a:r>
              <a:rPr lang="en-US" altLang="zh-CN" sz="3200" b="0" smtClean="0">
                <a:solidFill>
                  <a:srgbClr val="000000"/>
                </a:solidFill>
                <a:latin typeface="Times New Roman" pitchFamily="18" charset="0"/>
                <a:ea typeface="SimSun" pitchFamily="2" charset="-122"/>
              </a:rPr>
              <a:t>takes O(2</a:t>
            </a:r>
            <a:r>
              <a:rPr lang="en-US" altLang="zh-CN" sz="3200" b="0" baseline="30000" smtClean="0">
                <a:solidFill>
                  <a:srgbClr val="000000"/>
                </a:solidFill>
                <a:latin typeface="Times New Roman" pitchFamily="18" charset="0"/>
                <a:ea typeface="SimSun" pitchFamily="2" charset="-122"/>
              </a:rPr>
              <a:t>n</a:t>
            </a:r>
            <a:r>
              <a:rPr lang="en-US" altLang="zh-CN" sz="3200" b="0" smtClean="0">
                <a:solidFill>
                  <a:srgbClr val="000000"/>
                </a:solidFill>
                <a:latin typeface="Times New Roman" pitchFamily="18" charset="0"/>
                <a:ea typeface="SimSun" pitchFamily="2" charset="-122"/>
              </a:rPr>
              <a:t>)</a:t>
            </a:r>
            <a:endParaRPr lang="en-US" altLang="zh-CN" sz="2400" b="0" smtClean="0">
              <a:solidFill>
                <a:srgbClr val="000000"/>
              </a:solidFill>
              <a:latin typeface="Times New Roman" pitchFamily="18" charset="0"/>
              <a:ea typeface="SimSun" pitchFamily="2" charset="-122"/>
            </a:endParaRPr>
          </a:p>
        </p:txBody>
      </p:sp>
      <p:sp>
        <p:nvSpPr>
          <p:cNvPr id="21513" name="Rectangle 10"/>
          <p:cNvSpPr>
            <a:spLocks noGrp="1" noChangeArrowheads="1"/>
          </p:cNvSpPr>
          <p:nvPr>
            <p:ph type="title"/>
          </p:nvPr>
        </p:nvSpPr>
        <p:spPr/>
        <p:txBody>
          <a:bodyPr/>
          <a:lstStyle/>
          <a:p>
            <a:r>
              <a:rPr lang="en-US" altLang="zh-CN" smtClean="0">
                <a:ea typeface="SimSun" pitchFamily="2" charset="-122"/>
              </a:rPr>
              <a:t>Running time</a:t>
            </a:r>
          </a:p>
        </p:txBody>
      </p:sp>
    </p:spTree>
    <p:extLst>
      <p:ext uri="{BB962C8B-B14F-4D97-AF65-F5344CB8AC3E}">
        <p14:creationId xmlns:p14="http://schemas.microsoft.com/office/powerpoint/2010/main" val="3889435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87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87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87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8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autoUpdateAnimBg="0"/>
      <p:bldP spid="118790" grpId="0" autoUpdateAnimBg="0"/>
      <p:bldP spid="118791" grpId="0" autoUpdateAnimBg="0"/>
      <p:bldP spid="118792" grpId="0" autoUpdateAnimBg="0"/>
      <p:bldP spid="11879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7"/>
          <p:cNvSpPr txBox="1">
            <a:spLocks noChangeArrowheads="1"/>
          </p:cNvSpPr>
          <p:nvPr/>
        </p:nvSpPr>
        <p:spPr bwMode="auto">
          <a:xfrm>
            <a:off x="2214036" y="2006600"/>
            <a:ext cx="585307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3600" b="0" smtClean="0">
                <a:solidFill>
                  <a:srgbClr val="0033CC"/>
                </a:solidFill>
                <a:latin typeface="Times New Roman" pitchFamily="18" charset="0"/>
                <a:ea typeface="SimSun" pitchFamily="2" charset="-122"/>
              </a:rPr>
              <a:t>Let’s run our algorithm on the </a:t>
            </a:r>
          </a:p>
          <a:p>
            <a:pPr fontAlgn="base">
              <a:spcBef>
                <a:spcPct val="0"/>
              </a:spcBef>
              <a:spcAft>
                <a:spcPct val="0"/>
              </a:spcAft>
            </a:pPr>
            <a:r>
              <a:rPr lang="en-US" altLang="zh-CN" sz="3600" b="0" smtClean="0">
                <a:solidFill>
                  <a:srgbClr val="0033CC"/>
                </a:solidFill>
                <a:latin typeface="Times New Roman" pitchFamily="18" charset="0"/>
                <a:ea typeface="SimSun" pitchFamily="2" charset="-122"/>
              </a:rPr>
              <a:t>following data:</a:t>
            </a:r>
          </a:p>
          <a:p>
            <a:pPr fontAlgn="base">
              <a:spcBef>
                <a:spcPct val="0"/>
              </a:spcBef>
              <a:spcAft>
                <a:spcPct val="0"/>
              </a:spcAft>
            </a:pPr>
            <a:endParaRPr lang="en-US" altLang="zh-CN" sz="3600" b="0" smtClean="0">
              <a:solidFill>
                <a:srgbClr val="0033CC"/>
              </a:solidFill>
              <a:latin typeface="Times New Roman" pitchFamily="18" charset="0"/>
              <a:ea typeface="SimSun" pitchFamily="2" charset="-122"/>
            </a:endParaRPr>
          </a:p>
          <a:p>
            <a:pPr fontAlgn="base">
              <a:spcBef>
                <a:spcPct val="0"/>
              </a:spcBef>
              <a:spcAft>
                <a:spcPct val="0"/>
              </a:spcAft>
            </a:pPr>
            <a:r>
              <a:rPr lang="en-US" altLang="zh-CN" sz="3600" b="0" smtClean="0">
                <a:solidFill>
                  <a:srgbClr val="000000"/>
                </a:solidFill>
                <a:latin typeface="Times New Roman" pitchFamily="18" charset="0"/>
                <a:ea typeface="SimSun" pitchFamily="2" charset="-122"/>
              </a:rPr>
              <a:t>n = 4 (# of elements)</a:t>
            </a:r>
          </a:p>
          <a:p>
            <a:pPr fontAlgn="base">
              <a:spcBef>
                <a:spcPct val="0"/>
              </a:spcBef>
              <a:spcAft>
                <a:spcPct val="0"/>
              </a:spcAft>
            </a:pPr>
            <a:r>
              <a:rPr lang="en-US" altLang="zh-CN" sz="3600" b="0" smtClean="0">
                <a:solidFill>
                  <a:srgbClr val="000000"/>
                </a:solidFill>
                <a:latin typeface="Times New Roman" pitchFamily="18" charset="0"/>
                <a:ea typeface="SimSun" pitchFamily="2" charset="-122"/>
              </a:rPr>
              <a:t>W = 5 (max weight)</a:t>
            </a:r>
          </a:p>
          <a:p>
            <a:pPr fontAlgn="base">
              <a:spcBef>
                <a:spcPct val="0"/>
              </a:spcBef>
              <a:spcAft>
                <a:spcPct val="0"/>
              </a:spcAft>
            </a:pPr>
            <a:r>
              <a:rPr lang="en-US" altLang="zh-CN" sz="3600" b="0" smtClean="0">
                <a:solidFill>
                  <a:srgbClr val="000000"/>
                </a:solidFill>
                <a:latin typeface="Times New Roman" pitchFamily="18" charset="0"/>
                <a:ea typeface="SimSun" pitchFamily="2" charset="-122"/>
              </a:rPr>
              <a:t>Elements (weight, benefit):</a:t>
            </a:r>
          </a:p>
          <a:p>
            <a:pPr fontAlgn="base">
              <a:spcBef>
                <a:spcPct val="0"/>
              </a:spcBef>
              <a:spcAft>
                <a:spcPct val="0"/>
              </a:spcAft>
            </a:pPr>
            <a:r>
              <a:rPr lang="en-US" altLang="zh-CN" sz="3600" b="0" smtClean="0">
                <a:solidFill>
                  <a:srgbClr val="000000"/>
                </a:solidFill>
                <a:latin typeface="Times New Roman" pitchFamily="18" charset="0"/>
                <a:ea typeface="SimSun" pitchFamily="2" charset="-122"/>
              </a:rPr>
              <a:t>(2,3), (3,4), (4,5), (5,6)</a:t>
            </a:r>
            <a:endParaRPr lang="en-US" altLang="zh-CN" sz="2400" b="0" smtClean="0">
              <a:solidFill>
                <a:srgbClr val="000000"/>
              </a:solidFill>
              <a:latin typeface="Times New Roman" pitchFamily="18" charset="0"/>
              <a:ea typeface="SimSun" pitchFamily="2" charset="-122"/>
            </a:endParaRPr>
          </a:p>
        </p:txBody>
      </p:sp>
      <p:sp>
        <p:nvSpPr>
          <p:cNvPr id="22531" name="Rectangle 28"/>
          <p:cNvSpPr>
            <a:spLocks noGrp="1" noChangeArrowheads="1"/>
          </p:cNvSpPr>
          <p:nvPr>
            <p:ph type="title"/>
          </p:nvPr>
        </p:nvSpPr>
        <p:spPr/>
        <p:txBody>
          <a:bodyPr/>
          <a:lstStyle/>
          <a:p>
            <a:r>
              <a:rPr lang="en-US" altLang="zh-CN" smtClean="0">
                <a:ea typeface="SimSun" pitchFamily="2" charset="-122"/>
              </a:rPr>
              <a:t>Example</a:t>
            </a:r>
          </a:p>
        </p:txBody>
      </p:sp>
    </p:spTree>
    <p:extLst>
      <p:ext uri="{BB962C8B-B14F-4D97-AF65-F5344CB8AC3E}">
        <p14:creationId xmlns:p14="http://schemas.microsoft.com/office/powerpoint/2010/main" val="9337168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121"/>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3555" name="Text Box 138"/>
          <p:cNvSpPr txBox="1">
            <a:spLocks noChangeArrowheads="1"/>
          </p:cNvSpPr>
          <p:nvPr/>
        </p:nvSpPr>
        <p:spPr bwMode="auto">
          <a:xfrm>
            <a:off x="2336800" y="4724400"/>
            <a:ext cx="457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for w = 0 to W</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	V[0,w] = 0</a:t>
            </a:r>
          </a:p>
        </p:txBody>
      </p:sp>
      <p:sp>
        <p:nvSpPr>
          <p:cNvPr id="23556" name="Line 151"/>
          <p:cNvSpPr>
            <a:spLocks noChangeShapeType="1"/>
          </p:cNvSpPr>
          <p:nvPr/>
        </p:nvSpPr>
        <p:spPr bwMode="auto">
          <a:xfrm>
            <a:off x="20320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3557" name="Line 152"/>
          <p:cNvSpPr>
            <a:spLocks noChangeShapeType="1"/>
          </p:cNvSpPr>
          <p:nvPr/>
        </p:nvSpPr>
        <p:spPr bwMode="auto">
          <a:xfrm>
            <a:off x="2032000" y="2133600"/>
            <a:ext cx="660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3558" name="Line 160"/>
          <p:cNvSpPr>
            <a:spLocks noChangeShapeType="1"/>
          </p:cNvSpPr>
          <p:nvPr/>
        </p:nvSpPr>
        <p:spPr bwMode="auto">
          <a:xfrm>
            <a:off x="30480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3559" name="Line 161"/>
          <p:cNvSpPr>
            <a:spLocks noChangeShapeType="1"/>
          </p:cNvSpPr>
          <p:nvPr/>
        </p:nvSpPr>
        <p:spPr bwMode="auto">
          <a:xfrm>
            <a:off x="41656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3560" name="Line 162"/>
          <p:cNvSpPr>
            <a:spLocks noChangeShapeType="1"/>
          </p:cNvSpPr>
          <p:nvPr/>
        </p:nvSpPr>
        <p:spPr bwMode="auto">
          <a:xfrm>
            <a:off x="52832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3561" name="Line 163"/>
          <p:cNvSpPr>
            <a:spLocks noChangeShapeType="1"/>
          </p:cNvSpPr>
          <p:nvPr/>
        </p:nvSpPr>
        <p:spPr bwMode="auto">
          <a:xfrm>
            <a:off x="64008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3562" name="Line 164"/>
          <p:cNvSpPr>
            <a:spLocks noChangeShapeType="1"/>
          </p:cNvSpPr>
          <p:nvPr/>
        </p:nvSpPr>
        <p:spPr bwMode="auto">
          <a:xfrm>
            <a:off x="75184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120997" name="Text Box 165"/>
          <p:cNvSpPr txBox="1">
            <a:spLocks noChangeArrowheads="1"/>
          </p:cNvSpPr>
          <p:nvPr/>
        </p:nvSpPr>
        <p:spPr bwMode="auto">
          <a:xfrm>
            <a:off x="2336800"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120998" name="Text Box 166"/>
          <p:cNvSpPr txBox="1">
            <a:spLocks noChangeArrowheads="1"/>
          </p:cNvSpPr>
          <p:nvPr/>
        </p:nvSpPr>
        <p:spPr bwMode="auto">
          <a:xfrm>
            <a:off x="3352800"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120999" name="Text Box 167"/>
          <p:cNvSpPr txBox="1">
            <a:spLocks noChangeArrowheads="1"/>
          </p:cNvSpPr>
          <p:nvPr/>
        </p:nvSpPr>
        <p:spPr bwMode="auto">
          <a:xfrm>
            <a:off x="4470400"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121000" name="Text Box 168"/>
          <p:cNvSpPr txBox="1">
            <a:spLocks noChangeArrowheads="1"/>
          </p:cNvSpPr>
          <p:nvPr/>
        </p:nvSpPr>
        <p:spPr bwMode="auto">
          <a:xfrm>
            <a:off x="5588000"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121002" name="Text Box 170"/>
          <p:cNvSpPr txBox="1">
            <a:spLocks noChangeArrowheads="1"/>
          </p:cNvSpPr>
          <p:nvPr/>
        </p:nvSpPr>
        <p:spPr bwMode="auto">
          <a:xfrm>
            <a:off x="7823200"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121003" name="Text Box 171"/>
          <p:cNvSpPr txBox="1">
            <a:spLocks noChangeArrowheads="1"/>
          </p:cNvSpPr>
          <p:nvPr/>
        </p:nvSpPr>
        <p:spPr bwMode="auto">
          <a:xfrm>
            <a:off x="6705600"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3569" name="Line 192"/>
          <p:cNvSpPr>
            <a:spLocks noChangeShapeType="1"/>
          </p:cNvSpPr>
          <p:nvPr/>
        </p:nvSpPr>
        <p:spPr bwMode="auto">
          <a:xfrm>
            <a:off x="86360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3570" name="Line 193"/>
          <p:cNvSpPr>
            <a:spLocks noChangeShapeType="1"/>
          </p:cNvSpPr>
          <p:nvPr/>
        </p:nvSpPr>
        <p:spPr bwMode="auto">
          <a:xfrm>
            <a:off x="2032000" y="2590800"/>
            <a:ext cx="660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3571" name="Line 194"/>
          <p:cNvSpPr>
            <a:spLocks noChangeShapeType="1"/>
          </p:cNvSpPr>
          <p:nvPr/>
        </p:nvSpPr>
        <p:spPr bwMode="auto">
          <a:xfrm>
            <a:off x="2032000" y="3048000"/>
            <a:ext cx="660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3572" name="Line 195"/>
          <p:cNvSpPr>
            <a:spLocks noChangeShapeType="1"/>
          </p:cNvSpPr>
          <p:nvPr/>
        </p:nvSpPr>
        <p:spPr bwMode="auto">
          <a:xfrm>
            <a:off x="2032000" y="3505200"/>
            <a:ext cx="660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3573" name="Line 196"/>
          <p:cNvSpPr>
            <a:spLocks noChangeShapeType="1"/>
          </p:cNvSpPr>
          <p:nvPr/>
        </p:nvSpPr>
        <p:spPr bwMode="auto">
          <a:xfrm>
            <a:off x="2032000" y="3962400"/>
            <a:ext cx="660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3574" name="Line 197"/>
          <p:cNvSpPr>
            <a:spLocks noChangeShapeType="1"/>
          </p:cNvSpPr>
          <p:nvPr/>
        </p:nvSpPr>
        <p:spPr bwMode="auto">
          <a:xfrm>
            <a:off x="2032000" y="4419600"/>
            <a:ext cx="660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3575" name="Text Box 200"/>
          <p:cNvSpPr txBox="1">
            <a:spLocks noChangeArrowheads="1"/>
          </p:cNvSpPr>
          <p:nvPr/>
        </p:nvSpPr>
        <p:spPr bwMode="auto">
          <a:xfrm>
            <a:off x="1380067"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3576" name="Text Box 201"/>
          <p:cNvSpPr txBox="1">
            <a:spLocks noChangeArrowheads="1"/>
          </p:cNvSpPr>
          <p:nvPr/>
        </p:nvSpPr>
        <p:spPr bwMode="auto">
          <a:xfrm>
            <a:off x="1380067"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3577" name="Text Box 202"/>
          <p:cNvSpPr txBox="1">
            <a:spLocks noChangeArrowheads="1"/>
          </p:cNvSpPr>
          <p:nvPr/>
        </p:nvSpPr>
        <p:spPr bwMode="auto">
          <a:xfrm>
            <a:off x="1380067"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3578" name="Text Box 203"/>
          <p:cNvSpPr txBox="1">
            <a:spLocks noChangeArrowheads="1"/>
          </p:cNvSpPr>
          <p:nvPr/>
        </p:nvSpPr>
        <p:spPr bwMode="auto">
          <a:xfrm>
            <a:off x="1380067"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3579" name="Text Box 204"/>
          <p:cNvSpPr txBox="1">
            <a:spLocks noChangeArrowheads="1"/>
          </p:cNvSpPr>
          <p:nvPr/>
        </p:nvSpPr>
        <p:spPr bwMode="auto">
          <a:xfrm>
            <a:off x="6705600" y="1752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3580" name="Text Box 205"/>
          <p:cNvSpPr txBox="1">
            <a:spLocks noChangeArrowheads="1"/>
          </p:cNvSpPr>
          <p:nvPr/>
        </p:nvSpPr>
        <p:spPr bwMode="auto">
          <a:xfrm>
            <a:off x="7823200" y="1752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23581" name="Text Box 206"/>
          <p:cNvSpPr txBox="1">
            <a:spLocks noChangeArrowheads="1"/>
          </p:cNvSpPr>
          <p:nvPr/>
        </p:nvSpPr>
        <p:spPr bwMode="auto">
          <a:xfrm>
            <a:off x="2336800" y="1752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3582" name="Text Box 207"/>
          <p:cNvSpPr txBox="1">
            <a:spLocks noChangeArrowheads="1"/>
          </p:cNvSpPr>
          <p:nvPr/>
        </p:nvSpPr>
        <p:spPr bwMode="auto">
          <a:xfrm>
            <a:off x="3352800" y="1752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3583" name="Text Box 208"/>
          <p:cNvSpPr txBox="1">
            <a:spLocks noChangeArrowheads="1"/>
          </p:cNvSpPr>
          <p:nvPr/>
        </p:nvSpPr>
        <p:spPr bwMode="auto">
          <a:xfrm>
            <a:off x="4470400" y="1752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3584" name="Text Box 209"/>
          <p:cNvSpPr txBox="1">
            <a:spLocks noChangeArrowheads="1"/>
          </p:cNvSpPr>
          <p:nvPr/>
        </p:nvSpPr>
        <p:spPr bwMode="auto">
          <a:xfrm>
            <a:off x="5588000" y="1752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3585" name="Text Box 210"/>
          <p:cNvSpPr txBox="1">
            <a:spLocks noChangeArrowheads="1"/>
          </p:cNvSpPr>
          <p:nvPr/>
        </p:nvSpPr>
        <p:spPr bwMode="auto">
          <a:xfrm>
            <a:off x="1380067"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3586" name="Text Box 211"/>
          <p:cNvSpPr txBox="1">
            <a:spLocks noChangeArrowheads="1"/>
          </p:cNvSpPr>
          <p:nvPr/>
        </p:nvSpPr>
        <p:spPr bwMode="auto">
          <a:xfrm>
            <a:off x="1401233" y="1676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sp>
        <p:nvSpPr>
          <p:cNvPr id="23587" name="Rectangle 212"/>
          <p:cNvSpPr>
            <a:spLocks noGrp="1" noChangeArrowheads="1"/>
          </p:cNvSpPr>
          <p:nvPr>
            <p:ph type="title"/>
          </p:nvPr>
        </p:nvSpPr>
        <p:spPr/>
        <p:txBody>
          <a:bodyPr/>
          <a:lstStyle/>
          <a:p>
            <a:r>
              <a:rPr lang="en-US" altLang="zh-CN" smtClean="0">
                <a:ea typeface="SimSun" pitchFamily="2" charset="-122"/>
              </a:rPr>
              <a:t>Example (2)</a:t>
            </a:r>
          </a:p>
        </p:txBody>
      </p:sp>
    </p:spTree>
    <p:extLst>
      <p:ext uri="{BB962C8B-B14F-4D97-AF65-F5344CB8AC3E}">
        <p14:creationId xmlns:p14="http://schemas.microsoft.com/office/powerpoint/2010/main" val="84945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9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9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9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0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0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97" grpId="0" autoUpdateAnimBg="0"/>
      <p:bldP spid="120998" grpId="0" autoUpdateAnimBg="0"/>
      <p:bldP spid="120999" grpId="0" autoUpdateAnimBg="0"/>
      <p:bldP spid="121000" grpId="0" autoUpdateAnimBg="0"/>
      <p:bldP spid="121002" grpId="0" autoUpdateAnimBg="0"/>
      <p:bldP spid="12100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579" name="Text Box 4"/>
          <p:cNvSpPr txBox="1">
            <a:spLocks noChangeArrowheads="1"/>
          </p:cNvSpPr>
          <p:nvPr/>
        </p:nvSpPr>
        <p:spPr bwMode="auto">
          <a:xfrm>
            <a:off x="2336800" y="4724400"/>
            <a:ext cx="457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for i = 1 to n</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	V[i,0] = 0</a:t>
            </a:r>
          </a:p>
        </p:txBody>
      </p:sp>
      <p:sp>
        <p:nvSpPr>
          <p:cNvPr id="137252" name="Text Box 36"/>
          <p:cNvSpPr txBox="1">
            <a:spLocks noChangeArrowheads="1"/>
          </p:cNvSpPr>
          <p:nvPr/>
        </p:nvSpPr>
        <p:spPr bwMode="auto">
          <a:xfrm>
            <a:off x="23368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137253" name="Text Box 37"/>
          <p:cNvSpPr txBox="1">
            <a:spLocks noChangeArrowheads="1"/>
          </p:cNvSpPr>
          <p:nvPr/>
        </p:nvSpPr>
        <p:spPr bwMode="auto">
          <a:xfrm>
            <a:off x="2336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137254" name="Text Box 38"/>
          <p:cNvSpPr txBox="1">
            <a:spLocks noChangeArrowheads="1"/>
          </p:cNvSpPr>
          <p:nvPr/>
        </p:nvSpPr>
        <p:spPr bwMode="auto">
          <a:xfrm>
            <a:off x="23368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137255" name="Text Box 39"/>
          <p:cNvSpPr txBox="1">
            <a:spLocks noChangeArrowheads="1"/>
          </p:cNvSpPr>
          <p:nvPr/>
        </p:nvSpPr>
        <p:spPr bwMode="auto">
          <a:xfrm>
            <a:off x="23368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24584" name="Group 72"/>
          <p:cNvGrpSpPr>
            <a:grpSpLocks/>
          </p:cNvGrpSpPr>
          <p:nvPr/>
        </p:nvGrpSpPr>
        <p:grpSpPr bwMode="auto">
          <a:xfrm>
            <a:off x="1380068" y="1676404"/>
            <a:ext cx="7255933" cy="2747963"/>
            <a:chOff x="652" y="768"/>
            <a:chExt cx="3428" cy="1731"/>
          </a:xfrm>
        </p:grpSpPr>
        <p:sp>
          <p:nvSpPr>
            <p:cNvPr id="24586" name="Line 41"/>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587" name="Line 42"/>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588" name="Line 43"/>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589" name="Line 44"/>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590" name="Line 45"/>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591" name="Line 46"/>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592" name="Line 47"/>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593" name="Text Box 48"/>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4594" name="Text Box 49"/>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4595" name="Text Box 50"/>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4596" name="Text Box 51"/>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4597" name="Text Box 52"/>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4598" name="Text Box 53"/>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4599" name="Line 54"/>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600" name="Line 55"/>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601" name="Line 56"/>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602" name="Line 57"/>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603" name="Line 58"/>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604" name="Line 59"/>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4605" name="Text Box 60"/>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4606" name="Text Box 61"/>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4607" name="Text Box 62"/>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4608" name="Text Box 63"/>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4609" name="Text Box 64"/>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4610" name="Text Box 65"/>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24611" name="Text Box 66"/>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4612" name="Text Box 67"/>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4613" name="Text Box 68"/>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4614" name="Text Box 69"/>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4615" name="Text Box 70"/>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4616" name="Text Box 71"/>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sp>
        <p:nvSpPr>
          <p:cNvPr id="24585" name="Rectangle 73"/>
          <p:cNvSpPr>
            <a:spLocks noGrp="1" noChangeArrowheads="1"/>
          </p:cNvSpPr>
          <p:nvPr>
            <p:ph type="title"/>
          </p:nvPr>
        </p:nvSpPr>
        <p:spPr/>
        <p:txBody>
          <a:bodyPr/>
          <a:lstStyle/>
          <a:p>
            <a:r>
              <a:rPr lang="en-US" altLang="zh-CN" smtClean="0">
                <a:ea typeface="SimSun" pitchFamily="2" charset="-122"/>
              </a:rPr>
              <a:t>Example (3)</a:t>
            </a:r>
          </a:p>
        </p:txBody>
      </p:sp>
    </p:spTree>
    <p:extLst>
      <p:ext uri="{BB962C8B-B14F-4D97-AF65-F5344CB8AC3E}">
        <p14:creationId xmlns:p14="http://schemas.microsoft.com/office/powerpoint/2010/main" val="3159126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52" grpId="0" autoUpdateAnimBg="0"/>
      <p:bldP spid="137253" grpId="0" autoUpdateAnimBg="0"/>
      <p:bldP spid="137254" grpId="0" autoUpdateAnimBg="0"/>
      <p:bldP spid="13725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03" name="Text Box 4"/>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&lt;= w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 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V[i-1,w]</a:t>
            </a:r>
          </a:p>
          <a:p>
            <a:pPr fontAlgn="base">
              <a:spcBef>
                <a:spcPct val="0"/>
              </a:spcBef>
              <a:spcAft>
                <a:spcPct val="0"/>
              </a:spcAft>
            </a:pPr>
            <a:r>
              <a:rPr lang="en-US" altLang="zh-CN" sz="2000" b="0" smtClean="0">
                <a:solidFill>
                  <a:srgbClr val="FF0000"/>
                </a:solidFill>
                <a:latin typeface="Times New Roman" pitchFamily="18" charset="0"/>
                <a:ea typeface="SimSun" pitchFamily="2" charset="-122"/>
              </a:rPr>
              <a:t>else </a:t>
            </a:r>
            <a:r>
              <a:rPr lang="en-US" altLang="zh-CN" sz="2000" smtClean="0">
                <a:solidFill>
                  <a:srgbClr val="000000"/>
                </a:solidFill>
                <a:latin typeface="Times New Roman" pitchFamily="18" charset="0"/>
                <a:ea typeface="SimSun" pitchFamily="2" charset="-122"/>
              </a:rPr>
              <a:t>V[i,w] = V[i-1,w]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25604" name="Text Box 36"/>
          <p:cNvSpPr txBox="1">
            <a:spLocks noChangeArrowheads="1"/>
          </p:cNvSpPr>
          <p:nvPr/>
        </p:nvSpPr>
        <p:spPr bwMode="auto">
          <a:xfrm>
            <a:off x="23368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5605" name="Text Box 38"/>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sp>
        <p:nvSpPr>
          <p:cNvPr id="191528" name="Text Box 40"/>
          <p:cNvSpPr txBox="1">
            <a:spLocks noChangeArrowheads="1"/>
          </p:cNvSpPr>
          <p:nvPr/>
        </p:nvSpPr>
        <p:spPr bwMode="auto">
          <a:xfrm>
            <a:off x="33528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FF0000"/>
                </a:solidFill>
                <a:latin typeface="Times New Roman" pitchFamily="18" charset="0"/>
                <a:ea typeface="SimSun" pitchFamily="2" charset="-122"/>
              </a:rPr>
              <a:t>0</a:t>
            </a:r>
          </a:p>
        </p:txBody>
      </p:sp>
      <p:sp>
        <p:nvSpPr>
          <p:cNvPr id="25607" name="Rectangle 41"/>
          <p:cNvSpPr>
            <a:spLocks noChangeArrowheads="1"/>
          </p:cNvSpPr>
          <p:nvPr/>
        </p:nvSpPr>
        <p:spPr bwMode="auto">
          <a:xfrm>
            <a:off x="9652000" y="533400"/>
            <a:ext cx="2235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25608" name="Text Box 43"/>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i=1</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=2</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smtClean="0">
                <a:solidFill>
                  <a:srgbClr val="FF0000"/>
                </a:solidFill>
                <a:latin typeface="Times New Roman" pitchFamily="18" charset="0"/>
                <a:ea typeface="SimSun" pitchFamily="2" charset="-122"/>
              </a:rPr>
              <a:t>1</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 =-1</a:t>
            </a:r>
          </a:p>
        </p:txBody>
      </p:sp>
      <p:sp>
        <p:nvSpPr>
          <p:cNvPr id="25609" name="Line 47"/>
          <p:cNvSpPr>
            <a:spLocks noChangeShapeType="1"/>
          </p:cNvSpPr>
          <p:nvPr/>
        </p:nvSpPr>
        <p:spPr bwMode="auto">
          <a:xfrm>
            <a:off x="20320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10" name="Line 48"/>
          <p:cNvSpPr>
            <a:spLocks noChangeShapeType="1"/>
          </p:cNvSpPr>
          <p:nvPr/>
        </p:nvSpPr>
        <p:spPr bwMode="auto">
          <a:xfrm>
            <a:off x="2032000" y="2133600"/>
            <a:ext cx="660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11" name="Line 49"/>
          <p:cNvSpPr>
            <a:spLocks noChangeShapeType="1"/>
          </p:cNvSpPr>
          <p:nvPr/>
        </p:nvSpPr>
        <p:spPr bwMode="auto">
          <a:xfrm>
            <a:off x="30480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12" name="Line 50"/>
          <p:cNvSpPr>
            <a:spLocks noChangeShapeType="1"/>
          </p:cNvSpPr>
          <p:nvPr/>
        </p:nvSpPr>
        <p:spPr bwMode="auto">
          <a:xfrm>
            <a:off x="41656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13" name="Line 51"/>
          <p:cNvSpPr>
            <a:spLocks noChangeShapeType="1"/>
          </p:cNvSpPr>
          <p:nvPr/>
        </p:nvSpPr>
        <p:spPr bwMode="auto">
          <a:xfrm>
            <a:off x="52832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14" name="Line 52"/>
          <p:cNvSpPr>
            <a:spLocks noChangeShapeType="1"/>
          </p:cNvSpPr>
          <p:nvPr/>
        </p:nvSpPr>
        <p:spPr bwMode="auto">
          <a:xfrm>
            <a:off x="64008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15" name="Line 53"/>
          <p:cNvSpPr>
            <a:spLocks noChangeShapeType="1"/>
          </p:cNvSpPr>
          <p:nvPr/>
        </p:nvSpPr>
        <p:spPr bwMode="auto">
          <a:xfrm>
            <a:off x="75184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16" name="Text Box 54"/>
          <p:cNvSpPr txBox="1">
            <a:spLocks noChangeArrowheads="1"/>
          </p:cNvSpPr>
          <p:nvPr/>
        </p:nvSpPr>
        <p:spPr bwMode="auto">
          <a:xfrm>
            <a:off x="2336800"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5617" name="Text Box 55"/>
          <p:cNvSpPr txBox="1">
            <a:spLocks noChangeArrowheads="1"/>
          </p:cNvSpPr>
          <p:nvPr/>
        </p:nvSpPr>
        <p:spPr bwMode="auto">
          <a:xfrm>
            <a:off x="3352800"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5618" name="Text Box 56"/>
          <p:cNvSpPr txBox="1">
            <a:spLocks noChangeArrowheads="1"/>
          </p:cNvSpPr>
          <p:nvPr/>
        </p:nvSpPr>
        <p:spPr bwMode="auto">
          <a:xfrm>
            <a:off x="4470400"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5619" name="Text Box 57"/>
          <p:cNvSpPr txBox="1">
            <a:spLocks noChangeArrowheads="1"/>
          </p:cNvSpPr>
          <p:nvPr/>
        </p:nvSpPr>
        <p:spPr bwMode="auto">
          <a:xfrm>
            <a:off x="5588000"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5620" name="Text Box 58"/>
          <p:cNvSpPr txBox="1">
            <a:spLocks noChangeArrowheads="1"/>
          </p:cNvSpPr>
          <p:nvPr/>
        </p:nvSpPr>
        <p:spPr bwMode="auto">
          <a:xfrm>
            <a:off x="7823200"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5621" name="Text Box 59"/>
          <p:cNvSpPr txBox="1">
            <a:spLocks noChangeArrowheads="1"/>
          </p:cNvSpPr>
          <p:nvPr/>
        </p:nvSpPr>
        <p:spPr bwMode="auto">
          <a:xfrm>
            <a:off x="6705600"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5622" name="Line 71"/>
          <p:cNvSpPr>
            <a:spLocks noChangeShapeType="1"/>
          </p:cNvSpPr>
          <p:nvPr/>
        </p:nvSpPr>
        <p:spPr bwMode="auto">
          <a:xfrm>
            <a:off x="8636000" y="2133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23" name="Line 72"/>
          <p:cNvSpPr>
            <a:spLocks noChangeShapeType="1"/>
          </p:cNvSpPr>
          <p:nvPr/>
        </p:nvSpPr>
        <p:spPr bwMode="auto">
          <a:xfrm>
            <a:off x="2032000" y="2590800"/>
            <a:ext cx="660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24" name="Line 73"/>
          <p:cNvSpPr>
            <a:spLocks noChangeShapeType="1"/>
          </p:cNvSpPr>
          <p:nvPr/>
        </p:nvSpPr>
        <p:spPr bwMode="auto">
          <a:xfrm>
            <a:off x="2032000" y="3048000"/>
            <a:ext cx="660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25" name="Line 74"/>
          <p:cNvSpPr>
            <a:spLocks noChangeShapeType="1"/>
          </p:cNvSpPr>
          <p:nvPr/>
        </p:nvSpPr>
        <p:spPr bwMode="auto">
          <a:xfrm>
            <a:off x="2032000" y="3505200"/>
            <a:ext cx="660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26" name="Line 75"/>
          <p:cNvSpPr>
            <a:spLocks noChangeShapeType="1"/>
          </p:cNvSpPr>
          <p:nvPr/>
        </p:nvSpPr>
        <p:spPr bwMode="auto">
          <a:xfrm>
            <a:off x="2032000" y="3962400"/>
            <a:ext cx="660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27" name="Line 76"/>
          <p:cNvSpPr>
            <a:spLocks noChangeShapeType="1"/>
          </p:cNvSpPr>
          <p:nvPr/>
        </p:nvSpPr>
        <p:spPr bwMode="auto">
          <a:xfrm>
            <a:off x="2032000" y="4419600"/>
            <a:ext cx="660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28" name="Text Box 79"/>
          <p:cNvSpPr txBox="1">
            <a:spLocks noChangeArrowheads="1"/>
          </p:cNvSpPr>
          <p:nvPr/>
        </p:nvSpPr>
        <p:spPr bwMode="auto">
          <a:xfrm>
            <a:off x="1380067" y="21336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5629" name="Text Box 80"/>
          <p:cNvSpPr txBox="1">
            <a:spLocks noChangeArrowheads="1"/>
          </p:cNvSpPr>
          <p:nvPr/>
        </p:nvSpPr>
        <p:spPr bwMode="auto">
          <a:xfrm>
            <a:off x="1380067"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5630" name="Text Box 81"/>
          <p:cNvSpPr txBox="1">
            <a:spLocks noChangeArrowheads="1"/>
          </p:cNvSpPr>
          <p:nvPr/>
        </p:nvSpPr>
        <p:spPr bwMode="auto">
          <a:xfrm>
            <a:off x="1380067"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5631" name="Text Box 82"/>
          <p:cNvSpPr txBox="1">
            <a:spLocks noChangeArrowheads="1"/>
          </p:cNvSpPr>
          <p:nvPr/>
        </p:nvSpPr>
        <p:spPr bwMode="auto">
          <a:xfrm>
            <a:off x="1380067"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5632" name="Text Box 83"/>
          <p:cNvSpPr txBox="1">
            <a:spLocks noChangeArrowheads="1"/>
          </p:cNvSpPr>
          <p:nvPr/>
        </p:nvSpPr>
        <p:spPr bwMode="auto">
          <a:xfrm>
            <a:off x="6705600" y="1752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5633" name="Text Box 84"/>
          <p:cNvSpPr txBox="1">
            <a:spLocks noChangeArrowheads="1"/>
          </p:cNvSpPr>
          <p:nvPr/>
        </p:nvSpPr>
        <p:spPr bwMode="auto">
          <a:xfrm>
            <a:off x="7823200" y="1752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25634" name="Text Box 85"/>
          <p:cNvSpPr txBox="1">
            <a:spLocks noChangeArrowheads="1"/>
          </p:cNvSpPr>
          <p:nvPr/>
        </p:nvSpPr>
        <p:spPr bwMode="auto">
          <a:xfrm>
            <a:off x="2336800" y="1752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5635" name="Text Box 86"/>
          <p:cNvSpPr txBox="1">
            <a:spLocks noChangeArrowheads="1"/>
          </p:cNvSpPr>
          <p:nvPr/>
        </p:nvSpPr>
        <p:spPr bwMode="auto">
          <a:xfrm>
            <a:off x="3352800" y="1752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5636" name="Text Box 87"/>
          <p:cNvSpPr txBox="1">
            <a:spLocks noChangeArrowheads="1"/>
          </p:cNvSpPr>
          <p:nvPr/>
        </p:nvSpPr>
        <p:spPr bwMode="auto">
          <a:xfrm>
            <a:off x="4470400" y="1752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5637" name="Text Box 88"/>
          <p:cNvSpPr txBox="1">
            <a:spLocks noChangeArrowheads="1"/>
          </p:cNvSpPr>
          <p:nvPr/>
        </p:nvSpPr>
        <p:spPr bwMode="auto">
          <a:xfrm>
            <a:off x="5588000" y="1752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5638" name="Text Box 89"/>
          <p:cNvSpPr txBox="1">
            <a:spLocks noChangeArrowheads="1"/>
          </p:cNvSpPr>
          <p:nvPr/>
        </p:nvSpPr>
        <p:spPr bwMode="auto">
          <a:xfrm>
            <a:off x="1380067"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5639" name="Text Box 90"/>
          <p:cNvSpPr txBox="1">
            <a:spLocks noChangeArrowheads="1"/>
          </p:cNvSpPr>
          <p:nvPr/>
        </p:nvSpPr>
        <p:spPr bwMode="auto">
          <a:xfrm>
            <a:off x="1401233" y="1676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sp>
        <p:nvSpPr>
          <p:cNvPr id="25640" name="Text Box 103"/>
          <p:cNvSpPr txBox="1">
            <a:spLocks noChangeArrowheads="1"/>
          </p:cNvSpPr>
          <p:nvPr/>
        </p:nvSpPr>
        <p:spPr bwMode="auto">
          <a:xfrm>
            <a:off x="2336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5641" name="Text Box 104"/>
          <p:cNvSpPr txBox="1">
            <a:spLocks noChangeArrowheads="1"/>
          </p:cNvSpPr>
          <p:nvPr/>
        </p:nvSpPr>
        <p:spPr bwMode="auto">
          <a:xfrm>
            <a:off x="23368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5642" name="Text Box 105"/>
          <p:cNvSpPr txBox="1">
            <a:spLocks noChangeArrowheads="1"/>
          </p:cNvSpPr>
          <p:nvPr/>
        </p:nvSpPr>
        <p:spPr bwMode="auto">
          <a:xfrm>
            <a:off x="23368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191594" name="Line 106"/>
          <p:cNvSpPr>
            <a:spLocks noChangeShapeType="1"/>
          </p:cNvSpPr>
          <p:nvPr/>
        </p:nvSpPr>
        <p:spPr bwMode="auto">
          <a:xfrm>
            <a:off x="3352800" y="24384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5644" name="Rectangle 107"/>
          <p:cNvSpPr>
            <a:spLocks noGrp="1" noChangeArrowheads="1"/>
          </p:cNvSpPr>
          <p:nvPr>
            <p:ph type="title"/>
          </p:nvPr>
        </p:nvSpPr>
        <p:spPr/>
        <p:txBody>
          <a:bodyPr/>
          <a:lstStyle/>
          <a:p>
            <a:r>
              <a:rPr lang="en-US" altLang="zh-CN" smtClean="0">
                <a:ea typeface="SimSun" pitchFamily="2" charset="-122"/>
              </a:rPr>
              <a:t>Example (4)</a:t>
            </a:r>
          </a:p>
        </p:txBody>
      </p:sp>
    </p:spTree>
    <p:extLst>
      <p:ext uri="{BB962C8B-B14F-4D97-AF65-F5344CB8AC3E}">
        <p14:creationId xmlns:p14="http://schemas.microsoft.com/office/powerpoint/2010/main" val="3939605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1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8" grpId="0" autoUpdateAnimBg="0"/>
      <p:bldP spid="19159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27" name="Text Box 41"/>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sp>
        <p:nvSpPr>
          <p:cNvPr id="149548"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3</a:t>
            </a:r>
            <a:endParaRPr lang="en-US" altLang="zh-CN" sz="2400" b="0" smtClean="0">
              <a:solidFill>
                <a:srgbClr val="000000"/>
              </a:solidFill>
              <a:latin typeface="Times New Roman" pitchFamily="18" charset="0"/>
              <a:ea typeface="SimSun" pitchFamily="2" charset="-122"/>
            </a:endParaRPr>
          </a:p>
        </p:txBody>
      </p:sp>
      <p:sp>
        <p:nvSpPr>
          <p:cNvPr id="149549" name="Line 45"/>
          <p:cNvSpPr>
            <a:spLocks noChangeShapeType="1"/>
          </p:cNvSpPr>
          <p:nvPr/>
        </p:nvSpPr>
        <p:spPr bwMode="auto">
          <a:xfrm>
            <a:off x="2844800" y="2362200"/>
            <a:ext cx="16256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30" name="Rectangle 46"/>
          <p:cNvSpPr>
            <a:spLocks noChangeArrowheads="1"/>
          </p:cNvSpPr>
          <p:nvPr/>
        </p:nvSpPr>
        <p:spPr bwMode="auto">
          <a:xfrm>
            <a:off x="9652000" y="533400"/>
            <a:ext cx="2235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grpSp>
        <p:nvGrpSpPr>
          <p:cNvPr id="26631" name="Group 83"/>
          <p:cNvGrpSpPr>
            <a:grpSpLocks/>
          </p:cNvGrpSpPr>
          <p:nvPr/>
        </p:nvGrpSpPr>
        <p:grpSpPr bwMode="auto">
          <a:xfrm>
            <a:off x="1380068" y="1676404"/>
            <a:ext cx="7255933" cy="2747963"/>
            <a:chOff x="652" y="768"/>
            <a:chExt cx="3428" cy="1731"/>
          </a:xfrm>
        </p:grpSpPr>
        <p:sp>
          <p:nvSpPr>
            <p:cNvPr id="26635" name="Text Box 43"/>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6636" name="Text Box 4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6637" name="Text Box 4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6638" name="Text Box 4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6639" name="Text Box 5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26640" name="Group 51"/>
            <p:cNvGrpSpPr>
              <a:grpSpLocks/>
            </p:cNvGrpSpPr>
            <p:nvPr/>
          </p:nvGrpSpPr>
          <p:grpSpPr bwMode="auto">
            <a:xfrm>
              <a:off x="652" y="768"/>
              <a:ext cx="3428" cy="1731"/>
              <a:chOff x="652" y="768"/>
              <a:chExt cx="3428" cy="1731"/>
            </a:xfrm>
          </p:grpSpPr>
          <p:sp>
            <p:nvSpPr>
              <p:cNvPr id="26641" name="Line 5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42" name="Line 5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43" name="Line 5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44" name="Line 5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45" name="Line 5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46" name="Line 5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47" name="Line 5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48" name="Text Box 5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6649" name="Text Box 6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6650" name="Text Box 6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6651" name="Text Box 6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6652" name="Text Box 6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6653" name="Text Box 6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6654" name="Line 6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55" name="Line 6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56" name="Line 6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57" name="Line 6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58" name="Line 6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59" name="Line 7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6660" name="Text Box 7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6661" name="Text Box 7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6662" name="Text Box 7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6663" name="Text Box 7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6664" name="Text Box 7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6665" name="Text Box 7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26666" name="Text Box 7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6667" name="Text Box 7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6668" name="Text Box 7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6669" name="Text Box 8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6670" name="Text Box 8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6671" name="Text Box 8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26632" name="Text Box 87"/>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i=1</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=2</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smtClean="0">
                <a:solidFill>
                  <a:srgbClr val="FF0000"/>
                </a:solidFill>
                <a:latin typeface="Times New Roman" pitchFamily="18" charset="0"/>
                <a:ea typeface="SimSun" pitchFamily="2" charset="-122"/>
              </a:rPr>
              <a:t>2</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 =0</a:t>
            </a:r>
          </a:p>
        </p:txBody>
      </p:sp>
      <p:sp>
        <p:nvSpPr>
          <p:cNvPr id="26633" name="Text Box 88"/>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a:t>
            </a:r>
            <a:r>
              <a:rPr lang="en-US" altLang="zh-CN" sz="2000" b="0" smtClean="0">
                <a:solidFill>
                  <a:srgbClr val="FF0000"/>
                </a:solidFill>
                <a:latin typeface="Times New Roman" pitchFamily="18" charset="0"/>
                <a:ea typeface="SimSun" pitchFamily="2" charset="-122"/>
              </a:rPr>
              <a:t>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&lt;= 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a:t>
            </a:r>
            <a:r>
              <a:rPr lang="en-US" altLang="zh-CN" sz="2000" b="0" smtClean="0">
                <a:solidFill>
                  <a:srgbClr val="FF0000"/>
                </a:solidFill>
                <a:latin typeface="Times New Roman" pitchFamily="18" charset="0"/>
                <a:ea typeface="SimSun" pitchFamily="2" charset="-122"/>
              </a:rPr>
              <a:t>b</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 V[i-1,w-w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a:t>
            </a:r>
            <a:r>
              <a:rPr lang="en-US" altLang="zh-CN" sz="2000" smtClean="0">
                <a:solidFill>
                  <a:srgbClr val="000000"/>
                </a:solidFill>
                <a:latin typeface="Times New Roman" pitchFamily="18" charset="0"/>
                <a:ea typeface="SimSun" pitchFamily="2" charset="-122"/>
              </a:rPr>
              <a:t>V[i,w] = b</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 + V[i-1,w- w</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else V[i,w] = V[i-1,w]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26634" name="Rectangle 89"/>
          <p:cNvSpPr>
            <a:spLocks noGrp="1" noChangeArrowheads="1"/>
          </p:cNvSpPr>
          <p:nvPr>
            <p:ph type="title"/>
          </p:nvPr>
        </p:nvSpPr>
        <p:spPr/>
        <p:txBody>
          <a:bodyPr/>
          <a:lstStyle/>
          <a:p>
            <a:r>
              <a:rPr lang="en-US" altLang="zh-CN" smtClean="0">
                <a:ea typeface="SimSun" pitchFamily="2" charset="-122"/>
              </a:rPr>
              <a:t>Example (5)</a:t>
            </a:r>
          </a:p>
        </p:txBody>
      </p:sp>
    </p:spTree>
    <p:extLst>
      <p:ext uri="{BB962C8B-B14F-4D97-AF65-F5344CB8AC3E}">
        <p14:creationId xmlns:p14="http://schemas.microsoft.com/office/powerpoint/2010/main" val="1967868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8" grpId="0" autoUpdateAnimBg="0"/>
      <p:bldP spid="14954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51"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sp>
        <p:nvSpPr>
          <p:cNvPr id="192517" name="Text Box 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3</a:t>
            </a:r>
            <a:endParaRPr lang="en-US" altLang="zh-CN" sz="2400" b="0" smtClean="0">
              <a:solidFill>
                <a:srgbClr val="000000"/>
              </a:solidFill>
              <a:latin typeface="Times New Roman" pitchFamily="18" charset="0"/>
              <a:ea typeface="SimSun" pitchFamily="2" charset="-122"/>
            </a:endParaRPr>
          </a:p>
        </p:txBody>
      </p:sp>
      <p:sp>
        <p:nvSpPr>
          <p:cNvPr id="192518" name="Line 6"/>
          <p:cNvSpPr>
            <a:spLocks noChangeShapeType="1"/>
          </p:cNvSpPr>
          <p:nvPr/>
        </p:nvSpPr>
        <p:spPr bwMode="auto">
          <a:xfrm>
            <a:off x="3962400" y="2362200"/>
            <a:ext cx="16256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54" name="Rectangle 7"/>
          <p:cNvSpPr>
            <a:spLocks noChangeArrowheads="1"/>
          </p:cNvSpPr>
          <p:nvPr/>
        </p:nvSpPr>
        <p:spPr bwMode="auto">
          <a:xfrm>
            <a:off x="9652000" y="533400"/>
            <a:ext cx="2235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grpSp>
        <p:nvGrpSpPr>
          <p:cNvPr id="27655" name="Group 8"/>
          <p:cNvGrpSpPr>
            <a:grpSpLocks/>
          </p:cNvGrpSpPr>
          <p:nvPr/>
        </p:nvGrpSpPr>
        <p:grpSpPr bwMode="auto">
          <a:xfrm>
            <a:off x="1380068" y="1676404"/>
            <a:ext cx="7255933" cy="2747963"/>
            <a:chOff x="652" y="768"/>
            <a:chExt cx="3428" cy="1731"/>
          </a:xfrm>
        </p:grpSpPr>
        <p:sp>
          <p:nvSpPr>
            <p:cNvPr id="27660" name="Text Box 9"/>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7661" name="Text Box 10"/>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7662" name="Text Box 11"/>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7663" name="Text Box 12"/>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7664" name="Text Box 13"/>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27665" name="Group 14"/>
            <p:cNvGrpSpPr>
              <a:grpSpLocks/>
            </p:cNvGrpSpPr>
            <p:nvPr/>
          </p:nvGrpSpPr>
          <p:grpSpPr bwMode="auto">
            <a:xfrm>
              <a:off x="652" y="768"/>
              <a:ext cx="3428" cy="1731"/>
              <a:chOff x="652" y="768"/>
              <a:chExt cx="3428" cy="1731"/>
            </a:xfrm>
          </p:grpSpPr>
          <p:sp>
            <p:nvSpPr>
              <p:cNvPr id="27666" name="Line 15"/>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67" name="Line 16"/>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68" name="Line 17"/>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69" name="Line 18"/>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70" name="Line 19"/>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71" name="Line 20"/>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72" name="Line 21"/>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73" name="Text Box 22"/>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7674" name="Text Box 23"/>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7675" name="Text Box 24"/>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7676" name="Text Box 25"/>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7677" name="Text Box 26"/>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7678" name="Text Box 27"/>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7679" name="Line 28"/>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80" name="Line 29"/>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81" name="Line 30"/>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82" name="Line 31"/>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83" name="Line 32"/>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84" name="Line 33"/>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7685" name="Text Box 34"/>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7686" name="Text Box 35"/>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7687" name="Text Box 36"/>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7688" name="Text Box 37"/>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7689" name="Text Box 38"/>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7690" name="Text Box 39"/>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27691" name="Text Box 40"/>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7692" name="Text Box 41"/>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7693" name="Text Box 42"/>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7694" name="Text Box 43"/>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7695" name="Text Box 44"/>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7696" name="Text Box 45"/>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27656" name="Text Box 46"/>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i=1</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=2</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smtClean="0">
                <a:solidFill>
                  <a:srgbClr val="FF0000"/>
                </a:solidFill>
                <a:latin typeface="Times New Roman" pitchFamily="18" charset="0"/>
                <a:ea typeface="SimSun" pitchFamily="2" charset="-122"/>
              </a:rPr>
              <a:t>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 =1</a:t>
            </a:r>
          </a:p>
        </p:txBody>
      </p:sp>
      <p:sp>
        <p:nvSpPr>
          <p:cNvPr id="27657" name="Text Box 47"/>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a:t>
            </a:r>
            <a:r>
              <a:rPr lang="en-US" altLang="zh-CN" sz="2000" b="0" smtClean="0">
                <a:solidFill>
                  <a:srgbClr val="FF0000"/>
                </a:solidFill>
                <a:latin typeface="Times New Roman" pitchFamily="18" charset="0"/>
                <a:ea typeface="SimSun" pitchFamily="2" charset="-122"/>
              </a:rPr>
              <a:t>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&lt;= 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a:t>
            </a:r>
            <a:r>
              <a:rPr lang="en-US" altLang="zh-CN" sz="2000" b="0" smtClean="0">
                <a:solidFill>
                  <a:srgbClr val="FF0000"/>
                </a:solidFill>
                <a:latin typeface="Times New Roman" pitchFamily="18" charset="0"/>
                <a:ea typeface="SimSun" pitchFamily="2" charset="-122"/>
              </a:rPr>
              <a:t>b</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 V[i-1,w-w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a:t>
            </a:r>
            <a:r>
              <a:rPr lang="en-US" altLang="zh-CN" sz="2000" smtClean="0">
                <a:solidFill>
                  <a:srgbClr val="000000"/>
                </a:solidFill>
                <a:latin typeface="Times New Roman" pitchFamily="18" charset="0"/>
                <a:ea typeface="SimSun" pitchFamily="2" charset="-122"/>
              </a:rPr>
              <a:t>V[i,w] = b</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 + V[i-1,w- w</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else V[i,w] = V[i-1,w]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27658" name="Text Box 48"/>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7659" name="Rectangle 49"/>
          <p:cNvSpPr>
            <a:spLocks noGrp="1" noChangeArrowheads="1"/>
          </p:cNvSpPr>
          <p:nvPr>
            <p:ph type="title"/>
          </p:nvPr>
        </p:nvSpPr>
        <p:spPr/>
        <p:txBody>
          <a:bodyPr/>
          <a:lstStyle/>
          <a:p>
            <a:r>
              <a:rPr lang="en-US" altLang="zh-CN" smtClean="0">
                <a:ea typeface="SimSun" pitchFamily="2" charset="-122"/>
              </a:rPr>
              <a:t>Example (6)</a:t>
            </a:r>
          </a:p>
        </p:txBody>
      </p:sp>
    </p:spTree>
    <p:extLst>
      <p:ext uri="{BB962C8B-B14F-4D97-AF65-F5344CB8AC3E}">
        <p14:creationId xmlns:p14="http://schemas.microsoft.com/office/powerpoint/2010/main" val="2443306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25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2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utoUpdateAnimBg="0"/>
      <p:bldP spid="1925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Dynamic programming is an </a:t>
            </a:r>
            <a:r>
              <a:rPr lang="en-US" dirty="0" smtClean="0"/>
              <a:t>effective </a:t>
            </a:r>
            <a:r>
              <a:rPr lang="en-US" dirty="0"/>
              <a:t>and efficient way to solve a particular paradigm of programming problems. Such problems exhibits following two properties:</a:t>
            </a:r>
            <a:br>
              <a:rPr lang="en-US" dirty="0"/>
            </a:br>
            <a:r>
              <a:rPr lang="en-US" dirty="0"/>
              <a:t/>
            </a:r>
            <a:br>
              <a:rPr lang="en-US" dirty="0"/>
            </a:br>
            <a:endParaRPr lang="en-US" dirty="0"/>
          </a:p>
          <a:p>
            <a:r>
              <a:rPr lang="en-US" b="1" i="1" dirty="0"/>
              <a:t>Optimal Substructure</a:t>
            </a:r>
            <a:endParaRPr lang="en-US" dirty="0"/>
          </a:p>
          <a:p>
            <a:r>
              <a:rPr lang="en-US" b="1" i="1" dirty="0"/>
              <a:t>Overlapping </a:t>
            </a:r>
            <a:r>
              <a:rPr lang="en-US" b="1" i="1" dirty="0" err="1"/>
              <a:t>subproblems</a:t>
            </a:r>
            <a:endParaRPr lang="en-US" dirty="0"/>
          </a:p>
          <a:p>
            <a:endParaRPr lang="en-US" dirty="0"/>
          </a:p>
        </p:txBody>
      </p:sp>
      <p:sp>
        <p:nvSpPr>
          <p:cNvPr id="4" name="Slide Number Placeholder 3"/>
          <p:cNvSpPr>
            <a:spLocks noGrp="1"/>
          </p:cNvSpPr>
          <p:nvPr>
            <p:ph type="sldNum" sz="quarter" idx="11"/>
          </p:nvPr>
        </p:nvSpPr>
        <p:spPr/>
        <p:txBody>
          <a:bodyPr/>
          <a:lstStyle/>
          <a:p>
            <a:fld id="{BD0827E9-CFC9-46E1-A7D1-8887B5DA61FF}" type="slidenum">
              <a:rPr lang="en-US" smtClean="0">
                <a:solidFill>
                  <a:prstClr val="black">
                    <a:tint val="75000"/>
                  </a:prstClr>
                </a:solidFill>
              </a:rPr>
              <a:pPr/>
              <a:t>4</a:t>
            </a:fld>
            <a:endParaRPr lang="en-US" dirty="0">
              <a:solidFill>
                <a:prstClr val="black">
                  <a:tint val="75000"/>
                </a:prstClr>
              </a:solidFill>
            </a:endParaRPr>
          </a:p>
        </p:txBody>
      </p:sp>
    </p:spTree>
    <p:extLst>
      <p:ext uri="{BB962C8B-B14F-4D97-AF65-F5344CB8AC3E}">
        <p14:creationId xmlns:p14="http://schemas.microsoft.com/office/powerpoint/2010/main" val="9902643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675"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sp>
        <p:nvSpPr>
          <p:cNvPr id="193541" name="Text Box 5"/>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3</a:t>
            </a:r>
            <a:endParaRPr lang="en-US" altLang="zh-CN" sz="2400" b="0" smtClean="0">
              <a:solidFill>
                <a:srgbClr val="000000"/>
              </a:solidFill>
              <a:latin typeface="Times New Roman" pitchFamily="18" charset="0"/>
              <a:ea typeface="SimSun" pitchFamily="2" charset="-122"/>
            </a:endParaRPr>
          </a:p>
        </p:txBody>
      </p:sp>
      <p:sp>
        <p:nvSpPr>
          <p:cNvPr id="193542" name="Line 6"/>
          <p:cNvSpPr>
            <a:spLocks noChangeShapeType="1"/>
          </p:cNvSpPr>
          <p:nvPr/>
        </p:nvSpPr>
        <p:spPr bwMode="auto">
          <a:xfrm>
            <a:off x="5080000" y="2362200"/>
            <a:ext cx="16256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678" name="Rectangle 7"/>
          <p:cNvSpPr>
            <a:spLocks noChangeArrowheads="1"/>
          </p:cNvSpPr>
          <p:nvPr/>
        </p:nvSpPr>
        <p:spPr bwMode="auto">
          <a:xfrm>
            <a:off x="9652000" y="533400"/>
            <a:ext cx="2235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grpSp>
        <p:nvGrpSpPr>
          <p:cNvPr id="28679" name="Group 8"/>
          <p:cNvGrpSpPr>
            <a:grpSpLocks/>
          </p:cNvGrpSpPr>
          <p:nvPr/>
        </p:nvGrpSpPr>
        <p:grpSpPr bwMode="auto">
          <a:xfrm>
            <a:off x="1380068" y="1676404"/>
            <a:ext cx="7255933" cy="2747963"/>
            <a:chOff x="652" y="768"/>
            <a:chExt cx="3428" cy="1731"/>
          </a:xfrm>
        </p:grpSpPr>
        <p:sp>
          <p:nvSpPr>
            <p:cNvPr id="28685" name="Text Box 9"/>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8686" name="Text Box 10"/>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8687" name="Text Box 11"/>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8688" name="Text Box 12"/>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8689" name="Text Box 13"/>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28690" name="Group 14"/>
            <p:cNvGrpSpPr>
              <a:grpSpLocks/>
            </p:cNvGrpSpPr>
            <p:nvPr/>
          </p:nvGrpSpPr>
          <p:grpSpPr bwMode="auto">
            <a:xfrm>
              <a:off x="652" y="768"/>
              <a:ext cx="3428" cy="1731"/>
              <a:chOff x="652" y="768"/>
              <a:chExt cx="3428" cy="1731"/>
            </a:xfrm>
          </p:grpSpPr>
          <p:sp>
            <p:nvSpPr>
              <p:cNvPr id="28691" name="Line 15"/>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692" name="Line 16"/>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693" name="Line 17"/>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694" name="Line 18"/>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695" name="Line 19"/>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696" name="Line 20"/>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697" name="Line 21"/>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698" name="Text Box 22"/>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8699" name="Text Box 23"/>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8700" name="Text Box 24"/>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8701" name="Text Box 25"/>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8702" name="Text Box 26"/>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8703" name="Text Box 27"/>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8704" name="Line 28"/>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705" name="Line 29"/>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706" name="Line 30"/>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707" name="Line 31"/>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708" name="Line 32"/>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709" name="Line 33"/>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8710" name="Text Box 34"/>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8711" name="Text Box 35"/>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8712" name="Text Box 36"/>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8713" name="Text Box 37"/>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8714" name="Text Box 38"/>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8715" name="Text Box 39"/>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28716" name="Text Box 40"/>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8717" name="Text Box 41"/>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8718" name="Text Box 42"/>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8719" name="Text Box 43"/>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8720" name="Text Box 44"/>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8721" name="Text Box 45"/>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28680" name="Text Box 46"/>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i=1</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=2</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smtClean="0">
                <a:solidFill>
                  <a:srgbClr val="FF0000"/>
                </a:solidFill>
                <a:latin typeface="Times New Roman" pitchFamily="18" charset="0"/>
                <a:ea typeface="SimSun" pitchFamily="2" charset="-122"/>
              </a:rPr>
              <a:t>4</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 =2</a:t>
            </a:r>
          </a:p>
        </p:txBody>
      </p:sp>
      <p:sp>
        <p:nvSpPr>
          <p:cNvPr id="28681" name="Text Box 47"/>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a:t>
            </a:r>
            <a:r>
              <a:rPr lang="en-US" altLang="zh-CN" sz="2000" b="0" smtClean="0">
                <a:solidFill>
                  <a:srgbClr val="FF0000"/>
                </a:solidFill>
                <a:latin typeface="Times New Roman" pitchFamily="18" charset="0"/>
                <a:ea typeface="SimSun" pitchFamily="2" charset="-122"/>
              </a:rPr>
              <a:t>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&lt;= 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a:t>
            </a:r>
            <a:r>
              <a:rPr lang="en-US" altLang="zh-CN" sz="2000" b="0" smtClean="0">
                <a:solidFill>
                  <a:srgbClr val="FF0000"/>
                </a:solidFill>
                <a:latin typeface="Times New Roman" pitchFamily="18" charset="0"/>
                <a:ea typeface="SimSun" pitchFamily="2" charset="-122"/>
              </a:rPr>
              <a:t>b</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 V[i-1,w-w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a:t>
            </a:r>
            <a:r>
              <a:rPr lang="en-US" altLang="zh-CN" sz="2000" smtClean="0">
                <a:solidFill>
                  <a:srgbClr val="000000"/>
                </a:solidFill>
                <a:latin typeface="Times New Roman" pitchFamily="18" charset="0"/>
                <a:ea typeface="SimSun" pitchFamily="2" charset="-122"/>
              </a:rPr>
              <a:t>V[i,w] = b</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 + V[i-1,w- w</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else V[i,w] = V[i-1,w]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28682" name="Text Box 48"/>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8683" name="Text Box 49"/>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8684" name="Rectangle 50"/>
          <p:cNvSpPr>
            <a:spLocks noGrp="1" noChangeArrowheads="1"/>
          </p:cNvSpPr>
          <p:nvPr>
            <p:ph type="title"/>
          </p:nvPr>
        </p:nvSpPr>
        <p:spPr/>
        <p:txBody>
          <a:bodyPr/>
          <a:lstStyle/>
          <a:p>
            <a:r>
              <a:rPr lang="en-US" altLang="zh-CN" smtClean="0">
                <a:ea typeface="SimSun" pitchFamily="2" charset="-122"/>
              </a:rPr>
              <a:t>Example (7)</a:t>
            </a:r>
          </a:p>
        </p:txBody>
      </p:sp>
    </p:spTree>
    <p:extLst>
      <p:ext uri="{BB962C8B-B14F-4D97-AF65-F5344CB8AC3E}">
        <p14:creationId xmlns:p14="http://schemas.microsoft.com/office/powerpoint/2010/main" val="130919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autoUpdateAnimBg="0"/>
      <p:bldP spid="19354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699"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sp>
        <p:nvSpPr>
          <p:cNvPr id="194565" name="Text Box 5"/>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3</a:t>
            </a:r>
            <a:endParaRPr lang="en-US" altLang="zh-CN" sz="2400" b="0" smtClean="0">
              <a:solidFill>
                <a:srgbClr val="000000"/>
              </a:solidFill>
              <a:latin typeface="Times New Roman" pitchFamily="18" charset="0"/>
              <a:ea typeface="SimSun" pitchFamily="2" charset="-122"/>
            </a:endParaRPr>
          </a:p>
        </p:txBody>
      </p:sp>
      <p:sp>
        <p:nvSpPr>
          <p:cNvPr id="194566" name="Line 6"/>
          <p:cNvSpPr>
            <a:spLocks noChangeShapeType="1"/>
          </p:cNvSpPr>
          <p:nvPr/>
        </p:nvSpPr>
        <p:spPr bwMode="auto">
          <a:xfrm>
            <a:off x="6197600" y="2362200"/>
            <a:ext cx="16256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02" name="Rectangle 7"/>
          <p:cNvSpPr>
            <a:spLocks noChangeArrowheads="1"/>
          </p:cNvSpPr>
          <p:nvPr/>
        </p:nvSpPr>
        <p:spPr bwMode="auto">
          <a:xfrm>
            <a:off x="9652000" y="533400"/>
            <a:ext cx="2235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grpSp>
        <p:nvGrpSpPr>
          <p:cNvPr id="29703" name="Group 8"/>
          <p:cNvGrpSpPr>
            <a:grpSpLocks/>
          </p:cNvGrpSpPr>
          <p:nvPr/>
        </p:nvGrpSpPr>
        <p:grpSpPr bwMode="auto">
          <a:xfrm>
            <a:off x="1380068" y="1676404"/>
            <a:ext cx="7255933" cy="2747963"/>
            <a:chOff x="652" y="768"/>
            <a:chExt cx="3428" cy="1731"/>
          </a:xfrm>
        </p:grpSpPr>
        <p:sp>
          <p:nvSpPr>
            <p:cNvPr id="29710" name="Text Box 9"/>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9711" name="Text Box 10"/>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9712" name="Text Box 11"/>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9713" name="Text Box 12"/>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9714" name="Text Box 13"/>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29715" name="Group 14"/>
            <p:cNvGrpSpPr>
              <a:grpSpLocks/>
            </p:cNvGrpSpPr>
            <p:nvPr/>
          </p:nvGrpSpPr>
          <p:grpSpPr bwMode="auto">
            <a:xfrm>
              <a:off x="652" y="768"/>
              <a:ext cx="3428" cy="1731"/>
              <a:chOff x="652" y="768"/>
              <a:chExt cx="3428" cy="1731"/>
            </a:xfrm>
          </p:grpSpPr>
          <p:sp>
            <p:nvSpPr>
              <p:cNvPr id="29716" name="Line 15"/>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17" name="Line 16"/>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18" name="Line 17"/>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19" name="Line 18"/>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20" name="Line 19"/>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21" name="Line 20"/>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22" name="Line 21"/>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23" name="Text Box 22"/>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9724" name="Text Box 23"/>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9725" name="Text Box 24"/>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9726" name="Text Box 25"/>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9727" name="Text Box 26"/>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9728" name="Text Box 27"/>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9729" name="Line 28"/>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30" name="Line 29"/>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31" name="Line 30"/>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32" name="Line 31"/>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33" name="Line 32"/>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34" name="Line 33"/>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9735" name="Text Box 34"/>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9736" name="Text Box 35"/>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9737" name="Text Box 36"/>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9738" name="Text Box 37"/>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9739" name="Text Box 38"/>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9740" name="Text Box 39"/>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29741" name="Text Box 40"/>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29742" name="Text Box 41"/>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29743" name="Text Box 42"/>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29744" name="Text Box 43"/>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9745" name="Text Box 44"/>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9746" name="Text Box 45"/>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29704" name="Text Box 46"/>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i=1</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=2</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smtClean="0">
                <a:solidFill>
                  <a:srgbClr val="FF0000"/>
                </a:solidFill>
                <a:latin typeface="Times New Roman" pitchFamily="18" charset="0"/>
                <a:ea typeface="SimSun" pitchFamily="2" charset="-122"/>
              </a:rPr>
              <a:t>5</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 =3</a:t>
            </a:r>
          </a:p>
        </p:txBody>
      </p:sp>
      <p:sp>
        <p:nvSpPr>
          <p:cNvPr id="29705" name="Text Box 47"/>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a:t>
            </a:r>
            <a:r>
              <a:rPr lang="en-US" altLang="zh-CN" sz="2000" b="0" smtClean="0">
                <a:solidFill>
                  <a:srgbClr val="FF0000"/>
                </a:solidFill>
                <a:latin typeface="Times New Roman" pitchFamily="18" charset="0"/>
                <a:ea typeface="SimSun" pitchFamily="2" charset="-122"/>
              </a:rPr>
              <a:t>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&lt;= 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a:t>
            </a:r>
            <a:r>
              <a:rPr lang="en-US" altLang="zh-CN" sz="2000" b="0" smtClean="0">
                <a:solidFill>
                  <a:srgbClr val="FF0000"/>
                </a:solidFill>
                <a:latin typeface="Times New Roman" pitchFamily="18" charset="0"/>
                <a:ea typeface="SimSun" pitchFamily="2" charset="-122"/>
              </a:rPr>
              <a:t>b</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 V[i-1,w-w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a:t>
            </a:r>
            <a:r>
              <a:rPr lang="en-US" altLang="zh-CN" sz="2000" smtClean="0">
                <a:solidFill>
                  <a:srgbClr val="000000"/>
                </a:solidFill>
                <a:latin typeface="Times New Roman" pitchFamily="18" charset="0"/>
                <a:ea typeface="SimSun" pitchFamily="2" charset="-122"/>
              </a:rPr>
              <a:t>V[i,w] = b</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 + V[i-1,w- w</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else V[i,w] = V[i-1,w]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29706" name="Text Box 48"/>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9707" name="Text Box 49"/>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9708" name="Text Box 50"/>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29709" name="Rectangle 51"/>
          <p:cNvSpPr>
            <a:spLocks noGrp="1" noChangeArrowheads="1"/>
          </p:cNvSpPr>
          <p:nvPr>
            <p:ph type="title"/>
          </p:nvPr>
        </p:nvSpPr>
        <p:spPr/>
        <p:txBody>
          <a:bodyPr/>
          <a:lstStyle/>
          <a:p>
            <a:r>
              <a:rPr lang="en-US" altLang="zh-CN" smtClean="0">
                <a:ea typeface="SimSun" pitchFamily="2" charset="-122"/>
              </a:rPr>
              <a:t>Example (8)</a:t>
            </a:r>
          </a:p>
        </p:txBody>
      </p:sp>
    </p:spTree>
    <p:extLst>
      <p:ext uri="{BB962C8B-B14F-4D97-AF65-F5344CB8AC3E}">
        <p14:creationId xmlns:p14="http://schemas.microsoft.com/office/powerpoint/2010/main" val="2530326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utoUpdateAnimBg="0"/>
      <p:bldP spid="19456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23"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30724" name="Group 8"/>
          <p:cNvGrpSpPr>
            <a:grpSpLocks/>
          </p:cNvGrpSpPr>
          <p:nvPr/>
        </p:nvGrpSpPr>
        <p:grpSpPr bwMode="auto">
          <a:xfrm>
            <a:off x="1380068" y="1676404"/>
            <a:ext cx="7255933" cy="2747963"/>
            <a:chOff x="652" y="768"/>
            <a:chExt cx="3428" cy="1731"/>
          </a:xfrm>
        </p:grpSpPr>
        <p:sp>
          <p:nvSpPr>
            <p:cNvPr id="30735" name="Text Box 9"/>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0736" name="Text Box 10"/>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0737" name="Text Box 11"/>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0738" name="Text Box 12"/>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0739" name="Text Box 13"/>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30740" name="Group 14"/>
            <p:cNvGrpSpPr>
              <a:grpSpLocks/>
            </p:cNvGrpSpPr>
            <p:nvPr/>
          </p:nvGrpSpPr>
          <p:grpSpPr bwMode="auto">
            <a:xfrm>
              <a:off x="652" y="768"/>
              <a:ext cx="3428" cy="1731"/>
              <a:chOff x="652" y="768"/>
              <a:chExt cx="3428" cy="1731"/>
            </a:xfrm>
          </p:grpSpPr>
          <p:sp>
            <p:nvSpPr>
              <p:cNvPr id="30741" name="Line 15"/>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42" name="Line 16"/>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43" name="Line 17"/>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44" name="Line 18"/>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45" name="Line 19"/>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46" name="Line 20"/>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47" name="Line 21"/>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48" name="Text Box 22"/>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0749" name="Text Box 23"/>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0750" name="Text Box 24"/>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0751" name="Text Box 25"/>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0752" name="Text Box 26"/>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0753" name="Text Box 27"/>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0754" name="Line 28"/>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55" name="Line 29"/>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56" name="Line 30"/>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57" name="Line 31"/>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58" name="Line 32"/>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59" name="Line 33"/>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0760" name="Text Box 34"/>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0761" name="Text Box 35"/>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0762" name="Text Box 36"/>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0763" name="Text Box 37"/>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0764" name="Text Box 38"/>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0765" name="Text Box 39"/>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30766" name="Text Box 40"/>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0767" name="Text Box 41"/>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0768" name="Text Box 42"/>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0769" name="Text Box 43"/>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0770" name="Text Box 44"/>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0771" name="Text Box 45"/>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30725" name="Text Box 46"/>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FF0000"/>
                </a:solidFill>
                <a:latin typeface="Times New Roman" pitchFamily="18" charset="0"/>
                <a:ea typeface="SimSun" pitchFamily="2" charset="-122"/>
              </a:rPr>
              <a:t>i=2</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=4</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smtClean="0">
                <a:solidFill>
                  <a:srgbClr val="FF0000"/>
                </a:solidFill>
                <a:latin typeface="Times New Roman" pitchFamily="18" charset="0"/>
                <a:ea typeface="SimSun" pitchFamily="2" charset="-122"/>
              </a:rPr>
              <a:t>1</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 =-2</a:t>
            </a:r>
          </a:p>
        </p:txBody>
      </p:sp>
      <p:sp>
        <p:nvSpPr>
          <p:cNvPr id="30726" name="Text Box 48"/>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0727" name="Text Box 49"/>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0728" name="Text Box 50"/>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0729" name="Rectangle 51"/>
          <p:cNvSpPr>
            <a:spLocks noChangeArrowheads="1"/>
          </p:cNvSpPr>
          <p:nvPr/>
        </p:nvSpPr>
        <p:spPr bwMode="auto">
          <a:xfrm>
            <a:off x="9652000" y="533400"/>
            <a:ext cx="22352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30730" name="Text Box 52"/>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195637" name="Line 53"/>
          <p:cNvSpPr>
            <a:spLocks noChangeShapeType="1"/>
          </p:cNvSpPr>
          <p:nvPr/>
        </p:nvSpPr>
        <p:spPr bwMode="auto">
          <a:xfrm>
            <a:off x="3352800" y="28717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195638" name="Text Box 54"/>
          <p:cNvSpPr txBox="1">
            <a:spLocks noChangeArrowheads="1"/>
          </p:cNvSpPr>
          <p:nvPr/>
        </p:nvSpPr>
        <p:spPr bwMode="auto">
          <a:xfrm>
            <a:off x="3310467"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0</a:t>
            </a:r>
            <a:endParaRPr lang="en-US" altLang="zh-CN" sz="2400" b="0" smtClean="0">
              <a:solidFill>
                <a:srgbClr val="000000"/>
              </a:solidFill>
              <a:latin typeface="Times New Roman" pitchFamily="18" charset="0"/>
              <a:ea typeface="SimSun" pitchFamily="2" charset="-122"/>
            </a:endParaRPr>
          </a:p>
        </p:txBody>
      </p:sp>
      <p:sp>
        <p:nvSpPr>
          <p:cNvPr id="30733" name="Text Box 56"/>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&lt;= w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 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V[i-1,w]</a:t>
            </a:r>
          </a:p>
          <a:p>
            <a:pPr fontAlgn="base">
              <a:spcBef>
                <a:spcPct val="0"/>
              </a:spcBef>
              <a:spcAft>
                <a:spcPct val="0"/>
              </a:spcAft>
            </a:pPr>
            <a:r>
              <a:rPr lang="en-US" altLang="zh-CN" sz="2000" b="0" smtClean="0">
                <a:solidFill>
                  <a:srgbClr val="FF0000"/>
                </a:solidFill>
                <a:latin typeface="Times New Roman" pitchFamily="18" charset="0"/>
                <a:ea typeface="SimSun" pitchFamily="2" charset="-122"/>
              </a:rPr>
              <a:t>else </a:t>
            </a:r>
            <a:r>
              <a:rPr lang="en-US" altLang="zh-CN" sz="2000" smtClean="0">
                <a:solidFill>
                  <a:srgbClr val="000000"/>
                </a:solidFill>
                <a:latin typeface="Times New Roman" pitchFamily="18" charset="0"/>
                <a:ea typeface="SimSun" pitchFamily="2" charset="-122"/>
              </a:rPr>
              <a:t>V[i,w] = V[i-1,w]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30734" name="Rectangle 57"/>
          <p:cNvSpPr>
            <a:spLocks noGrp="1" noChangeArrowheads="1"/>
          </p:cNvSpPr>
          <p:nvPr>
            <p:ph type="title"/>
          </p:nvPr>
        </p:nvSpPr>
        <p:spPr/>
        <p:txBody>
          <a:bodyPr/>
          <a:lstStyle/>
          <a:p>
            <a:r>
              <a:rPr lang="en-US" altLang="zh-CN" smtClean="0">
                <a:ea typeface="SimSun" pitchFamily="2" charset="-122"/>
              </a:rPr>
              <a:t>Example (9)</a:t>
            </a:r>
          </a:p>
        </p:txBody>
      </p:sp>
    </p:spTree>
    <p:extLst>
      <p:ext uri="{BB962C8B-B14F-4D97-AF65-F5344CB8AC3E}">
        <p14:creationId xmlns:p14="http://schemas.microsoft.com/office/powerpoint/2010/main" val="2850673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6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5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37" grpId="0" animBg="1"/>
      <p:bldP spid="19563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47"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31748" name="Group 5"/>
          <p:cNvGrpSpPr>
            <a:grpSpLocks/>
          </p:cNvGrpSpPr>
          <p:nvPr/>
        </p:nvGrpSpPr>
        <p:grpSpPr bwMode="auto">
          <a:xfrm>
            <a:off x="1380068" y="1676404"/>
            <a:ext cx="7255933" cy="2747963"/>
            <a:chOff x="652" y="768"/>
            <a:chExt cx="3428" cy="1731"/>
          </a:xfrm>
        </p:grpSpPr>
        <p:sp>
          <p:nvSpPr>
            <p:cNvPr id="31760"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1761"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1762"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1763"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1764"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31765" name="Group 11"/>
            <p:cNvGrpSpPr>
              <a:grpSpLocks/>
            </p:cNvGrpSpPr>
            <p:nvPr/>
          </p:nvGrpSpPr>
          <p:grpSpPr bwMode="auto">
            <a:xfrm>
              <a:off x="652" y="768"/>
              <a:ext cx="3428" cy="1731"/>
              <a:chOff x="652" y="768"/>
              <a:chExt cx="3428" cy="1731"/>
            </a:xfrm>
          </p:grpSpPr>
          <p:sp>
            <p:nvSpPr>
              <p:cNvPr id="31766"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67"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68"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69"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70"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71"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72"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73"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1774"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1775"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1776"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1777"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1778"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1779"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80"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81"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82"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83"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84"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1785"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1786"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1787"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1788"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1789"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1790"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31791"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1792"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1793"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1794"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1795"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1796"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31749" name="Text Box 43"/>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i=2</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=4</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smtClean="0">
                <a:solidFill>
                  <a:srgbClr val="FF0000"/>
                </a:solidFill>
                <a:latin typeface="Times New Roman" pitchFamily="18" charset="0"/>
                <a:ea typeface="SimSun" pitchFamily="2" charset="-122"/>
              </a:rPr>
              <a:t>2</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 =-1</a:t>
            </a:r>
          </a:p>
        </p:txBody>
      </p:sp>
      <p:sp>
        <p:nvSpPr>
          <p:cNvPr id="31750"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1751"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1752"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1753" name="Rectangle 47"/>
          <p:cNvSpPr>
            <a:spLocks noChangeArrowheads="1"/>
          </p:cNvSpPr>
          <p:nvPr/>
        </p:nvSpPr>
        <p:spPr bwMode="auto">
          <a:xfrm>
            <a:off x="9652000" y="533400"/>
            <a:ext cx="22352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31754" name="Text Box 48"/>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196657" name="Line 49"/>
          <p:cNvSpPr>
            <a:spLocks noChangeShapeType="1"/>
          </p:cNvSpPr>
          <p:nvPr/>
        </p:nvSpPr>
        <p:spPr bwMode="auto">
          <a:xfrm>
            <a:off x="4470400" y="28717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196658" name="Text Box 50"/>
          <p:cNvSpPr txBox="1">
            <a:spLocks noChangeArrowheads="1"/>
          </p:cNvSpPr>
          <p:nvPr/>
        </p:nvSpPr>
        <p:spPr bwMode="auto">
          <a:xfrm>
            <a:off x="4428067"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3</a:t>
            </a:r>
            <a:endParaRPr lang="en-US" altLang="zh-CN" sz="2400" b="0" smtClean="0">
              <a:solidFill>
                <a:srgbClr val="000000"/>
              </a:solidFill>
              <a:latin typeface="Times New Roman" pitchFamily="18" charset="0"/>
              <a:ea typeface="SimSun" pitchFamily="2" charset="-122"/>
            </a:endParaRPr>
          </a:p>
        </p:txBody>
      </p:sp>
      <p:sp>
        <p:nvSpPr>
          <p:cNvPr id="31757" name="Text Box 51"/>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&lt;= w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 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V[i-1,w]</a:t>
            </a:r>
          </a:p>
          <a:p>
            <a:pPr fontAlgn="base">
              <a:spcBef>
                <a:spcPct val="0"/>
              </a:spcBef>
              <a:spcAft>
                <a:spcPct val="0"/>
              </a:spcAft>
            </a:pPr>
            <a:r>
              <a:rPr lang="en-US" altLang="zh-CN" sz="2000" b="0" smtClean="0">
                <a:solidFill>
                  <a:srgbClr val="FF0000"/>
                </a:solidFill>
                <a:latin typeface="Times New Roman" pitchFamily="18" charset="0"/>
                <a:ea typeface="SimSun" pitchFamily="2" charset="-122"/>
              </a:rPr>
              <a:t>else </a:t>
            </a:r>
            <a:r>
              <a:rPr lang="en-US" altLang="zh-CN" sz="2000" smtClean="0">
                <a:solidFill>
                  <a:srgbClr val="000000"/>
                </a:solidFill>
                <a:latin typeface="Times New Roman" pitchFamily="18" charset="0"/>
                <a:ea typeface="SimSun" pitchFamily="2" charset="-122"/>
              </a:rPr>
              <a:t>V[i,w] = V[i-1,w]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31758" name="Text Box 52"/>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1759" name="Rectangle 53"/>
          <p:cNvSpPr>
            <a:spLocks noGrp="1" noChangeArrowheads="1"/>
          </p:cNvSpPr>
          <p:nvPr>
            <p:ph type="title"/>
          </p:nvPr>
        </p:nvSpPr>
        <p:spPr/>
        <p:txBody>
          <a:bodyPr/>
          <a:lstStyle/>
          <a:p>
            <a:r>
              <a:rPr lang="en-US" altLang="zh-CN" smtClean="0">
                <a:ea typeface="SimSun" pitchFamily="2" charset="-122"/>
              </a:rPr>
              <a:t>Example (10)</a:t>
            </a:r>
          </a:p>
        </p:txBody>
      </p:sp>
    </p:spTree>
    <p:extLst>
      <p:ext uri="{BB962C8B-B14F-4D97-AF65-F5344CB8AC3E}">
        <p14:creationId xmlns:p14="http://schemas.microsoft.com/office/powerpoint/2010/main" val="3323483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66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6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57" grpId="0" animBg="1"/>
      <p:bldP spid="19665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771"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32772" name="Group 5"/>
          <p:cNvGrpSpPr>
            <a:grpSpLocks/>
          </p:cNvGrpSpPr>
          <p:nvPr/>
        </p:nvGrpSpPr>
        <p:grpSpPr bwMode="auto">
          <a:xfrm>
            <a:off x="1380068" y="1676404"/>
            <a:ext cx="7255933" cy="2747963"/>
            <a:chOff x="652" y="768"/>
            <a:chExt cx="3428" cy="1731"/>
          </a:xfrm>
        </p:grpSpPr>
        <p:sp>
          <p:nvSpPr>
            <p:cNvPr id="32785"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2786"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2787"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2788"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2789"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32790" name="Group 11"/>
            <p:cNvGrpSpPr>
              <a:grpSpLocks/>
            </p:cNvGrpSpPr>
            <p:nvPr/>
          </p:nvGrpSpPr>
          <p:grpSpPr bwMode="auto">
            <a:xfrm>
              <a:off x="652" y="768"/>
              <a:ext cx="3428" cy="1731"/>
              <a:chOff x="652" y="768"/>
              <a:chExt cx="3428" cy="1731"/>
            </a:xfrm>
          </p:grpSpPr>
          <p:sp>
            <p:nvSpPr>
              <p:cNvPr id="32791"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792"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793"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794"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795"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796"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797"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798"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2799"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2800"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2801"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2802"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2803"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2804"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805"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806"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807"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808"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809"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810"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2811"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2812"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2813"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2814"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2815"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32816"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2817"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2818"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2819"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2820"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2821"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32773" name="Text Box 43"/>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i=2</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=4</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smtClean="0">
                <a:solidFill>
                  <a:srgbClr val="FF0000"/>
                </a:solidFill>
                <a:latin typeface="Times New Roman" pitchFamily="18" charset="0"/>
                <a:ea typeface="SimSun" pitchFamily="2" charset="-122"/>
              </a:rPr>
              <a:t>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 =0</a:t>
            </a:r>
          </a:p>
        </p:txBody>
      </p:sp>
      <p:sp>
        <p:nvSpPr>
          <p:cNvPr id="32774"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2775"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2776"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2777" name="Rectangle 47"/>
          <p:cNvSpPr>
            <a:spLocks noChangeArrowheads="1"/>
          </p:cNvSpPr>
          <p:nvPr/>
        </p:nvSpPr>
        <p:spPr bwMode="auto">
          <a:xfrm>
            <a:off x="9652000" y="533400"/>
            <a:ext cx="22352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32778" name="Text Box 48"/>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2779" name="Text Box 52"/>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2780" name="Text Box 53"/>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a:t>
            </a:r>
            <a:r>
              <a:rPr lang="en-US" altLang="zh-CN" sz="2000" b="0" smtClean="0">
                <a:solidFill>
                  <a:srgbClr val="FF0000"/>
                </a:solidFill>
                <a:latin typeface="Times New Roman" pitchFamily="18" charset="0"/>
                <a:ea typeface="SimSun" pitchFamily="2" charset="-122"/>
              </a:rPr>
              <a:t>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&lt;= 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a:t>
            </a:r>
            <a:r>
              <a:rPr lang="en-US" altLang="zh-CN" sz="2000" b="0" smtClean="0">
                <a:solidFill>
                  <a:srgbClr val="FF0000"/>
                </a:solidFill>
                <a:latin typeface="Times New Roman" pitchFamily="18" charset="0"/>
                <a:ea typeface="SimSun" pitchFamily="2" charset="-122"/>
              </a:rPr>
              <a:t>b</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 V[i-1,w-w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a:t>
            </a:r>
            <a:r>
              <a:rPr lang="en-US" altLang="zh-CN" sz="2000" smtClean="0">
                <a:solidFill>
                  <a:srgbClr val="000000"/>
                </a:solidFill>
                <a:latin typeface="Times New Roman" pitchFamily="18" charset="0"/>
                <a:ea typeface="SimSun" pitchFamily="2" charset="-122"/>
              </a:rPr>
              <a:t>V[i,w] = b</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 + V[i-1,w- w</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else V[i,w] = V[i-1,w]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197686" name="Text Box 54"/>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4</a:t>
            </a:r>
            <a:endParaRPr lang="en-US" altLang="zh-CN" sz="2400" b="0" smtClean="0">
              <a:solidFill>
                <a:srgbClr val="000000"/>
              </a:solidFill>
              <a:latin typeface="Times New Roman" pitchFamily="18" charset="0"/>
              <a:ea typeface="SimSun" pitchFamily="2" charset="-122"/>
            </a:endParaRPr>
          </a:p>
        </p:txBody>
      </p:sp>
      <p:sp>
        <p:nvSpPr>
          <p:cNvPr id="197687" name="Line 55"/>
          <p:cNvSpPr>
            <a:spLocks noChangeShapeType="1"/>
          </p:cNvSpPr>
          <p:nvPr/>
        </p:nvSpPr>
        <p:spPr bwMode="auto">
          <a:xfrm>
            <a:off x="2743200" y="2895600"/>
            <a:ext cx="28448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2783" name="Text Box 56"/>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2784" name="Rectangle 57"/>
          <p:cNvSpPr>
            <a:spLocks noGrp="1" noChangeArrowheads="1"/>
          </p:cNvSpPr>
          <p:nvPr>
            <p:ph type="title"/>
          </p:nvPr>
        </p:nvSpPr>
        <p:spPr/>
        <p:txBody>
          <a:bodyPr/>
          <a:lstStyle/>
          <a:p>
            <a:r>
              <a:rPr lang="en-US" altLang="zh-CN" smtClean="0">
                <a:ea typeface="SimSun" pitchFamily="2" charset="-122"/>
              </a:rPr>
              <a:t>Example (11)</a:t>
            </a:r>
          </a:p>
        </p:txBody>
      </p:sp>
    </p:spTree>
    <p:extLst>
      <p:ext uri="{BB962C8B-B14F-4D97-AF65-F5344CB8AC3E}">
        <p14:creationId xmlns:p14="http://schemas.microsoft.com/office/powerpoint/2010/main" val="1385927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86" grpId="0" autoUpdateAnimBg="0"/>
      <p:bldP spid="19768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795"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33796" name="Group 5"/>
          <p:cNvGrpSpPr>
            <a:grpSpLocks/>
          </p:cNvGrpSpPr>
          <p:nvPr/>
        </p:nvGrpSpPr>
        <p:grpSpPr bwMode="auto">
          <a:xfrm>
            <a:off x="1380068" y="1676404"/>
            <a:ext cx="7255933" cy="2747963"/>
            <a:chOff x="652" y="768"/>
            <a:chExt cx="3428" cy="1731"/>
          </a:xfrm>
        </p:grpSpPr>
        <p:sp>
          <p:nvSpPr>
            <p:cNvPr id="33810"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3811"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3812"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3813"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3814"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33815" name="Group 11"/>
            <p:cNvGrpSpPr>
              <a:grpSpLocks/>
            </p:cNvGrpSpPr>
            <p:nvPr/>
          </p:nvGrpSpPr>
          <p:grpSpPr bwMode="auto">
            <a:xfrm>
              <a:off x="652" y="768"/>
              <a:ext cx="3428" cy="1731"/>
              <a:chOff x="652" y="768"/>
              <a:chExt cx="3428" cy="1731"/>
            </a:xfrm>
          </p:grpSpPr>
          <p:sp>
            <p:nvSpPr>
              <p:cNvPr id="33816"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17"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18"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19"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20"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21"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22"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23"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3824"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3825"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3826"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3827"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3828"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3829"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30"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31"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32"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33"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34"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35"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3836"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3837"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3838"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3839"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3840"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33841"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3842"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3843"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3844"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3845"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3846"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33797" name="Text Box 43"/>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i=2</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=4</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smtClean="0">
                <a:solidFill>
                  <a:srgbClr val="FF0000"/>
                </a:solidFill>
                <a:latin typeface="Times New Roman" pitchFamily="18" charset="0"/>
                <a:ea typeface="SimSun" pitchFamily="2" charset="-122"/>
              </a:rPr>
              <a:t>4</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 =1</a:t>
            </a:r>
          </a:p>
        </p:txBody>
      </p:sp>
      <p:sp>
        <p:nvSpPr>
          <p:cNvPr id="33798"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3799"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3800"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3801" name="Rectangle 47"/>
          <p:cNvSpPr>
            <a:spLocks noChangeArrowheads="1"/>
          </p:cNvSpPr>
          <p:nvPr/>
        </p:nvSpPr>
        <p:spPr bwMode="auto">
          <a:xfrm>
            <a:off x="9652000" y="533400"/>
            <a:ext cx="22352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33802" name="Text Box 48"/>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3803" name="Text Box 49"/>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3804" name="Text Box 50"/>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a:t>
            </a:r>
            <a:r>
              <a:rPr lang="en-US" altLang="zh-CN" sz="2000" b="0" smtClean="0">
                <a:solidFill>
                  <a:srgbClr val="FF0000"/>
                </a:solidFill>
                <a:latin typeface="Times New Roman" pitchFamily="18" charset="0"/>
                <a:ea typeface="SimSun" pitchFamily="2" charset="-122"/>
              </a:rPr>
              <a:t>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&lt;= 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a:t>
            </a:r>
            <a:r>
              <a:rPr lang="en-US" altLang="zh-CN" sz="2000" b="0" smtClean="0">
                <a:solidFill>
                  <a:srgbClr val="FF0000"/>
                </a:solidFill>
                <a:latin typeface="Times New Roman" pitchFamily="18" charset="0"/>
                <a:ea typeface="SimSun" pitchFamily="2" charset="-122"/>
              </a:rPr>
              <a:t>b</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 V[i-1,w-w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a:t>
            </a:r>
            <a:r>
              <a:rPr lang="en-US" altLang="zh-CN" sz="2000" smtClean="0">
                <a:solidFill>
                  <a:srgbClr val="000000"/>
                </a:solidFill>
                <a:latin typeface="Times New Roman" pitchFamily="18" charset="0"/>
                <a:ea typeface="SimSun" pitchFamily="2" charset="-122"/>
              </a:rPr>
              <a:t>V[i,w] = b</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 + V[i-1,w- w</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else V[i,w] = V[i-1,w]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198707" name="Text Box 51"/>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4</a:t>
            </a:r>
            <a:endParaRPr lang="en-US" altLang="zh-CN" sz="2400" b="0" smtClean="0">
              <a:solidFill>
                <a:srgbClr val="000000"/>
              </a:solidFill>
              <a:latin typeface="Times New Roman" pitchFamily="18" charset="0"/>
              <a:ea typeface="SimSun" pitchFamily="2" charset="-122"/>
            </a:endParaRPr>
          </a:p>
        </p:txBody>
      </p:sp>
      <p:sp>
        <p:nvSpPr>
          <p:cNvPr id="198708" name="Line 52"/>
          <p:cNvSpPr>
            <a:spLocks noChangeShapeType="1"/>
          </p:cNvSpPr>
          <p:nvPr/>
        </p:nvSpPr>
        <p:spPr bwMode="auto">
          <a:xfrm>
            <a:off x="3860800" y="2895600"/>
            <a:ext cx="28448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3807" name="Text Box 53"/>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3808" name="Text Box 54"/>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3809" name="Rectangle 55"/>
          <p:cNvSpPr>
            <a:spLocks noGrp="1" noChangeArrowheads="1"/>
          </p:cNvSpPr>
          <p:nvPr>
            <p:ph type="title"/>
          </p:nvPr>
        </p:nvSpPr>
        <p:spPr/>
        <p:txBody>
          <a:bodyPr/>
          <a:lstStyle/>
          <a:p>
            <a:r>
              <a:rPr lang="en-US" altLang="zh-CN" smtClean="0">
                <a:ea typeface="SimSun" pitchFamily="2" charset="-122"/>
              </a:rPr>
              <a:t>Example (12)</a:t>
            </a:r>
          </a:p>
        </p:txBody>
      </p:sp>
    </p:spTree>
    <p:extLst>
      <p:ext uri="{BB962C8B-B14F-4D97-AF65-F5344CB8AC3E}">
        <p14:creationId xmlns:p14="http://schemas.microsoft.com/office/powerpoint/2010/main" val="1871410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8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8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07" grpId="0" autoUpdateAnimBg="0"/>
      <p:bldP spid="19870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19"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34820" name="Group 5"/>
          <p:cNvGrpSpPr>
            <a:grpSpLocks/>
          </p:cNvGrpSpPr>
          <p:nvPr/>
        </p:nvGrpSpPr>
        <p:grpSpPr bwMode="auto">
          <a:xfrm>
            <a:off x="1380068" y="1676404"/>
            <a:ext cx="7255933" cy="2747963"/>
            <a:chOff x="652" y="768"/>
            <a:chExt cx="3428" cy="1731"/>
          </a:xfrm>
        </p:grpSpPr>
        <p:sp>
          <p:nvSpPr>
            <p:cNvPr id="34835"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4836"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4837"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4838"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4839"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34840" name="Group 11"/>
            <p:cNvGrpSpPr>
              <a:grpSpLocks/>
            </p:cNvGrpSpPr>
            <p:nvPr/>
          </p:nvGrpSpPr>
          <p:grpSpPr bwMode="auto">
            <a:xfrm>
              <a:off x="652" y="768"/>
              <a:ext cx="3428" cy="1731"/>
              <a:chOff x="652" y="768"/>
              <a:chExt cx="3428" cy="1731"/>
            </a:xfrm>
          </p:grpSpPr>
          <p:sp>
            <p:nvSpPr>
              <p:cNvPr id="34841"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42"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43"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44"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45"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46"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47"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48"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4849"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4850"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4851"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4852"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4853"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4854"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55"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56"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57"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58"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59"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60"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4861"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4862"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4863"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4864"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4865"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34866"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4867"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4868"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4869"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4870"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4871"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34821" name="Text Box 43"/>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i=2</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=4</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smtClean="0">
                <a:solidFill>
                  <a:srgbClr val="FF0000"/>
                </a:solidFill>
                <a:latin typeface="Times New Roman" pitchFamily="18" charset="0"/>
                <a:ea typeface="SimSun" pitchFamily="2" charset="-122"/>
              </a:rPr>
              <a:t>5</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 =2</a:t>
            </a:r>
          </a:p>
        </p:txBody>
      </p:sp>
      <p:sp>
        <p:nvSpPr>
          <p:cNvPr id="34822"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4823"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4824"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4825" name="Rectangle 47"/>
          <p:cNvSpPr>
            <a:spLocks noChangeArrowheads="1"/>
          </p:cNvSpPr>
          <p:nvPr/>
        </p:nvSpPr>
        <p:spPr bwMode="auto">
          <a:xfrm>
            <a:off x="9652000" y="533400"/>
            <a:ext cx="22352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34826" name="Text Box 48"/>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4827" name="Text Box 49"/>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4828" name="Text Box 50"/>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a:t>
            </a:r>
            <a:r>
              <a:rPr lang="en-US" altLang="zh-CN" sz="2000" b="0" smtClean="0">
                <a:solidFill>
                  <a:srgbClr val="FF0000"/>
                </a:solidFill>
                <a:latin typeface="Times New Roman" pitchFamily="18" charset="0"/>
                <a:ea typeface="SimSun" pitchFamily="2" charset="-122"/>
              </a:rPr>
              <a:t>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&lt;= 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a:t>
            </a:r>
            <a:r>
              <a:rPr lang="en-US" altLang="zh-CN" sz="2000" b="0" smtClean="0">
                <a:solidFill>
                  <a:srgbClr val="FF0000"/>
                </a:solidFill>
                <a:latin typeface="Times New Roman" pitchFamily="18" charset="0"/>
                <a:ea typeface="SimSun" pitchFamily="2" charset="-122"/>
              </a:rPr>
              <a:t>b</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 V[i-1,w-w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a:t>
            </a:r>
            <a:r>
              <a:rPr lang="en-US" altLang="zh-CN" sz="2000" smtClean="0">
                <a:solidFill>
                  <a:srgbClr val="000000"/>
                </a:solidFill>
                <a:latin typeface="Times New Roman" pitchFamily="18" charset="0"/>
                <a:ea typeface="SimSun" pitchFamily="2" charset="-122"/>
              </a:rPr>
              <a:t>V[i,w] = b</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 + V[i-1,w- w</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else V[i,w] = V[i-1,w]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199731" name="Text Box 51"/>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7</a:t>
            </a:r>
            <a:endParaRPr lang="en-US" altLang="zh-CN" sz="2400" b="0" smtClean="0">
              <a:solidFill>
                <a:srgbClr val="000000"/>
              </a:solidFill>
              <a:latin typeface="Times New Roman" pitchFamily="18" charset="0"/>
              <a:ea typeface="SimSun" pitchFamily="2" charset="-122"/>
            </a:endParaRPr>
          </a:p>
        </p:txBody>
      </p:sp>
      <p:sp>
        <p:nvSpPr>
          <p:cNvPr id="199732" name="Line 52"/>
          <p:cNvSpPr>
            <a:spLocks noChangeShapeType="1"/>
          </p:cNvSpPr>
          <p:nvPr/>
        </p:nvSpPr>
        <p:spPr bwMode="auto">
          <a:xfrm>
            <a:off x="4978400" y="2895600"/>
            <a:ext cx="28448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4831" name="Text Box 53"/>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4832" name="Text Box 54"/>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4833" name="Text Box 55"/>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4834" name="Rectangle 56"/>
          <p:cNvSpPr>
            <a:spLocks noGrp="1" noChangeArrowheads="1"/>
          </p:cNvSpPr>
          <p:nvPr>
            <p:ph type="title"/>
          </p:nvPr>
        </p:nvSpPr>
        <p:spPr/>
        <p:txBody>
          <a:bodyPr/>
          <a:lstStyle/>
          <a:p>
            <a:r>
              <a:rPr lang="en-US" altLang="zh-CN" smtClean="0">
                <a:ea typeface="SimSun" pitchFamily="2" charset="-122"/>
              </a:rPr>
              <a:t>Example (13)</a:t>
            </a:r>
          </a:p>
        </p:txBody>
      </p:sp>
    </p:spTree>
    <p:extLst>
      <p:ext uri="{BB962C8B-B14F-4D97-AF65-F5344CB8AC3E}">
        <p14:creationId xmlns:p14="http://schemas.microsoft.com/office/powerpoint/2010/main" val="3453141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7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9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31" grpId="0" autoUpdateAnimBg="0"/>
      <p:bldP spid="1997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43"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35844" name="Group 5"/>
          <p:cNvGrpSpPr>
            <a:grpSpLocks/>
          </p:cNvGrpSpPr>
          <p:nvPr/>
        </p:nvGrpSpPr>
        <p:grpSpPr bwMode="auto">
          <a:xfrm>
            <a:off x="1380068" y="1676404"/>
            <a:ext cx="7255933" cy="2747963"/>
            <a:chOff x="652" y="768"/>
            <a:chExt cx="3428" cy="1731"/>
          </a:xfrm>
        </p:grpSpPr>
        <p:sp>
          <p:nvSpPr>
            <p:cNvPr id="35864"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5865"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5866"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5867"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5868"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35869" name="Group 11"/>
            <p:cNvGrpSpPr>
              <a:grpSpLocks/>
            </p:cNvGrpSpPr>
            <p:nvPr/>
          </p:nvGrpSpPr>
          <p:grpSpPr bwMode="auto">
            <a:xfrm>
              <a:off x="652" y="768"/>
              <a:ext cx="3428" cy="1731"/>
              <a:chOff x="652" y="768"/>
              <a:chExt cx="3428" cy="1731"/>
            </a:xfrm>
          </p:grpSpPr>
          <p:sp>
            <p:nvSpPr>
              <p:cNvPr id="35870"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71"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72"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73"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74"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75"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76"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77"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5878"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5879"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5880"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5881"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5882"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5883"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84"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85"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86"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87"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88"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89"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5890"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5891"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5892"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5893"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5894"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35895"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5896"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5897"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5898"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5899"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5900"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35845" name="Text Box 43"/>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FF0000"/>
                </a:solidFill>
                <a:latin typeface="Times New Roman" pitchFamily="18" charset="0"/>
                <a:ea typeface="SimSun" pitchFamily="2" charset="-122"/>
              </a:rPr>
              <a:t>i=3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=5</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=4</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 </a:t>
            </a:r>
            <a:r>
              <a:rPr lang="en-US" altLang="zh-CN" sz="2800" b="0" smtClean="0">
                <a:solidFill>
                  <a:srgbClr val="FF0000"/>
                </a:solidFill>
                <a:latin typeface="Times New Roman" pitchFamily="18" charset="0"/>
                <a:ea typeface="SimSun" pitchFamily="2" charset="-122"/>
              </a:rPr>
              <a:t>1..3</a:t>
            </a:r>
          </a:p>
          <a:p>
            <a:pPr fontAlgn="base">
              <a:lnSpc>
                <a:spcPct val="110000"/>
              </a:lnSpc>
              <a:spcBef>
                <a:spcPct val="0"/>
              </a:spcBef>
              <a:spcAft>
                <a:spcPct val="0"/>
              </a:spcAft>
            </a:pPr>
            <a:endParaRPr lang="zh-CN" altLang="en-US" sz="2800" b="0" smtClean="0">
              <a:solidFill>
                <a:srgbClr val="000000"/>
              </a:solidFill>
              <a:latin typeface="Times New Roman" pitchFamily="18" charset="0"/>
              <a:ea typeface="SimSun" pitchFamily="2" charset="-122"/>
            </a:endParaRPr>
          </a:p>
        </p:txBody>
      </p:sp>
      <p:sp>
        <p:nvSpPr>
          <p:cNvPr id="35846"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5847"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5848"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5849" name="Text Box 48"/>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5850" name="Text Box 49"/>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5851" name="Text Box 53"/>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5852" name="Text Box 54"/>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5853" name="Text Box 55"/>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5854" name="Text Box 56"/>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&lt;= w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 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V[i-1,w]</a:t>
            </a:r>
          </a:p>
          <a:p>
            <a:pPr fontAlgn="base">
              <a:spcBef>
                <a:spcPct val="0"/>
              </a:spcBef>
              <a:spcAft>
                <a:spcPct val="0"/>
              </a:spcAft>
            </a:pPr>
            <a:r>
              <a:rPr lang="en-US" altLang="zh-CN" sz="2000" b="0" smtClean="0">
                <a:solidFill>
                  <a:srgbClr val="FF0000"/>
                </a:solidFill>
                <a:latin typeface="Times New Roman" pitchFamily="18" charset="0"/>
                <a:ea typeface="SimSun" pitchFamily="2" charset="-122"/>
              </a:rPr>
              <a:t>else </a:t>
            </a:r>
            <a:r>
              <a:rPr lang="en-US" altLang="zh-CN" sz="2000" smtClean="0">
                <a:solidFill>
                  <a:srgbClr val="000000"/>
                </a:solidFill>
                <a:latin typeface="Times New Roman" pitchFamily="18" charset="0"/>
                <a:ea typeface="SimSun" pitchFamily="2" charset="-122"/>
              </a:rPr>
              <a:t>V[i,w] = V[i-1,w]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35855" name="Rectangle 57"/>
          <p:cNvSpPr>
            <a:spLocks noChangeArrowheads="1"/>
          </p:cNvSpPr>
          <p:nvPr/>
        </p:nvSpPr>
        <p:spPr bwMode="auto">
          <a:xfrm>
            <a:off x="9652000" y="533400"/>
            <a:ext cx="22352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35856" name="Text Box 58"/>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200764" name="Text Box 60"/>
          <p:cNvSpPr txBox="1">
            <a:spLocks noChangeArrowheads="1"/>
          </p:cNvSpPr>
          <p:nvPr/>
        </p:nvSpPr>
        <p:spPr bwMode="auto">
          <a:xfrm>
            <a:off x="44704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3</a:t>
            </a:r>
          </a:p>
        </p:txBody>
      </p:sp>
      <p:sp>
        <p:nvSpPr>
          <p:cNvPr id="200765" name="Text Box 61"/>
          <p:cNvSpPr txBox="1">
            <a:spLocks noChangeArrowheads="1"/>
          </p:cNvSpPr>
          <p:nvPr/>
        </p:nvSpPr>
        <p:spPr bwMode="auto">
          <a:xfrm>
            <a:off x="55880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4</a:t>
            </a:r>
          </a:p>
        </p:txBody>
      </p:sp>
      <p:sp>
        <p:nvSpPr>
          <p:cNvPr id="200769" name="Line 65"/>
          <p:cNvSpPr>
            <a:spLocks noChangeShapeType="1"/>
          </p:cNvSpPr>
          <p:nvPr/>
        </p:nvSpPr>
        <p:spPr bwMode="auto">
          <a:xfrm>
            <a:off x="3384551" y="33289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00770" name="Text Box 66"/>
          <p:cNvSpPr txBox="1">
            <a:spLocks noChangeArrowheads="1"/>
          </p:cNvSpPr>
          <p:nvPr/>
        </p:nvSpPr>
        <p:spPr bwMode="auto">
          <a:xfrm>
            <a:off x="3342218"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0</a:t>
            </a:r>
            <a:endParaRPr lang="en-US" altLang="zh-CN" sz="2400" b="0" smtClean="0">
              <a:solidFill>
                <a:srgbClr val="000000"/>
              </a:solidFill>
              <a:latin typeface="Times New Roman" pitchFamily="18" charset="0"/>
              <a:ea typeface="SimSun" pitchFamily="2" charset="-122"/>
            </a:endParaRPr>
          </a:p>
        </p:txBody>
      </p:sp>
      <p:sp>
        <p:nvSpPr>
          <p:cNvPr id="200771" name="Line 67"/>
          <p:cNvSpPr>
            <a:spLocks noChangeShapeType="1"/>
          </p:cNvSpPr>
          <p:nvPr/>
        </p:nvSpPr>
        <p:spPr bwMode="auto">
          <a:xfrm>
            <a:off x="4470400" y="33528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00772" name="Line 68"/>
          <p:cNvSpPr>
            <a:spLocks noChangeShapeType="1"/>
          </p:cNvSpPr>
          <p:nvPr/>
        </p:nvSpPr>
        <p:spPr bwMode="auto">
          <a:xfrm>
            <a:off x="5588000" y="33528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5863" name="Rectangle 69"/>
          <p:cNvSpPr>
            <a:spLocks noGrp="1" noChangeArrowheads="1"/>
          </p:cNvSpPr>
          <p:nvPr>
            <p:ph type="title"/>
          </p:nvPr>
        </p:nvSpPr>
        <p:spPr/>
        <p:txBody>
          <a:bodyPr/>
          <a:lstStyle/>
          <a:p>
            <a:r>
              <a:rPr lang="en-US" altLang="zh-CN" smtClean="0">
                <a:ea typeface="SimSun" pitchFamily="2" charset="-122"/>
              </a:rPr>
              <a:t>Example (14)</a:t>
            </a:r>
          </a:p>
        </p:txBody>
      </p:sp>
    </p:spTree>
    <p:extLst>
      <p:ext uri="{BB962C8B-B14F-4D97-AF65-F5344CB8AC3E}">
        <p14:creationId xmlns:p14="http://schemas.microsoft.com/office/powerpoint/2010/main" val="4265167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07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07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07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07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07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0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64" grpId="0" autoUpdateAnimBg="0"/>
      <p:bldP spid="200765" grpId="0" autoUpdateAnimBg="0"/>
      <p:bldP spid="200769" grpId="0" animBg="1"/>
      <p:bldP spid="200770" grpId="0" autoUpdateAnimBg="0"/>
      <p:bldP spid="200771" grpId="0" animBg="1"/>
      <p:bldP spid="20077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867"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36868" name="Group 5"/>
          <p:cNvGrpSpPr>
            <a:grpSpLocks/>
          </p:cNvGrpSpPr>
          <p:nvPr/>
        </p:nvGrpSpPr>
        <p:grpSpPr bwMode="auto">
          <a:xfrm>
            <a:off x="1380068" y="1676404"/>
            <a:ext cx="7255933" cy="2747963"/>
            <a:chOff x="652" y="768"/>
            <a:chExt cx="3428" cy="1731"/>
          </a:xfrm>
        </p:grpSpPr>
        <p:sp>
          <p:nvSpPr>
            <p:cNvPr id="36887"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888"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889"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890"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891"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36892" name="Group 11"/>
            <p:cNvGrpSpPr>
              <a:grpSpLocks/>
            </p:cNvGrpSpPr>
            <p:nvPr/>
          </p:nvGrpSpPr>
          <p:grpSpPr bwMode="auto">
            <a:xfrm>
              <a:off x="652" y="768"/>
              <a:ext cx="3428" cy="1731"/>
              <a:chOff x="652" y="768"/>
              <a:chExt cx="3428" cy="1731"/>
            </a:xfrm>
          </p:grpSpPr>
          <p:sp>
            <p:nvSpPr>
              <p:cNvPr id="36893"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894"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895"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896"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897"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898"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899"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900"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901"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902"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903"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904"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905"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906"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907"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908"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909"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910"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911"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6912"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913"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6914"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6915"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6916"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6917"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36918"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919"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6920"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6921"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6922"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6923"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36869" name="Text Box 43"/>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i=3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=5</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=4</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 </a:t>
            </a:r>
            <a:r>
              <a:rPr lang="en-US" altLang="zh-CN" sz="2800" b="0" smtClean="0">
                <a:solidFill>
                  <a:srgbClr val="FF0000"/>
                </a:solidFill>
                <a:latin typeface="Times New Roman" pitchFamily="18" charset="0"/>
                <a:ea typeface="SimSun" pitchFamily="2" charset="-122"/>
              </a:rPr>
              <a:t>4</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 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=0</a:t>
            </a:r>
          </a:p>
        </p:txBody>
      </p:sp>
      <p:sp>
        <p:nvSpPr>
          <p:cNvPr id="36870"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6871"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6872"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6873" name="Text Box 47"/>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6874" name="Text Box 48"/>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875" name="Text Box 49"/>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6876" name="Text Box 50"/>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6877" name="Text Box 51"/>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6878" name="Rectangle 53"/>
          <p:cNvSpPr>
            <a:spLocks noChangeArrowheads="1"/>
          </p:cNvSpPr>
          <p:nvPr/>
        </p:nvSpPr>
        <p:spPr bwMode="auto">
          <a:xfrm>
            <a:off x="9652000" y="533400"/>
            <a:ext cx="22352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36879" name="Text Box 54"/>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36880" name="Text Box 61"/>
          <p:cNvSpPr txBox="1">
            <a:spLocks noChangeArrowheads="1"/>
          </p:cNvSpPr>
          <p:nvPr/>
        </p:nvSpPr>
        <p:spPr bwMode="auto">
          <a:xfrm>
            <a:off x="33528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6881" name="Text Box 62"/>
          <p:cNvSpPr txBox="1">
            <a:spLocks noChangeArrowheads="1"/>
          </p:cNvSpPr>
          <p:nvPr/>
        </p:nvSpPr>
        <p:spPr bwMode="auto">
          <a:xfrm>
            <a:off x="44704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6882" name="Text Box 63"/>
          <p:cNvSpPr txBox="1">
            <a:spLocks noChangeArrowheads="1"/>
          </p:cNvSpPr>
          <p:nvPr/>
        </p:nvSpPr>
        <p:spPr bwMode="auto">
          <a:xfrm>
            <a:off x="55880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201793" name="Line 65"/>
          <p:cNvSpPr>
            <a:spLocks noChangeShapeType="1"/>
          </p:cNvSpPr>
          <p:nvPr/>
        </p:nvSpPr>
        <p:spPr bwMode="auto">
          <a:xfrm>
            <a:off x="2743200" y="3276600"/>
            <a:ext cx="39624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01794" name="Text Box 66"/>
          <p:cNvSpPr txBox="1">
            <a:spLocks noChangeArrowheads="1"/>
          </p:cNvSpPr>
          <p:nvPr/>
        </p:nvSpPr>
        <p:spPr bwMode="auto">
          <a:xfrm>
            <a:off x="67056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5</a:t>
            </a:r>
            <a:endParaRPr lang="en-US" altLang="zh-CN" sz="2400" b="0" smtClean="0">
              <a:solidFill>
                <a:srgbClr val="000000"/>
              </a:solidFill>
              <a:latin typeface="Times New Roman" pitchFamily="18" charset="0"/>
              <a:ea typeface="SimSun" pitchFamily="2" charset="-122"/>
            </a:endParaRPr>
          </a:p>
        </p:txBody>
      </p:sp>
      <p:sp>
        <p:nvSpPr>
          <p:cNvPr id="36885" name="Text Box 67"/>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a:t>
            </a:r>
            <a:r>
              <a:rPr lang="en-US" altLang="zh-CN" sz="2000" b="0" smtClean="0">
                <a:solidFill>
                  <a:srgbClr val="FF0000"/>
                </a:solidFill>
                <a:latin typeface="Times New Roman" pitchFamily="18" charset="0"/>
                <a:ea typeface="SimSun" pitchFamily="2" charset="-122"/>
              </a:rPr>
              <a:t>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&lt;= 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a:t>
            </a:r>
            <a:r>
              <a:rPr lang="en-US" altLang="zh-CN" sz="2000" b="0" smtClean="0">
                <a:solidFill>
                  <a:srgbClr val="FF0000"/>
                </a:solidFill>
                <a:latin typeface="Times New Roman" pitchFamily="18" charset="0"/>
                <a:ea typeface="SimSun" pitchFamily="2" charset="-122"/>
              </a:rPr>
              <a:t>b</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 V[i-1,w-w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a:t>
            </a:r>
            <a:r>
              <a:rPr lang="en-US" altLang="zh-CN" sz="2000" smtClean="0">
                <a:solidFill>
                  <a:srgbClr val="000000"/>
                </a:solidFill>
                <a:latin typeface="Times New Roman" pitchFamily="18" charset="0"/>
                <a:ea typeface="SimSun" pitchFamily="2" charset="-122"/>
              </a:rPr>
              <a:t>V[i,w] = b</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 + V[i-1,w- w</a:t>
            </a:r>
            <a:r>
              <a:rPr lang="en-US" altLang="zh-CN" sz="2000" baseline="-25000" smtClean="0">
                <a:solidFill>
                  <a:srgbClr val="000000"/>
                </a:solidFill>
                <a:latin typeface="Times New Roman" pitchFamily="18" charset="0"/>
                <a:ea typeface="SimSun" pitchFamily="2" charset="-122"/>
              </a:rPr>
              <a:t>i</a:t>
            </a:r>
            <a:r>
              <a:rPr lang="en-US" altLang="zh-CN" sz="200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else V[i,w] = V[i-1,w]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36886" name="Rectangle 68"/>
          <p:cNvSpPr>
            <a:spLocks noGrp="1" noChangeArrowheads="1"/>
          </p:cNvSpPr>
          <p:nvPr>
            <p:ph type="title"/>
          </p:nvPr>
        </p:nvSpPr>
        <p:spPr/>
        <p:txBody>
          <a:bodyPr/>
          <a:lstStyle/>
          <a:p>
            <a:r>
              <a:rPr lang="en-US" altLang="zh-CN" smtClean="0">
                <a:ea typeface="SimSun" pitchFamily="2" charset="-122"/>
              </a:rPr>
              <a:t>Example (15)</a:t>
            </a:r>
          </a:p>
        </p:txBody>
      </p:sp>
    </p:spTree>
    <p:extLst>
      <p:ext uri="{BB962C8B-B14F-4D97-AF65-F5344CB8AC3E}">
        <p14:creationId xmlns:p14="http://schemas.microsoft.com/office/powerpoint/2010/main" val="2686025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1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93" grpId="0" animBg="1"/>
      <p:bldP spid="20179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891"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37892" name="Group 5"/>
          <p:cNvGrpSpPr>
            <a:grpSpLocks/>
          </p:cNvGrpSpPr>
          <p:nvPr/>
        </p:nvGrpSpPr>
        <p:grpSpPr bwMode="auto">
          <a:xfrm>
            <a:off x="1380068" y="1676404"/>
            <a:ext cx="7255933" cy="2747963"/>
            <a:chOff x="652" y="768"/>
            <a:chExt cx="3428" cy="1731"/>
          </a:xfrm>
        </p:grpSpPr>
        <p:sp>
          <p:nvSpPr>
            <p:cNvPr id="37912"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913"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914"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915"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916"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37917" name="Group 11"/>
            <p:cNvGrpSpPr>
              <a:grpSpLocks/>
            </p:cNvGrpSpPr>
            <p:nvPr/>
          </p:nvGrpSpPr>
          <p:grpSpPr bwMode="auto">
            <a:xfrm>
              <a:off x="652" y="768"/>
              <a:ext cx="3428" cy="1731"/>
              <a:chOff x="652" y="768"/>
              <a:chExt cx="3428" cy="1731"/>
            </a:xfrm>
          </p:grpSpPr>
          <p:sp>
            <p:nvSpPr>
              <p:cNvPr id="37918"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919"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920"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921"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922"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923"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924"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925"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926"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927"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928"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929"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930"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931"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932"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933"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934"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935"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936"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7937"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938"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7939"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7940"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7941"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7942"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37943"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944"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7945"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7946"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7947"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7948"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37893" name="Text Box 43"/>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i=3</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=5</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=4</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 </a:t>
            </a:r>
            <a:r>
              <a:rPr lang="en-US" altLang="zh-CN" sz="2800" b="0" smtClean="0">
                <a:solidFill>
                  <a:srgbClr val="FF0000"/>
                </a:solidFill>
                <a:latin typeface="Times New Roman" pitchFamily="18" charset="0"/>
                <a:ea typeface="SimSun" pitchFamily="2" charset="-122"/>
              </a:rPr>
              <a:t>5</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 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=1</a:t>
            </a:r>
          </a:p>
        </p:txBody>
      </p:sp>
      <p:sp>
        <p:nvSpPr>
          <p:cNvPr id="37894"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7895"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7896"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7897" name="Text Box 47"/>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7898" name="Text Box 48"/>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899" name="Text Box 49"/>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7900" name="Text Box 50"/>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7901" name="Text Box 51"/>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7902" name="Rectangle 52"/>
          <p:cNvSpPr>
            <a:spLocks noChangeArrowheads="1"/>
          </p:cNvSpPr>
          <p:nvPr/>
        </p:nvSpPr>
        <p:spPr bwMode="auto">
          <a:xfrm>
            <a:off x="9652000" y="533400"/>
            <a:ext cx="22352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37903" name="Text Box 53"/>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37904" name="Text Box 54"/>
          <p:cNvSpPr txBox="1">
            <a:spLocks noChangeArrowheads="1"/>
          </p:cNvSpPr>
          <p:nvPr/>
        </p:nvSpPr>
        <p:spPr bwMode="auto">
          <a:xfrm>
            <a:off x="33528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7905" name="Text Box 55"/>
          <p:cNvSpPr txBox="1">
            <a:spLocks noChangeArrowheads="1"/>
          </p:cNvSpPr>
          <p:nvPr/>
        </p:nvSpPr>
        <p:spPr bwMode="auto">
          <a:xfrm>
            <a:off x="44704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7906" name="Text Box 56"/>
          <p:cNvSpPr txBox="1">
            <a:spLocks noChangeArrowheads="1"/>
          </p:cNvSpPr>
          <p:nvPr/>
        </p:nvSpPr>
        <p:spPr bwMode="auto">
          <a:xfrm>
            <a:off x="55880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7907" name="Text Box 59"/>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a:t>
            </a:r>
            <a:r>
              <a:rPr lang="en-US" altLang="zh-CN" sz="2000" b="0" smtClean="0">
                <a:solidFill>
                  <a:srgbClr val="FF0000"/>
                </a:solidFill>
                <a:latin typeface="Times New Roman" pitchFamily="18" charset="0"/>
                <a:ea typeface="SimSun" pitchFamily="2" charset="-122"/>
              </a:rPr>
              <a:t>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&lt;= 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 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a:t>
            </a:r>
            <a:r>
              <a:rPr lang="en-US" altLang="zh-CN" sz="2000" b="0" smtClean="0">
                <a:solidFill>
                  <a:srgbClr val="FF0000"/>
                </a:solidFill>
                <a:latin typeface="Times New Roman" pitchFamily="18" charset="0"/>
                <a:ea typeface="SimSun" pitchFamily="2" charset="-122"/>
              </a:rPr>
              <a:t>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a:t>
            </a:r>
            <a:r>
              <a:rPr lang="en-US" altLang="zh-CN" sz="2000" smtClean="0">
                <a:solidFill>
                  <a:srgbClr val="000000"/>
                </a:solidFill>
                <a:latin typeface="Times New Roman" pitchFamily="18" charset="0"/>
                <a:ea typeface="SimSun" pitchFamily="2" charset="-122"/>
              </a:rPr>
              <a:t>V[i,w] =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else V[i,w] = V[i-1,w]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37908" name="Text Box 60"/>
          <p:cNvSpPr txBox="1">
            <a:spLocks noChangeArrowheads="1"/>
          </p:cNvSpPr>
          <p:nvPr/>
        </p:nvSpPr>
        <p:spPr bwMode="auto">
          <a:xfrm>
            <a:off x="67056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202813" name="Line 61"/>
          <p:cNvSpPr>
            <a:spLocks noChangeShapeType="1"/>
          </p:cNvSpPr>
          <p:nvPr/>
        </p:nvSpPr>
        <p:spPr bwMode="auto">
          <a:xfrm>
            <a:off x="7865533" y="33289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02814" name="Text Box 62"/>
          <p:cNvSpPr txBox="1">
            <a:spLocks noChangeArrowheads="1"/>
          </p:cNvSpPr>
          <p:nvPr/>
        </p:nvSpPr>
        <p:spPr bwMode="auto">
          <a:xfrm>
            <a:off x="78232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7</a:t>
            </a:r>
            <a:endParaRPr lang="en-US" altLang="zh-CN" sz="2400" b="0" smtClean="0">
              <a:solidFill>
                <a:srgbClr val="000000"/>
              </a:solidFill>
              <a:latin typeface="Times New Roman" pitchFamily="18" charset="0"/>
              <a:ea typeface="SimSun" pitchFamily="2" charset="-122"/>
            </a:endParaRPr>
          </a:p>
        </p:txBody>
      </p:sp>
      <p:sp>
        <p:nvSpPr>
          <p:cNvPr id="37911" name="Rectangle 63"/>
          <p:cNvSpPr>
            <a:spLocks noGrp="1" noChangeArrowheads="1"/>
          </p:cNvSpPr>
          <p:nvPr>
            <p:ph type="title"/>
          </p:nvPr>
        </p:nvSpPr>
        <p:spPr/>
        <p:txBody>
          <a:bodyPr/>
          <a:lstStyle/>
          <a:p>
            <a:r>
              <a:rPr lang="en-US" altLang="zh-CN" smtClean="0">
                <a:ea typeface="SimSun" pitchFamily="2" charset="-122"/>
              </a:rPr>
              <a:t>Example (16)</a:t>
            </a:r>
          </a:p>
        </p:txBody>
      </p:sp>
    </p:spTree>
    <p:extLst>
      <p:ext uri="{BB962C8B-B14F-4D97-AF65-F5344CB8AC3E}">
        <p14:creationId xmlns:p14="http://schemas.microsoft.com/office/powerpoint/2010/main" val="3646756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13" grpId="0" animBg="1"/>
      <p:bldP spid="20281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324303"/>
            <a:ext cx="11729545" cy="4445876"/>
          </a:xfrm>
        </p:spPr>
        <p:txBody>
          <a:bodyPr>
            <a:normAutofit fontScale="77500" lnSpcReduction="20000"/>
          </a:bodyPr>
          <a:lstStyle/>
          <a:p>
            <a:r>
              <a:rPr lang="en-US" sz="3300" dirty="0"/>
              <a:t>A problem has </a:t>
            </a:r>
            <a:r>
              <a:rPr lang="en-US" sz="3300" b="1" i="1" dirty="0"/>
              <a:t>optimal substructure</a:t>
            </a:r>
            <a:r>
              <a:rPr lang="en-US" sz="3300" dirty="0"/>
              <a:t> if the complete problem can be optimally solved by combining the solution of its various </a:t>
            </a:r>
            <a:r>
              <a:rPr lang="en-US" sz="3300" dirty="0" err="1"/>
              <a:t>subproblems</a:t>
            </a:r>
            <a:r>
              <a:rPr lang="en-US" sz="3300" dirty="0"/>
              <a:t>. In other words, if the problem can be written down in some sort of recurrence relation / dependency equation consisting of smaller </a:t>
            </a:r>
            <a:r>
              <a:rPr lang="en-US" sz="3300" dirty="0" err="1"/>
              <a:t>subproblems</a:t>
            </a:r>
            <a:r>
              <a:rPr lang="en-US" sz="3300" dirty="0"/>
              <a:t>, then the problem contains optimal substructure. To understand it better, let us pick up a fairly common program - </a:t>
            </a:r>
            <a:r>
              <a:rPr lang="en-US" sz="3300" b="1" i="1" dirty="0"/>
              <a:t>Fibonacci Series</a:t>
            </a:r>
            <a:r>
              <a:rPr lang="en-US" sz="3300" dirty="0"/>
              <a:t>.</a:t>
            </a:r>
            <a:br>
              <a:rPr lang="en-US" sz="3300" dirty="0"/>
            </a:br>
            <a:r>
              <a:rPr lang="en-US" sz="3300" dirty="0"/>
              <a:t/>
            </a:r>
            <a:br>
              <a:rPr lang="en-US" sz="3300" dirty="0"/>
            </a:br>
            <a:r>
              <a:rPr lang="en-US" sz="3300" dirty="0"/>
              <a:t>Fibonacci series goes like this - </a:t>
            </a:r>
            <a:r>
              <a:rPr lang="en-US" sz="3300" i="1" dirty="0"/>
              <a:t>0, 1, 1, 2, 3, 5, 8, 13, 21, 34, ...</a:t>
            </a:r>
            <a:r>
              <a:rPr lang="en-US" sz="3300" dirty="0"/>
              <a:t/>
            </a:r>
            <a:br>
              <a:rPr lang="en-US" sz="3300" dirty="0"/>
            </a:br>
            <a:r>
              <a:rPr lang="en-US" sz="3300" dirty="0"/>
              <a:t>To see if this problem contains optimal substructure or not, we need to figure out if we can divide the problem into </a:t>
            </a:r>
            <a:r>
              <a:rPr lang="en-US" sz="3300" dirty="0" err="1"/>
              <a:t>subproblems</a:t>
            </a:r>
            <a:r>
              <a:rPr lang="en-US" sz="3300" dirty="0"/>
              <a:t> and whether solving those </a:t>
            </a:r>
            <a:r>
              <a:rPr lang="en-US" sz="3300" dirty="0" err="1"/>
              <a:t>subproblems</a:t>
            </a:r>
            <a:r>
              <a:rPr lang="en-US" sz="3300" dirty="0"/>
              <a:t> will give us the optimal solution. </a:t>
            </a:r>
            <a:br>
              <a:rPr lang="en-US" sz="3300" dirty="0"/>
            </a:br>
            <a:r>
              <a:rPr lang="en-US" sz="3300" dirty="0"/>
              <a:t/>
            </a:r>
            <a:br>
              <a:rPr lang="en-US" sz="3300" dirty="0"/>
            </a:br>
            <a:r>
              <a:rPr lang="en-US" dirty="0"/>
              <a:t/>
            </a:r>
            <a:br>
              <a:rPr lang="en-US" dirty="0"/>
            </a:br>
            <a:endParaRPr lang="en-US" dirty="0"/>
          </a:p>
        </p:txBody>
      </p:sp>
      <p:sp>
        <p:nvSpPr>
          <p:cNvPr id="4" name="Slide Number Placeholder 3"/>
          <p:cNvSpPr>
            <a:spLocks noGrp="1"/>
          </p:cNvSpPr>
          <p:nvPr>
            <p:ph type="sldNum" sz="quarter" idx="11"/>
          </p:nvPr>
        </p:nvSpPr>
        <p:spPr/>
        <p:txBody>
          <a:bodyPr/>
          <a:lstStyle/>
          <a:p>
            <a:fld id="{BD0827E9-CFC9-46E1-A7D1-8887B5DA61FF}" type="slidenum">
              <a:rPr lang="en-US" smtClean="0">
                <a:solidFill>
                  <a:prstClr val="black">
                    <a:tint val="75000"/>
                  </a:prstClr>
                </a:solidFill>
              </a:rPr>
              <a:pPr/>
              <a:t>5</a:t>
            </a:fld>
            <a:endParaRPr lang="en-US" dirty="0">
              <a:solidFill>
                <a:prstClr val="black">
                  <a:tint val="75000"/>
                </a:prstClr>
              </a:solidFill>
            </a:endParaRPr>
          </a:p>
        </p:txBody>
      </p:sp>
    </p:spTree>
    <p:extLst>
      <p:ext uri="{BB962C8B-B14F-4D97-AF65-F5344CB8AC3E}">
        <p14:creationId xmlns:p14="http://schemas.microsoft.com/office/powerpoint/2010/main" val="16068374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15"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38916" name="Group 5"/>
          <p:cNvGrpSpPr>
            <a:grpSpLocks/>
          </p:cNvGrpSpPr>
          <p:nvPr/>
        </p:nvGrpSpPr>
        <p:grpSpPr bwMode="auto">
          <a:xfrm>
            <a:off x="1380068" y="1676404"/>
            <a:ext cx="7255933" cy="2747963"/>
            <a:chOff x="652" y="768"/>
            <a:chExt cx="3428" cy="1731"/>
          </a:xfrm>
        </p:grpSpPr>
        <p:sp>
          <p:nvSpPr>
            <p:cNvPr id="38943"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44"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45"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46"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47"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38948" name="Group 11"/>
            <p:cNvGrpSpPr>
              <a:grpSpLocks/>
            </p:cNvGrpSpPr>
            <p:nvPr/>
          </p:nvGrpSpPr>
          <p:grpSpPr bwMode="auto">
            <a:xfrm>
              <a:off x="652" y="768"/>
              <a:ext cx="3428" cy="1731"/>
              <a:chOff x="652" y="768"/>
              <a:chExt cx="3428" cy="1731"/>
            </a:xfrm>
          </p:grpSpPr>
          <p:sp>
            <p:nvSpPr>
              <p:cNvPr id="38949"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50"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51"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52"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53"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54"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55"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56"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57"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58"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59"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60"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61"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62"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63"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64"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65"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66"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67"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68"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69"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8970"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8971"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8972"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8973"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38974"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75"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8976"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8977"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8978"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8979"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38917" name="Text Box 43"/>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FF0000"/>
                </a:solidFill>
                <a:latin typeface="Times New Roman" pitchFamily="18" charset="0"/>
                <a:ea typeface="SimSun" pitchFamily="2" charset="-122"/>
              </a:rPr>
              <a:t>i=4</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=6</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=5</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 </a:t>
            </a:r>
            <a:r>
              <a:rPr lang="en-US" altLang="zh-CN" sz="2800" b="0" smtClean="0">
                <a:solidFill>
                  <a:srgbClr val="FF0000"/>
                </a:solidFill>
                <a:latin typeface="Times New Roman" pitchFamily="18" charset="0"/>
                <a:ea typeface="SimSun" pitchFamily="2" charset="-122"/>
              </a:rPr>
              <a:t>1..4</a:t>
            </a:r>
          </a:p>
          <a:p>
            <a:pPr fontAlgn="base">
              <a:lnSpc>
                <a:spcPct val="110000"/>
              </a:lnSpc>
              <a:spcBef>
                <a:spcPct val="0"/>
              </a:spcBef>
              <a:spcAft>
                <a:spcPct val="0"/>
              </a:spcAft>
            </a:pPr>
            <a:endParaRPr lang="zh-CN" altLang="en-US" sz="2800" b="0" smtClean="0">
              <a:solidFill>
                <a:srgbClr val="000000"/>
              </a:solidFill>
              <a:latin typeface="Times New Roman" pitchFamily="18" charset="0"/>
              <a:ea typeface="SimSun" pitchFamily="2" charset="-122"/>
            </a:endParaRPr>
          </a:p>
        </p:txBody>
      </p:sp>
      <p:sp>
        <p:nvSpPr>
          <p:cNvPr id="38918"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8919"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8920"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8921" name="Text Box 47"/>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8922" name="Text Box 48"/>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23" name="Text Box 49"/>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8924" name="Text Box 50"/>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8925" name="Text Box 51"/>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8926" name="Text Box 52"/>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&lt;= w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 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V[i-1,w]</a:t>
            </a:r>
          </a:p>
          <a:p>
            <a:pPr fontAlgn="base">
              <a:spcBef>
                <a:spcPct val="0"/>
              </a:spcBef>
              <a:spcAft>
                <a:spcPct val="0"/>
              </a:spcAft>
            </a:pPr>
            <a:r>
              <a:rPr lang="en-US" altLang="zh-CN" sz="2000" b="0" smtClean="0">
                <a:solidFill>
                  <a:srgbClr val="FF0000"/>
                </a:solidFill>
                <a:latin typeface="Times New Roman" pitchFamily="18" charset="0"/>
                <a:ea typeface="SimSun" pitchFamily="2" charset="-122"/>
              </a:rPr>
              <a:t>else </a:t>
            </a:r>
            <a:r>
              <a:rPr lang="en-US" altLang="zh-CN" sz="2000" smtClean="0">
                <a:solidFill>
                  <a:srgbClr val="000000"/>
                </a:solidFill>
                <a:latin typeface="Times New Roman" pitchFamily="18" charset="0"/>
                <a:ea typeface="SimSun" pitchFamily="2" charset="-122"/>
              </a:rPr>
              <a:t>V[i,w] = V[i-1,w]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38927" name="Text Box 54"/>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203831" name="Text Box 55"/>
          <p:cNvSpPr txBox="1">
            <a:spLocks noChangeArrowheads="1"/>
          </p:cNvSpPr>
          <p:nvPr/>
        </p:nvSpPr>
        <p:spPr bwMode="auto">
          <a:xfrm>
            <a:off x="44704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3</a:t>
            </a:r>
          </a:p>
        </p:txBody>
      </p:sp>
      <p:sp>
        <p:nvSpPr>
          <p:cNvPr id="203832" name="Text Box 56"/>
          <p:cNvSpPr txBox="1">
            <a:spLocks noChangeArrowheads="1"/>
          </p:cNvSpPr>
          <p:nvPr/>
        </p:nvSpPr>
        <p:spPr bwMode="auto">
          <a:xfrm>
            <a:off x="55880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4</a:t>
            </a:r>
          </a:p>
        </p:txBody>
      </p:sp>
      <p:sp>
        <p:nvSpPr>
          <p:cNvPr id="203833" name="Line 57"/>
          <p:cNvSpPr>
            <a:spLocks noChangeShapeType="1"/>
          </p:cNvSpPr>
          <p:nvPr/>
        </p:nvSpPr>
        <p:spPr bwMode="auto">
          <a:xfrm>
            <a:off x="3384551" y="37861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03834" name="Text Box 58"/>
          <p:cNvSpPr txBox="1">
            <a:spLocks noChangeArrowheads="1"/>
          </p:cNvSpPr>
          <p:nvPr/>
        </p:nvSpPr>
        <p:spPr bwMode="auto">
          <a:xfrm>
            <a:off x="3342218"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0</a:t>
            </a:r>
            <a:endParaRPr lang="en-US" altLang="zh-CN" sz="2400" b="0" smtClean="0">
              <a:solidFill>
                <a:srgbClr val="000000"/>
              </a:solidFill>
              <a:latin typeface="Times New Roman" pitchFamily="18" charset="0"/>
              <a:ea typeface="SimSun" pitchFamily="2" charset="-122"/>
            </a:endParaRPr>
          </a:p>
        </p:txBody>
      </p:sp>
      <p:sp>
        <p:nvSpPr>
          <p:cNvPr id="203835" name="Line 59"/>
          <p:cNvSpPr>
            <a:spLocks noChangeShapeType="1"/>
          </p:cNvSpPr>
          <p:nvPr/>
        </p:nvSpPr>
        <p:spPr bwMode="auto">
          <a:xfrm>
            <a:off x="4470400" y="38100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03836" name="Line 60"/>
          <p:cNvSpPr>
            <a:spLocks noChangeShapeType="1"/>
          </p:cNvSpPr>
          <p:nvPr/>
        </p:nvSpPr>
        <p:spPr bwMode="auto">
          <a:xfrm>
            <a:off x="5588000" y="38100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34" name="Text Box 61"/>
          <p:cNvSpPr txBox="1">
            <a:spLocks noChangeArrowheads="1"/>
          </p:cNvSpPr>
          <p:nvPr/>
        </p:nvSpPr>
        <p:spPr bwMode="auto">
          <a:xfrm>
            <a:off x="78232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38935" name="Text Box 62"/>
          <p:cNvSpPr txBox="1">
            <a:spLocks noChangeArrowheads="1"/>
          </p:cNvSpPr>
          <p:nvPr/>
        </p:nvSpPr>
        <p:spPr bwMode="auto">
          <a:xfrm>
            <a:off x="33528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8936" name="Text Box 63"/>
          <p:cNvSpPr txBox="1">
            <a:spLocks noChangeArrowheads="1"/>
          </p:cNvSpPr>
          <p:nvPr/>
        </p:nvSpPr>
        <p:spPr bwMode="auto">
          <a:xfrm>
            <a:off x="44704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8937" name="Text Box 64"/>
          <p:cNvSpPr txBox="1">
            <a:spLocks noChangeArrowheads="1"/>
          </p:cNvSpPr>
          <p:nvPr/>
        </p:nvSpPr>
        <p:spPr bwMode="auto">
          <a:xfrm>
            <a:off x="55880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8938" name="Text Box 65"/>
          <p:cNvSpPr txBox="1">
            <a:spLocks noChangeArrowheads="1"/>
          </p:cNvSpPr>
          <p:nvPr/>
        </p:nvSpPr>
        <p:spPr bwMode="auto">
          <a:xfrm>
            <a:off x="67056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203842" name="Text Box 66"/>
          <p:cNvSpPr txBox="1">
            <a:spLocks noChangeArrowheads="1"/>
          </p:cNvSpPr>
          <p:nvPr/>
        </p:nvSpPr>
        <p:spPr bwMode="auto">
          <a:xfrm>
            <a:off x="6663267"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5</a:t>
            </a:r>
          </a:p>
        </p:txBody>
      </p:sp>
      <p:sp>
        <p:nvSpPr>
          <p:cNvPr id="203843" name="Line 67"/>
          <p:cNvSpPr>
            <a:spLocks noChangeShapeType="1"/>
          </p:cNvSpPr>
          <p:nvPr/>
        </p:nvSpPr>
        <p:spPr bwMode="auto">
          <a:xfrm>
            <a:off x="6663267" y="38100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8941" name="Rectangle 68"/>
          <p:cNvSpPr>
            <a:spLocks noChangeArrowheads="1"/>
          </p:cNvSpPr>
          <p:nvPr/>
        </p:nvSpPr>
        <p:spPr bwMode="auto">
          <a:xfrm>
            <a:off x="9652000" y="533400"/>
            <a:ext cx="22352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38942" name="Rectangle 69"/>
          <p:cNvSpPr>
            <a:spLocks noGrp="1" noChangeArrowheads="1"/>
          </p:cNvSpPr>
          <p:nvPr>
            <p:ph type="title"/>
          </p:nvPr>
        </p:nvSpPr>
        <p:spPr/>
        <p:txBody>
          <a:bodyPr/>
          <a:lstStyle/>
          <a:p>
            <a:r>
              <a:rPr lang="en-US" altLang="zh-CN" smtClean="0">
                <a:ea typeface="SimSun" pitchFamily="2" charset="-122"/>
              </a:rPr>
              <a:t>Example (17)</a:t>
            </a:r>
          </a:p>
        </p:txBody>
      </p:sp>
    </p:spTree>
    <p:extLst>
      <p:ext uri="{BB962C8B-B14F-4D97-AF65-F5344CB8AC3E}">
        <p14:creationId xmlns:p14="http://schemas.microsoft.com/office/powerpoint/2010/main" val="821865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38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38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38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38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38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38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3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31" grpId="0" autoUpdateAnimBg="0"/>
      <p:bldP spid="203832" grpId="0" autoUpdateAnimBg="0"/>
      <p:bldP spid="203833" grpId="0" animBg="1"/>
      <p:bldP spid="203834" grpId="0" autoUpdateAnimBg="0"/>
      <p:bldP spid="203835" grpId="0" animBg="1"/>
      <p:bldP spid="203836" grpId="0" animBg="1"/>
      <p:bldP spid="203842" grpId="0" autoUpdateAnimBg="0"/>
      <p:bldP spid="20384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39"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39940" name="Group 5"/>
          <p:cNvGrpSpPr>
            <a:grpSpLocks/>
          </p:cNvGrpSpPr>
          <p:nvPr/>
        </p:nvGrpSpPr>
        <p:grpSpPr bwMode="auto">
          <a:xfrm>
            <a:off x="1380068" y="1676404"/>
            <a:ext cx="7255933" cy="2747963"/>
            <a:chOff x="652" y="768"/>
            <a:chExt cx="3428" cy="1731"/>
          </a:xfrm>
        </p:grpSpPr>
        <p:sp>
          <p:nvSpPr>
            <p:cNvPr id="39965"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66"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67"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68"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69"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39970" name="Group 11"/>
            <p:cNvGrpSpPr>
              <a:grpSpLocks/>
            </p:cNvGrpSpPr>
            <p:nvPr/>
          </p:nvGrpSpPr>
          <p:grpSpPr bwMode="auto">
            <a:xfrm>
              <a:off x="652" y="768"/>
              <a:ext cx="3428" cy="1731"/>
              <a:chOff x="652" y="768"/>
              <a:chExt cx="3428" cy="1731"/>
            </a:xfrm>
          </p:grpSpPr>
          <p:sp>
            <p:nvSpPr>
              <p:cNvPr id="39971"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72"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73"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74"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75"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76"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77"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78"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79"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80"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81"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82"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83"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84"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85"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86"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87"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88"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89"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39990"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91"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9992"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9993"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9994"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9995"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39996"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97"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39998"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39999"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0000"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0001"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39941" name="Text Box 43"/>
          <p:cNvSpPr txBox="1">
            <a:spLocks noChangeArrowheads="1"/>
          </p:cNvSpPr>
          <p:nvPr/>
        </p:nvSpPr>
        <p:spPr bwMode="auto">
          <a:xfrm>
            <a:off x="8809570" y="1752605"/>
            <a:ext cx="196003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i=4</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b</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=6</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=5</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 </a:t>
            </a:r>
            <a:r>
              <a:rPr lang="en-US" altLang="zh-CN" sz="2800" b="0" smtClean="0">
                <a:solidFill>
                  <a:srgbClr val="FF0000"/>
                </a:solidFill>
                <a:latin typeface="Times New Roman" pitchFamily="18" charset="0"/>
                <a:ea typeface="SimSun" pitchFamily="2" charset="-122"/>
              </a:rPr>
              <a:t>5</a:t>
            </a:r>
          </a:p>
          <a:p>
            <a:pPr fontAlgn="base">
              <a:lnSpc>
                <a:spcPct val="110000"/>
              </a:lnSpc>
              <a:spcBef>
                <a:spcPct val="0"/>
              </a:spcBef>
              <a:spcAft>
                <a:spcPct val="0"/>
              </a:spcAft>
            </a:pPr>
            <a:r>
              <a:rPr lang="en-US" altLang="zh-CN" sz="2800" b="0" smtClean="0">
                <a:solidFill>
                  <a:srgbClr val="000000"/>
                </a:solidFill>
                <a:latin typeface="Times New Roman" pitchFamily="18" charset="0"/>
                <a:ea typeface="SimSun" pitchFamily="2" charset="-122"/>
              </a:rPr>
              <a:t>w- w</a:t>
            </a:r>
            <a:r>
              <a:rPr lang="en-US" altLang="zh-CN" sz="2800" b="0" baseline="-25000" smtClean="0">
                <a:solidFill>
                  <a:srgbClr val="000000"/>
                </a:solidFill>
                <a:latin typeface="Times New Roman" pitchFamily="18" charset="0"/>
                <a:ea typeface="SimSun" pitchFamily="2" charset="-122"/>
              </a:rPr>
              <a:t>i</a:t>
            </a:r>
            <a:r>
              <a:rPr lang="en-US" altLang="zh-CN" sz="2800" b="0" smtClean="0">
                <a:solidFill>
                  <a:srgbClr val="000000"/>
                </a:solidFill>
                <a:latin typeface="Times New Roman" pitchFamily="18" charset="0"/>
                <a:ea typeface="SimSun" pitchFamily="2" charset="-122"/>
              </a:rPr>
              <a:t>=0</a:t>
            </a:r>
          </a:p>
        </p:txBody>
      </p:sp>
      <p:sp>
        <p:nvSpPr>
          <p:cNvPr id="39942"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9943"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9944"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9945" name="Text Box 47"/>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9946" name="Text Box 48"/>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47" name="Text Box 49"/>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9948" name="Text Box 50"/>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9949" name="Text Box 51"/>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9950" name="Text Box 53"/>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39951" name="Text Box 54"/>
          <p:cNvSpPr txBox="1">
            <a:spLocks noChangeArrowheads="1"/>
          </p:cNvSpPr>
          <p:nvPr/>
        </p:nvSpPr>
        <p:spPr bwMode="auto">
          <a:xfrm>
            <a:off x="33528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52" name="Text Box 55"/>
          <p:cNvSpPr txBox="1">
            <a:spLocks noChangeArrowheads="1"/>
          </p:cNvSpPr>
          <p:nvPr/>
        </p:nvSpPr>
        <p:spPr bwMode="auto">
          <a:xfrm>
            <a:off x="44704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9953" name="Text Box 56"/>
          <p:cNvSpPr txBox="1">
            <a:spLocks noChangeArrowheads="1"/>
          </p:cNvSpPr>
          <p:nvPr/>
        </p:nvSpPr>
        <p:spPr bwMode="auto">
          <a:xfrm>
            <a:off x="55880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9954" name="Text Box 57"/>
          <p:cNvSpPr txBox="1">
            <a:spLocks noChangeArrowheads="1"/>
          </p:cNvSpPr>
          <p:nvPr/>
        </p:nvSpPr>
        <p:spPr bwMode="auto">
          <a:xfrm>
            <a:off x="2336800" y="4556130"/>
            <a:ext cx="924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000" b="0" smtClean="0">
                <a:solidFill>
                  <a:srgbClr val="000000"/>
                </a:solidFill>
                <a:latin typeface="Times New Roman" pitchFamily="18" charset="0"/>
                <a:ea typeface="SimSun" pitchFamily="2" charset="-122"/>
              </a:rPr>
              <a:t>if </a:t>
            </a:r>
            <a:r>
              <a:rPr lang="en-US" altLang="zh-CN" sz="2000" b="0" smtClean="0">
                <a:solidFill>
                  <a:srgbClr val="FF0000"/>
                </a:solidFill>
                <a:latin typeface="Times New Roman" pitchFamily="18" charset="0"/>
                <a:ea typeface="SimSun" pitchFamily="2" charset="-122"/>
              </a:rPr>
              <a:t>w</a:t>
            </a:r>
            <a:r>
              <a:rPr lang="en-US" altLang="zh-CN" sz="2000" b="0" baseline="-25000" smtClean="0">
                <a:solidFill>
                  <a:srgbClr val="FF0000"/>
                </a:solidFill>
                <a:latin typeface="Times New Roman" pitchFamily="18" charset="0"/>
                <a:ea typeface="SimSun" pitchFamily="2" charset="-122"/>
              </a:rPr>
              <a:t>i</a:t>
            </a:r>
            <a:r>
              <a:rPr lang="en-US" altLang="zh-CN" sz="2000" b="0" smtClean="0">
                <a:solidFill>
                  <a:srgbClr val="FF0000"/>
                </a:solidFill>
                <a:latin typeface="Times New Roman" pitchFamily="18" charset="0"/>
                <a:ea typeface="SimSun" pitchFamily="2" charset="-122"/>
              </a:rPr>
              <a:t> &lt;= w</a:t>
            </a:r>
            <a:r>
              <a:rPr lang="en-US" altLang="zh-CN" sz="2000" b="0" smtClean="0">
                <a:solidFill>
                  <a:srgbClr val="000000"/>
                </a:solidFill>
                <a:latin typeface="Times New Roman" pitchFamily="18" charset="0"/>
                <a:ea typeface="SimSun" pitchFamily="2" charset="-122"/>
              </a:rPr>
              <a:t> </a:t>
            </a:r>
            <a:r>
              <a:rPr lang="en-US" altLang="zh-CN" sz="2000" b="0" smtClean="0">
                <a:solidFill>
                  <a:srgbClr val="008000"/>
                </a:solidFill>
                <a:latin typeface="Times New Roman" pitchFamily="18" charset="0"/>
                <a:ea typeface="SimSun" pitchFamily="2" charset="-122"/>
              </a:rPr>
              <a:t>// item i can be part of the solution</a:t>
            </a:r>
            <a:endParaRPr lang="en-US" altLang="zh-CN" sz="2000" b="0" smtClean="0">
              <a:solidFill>
                <a:srgbClr val="000000"/>
              </a:solidFill>
              <a:latin typeface="Times New Roman" pitchFamily="18" charset="0"/>
              <a:ea typeface="SimSun" pitchFamily="2" charset="-122"/>
            </a:endParaRP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if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&gt;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V[i,w] = b</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 + V[i-1,w- w</a:t>
            </a:r>
            <a:r>
              <a:rPr lang="en-US" altLang="zh-CN" sz="2000" b="0" baseline="-25000" smtClean="0">
                <a:solidFill>
                  <a:srgbClr val="000000"/>
                </a:solidFill>
                <a:latin typeface="Times New Roman" pitchFamily="18" charset="0"/>
                <a:ea typeface="SimSun" pitchFamily="2" charset="-122"/>
              </a:rPr>
              <a:t>i</a:t>
            </a:r>
            <a:r>
              <a:rPr lang="en-US" altLang="zh-CN" sz="2000" b="0" smtClean="0">
                <a:solidFill>
                  <a:srgbClr val="000000"/>
                </a:solidFill>
                <a:latin typeface="Times New Roman" pitchFamily="18" charset="0"/>
                <a:ea typeface="SimSun" pitchFamily="2" charset="-122"/>
              </a:rPr>
              <a:t>]</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a:t>
            </a:r>
            <a:r>
              <a:rPr lang="en-US" altLang="zh-CN" sz="2000" b="0" smtClean="0">
                <a:solidFill>
                  <a:srgbClr val="FF0000"/>
                </a:solidFill>
                <a:latin typeface="Times New Roman" pitchFamily="18" charset="0"/>
                <a:ea typeface="SimSun" pitchFamily="2" charset="-122"/>
              </a:rPr>
              <a:t>else</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            </a:t>
            </a:r>
            <a:r>
              <a:rPr lang="en-US" altLang="zh-CN" sz="2000" smtClean="0">
                <a:solidFill>
                  <a:srgbClr val="000000"/>
                </a:solidFill>
                <a:latin typeface="Times New Roman" pitchFamily="18" charset="0"/>
                <a:ea typeface="SimSun" pitchFamily="2" charset="-122"/>
              </a:rPr>
              <a:t>V[i,w] = V[i-1,w]</a:t>
            </a:r>
          </a:p>
          <a:p>
            <a:pPr fontAlgn="base">
              <a:spcBef>
                <a:spcPct val="0"/>
              </a:spcBef>
              <a:spcAft>
                <a:spcPct val="0"/>
              </a:spcAft>
            </a:pPr>
            <a:r>
              <a:rPr lang="en-US" altLang="zh-CN" sz="2000" b="0" smtClean="0">
                <a:solidFill>
                  <a:srgbClr val="000000"/>
                </a:solidFill>
                <a:latin typeface="Times New Roman" pitchFamily="18" charset="0"/>
                <a:ea typeface="SimSun" pitchFamily="2" charset="-122"/>
              </a:rPr>
              <a:t>else V[i,w] = V[i-1,w]  </a:t>
            </a:r>
            <a:r>
              <a:rPr lang="en-US" altLang="zh-CN" sz="2000" b="0" smtClean="0">
                <a:solidFill>
                  <a:srgbClr val="008000"/>
                </a:solidFill>
                <a:latin typeface="Times New Roman" pitchFamily="18" charset="0"/>
                <a:ea typeface="SimSun" pitchFamily="2" charset="-122"/>
              </a:rPr>
              <a:t>// w</a:t>
            </a:r>
            <a:r>
              <a:rPr lang="en-US" altLang="zh-CN" sz="2000" b="0" baseline="-25000" smtClean="0">
                <a:solidFill>
                  <a:srgbClr val="008000"/>
                </a:solidFill>
                <a:latin typeface="Times New Roman" pitchFamily="18" charset="0"/>
                <a:ea typeface="SimSun" pitchFamily="2" charset="-122"/>
              </a:rPr>
              <a:t>i</a:t>
            </a:r>
            <a:r>
              <a:rPr lang="en-US" altLang="zh-CN" sz="2000" b="0" smtClean="0">
                <a:solidFill>
                  <a:srgbClr val="008000"/>
                </a:solidFill>
                <a:latin typeface="Times New Roman" pitchFamily="18" charset="0"/>
                <a:ea typeface="SimSun" pitchFamily="2" charset="-122"/>
              </a:rPr>
              <a:t> &gt; w </a:t>
            </a:r>
          </a:p>
        </p:txBody>
      </p:sp>
      <p:sp>
        <p:nvSpPr>
          <p:cNvPr id="39955" name="Text Box 58"/>
          <p:cNvSpPr txBox="1">
            <a:spLocks noChangeArrowheads="1"/>
          </p:cNvSpPr>
          <p:nvPr/>
        </p:nvSpPr>
        <p:spPr bwMode="auto">
          <a:xfrm>
            <a:off x="67056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204859" name="Line 59"/>
          <p:cNvSpPr>
            <a:spLocks noChangeShapeType="1"/>
          </p:cNvSpPr>
          <p:nvPr/>
        </p:nvSpPr>
        <p:spPr bwMode="auto">
          <a:xfrm>
            <a:off x="7865533" y="37861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04860" name="Text Box 60"/>
          <p:cNvSpPr txBox="1">
            <a:spLocks noChangeArrowheads="1"/>
          </p:cNvSpPr>
          <p:nvPr/>
        </p:nvSpPr>
        <p:spPr bwMode="auto">
          <a:xfrm>
            <a:off x="78232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smtClean="0">
                <a:solidFill>
                  <a:srgbClr val="FF0000"/>
                </a:solidFill>
                <a:latin typeface="Times New Roman" pitchFamily="18" charset="0"/>
                <a:ea typeface="SimSun" pitchFamily="2" charset="-122"/>
              </a:rPr>
              <a:t>7</a:t>
            </a:r>
            <a:endParaRPr lang="en-US" altLang="zh-CN" sz="2400" b="0" smtClean="0">
              <a:solidFill>
                <a:srgbClr val="000000"/>
              </a:solidFill>
              <a:latin typeface="Times New Roman" pitchFamily="18" charset="0"/>
              <a:ea typeface="SimSun" pitchFamily="2" charset="-122"/>
            </a:endParaRPr>
          </a:p>
        </p:txBody>
      </p:sp>
      <p:sp>
        <p:nvSpPr>
          <p:cNvPr id="39958" name="Text Box 61"/>
          <p:cNvSpPr txBox="1">
            <a:spLocks noChangeArrowheads="1"/>
          </p:cNvSpPr>
          <p:nvPr/>
        </p:nvSpPr>
        <p:spPr bwMode="auto">
          <a:xfrm>
            <a:off x="78232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39959" name="Text Box 62"/>
          <p:cNvSpPr txBox="1">
            <a:spLocks noChangeArrowheads="1"/>
          </p:cNvSpPr>
          <p:nvPr/>
        </p:nvSpPr>
        <p:spPr bwMode="auto">
          <a:xfrm>
            <a:off x="33528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39960" name="Text Box 63"/>
          <p:cNvSpPr txBox="1">
            <a:spLocks noChangeArrowheads="1"/>
          </p:cNvSpPr>
          <p:nvPr/>
        </p:nvSpPr>
        <p:spPr bwMode="auto">
          <a:xfrm>
            <a:off x="44704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39961" name="Text Box 64"/>
          <p:cNvSpPr txBox="1">
            <a:spLocks noChangeArrowheads="1"/>
          </p:cNvSpPr>
          <p:nvPr/>
        </p:nvSpPr>
        <p:spPr bwMode="auto">
          <a:xfrm>
            <a:off x="55880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39962" name="Text Box 65"/>
          <p:cNvSpPr txBox="1">
            <a:spLocks noChangeArrowheads="1"/>
          </p:cNvSpPr>
          <p:nvPr/>
        </p:nvSpPr>
        <p:spPr bwMode="auto">
          <a:xfrm>
            <a:off x="67056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39963" name="Rectangle 66"/>
          <p:cNvSpPr>
            <a:spLocks noChangeArrowheads="1"/>
          </p:cNvSpPr>
          <p:nvPr/>
        </p:nvSpPr>
        <p:spPr bwMode="auto">
          <a:xfrm>
            <a:off x="9652000" y="533400"/>
            <a:ext cx="22352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39964" name="Rectangle 67"/>
          <p:cNvSpPr>
            <a:spLocks noGrp="1" noChangeArrowheads="1"/>
          </p:cNvSpPr>
          <p:nvPr>
            <p:ph type="title"/>
          </p:nvPr>
        </p:nvSpPr>
        <p:spPr/>
        <p:txBody>
          <a:bodyPr/>
          <a:lstStyle/>
          <a:p>
            <a:r>
              <a:rPr lang="en-US" altLang="zh-CN" smtClean="0">
                <a:ea typeface="SimSun" pitchFamily="2" charset="-122"/>
              </a:rPr>
              <a:t>Example (18)</a:t>
            </a:r>
          </a:p>
        </p:txBody>
      </p:sp>
    </p:spTree>
    <p:extLst>
      <p:ext uri="{BB962C8B-B14F-4D97-AF65-F5344CB8AC3E}">
        <p14:creationId xmlns:p14="http://schemas.microsoft.com/office/powerpoint/2010/main" val="1800787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9" grpId="0" animBg="1"/>
      <p:bldP spid="20486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r>
              <a:rPr lang="en-US" altLang="zh-CN" smtClean="0">
                <a:ea typeface="SimSun" pitchFamily="2" charset="-122"/>
              </a:rPr>
              <a:t>Comments</a:t>
            </a:r>
          </a:p>
        </p:txBody>
      </p:sp>
      <p:sp>
        <p:nvSpPr>
          <p:cNvPr id="41987" name="Rectangle 5"/>
          <p:cNvSpPr>
            <a:spLocks noGrp="1" noChangeArrowheads="1"/>
          </p:cNvSpPr>
          <p:nvPr>
            <p:ph type="body" idx="1"/>
          </p:nvPr>
        </p:nvSpPr>
        <p:spPr/>
        <p:txBody>
          <a:bodyPr/>
          <a:lstStyle/>
          <a:p>
            <a:r>
              <a:rPr lang="en-US" altLang="zh-CN" smtClean="0">
                <a:ea typeface="SimSun" pitchFamily="2" charset="-122"/>
              </a:rPr>
              <a:t>This algorithm only finds the max possible value that can be carried in the knapsack</a:t>
            </a:r>
          </a:p>
          <a:p>
            <a:pPr lvl="1"/>
            <a:r>
              <a:rPr lang="en-US" altLang="zh-CN" smtClean="0">
                <a:ea typeface="SimSun" pitchFamily="2" charset="-122"/>
              </a:rPr>
              <a:t>i.e., the value in V[n,W]</a:t>
            </a:r>
          </a:p>
          <a:p>
            <a:r>
              <a:rPr lang="en-US" altLang="zh-CN" smtClean="0">
                <a:ea typeface="SimSun" pitchFamily="2" charset="-122"/>
              </a:rPr>
              <a:t>To know the items that make this maximum value, an addition to this algorithm is necessary</a:t>
            </a:r>
          </a:p>
          <a:p>
            <a:pPr lvl="1">
              <a:buFontTx/>
              <a:buNone/>
            </a:pPr>
            <a:endParaRPr lang="en-US" altLang="zh-CN" smtClean="0">
              <a:ea typeface="SimSun" pitchFamily="2" charset="-122"/>
            </a:endParaRPr>
          </a:p>
          <a:p>
            <a:pPr>
              <a:buFont typeface="Monotype Sorts" pitchFamily="2" charset="2"/>
              <a:buNone/>
            </a:pPr>
            <a:endParaRPr lang="zh-CN" altLang="en-US" smtClean="0">
              <a:ea typeface="SimSun" pitchFamily="2" charset="-122"/>
            </a:endParaRPr>
          </a:p>
        </p:txBody>
      </p:sp>
    </p:spTree>
    <p:extLst>
      <p:ext uri="{BB962C8B-B14F-4D97-AF65-F5344CB8AC3E}">
        <p14:creationId xmlns:p14="http://schemas.microsoft.com/office/powerpoint/2010/main" val="11056921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5" name="Rectangle 3"/>
          <p:cNvSpPr>
            <a:spLocks noGrp="1" noChangeArrowheads="1"/>
          </p:cNvSpPr>
          <p:nvPr>
            <p:ph type="body" idx="1"/>
          </p:nvPr>
        </p:nvSpPr>
        <p:spPr>
          <a:xfrm>
            <a:off x="1320800" y="1600200"/>
            <a:ext cx="10566400" cy="5105400"/>
          </a:xfrm>
        </p:spPr>
        <p:txBody>
          <a:bodyPr/>
          <a:lstStyle/>
          <a:p>
            <a:pPr>
              <a:lnSpc>
                <a:spcPct val="90000"/>
              </a:lnSpc>
            </a:pPr>
            <a:r>
              <a:rPr lang="en-US" altLang="zh-CN" smtClean="0">
                <a:ea typeface="SimSun" pitchFamily="2" charset="-122"/>
              </a:rPr>
              <a:t>All of the information we need is in the table.</a:t>
            </a:r>
          </a:p>
          <a:p>
            <a:pPr>
              <a:lnSpc>
                <a:spcPct val="90000"/>
              </a:lnSpc>
            </a:pPr>
            <a:r>
              <a:rPr lang="en-US" altLang="zh-CN" i="1" smtClean="0">
                <a:ea typeface="SimSun" pitchFamily="2" charset="-122"/>
              </a:rPr>
              <a:t>V[n</a:t>
            </a:r>
            <a:r>
              <a:rPr lang="en-US" altLang="zh-CN" smtClean="0">
                <a:ea typeface="SimSun" pitchFamily="2" charset="-122"/>
              </a:rPr>
              <a:t>,</a:t>
            </a:r>
            <a:r>
              <a:rPr lang="en-US" altLang="zh-CN" i="1" smtClean="0">
                <a:ea typeface="SimSun" pitchFamily="2" charset="-122"/>
              </a:rPr>
              <a:t>W</a:t>
            </a:r>
            <a:r>
              <a:rPr lang="en-US" altLang="zh-CN" smtClean="0">
                <a:ea typeface="SimSun" pitchFamily="2" charset="-122"/>
              </a:rPr>
              <a:t>] is the maximal value of items that can be placed in the Knapsack.</a:t>
            </a:r>
          </a:p>
          <a:p>
            <a:pPr>
              <a:lnSpc>
                <a:spcPct val="90000"/>
              </a:lnSpc>
            </a:pPr>
            <a:r>
              <a:rPr lang="en-US" altLang="zh-CN" smtClean="0">
                <a:ea typeface="SimSun" pitchFamily="2" charset="-122"/>
              </a:rPr>
              <a:t>Let i=n and k=W</a:t>
            </a:r>
          </a:p>
          <a:p>
            <a:pPr lvl="1">
              <a:lnSpc>
                <a:spcPct val="90000"/>
              </a:lnSpc>
              <a:buFontTx/>
              <a:buNone/>
            </a:pPr>
            <a:r>
              <a:rPr lang="en-US" altLang="zh-CN" sz="2800" smtClean="0">
                <a:ea typeface="SimSun" pitchFamily="2" charset="-122"/>
              </a:rPr>
              <a:t>if </a:t>
            </a:r>
            <a:r>
              <a:rPr lang="en-US" altLang="zh-CN" sz="2800" i="1" smtClean="0">
                <a:ea typeface="SimSun" pitchFamily="2" charset="-122"/>
              </a:rPr>
              <a:t>V[i,k</a:t>
            </a:r>
            <a:r>
              <a:rPr lang="en-US" altLang="zh-CN" sz="2800" smtClean="0">
                <a:ea typeface="SimSun" pitchFamily="2" charset="-122"/>
              </a:rPr>
              <a:t>] </a:t>
            </a:r>
            <a:r>
              <a:rPr lang="en-US" altLang="zh-CN" sz="2800" smtClean="0">
                <a:ea typeface="SimSun" pitchFamily="2" charset="-122"/>
                <a:sym typeface="Symbol" pitchFamily="18" charset="2"/>
              </a:rPr>
              <a:t> </a:t>
            </a:r>
            <a:r>
              <a:rPr lang="en-US" altLang="zh-CN" sz="2800" i="1" smtClean="0">
                <a:ea typeface="SimSun" pitchFamily="2" charset="-122"/>
              </a:rPr>
              <a:t>V[i</a:t>
            </a:r>
            <a:r>
              <a:rPr lang="en-US" altLang="zh-CN" sz="2800" i="1" smtClean="0">
                <a:ea typeface="SimSun" pitchFamily="2" charset="-122"/>
                <a:sym typeface="Symbol" pitchFamily="18" charset="2"/>
              </a:rPr>
              <a:t></a:t>
            </a:r>
            <a:r>
              <a:rPr lang="en-US" altLang="zh-CN" sz="2800" i="1" smtClean="0">
                <a:ea typeface="SimSun" pitchFamily="2" charset="-122"/>
              </a:rPr>
              <a:t>1,k</a:t>
            </a:r>
            <a:r>
              <a:rPr lang="en-US" altLang="zh-CN" sz="2800" smtClean="0">
                <a:ea typeface="SimSun" pitchFamily="2" charset="-122"/>
              </a:rPr>
              <a:t>] then</a:t>
            </a:r>
            <a:r>
              <a:rPr lang="en-US" altLang="zh-CN" sz="3200" smtClean="0">
                <a:ea typeface="SimSun" pitchFamily="2" charset="-122"/>
              </a:rPr>
              <a:t> </a:t>
            </a:r>
          </a:p>
          <a:p>
            <a:pPr lvl="1">
              <a:lnSpc>
                <a:spcPct val="90000"/>
              </a:lnSpc>
              <a:buClr>
                <a:schemeClr val="accent1"/>
              </a:buClr>
              <a:buSzPct val="70000"/>
              <a:buFont typeface="Monotype Sorts" pitchFamily="2" charset="2"/>
              <a:buNone/>
            </a:pPr>
            <a:r>
              <a:rPr lang="en-US" altLang="zh-CN" sz="2800" smtClean="0">
                <a:solidFill>
                  <a:schemeClr val="accent1"/>
                </a:solidFill>
                <a:ea typeface="SimSun" pitchFamily="2" charset="-122"/>
              </a:rPr>
              <a:t>	</a:t>
            </a:r>
            <a:r>
              <a:rPr lang="en-US" altLang="zh-CN" sz="2800" smtClean="0">
                <a:ea typeface="SimSun" pitchFamily="2" charset="-122"/>
              </a:rPr>
              <a:t>mark the </a:t>
            </a:r>
            <a:r>
              <a:rPr lang="en-US" altLang="zh-CN" sz="2800" i="1" smtClean="0">
                <a:ea typeface="SimSun" pitchFamily="2" charset="-122"/>
              </a:rPr>
              <a:t>i</a:t>
            </a:r>
            <a:r>
              <a:rPr lang="en-US" altLang="zh-CN" sz="2800" baseline="30000" smtClean="0">
                <a:ea typeface="SimSun" pitchFamily="2" charset="-122"/>
              </a:rPr>
              <a:t>th</a:t>
            </a:r>
            <a:r>
              <a:rPr lang="en-US" altLang="zh-CN" sz="2800" smtClean="0">
                <a:ea typeface="SimSun" pitchFamily="2" charset="-122"/>
              </a:rPr>
              <a:t> item as in the knapsack</a:t>
            </a:r>
          </a:p>
          <a:p>
            <a:pPr lvl="1">
              <a:lnSpc>
                <a:spcPct val="90000"/>
              </a:lnSpc>
              <a:buClr>
                <a:schemeClr val="accent1"/>
              </a:buClr>
              <a:buSzPct val="70000"/>
              <a:buFont typeface="Monotype Sorts" pitchFamily="2" charset="2"/>
              <a:buNone/>
            </a:pPr>
            <a:r>
              <a:rPr lang="en-US" altLang="zh-CN" sz="2800" smtClean="0">
                <a:ea typeface="SimSun" pitchFamily="2" charset="-122"/>
              </a:rPr>
              <a:t>	</a:t>
            </a:r>
            <a:r>
              <a:rPr lang="en-US" altLang="zh-CN" sz="2800" i="1" smtClean="0">
                <a:ea typeface="SimSun" pitchFamily="2" charset="-122"/>
              </a:rPr>
              <a:t>i </a:t>
            </a:r>
            <a:r>
              <a:rPr lang="en-US" altLang="zh-CN" sz="2800" smtClean="0">
                <a:ea typeface="SimSun" pitchFamily="2" charset="-122"/>
              </a:rPr>
              <a:t>= </a:t>
            </a:r>
            <a:r>
              <a:rPr lang="en-US" altLang="zh-CN" sz="2800" i="1" smtClean="0">
                <a:ea typeface="SimSun" pitchFamily="2" charset="-122"/>
              </a:rPr>
              <a:t>i</a:t>
            </a:r>
            <a:r>
              <a:rPr lang="en-US" altLang="zh-CN" sz="2800" i="1" smtClean="0">
                <a:ea typeface="SimSun" pitchFamily="2" charset="-122"/>
                <a:sym typeface="Symbol" pitchFamily="18" charset="2"/>
              </a:rPr>
              <a:t></a:t>
            </a:r>
            <a:r>
              <a:rPr lang="en-US" altLang="zh-CN" sz="2800" i="1" smtClean="0">
                <a:ea typeface="SimSun" pitchFamily="2" charset="-122"/>
              </a:rPr>
              <a:t>1</a:t>
            </a:r>
            <a:r>
              <a:rPr lang="en-US" altLang="zh-CN" sz="2800" smtClean="0">
                <a:ea typeface="SimSun" pitchFamily="2" charset="-122"/>
              </a:rPr>
              <a:t>, </a:t>
            </a:r>
            <a:r>
              <a:rPr lang="en-US" altLang="zh-CN" sz="2800" i="1" smtClean="0">
                <a:ea typeface="SimSun" pitchFamily="2" charset="-122"/>
              </a:rPr>
              <a:t>k</a:t>
            </a:r>
            <a:r>
              <a:rPr lang="en-US" altLang="zh-CN" sz="2800" smtClean="0">
                <a:ea typeface="SimSun" pitchFamily="2" charset="-122"/>
              </a:rPr>
              <a:t> = </a:t>
            </a:r>
            <a:r>
              <a:rPr lang="en-US" altLang="zh-CN" sz="2800" i="1" smtClean="0">
                <a:ea typeface="SimSun" pitchFamily="2" charset="-122"/>
              </a:rPr>
              <a:t>k-w</a:t>
            </a:r>
            <a:r>
              <a:rPr lang="en-US" altLang="zh-CN" sz="2800" i="1" baseline="-25000" smtClean="0">
                <a:ea typeface="SimSun" pitchFamily="2" charset="-122"/>
              </a:rPr>
              <a:t>i</a:t>
            </a:r>
            <a:endParaRPr lang="en-US" altLang="zh-CN" sz="3200" smtClean="0">
              <a:ea typeface="SimSun" pitchFamily="2" charset="-122"/>
            </a:endParaRPr>
          </a:p>
          <a:p>
            <a:pPr lvl="1">
              <a:lnSpc>
                <a:spcPct val="90000"/>
              </a:lnSpc>
              <a:buFontTx/>
              <a:buNone/>
            </a:pPr>
            <a:r>
              <a:rPr lang="en-US" altLang="zh-CN" sz="2800" smtClean="0">
                <a:ea typeface="SimSun" pitchFamily="2" charset="-122"/>
              </a:rPr>
              <a:t>else</a:t>
            </a:r>
            <a:r>
              <a:rPr lang="en-US" altLang="zh-CN" sz="2800" i="1" smtClean="0">
                <a:ea typeface="SimSun" pitchFamily="2" charset="-122"/>
              </a:rPr>
              <a:t> </a:t>
            </a:r>
          </a:p>
          <a:p>
            <a:pPr lvl="1">
              <a:lnSpc>
                <a:spcPct val="90000"/>
              </a:lnSpc>
              <a:buFontTx/>
              <a:buNone/>
            </a:pPr>
            <a:r>
              <a:rPr lang="en-US" altLang="zh-CN" sz="2800" i="1" smtClean="0">
                <a:ea typeface="SimSun" pitchFamily="2" charset="-122"/>
              </a:rPr>
              <a:t>	i </a:t>
            </a:r>
            <a:r>
              <a:rPr lang="en-US" altLang="zh-CN" sz="2800" smtClean="0">
                <a:ea typeface="SimSun" pitchFamily="2" charset="-122"/>
              </a:rPr>
              <a:t>= </a:t>
            </a:r>
            <a:r>
              <a:rPr lang="en-US" altLang="zh-CN" sz="2800" i="1" smtClean="0">
                <a:ea typeface="SimSun" pitchFamily="2" charset="-122"/>
              </a:rPr>
              <a:t>i</a:t>
            </a:r>
            <a:r>
              <a:rPr lang="en-US" altLang="zh-CN" sz="2800" i="1" smtClean="0">
                <a:ea typeface="SimSun" pitchFamily="2" charset="-122"/>
                <a:sym typeface="Symbol" pitchFamily="18" charset="2"/>
              </a:rPr>
              <a:t></a:t>
            </a:r>
            <a:r>
              <a:rPr lang="en-US" altLang="zh-CN" sz="2800" i="1" smtClean="0">
                <a:ea typeface="SimSun" pitchFamily="2" charset="-122"/>
              </a:rPr>
              <a:t>1  </a:t>
            </a:r>
            <a:r>
              <a:rPr lang="en-US" altLang="zh-CN" sz="2800" smtClean="0">
                <a:solidFill>
                  <a:schemeClr val="tx1"/>
                </a:solidFill>
                <a:ea typeface="SimSun" pitchFamily="2" charset="-122"/>
              </a:rPr>
              <a:t>// </a:t>
            </a:r>
            <a:r>
              <a:rPr lang="en-US" altLang="zh-CN" smtClean="0">
                <a:solidFill>
                  <a:schemeClr val="tx1"/>
                </a:solidFill>
                <a:ea typeface="SimSun" pitchFamily="2" charset="-122"/>
              </a:rPr>
              <a:t>Assume the </a:t>
            </a:r>
            <a:r>
              <a:rPr lang="en-US" altLang="zh-CN" i="1" smtClean="0">
                <a:solidFill>
                  <a:schemeClr val="tx1"/>
                </a:solidFill>
                <a:ea typeface="SimSun" pitchFamily="2" charset="-122"/>
              </a:rPr>
              <a:t>i</a:t>
            </a:r>
            <a:r>
              <a:rPr lang="en-US" altLang="zh-CN" baseline="30000" smtClean="0">
                <a:solidFill>
                  <a:schemeClr val="tx1"/>
                </a:solidFill>
                <a:ea typeface="SimSun" pitchFamily="2" charset="-122"/>
              </a:rPr>
              <a:t>th</a:t>
            </a:r>
            <a:r>
              <a:rPr lang="en-US" altLang="zh-CN" smtClean="0">
                <a:solidFill>
                  <a:schemeClr val="tx1"/>
                </a:solidFill>
                <a:ea typeface="SimSun" pitchFamily="2" charset="-122"/>
              </a:rPr>
              <a:t> item is </a:t>
            </a:r>
            <a:r>
              <a:rPr lang="en-US" altLang="zh-CN" u="sng" smtClean="0">
                <a:solidFill>
                  <a:schemeClr val="tx1"/>
                </a:solidFill>
                <a:ea typeface="SimSun" pitchFamily="2" charset="-122"/>
              </a:rPr>
              <a:t>not</a:t>
            </a:r>
            <a:r>
              <a:rPr lang="en-US" altLang="zh-CN" smtClean="0">
                <a:solidFill>
                  <a:schemeClr val="tx1"/>
                </a:solidFill>
                <a:ea typeface="SimSun" pitchFamily="2" charset="-122"/>
              </a:rPr>
              <a:t> in the knapsack</a:t>
            </a:r>
          </a:p>
          <a:p>
            <a:pPr lvl="1">
              <a:lnSpc>
                <a:spcPct val="90000"/>
              </a:lnSpc>
              <a:buFontTx/>
              <a:buNone/>
            </a:pPr>
            <a:r>
              <a:rPr lang="en-US" altLang="zh-CN" smtClean="0">
                <a:solidFill>
                  <a:srgbClr val="FF0000"/>
                </a:solidFill>
                <a:ea typeface="SimSun" pitchFamily="2" charset="-122"/>
              </a:rPr>
              <a:t>		            </a:t>
            </a:r>
            <a:r>
              <a:rPr lang="en-US" altLang="zh-CN" sz="2800" smtClean="0">
                <a:solidFill>
                  <a:srgbClr val="FF0000"/>
                </a:solidFill>
                <a:ea typeface="SimSun" pitchFamily="2" charset="-122"/>
              </a:rPr>
              <a:t>//</a:t>
            </a:r>
            <a:r>
              <a:rPr lang="en-US" altLang="zh-CN" smtClean="0">
                <a:solidFill>
                  <a:srgbClr val="FF0000"/>
                </a:solidFill>
                <a:ea typeface="SimSun" pitchFamily="2" charset="-122"/>
              </a:rPr>
              <a:t> Could it be in the optimally packed knapsack?</a:t>
            </a:r>
          </a:p>
        </p:txBody>
      </p:sp>
      <p:sp>
        <p:nvSpPr>
          <p:cNvPr id="43011" name="Rectangle 4"/>
          <p:cNvSpPr>
            <a:spLocks noGrp="1" noChangeArrowheads="1"/>
          </p:cNvSpPr>
          <p:nvPr>
            <p:ph type="title"/>
          </p:nvPr>
        </p:nvSpPr>
        <p:spPr/>
        <p:txBody>
          <a:bodyPr/>
          <a:lstStyle/>
          <a:p>
            <a:r>
              <a:rPr lang="en-US" altLang="zh-CN" sz="3200" smtClean="0">
                <a:ea typeface="SimSun" pitchFamily="2" charset="-122"/>
              </a:rPr>
              <a:t>How to find actual Knapsack Items</a:t>
            </a:r>
          </a:p>
        </p:txBody>
      </p:sp>
    </p:spTree>
    <p:extLst>
      <p:ext uri="{BB962C8B-B14F-4D97-AF65-F5344CB8AC3E}">
        <p14:creationId xmlns:p14="http://schemas.microsoft.com/office/powerpoint/2010/main" val="1033719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2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2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299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299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1299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1299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299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1299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35"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44036" name="Group 5"/>
          <p:cNvGrpSpPr>
            <a:grpSpLocks/>
          </p:cNvGrpSpPr>
          <p:nvPr/>
        </p:nvGrpSpPr>
        <p:grpSpPr bwMode="auto">
          <a:xfrm>
            <a:off x="1380068" y="1676404"/>
            <a:ext cx="7255933" cy="2747963"/>
            <a:chOff x="652" y="768"/>
            <a:chExt cx="3428" cy="1731"/>
          </a:xfrm>
        </p:grpSpPr>
        <p:sp>
          <p:nvSpPr>
            <p:cNvPr id="44060"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61"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62"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63"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64"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44065" name="Group 11"/>
            <p:cNvGrpSpPr>
              <a:grpSpLocks/>
            </p:cNvGrpSpPr>
            <p:nvPr/>
          </p:nvGrpSpPr>
          <p:grpSpPr bwMode="auto">
            <a:xfrm>
              <a:off x="652" y="768"/>
              <a:ext cx="3428" cy="1731"/>
              <a:chOff x="652" y="768"/>
              <a:chExt cx="3428" cy="1731"/>
            </a:xfrm>
          </p:grpSpPr>
          <p:sp>
            <p:nvSpPr>
              <p:cNvPr id="44066"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67"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68"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69"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70"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71"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72"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73"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74"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75"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76"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77"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78"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79"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80"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81"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82"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83"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84"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4085"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86"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44087"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44088"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4089"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4090"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4091"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92"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44093"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44094"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4095"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4096"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44037" name="Text Box 43"/>
          <p:cNvSpPr txBox="1">
            <a:spLocks noChangeArrowheads="1"/>
          </p:cNvSpPr>
          <p:nvPr/>
        </p:nvSpPr>
        <p:spPr bwMode="auto">
          <a:xfrm>
            <a:off x="8809570" y="1752604"/>
            <a:ext cx="2366433"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400" b="0" smtClean="0">
                <a:solidFill>
                  <a:srgbClr val="FF0000"/>
                </a:solidFill>
                <a:latin typeface="Times New Roman" pitchFamily="18" charset="0"/>
                <a:ea typeface="SimSun" pitchFamily="2" charset="-122"/>
              </a:rPr>
              <a:t>i=4</a:t>
            </a:r>
          </a:p>
          <a:p>
            <a:pPr fontAlgn="base">
              <a:lnSpc>
                <a:spcPct val="110000"/>
              </a:lnSpc>
              <a:spcBef>
                <a:spcPct val="0"/>
              </a:spcBef>
              <a:spcAft>
                <a:spcPct val="0"/>
              </a:spcAft>
            </a:pPr>
            <a:r>
              <a:rPr lang="en-US" altLang="zh-CN" sz="2400" b="0" smtClean="0">
                <a:solidFill>
                  <a:srgbClr val="FF0000"/>
                </a:solidFill>
                <a:latin typeface="Times New Roman" pitchFamily="18" charset="0"/>
                <a:ea typeface="SimSun" pitchFamily="2" charset="-122"/>
              </a:rPr>
              <a:t>k= 5</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b</a:t>
            </a:r>
            <a:r>
              <a:rPr lang="en-US" altLang="zh-CN" sz="2400" b="0" baseline="-25000" smtClean="0">
                <a:solidFill>
                  <a:srgbClr val="000000"/>
                </a:solidFill>
                <a:latin typeface="Times New Roman" pitchFamily="18" charset="0"/>
                <a:ea typeface="SimSun" pitchFamily="2" charset="-122"/>
              </a:rPr>
              <a:t>i</a:t>
            </a:r>
            <a:r>
              <a:rPr lang="en-US" altLang="zh-CN" sz="2400" b="0" smtClean="0">
                <a:solidFill>
                  <a:srgbClr val="000000"/>
                </a:solidFill>
                <a:latin typeface="Times New Roman" pitchFamily="18" charset="0"/>
                <a:ea typeface="SimSun" pitchFamily="2" charset="-122"/>
              </a:rPr>
              <a:t>=6</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w</a:t>
            </a:r>
            <a:r>
              <a:rPr lang="en-US" altLang="zh-CN" sz="2400" b="0" baseline="-25000" smtClean="0">
                <a:solidFill>
                  <a:srgbClr val="000000"/>
                </a:solidFill>
                <a:latin typeface="Times New Roman" pitchFamily="18" charset="0"/>
                <a:ea typeface="SimSun" pitchFamily="2" charset="-122"/>
              </a:rPr>
              <a:t>i</a:t>
            </a:r>
            <a:r>
              <a:rPr lang="en-US" altLang="zh-CN" sz="2400" b="0" smtClean="0">
                <a:solidFill>
                  <a:srgbClr val="000000"/>
                </a:solidFill>
                <a:latin typeface="Times New Roman" pitchFamily="18" charset="0"/>
                <a:ea typeface="SimSun" pitchFamily="2" charset="-122"/>
              </a:rPr>
              <a:t>=5</a:t>
            </a:r>
          </a:p>
          <a:p>
            <a:pPr fontAlgn="base">
              <a:lnSpc>
                <a:spcPct val="110000"/>
              </a:lnSpc>
              <a:spcBef>
                <a:spcPct val="0"/>
              </a:spcBef>
              <a:spcAft>
                <a:spcPct val="0"/>
              </a:spcAft>
            </a:pPr>
            <a:r>
              <a:rPr kumimoji="1" lang="en-US" altLang="zh-CN" sz="2400" b="0" i="1" smtClean="0">
                <a:solidFill>
                  <a:srgbClr val="000000"/>
                </a:solidFill>
                <a:latin typeface="Times New Roman" pitchFamily="18" charset="0"/>
                <a:ea typeface="SimSun" pitchFamily="2" charset="-122"/>
              </a:rPr>
              <a:t>V[i,k</a:t>
            </a:r>
            <a:r>
              <a:rPr kumimoji="1" lang="en-US" altLang="zh-CN" sz="2400" b="0" smtClean="0">
                <a:solidFill>
                  <a:srgbClr val="000000"/>
                </a:solidFill>
                <a:latin typeface="Times New Roman" pitchFamily="18" charset="0"/>
                <a:ea typeface="SimSun" pitchFamily="2" charset="-122"/>
              </a:rPr>
              <a:t>] </a:t>
            </a:r>
            <a:r>
              <a:rPr lang="en-US" altLang="zh-CN" sz="2400" b="0" smtClean="0">
                <a:solidFill>
                  <a:srgbClr val="000000"/>
                </a:solidFill>
                <a:latin typeface="Times New Roman" pitchFamily="18" charset="0"/>
                <a:ea typeface="SimSun" pitchFamily="2" charset="-122"/>
              </a:rPr>
              <a:t>=</a:t>
            </a:r>
            <a:r>
              <a:rPr kumimoji="1" lang="en-US" altLang="zh-CN" sz="2400" b="0" smtClean="0">
                <a:solidFill>
                  <a:srgbClr val="000000"/>
                </a:solidFill>
                <a:latin typeface="Times New Roman" pitchFamily="18" charset="0"/>
                <a:ea typeface="SimSun" pitchFamily="2" charset="-122"/>
                <a:sym typeface="Symbol" pitchFamily="18" charset="2"/>
              </a:rPr>
              <a:t> 7</a:t>
            </a:r>
          </a:p>
          <a:p>
            <a:pPr fontAlgn="base">
              <a:lnSpc>
                <a:spcPct val="110000"/>
              </a:lnSpc>
              <a:spcBef>
                <a:spcPct val="0"/>
              </a:spcBef>
              <a:spcAft>
                <a:spcPct val="0"/>
              </a:spcAft>
            </a:pPr>
            <a:r>
              <a:rPr kumimoji="1" lang="en-US" altLang="zh-CN" sz="2400" b="0" i="1" smtClean="0">
                <a:solidFill>
                  <a:srgbClr val="000000"/>
                </a:solidFill>
                <a:latin typeface="Times New Roman" pitchFamily="18" charset="0"/>
                <a:ea typeface="SimSun" pitchFamily="2" charset="-122"/>
              </a:rPr>
              <a:t>V[i</a:t>
            </a:r>
            <a:r>
              <a:rPr kumimoji="1" lang="en-US" altLang="zh-CN" sz="2400" b="0" i="1" smtClean="0">
                <a:solidFill>
                  <a:srgbClr val="000000"/>
                </a:solidFill>
                <a:latin typeface="Times New Roman" pitchFamily="18" charset="0"/>
                <a:ea typeface="SimSun" pitchFamily="2" charset="-122"/>
                <a:sym typeface="Symbol" pitchFamily="18" charset="2"/>
              </a:rPr>
              <a:t></a:t>
            </a:r>
            <a:r>
              <a:rPr kumimoji="1" lang="en-US" altLang="zh-CN" sz="2400" b="0" i="1" smtClean="0">
                <a:solidFill>
                  <a:srgbClr val="000000"/>
                </a:solidFill>
                <a:latin typeface="Times New Roman" pitchFamily="18" charset="0"/>
                <a:ea typeface="SimSun" pitchFamily="2" charset="-122"/>
              </a:rPr>
              <a:t>1,k</a:t>
            </a:r>
            <a:r>
              <a:rPr kumimoji="1" lang="en-US" altLang="zh-CN" sz="2400" b="0" smtClean="0">
                <a:solidFill>
                  <a:srgbClr val="000000"/>
                </a:solidFill>
                <a:latin typeface="Times New Roman" pitchFamily="18" charset="0"/>
                <a:ea typeface="SimSun" pitchFamily="2" charset="-122"/>
              </a:rPr>
              <a:t>] </a:t>
            </a:r>
            <a:r>
              <a:rPr lang="en-US" altLang="zh-CN" sz="2400" b="0" smtClean="0">
                <a:solidFill>
                  <a:srgbClr val="000000"/>
                </a:solidFill>
                <a:latin typeface="Times New Roman" pitchFamily="18" charset="0"/>
                <a:ea typeface="SimSun" pitchFamily="2" charset="-122"/>
              </a:rPr>
              <a:t>=7</a:t>
            </a:r>
          </a:p>
        </p:txBody>
      </p:sp>
      <p:sp>
        <p:nvSpPr>
          <p:cNvPr id="44038"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4039"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4040"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4041" name="Text Box 47"/>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4042" name="Text Box 48"/>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43" name="Text Box 49"/>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4044" name="Text Box 50"/>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4045" name="Text Box 51"/>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4046" name="Text Box 52"/>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44047" name="Text Box 53"/>
          <p:cNvSpPr txBox="1">
            <a:spLocks noChangeArrowheads="1"/>
          </p:cNvSpPr>
          <p:nvPr/>
        </p:nvSpPr>
        <p:spPr bwMode="auto">
          <a:xfrm>
            <a:off x="33528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48" name="Text Box 54"/>
          <p:cNvSpPr txBox="1">
            <a:spLocks noChangeArrowheads="1"/>
          </p:cNvSpPr>
          <p:nvPr/>
        </p:nvSpPr>
        <p:spPr bwMode="auto">
          <a:xfrm>
            <a:off x="44704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4049" name="Text Box 55"/>
          <p:cNvSpPr txBox="1">
            <a:spLocks noChangeArrowheads="1"/>
          </p:cNvSpPr>
          <p:nvPr/>
        </p:nvSpPr>
        <p:spPr bwMode="auto">
          <a:xfrm>
            <a:off x="55880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4050" name="Text Box 56"/>
          <p:cNvSpPr txBox="1">
            <a:spLocks noChangeArrowheads="1"/>
          </p:cNvSpPr>
          <p:nvPr/>
        </p:nvSpPr>
        <p:spPr bwMode="auto">
          <a:xfrm>
            <a:off x="2336800" y="4556125"/>
            <a:ext cx="924560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FF0000"/>
                </a:solidFill>
                <a:latin typeface="Times New Roman" pitchFamily="18" charset="0"/>
                <a:ea typeface="SimSun" pitchFamily="2" charset="-122"/>
              </a:rPr>
              <a:t>i=n, k=W</a:t>
            </a:r>
          </a:p>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while i,k &gt; 0</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if </a:t>
            </a:r>
            <a:r>
              <a:rPr kumimoji="1" lang="en-US" altLang="zh-CN" sz="2000" b="0" i="1" smtClean="0">
                <a:solidFill>
                  <a:srgbClr val="000000"/>
                </a:solidFill>
                <a:latin typeface="Times New Roman" pitchFamily="18" charset="0"/>
                <a:ea typeface="SimSun" pitchFamily="2" charset="-122"/>
              </a:rPr>
              <a:t>V[i,k</a:t>
            </a:r>
            <a:r>
              <a:rPr kumimoji="1" lang="en-US" altLang="zh-CN" sz="2000" b="0" smtClean="0">
                <a:solidFill>
                  <a:srgbClr val="000000"/>
                </a:solidFill>
                <a:latin typeface="Times New Roman" pitchFamily="18" charset="0"/>
                <a:ea typeface="SimSun" pitchFamily="2" charset="-122"/>
              </a:rPr>
              <a:t>] </a:t>
            </a:r>
            <a:r>
              <a:rPr kumimoji="1" lang="en-US" altLang="zh-CN" sz="2000" b="0" smtClean="0">
                <a:solidFill>
                  <a:srgbClr val="000000"/>
                </a:solidFill>
                <a:latin typeface="Times New Roman" pitchFamily="18" charset="0"/>
                <a:ea typeface="SimSun" pitchFamily="2" charset="-122"/>
                <a:sym typeface="Symbol" pitchFamily="18" charset="2"/>
              </a:rPr>
              <a:t> </a:t>
            </a:r>
            <a:r>
              <a:rPr kumimoji="1" lang="en-US" altLang="zh-CN" sz="2000" b="0" i="1" smtClean="0">
                <a:solidFill>
                  <a:srgbClr val="000000"/>
                </a:solidFill>
                <a:latin typeface="Times New Roman" pitchFamily="18" charset="0"/>
                <a:ea typeface="SimSun" pitchFamily="2" charset="-122"/>
              </a:rPr>
              <a:t>V[i</a:t>
            </a:r>
            <a:r>
              <a:rPr kumimoji="1" lang="en-US" altLang="zh-CN" sz="2000" b="0" i="1" smtClean="0">
                <a:solidFill>
                  <a:srgbClr val="000000"/>
                </a:solidFill>
                <a:latin typeface="Times New Roman" pitchFamily="18" charset="0"/>
                <a:ea typeface="SimSun" pitchFamily="2" charset="-122"/>
                <a:sym typeface="Symbol" pitchFamily="18" charset="2"/>
              </a:rPr>
              <a:t></a:t>
            </a:r>
            <a:r>
              <a:rPr kumimoji="1" lang="en-US" altLang="zh-CN" sz="2000" b="0" i="1" smtClean="0">
                <a:solidFill>
                  <a:srgbClr val="000000"/>
                </a:solidFill>
                <a:latin typeface="Times New Roman" pitchFamily="18" charset="0"/>
                <a:ea typeface="SimSun" pitchFamily="2" charset="-122"/>
              </a:rPr>
              <a:t>1,k</a:t>
            </a:r>
            <a:r>
              <a:rPr kumimoji="1" lang="en-US" altLang="zh-CN" sz="2000" b="0" smtClean="0">
                <a:solidFill>
                  <a:srgbClr val="000000"/>
                </a:solidFill>
                <a:latin typeface="Times New Roman" pitchFamily="18" charset="0"/>
                <a:ea typeface="SimSun" pitchFamily="2" charset="-122"/>
              </a:rPr>
              <a:t>] then </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6699FF"/>
                </a:solidFill>
                <a:latin typeface="Times New Roman" pitchFamily="18" charset="0"/>
                <a:ea typeface="SimSun" pitchFamily="2" charset="-122"/>
              </a:rPr>
              <a:t>	</a:t>
            </a:r>
            <a:r>
              <a:rPr kumimoji="1" lang="en-US" altLang="zh-CN" sz="1800" b="0" smtClean="0">
                <a:solidFill>
                  <a:srgbClr val="000000"/>
                </a:solidFill>
                <a:latin typeface="Times New Roman" pitchFamily="18" charset="0"/>
                <a:ea typeface="SimSun" pitchFamily="2" charset="-122"/>
              </a:rPr>
              <a:t>mark the </a:t>
            </a:r>
            <a:r>
              <a:rPr kumimoji="1" lang="en-US" altLang="zh-CN" sz="1800" b="0" i="1" smtClean="0">
                <a:solidFill>
                  <a:srgbClr val="000000"/>
                </a:solidFill>
                <a:latin typeface="Times New Roman" pitchFamily="18" charset="0"/>
                <a:ea typeface="SimSun" pitchFamily="2" charset="-122"/>
              </a:rPr>
              <a:t>i</a:t>
            </a:r>
            <a:r>
              <a:rPr kumimoji="1" lang="en-US" altLang="zh-CN" sz="1800" b="0" baseline="30000" smtClean="0">
                <a:solidFill>
                  <a:srgbClr val="000000"/>
                </a:solidFill>
                <a:latin typeface="Times New Roman" pitchFamily="18" charset="0"/>
                <a:ea typeface="SimSun" pitchFamily="2" charset="-122"/>
              </a:rPr>
              <a:t>th</a:t>
            </a:r>
            <a:r>
              <a:rPr kumimoji="1" lang="en-US" altLang="zh-CN" sz="1800" b="0" smtClean="0">
                <a:solidFill>
                  <a:srgbClr val="000000"/>
                </a:solidFill>
                <a:latin typeface="Times New Roman" pitchFamily="18" charset="0"/>
                <a:ea typeface="SimSun" pitchFamily="2" charset="-122"/>
              </a:rPr>
              <a:t> item as in the knapsack</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i </a:t>
            </a: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i</a:t>
            </a:r>
            <a:r>
              <a:rPr kumimoji="1" lang="en-US" altLang="zh-CN" sz="1800" b="0" i="1" smtClean="0">
                <a:solidFill>
                  <a:srgbClr val="000000"/>
                </a:solidFill>
                <a:latin typeface="Times New Roman" pitchFamily="18" charset="0"/>
                <a:ea typeface="SimSun" pitchFamily="2" charset="-122"/>
                <a:sym typeface="Symbol" pitchFamily="18" charset="2"/>
              </a:rPr>
              <a:t></a:t>
            </a:r>
            <a:r>
              <a:rPr kumimoji="1" lang="en-US" altLang="zh-CN" sz="1800" b="0" i="1" smtClean="0">
                <a:solidFill>
                  <a:srgbClr val="000000"/>
                </a:solidFill>
                <a:latin typeface="Times New Roman" pitchFamily="18" charset="0"/>
                <a:ea typeface="SimSun" pitchFamily="2" charset="-122"/>
              </a:rPr>
              <a:t>1</a:t>
            </a: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k</a:t>
            </a:r>
            <a:r>
              <a:rPr kumimoji="1" lang="en-US" altLang="zh-CN" sz="1800" b="0" smtClean="0">
                <a:solidFill>
                  <a:srgbClr val="000000"/>
                </a:solidFill>
                <a:latin typeface="Times New Roman" pitchFamily="18" charset="0"/>
                <a:ea typeface="SimSun" pitchFamily="2" charset="-122"/>
              </a:rPr>
              <a:t> = </a:t>
            </a:r>
            <a:r>
              <a:rPr kumimoji="1" lang="en-US" altLang="zh-CN" sz="1800" b="0" i="1" smtClean="0">
                <a:solidFill>
                  <a:srgbClr val="000000"/>
                </a:solidFill>
                <a:latin typeface="Times New Roman" pitchFamily="18" charset="0"/>
                <a:ea typeface="SimSun" pitchFamily="2" charset="-122"/>
              </a:rPr>
              <a:t>k-w</a:t>
            </a:r>
            <a:r>
              <a:rPr kumimoji="1" lang="en-US" altLang="zh-CN" sz="1800" b="0" i="1" baseline="-25000" smtClean="0">
                <a:solidFill>
                  <a:srgbClr val="000000"/>
                </a:solidFill>
                <a:latin typeface="Times New Roman" pitchFamily="18" charset="0"/>
                <a:ea typeface="SimSun" pitchFamily="2" charset="-122"/>
              </a:rPr>
              <a:t>i</a:t>
            </a:r>
            <a:endParaRPr kumimoji="1" lang="en-US" altLang="zh-CN" sz="2000" b="0" smtClean="0">
              <a:solidFill>
                <a:srgbClr val="000000"/>
              </a:solidFill>
              <a:latin typeface="Times New Roman" pitchFamily="18" charset="0"/>
              <a:ea typeface="SimSun" pitchFamily="2" charset="-122"/>
            </a:endParaRPr>
          </a:p>
          <a:p>
            <a:pPr lvl="1" fontAlgn="base">
              <a:lnSpc>
                <a:spcPct val="90000"/>
              </a:lnSpc>
              <a:spcBef>
                <a:spcPct val="20000"/>
              </a:spcBef>
              <a:spcAft>
                <a:spcPct val="0"/>
              </a:spcAft>
            </a:pPr>
            <a:r>
              <a:rPr kumimoji="1" lang="en-US" altLang="zh-CN" sz="1800" b="0" smtClean="0">
                <a:solidFill>
                  <a:srgbClr val="000000"/>
                </a:solidFill>
                <a:latin typeface="Times New Roman" pitchFamily="18" charset="0"/>
                <a:ea typeface="SimSun" pitchFamily="2" charset="-122"/>
              </a:rPr>
              <a:t>else</a:t>
            </a:r>
            <a:r>
              <a:rPr kumimoji="1" lang="en-US" altLang="zh-CN" sz="1800" b="0" i="1" smtClean="0">
                <a:solidFill>
                  <a:srgbClr val="000000"/>
                </a:solidFill>
                <a:latin typeface="Times New Roman" pitchFamily="18" charset="0"/>
                <a:ea typeface="SimSun" pitchFamily="2" charset="-122"/>
              </a:rPr>
              <a:t> </a:t>
            </a:r>
          </a:p>
          <a:p>
            <a:pPr lvl="1" fontAlgn="base">
              <a:lnSpc>
                <a:spcPct val="90000"/>
              </a:lnSpc>
              <a:spcBef>
                <a:spcPct val="20000"/>
              </a:spcBef>
              <a:spcAft>
                <a:spcPct val="0"/>
              </a:spcAft>
            </a:pPr>
            <a:r>
              <a:rPr kumimoji="1" lang="en-US" altLang="zh-CN" sz="1800" b="0" i="1" smtClean="0">
                <a:solidFill>
                  <a:srgbClr val="000000"/>
                </a:solidFill>
                <a:latin typeface="Times New Roman" pitchFamily="18" charset="0"/>
                <a:ea typeface="SimSun" pitchFamily="2" charset="-122"/>
              </a:rPr>
              <a:t>	i </a:t>
            </a: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i</a:t>
            </a:r>
            <a:r>
              <a:rPr kumimoji="1" lang="en-US" altLang="zh-CN" sz="1800" b="0" i="1" smtClean="0">
                <a:solidFill>
                  <a:srgbClr val="000000"/>
                </a:solidFill>
                <a:latin typeface="Times New Roman" pitchFamily="18" charset="0"/>
                <a:ea typeface="SimSun" pitchFamily="2" charset="-122"/>
                <a:sym typeface="Symbol" pitchFamily="18" charset="2"/>
              </a:rPr>
              <a:t></a:t>
            </a:r>
            <a:r>
              <a:rPr kumimoji="1" lang="en-US" altLang="zh-CN" sz="1800" b="0" i="1" smtClean="0">
                <a:solidFill>
                  <a:srgbClr val="000000"/>
                </a:solidFill>
                <a:latin typeface="Times New Roman" pitchFamily="18" charset="0"/>
                <a:ea typeface="SimSun" pitchFamily="2" charset="-122"/>
              </a:rPr>
              <a:t>1</a:t>
            </a:r>
            <a:endParaRPr kumimoji="1" lang="en-US" altLang="zh-CN" sz="1800" b="0" i="1" baseline="-25000" smtClean="0">
              <a:solidFill>
                <a:srgbClr val="000000"/>
              </a:solidFill>
              <a:latin typeface="Times New Roman" pitchFamily="18" charset="0"/>
              <a:ea typeface="SimSun" pitchFamily="2" charset="-122"/>
            </a:endParaRPr>
          </a:p>
        </p:txBody>
      </p:sp>
      <p:sp>
        <p:nvSpPr>
          <p:cNvPr id="44051" name="Text Box 57"/>
          <p:cNvSpPr txBox="1">
            <a:spLocks noChangeArrowheads="1"/>
          </p:cNvSpPr>
          <p:nvPr/>
        </p:nvSpPr>
        <p:spPr bwMode="auto">
          <a:xfrm>
            <a:off x="67056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4052" name="Text Box 60"/>
          <p:cNvSpPr txBox="1">
            <a:spLocks noChangeArrowheads="1"/>
          </p:cNvSpPr>
          <p:nvPr/>
        </p:nvSpPr>
        <p:spPr bwMode="auto">
          <a:xfrm>
            <a:off x="78232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44053" name="Text Box 61"/>
          <p:cNvSpPr txBox="1">
            <a:spLocks noChangeArrowheads="1"/>
          </p:cNvSpPr>
          <p:nvPr/>
        </p:nvSpPr>
        <p:spPr bwMode="auto">
          <a:xfrm>
            <a:off x="33528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4054" name="Text Box 62"/>
          <p:cNvSpPr txBox="1">
            <a:spLocks noChangeArrowheads="1"/>
          </p:cNvSpPr>
          <p:nvPr/>
        </p:nvSpPr>
        <p:spPr bwMode="auto">
          <a:xfrm>
            <a:off x="44704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4055" name="Text Box 63"/>
          <p:cNvSpPr txBox="1">
            <a:spLocks noChangeArrowheads="1"/>
          </p:cNvSpPr>
          <p:nvPr/>
        </p:nvSpPr>
        <p:spPr bwMode="auto">
          <a:xfrm>
            <a:off x="55880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4056" name="Text Box 64"/>
          <p:cNvSpPr txBox="1">
            <a:spLocks noChangeArrowheads="1"/>
          </p:cNvSpPr>
          <p:nvPr/>
        </p:nvSpPr>
        <p:spPr bwMode="auto">
          <a:xfrm>
            <a:off x="67056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4057" name="Rectangle 65"/>
          <p:cNvSpPr>
            <a:spLocks noChangeArrowheads="1"/>
          </p:cNvSpPr>
          <p:nvPr/>
        </p:nvSpPr>
        <p:spPr bwMode="auto">
          <a:xfrm>
            <a:off x="9652000" y="533400"/>
            <a:ext cx="22352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44058" name="Text Box 66"/>
          <p:cNvSpPr txBox="1">
            <a:spLocks noChangeArrowheads="1"/>
          </p:cNvSpPr>
          <p:nvPr/>
        </p:nvSpPr>
        <p:spPr bwMode="auto">
          <a:xfrm>
            <a:off x="78232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44059" name="Rectangle 67"/>
          <p:cNvSpPr>
            <a:spLocks noGrp="1" noChangeArrowheads="1"/>
          </p:cNvSpPr>
          <p:nvPr>
            <p:ph type="title"/>
          </p:nvPr>
        </p:nvSpPr>
        <p:spPr/>
        <p:txBody>
          <a:bodyPr/>
          <a:lstStyle/>
          <a:p>
            <a:r>
              <a:rPr lang="en-US" altLang="zh-CN" smtClean="0">
                <a:ea typeface="SimSun" pitchFamily="2" charset="-122"/>
              </a:rPr>
              <a:t>Finding the Items</a:t>
            </a:r>
          </a:p>
        </p:txBody>
      </p:sp>
    </p:spTree>
    <p:extLst>
      <p:ext uri="{BB962C8B-B14F-4D97-AF65-F5344CB8AC3E}">
        <p14:creationId xmlns:p14="http://schemas.microsoft.com/office/powerpoint/2010/main" val="31296426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059"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45060" name="Group 5"/>
          <p:cNvGrpSpPr>
            <a:grpSpLocks/>
          </p:cNvGrpSpPr>
          <p:nvPr/>
        </p:nvGrpSpPr>
        <p:grpSpPr bwMode="auto">
          <a:xfrm>
            <a:off x="1380068" y="1676404"/>
            <a:ext cx="7255933" cy="2747963"/>
            <a:chOff x="652" y="768"/>
            <a:chExt cx="3428" cy="1731"/>
          </a:xfrm>
        </p:grpSpPr>
        <p:sp>
          <p:nvSpPr>
            <p:cNvPr id="45086"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087"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088"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089"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090"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45091" name="Group 11"/>
            <p:cNvGrpSpPr>
              <a:grpSpLocks/>
            </p:cNvGrpSpPr>
            <p:nvPr/>
          </p:nvGrpSpPr>
          <p:grpSpPr bwMode="auto">
            <a:xfrm>
              <a:off x="652" y="768"/>
              <a:ext cx="3428" cy="1731"/>
              <a:chOff x="652" y="768"/>
              <a:chExt cx="3428" cy="1731"/>
            </a:xfrm>
          </p:grpSpPr>
          <p:sp>
            <p:nvSpPr>
              <p:cNvPr id="45092"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093"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094"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095"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096"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097"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098"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099"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100"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101"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102"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103"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104"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105"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106"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107"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108"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109"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110"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5111"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112"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45113"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45114"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5115"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5116"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5117"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118"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45119"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45120"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5121"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5122"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45061" name="Text Box 43"/>
          <p:cNvSpPr txBox="1">
            <a:spLocks noChangeArrowheads="1"/>
          </p:cNvSpPr>
          <p:nvPr/>
        </p:nvSpPr>
        <p:spPr bwMode="auto">
          <a:xfrm>
            <a:off x="8809570" y="1752604"/>
            <a:ext cx="2366433"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i=4</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k= 5</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b</a:t>
            </a:r>
            <a:r>
              <a:rPr lang="en-US" altLang="zh-CN" sz="2400" b="0" baseline="-25000" smtClean="0">
                <a:solidFill>
                  <a:srgbClr val="000000"/>
                </a:solidFill>
                <a:latin typeface="Times New Roman" pitchFamily="18" charset="0"/>
                <a:ea typeface="SimSun" pitchFamily="2" charset="-122"/>
              </a:rPr>
              <a:t>i</a:t>
            </a:r>
            <a:r>
              <a:rPr lang="en-US" altLang="zh-CN" sz="2400" b="0" smtClean="0">
                <a:solidFill>
                  <a:srgbClr val="000000"/>
                </a:solidFill>
                <a:latin typeface="Times New Roman" pitchFamily="18" charset="0"/>
                <a:ea typeface="SimSun" pitchFamily="2" charset="-122"/>
              </a:rPr>
              <a:t>=6</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w</a:t>
            </a:r>
            <a:r>
              <a:rPr lang="en-US" altLang="zh-CN" sz="2400" b="0" baseline="-25000" smtClean="0">
                <a:solidFill>
                  <a:srgbClr val="000000"/>
                </a:solidFill>
                <a:latin typeface="Times New Roman" pitchFamily="18" charset="0"/>
                <a:ea typeface="SimSun" pitchFamily="2" charset="-122"/>
              </a:rPr>
              <a:t>i</a:t>
            </a:r>
            <a:r>
              <a:rPr lang="en-US" altLang="zh-CN" sz="2400" b="0" smtClean="0">
                <a:solidFill>
                  <a:srgbClr val="000000"/>
                </a:solidFill>
                <a:latin typeface="Times New Roman" pitchFamily="18" charset="0"/>
                <a:ea typeface="SimSun" pitchFamily="2" charset="-122"/>
              </a:rPr>
              <a:t>=5</a:t>
            </a:r>
          </a:p>
          <a:p>
            <a:pPr fontAlgn="base">
              <a:lnSpc>
                <a:spcPct val="110000"/>
              </a:lnSpc>
              <a:spcBef>
                <a:spcPct val="0"/>
              </a:spcBef>
              <a:spcAft>
                <a:spcPct val="0"/>
              </a:spcAft>
            </a:pPr>
            <a:r>
              <a:rPr kumimoji="1" lang="en-US" altLang="zh-CN" sz="2400" b="0" i="1" smtClean="0">
                <a:solidFill>
                  <a:srgbClr val="FF0000"/>
                </a:solidFill>
                <a:latin typeface="Times New Roman" pitchFamily="18" charset="0"/>
                <a:ea typeface="SimSun" pitchFamily="2" charset="-122"/>
              </a:rPr>
              <a:t>V[i,k</a:t>
            </a:r>
            <a:r>
              <a:rPr kumimoji="1" lang="en-US" altLang="zh-CN" sz="2400" b="0" smtClean="0">
                <a:solidFill>
                  <a:srgbClr val="FF0000"/>
                </a:solidFill>
                <a:latin typeface="Times New Roman" pitchFamily="18" charset="0"/>
                <a:ea typeface="SimSun" pitchFamily="2" charset="-122"/>
              </a:rPr>
              <a:t>] </a:t>
            </a:r>
            <a:r>
              <a:rPr lang="en-US" altLang="zh-CN" sz="2400" b="0" smtClean="0">
                <a:solidFill>
                  <a:srgbClr val="FF0000"/>
                </a:solidFill>
                <a:latin typeface="Times New Roman" pitchFamily="18" charset="0"/>
                <a:ea typeface="SimSun" pitchFamily="2" charset="-122"/>
              </a:rPr>
              <a:t>=</a:t>
            </a:r>
            <a:r>
              <a:rPr kumimoji="1" lang="en-US" altLang="zh-CN" sz="2400" b="0" smtClean="0">
                <a:solidFill>
                  <a:srgbClr val="FF0000"/>
                </a:solidFill>
                <a:latin typeface="Times New Roman" pitchFamily="18" charset="0"/>
                <a:ea typeface="SimSun" pitchFamily="2" charset="-122"/>
                <a:sym typeface="Symbol" pitchFamily="18" charset="2"/>
              </a:rPr>
              <a:t> 7</a:t>
            </a:r>
          </a:p>
          <a:p>
            <a:pPr fontAlgn="base">
              <a:lnSpc>
                <a:spcPct val="110000"/>
              </a:lnSpc>
              <a:spcBef>
                <a:spcPct val="0"/>
              </a:spcBef>
              <a:spcAft>
                <a:spcPct val="0"/>
              </a:spcAft>
            </a:pPr>
            <a:r>
              <a:rPr kumimoji="1" lang="en-US" altLang="zh-CN" sz="2400" b="0" i="1" smtClean="0">
                <a:solidFill>
                  <a:srgbClr val="FF0000"/>
                </a:solidFill>
                <a:latin typeface="Times New Roman" pitchFamily="18" charset="0"/>
                <a:ea typeface="SimSun" pitchFamily="2" charset="-122"/>
              </a:rPr>
              <a:t>V[i</a:t>
            </a:r>
            <a:r>
              <a:rPr kumimoji="1" lang="en-US" altLang="zh-CN" sz="2400" b="0" i="1" smtClean="0">
                <a:solidFill>
                  <a:srgbClr val="FF0000"/>
                </a:solidFill>
                <a:latin typeface="Times New Roman" pitchFamily="18" charset="0"/>
                <a:ea typeface="SimSun" pitchFamily="2" charset="-122"/>
                <a:sym typeface="Symbol" pitchFamily="18" charset="2"/>
              </a:rPr>
              <a:t></a:t>
            </a:r>
            <a:r>
              <a:rPr kumimoji="1" lang="en-US" altLang="zh-CN" sz="2400" b="0" i="1" smtClean="0">
                <a:solidFill>
                  <a:srgbClr val="FF0000"/>
                </a:solidFill>
                <a:latin typeface="Times New Roman" pitchFamily="18" charset="0"/>
                <a:ea typeface="SimSun" pitchFamily="2" charset="-122"/>
              </a:rPr>
              <a:t>1,k</a:t>
            </a:r>
            <a:r>
              <a:rPr kumimoji="1" lang="en-US" altLang="zh-CN" sz="2400" b="0" smtClean="0">
                <a:solidFill>
                  <a:srgbClr val="FF0000"/>
                </a:solidFill>
                <a:latin typeface="Times New Roman" pitchFamily="18" charset="0"/>
                <a:ea typeface="SimSun" pitchFamily="2" charset="-122"/>
              </a:rPr>
              <a:t>] </a:t>
            </a:r>
            <a:r>
              <a:rPr lang="en-US" altLang="zh-CN" sz="2400" b="0" smtClean="0">
                <a:solidFill>
                  <a:srgbClr val="FF0000"/>
                </a:solidFill>
                <a:latin typeface="Times New Roman" pitchFamily="18" charset="0"/>
                <a:ea typeface="SimSun" pitchFamily="2" charset="-122"/>
              </a:rPr>
              <a:t>=7</a:t>
            </a:r>
          </a:p>
        </p:txBody>
      </p:sp>
      <p:sp>
        <p:nvSpPr>
          <p:cNvPr id="45062"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5063"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5064"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5065" name="Text Box 47"/>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5066" name="Text Box 48"/>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067" name="Text Box 49"/>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5068" name="Text Box 50"/>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5069" name="Text Box 51"/>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5070" name="Text Box 52"/>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45071" name="Text Box 53"/>
          <p:cNvSpPr txBox="1">
            <a:spLocks noChangeArrowheads="1"/>
          </p:cNvSpPr>
          <p:nvPr/>
        </p:nvSpPr>
        <p:spPr bwMode="auto">
          <a:xfrm>
            <a:off x="33528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072" name="Text Box 54"/>
          <p:cNvSpPr txBox="1">
            <a:spLocks noChangeArrowheads="1"/>
          </p:cNvSpPr>
          <p:nvPr/>
        </p:nvSpPr>
        <p:spPr bwMode="auto">
          <a:xfrm>
            <a:off x="44704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5073" name="Text Box 55"/>
          <p:cNvSpPr txBox="1">
            <a:spLocks noChangeArrowheads="1"/>
          </p:cNvSpPr>
          <p:nvPr/>
        </p:nvSpPr>
        <p:spPr bwMode="auto">
          <a:xfrm>
            <a:off x="55880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5074" name="Text Box 56"/>
          <p:cNvSpPr txBox="1">
            <a:spLocks noChangeArrowheads="1"/>
          </p:cNvSpPr>
          <p:nvPr/>
        </p:nvSpPr>
        <p:spPr bwMode="auto">
          <a:xfrm>
            <a:off x="2336800" y="4556125"/>
            <a:ext cx="924560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i=n, k=W</a:t>
            </a:r>
          </a:p>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while i,k &gt; 0</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if </a:t>
            </a:r>
            <a:r>
              <a:rPr kumimoji="1" lang="en-US" altLang="zh-CN" sz="2000" b="0" i="1" smtClean="0">
                <a:solidFill>
                  <a:srgbClr val="000000"/>
                </a:solidFill>
                <a:latin typeface="Times New Roman" pitchFamily="18" charset="0"/>
                <a:ea typeface="SimSun" pitchFamily="2" charset="-122"/>
              </a:rPr>
              <a:t>V[i,k</a:t>
            </a:r>
            <a:r>
              <a:rPr kumimoji="1" lang="en-US" altLang="zh-CN" sz="2000" b="0" smtClean="0">
                <a:solidFill>
                  <a:srgbClr val="000000"/>
                </a:solidFill>
                <a:latin typeface="Times New Roman" pitchFamily="18" charset="0"/>
                <a:ea typeface="SimSun" pitchFamily="2" charset="-122"/>
              </a:rPr>
              <a:t>] </a:t>
            </a:r>
            <a:r>
              <a:rPr kumimoji="1" lang="en-US" altLang="zh-CN" sz="2000" b="0" smtClean="0">
                <a:solidFill>
                  <a:srgbClr val="000000"/>
                </a:solidFill>
                <a:latin typeface="Times New Roman" pitchFamily="18" charset="0"/>
                <a:ea typeface="SimSun" pitchFamily="2" charset="-122"/>
                <a:sym typeface="Symbol" pitchFamily="18" charset="2"/>
              </a:rPr>
              <a:t> </a:t>
            </a:r>
            <a:r>
              <a:rPr kumimoji="1" lang="en-US" altLang="zh-CN" sz="2000" b="0" i="1" smtClean="0">
                <a:solidFill>
                  <a:srgbClr val="000000"/>
                </a:solidFill>
                <a:latin typeface="Times New Roman" pitchFamily="18" charset="0"/>
                <a:ea typeface="SimSun" pitchFamily="2" charset="-122"/>
              </a:rPr>
              <a:t>V[i</a:t>
            </a:r>
            <a:r>
              <a:rPr kumimoji="1" lang="en-US" altLang="zh-CN" sz="2000" b="0" i="1" smtClean="0">
                <a:solidFill>
                  <a:srgbClr val="000000"/>
                </a:solidFill>
                <a:latin typeface="Times New Roman" pitchFamily="18" charset="0"/>
                <a:ea typeface="SimSun" pitchFamily="2" charset="-122"/>
                <a:sym typeface="Symbol" pitchFamily="18" charset="2"/>
              </a:rPr>
              <a:t></a:t>
            </a:r>
            <a:r>
              <a:rPr kumimoji="1" lang="en-US" altLang="zh-CN" sz="2000" b="0" i="1" smtClean="0">
                <a:solidFill>
                  <a:srgbClr val="000000"/>
                </a:solidFill>
                <a:latin typeface="Times New Roman" pitchFamily="18" charset="0"/>
                <a:ea typeface="SimSun" pitchFamily="2" charset="-122"/>
              </a:rPr>
              <a:t>1,k</a:t>
            </a:r>
            <a:r>
              <a:rPr kumimoji="1" lang="en-US" altLang="zh-CN" sz="2000" b="0" smtClean="0">
                <a:solidFill>
                  <a:srgbClr val="000000"/>
                </a:solidFill>
                <a:latin typeface="Times New Roman" pitchFamily="18" charset="0"/>
                <a:ea typeface="SimSun" pitchFamily="2" charset="-122"/>
              </a:rPr>
              <a:t>] then </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6699FF"/>
                </a:solidFill>
                <a:latin typeface="Times New Roman" pitchFamily="18" charset="0"/>
                <a:ea typeface="SimSun" pitchFamily="2" charset="-122"/>
              </a:rPr>
              <a:t>	</a:t>
            </a:r>
            <a:r>
              <a:rPr kumimoji="1" lang="en-US" altLang="zh-CN" sz="1800" b="0" smtClean="0">
                <a:solidFill>
                  <a:srgbClr val="000000"/>
                </a:solidFill>
                <a:latin typeface="Times New Roman" pitchFamily="18" charset="0"/>
                <a:ea typeface="SimSun" pitchFamily="2" charset="-122"/>
              </a:rPr>
              <a:t>mark the </a:t>
            </a:r>
            <a:r>
              <a:rPr kumimoji="1" lang="en-US" altLang="zh-CN" sz="1800" b="0" i="1" smtClean="0">
                <a:solidFill>
                  <a:srgbClr val="000000"/>
                </a:solidFill>
                <a:latin typeface="Times New Roman" pitchFamily="18" charset="0"/>
                <a:ea typeface="SimSun" pitchFamily="2" charset="-122"/>
              </a:rPr>
              <a:t>i</a:t>
            </a:r>
            <a:r>
              <a:rPr kumimoji="1" lang="en-US" altLang="zh-CN" sz="1800" b="0" baseline="30000" smtClean="0">
                <a:solidFill>
                  <a:srgbClr val="000000"/>
                </a:solidFill>
                <a:latin typeface="Times New Roman" pitchFamily="18" charset="0"/>
                <a:ea typeface="SimSun" pitchFamily="2" charset="-122"/>
              </a:rPr>
              <a:t>th</a:t>
            </a:r>
            <a:r>
              <a:rPr kumimoji="1" lang="en-US" altLang="zh-CN" sz="1800" b="0" smtClean="0">
                <a:solidFill>
                  <a:srgbClr val="000000"/>
                </a:solidFill>
                <a:latin typeface="Times New Roman" pitchFamily="18" charset="0"/>
                <a:ea typeface="SimSun" pitchFamily="2" charset="-122"/>
              </a:rPr>
              <a:t> item as in the knapsack</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i </a:t>
            </a: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i</a:t>
            </a:r>
            <a:r>
              <a:rPr kumimoji="1" lang="en-US" altLang="zh-CN" sz="1800" b="0" i="1" smtClean="0">
                <a:solidFill>
                  <a:srgbClr val="000000"/>
                </a:solidFill>
                <a:latin typeface="Times New Roman" pitchFamily="18" charset="0"/>
                <a:ea typeface="SimSun" pitchFamily="2" charset="-122"/>
                <a:sym typeface="Symbol" pitchFamily="18" charset="2"/>
              </a:rPr>
              <a:t></a:t>
            </a:r>
            <a:r>
              <a:rPr kumimoji="1" lang="en-US" altLang="zh-CN" sz="1800" b="0" i="1" smtClean="0">
                <a:solidFill>
                  <a:srgbClr val="000000"/>
                </a:solidFill>
                <a:latin typeface="Times New Roman" pitchFamily="18" charset="0"/>
                <a:ea typeface="SimSun" pitchFamily="2" charset="-122"/>
              </a:rPr>
              <a:t>1</a:t>
            </a: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k</a:t>
            </a:r>
            <a:r>
              <a:rPr kumimoji="1" lang="en-US" altLang="zh-CN" sz="1800" b="0" smtClean="0">
                <a:solidFill>
                  <a:srgbClr val="000000"/>
                </a:solidFill>
                <a:latin typeface="Times New Roman" pitchFamily="18" charset="0"/>
                <a:ea typeface="SimSun" pitchFamily="2" charset="-122"/>
              </a:rPr>
              <a:t> = </a:t>
            </a:r>
            <a:r>
              <a:rPr kumimoji="1" lang="en-US" altLang="zh-CN" sz="1800" b="0" i="1" smtClean="0">
                <a:solidFill>
                  <a:srgbClr val="000000"/>
                </a:solidFill>
                <a:latin typeface="Times New Roman" pitchFamily="18" charset="0"/>
                <a:ea typeface="SimSun" pitchFamily="2" charset="-122"/>
              </a:rPr>
              <a:t>k-w</a:t>
            </a:r>
            <a:r>
              <a:rPr kumimoji="1" lang="en-US" altLang="zh-CN" sz="1800" b="0" i="1" baseline="-25000" smtClean="0">
                <a:solidFill>
                  <a:srgbClr val="000000"/>
                </a:solidFill>
                <a:latin typeface="Times New Roman" pitchFamily="18" charset="0"/>
                <a:ea typeface="SimSun" pitchFamily="2" charset="-122"/>
              </a:rPr>
              <a:t>i</a:t>
            </a:r>
            <a:endParaRPr kumimoji="1" lang="en-US" altLang="zh-CN" sz="2000" b="0" smtClean="0">
              <a:solidFill>
                <a:srgbClr val="000000"/>
              </a:solidFill>
              <a:latin typeface="Times New Roman" pitchFamily="18" charset="0"/>
              <a:ea typeface="SimSun" pitchFamily="2" charset="-122"/>
            </a:endParaRPr>
          </a:p>
          <a:p>
            <a:pPr lvl="1" fontAlgn="base">
              <a:lnSpc>
                <a:spcPct val="90000"/>
              </a:lnSpc>
              <a:spcBef>
                <a:spcPct val="20000"/>
              </a:spcBef>
              <a:spcAft>
                <a:spcPct val="0"/>
              </a:spcAft>
            </a:pPr>
            <a:r>
              <a:rPr kumimoji="1" lang="en-US" altLang="zh-CN" sz="1800" b="0" smtClean="0">
                <a:solidFill>
                  <a:srgbClr val="FF0000"/>
                </a:solidFill>
                <a:latin typeface="Times New Roman" pitchFamily="18" charset="0"/>
                <a:ea typeface="SimSun" pitchFamily="2" charset="-122"/>
              </a:rPr>
              <a:t>else</a:t>
            </a:r>
            <a:r>
              <a:rPr kumimoji="1" lang="en-US" altLang="zh-CN" sz="1800" b="0" i="1" smtClean="0">
                <a:solidFill>
                  <a:srgbClr val="000000"/>
                </a:solidFill>
                <a:latin typeface="Times New Roman" pitchFamily="18" charset="0"/>
                <a:ea typeface="SimSun" pitchFamily="2" charset="-122"/>
              </a:rPr>
              <a:t> </a:t>
            </a:r>
          </a:p>
          <a:p>
            <a:pPr lvl="1" fontAlgn="base">
              <a:lnSpc>
                <a:spcPct val="90000"/>
              </a:lnSpc>
              <a:spcBef>
                <a:spcPct val="20000"/>
              </a:spcBef>
              <a:spcAft>
                <a:spcPct val="0"/>
              </a:spcAft>
            </a:pPr>
            <a:r>
              <a:rPr kumimoji="1" lang="en-US" altLang="zh-CN" sz="1800" b="0" i="1" smtClean="0">
                <a:solidFill>
                  <a:srgbClr val="000000"/>
                </a:solidFill>
                <a:latin typeface="Times New Roman" pitchFamily="18" charset="0"/>
                <a:ea typeface="SimSun" pitchFamily="2" charset="-122"/>
              </a:rPr>
              <a:t>	</a:t>
            </a:r>
            <a:r>
              <a:rPr kumimoji="1" lang="en-US" altLang="zh-CN" sz="1800" i="1" smtClean="0">
                <a:solidFill>
                  <a:srgbClr val="000000"/>
                </a:solidFill>
                <a:latin typeface="Times New Roman" pitchFamily="18" charset="0"/>
                <a:ea typeface="SimSun" pitchFamily="2" charset="-122"/>
              </a:rPr>
              <a:t>i </a:t>
            </a:r>
            <a:r>
              <a:rPr kumimoji="1" lang="en-US" altLang="zh-CN" sz="1800" smtClean="0">
                <a:solidFill>
                  <a:srgbClr val="000000"/>
                </a:solidFill>
                <a:latin typeface="Times New Roman" pitchFamily="18" charset="0"/>
                <a:ea typeface="SimSun" pitchFamily="2" charset="-122"/>
              </a:rPr>
              <a:t>= </a:t>
            </a:r>
            <a:r>
              <a:rPr kumimoji="1" lang="en-US" altLang="zh-CN" sz="1800" i="1" smtClean="0">
                <a:solidFill>
                  <a:srgbClr val="000000"/>
                </a:solidFill>
                <a:latin typeface="Times New Roman" pitchFamily="18" charset="0"/>
                <a:ea typeface="SimSun" pitchFamily="2" charset="-122"/>
              </a:rPr>
              <a:t>i</a:t>
            </a:r>
            <a:r>
              <a:rPr kumimoji="1" lang="en-US" altLang="zh-CN" sz="1800" i="1" smtClean="0">
                <a:solidFill>
                  <a:srgbClr val="000000"/>
                </a:solidFill>
                <a:latin typeface="Times New Roman" pitchFamily="18" charset="0"/>
                <a:ea typeface="SimSun" pitchFamily="2" charset="-122"/>
                <a:sym typeface="Symbol" pitchFamily="18" charset="2"/>
              </a:rPr>
              <a:t></a:t>
            </a:r>
            <a:r>
              <a:rPr kumimoji="1" lang="en-US" altLang="zh-CN" sz="1800" i="1" smtClean="0">
                <a:solidFill>
                  <a:srgbClr val="000000"/>
                </a:solidFill>
                <a:latin typeface="Times New Roman" pitchFamily="18" charset="0"/>
                <a:ea typeface="SimSun" pitchFamily="2" charset="-122"/>
              </a:rPr>
              <a:t>1</a:t>
            </a:r>
            <a:endParaRPr kumimoji="1" lang="en-US" altLang="zh-CN" sz="1800" i="1" baseline="-25000" smtClean="0">
              <a:solidFill>
                <a:srgbClr val="000000"/>
              </a:solidFill>
              <a:latin typeface="Times New Roman" pitchFamily="18" charset="0"/>
              <a:ea typeface="SimSun" pitchFamily="2" charset="-122"/>
            </a:endParaRPr>
          </a:p>
        </p:txBody>
      </p:sp>
      <p:sp>
        <p:nvSpPr>
          <p:cNvPr id="45075" name="Text Box 57"/>
          <p:cNvSpPr txBox="1">
            <a:spLocks noChangeArrowheads="1"/>
          </p:cNvSpPr>
          <p:nvPr/>
        </p:nvSpPr>
        <p:spPr bwMode="auto">
          <a:xfrm>
            <a:off x="67056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5076" name="Text Box 58"/>
          <p:cNvSpPr txBox="1">
            <a:spLocks noChangeArrowheads="1"/>
          </p:cNvSpPr>
          <p:nvPr/>
        </p:nvSpPr>
        <p:spPr bwMode="auto">
          <a:xfrm>
            <a:off x="78232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45077" name="Text Box 59"/>
          <p:cNvSpPr txBox="1">
            <a:spLocks noChangeArrowheads="1"/>
          </p:cNvSpPr>
          <p:nvPr/>
        </p:nvSpPr>
        <p:spPr bwMode="auto">
          <a:xfrm>
            <a:off x="33528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5078" name="Text Box 60"/>
          <p:cNvSpPr txBox="1">
            <a:spLocks noChangeArrowheads="1"/>
          </p:cNvSpPr>
          <p:nvPr/>
        </p:nvSpPr>
        <p:spPr bwMode="auto">
          <a:xfrm>
            <a:off x="44704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5079" name="Text Box 61"/>
          <p:cNvSpPr txBox="1">
            <a:spLocks noChangeArrowheads="1"/>
          </p:cNvSpPr>
          <p:nvPr/>
        </p:nvSpPr>
        <p:spPr bwMode="auto">
          <a:xfrm>
            <a:off x="55880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5080" name="Text Box 62"/>
          <p:cNvSpPr txBox="1">
            <a:spLocks noChangeArrowheads="1"/>
          </p:cNvSpPr>
          <p:nvPr/>
        </p:nvSpPr>
        <p:spPr bwMode="auto">
          <a:xfrm>
            <a:off x="67056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5081" name="Rectangle 63"/>
          <p:cNvSpPr>
            <a:spLocks noChangeArrowheads="1"/>
          </p:cNvSpPr>
          <p:nvPr/>
        </p:nvSpPr>
        <p:spPr bwMode="auto">
          <a:xfrm>
            <a:off x="9652000" y="533400"/>
            <a:ext cx="22352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45082" name="Text Box 64"/>
          <p:cNvSpPr txBox="1">
            <a:spLocks noChangeArrowheads="1"/>
          </p:cNvSpPr>
          <p:nvPr/>
        </p:nvSpPr>
        <p:spPr bwMode="auto">
          <a:xfrm>
            <a:off x="78232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208961" name="Line 65"/>
          <p:cNvSpPr>
            <a:spLocks noChangeShapeType="1"/>
          </p:cNvSpPr>
          <p:nvPr/>
        </p:nvSpPr>
        <p:spPr bwMode="auto">
          <a:xfrm flipV="1">
            <a:off x="8331200" y="37338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08962" name="Oval 66"/>
          <p:cNvSpPr>
            <a:spLocks noChangeArrowheads="1"/>
          </p:cNvSpPr>
          <p:nvPr/>
        </p:nvSpPr>
        <p:spPr bwMode="auto">
          <a:xfrm>
            <a:off x="7679267" y="3481388"/>
            <a:ext cx="711200" cy="9906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45085" name="Rectangle 67"/>
          <p:cNvSpPr>
            <a:spLocks noGrp="1" noChangeArrowheads="1"/>
          </p:cNvSpPr>
          <p:nvPr>
            <p:ph type="title"/>
          </p:nvPr>
        </p:nvSpPr>
        <p:spPr/>
        <p:txBody>
          <a:bodyPr/>
          <a:lstStyle/>
          <a:p>
            <a:r>
              <a:rPr lang="en-US" altLang="zh-CN" smtClean="0">
                <a:ea typeface="SimSun" pitchFamily="2" charset="-122"/>
              </a:rPr>
              <a:t>Finding the Items (2)</a:t>
            </a:r>
          </a:p>
        </p:txBody>
      </p:sp>
    </p:spTree>
    <p:extLst>
      <p:ext uri="{BB962C8B-B14F-4D97-AF65-F5344CB8AC3E}">
        <p14:creationId xmlns:p14="http://schemas.microsoft.com/office/powerpoint/2010/main" val="2248726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962"/>
                                        </p:tgtEl>
                                        <p:attrNameLst>
                                          <p:attrName>style.visibility</p:attrName>
                                        </p:attrNameLst>
                                      </p:cBhvr>
                                      <p:to>
                                        <p:strVal val="visible"/>
                                      </p:to>
                                    </p:set>
                                  </p:childTnLst>
                                  <p:subTnLst>
                                    <p:set>
                                      <p:cBhvr override="childStyle">
                                        <p:cTn dur="1" fill="hold" display="0" masterRel="nextClick" afterEffect="1"/>
                                        <p:tgtEl>
                                          <p:spTgt spid="20896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89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61" grpId="0" animBg="1"/>
      <p:bldP spid="20896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083"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46084" name="Group 5"/>
          <p:cNvGrpSpPr>
            <a:grpSpLocks/>
          </p:cNvGrpSpPr>
          <p:nvPr/>
        </p:nvGrpSpPr>
        <p:grpSpPr bwMode="auto">
          <a:xfrm>
            <a:off x="1380068" y="1676404"/>
            <a:ext cx="7255933" cy="2747963"/>
            <a:chOff x="652" y="768"/>
            <a:chExt cx="3428" cy="1731"/>
          </a:xfrm>
        </p:grpSpPr>
        <p:sp>
          <p:nvSpPr>
            <p:cNvPr id="46110"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111"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112"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113"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114"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46115" name="Group 11"/>
            <p:cNvGrpSpPr>
              <a:grpSpLocks/>
            </p:cNvGrpSpPr>
            <p:nvPr/>
          </p:nvGrpSpPr>
          <p:grpSpPr bwMode="auto">
            <a:xfrm>
              <a:off x="652" y="768"/>
              <a:ext cx="3428" cy="1731"/>
              <a:chOff x="652" y="768"/>
              <a:chExt cx="3428" cy="1731"/>
            </a:xfrm>
          </p:grpSpPr>
          <p:sp>
            <p:nvSpPr>
              <p:cNvPr id="46116"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117"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118"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119"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120"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121"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122"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123"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124"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125"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126"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127"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128"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129"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130"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131"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132"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133"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134"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6135"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136"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46137"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46138"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6139"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6140"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6141"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142"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46143"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46144"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6145"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6146"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46085" name="Text Box 43"/>
          <p:cNvSpPr txBox="1">
            <a:spLocks noChangeArrowheads="1"/>
          </p:cNvSpPr>
          <p:nvPr/>
        </p:nvSpPr>
        <p:spPr bwMode="auto">
          <a:xfrm>
            <a:off x="8809570" y="1752604"/>
            <a:ext cx="2366433"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400" b="0" smtClean="0">
                <a:solidFill>
                  <a:srgbClr val="FF0000"/>
                </a:solidFill>
                <a:latin typeface="Times New Roman" pitchFamily="18" charset="0"/>
                <a:ea typeface="SimSun" pitchFamily="2" charset="-122"/>
              </a:rPr>
              <a:t>i=3</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k= 5</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b</a:t>
            </a:r>
            <a:r>
              <a:rPr lang="en-US" altLang="zh-CN" sz="2400" b="0" baseline="-25000" smtClean="0">
                <a:solidFill>
                  <a:srgbClr val="000000"/>
                </a:solidFill>
                <a:latin typeface="Times New Roman" pitchFamily="18" charset="0"/>
                <a:ea typeface="SimSun" pitchFamily="2" charset="-122"/>
              </a:rPr>
              <a:t>i</a:t>
            </a:r>
            <a:r>
              <a:rPr lang="en-US" altLang="zh-CN" sz="2400" b="0" smtClean="0">
                <a:solidFill>
                  <a:srgbClr val="000000"/>
                </a:solidFill>
                <a:latin typeface="Times New Roman" pitchFamily="18" charset="0"/>
                <a:ea typeface="SimSun" pitchFamily="2" charset="-122"/>
              </a:rPr>
              <a:t>=5</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w</a:t>
            </a:r>
            <a:r>
              <a:rPr lang="en-US" altLang="zh-CN" sz="2400" b="0" baseline="-25000" smtClean="0">
                <a:solidFill>
                  <a:srgbClr val="000000"/>
                </a:solidFill>
                <a:latin typeface="Times New Roman" pitchFamily="18" charset="0"/>
                <a:ea typeface="SimSun" pitchFamily="2" charset="-122"/>
              </a:rPr>
              <a:t>i</a:t>
            </a:r>
            <a:r>
              <a:rPr lang="en-US" altLang="zh-CN" sz="2400" b="0" smtClean="0">
                <a:solidFill>
                  <a:srgbClr val="000000"/>
                </a:solidFill>
                <a:latin typeface="Times New Roman" pitchFamily="18" charset="0"/>
                <a:ea typeface="SimSun" pitchFamily="2" charset="-122"/>
              </a:rPr>
              <a:t>=4</a:t>
            </a:r>
          </a:p>
          <a:p>
            <a:pPr fontAlgn="base">
              <a:lnSpc>
                <a:spcPct val="110000"/>
              </a:lnSpc>
              <a:spcBef>
                <a:spcPct val="0"/>
              </a:spcBef>
              <a:spcAft>
                <a:spcPct val="0"/>
              </a:spcAft>
            </a:pPr>
            <a:r>
              <a:rPr kumimoji="1" lang="en-US" altLang="zh-CN" sz="2400" b="0" i="1" smtClean="0">
                <a:solidFill>
                  <a:srgbClr val="FF0000"/>
                </a:solidFill>
                <a:latin typeface="Times New Roman" pitchFamily="18" charset="0"/>
                <a:ea typeface="SimSun" pitchFamily="2" charset="-122"/>
              </a:rPr>
              <a:t>V[i,k</a:t>
            </a:r>
            <a:r>
              <a:rPr kumimoji="1" lang="en-US" altLang="zh-CN" sz="2400" b="0" smtClean="0">
                <a:solidFill>
                  <a:srgbClr val="FF0000"/>
                </a:solidFill>
                <a:latin typeface="Times New Roman" pitchFamily="18" charset="0"/>
                <a:ea typeface="SimSun" pitchFamily="2" charset="-122"/>
              </a:rPr>
              <a:t>] </a:t>
            </a:r>
            <a:r>
              <a:rPr lang="en-US" altLang="zh-CN" sz="2400" b="0" smtClean="0">
                <a:solidFill>
                  <a:srgbClr val="FF0000"/>
                </a:solidFill>
                <a:latin typeface="Times New Roman" pitchFamily="18" charset="0"/>
                <a:ea typeface="SimSun" pitchFamily="2" charset="-122"/>
              </a:rPr>
              <a:t>=</a:t>
            </a:r>
            <a:r>
              <a:rPr kumimoji="1" lang="en-US" altLang="zh-CN" sz="2400" b="0" smtClean="0">
                <a:solidFill>
                  <a:srgbClr val="FF0000"/>
                </a:solidFill>
                <a:latin typeface="Times New Roman" pitchFamily="18" charset="0"/>
                <a:ea typeface="SimSun" pitchFamily="2" charset="-122"/>
                <a:sym typeface="Symbol" pitchFamily="18" charset="2"/>
              </a:rPr>
              <a:t> 7</a:t>
            </a:r>
          </a:p>
          <a:p>
            <a:pPr fontAlgn="base">
              <a:lnSpc>
                <a:spcPct val="110000"/>
              </a:lnSpc>
              <a:spcBef>
                <a:spcPct val="0"/>
              </a:spcBef>
              <a:spcAft>
                <a:spcPct val="0"/>
              </a:spcAft>
            </a:pPr>
            <a:r>
              <a:rPr kumimoji="1" lang="en-US" altLang="zh-CN" sz="2400" b="0" i="1" smtClean="0">
                <a:solidFill>
                  <a:srgbClr val="FF0000"/>
                </a:solidFill>
                <a:latin typeface="Times New Roman" pitchFamily="18" charset="0"/>
                <a:ea typeface="SimSun" pitchFamily="2" charset="-122"/>
              </a:rPr>
              <a:t>V[i</a:t>
            </a:r>
            <a:r>
              <a:rPr kumimoji="1" lang="en-US" altLang="zh-CN" sz="2400" b="0" i="1" smtClean="0">
                <a:solidFill>
                  <a:srgbClr val="FF0000"/>
                </a:solidFill>
                <a:latin typeface="Times New Roman" pitchFamily="18" charset="0"/>
                <a:ea typeface="SimSun" pitchFamily="2" charset="-122"/>
                <a:sym typeface="Symbol" pitchFamily="18" charset="2"/>
              </a:rPr>
              <a:t></a:t>
            </a:r>
            <a:r>
              <a:rPr kumimoji="1" lang="en-US" altLang="zh-CN" sz="2400" b="0" i="1" smtClean="0">
                <a:solidFill>
                  <a:srgbClr val="FF0000"/>
                </a:solidFill>
                <a:latin typeface="Times New Roman" pitchFamily="18" charset="0"/>
                <a:ea typeface="SimSun" pitchFamily="2" charset="-122"/>
              </a:rPr>
              <a:t>1,k</a:t>
            </a:r>
            <a:r>
              <a:rPr kumimoji="1" lang="en-US" altLang="zh-CN" sz="2400" b="0" smtClean="0">
                <a:solidFill>
                  <a:srgbClr val="FF0000"/>
                </a:solidFill>
                <a:latin typeface="Times New Roman" pitchFamily="18" charset="0"/>
                <a:ea typeface="SimSun" pitchFamily="2" charset="-122"/>
              </a:rPr>
              <a:t>] </a:t>
            </a:r>
            <a:r>
              <a:rPr lang="en-US" altLang="zh-CN" sz="2400" b="0" smtClean="0">
                <a:solidFill>
                  <a:srgbClr val="FF0000"/>
                </a:solidFill>
                <a:latin typeface="Times New Roman" pitchFamily="18" charset="0"/>
                <a:ea typeface="SimSun" pitchFamily="2" charset="-122"/>
              </a:rPr>
              <a:t>=7</a:t>
            </a:r>
          </a:p>
        </p:txBody>
      </p:sp>
      <p:sp>
        <p:nvSpPr>
          <p:cNvPr id="46086"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6087"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6088"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6089" name="Text Box 47"/>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6090" name="Text Box 48"/>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091" name="Text Box 49"/>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6092" name="Text Box 50"/>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6093" name="Text Box 51"/>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6094" name="Text Box 52"/>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46095" name="Text Box 53"/>
          <p:cNvSpPr txBox="1">
            <a:spLocks noChangeArrowheads="1"/>
          </p:cNvSpPr>
          <p:nvPr/>
        </p:nvSpPr>
        <p:spPr bwMode="auto">
          <a:xfrm>
            <a:off x="33528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096" name="Text Box 54"/>
          <p:cNvSpPr txBox="1">
            <a:spLocks noChangeArrowheads="1"/>
          </p:cNvSpPr>
          <p:nvPr/>
        </p:nvSpPr>
        <p:spPr bwMode="auto">
          <a:xfrm>
            <a:off x="44704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6097" name="Text Box 55"/>
          <p:cNvSpPr txBox="1">
            <a:spLocks noChangeArrowheads="1"/>
          </p:cNvSpPr>
          <p:nvPr/>
        </p:nvSpPr>
        <p:spPr bwMode="auto">
          <a:xfrm>
            <a:off x="55880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6098" name="Text Box 56"/>
          <p:cNvSpPr txBox="1">
            <a:spLocks noChangeArrowheads="1"/>
          </p:cNvSpPr>
          <p:nvPr/>
        </p:nvSpPr>
        <p:spPr bwMode="auto">
          <a:xfrm>
            <a:off x="2336800" y="4556125"/>
            <a:ext cx="924560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i=n, k=W</a:t>
            </a:r>
          </a:p>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while i,k &gt; 0</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if </a:t>
            </a:r>
            <a:r>
              <a:rPr kumimoji="1" lang="en-US" altLang="zh-CN" sz="2000" b="0" i="1" smtClean="0">
                <a:solidFill>
                  <a:srgbClr val="000000"/>
                </a:solidFill>
                <a:latin typeface="Times New Roman" pitchFamily="18" charset="0"/>
                <a:ea typeface="SimSun" pitchFamily="2" charset="-122"/>
              </a:rPr>
              <a:t>V[i,k</a:t>
            </a:r>
            <a:r>
              <a:rPr kumimoji="1" lang="en-US" altLang="zh-CN" sz="2000" b="0" smtClean="0">
                <a:solidFill>
                  <a:srgbClr val="000000"/>
                </a:solidFill>
                <a:latin typeface="Times New Roman" pitchFamily="18" charset="0"/>
                <a:ea typeface="SimSun" pitchFamily="2" charset="-122"/>
              </a:rPr>
              <a:t>] </a:t>
            </a:r>
            <a:r>
              <a:rPr kumimoji="1" lang="en-US" altLang="zh-CN" sz="2000" b="0" smtClean="0">
                <a:solidFill>
                  <a:srgbClr val="000000"/>
                </a:solidFill>
                <a:latin typeface="Times New Roman" pitchFamily="18" charset="0"/>
                <a:ea typeface="SimSun" pitchFamily="2" charset="-122"/>
                <a:sym typeface="Symbol" pitchFamily="18" charset="2"/>
              </a:rPr>
              <a:t> </a:t>
            </a:r>
            <a:r>
              <a:rPr kumimoji="1" lang="en-US" altLang="zh-CN" sz="2000" b="0" i="1" smtClean="0">
                <a:solidFill>
                  <a:srgbClr val="000000"/>
                </a:solidFill>
                <a:latin typeface="Times New Roman" pitchFamily="18" charset="0"/>
                <a:ea typeface="SimSun" pitchFamily="2" charset="-122"/>
              </a:rPr>
              <a:t>V[i</a:t>
            </a:r>
            <a:r>
              <a:rPr kumimoji="1" lang="en-US" altLang="zh-CN" sz="2000" b="0" i="1" smtClean="0">
                <a:solidFill>
                  <a:srgbClr val="000000"/>
                </a:solidFill>
                <a:latin typeface="Times New Roman" pitchFamily="18" charset="0"/>
                <a:ea typeface="SimSun" pitchFamily="2" charset="-122"/>
                <a:sym typeface="Symbol" pitchFamily="18" charset="2"/>
              </a:rPr>
              <a:t></a:t>
            </a:r>
            <a:r>
              <a:rPr kumimoji="1" lang="en-US" altLang="zh-CN" sz="2000" b="0" i="1" smtClean="0">
                <a:solidFill>
                  <a:srgbClr val="000000"/>
                </a:solidFill>
                <a:latin typeface="Times New Roman" pitchFamily="18" charset="0"/>
                <a:ea typeface="SimSun" pitchFamily="2" charset="-122"/>
              </a:rPr>
              <a:t>1,k</a:t>
            </a:r>
            <a:r>
              <a:rPr kumimoji="1" lang="en-US" altLang="zh-CN" sz="2000" b="0" smtClean="0">
                <a:solidFill>
                  <a:srgbClr val="000000"/>
                </a:solidFill>
                <a:latin typeface="Times New Roman" pitchFamily="18" charset="0"/>
                <a:ea typeface="SimSun" pitchFamily="2" charset="-122"/>
              </a:rPr>
              <a:t>] then </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6699FF"/>
                </a:solidFill>
                <a:latin typeface="Times New Roman" pitchFamily="18" charset="0"/>
                <a:ea typeface="SimSun" pitchFamily="2" charset="-122"/>
              </a:rPr>
              <a:t>	</a:t>
            </a:r>
            <a:r>
              <a:rPr kumimoji="1" lang="en-US" altLang="zh-CN" sz="1800" b="0" smtClean="0">
                <a:solidFill>
                  <a:srgbClr val="000000"/>
                </a:solidFill>
                <a:latin typeface="Times New Roman" pitchFamily="18" charset="0"/>
                <a:ea typeface="SimSun" pitchFamily="2" charset="-122"/>
              </a:rPr>
              <a:t>mark the </a:t>
            </a:r>
            <a:r>
              <a:rPr kumimoji="1" lang="en-US" altLang="zh-CN" sz="1800" b="0" i="1" smtClean="0">
                <a:solidFill>
                  <a:srgbClr val="000000"/>
                </a:solidFill>
                <a:latin typeface="Times New Roman" pitchFamily="18" charset="0"/>
                <a:ea typeface="SimSun" pitchFamily="2" charset="-122"/>
              </a:rPr>
              <a:t>i</a:t>
            </a:r>
            <a:r>
              <a:rPr kumimoji="1" lang="en-US" altLang="zh-CN" sz="1800" b="0" baseline="30000" smtClean="0">
                <a:solidFill>
                  <a:srgbClr val="000000"/>
                </a:solidFill>
                <a:latin typeface="Times New Roman" pitchFamily="18" charset="0"/>
                <a:ea typeface="SimSun" pitchFamily="2" charset="-122"/>
              </a:rPr>
              <a:t>th</a:t>
            </a:r>
            <a:r>
              <a:rPr kumimoji="1" lang="en-US" altLang="zh-CN" sz="1800" b="0" smtClean="0">
                <a:solidFill>
                  <a:srgbClr val="000000"/>
                </a:solidFill>
                <a:latin typeface="Times New Roman" pitchFamily="18" charset="0"/>
                <a:ea typeface="SimSun" pitchFamily="2" charset="-122"/>
              </a:rPr>
              <a:t> item as in the knapsack</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i </a:t>
            </a: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i</a:t>
            </a:r>
            <a:r>
              <a:rPr kumimoji="1" lang="en-US" altLang="zh-CN" sz="1800" b="0" i="1" smtClean="0">
                <a:solidFill>
                  <a:srgbClr val="000000"/>
                </a:solidFill>
                <a:latin typeface="Times New Roman" pitchFamily="18" charset="0"/>
                <a:ea typeface="SimSun" pitchFamily="2" charset="-122"/>
                <a:sym typeface="Symbol" pitchFamily="18" charset="2"/>
              </a:rPr>
              <a:t></a:t>
            </a:r>
            <a:r>
              <a:rPr kumimoji="1" lang="en-US" altLang="zh-CN" sz="1800" b="0" i="1" smtClean="0">
                <a:solidFill>
                  <a:srgbClr val="000000"/>
                </a:solidFill>
                <a:latin typeface="Times New Roman" pitchFamily="18" charset="0"/>
                <a:ea typeface="SimSun" pitchFamily="2" charset="-122"/>
              </a:rPr>
              <a:t>1</a:t>
            </a: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k</a:t>
            </a:r>
            <a:r>
              <a:rPr kumimoji="1" lang="en-US" altLang="zh-CN" sz="1800" b="0" smtClean="0">
                <a:solidFill>
                  <a:srgbClr val="000000"/>
                </a:solidFill>
                <a:latin typeface="Times New Roman" pitchFamily="18" charset="0"/>
                <a:ea typeface="SimSun" pitchFamily="2" charset="-122"/>
              </a:rPr>
              <a:t> = </a:t>
            </a:r>
            <a:r>
              <a:rPr kumimoji="1" lang="en-US" altLang="zh-CN" sz="1800" b="0" i="1" smtClean="0">
                <a:solidFill>
                  <a:srgbClr val="000000"/>
                </a:solidFill>
                <a:latin typeface="Times New Roman" pitchFamily="18" charset="0"/>
                <a:ea typeface="SimSun" pitchFamily="2" charset="-122"/>
              </a:rPr>
              <a:t>k-w</a:t>
            </a:r>
            <a:r>
              <a:rPr kumimoji="1" lang="en-US" altLang="zh-CN" sz="1800" b="0" i="1" baseline="-25000" smtClean="0">
                <a:solidFill>
                  <a:srgbClr val="000000"/>
                </a:solidFill>
                <a:latin typeface="Times New Roman" pitchFamily="18" charset="0"/>
                <a:ea typeface="SimSun" pitchFamily="2" charset="-122"/>
              </a:rPr>
              <a:t>i</a:t>
            </a:r>
            <a:endParaRPr kumimoji="1" lang="en-US" altLang="zh-CN" sz="2000" b="0" smtClean="0">
              <a:solidFill>
                <a:srgbClr val="000000"/>
              </a:solidFill>
              <a:latin typeface="Times New Roman" pitchFamily="18" charset="0"/>
              <a:ea typeface="SimSun" pitchFamily="2" charset="-122"/>
            </a:endParaRPr>
          </a:p>
          <a:p>
            <a:pPr lvl="1" fontAlgn="base">
              <a:lnSpc>
                <a:spcPct val="90000"/>
              </a:lnSpc>
              <a:spcBef>
                <a:spcPct val="20000"/>
              </a:spcBef>
              <a:spcAft>
                <a:spcPct val="0"/>
              </a:spcAft>
            </a:pPr>
            <a:r>
              <a:rPr kumimoji="1" lang="en-US" altLang="zh-CN" sz="1800" b="0" smtClean="0">
                <a:solidFill>
                  <a:srgbClr val="FF0000"/>
                </a:solidFill>
                <a:latin typeface="Times New Roman" pitchFamily="18" charset="0"/>
                <a:ea typeface="SimSun" pitchFamily="2" charset="-122"/>
              </a:rPr>
              <a:t>else</a:t>
            </a:r>
            <a:r>
              <a:rPr kumimoji="1" lang="en-US" altLang="zh-CN" sz="1800" b="0" i="1" smtClean="0">
                <a:solidFill>
                  <a:srgbClr val="000000"/>
                </a:solidFill>
                <a:latin typeface="Times New Roman" pitchFamily="18" charset="0"/>
                <a:ea typeface="SimSun" pitchFamily="2" charset="-122"/>
              </a:rPr>
              <a:t> </a:t>
            </a:r>
          </a:p>
          <a:p>
            <a:pPr lvl="1" fontAlgn="base">
              <a:lnSpc>
                <a:spcPct val="90000"/>
              </a:lnSpc>
              <a:spcBef>
                <a:spcPct val="20000"/>
              </a:spcBef>
              <a:spcAft>
                <a:spcPct val="0"/>
              </a:spcAft>
            </a:pPr>
            <a:r>
              <a:rPr kumimoji="1" lang="en-US" altLang="zh-CN" sz="1800" b="0" i="1" smtClean="0">
                <a:solidFill>
                  <a:srgbClr val="000000"/>
                </a:solidFill>
                <a:latin typeface="Times New Roman" pitchFamily="18" charset="0"/>
                <a:ea typeface="SimSun" pitchFamily="2" charset="-122"/>
              </a:rPr>
              <a:t>	</a:t>
            </a:r>
            <a:r>
              <a:rPr kumimoji="1" lang="en-US" altLang="zh-CN" sz="1800" i="1" smtClean="0">
                <a:solidFill>
                  <a:srgbClr val="000000"/>
                </a:solidFill>
                <a:latin typeface="Times New Roman" pitchFamily="18" charset="0"/>
                <a:ea typeface="SimSun" pitchFamily="2" charset="-122"/>
              </a:rPr>
              <a:t>i </a:t>
            </a:r>
            <a:r>
              <a:rPr kumimoji="1" lang="en-US" altLang="zh-CN" sz="1800" smtClean="0">
                <a:solidFill>
                  <a:srgbClr val="000000"/>
                </a:solidFill>
                <a:latin typeface="Times New Roman" pitchFamily="18" charset="0"/>
                <a:ea typeface="SimSun" pitchFamily="2" charset="-122"/>
              </a:rPr>
              <a:t>= </a:t>
            </a:r>
            <a:r>
              <a:rPr kumimoji="1" lang="en-US" altLang="zh-CN" sz="1800" i="1" smtClean="0">
                <a:solidFill>
                  <a:srgbClr val="000000"/>
                </a:solidFill>
                <a:latin typeface="Times New Roman" pitchFamily="18" charset="0"/>
                <a:ea typeface="SimSun" pitchFamily="2" charset="-122"/>
              </a:rPr>
              <a:t>i</a:t>
            </a:r>
            <a:r>
              <a:rPr kumimoji="1" lang="en-US" altLang="zh-CN" sz="1800" i="1" smtClean="0">
                <a:solidFill>
                  <a:srgbClr val="000000"/>
                </a:solidFill>
                <a:latin typeface="Times New Roman" pitchFamily="18" charset="0"/>
                <a:ea typeface="SimSun" pitchFamily="2" charset="-122"/>
                <a:sym typeface="Symbol" pitchFamily="18" charset="2"/>
              </a:rPr>
              <a:t></a:t>
            </a:r>
            <a:r>
              <a:rPr kumimoji="1" lang="en-US" altLang="zh-CN" sz="1800" i="1" smtClean="0">
                <a:solidFill>
                  <a:srgbClr val="000000"/>
                </a:solidFill>
                <a:latin typeface="Times New Roman" pitchFamily="18" charset="0"/>
                <a:ea typeface="SimSun" pitchFamily="2" charset="-122"/>
              </a:rPr>
              <a:t>1</a:t>
            </a:r>
            <a:endParaRPr kumimoji="1" lang="en-US" altLang="zh-CN" sz="1800" i="1" baseline="-25000" smtClean="0">
              <a:solidFill>
                <a:srgbClr val="000000"/>
              </a:solidFill>
              <a:latin typeface="Times New Roman" pitchFamily="18" charset="0"/>
              <a:ea typeface="SimSun" pitchFamily="2" charset="-122"/>
            </a:endParaRPr>
          </a:p>
        </p:txBody>
      </p:sp>
      <p:sp>
        <p:nvSpPr>
          <p:cNvPr id="46099" name="Text Box 57"/>
          <p:cNvSpPr txBox="1">
            <a:spLocks noChangeArrowheads="1"/>
          </p:cNvSpPr>
          <p:nvPr/>
        </p:nvSpPr>
        <p:spPr bwMode="auto">
          <a:xfrm>
            <a:off x="67056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6100" name="Text Box 58"/>
          <p:cNvSpPr txBox="1">
            <a:spLocks noChangeArrowheads="1"/>
          </p:cNvSpPr>
          <p:nvPr/>
        </p:nvSpPr>
        <p:spPr bwMode="auto">
          <a:xfrm>
            <a:off x="78232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46101" name="Text Box 59"/>
          <p:cNvSpPr txBox="1">
            <a:spLocks noChangeArrowheads="1"/>
          </p:cNvSpPr>
          <p:nvPr/>
        </p:nvSpPr>
        <p:spPr bwMode="auto">
          <a:xfrm>
            <a:off x="33528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6102" name="Text Box 60"/>
          <p:cNvSpPr txBox="1">
            <a:spLocks noChangeArrowheads="1"/>
          </p:cNvSpPr>
          <p:nvPr/>
        </p:nvSpPr>
        <p:spPr bwMode="auto">
          <a:xfrm>
            <a:off x="44704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6103" name="Text Box 61"/>
          <p:cNvSpPr txBox="1">
            <a:spLocks noChangeArrowheads="1"/>
          </p:cNvSpPr>
          <p:nvPr/>
        </p:nvSpPr>
        <p:spPr bwMode="auto">
          <a:xfrm>
            <a:off x="55880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6104" name="Text Box 62"/>
          <p:cNvSpPr txBox="1">
            <a:spLocks noChangeArrowheads="1"/>
          </p:cNvSpPr>
          <p:nvPr/>
        </p:nvSpPr>
        <p:spPr bwMode="auto">
          <a:xfrm>
            <a:off x="67056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6105" name="Rectangle 63"/>
          <p:cNvSpPr>
            <a:spLocks noChangeArrowheads="1"/>
          </p:cNvSpPr>
          <p:nvPr/>
        </p:nvSpPr>
        <p:spPr bwMode="auto">
          <a:xfrm>
            <a:off x="9652000" y="533400"/>
            <a:ext cx="22352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46106" name="Text Box 64"/>
          <p:cNvSpPr txBox="1">
            <a:spLocks noChangeArrowheads="1"/>
          </p:cNvSpPr>
          <p:nvPr/>
        </p:nvSpPr>
        <p:spPr bwMode="auto">
          <a:xfrm>
            <a:off x="78232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209985" name="Line 65"/>
          <p:cNvSpPr>
            <a:spLocks noChangeShapeType="1"/>
          </p:cNvSpPr>
          <p:nvPr/>
        </p:nvSpPr>
        <p:spPr bwMode="auto">
          <a:xfrm flipV="1">
            <a:off x="8331200" y="32766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09987" name="Oval 67"/>
          <p:cNvSpPr>
            <a:spLocks noChangeArrowheads="1"/>
          </p:cNvSpPr>
          <p:nvPr/>
        </p:nvSpPr>
        <p:spPr bwMode="auto">
          <a:xfrm>
            <a:off x="7679267" y="3016250"/>
            <a:ext cx="711200" cy="9906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46109" name="Rectangle 68"/>
          <p:cNvSpPr>
            <a:spLocks noGrp="1" noChangeArrowheads="1"/>
          </p:cNvSpPr>
          <p:nvPr>
            <p:ph type="title"/>
          </p:nvPr>
        </p:nvSpPr>
        <p:spPr/>
        <p:txBody>
          <a:bodyPr/>
          <a:lstStyle/>
          <a:p>
            <a:r>
              <a:rPr lang="en-US" altLang="zh-CN" smtClean="0">
                <a:ea typeface="SimSun" pitchFamily="2" charset="-122"/>
              </a:rPr>
              <a:t>Finding the Items (3)</a:t>
            </a:r>
          </a:p>
        </p:txBody>
      </p:sp>
    </p:spTree>
    <p:extLst>
      <p:ext uri="{BB962C8B-B14F-4D97-AF65-F5344CB8AC3E}">
        <p14:creationId xmlns:p14="http://schemas.microsoft.com/office/powerpoint/2010/main" val="3314936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87"/>
                                        </p:tgtEl>
                                        <p:attrNameLst>
                                          <p:attrName>style.visibility</p:attrName>
                                        </p:attrNameLst>
                                      </p:cBhvr>
                                      <p:to>
                                        <p:strVal val="visible"/>
                                      </p:to>
                                    </p:set>
                                  </p:childTnLst>
                                  <p:subTnLst>
                                    <p:set>
                                      <p:cBhvr override="childStyle">
                                        <p:cTn dur="1" fill="hold" display="0" masterRel="nextClick" afterEffect="1"/>
                                        <p:tgtEl>
                                          <p:spTgt spid="20998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85" grpId="0" animBg="1"/>
      <p:bldP spid="20998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07"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47108" name="Group 5"/>
          <p:cNvGrpSpPr>
            <a:grpSpLocks/>
          </p:cNvGrpSpPr>
          <p:nvPr/>
        </p:nvGrpSpPr>
        <p:grpSpPr bwMode="auto">
          <a:xfrm>
            <a:off x="1380068" y="1676404"/>
            <a:ext cx="7255933" cy="2747963"/>
            <a:chOff x="652" y="768"/>
            <a:chExt cx="3428" cy="1731"/>
          </a:xfrm>
        </p:grpSpPr>
        <p:sp>
          <p:nvSpPr>
            <p:cNvPr id="47136"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37"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38"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39"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40"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47141" name="Group 11"/>
            <p:cNvGrpSpPr>
              <a:grpSpLocks/>
            </p:cNvGrpSpPr>
            <p:nvPr/>
          </p:nvGrpSpPr>
          <p:grpSpPr bwMode="auto">
            <a:xfrm>
              <a:off x="652" y="768"/>
              <a:ext cx="3428" cy="1731"/>
              <a:chOff x="652" y="768"/>
              <a:chExt cx="3428" cy="1731"/>
            </a:xfrm>
          </p:grpSpPr>
          <p:sp>
            <p:nvSpPr>
              <p:cNvPr id="47142"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43"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44"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45"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46"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47"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48"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49"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50"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51"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52"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53"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54"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55"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56"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57"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58"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59"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60"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7161"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62"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47163"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47164"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7165"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7166"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7167"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68"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47169"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47170"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7171"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7172"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47109" name="Text Box 43"/>
          <p:cNvSpPr txBox="1">
            <a:spLocks noChangeArrowheads="1"/>
          </p:cNvSpPr>
          <p:nvPr/>
        </p:nvSpPr>
        <p:spPr bwMode="auto">
          <a:xfrm>
            <a:off x="8809570" y="1752600"/>
            <a:ext cx="2366433" cy="293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400" b="0" smtClean="0">
                <a:solidFill>
                  <a:srgbClr val="FF0000"/>
                </a:solidFill>
                <a:latin typeface="Times New Roman" pitchFamily="18" charset="0"/>
                <a:ea typeface="SimSun" pitchFamily="2" charset="-122"/>
              </a:rPr>
              <a:t>i=2</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k= 5</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b</a:t>
            </a:r>
            <a:r>
              <a:rPr lang="en-US" altLang="zh-CN" sz="2400" b="0" baseline="-25000" smtClean="0">
                <a:solidFill>
                  <a:srgbClr val="000000"/>
                </a:solidFill>
                <a:latin typeface="Times New Roman" pitchFamily="18" charset="0"/>
                <a:ea typeface="SimSun" pitchFamily="2" charset="-122"/>
              </a:rPr>
              <a:t>i</a:t>
            </a:r>
            <a:r>
              <a:rPr lang="en-US" altLang="zh-CN" sz="2400" b="0" smtClean="0">
                <a:solidFill>
                  <a:srgbClr val="000000"/>
                </a:solidFill>
                <a:latin typeface="Times New Roman" pitchFamily="18" charset="0"/>
                <a:ea typeface="SimSun" pitchFamily="2" charset="-122"/>
              </a:rPr>
              <a:t>=4</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w</a:t>
            </a:r>
            <a:r>
              <a:rPr lang="en-US" altLang="zh-CN" sz="2400" b="0" baseline="-25000" smtClean="0">
                <a:solidFill>
                  <a:srgbClr val="000000"/>
                </a:solidFill>
                <a:latin typeface="Times New Roman" pitchFamily="18" charset="0"/>
                <a:ea typeface="SimSun" pitchFamily="2" charset="-122"/>
              </a:rPr>
              <a:t>i</a:t>
            </a:r>
            <a:r>
              <a:rPr lang="en-US" altLang="zh-CN" sz="2400" b="0" smtClean="0">
                <a:solidFill>
                  <a:srgbClr val="000000"/>
                </a:solidFill>
                <a:latin typeface="Times New Roman" pitchFamily="18" charset="0"/>
                <a:ea typeface="SimSun" pitchFamily="2" charset="-122"/>
              </a:rPr>
              <a:t>=3</a:t>
            </a:r>
          </a:p>
          <a:p>
            <a:pPr fontAlgn="base">
              <a:lnSpc>
                <a:spcPct val="110000"/>
              </a:lnSpc>
              <a:spcBef>
                <a:spcPct val="0"/>
              </a:spcBef>
              <a:spcAft>
                <a:spcPct val="0"/>
              </a:spcAft>
            </a:pPr>
            <a:r>
              <a:rPr kumimoji="1" lang="en-US" altLang="zh-CN" sz="2400" b="0" i="1" smtClean="0">
                <a:solidFill>
                  <a:srgbClr val="FF0000"/>
                </a:solidFill>
                <a:latin typeface="Times New Roman" pitchFamily="18" charset="0"/>
                <a:ea typeface="SimSun" pitchFamily="2" charset="-122"/>
              </a:rPr>
              <a:t>V[i,k</a:t>
            </a:r>
            <a:r>
              <a:rPr kumimoji="1" lang="en-US" altLang="zh-CN" sz="2400" b="0" smtClean="0">
                <a:solidFill>
                  <a:srgbClr val="FF0000"/>
                </a:solidFill>
                <a:latin typeface="Times New Roman" pitchFamily="18" charset="0"/>
                <a:ea typeface="SimSun" pitchFamily="2" charset="-122"/>
              </a:rPr>
              <a:t>] </a:t>
            </a:r>
            <a:r>
              <a:rPr lang="en-US" altLang="zh-CN" sz="2400" b="0" smtClean="0">
                <a:solidFill>
                  <a:srgbClr val="FF0000"/>
                </a:solidFill>
                <a:latin typeface="Times New Roman" pitchFamily="18" charset="0"/>
                <a:ea typeface="SimSun" pitchFamily="2" charset="-122"/>
              </a:rPr>
              <a:t>=</a:t>
            </a:r>
            <a:r>
              <a:rPr kumimoji="1" lang="en-US" altLang="zh-CN" sz="2400" b="0" smtClean="0">
                <a:solidFill>
                  <a:srgbClr val="FF0000"/>
                </a:solidFill>
                <a:latin typeface="Times New Roman" pitchFamily="18" charset="0"/>
                <a:ea typeface="SimSun" pitchFamily="2" charset="-122"/>
                <a:sym typeface="Symbol" pitchFamily="18" charset="2"/>
              </a:rPr>
              <a:t> 7</a:t>
            </a:r>
          </a:p>
          <a:p>
            <a:pPr fontAlgn="base">
              <a:lnSpc>
                <a:spcPct val="110000"/>
              </a:lnSpc>
              <a:spcBef>
                <a:spcPct val="0"/>
              </a:spcBef>
              <a:spcAft>
                <a:spcPct val="0"/>
              </a:spcAft>
            </a:pPr>
            <a:r>
              <a:rPr kumimoji="1" lang="en-US" altLang="zh-CN" sz="2400" b="0" i="1" smtClean="0">
                <a:solidFill>
                  <a:srgbClr val="FF0000"/>
                </a:solidFill>
                <a:latin typeface="Times New Roman" pitchFamily="18" charset="0"/>
                <a:ea typeface="SimSun" pitchFamily="2" charset="-122"/>
              </a:rPr>
              <a:t>V[i</a:t>
            </a:r>
            <a:r>
              <a:rPr kumimoji="1" lang="en-US" altLang="zh-CN" sz="2400" b="0" i="1" smtClean="0">
                <a:solidFill>
                  <a:srgbClr val="FF0000"/>
                </a:solidFill>
                <a:latin typeface="Times New Roman" pitchFamily="18" charset="0"/>
                <a:ea typeface="SimSun" pitchFamily="2" charset="-122"/>
                <a:sym typeface="Symbol" pitchFamily="18" charset="2"/>
              </a:rPr>
              <a:t></a:t>
            </a:r>
            <a:r>
              <a:rPr kumimoji="1" lang="en-US" altLang="zh-CN" sz="2400" b="0" i="1" smtClean="0">
                <a:solidFill>
                  <a:srgbClr val="FF0000"/>
                </a:solidFill>
                <a:latin typeface="Times New Roman" pitchFamily="18" charset="0"/>
                <a:ea typeface="SimSun" pitchFamily="2" charset="-122"/>
              </a:rPr>
              <a:t>1,k</a:t>
            </a:r>
            <a:r>
              <a:rPr kumimoji="1" lang="en-US" altLang="zh-CN" sz="2400" b="0" smtClean="0">
                <a:solidFill>
                  <a:srgbClr val="FF0000"/>
                </a:solidFill>
                <a:latin typeface="Times New Roman" pitchFamily="18" charset="0"/>
                <a:ea typeface="SimSun" pitchFamily="2" charset="-122"/>
              </a:rPr>
              <a:t>] </a:t>
            </a:r>
            <a:r>
              <a:rPr lang="en-US" altLang="zh-CN" sz="2400" b="0" smtClean="0">
                <a:solidFill>
                  <a:srgbClr val="FF0000"/>
                </a:solidFill>
                <a:latin typeface="Times New Roman" pitchFamily="18" charset="0"/>
                <a:ea typeface="SimSun" pitchFamily="2" charset="-122"/>
              </a:rPr>
              <a:t>=3</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k </a:t>
            </a:r>
            <a:r>
              <a:rPr lang="en-US" altLang="zh-CN" sz="2400" b="0" smtClean="0">
                <a:solidFill>
                  <a:srgbClr val="000000"/>
                </a:solidFill>
                <a:latin typeface="Times New Roman" pitchFamily="18" charset="0"/>
                <a:ea typeface="SimSun" pitchFamily="2" charset="-122"/>
                <a:sym typeface="Symbol" pitchFamily="18" charset="2"/>
              </a:rPr>
              <a:t></a:t>
            </a:r>
            <a:r>
              <a:rPr lang="en-US" altLang="zh-CN" sz="2400" b="0" smtClean="0">
                <a:solidFill>
                  <a:srgbClr val="000000"/>
                </a:solidFill>
                <a:latin typeface="Times New Roman" pitchFamily="18" charset="0"/>
                <a:ea typeface="SimSun" pitchFamily="2" charset="-122"/>
              </a:rPr>
              <a:t> w</a:t>
            </a:r>
            <a:r>
              <a:rPr lang="en-US" altLang="zh-CN" sz="2400" b="0" baseline="-25000" smtClean="0">
                <a:solidFill>
                  <a:srgbClr val="000000"/>
                </a:solidFill>
                <a:latin typeface="Times New Roman" pitchFamily="18" charset="0"/>
                <a:ea typeface="SimSun" pitchFamily="2" charset="-122"/>
              </a:rPr>
              <a:t>i</a:t>
            </a:r>
            <a:r>
              <a:rPr lang="en-US" altLang="zh-CN" sz="2400" b="0" smtClean="0">
                <a:solidFill>
                  <a:srgbClr val="000000"/>
                </a:solidFill>
                <a:latin typeface="Times New Roman" pitchFamily="18" charset="0"/>
                <a:ea typeface="SimSun" pitchFamily="2" charset="-122"/>
              </a:rPr>
              <a:t>=2</a:t>
            </a:r>
          </a:p>
        </p:txBody>
      </p:sp>
      <p:sp>
        <p:nvSpPr>
          <p:cNvPr id="47110"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7111"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7112"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7113" name="Text Box 47"/>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7114" name="Text Box 48"/>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15" name="Text Box 49"/>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7116" name="Text Box 50"/>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7117" name="Text Box 51"/>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7118" name="Text Box 52"/>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47119" name="Text Box 53"/>
          <p:cNvSpPr txBox="1">
            <a:spLocks noChangeArrowheads="1"/>
          </p:cNvSpPr>
          <p:nvPr/>
        </p:nvSpPr>
        <p:spPr bwMode="auto">
          <a:xfrm>
            <a:off x="33528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20" name="Text Box 54"/>
          <p:cNvSpPr txBox="1">
            <a:spLocks noChangeArrowheads="1"/>
          </p:cNvSpPr>
          <p:nvPr/>
        </p:nvSpPr>
        <p:spPr bwMode="auto">
          <a:xfrm>
            <a:off x="44704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7121" name="Text Box 55"/>
          <p:cNvSpPr txBox="1">
            <a:spLocks noChangeArrowheads="1"/>
          </p:cNvSpPr>
          <p:nvPr/>
        </p:nvSpPr>
        <p:spPr bwMode="auto">
          <a:xfrm>
            <a:off x="55880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7122" name="Text Box 56"/>
          <p:cNvSpPr txBox="1">
            <a:spLocks noChangeArrowheads="1"/>
          </p:cNvSpPr>
          <p:nvPr/>
        </p:nvSpPr>
        <p:spPr bwMode="auto">
          <a:xfrm>
            <a:off x="2336800" y="4556125"/>
            <a:ext cx="924560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i=n, k=W</a:t>
            </a:r>
          </a:p>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while i,k &gt; 0</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if </a:t>
            </a:r>
            <a:r>
              <a:rPr kumimoji="1" lang="en-US" altLang="zh-CN" sz="2000" b="0" i="1" smtClean="0">
                <a:solidFill>
                  <a:srgbClr val="000000"/>
                </a:solidFill>
                <a:latin typeface="Times New Roman" pitchFamily="18" charset="0"/>
                <a:ea typeface="SimSun" pitchFamily="2" charset="-122"/>
              </a:rPr>
              <a:t>V[i,k</a:t>
            </a:r>
            <a:r>
              <a:rPr kumimoji="1" lang="en-US" altLang="zh-CN" sz="2000" b="0" smtClean="0">
                <a:solidFill>
                  <a:srgbClr val="000000"/>
                </a:solidFill>
                <a:latin typeface="Times New Roman" pitchFamily="18" charset="0"/>
                <a:ea typeface="SimSun" pitchFamily="2" charset="-122"/>
              </a:rPr>
              <a:t>] </a:t>
            </a:r>
            <a:r>
              <a:rPr kumimoji="1" lang="en-US" altLang="zh-CN" sz="2000" b="0" smtClean="0">
                <a:solidFill>
                  <a:srgbClr val="000000"/>
                </a:solidFill>
                <a:latin typeface="Times New Roman" pitchFamily="18" charset="0"/>
                <a:ea typeface="SimSun" pitchFamily="2" charset="-122"/>
                <a:sym typeface="Symbol" pitchFamily="18" charset="2"/>
              </a:rPr>
              <a:t> </a:t>
            </a:r>
            <a:r>
              <a:rPr kumimoji="1" lang="en-US" altLang="zh-CN" sz="2000" b="0" i="1" smtClean="0">
                <a:solidFill>
                  <a:srgbClr val="000000"/>
                </a:solidFill>
                <a:latin typeface="Times New Roman" pitchFamily="18" charset="0"/>
                <a:ea typeface="SimSun" pitchFamily="2" charset="-122"/>
              </a:rPr>
              <a:t>V[i</a:t>
            </a:r>
            <a:r>
              <a:rPr kumimoji="1" lang="en-US" altLang="zh-CN" sz="2000" b="0" i="1" smtClean="0">
                <a:solidFill>
                  <a:srgbClr val="000000"/>
                </a:solidFill>
                <a:latin typeface="Times New Roman" pitchFamily="18" charset="0"/>
                <a:ea typeface="SimSun" pitchFamily="2" charset="-122"/>
                <a:sym typeface="Symbol" pitchFamily="18" charset="2"/>
              </a:rPr>
              <a:t></a:t>
            </a:r>
            <a:r>
              <a:rPr kumimoji="1" lang="en-US" altLang="zh-CN" sz="2000" b="0" i="1" smtClean="0">
                <a:solidFill>
                  <a:srgbClr val="000000"/>
                </a:solidFill>
                <a:latin typeface="Times New Roman" pitchFamily="18" charset="0"/>
                <a:ea typeface="SimSun" pitchFamily="2" charset="-122"/>
              </a:rPr>
              <a:t>1,k</a:t>
            </a:r>
            <a:r>
              <a:rPr kumimoji="1" lang="en-US" altLang="zh-CN" sz="2000" b="0" smtClean="0">
                <a:solidFill>
                  <a:srgbClr val="000000"/>
                </a:solidFill>
                <a:latin typeface="Times New Roman" pitchFamily="18" charset="0"/>
                <a:ea typeface="SimSun" pitchFamily="2" charset="-122"/>
              </a:rPr>
              <a:t>] then </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6699FF"/>
                </a:solidFill>
                <a:latin typeface="Times New Roman" pitchFamily="18" charset="0"/>
                <a:ea typeface="SimSun" pitchFamily="2" charset="-122"/>
              </a:rPr>
              <a:t>	</a:t>
            </a:r>
            <a:r>
              <a:rPr kumimoji="1" lang="en-US" altLang="zh-CN" sz="1800" b="0" smtClean="0">
                <a:solidFill>
                  <a:srgbClr val="FF0000"/>
                </a:solidFill>
                <a:latin typeface="Times New Roman" pitchFamily="18" charset="0"/>
                <a:ea typeface="SimSun" pitchFamily="2" charset="-122"/>
              </a:rPr>
              <a:t>mark the </a:t>
            </a:r>
            <a:r>
              <a:rPr kumimoji="1" lang="en-US" altLang="zh-CN" sz="1800" b="0" i="1" smtClean="0">
                <a:solidFill>
                  <a:srgbClr val="FF0000"/>
                </a:solidFill>
                <a:latin typeface="Times New Roman" pitchFamily="18" charset="0"/>
                <a:ea typeface="SimSun" pitchFamily="2" charset="-122"/>
              </a:rPr>
              <a:t>i</a:t>
            </a:r>
            <a:r>
              <a:rPr kumimoji="1" lang="en-US" altLang="zh-CN" sz="1800" b="0" baseline="30000" smtClean="0">
                <a:solidFill>
                  <a:srgbClr val="FF0000"/>
                </a:solidFill>
                <a:latin typeface="Times New Roman" pitchFamily="18" charset="0"/>
                <a:ea typeface="SimSun" pitchFamily="2" charset="-122"/>
              </a:rPr>
              <a:t>th</a:t>
            </a:r>
            <a:r>
              <a:rPr kumimoji="1" lang="en-US" altLang="zh-CN" sz="1800" b="0" smtClean="0">
                <a:solidFill>
                  <a:srgbClr val="FF0000"/>
                </a:solidFill>
                <a:latin typeface="Times New Roman" pitchFamily="18" charset="0"/>
                <a:ea typeface="SimSun" pitchFamily="2" charset="-122"/>
              </a:rPr>
              <a:t> item as in the knapsack</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FF0000"/>
                </a:solidFill>
                <a:latin typeface="Times New Roman" pitchFamily="18" charset="0"/>
                <a:ea typeface="SimSun" pitchFamily="2" charset="-122"/>
              </a:rPr>
              <a:t>	</a:t>
            </a:r>
            <a:r>
              <a:rPr kumimoji="1" lang="en-US" altLang="zh-CN" sz="1800" b="0" i="1" smtClean="0">
                <a:solidFill>
                  <a:srgbClr val="FF0000"/>
                </a:solidFill>
                <a:latin typeface="Times New Roman" pitchFamily="18" charset="0"/>
                <a:ea typeface="SimSun" pitchFamily="2" charset="-122"/>
              </a:rPr>
              <a:t>i </a:t>
            </a:r>
            <a:r>
              <a:rPr kumimoji="1" lang="en-US" altLang="zh-CN" sz="1800" b="0" smtClean="0">
                <a:solidFill>
                  <a:srgbClr val="FF0000"/>
                </a:solidFill>
                <a:latin typeface="Times New Roman" pitchFamily="18" charset="0"/>
                <a:ea typeface="SimSun" pitchFamily="2" charset="-122"/>
              </a:rPr>
              <a:t>= </a:t>
            </a:r>
            <a:r>
              <a:rPr kumimoji="1" lang="en-US" altLang="zh-CN" sz="1800" b="0" i="1" smtClean="0">
                <a:solidFill>
                  <a:srgbClr val="FF0000"/>
                </a:solidFill>
                <a:latin typeface="Times New Roman" pitchFamily="18" charset="0"/>
                <a:ea typeface="SimSun" pitchFamily="2" charset="-122"/>
              </a:rPr>
              <a:t>i</a:t>
            </a:r>
            <a:r>
              <a:rPr kumimoji="1" lang="en-US" altLang="zh-CN" sz="1800" b="0" i="1" smtClean="0">
                <a:solidFill>
                  <a:srgbClr val="FF0000"/>
                </a:solidFill>
                <a:latin typeface="Times New Roman" pitchFamily="18" charset="0"/>
                <a:ea typeface="SimSun" pitchFamily="2" charset="-122"/>
                <a:sym typeface="Symbol" pitchFamily="18" charset="2"/>
              </a:rPr>
              <a:t></a:t>
            </a:r>
            <a:r>
              <a:rPr kumimoji="1" lang="en-US" altLang="zh-CN" sz="1800" b="0" i="1" smtClean="0">
                <a:solidFill>
                  <a:srgbClr val="FF0000"/>
                </a:solidFill>
                <a:latin typeface="Times New Roman" pitchFamily="18" charset="0"/>
                <a:ea typeface="SimSun" pitchFamily="2" charset="-122"/>
              </a:rPr>
              <a:t>1</a:t>
            </a:r>
            <a:r>
              <a:rPr kumimoji="1" lang="en-US" altLang="zh-CN" sz="1800" b="0" smtClean="0">
                <a:solidFill>
                  <a:srgbClr val="FF0000"/>
                </a:solidFill>
                <a:latin typeface="Times New Roman" pitchFamily="18" charset="0"/>
                <a:ea typeface="SimSun" pitchFamily="2" charset="-122"/>
              </a:rPr>
              <a:t>, </a:t>
            </a:r>
            <a:r>
              <a:rPr kumimoji="1" lang="en-US" altLang="zh-CN" sz="1800" b="0" i="1" smtClean="0">
                <a:solidFill>
                  <a:srgbClr val="FF0000"/>
                </a:solidFill>
                <a:latin typeface="Times New Roman" pitchFamily="18" charset="0"/>
                <a:ea typeface="SimSun" pitchFamily="2" charset="-122"/>
              </a:rPr>
              <a:t>k</a:t>
            </a:r>
            <a:r>
              <a:rPr kumimoji="1" lang="en-US" altLang="zh-CN" sz="1800" b="0" smtClean="0">
                <a:solidFill>
                  <a:srgbClr val="FF0000"/>
                </a:solidFill>
                <a:latin typeface="Times New Roman" pitchFamily="18" charset="0"/>
                <a:ea typeface="SimSun" pitchFamily="2" charset="-122"/>
              </a:rPr>
              <a:t> = </a:t>
            </a:r>
            <a:r>
              <a:rPr kumimoji="1" lang="en-US" altLang="zh-CN" sz="1800" b="0" i="1" smtClean="0">
                <a:solidFill>
                  <a:srgbClr val="FF0000"/>
                </a:solidFill>
                <a:latin typeface="Times New Roman" pitchFamily="18" charset="0"/>
                <a:ea typeface="SimSun" pitchFamily="2" charset="-122"/>
              </a:rPr>
              <a:t>k-w</a:t>
            </a:r>
            <a:r>
              <a:rPr kumimoji="1" lang="en-US" altLang="zh-CN" sz="1800" b="0" i="1" baseline="-25000" smtClean="0">
                <a:solidFill>
                  <a:srgbClr val="FF0000"/>
                </a:solidFill>
                <a:latin typeface="Times New Roman" pitchFamily="18" charset="0"/>
                <a:ea typeface="SimSun" pitchFamily="2" charset="-122"/>
              </a:rPr>
              <a:t>i</a:t>
            </a:r>
            <a:endParaRPr kumimoji="1" lang="en-US" altLang="zh-CN" sz="2000" b="0" smtClean="0">
              <a:solidFill>
                <a:srgbClr val="FF0000"/>
              </a:solidFill>
              <a:latin typeface="Times New Roman" pitchFamily="18" charset="0"/>
              <a:ea typeface="SimSun" pitchFamily="2" charset="-122"/>
            </a:endParaRPr>
          </a:p>
          <a:p>
            <a:pPr lvl="1" fontAlgn="base">
              <a:lnSpc>
                <a:spcPct val="90000"/>
              </a:lnSpc>
              <a:spcBef>
                <a:spcPct val="20000"/>
              </a:spcBef>
              <a:spcAft>
                <a:spcPct val="0"/>
              </a:spcAft>
            </a:pPr>
            <a:r>
              <a:rPr kumimoji="1" lang="en-US" altLang="zh-CN" sz="1800" b="0" smtClean="0">
                <a:solidFill>
                  <a:srgbClr val="000000"/>
                </a:solidFill>
                <a:latin typeface="Times New Roman" pitchFamily="18" charset="0"/>
                <a:ea typeface="SimSun" pitchFamily="2" charset="-122"/>
              </a:rPr>
              <a:t>else</a:t>
            </a:r>
            <a:r>
              <a:rPr kumimoji="1" lang="en-US" altLang="zh-CN" sz="1800" b="0" i="1" smtClean="0">
                <a:solidFill>
                  <a:srgbClr val="000000"/>
                </a:solidFill>
                <a:latin typeface="Times New Roman" pitchFamily="18" charset="0"/>
                <a:ea typeface="SimSun" pitchFamily="2" charset="-122"/>
              </a:rPr>
              <a:t> </a:t>
            </a:r>
          </a:p>
          <a:p>
            <a:pPr lvl="1" fontAlgn="base">
              <a:lnSpc>
                <a:spcPct val="90000"/>
              </a:lnSpc>
              <a:spcBef>
                <a:spcPct val="20000"/>
              </a:spcBef>
              <a:spcAft>
                <a:spcPct val="0"/>
              </a:spcAft>
            </a:pPr>
            <a:r>
              <a:rPr kumimoji="1" lang="en-US" altLang="zh-CN" sz="1800" b="0" i="1" smtClean="0">
                <a:solidFill>
                  <a:srgbClr val="000000"/>
                </a:solidFill>
                <a:latin typeface="Times New Roman" pitchFamily="18" charset="0"/>
                <a:ea typeface="SimSun" pitchFamily="2" charset="-122"/>
              </a:rPr>
              <a:t>	</a:t>
            </a:r>
            <a:r>
              <a:rPr kumimoji="1" lang="en-US" altLang="zh-CN" sz="1800" i="1" smtClean="0">
                <a:solidFill>
                  <a:srgbClr val="000000"/>
                </a:solidFill>
                <a:latin typeface="Times New Roman" pitchFamily="18" charset="0"/>
                <a:ea typeface="SimSun" pitchFamily="2" charset="-122"/>
              </a:rPr>
              <a:t>i </a:t>
            </a:r>
            <a:r>
              <a:rPr kumimoji="1" lang="en-US" altLang="zh-CN" sz="1800" smtClean="0">
                <a:solidFill>
                  <a:srgbClr val="000000"/>
                </a:solidFill>
                <a:latin typeface="Times New Roman" pitchFamily="18" charset="0"/>
                <a:ea typeface="SimSun" pitchFamily="2" charset="-122"/>
              </a:rPr>
              <a:t>= </a:t>
            </a:r>
            <a:r>
              <a:rPr kumimoji="1" lang="en-US" altLang="zh-CN" sz="1800" i="1" smtClean="0">
                <a:solidFill>
                  <a:srgbClr val="000000"/>
                </a:solidFill>
                <a:latin typeface="Times New Roman" pitchFamily="18" charset="0"/>
                <a:ea typeface="SimSun" pitchFamily="2" charset="-122"/>
              </a:rPr>
              <a:t>i</a:t>
            </a:r>
            <a:r>
              <a:rPr kumimoji="1" lang="en-US" altLang="zh-CN" sz="1800" i="1" smtClean="0">
                <a:solidFill>
                  <a:srgbClr val="000000"/>
                </a:solidFill>
                <a:latin typeface="Times New Roman" pitchFamily="18" charset="0"/>
                <a:ea typeface="SimSun" pitchFamily="2" charset="-122"/>
                <a:sym typeface="Symbol" pitchFamily="18" charset="2"/>
              </a:rPr>
              <a:t></a:t>
            </a:r>
            <a:r>
              <a:rPr kumimoji="1" lang="en-US" altLang="zh-CN" sz="1800" i="1" smtClean="0">
                <a:solidFill>
                  <a:srgbClr val="000000"/>
                </a:solidFill>
                <a:latin typeface="Times New Roman" pitchFamily="18" charset="0"/>
                <a:ea typeface="SimSun" pitchFamily="2" charset="-122"/>
              </a:rPr>
              <a:t>1</a:t>
            </a:r>
            <a:endParaRPr kumimoji="1" lang="en-US" altLang="zh-CN" sz="1800" i="1" baseline="-25000" smtClean="0">
              <a:solidFill>
                <a:srgbClr val="000000"/>
              </a:solidFill>
              <a:latin typeface="Times New Roman" pitchFamily="18" charset="0"/>
              <a:ea typeface="SimSun" pitchFamily="2" charset="-122"/>
            </a:endParaRPr>
          </a:p>
        </p:txBody>
      </p:sp>
      <p:sp>
        <p:nvSpPr>
          <p:cNvPr id="47123" name="Text Box 57"/>
          <p:cNvSpPr txBox="1">
            <a:spLocks noChangeArrowheads="1"/>
          </p:cNvSpPr>
          <p:nvPr/>
        </p:nvSpPr>
        <p:spPr bwMode="auto">
          <a:xfrm>
            <a:off x="67056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7124" name="Text Box 58"/>
          <p:cNvSpPr txBox="1">
            <a:spLocks noChangeArrowheads="1"/>
          </p:cNvSpPr>
          <p:nvPr/>
        </p:nvSpPr>
        <p:spPr bwMode="auto">
          <a:xfrm>
            <a:off x="78232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47125" name="Text Box 59"/>
          <p:cNvSpPr txBox="1">
            <a:spLocks noChangeArrowheads="1"/>
          </p:cNvSpPr>
          <p:nvPr/>
        </p:nvSpPr>
        <p:spPr bwMode="auto">
          <a:xfrm>
            <a:off x="33528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7126" name="Text Box 60"/>
          <p:cNvSpPr txBox="1">
            <a:spLocks noChangeArrowheads="1"/>
          </p:cNvSpPr>
          <p:nvPr/>
        </p:nvSpPr>
        <p:spPr bwMode="auto">
          <a:xfrm>
            <a:off x="44704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7127" name="Text Box 61"/>
          <p:cNvSpPr txBox="1">
            <a:spLocks noChangeArrowheads="1"/>
          </p:cNvSpPr>
          <p:nvPr/>
        </p:nvSpPr>
        <p:spPr bwMode="auto">
          <a:xfrm>
            <a:off x="55880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7128" name="Text Box 62"/>
          <p:cNvSpPr txBox="1">
            <a:spLocks noChangeArrowheads="1"/>
          </p:cNvSpPr>
          <p:nvPr/>
        </p:nvSpPr>
        <p:spPr bwMode="auto">
          <a:xfrm>
            <a:off x="67056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7129" name="Rectangle 63"/>
          <p:cNvSpPr>
            <a:spLocks noChangeArrowheads="1"/>
          </p:cNvSpPr>
          <p:nvPr/>
        </p:nvSpPr>
        <p:spPr bwMode="auto">
          <a:xfrm>
            <a:off x="9652000" y="533400"/>
            <a:ext cx="22352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47130" name="Text Box 64"/>
          <p:cNvSpPr txBox="1">
            <a:spLocks noChangeArrowheads="1"/>
          </p:cNvSpPr>
          <p:nvPr/>
        </p:nvSpPr>
        <p:spPr bwMode="auto">
          <a:xfrm>
            <a:off x="78232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211010" name="Text Box 66"/>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FF0000"/>
                </a:solidFill>
                <a:latin typeface="Times New Roman" pitchFamily="18" charset="0"/>
                <a:ea typeface="SimSun" pitchFamily="2" charset="-122"/>
              </a:rPr>
              <a:t>7</a:t>
            </a:r>
          </a:p>
        </p:txBody>
      </p:sp>
      <p:sp>
        <p:nvSpPr>
          <p:cNvPr id="211011" name="Oval 67"/>
          <p:cNvSpPr>
            <a:spLocks noChangeArrowheads="1"/>
          </p:cNvSpPr>
          <p:nvPr/>
        </p:nvSpPr>
        <p:spPr bwMode="auto">
          <a:xfrm>
            <a:off x="1289051" y="3048000"/>
            <a:ext cx="609600" cy="457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211012" name="Line 68"/>
          <p:cNvSpPr>
            <a:spLocks noChangeShapeType="1"/>
          </p:cNvSpPr>
          <p:nvPr/>
        </p:nvSpPr>
        <p:spPr bwMode="auto">
          <a:xfrm flipH="1" flipV="1">
            <a:off x="4876800" y="2819400"/>
            <a:ext cx="29464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11013" name="Oval 69"/>
          <p:cNvSpPr>
            <a:spLocks noChangeArrowheads="1"/>
          </p:cNvSpPr>
          <p:nvPr/>
        </p:nvSpPr>
        <p:spPr bwMode="auto">
          <a:xfrm>
            <a:off x="7679267" y="2559050"/>
            <a:ext cx="711200" cy="9906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47135" name="Rectangle 70"/>
          <p:cNvSpPr>
            <a:spLocks noGrp="1" noChangeArrowheads="1"/>
          </p:cNvSpPr>
          <p:nvPr>
            <p:ph type="title"/>
          </p:nvPr>
        </p:nvSpPr>
        <p:spPr/>
        <p:txBody>
          <a:bodyPr/>
          <a:lstStyle/>
          <a:p>
            <a:r>
              <a:rPr lang="en-US" altLang="zh-CN" smtClean="0">
                <a:ea typeface="SimSun" pitchFamily="2" charset="-122"/>
              </a:rPr>
              <a:t>Finding the Items (4)</a:t>
            </a:r>
          </a:p>
        </p:txBody>
      </p:sp>
    </p:spTree>
    <p:extLst>
      <p:ext uri="{BB962C8B-B14F-4D97-AF65-F5344CB8AC3E}">
        <p14:creationId xmlns:p14="http://schemas.microsoft.com/office/powerpoint/2010/main" val="1660948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013"/>
                                        </p:tgtEl>
                                        <p:attrNameLst>
                                          <p:attrName>style.visibility</p:attrName>
                                        </p:attrNameLst>
                                      </p:cBhvr>
                                      <p:to>
                                        <p:strVal val="visible"/>
                                      </p:to>
                                    </p:set>
                                  </p:childTnLst>
                                  <p:subTnLst>
                                    <p:set>
                                      <p:cBhvr override="childStyle">
                                        <p:cTn dur="1" fill="hold" display="0" masterRel="nextClick" afterEffect="1"/>
                                        <p:tgtEl>
                                          <p:spTgt spid="21101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11010"/>
                                        </p:tgtEl>
                                        <p:attrNameLst>
                                          <p:attrName>style.visibility</p:attrName>
                                        </p:attrNameLst>
                                      </p:cBhvr>
                                      <p:to>
                                        <p:strVal val="visible"/>
                                      </p:to>
                                    </p:set>
                                    <p:anim calcmode="lin" valueType="num">
                                      <p:cBhvr additive="base">
                                        <p:cTn id="11" dur="500" fill="hold"/>
                                        <p:tgtEl>
                                          <p:spTgt spid="211010"/>
                                        </p:tgtEl>
                                        <p:attrNameLst>
                                          <p:attrName>ppt_x</p:attrName>
                                        </p:attrNameLst>
                                      </p:cBhvr>
                                      <p:tavLst>
                                        <p:tav tm="0">
                                          <p:val>
                                            <p:strVal val="#ppt_x"/>
                                          </p:val>
                                        </p:tav>
                                        <p:tav tm="100000">
                                          <p:val>
                                            <p:strVal val="#ppt_x"/>
                                          </p:val>
                                        </p:tav>
                                      </p:tavLst>
                                    </p:anim>
                                    <p:anim calcmode="lin" valueType="num">
                                      <p:cBhvr additive="base">
                                        <p:cTn id="12" dur="500" fill="hold"/>
                                        <p:tgtEl>
                                          <p:spTgt spid="21101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1011"/>
                                        </p:tgtEl>
                                        <p:attrNameLst>
                                          <p:attrName>style.visibility</p:attrName>
                                        </p:attrNameLst>
                                      </p:cBhvr>
                                      <p:to>
                                        <p:strVal val="visible"/>
                                      </p:to>
                                    </p:set>
                                    <p:anim calcmode="lin" valueType="num">
                                      <p:cBhvr additive="base">
                                        <p:cTn id="17" dur="500" fill="hold"/>
                                        <p:tgtEl>
                                          <p:spTgt spid="211011"/>
                                        </p:tgtEl>
                                        <p:attrNameLst>
                                          <p:attrName>ppt_x</p:attrName>
                                        </p:attrNameLst>
                                      </p:cBhvr>
                                      <p:tavLst>
                                        <p:tav tm="0">
                                          <p:val>
                                            <p:strVal val="0-#ppt_w/2"/>
                                          </p:val>
                                        </p:tav>
                                        <p:tav tm="100000">
                                          <p:val>
                                            <p:strVal val="#ppt_x"/>
                                          </p:val>
                                        </p:tav>
                                      </p:tavLst>
                                    </p:anim>
                                    <p:anim calcmode="lin" valueType="num">
                                      <p:cBhvr additive="base">
                                        <p:cTn id="18" dur="500" fill="hold"/>
                                        <p:tgtEl>
                                          <p:spTgt spid="21101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010" grpId="0" autoUpdateAnimBg="0"/>
      <p:bldP spid="211011" grpId="0" animBg="1"/>
      <p:bldP spid="211012" grpId="0" animBg="1"/>
      <p:bldP spid="21101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31"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48132" name="Group 5"/>
          <p:cNvGrpSpPr>
            <a:grpSpLocks/>
          </p:cNvGrpSpPr>
          <p:nvPr/>
        </p:nvGrpSpPr>
        <p:grpSpPr bwMode="auto">
          <a:xfrm>
            <a:off x="1380068" y="1676404"/>
            <a:ext cx="7255933" cy="2747963"/>
            <a:chOff x="652" y="768"/>
            <a:chExt cx="3428" cy="1731"/>
          </a:xfrm>
        </p:grpSpPr>
        <p:sp>
          <p:nvSpPr>
            <p:cNvPr id="48161"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62"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63"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64"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65"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48166" name="Group 11"/>
            <p:cNvGrpSpPr>
              <a:grpSpLocks/>
            </p:cNvGrpSpPr>
            <p:nvPr/>
          </p:nvGrpSpPr>
          <p:grpSpPr bwMode="auto">
            <a:xfrm>
              <a:off x="652" y="768"/>
              <a:ext cx="3428" cy="1731"/>
              <a:chOff x="652" y="768"/>
              <a:chExt cx="3428" cy="1731"/>
            </a:xfrm>
          </p:grpSpPr>
          <p:sp>
            <p:nvSpPr>
              <p:cNvPr id="48167"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68"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69"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70"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71"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72"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73"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74"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75"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76"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77"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78"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79"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80"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81"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82"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83"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84"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85"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86"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87"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48188"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48189"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8190"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8191"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8192"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93"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48194"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48195"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8196"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8197"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48133" name="Text Box 43"/>
          <p:cNvSpPr txBox="1">
            <a:spLocks noChangeArrowheads="1"/>
          </p:cNvSpPr>
          <p:nvPr/>
        </p:nvSpPr>
        <p:spPr bwMode="auto">
          <a:xfrm>
            <a:off x="8809570" y="1752600"/>
            <a:ext cx="2366433" cy="293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400" b="0" smtClean="0">
                <a:solidFill>
                  <a:srgbClr val="FF0000"/>
                </a:solidFill>
                <a:latin typeface="Times New Roman" pitchFamily="18" charset="0"/>
                <a:ea typeface="SimSun" pitchFamily="2" charset="-122"/>
              </a:rPr>
              <a:t>i=1</a:t>
            </a:r>
          </a:p>
          <a:p>
            <a:pPr fontAlgn="base">
              <a:lnSpc>
                <a:spcPct val="110000"/>
              </a:lnSpc>
              <a:spcBef>
                <a:spcPct val="0"/>
              </a:spcBef>
              <a:spcAft>
                <a:spcPct val="0"/>
              </a:spcAft>
            </a:pPr>
            <a:r>
              <a:rPr lang="en-US" altLang="zh-CN" sz="2400" b="0" smtClean="0">
                <a:solidFill>
                  <a:srgbClr val="FF0000"/>
                </a:solidFill>
                <a:latin typeface="Times New Roman" pitchFamily="18" charset="0"/>
                <a:ea typeface="SimSun" pitchFamily="2" charset="-122"/>
              </a:rPr>
              <a:t>k= 2</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b</a:t>
            </a:r>
            <a:r>
              <a:rPr lang="en-US" altLang="zh-CN" sz="2400" b="0" baseline="-25000" smtClean="0">
                <a:solidFill>
                  <a:srgbClr val="000000"/>
                </a:solidFill>
                <a:latin typeface="Times New Roman" pitchFamily="18" charset="0"/>
                <a:ea typeface="SimSun" pitchFamily="2" charset="-122"/>
              </a:rPr>
              <a:t>i</a:t>
            </a:r>
            <a:r>
              <a:rPr lang="en-US" altLang="zh-CN" sz="2400" b="0" smtClean="0">
                <a:solidFill>
                  <a:srgbClr val="000000"/>
                </a:solidFill>
                <a:latin typeface="Times New Roman" pitchFamily="18" charset="0"/>
                <a:ea typeface="SimSun" pitchFamily="2" charset="-122"/>
              </a:rPr>
              <a:t>=3</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w</a:t>
            </a:r>
            <a:r>
              <a:rPr lang="en-US" altLang="zh-CN" sz="2400" b="0" baseline="-25000" smtClean="0">
                <a:solidFill>
                  <a:srgbClr val="000000"/>
                </a:solidFill>
                <a:latin typeface="Times New Roman" pitchFamily="18" charset="0"/>
                <a:ea typeface="SimSun" pitchFamily="2" charset="-122"/>
              </a:rPr>
              <a:t>i</a:t>
            </a:r>
            <a:r>
              <a:rPr lang="en-US" altLang="zh-CN" sz="2400" b="0" smtClean="0">
                <a:solidFill>
                  <a:srgbClr val="000000"/>
                </a:solidFill>
                <a:latin typeface="Times New Roman" pitchFamily="18" charset="0"/>
                <a:ea typeface="SimSun" pitchFamily="2" charset="-122"/>
              </a:rPr>
              <a:t>=2</a:t>
            </a:r>
          </a:p>
          <a:p>
            <a:pPr fontAlgn="base">
              <a:lnSpc>
                <a:spcPct val="110000"/>
              </a:lnSpc>
              <a:spcBef>
                <a:spcPct val="0"/>
              </a:spcBef>
              <a:spcAft>
                <a:spcPct val="0"/>
              </a:spcAft>
            </a:pPr>
            <a:r>
              <a:rPr kumimoji="1" lang="en-US" altLang="zh-CN" sz="2400" b="0" i="1" smtClean="0">
                <a:solidFill>
                  <a:srgbClr val="FF0000"/>
                </a:solidFill>
                <a:latin typeface="Times New Roman" pitchFamily="18" charset="0"/>
                <a:ea typeface="SimSun" pitchFamily="2" charset="-122"/>
              </a:rPr>
              <a:t>V[i,k</a:t>
            </a:r>
            <a:r>
              <a:rPr kumimoji="1" lang="en-US" altLang="zh-CN" sz="2400" b="0" smtClean="0">
                <a:solidFill>
                  <a:srgbClr val="FF0000"/>
                </a:solidFill>
                <a:latin typeface="Times New Roman" pitchFamily="18" charset="0"/>
                <a:ea typeface="SimSun" pitchFamily="2" charset="-122"/>
              </a:rPr>
              <a:t>] </a:t>
            </a:r>
            <a:r>
              <a:rPr lang="en-US" altLang="zh-CN" sz="2400" b="0" smtClean="0">
                <a:solidFill>
                  <a:srgbClr val="FF0000"/>
                </a:solidFill>
                <a:latin typeface="Times New Roman" pitchFamily="18" charset="0"/>
                <a:ea typeface="SimSun" pitchFamily="2" charset="-122"/>
              </a:rPr>
              <a:t>=</a:t>
            </a:r>
            <a:r>
              <a:rPr kumimoji="1" lang="en-US" altLang="zh-CN" sz="2400" b="0" smtClean="0">
                <a:solidFill>
                  <a:srgbClr val="FF0000"/>
                </a:solidFill>
                <a:latin typeface="Times New Roman" pitchFamily="18" charset="0"/>
                <a:ea typeface="SimSun" pitchFamily="2" charset="-122"/>
                <a:sym typeface="Symbol" pitchFamily="18" charset="2"/>
              </a:rPr>
              <a:t> 3</a:t>
            </a:r>
          </a:p>
          <a:p>
            <a:pPr fontAlgn="base">
              <a:lnSpc>
                <a:spcPct val="110000"/>
              </a:lnSpc>
              <a:spcBef>
                <a:spcPct val="0"/>
              </a:spcBef>
              <a:spcAft>
                <a:spcPct val="0"/>
              </a:spcAft>
            </a:pPr>
            <a:r>
              <a:rPr kumimoji="1" lang="en-US" altLang="zh-CN" sz="2400" b="0" i="1" smtClean="0">
                <a:solidFill>
                  <a:srgbClr val="FF0000"/>
                </a:solidFill>
                <a:latin typeface="Times New Roman" pitchFamily="18" charset="0"/>
                <a:ea typeface="SimSun" pitchFamily="2" charset="-122"/>
              </a:rPr>
              <a:t>V[i</a:t>
            </a:r>
            <a:r>
              <a:rPr kumimoji="1" lang="en-US" altLang="zh-CN" sz="2400" b="0" i="1" smtClean="0">
                <a:solidFill>
                  <a:srgbClr val="FF0000"/>
                </a:solidFill>
                <a:latin typeface="Times New Roman" pitchFamily="18" charset="0"/>
                <a:ea typeface="SimSun" pitchFamily="2" charset="-122"/>
                <a:sym typeface="Symbol" pitchFamily="18" charset="2"/>
              </a:rPr>
              <a:t></a:t>
            </a:r>
            <a:r>
              <a:rPr kumimoji="1" lang="en-US" altLang="zh-CN" sz="2400" b="0" i="1" smtClean="0">
                <a:solidFill>
                  <a:srgbClr val="FF0000"/>
                </a:solidFill>
                <a:latin typeface="Times New Roman" pitchFamily="18" charset="0"/>
                <a:ea typeface="SimSun" pitchFamily="2" charset="-122"/>
              </a:rPr>
              <a:t>1,k</a:t>
            </a:r>
            <a:r>
              <a:rPr kumimoji="1" lang="en-US" altLang="zh-CN" sz="2400" b="0" smtClean="0">
                <a:solidFill>
                  <a:srgbClr val="FF0000"/>
                </a:solidFill>
                <a:latin typeface="Times New Roman" pitchFamily="18" charset="0"/>
                <a:ea typeface="SimSun" pitchFamily="2" charset="-122"/>
              </a:rPr>
              <a:t>] </a:t>
            </a:r>
            <a:r>
              <a:rPr lang="en-US" altLang="zh-CN" sz="2400" b="0" smtClean="0">
                <a:solidFill>
                  <a:srgbClr val="FF0000"/>
                </a:solidFill>
                <a:latin typeface="Times New Roman" pitchFamily="18" charset="0"/>
                <a:ea typeface="SimSun" pitchFamily="2" charset="-122"/>
              </a:rPr>
              <a:t>=0</a:t>
            </a:r>
          </a:p>
          <a:p>
            <a:pPr fontAlgn="base">
              <a:lnSpc>
                <a:spcPct val="110000"/>
              </a:lnSpc>
              <a:spcBef>
                <a:spcPct val="0"/>
              </a:spcBef>
              <a:spcAft>
                <a:spcPct val="0"/>
              </a:spcAft>
            </a:pPr>
            <a:r>
              <a:rPr lang="en-US" altLang="zh-CN" sz="2400" b="0" smtClean="0">
                <a:solidFill>
                  <a:srgbClr val="000000"/>
                </a:solidFill>
                <a:latin typeface="Times New Roman" pitchFamily="18" charset="0"/>
                <a:ea typeface="SimSun" pitchFamily="2" charset="-122"/>
              </a:rPr>
              <a:t>k </a:t>
            </a:r>
            <a:r>
              <a:rPr lang="en-US" altLang="zh-CN" sz="2400" b="0" smtClean="0">
                <a:solidFill>
                  <a:srgbClr val="000000"/>
                </a:solidFill>
                <a:latin typeface="Times New Roman" pitchFamily="18" charset="0"/>
                <a:ea typeface="SimSun" pitchFamily="2" charset="-122"/>
                <a:sym typeface="Symbol" pitchFamily="18" charset="2"/>
              </a:rPr>
              <a:t></a:t>
            </a:r>
            <a:r>
              <a:rPr lang="en-US" altLang="zh-CN" sz="2400" b="0" smtClean="0">
                <a:solidFill>
                  <a:srgbClr val="000000"/>
                </a:solidFill>
                <a:latin typeface="Times New Roman" pitchFamily="18" charset="0"/>
                <a:ea typeface="SimSun" pitchFamily="2" charset="-122"/>
              </a:rPr>
              <a:t> w</a:t>
            </a:r>
            <a:r>
              <a:rPr lang="en-US" altLang="zh-CN" sz="2400" b="0" baseline="-25000" smtClean="0">
                <a:solidFill>
                  <a:srgbClr val="000000"/>
                </a:solidFill>
                <a:latin typeface="Times New Roman" pitchFamily="18" charset="0"/>
                <a:ea typeface="SimSun" pitchFamily="2" charset="-122"/>
              </a:rPr>
              <a:t>i</a:t>
            </a:r>
            <a:r>
              <a:rPr lang="en-US" altLang="zh-CN" sz="2400" b="0" smtClean="0">
                <a:solidFill>
                  <a:srgbClr val="000000"/>
                </a:solidFill>
                <a:latin typeface="Times New Roman" pitchFamily="18" charset="0"/>
                <a:ea typeface="SimSun" pitchFamily="2" charset="-122"/>
              </a:rPr>
              <a:t>=0</a:t>
            </a:r>
          </a:p>
        </p:txBody>
      </p:sp>
      <p:sp>
        <p:nvSpPr>
          <p:cNvPr id="48134"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8135"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8136"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8137" name="Text Box 47"/>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8138" name="Text Box 48"/>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39" name="Text Box 49"/>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8140" name="Text Box 50"/>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8141" name="Text Box 51"/>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8142" name="Text Box 52"/>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FF0000"/>
                </a:solidFill>
                <a:latin typeface="Times New Roman" pitchFamily="18" charset="0"/>
                <a:ea typeface="SimSun" pitchFamily="2" charset="-122"/>
              </a:rPr>
              <a:t>7</a:t>
            </a:r>
          </a:p>
        </p:txBody>
      </p:sp>
      <p:sp>
        <p:nvSpPr>
          <p:cNvPr id="48143" name="Text Box 53"/>
          <p:cNvSpPr txBox="1">
            <a:spLocks noChangeArrowheads="1"/>
          </p:cNvSpPr>
          <p:nvPr/>
        </p:nvSpPr>
        <p:spPr bwMode="auto">
          <a:xfrm>
            <a:off x="33528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44" name="Text Box 54"/>
          <p:cNvSpPr txBox="1">
            <a:spLocks noChangeArrowheads="1"/>
          </p:cNvSpPr>
          <p:nvPr/>
        </p:nvSpPr>
        <p:spPr bwMode="auto">
          <a:xfrm>
            <a:off x="44704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8145" name="Text Box 55"/>
          <p:cNvSpPr txBox="1">
            <a:spLocks noChangeArrowheads="1"/>
          </p:cNvSpPr>
          <p:nvPr/>
        </p:nvSpPr>
        <p:spPr bwMode="auto">
          <a:xfrm>
            <a:off x="55880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8146" name="Text Box 56"/>
          <p:cNvSpPr txBox="1">
            <a:spLocks noChangeArrowheads="1"/>
          </p:cNvSpPr>
          <p:nvPr/>
        </p:nvSpPr>
        <p:spPr bwMode="auto">
          <a:xfrm>
            <a:off x="2336800" y="4556125"/>
            <a:ext cx="924560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i=n, k=W</a:t>
            </a:r>
          </a:p>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while i,k &gt; 0</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if </a:t>
            </a:r>
            <a:r>
              <a:rPr kumimoji="1" lang="en-US" altLang="zh-CN" sz="2000" b="0" i="1" smtClean="0">
                <a:solidFill>
                  <a:srgbClr val="000000"/>
                </a:solidFill>
                <a:latin typeface="Times New Roman" pitchFamily="18" charset="0"/>
                <a:ea typeface="SimSun" pitchFamily="2" charset="-122"/>
              </a:rPr>
              <a:t>V[i,k</a:t>
            </a:r>
            <a:r>
              <a:rPr kumimoji="1" lang="en-US" altLang="zh-CN" sz="2000" b="0" smtClean="0">
                <a:solidFill>
                  <a:srgbClr val="000000"/>
                </a:solidFill>
                <a:latin typeface="Times New Roman" pitchFamily="18" charset="0"/>
                <a:ea typeface="SimSun" pitchFamily="2" charset="-122"/>
              </a:rPr>
              <a:t>] </a:t>
            </a:r>
            <a:r>
              <a:rPr kumimoji="1" lang="en-US" altLang="zh-CN" sz="2000" b="0" smtClean="0">
                <a:solidFill>
                  <a:srgbClr val="000000"/>
                </a:solidFill>
                <a:latin typeface="Times New Roman" pitchFamily="18" charset="0"/>
                <a:ea typeface="SimSun" pitchFamily="2" charset="-122"/>
                <a:sym typeface="Symbol" pitchFamily="18" charset="2"/>
              </a:rPr>
              <a:t> </a:t>
            </a:r>
            <a:r>
              <a:rPr kumimoji="1" lang="en-US" altLang="zh-CN" sz="2000" b="0" i="1" smtClean="0">
                <a:solidFill>
                  <a:srgbClr val="000000"/>
                </a:solidFill>
                <a:latin typeface="Times New Roman" pitchFamily="18" charset="0"/>
                <a:ea typeface="SimSun" pitchFamily="2" charset="-122"/>
              </a:rPr>
              <a:t>V[i</a:t>
            </a:r>
            <a:r>
              <a:rPr kumimoji="1" lang="en-US" altLang="zh-CN" sz="2000" b="0" i="1" smtClean="0">
                <a:solidFill>
                  <a:srgbClr val="000000"/>
                </a:solidFill>
                <a:latin typeface="Times New Roman" pitchFamily="18" charset="0"/>
                <a:ea typeface="SimSun" pitchFamily="2" charset="-122"/>
                <a:sym typeface="Symbol" pitchFamily="18" charset="2"/>
              </a:rPr>
              <a:t></a:t>
            </a:r>
            <a:r>
              <a:rPr kumimoji="1" lang="en-US" altLang="zh-CN" sz="2000" b="0" i="1" smtClean="0">
                <a:solidFill>
                  <a:srgbClr val="000000"/>
                </a:solidFill>
                <a:latin typeface="Times New Roman" pitchFamily="18" charset="0"/>
                <a:ea typeface="SimSun" pitchFamily="2" charset="-122"/>
              </a:rPr>
              <a:t>1,k</a:t>
            </a:r>
            <a:r>
              <a:rPr kumimoji="1" lang="en-US" altLang="zh-CN" sz="2000" b="0" smtClean="0">
                <a:solidFill>
                  <a:srgbClr val="000000"/>
                </a:solidFill>
                <a:latin typeface="Times New Roman" pitchFamily="18" charset="0"/>
                <a:ea typeface="SimSun" pitchFamily="2" charset="-122"/>
              </a:rPr>
              <a:t>] then </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6699FF"/>
                </a:solidFill>
                <a:latin typeface="Times New Roman" pitchFamily="18" charset="0"/>
                <a:ea typeface="SimSun" pitchFamily="2" charset="-122"/>
              </a:rPr>
              <a:t>	</a:t>
            </a:r>
            <a:r>
              <a:rPr kumimoji="1" lang="en-US" altLang="zh-CN" sz="1800" b="0" smtClean="0">
                <a:solidFill>
                  <a:srgbClr val="FF0000"/>
                </a:solidFill>
                <a:latin typeface="Times New Roman" pitchFamily="18" charset="0"/>
                <a:ea typeface="SimSun" pitchFamily="2" charset="-122"/>
              </a:rPr>
              <a:t>mark the </a:t>
            </a:r>
            <a:r>
              <a:rPr kumimoji="1" lang="en-US" altLang="zh-CN" sz="1800" b="0" i="1" smtClean="0">
                <a:solidFill>
                  <a:srgbClr val="FF0000"/>
                </a:solidFill>
                <a:latin typeface="Times New Roman" pitchFamily="18" charset="0"/>
                <a:ea typeface="SimSun" pitchFamily="2" charset="-122"/>
              </a:rPr>
              <a:t>i</a:t>
            </a:r>
            <a:r>
              <a:rPr kumimoji="1" lang="en-US" altLang="zh-CN" sz="1800" b="0" baseline="30000" smtClean="0">
                <a:solidFill>
                  <a:srgbClr val="FF0000"/>
                </a:solidFill>
                <a:latin typeface="Times New Roman" pitchFamily="18" charset="0"/>
                <a:ea typeface="SimSun" pitchFamily="2" charset="-122"/>
              </a:rPr>
              <a:t>th</a:t>
            </a:r>
            <a:r>
              <a:rPr kumimoji="1" lang="en-US" altLang="zh-CN" sz="1800" b="0" smtClean="0">
                <a:solidFill>
                  <a:srgbClr val="FF0000"/>
                </a:solidFill>
                <a:latin typeface="Times New Roman" pitchFamily="18" charset="0"/>
                <a:ea typeface="SimSun" pitchFamily="2" charset="-122"/>
              </a:rPr>
              <a:t> item as in the knapsack</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FF0000"/>
                </a:solidFill>
                <a:latin typeface="Times New Roman" pitchFamily="18" charset="0"/>
                <a:ea typeface="SimSun" pitchFamily="2" charset="-122"/>
              </a:rPr>
              <a:t>	</a:t>
            </a:r>
            <a:r>
              <a:rPr kumimoji="1" lang="en-US" altLang="zh-CN" sz="1800" b="0" i="1" smtClean="0">
                <a:solidFill>
                  <a:srgbClr val="FF0000"/>
                </a:solidFill>
                <a:latin typeface="Times New Roman" pitchFamily="18" charset="0"/>
                <a:ea typeface="SimSun" pitchFamily="2" charset="-122"/>
              </a:rPr>
              <a:t>i </a:t>
            </a:r>
            <a:r>
              <a:rPr kumimoji="1" lang="en-US" altLang="zh-CN" sz="1800" b="0" smtClean="0">
                <a:solidFill>
                  <a:srgbClr val="FF0000"/>
                </a:solidFill>
                <a:latin typeface="Times New Roman" pitchFamily="18" charset="0"/>
                <a:ea typeface="SimSun" pitchFamily="2" charset="-122"/>
              </a:rPr>
              <a:t>= </a:t>
            </a:r>
            <a:r>
              <a:rPr kumimoji="1" lang="en-US" altLang="zh-CN" sz="1800" b="0" i="1" smtClean="0">
                <a:solidFill>
                  <a:srgbClr val="FF0000"/>
                </a:solidFill>
                <a:latin typeface="Times New Roman" pitchFamily="18" charset="0"/>
                <a:ea typeface="SimSun" pitchFamily="2" charset="-122"/>
              </a:rPr>
              <a:t>i</a:t>
            </a:r>
            <a:r>
              <a:rPr kumimoji="1" lang="en-US" altLang="zh-CN" sz="1800" b="0" i="1" smtClean="0">
                <a:solidFill>
                  <a:srgbClr val="FF0000"/>
                </a:solidFill>
                <a:latin typeface="Times New Roman" pitchFamily="18" charset="0"/>
                <a:ea typeface="SimSun" pitchFamily="2" charset="-122"/>
                <a:sym typeface="Symbol" pitchFamily="18" charset="2"/>
              </a:rPr>
              <a:t></a:t>
            </a:r>
            <a:r>
              <a:rPr kumimoji="1" lang="en-US" altLang="zh-CN" sz="1800" b="0" i="1" smtClean="0">
                <a:solidFill>
                  <a:srgbClr val="FF0000"/>
                </a:solidFill>
                <a:latin typeface="Times New Roman" pitchFamily="18" charset="0"/>
                <a:ea typeface="SimSun" pitchFamily="2" charset="-122"/>
              </a:rPr>
              <a:t>1</a:t>
            </a:r>
            <a:r>
              <a:rPr kumimoji="1" lang="en-US" altLang="zh-CN" sz="1800" b="0" smtClean="0">
                <a:solidFill>
                  <a:srgbClr val="FF0000"/>
                </a:solidFill>
                <a:latin typeface="Times New Roman" pitchFamily="18" charset="0"/>
                <a:ea typeface="SimSun" pitchFamily="2" charset="-122"/>
              </a:rPr>
              <a:t>, </a:t>
            </a:r>
            <a:r>
              <a:rPr kumimoji="1" lang="en-US" altLang="zh-CN" sz="1800" b="0" i="1" smtClean="0">
                <a:solidFill>
                  <a:srgbClr val="FF0000"/>
                </a:solidFill>
                <a:latin typeface="Times New Roman" pitchFamily="18" charset="0"/>
                <a:ea typeface="SimSun" pitchFamily="2" charset="-122"/>
              </a:rPr>
              <a:t>k</a:t>
            </a:r>
            <a:r>
              <a:rPr kumimoji="1" lang="en-US" altLang="zh-CN" sz="1800" b="0" smtClean="0">
                <a:solidFill>
                  <a:srgbClr val="FF0000"/>
                </a:solidFill>
                <a:latin typeface="Times New Roman" pitchFamily="18" charset="0"/>
                <a:ea typeface="SimSun" pitchFamily="2" charset="-122"/>
              </a:rPr>
              <a:t> = </a:t>
            </a:r>
            <a:r>
              <a:rPr kumimoji="1" lang="en-US" altLang="zh-CN" sz="1800" b="0" i="1" smtClean="0">
                <a:solidFill>
                  <a:srgbClr val="FF0000"/>
                </a:solidFill>
                <a:latin typeface="Times New Roman" pitchFamily="18" charset="0"/>
                <a:ea typeface="SimSun" pitchFamily="2" charset="-122"/>
              </a:rPr>
              <a:t>k-w</a:t>
            </a:r>
            <a:r>
              <a:rPr kumimoji="1" lang="en-US" altLang="zh-CN" sz="1800" b="0" i="1" baseline="-25000" smtClean="0">
                <a:solidFill>
                  <a:srgbClr val="FF0000"/>
                </a:solidFill>
                <a:latin typeface="Times New Roman" pitchFamily="18" charset="0"/>
                <a:ea typeface="SimSun" pitchFamily="2" charset="-122"/>
              </a:rPr>
              <a:t>i</a:t>
            </a:r>
            <a:endParaRPr kumimoji="1" lang="en-US" altLang="zh-CN" sz="2000" b="0" smtClean="0">
              <a:solidFill>
                <a:srgbClr val="FF0000"/>
              </a:solidFill>
              <a:latin typeface="Times New Roman" pitchFamily="18" charset="0"/>
              <a:ea typeface="SimSun" pitchFamily="2" charset="-122"/>
            </a:endParaRPr>
          </a:p>
          <a:p>
            <a:pPr lvl="1" fontAlgn="base">
              <a:lnSpc>
                <a:spcPct val="90000"/>
              </a:lnSpc>
              <a:spcBef>
                <a:spcPct val="20000"/>
              </a:spcBef>
              <a:spcAft>
                <a:spcPct val="0"/>
              </a:spcAft>
            </a:pPr>
            <a:r>
              <a:rPr kumimoji="1" lang="en-US" altLang="zh-CN" sz="1800" b="0" smtClean="0">
                <a:solidFill>
                  <a:srgbClr val="000000"/>
                </a:solidFill>
                <a:latin typeface="Times New Roman" pitchFamily="18" charset="0"/>
                <a:ea typeface="SimSun" pitchFamily="2" charset="-122"/>
              </a:rPr>
              <a:t>else</a:t>
            </a:r>
            <a:r>
              <a:rPr kumimoji="1" lang="en-US" altLang="zh-CN" sz="1800" b="0" i="1" smtClean="0">
                <a:solidFill>
                  <a:srgbClr val="000000"/>
                </a:solidFill>
                <a:latin typeface="Times New Roman" pitchFamily="18" charset="0"/>
                <a:ea typeface="SimSun" pitchFamily="2" charset="-122"/>
              </a:rPr>
              <a:t> </a:t>
            </a:r>
          </a:p>
          <a:p>
            <a:pPr lvl="1" fontAlgn="base">
              <a:lnSpc>
                <a:spcPct val="90000"/>
              </a:lnSpc>
              <a:spcBef>
                <a:spcPct val="20000"/>
              </a:spcBef>
              <a:spcAft>
                <a:spcPct val="0"/>
              </a:spcAft>
            </a:pPr>
            <a:r>
              <a:rPr kumimoji="1" lang="en-US" altLang="zh-CN" sz="1800" b="0" i="1" smtClean="0">
                <a:solidFill>
                  <a:srgbClr val="000000"/>
                </a:solidFill>
                <a:latin typeface="Times New Roman" pitchFamily="18" charset="0"/>
                <a:ea typeface="SimSun" pitchFamily="2" charset="-122"/>
              </a:rPr>
              <a:t>	</a:t>
            </a:r>
            <a:r>
              <a:rPr kumimoji="1" lang="en-US" altLang="zh-CN" sz="1800" i="1" smtClean="0">
                <a:solidFill>
                  <a:srgbClr val="000000"/>
                </a:solidFill>
                <a:latin typeface="Times New Roman" pitchFamily="18" charset="0"/>
                <a:ea typeface="SimSun" pitchFamily="2" charset="-122"/>
              </a:rPr>
              <a:t>i </a:t>
            </a:r>
            <a:r>
              <a:rPr kumimoji="1" lang="en-US" altLang="zh-CN" sz="1800" smtClean="0">
                <a:solidFill>
                  <a:srgbClr val="000000"/>
                </a:solidFill>
                <a:latin typeface="Times New Roman" pitchFamily="18" charset="0"/>
                <a:ea typeface="SimSun" pitchFamily="2" charset="-122"/>
              </a:rPr>
              <a:t>= </a:t>
            </a:r>
            <a:r>
              <a:rPr kumimoji="1" lang="en-US" altLang="zh-CN" sz="1800" i="1" smtClean="0">
                <a:solidFill>
                  <a:srgbClr val="000000"/>
                </a:solidFill>
                <a:latin typeface="Times New Roman" pitchFamily="18" charset="0"/>
                <a:ea typeface="SimSun" pitchFamily="2" charset="-122"/>
              </a:rPr>
              <a:t>i</a:t>
            </a:r>
            <a:r>
              <a:rPr kumimoji="1" lang="en-US" altLang="zh-CN" sz="1800" i="1" smtClean="0">
                <a:solidFill>
                  <a:srgbClr val="000000"/>
                </a:solidFill>
                <a:latin typeface="Times New Roman" pitchFamily="18" charset="0"/>
                <a:ea typeface="SimSun" pitchFamily="2" charset="-122"/>
                <a:sym typeface="Symbol" pitchFamily="18" charset="2"/>
              </a:rPr>
              <a:t></a:t>
            </a:r>
            <a:r>
              <a:rPr kumimoji="1" lang="en-US" altLang="zh-CN" sz="1800" i="1" smtClean="0">
                <a:solidFill>
                  <a:srgbClr val="000000"/>
                </a:solidFill>
                <a:latin typeface="Times New Roman" pitchFamily="18" charset="0"/>
                <a:ea typeface="SimSun" pitchFamily="2" charset="-122"/>
              </a:rPr>
              <a:t>1</a:t>
            </a:r>
            <a:endParaRPr kumimoji="1" lang="en-US" altLang="zh-CN" sz="1800" i="1" baseline="-25000" smtClean="0">
              <a:solidFill>
                <a:srgbClr val="000000"/>
              </a:solidFill>
              <a:latin typeface="Times New Roman" pitchFamily="18" charset="0"/>
              <a:ea typeface="SimSun" pitchFamily="2" charset="-122"/>
            </a:endParaRPr>
          </a:p>
        </p:txBody>
      </p:sp>
      <p:sp>
        <p:nvSpPr>
          <p:cNvPr id="48147" name="Text Box 57"/>
          <p:cNvSpPr txBox="1">
            <a:spLocks noChangeArrowheads="1"/>
          </p:cNvSpPr>
          <p:nvPr/>
        </p:nvSpPr>
        <p:spPr bwMode="auto">
          <a:xfrm>
            <a:off x="67056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8148" name="Text Box 58"/>
          <p:cNvSpPr txBox="1">
            <a:spLocks noChangeArrowheads="1"/>
          </p:cNvSpPr>
          <p:nvPr/>
        </p:nvSpPr>
        <p:spPr bwMode="auto">
          <a:xfrm>
            <a:off x="78232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48149" name="Text Box 59"/>
          <p:cNvSpPr txBox="1">
            <a:spLocks noChangeArrowheads="1"/>
          </p:cNvSpPr>
          <p:nvPr/>
        </p:nvSpPr>
        <p:spPr bwMode="auto">
          <a:xfrm>
            <a:off x="33528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8150" name="Text Box 60"/>
          <p:cNvSpPr txBox="1">
            <a:spLocks noChangeArrowheads="1"/>
          </p:cNvSpPr>
          <p:nvPr/>
        </p:nvSpPr>
        <p:spPr bwMode="auto">
          <a:xfrm>
            <a:off x="44704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8151" name="Text Box 61"/>
          <p:cNvSpPr txBox="1">
            <a:spLocks noChangeArrowheads="1"/>
          </p:cNvSpPr>
          <p:nvPr/>
        </p:nvSpPr>
        <p:spPr bwMode="auto">
          <a:xfrm>
            <a:off x="55880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8152" name="Text Box 62"/>
          <p:cNvSpPr txBox="1">
            <a:spLocks noChangeArrowheads="1"/>
          </p:cNvSpPr>
          <p:nvPr/>
        </p:nvSpPr>
        <p:spPr bwMode="auto">
          <a:xfrm>
            <a:off x="67056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8153" name="Rectangle 63"/>
          <p:cNvSpPr>
            <a:spLocks noChangeArrowheads="1"/>
          </p:cNvSpPr>
          <p:nvPr/>
        </p:nvSpPr>
        <p:spPr bwMode="auto">
          <a:xfrm>
            <a:off x="9652000" y="533400"/>
            <a:ext cx="22352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48154" name="Text Box 64"/>
          <p:cNvSpPr txBox="1">
            <a:spLocks noChangeArrowheads="1"/>
          </p:cNvSpPr>
          <p:nvPr/>
        </p:nvSpPr>
        <p:spPr bwMode="auto">
          <a:xfrm>
            <a:off x="78232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212033" name="Text Box 65"/>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FF0000"/>
                </a:solidFill>
                <a:latin typeface="Times New Roman" pitchFamily="18" charset="0"/>
                <a:ea typeface="SimSun" pitchFamily="2" charset="-122"/>
              </a:rPr>
              <a:t>3</a:t>
            </a:r>
          </a:p>
        </p:txBody>
      </p:sp>
      <p:sp>
        <p:nvSpPr>
          <p:cNvPr id="212034" name="Oval 66"/>
          <p:cNvSpPr>
            <a:spLocks noChangeArrowheads="1"/>
          </p:cNvSpPr>
          <p:nvPr/>
        </p:nvSpPr>
        <p:spPr bwMode="auto">
          <a:xfrm>
            <a:off x="1289051" y="2590800"/>
            <a:ext cx="609600" cy="457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212036" name="Oval 68"/>
          <p:cNvSpPr>
            <a:spLocks noChangeArrowheads="1"/>
          </p:cNvSpPr>
          <p:nvPr/>
        </p:nvSpPr>
        <p:spPr bwMode="auto">
          <a:xfrm>
            <a:off x="4315884" y="2109788"/>
            <a:ext cx="711200" cy="9906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48158" name="Oval 69"/>
          <p:cNvSpPr>
            <a:spLocks noChangeArrowheads="1"/>
          </p:cNvSpPr>
          <p:nvPr/>
        </p:nvSpPr>
        <p:spPr bwMode="auto">
          <a:xfrm>
            <a:off x="1289051" y="3048000"/>
            <a:ext cx="609600" cy="457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212038" name="Line 70"/>
          <p:cNvSpPr>
            <a:spLocks noChangeShapeType="1"/>
          </p:cNvSpPr>
          <p:nvPr/>
        </p:nvSpPr>
        <p:spPr bwMode="auto">
          <a:xfrm flipV="1">
            <a:off x="5080000" y="23622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8160" name="Rectangle 71"/>
          <p:cNvSpPr>
            <a:spLocks noGrp="1" noChangeArrowheads="1"/>
          </p:cNvSpPr>
          <p:nvPr>
            <p:ph type="title"/>
          </p:nvPr>
        </p:nvSpPr>
        <p:spPr/>
        <p:txBody>
          <a:bodyPr/>
          <a:lstStyle/>
          <a:p>
            <a:r>
              <a:rPr lang="en-US" altLang="zh-CN" smtClean="0">
                <a:ea typeface="SimSun" pitchFamily="2" charset="-122"/>
              </a:rPr>
              <a:t>Finding the Items (5)</a:t>
            </a:r>
          </a:p>
        </p:txBody>
      </p:sp>
    </p:spTree>
    <p:extLst>
      <p:ext uri="{BB962C8B-B14F-4D97-AF65-F5344CB8AC3E}">
        <p14:creationId xmlns:p14="http://schemas.microsoft.com/office/powerpoint/2010/main" val="4268147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2036"/>
                                        </p:tgtEl>
                                        <p:attrNameLst>
                                          <p:attrName>style.visibility</p:attrName>
                                        </p:attrNameLst>
                                      </p:cBhvr>
                                      <p:to>
                                        <p:strVal val="visible"/>
                                      </p:to>
                                    </p:set>
                                  </p:childTnLst>
                                  <p:subTnLst>
                                    <p:set>
                                      <p:cBhvr override="childStyle">
                                        <p:cTn dur="1" fill="hold" display="0" masterRel="nextClick" afterEffect="1"/>
                                        <p:tgtEl>
                                          <p:spTgt spid="21203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12033"/>
                                        </p:tgtEl>
                                        <p:attrNameLst>
                                          <p:attrName>style.visibility</p:attrName>
                                        </p:attrNameLst>
                                      </p:cBhvr>
                                      <p:to>
                                        <p:strVal val="visible"/>
                                      </p:to>
                                    </p:set>
                                    <p:anim calcmode="lin" valueType="num">
                                      <p:cBhvr additive="base">
                                        <p:cTn id="11" dur="500" fill="hold"/>
                                        <p:tgtEl>
                                          <p:spTgt spid="212033"/>
                                        </p:tgtEl>
                                        <p:attrNameLst>
                                          <p:attrName>ppt_x</p:attrName>
                                        </p:attrNameLst>
                                      </p:cBhvr>
                                      <p:tavLst>
                                        <p:tav tm="0">
                                          <p:val>
                                            <p:strVal val="#ppt_x"/>
                                          </p:val>
                                        </p:tav>
                                        <p:tav tm="100000">
                                          <p:val>
                                            <p:strVal val="#ppt_x"/>
                                          </p:val>
                                        </p:tav>
                                      </p:tavLst>
                                    </p:anim>
                                    <p:anim calcmode="lin" valueType="num">
                                      <p:cBhvr additive="base">
                                        <p:cTn id="12" dur="500" fill="hold"/>
                                        <p:tgtEl>
                                          <p:spTgt spid="21203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2034"/>
                                        </p:tgtEl>
                                        <p:attrNameLst>
                                          <p:attrName>style.visibility</p:attrName>
                                        </p:attrNameLst>
                                      </p:cBhvr>
                                      <p:to>
                                        <p:strVal val="visible"/>
                                      </p:to>
                                    </p:set>
                                    <p:anim calcmode="lin" valueType="num">
                                      <p:cBhvr additive="base">
                                        <p:cTn id="17" dur="500" fill="hold"/>
                                        <p:tgtEl>
                                          <p:spTgt spid="212034"/>
                                        </p:tgtEl>
                                        <p:attrNameLst>
                                          <p:attrName>ppt_x</p:attrName>
                                        </p:attrNameLst>
                                      </p:cBhvr>
                                      <p:tavLst>
                                        <p:tav tm="0">
                                          <p:val>
                                            <p:strVal val="0-#ppt_w/2"/>
                                          </p:val>
                                        </p:tav>
                                        <p:tav tm="100000">
                                          <p:val>
                                            <p:strVal val="#ppt_x"/>
                                          </p:val>
                                        </p:tav>
                                      </p:tavLst>
                                    </p:anim>
                                    <p:anim calcmode="lin" valueType="num">
                                      <p:cBhvr additive="base">
                                        <p:cTn id="18" dur="500" fill="hold"/>
                                        <p:tgtEl>
                                          <p:spTgt spid="21203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2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33" grpId="0" autoUpdateAnimBg="0"/>
      <p:bldP spid="212034" grpId="0" animBg="1"/>
      <p:bldP spid="212036" grpId="0" animBg="1"/>
      <p:bldP spid="21203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155"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49156" name="Group 5"/>
          <p:cNvGrpSpPr>
            <a:grpSpLocks/>
          </p:cNvGrpSpPr>
          <p:nvPr/>
        </p:nvGrpSpPr>
        <p:grpSpPr bwMode="auto">
          <a:xfrm>
            <a:off x="1380068" y="1676404"/>
            <a:ext cx="7255933" cy="2747963"/>
            <a:chOff x="652" y="768"/>
            <a:chExt cx="3428" cy="1731"/>
          </a:xfrm>
        </p:grpSpPr>
        <p:sp>
          <p:nvSpPr>
            <p:cNvPr id="49183"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184"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185"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186"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187"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49188" name="Group 11"/>
            <p:cNvGrpSpPr>
              <a:grpSpLocks/>
            </p:cNvGrpSpPr>
            <p:nvPr/>
          </p:nvGrpSpPr>
          <p:grpSpPr bwMode="auto">
            <a:xfrm>
              <a:off x="652" y="768"/>
              <a:ext cx="3428" cy="1731"/>
              <a:chOff x="652" y="768"/>
              <a:chExt cx="3428" cy="1731"/>
            </a:xfrm>
          </p:grpSpPr>
          <p:sp>
            <p:nvSpPr>
              <p:cNvPr id="49189"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190"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191"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192"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193"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194"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195"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196"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197"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198"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199"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200"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201"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202"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203"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204"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205"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206"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207"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49208"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209"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49210"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49211"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9212"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9213"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9214"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215"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49216"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49217"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9218"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9219"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49157" name="Text Box 44"/>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FF0000"/>
                </a:solidFill>
                <a:latin typeface="Times New Roman" pitchFamily="18" charset="0"/>
                <a:ea typeface="SimSun" pitchFamily="2" charset="-122"/>
              </a:rPr>
              <a:t>3</a:t>
            </a:r>
          </a:p>
        </p:txBody>
      </p:sp>
      <p:sp>
        <p:nvSpPr>
          <p:cNvPr id="49158" name="Text Box 45"/>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9159" name="Text Box 46"/>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9160" name="Text Box 47"/>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9161" name="Text Box 48"/>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162" name="Text Box 49"/>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9163" name="Text Box 50"/>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9164" name="Text Box 51"/>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9165" name="Text Box 52"/>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FF0000"/>
                </a:solidFill>
                <a:latin typeface="Times New Roman" pitchFamily="18" charset="0"/>
                <a:ea typeface="SimSun" pitchFamily="2" charset="-122"/>
              </a:rPr>
              <a:t>7</a:t>
            </a:r>
          </a:p>
        </p:txBody>
      </p:sp>
      <p:sp>
        <p:nvSpPr>
          <p:cNvPr id="49166" name="Text Box 53"/>
          <p:cNvSpPr txBox="1">
            <a:spLocks noChangeArrowheads="1"/>
          </p:cNvSpPr>
          <p:nvPr/>
        </p:nvSpPr>
        <p:spPr bwMode="auto">
          <a:xfrm>
            <a:off x="33528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167" name="Text Box 54"/>
          <p:cNvSpPr txBox="1">
            <a:spLocks noChangeArrowheads="1"/>
          </p:cNvSpPr>
          <p:nvPr/>
        </p:nvSpPr>
        <p:spPr bwMode="auto">
          <a:xfrm>
            <a:off x="44704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9168" name="Text Box 55"/>
          <p:cNvSpPr txBox="1">
            <a:spLocks noChangeArrowheads="1"/>
          </p:cNvSpPr>
          <p:nvPr/>
        </p:nvSpPr>
        <p:spPr bwMode="auto">
          <a:xfrm>
            <a:off x="55880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9169" name="Text Box 56"/>
          <p:cNvSpPr txBox="1">
            <a:spLocks noChangeArrowheads="1"/>
          </p:cNvSpPr>
          <p:nvPr/>
        </p:nvSpPr>
        <p:spPr bwMode="auto">
          <a:xfrm>
            <a:off x="2336800" y="4556125"/>
            <a:ext cx="924560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i=n, k=W</a:t>
            </a:r>
          </a:p>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FF0000"/>
                </a:solidFill>
                <a:latin typeface="Times New Roman" pitchFamily="18" charset="0"/>
                <a:ea typeface="SimSun" pitchFamily="2" charset="-122"/>
              </a:rPr>
              <a:t>while i,k &gt; 0</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if </a:t>
            </a:r>
            <a:r>
              <a:rPr kumimoji="1" lang="en-US" altLang="zh-CN" sz="2000" b="0" i="1" smtClean="0">
                <a:solidFill>
                  <a:srgbClr val="000000"/>
                </a:solidFill>
                <a:latin typeface="Times New Roman" pitchFamily="18" charset="0"/>
                <a:ea typeface="SimSun" pitchFamily="2" charset="-122"/>
              </a:rPr>
              <a:t>V[i,k</a:t>
            </a:r>
            <a:r>
              <a:rPr kumimoji="1" lang="en-US" altLang="zh-CN" sz="2000" b="0" smtClean="0">
                <a:solidFill>
                  <a:srgbClr val="000000"/>
                </a:solidFill>
                <a:latin typeface="Times New Roman" pitchFamily="18" charset="0"/>
                <a:ea typeface="SimSun" pitchFamily="2" charset="-122"/>
              </a:rPr>
              <a:t>] </a:t>
            </a:r>
            <a:r>
              <a:rPr kumimoji="1" lang="en-US" altLang="zh-CN" sz="2000" b="0" smtClean="0">
                <a:solidFill>
                  <a:srgbClr val="000000"/>
                </a:solidFill>
                <a:latin typeface="Times New Roman" pitchFamily="18" charset="0"/>
                <a:ea typeface="SimSun" pitchFamily="2" charset="-122"/>
                <a:sym typeface="Symbol" pitchFamily="18" charset="2"/>
              </a:rPr>
              <a:t> </a:t>
            </a:r>
            <a:r>
              <a:rPr kumimoji="1" lang="en-US" altLang="zh-CN" sz="2000" b="0" i="1" smtClean="0">
                <a:solidFill>
                  <a:srgbClr val="000000"/>
                </a:solidFill>
                <a:latin typeface="Times New Roman" pitchFamily="18" charset="0"/>
                <a:ea typeface="SimSun" pitchFamily="2" charset="-122"/>
              </a:rPr>
              <a:t>V[i</a:t>
            </a:r>
            <a:r>
              <a:rPr kumimoji="1" lang="en-US" altLang="zh-CN" sz="2000" b="0" i="1" smtClean="0">
                <a:solidFill>
                  <a:srgbClr val="000000"/>
                </a:solidFill>
                <a:latin typeface="Times New Roman" pitchFamily="18" charset="0"/>
                <a:ea typeface="SimSun" pitchFamily="2" charset="-122"/>
                <a:sym typeface="Symbol" pitchFamily="18" charset="2"/>
              </a:rPr>
              <a:t></a:t>
            </a:r>
            <a:r>
              <a:rPr kumimoji="1" lang="en-US" altLang="zh-CN" sz="2000" b="0" i="1" smtClean="0">
                <a:solidFill>
                  <a:srgbClr val="000000"/>
                </a:solidFill>
                <a:latin typeface="Times New Roman" pitchFamily="18" charset="0"/>
                <a:ea typeface="SimSun" pitchFamily="2" charset="-122"/>
              </a:rPr>
              <a:t>1,k</a:t>
            </a:r>
            <a:r>
              <a:rPr kumimoji="1" lang="en-US" altLang="zh-CN" sz="2000" b="0" smtClean="0">
                <a:solidFill>
                  <a:srgbClr val="000000"/>
                </a:solidFill>
                <a:latin typeface="Times New Roman" pitchFamily="18" charset="0"/>
                <a:ea typeface="SimSun" pitchFamily="2" charset="-122"/>
              </a:rPr>
              <a:t>] then </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6699FF"/>
                </a:solidFill>
                <a:latin typeface="Times New Roman" pitchFamily="18" charset="0"/>
                <a:ea typeface="SimSun" pitchFamily="2" charset="-122"/>
              </a:rPr>
              <a:t>	</a:t>
            </a:r>
            <a:r>
              <a:rPr kumimoji="1" lang="en-US" altLang="zh-CN" sz="1800" b="0" smtClean="0">
                <a:solidFill>
                  <a:srgbClr val="000000"/>
                </a:solidFill>
                <a:latin typeface="Times New Roman" pitchFamily="18" charset="0"/>
                <a:ea typeface="SimSun" pitchFamily="2" charset="-122"/>
              </a:rPr>
              <a:t>mark the </a:t>
            </a:r>
            <a:r>
              <a:rPr kumimoji="1" lang="en-US" altLang="zh-CN" sz="1800" b="0" i="1" smtClean="0">
                <a:solidFill>
                  <a:srgbClr val="000000"/>
                </a:solidFill>
                <a:latin typeface="Times New Roman" pitchFamily="18" charset="0"/>
                <a:ea typeface="SimSun" pitchFamily="2" charset="-122"/>
              </a:rPr>
              <a:t>n</a:t>
            </a:r>
            <a:r>
              <a:rPr kumimoji="1" lang="en-US" altLang="zh-CN" sz="1800" b="0" baseline="30000" smtClean="0">
                <a:solidFill>
                  <a:srgbClr val="000000"/>
                </a:solidFill>
                <a:latin typeface="Times New Roman" pitchFamily="18" charset="0"/>
                <a:ea typeface="SimSun" pitchFamily="2" charset="-122"/>
              </a:rPr>
              <a:t>th</a:t>
            </a:r>
            <a:r>
              <a:rPr kumimoji="1" lang="en-US" altLang="zh-CN" sz="1800" b="0" smtClean="0">
                <a:solidFill>
                  <a:srgbClr val="000000"/>
                </a:solidFill>
                <a:latin typeface="Times New Roman" pitchFamily="18" charset="0"/>
                <a:ea typeface="SimSun" pitchFamily="2" charset="-122"/>
              </a:rPr>
              <a:t> item as in the knapsack</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i </a:t>
            </a: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i</a:t>
            </a:r>
            <a:r>
              <a:rPr kumimoji="1" lang="en-US" altLang="zh-CN" sz="1800" b="0" i="1" smtClean="0">
                <a:solidFill>
                  <a:srgbClr val="000000"/>
                </a:solidFill>
                <a:latin typeface="Times New Roman" pitchFamily="18" charset="0"/>
                <a:ea typeface="SimSun" pitchFamily="2" charset="-122"/>
                <a:sym typeface="Symbol" pitchFamily="18" charset="2"/>
              </a:rPr>
              <a:t></a:t>
            </a:r>
            <a:r>
              <a:rPr kumimoji="1" lang="en-US" altLang="zh-CN" sz="1800" b="0" i="1" smtClean="0">
                <a:solidFill>
                  <a:srgbClr val="000000"/>
                </a:solidFill>
                <a:latin typeface="Times New Roman" pitchFamily="18" charset="0"/>
                <a:ea typeface="SimSun" pitchFamily="2" charset="-122"/>
              </a:rPr>
              <a:t>1</a:t>
            </a: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k</a:t>
            </a:r>
            <a:r>
              <a:rPr kumimoji="1" lang="en-US" altLang="zh-CN" sz="1800" b="0" smtClean="0">
                <a:solidFill>
                  <a:srgbClr val="000000"/>
                </a:solidFill>
                <a:latin typeface="Times New Roman" pitchFamily="18" charset="0"/>
                <a:ea typeface="SimSun" pitchFamily="2" charset="-122"/>
              </a:rPr>
              <a:t> = </a:t>
            </a:r>
            <a:r>
              <a:rPr kumimoji="1" lang="en-US" altLang="zh-CN" sz="1800" b="0" i="1" smtClean="0">
                <a:solidFill>
                  <a:srgbClr val="000000"/>
                </a:solidFill>
                <a:latin typeface="Times New Roman" pitchFamily="18" charset="0"/>
                <a:ea typeface="SimSun" pitchFamily="2" charset="-122"/>
              </a:rPr>
              <a:t>k-w</a:t>
            </a:r>
            <a:r>
              <a:rPr kumimoji="1" lang="en-US" altLang="zh-CN" sz="1800" b="0" i="1" baseline="-25000" smtClean="0">
                <a:solidFill>
                  <a:srgbClr val="000000"/>
                </a:solidFill>
                <a:latin typeface="Times New Roman" pitchFamily="18" charset="0"/>
                <a:ea typeface="SimSun" pitchFamily="2" charset="-122"/>
              </a:rPr>
              <a:t>i</a:t>
            </a:r>
            <a:endParaRPr kumimoji="1" lang="en-US" altLang="zh-CN" sz="2000" b="0" smtClean="0">
              <a:solidFill>
                <a:srgbClr val="000000"/>
              </a:solidFill>
              <a:latin typeface="Times New Roman" pitchFamily="18" charset="0"/>
              <a:ea typeface="SimSun" pitchFamily="2" charset="-122"/>
            </a:endParaRPr>
          </a:p>
          <a:p>
            <a:pPr lvl="1" fontAlgn="base">
              <a:lnSpc>
                <a:spcPct val="90000"/>
              </a:lnSpc>
              <a:spcBef>
                <a:spcPct val="20000"/>
              </a:spcBef>
              <a:spcAft>
                <a:spcPct val="0"/>
              </a:spcAft>
            </a:pPr>
            <a:r>
              <a:rPr kumimoji="1" lang="en-US" altLang="zh-CN" sz="1800" b="0" smtClean="0">
                <a:solidFill>
                  <a:srgbClr val="000000"/>
                </a:solidFill>
                <a:latin typeface="Times New Roman" pitchFamily="18" charset="0"/>
                <a:ea typeface="SimSun" pitchFamily="2" charset="-122"/>
              </a:rPr>
              <a:t>else</a:t>
            </a:r>
            <a:r>
              <a:rPr kumimoji="1" lang="en-US" altLang="zh-CN" sz="1800" b="0" i="1" smtClean="0">
                <a:solidFill>
                  <a:srgbClr val="000000"/>
                </a:solidFill>
                <a:latin typeface="Times New Roman" pitchFamily="18" charset="0"/>
                <a:ea typeface="SimSun" pitchFamily="2" charset="-122"/>
              </a:rPr>
              <a:t> </a:t>
            </a:r>
          </a:p>
          <a:p>
            <a:pPr lvl="1" fontAlgn="base">
              <a:lnSpc>
                <a:spcPct val="90000"/>
              </a:lnSpc>
              <a:spcBef>
                <a:spcPct val="20000"/>
              </a:spcBef>
              <a:spcAft>
                <a:spcPct val="0"/>
              </a:spcAft>
            </a:pPr>
            <a:r>
              <a:rPr kumimoji="1" lang="en-US" altLang="zh-CN" sz="1800" b="0" i="1" smtClean="0">
                <a:solidFill>
                  <a:srgbClr val="000000"/>
                </a:solidFill>
                <a:latin typeface="Times New Roman" pitchFamily="18" charset="0"/>
                <a:ea typeface="SimSun" pitchFamily="2" charset="-122"/>
              </a:rPr>
              <a:t>	i </a:t>
            </a: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i</a:t>
            </a:r>
            <a:r>
              <a:rPr kumimoji="1" lang="en-US" altLang="zh-CN" sz="1800" b="0" i="1" smtClean="0">
                <a:solidFill>
                  <a:srgbClr val="000000"/>
                </a:solidFill>
                <a:latin typeface="Times New Roman" pitchFamily="18" charset="0"/>
                <a:ea typeface="SimSun" pitchFamily="2" charset="-122"/>
                <a:sym typeface="Symbol" pitchFamily="18" charset="2"/>
              </a:rPr>
              <a:t></a:t>
            </a:r>
            <a:r>
              <a:rPr kumimoji="1" lang="en-US" altLang="zh-CN" sz="1800" b="0" i="1" smtClean="0">
                <a:solidFill>
                  <a:srgbClr val="000000"/>
                </a:solidFill>
                <a:latin typeface="Times New Roman" pitchFamily="18" charset="0"/>
                <a:ea typeface="SimSun" pitchFamily="2" charset="-122"/>
              </a:rPr>
              <a:t>1</a:t>
            </a:r>
            <a:endParaRPr kumimoji="1" lang="en-US" altLang="zh-CN" sz="1800" b="0" i="1" baseline="-25000" smtClean="0">
              <a:solidFill>
                <a:srgbClr val="000000"/>
              </a:solidFill>
              <a:latin typeface="Times New Roman" pitchFamily="18" charset="0"/>
              <a:ea typeface="SimSun" pitchFamily="2" charset="-122"/>
            </a:endParaRPr>
          </a:p>
        </p:txBody>
      </p:sp>
      <p:sp>
        <p:nvSpPr>
          <p:cNvPr id="49170" name="Text Box 57"/>
          <p:cNvSpPr txBox="1">
            <a:spLocks noChangeArrowheads="1"/>
          </p:cNvSpPr>
          <p:nvPr/>
        </p:nvSpPr>
        <p:spPr bwMode="auto">
          <a:xfrm>
            <a:off x="67056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9171" name="Text Box 60"/>
          <p:cNvSpPr txBox="1">
            <a:spLocks noChangeArrowheads="1"/>
          </p:cNvSpPr>
          <p:nvPr/>
        </p:nvSpPr>
        <p:spPr bwMode="auto">
          <a:xfrm>
            <a:off x="78232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49172" name="Text Box 61"/>
          <p:cNvSpPr txBox="1">
            <a:spLocks noChangeArrowheads="1"/>
          </p:cNvSpPr>
          <p:nvPr/>
        </p:nvSpPr>
        <p:spPr bwMode="auto">
          <a:xfrm>
            <a:off x="33528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49173" name="Text Box 62"/>
          <p:cNvSpPr txBox="1">
            <a:spLocks noChangeArrowheads="1"/>
          </p:cNvSpPr>
          <p:nvPr/>
        </p:nvSpPr>
        <p:spPr bwMode="auto">
          <a:xfrm>
            <a:off x="44704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49174" name="Text Box 63"/>
          <p:cNvSpPr txBox="1">
            <a:spLocks noChangeArrowheads="1"/>
          </p:cNvSpPr>
          <p:nvPr/>
        </p:nvSpPr>
        <p:spPr bwMode="auto">
          <a:xfrm>
            <a:off x="55880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49175" name="Text Box 64"/>
          <p:cNvSpPr txBox="1">
            <a:spLocks noChangeArrowheads="1"/>
          </p:cNvSpPr>
          <p:nvPr/>
        </p:nvSpPr>
        <p:spPr bwMode="auto">
          <a:xfrm>
            <a:off x="67056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49176" name="Rectangle 65"/>
          <p:cNvSpPr>
            <a:spLocks noChangeArrowheads="1"/>
          </p:cNvSpPr>
          <p:nvPr/>
        </p:nvSpPr>
        <p:spPr bwMode="auto">
          <a:xfrm>
            <a:off x="9652000" y="533400"/>
            <a:ext cx="22352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49177" name="Text Box 66"/>
          <p:cNvSpPr txBox="1">
            <a:spLocks noChangeArrowheads="1"/>
          </p:cNvSpPr>
          <p:nvPr/>
        </p:nvSpPr>
        <p:spPr bwMode="auto">
          <a:xfrm>
            <a:off x="78232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49178" name="Text Box 67"/>
          <p:cNvSpPr txBox="1">
            <a:spLocks noChangeArrowheads="1"/>
          </p:cNvSpPr>
          <p:nvPr/>
        </p:nvSpPr>
        <p:spPr bwMode="auto">
          <a:xfrm>
            <a:off x="8809570" y="1752600"/>
            <a:ext cx="2366433"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110000"/>
              </a:lnSpc>
              <a:spcBef>
                <a:spcPct val="0"/>
              </a:spcBef>
              <a:spcAft>
                <a:spcPct val="0"/>
              </a:spcAft>
            </a:pPr>
            <a:r>
              <a:rPr lang="en-US" altLang="zh-CN" sz="2400" b="0" smtClean="0">
                <a:solidFill>
                  <a:srgbClr val="FF0000"/>
                </a:solidFill>
                <a:latin typeface="Times New Roman" pitchFamily="18" charset="0"/>
                <a:ea typeface="SimSun" pitchFamily="2" charset="-122"/>
              </a:rPr>
              <a:t>i=0</a:t>
            </a:r>
          </a:p>
          <a:p>
            <a:pPr fontAlgn="base">
              <a:lnSpc>
                <a:spcPct val="110000"/>
              </a:lnSpc>
              <a:spcBef>
                <a:spcPct val="0"/>
              </a:spcBef>
              <a:spcAft>
                <a:spcPct val="0"/>
              </a:spcAft>
            </a:pPr>
            <a:r>
              <a:rPr lang="en-US" altLang="zh-CN" sz="2400" b="0" smtClean="0">
                <a:solidFill>
                  <a:srgbClr val="FF0000"/>
                </a:solidFill>
                <a:latin typeface="Times New Roman" pitchFamily="18" charset="0"/>
                <a:ea typeface="SimSun" pitchFamily="2" charset="-122"/>
              </a:rPr>
              <a:t>k= 0</a:t>
            </a:r>
          </a:p>
          <a:p>
            <a:pPr fontAlgn="base">
              <a:lnSpc>
                <a:spcPct val="110000"/>
              </a:lnSpc>
              <a:spcBef>
                <a:spcPct val="0"/>
              </a:spcBef>
              <a:spcAft>
                <a:spcPct val="0"/>
              </a:spcAft>
            </a:pPr>
            <a:endParaRPr lang="zh-CN" altLang="en-US" sz="2400" b="0" smtClean="0">
              <a:solidFill>
                <a:srgbClr val="000000"/>
              </a:solidFill>
              <a:latin typeface="Times New Roman" pitchFamily="18" charset="0"/>
              <a:ea typeface="SimSun" pitchFamily="2" charset="-122"/>
            </a:endParaRPr>
          </a:p>
        </p:txBody>
      </p:sp>
      <p:sp>
        <p:nvSpPr>
          <p:cNvPr id="49179" name="Oval 68"/>
          <p:cNvSpPr>
            <a:spLocks noChangeArrowheads="1"/>
          </p:cNvSpPr>
          <p:nvPr/>
        </p:nvSpPr>
        <p:spPr bwMode="auto">
          <a:xfrm>
            <a:off x="1289051" y="2590800"/>
            <a:ext cx="609600" cy="457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49180" name="Oval 69"/>
          <p:cNvSpPr>
            <a:spLocks noChangeArrowheads="1"/>
          </p:cNvSpPr>
          <p:nvPr/>
        </p:nvSpPr>
        <p:spPr bwMode="auto">
          <a:xfrm>
            <a:off x="1289051" y="3048000"/>
            <a:ext cx="609600" cy="457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207942" name="Text Box 70"/>
          <p:cNvSpPr txBox="1">
            <a:spLocks noChangeArrowheads="1"/>
          </p:cNvSpPr>
          <p:nvPr/>
        </p:nvSpPr>
        <p:spPr bwMode="auto">
          <a:xfrm>
            <a:off x="9347200" y="3429003"/>
            <a:ext cx="2641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50000"/>
              </a:spcBef>
              <a:spcAft>
                <a:spcPct val="0"/>
              </a:spcAft>
            </a:pPr>
            <a:r>
              <a:rPr lang="en-US" altLang="zh-CN" sz="2400" b="0" smtClean="0">
                <a:solidFill>
                  <a:srgbClr val="FF0000"/>
                </a:solidFill>
                <a:latin typeface="Times New Roman" pitchFamily="18" charset="0"/>
                <a:ea typeface="SimSun" pitchFamily="2" charset="-122"/>
              </a:rPr>
              <a:t>The optimal knapsack should contain {1, 2}</a:t>
            </a:r>
          </a:p>
        </p:txBody>
      </p:sp>
      <p:sp>
        <p:nvSpPr>
          <p:cNvPr id="49182" name="Rectangle 71"/>
          <p:cNvSpPr>
            <a:spLocks noGrp="1" noChangeArrowheads="1"/>
          </p:cNvSpPr>
          <p:nvPr>
            <p:ph type="title"/>
          </p:nvPr>
        </p:nvSpPr>
        <p:spPr/>
        <p:txBody>
          <a:bodyPr/>
          <a:lstStyle/>
          <a:p>
            <a:r>
              <a:rPr lang="en-US" altLang="zh-CN" smtClean="0">
                <a:ea typeface="SimSun" pitchFamily="2" charset="-122"/>
              </a:rPr>
              <a:t>Finding the Items (6)</a:t>
            </a:r>
          </a:p>
        </p:txBody>
      </p:sp>
    </p:spTree>
    <p:extLst>
      <p:ext uri="{BB962C8B-B14F-4D97-AF65-F5344CB8AC3E}">
        <p14:creationId xmlns:p14="http://schemas.microsoft.com/office/powerpoint/2010/main" val="1403257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942"/>
                                        </p:tgtEl>
                                        <p:attrNameLst>
                                          <p:attrName>style.visibility</p:attrName>
                                        </p:attrNameLst>
                                      </p:cBhvr>
                                      <p:to>
                                        <p:strVal val="visible"/>
                                      </p:to>
                                    </p:set>
                                    <p:anim calcmode="lin" valueType="num">
                                      <p:cBhvr additive="base">
                                        <p:cTn id="7" dur="500" fill="hold"/>
                                        <p:tgtEl>
                                          <p:spTgt spid="207942"/>
                                        </p:tgtEl>
                                        <p:attrNameLst>
                                          <p:attrName>ppt_x</p:attrName>
                                        </p:attrNameLst>
                                      </p:cBhvr>
                                      <p:tavLst>
                                        <p:tav tm="0">
                                          <p:val>
                                            <p:strVal val="#ppt_x"/>
                                          </p:val>
                                        </p:tav>
                                        <p:tav tm="100000">
                                          <p:val>
                                            <p:strVal val="#ppt_x"/>
                                          </p:val>
                                        </p:tav>
                                      </p:tavLst>
                                    </p:anim>
                                    <p:anim calcmode="lin" valueType="num">
                                      <p:cBhvr additive="base">
                                        <p:cTn id="8" dur="500" fill="hold"/>
                                        <p:tgtEl>
                                          <p:spTgt spid="2079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4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6125" y="1371600"/>
            <a:ext cx="11824139" cy="5171090"/>
          </a:xfrm>
        </p:spPr>
        <p:txBody>
          <a:bodyPr>
            <a:normAutofit lnSpcReduction="10000"/>
          </a:bodyPr>
          <a:lstStyle/>
          <a:p>
            <a:r>
              <a:rPr lang="en-US" dirty="0"/>
              <a:t>Let us consider </a:t>
            </a:r>
            <a:r>
              <a:rPr lang="en-US" b="1" i="1" dirty="0"/>
              <a:t>F(n)</a:t>
            </a:r>
            <a:r>
              <a:rPr lang="en-US" dirty="0"/>
              <a:t> to be the </a:t>
            </a:r>
            <a:r>
              <a:rPr lang="en-US" i="1" dirty="0"/>
              <a:t>nth</a:t>
            </a:r>
            <a:r>
              <a:rPr lang="en-US" dirty="0"/>
              <a:t> Fibonacci number. Consider </a:t>
            </a:r>
            <a:r>
              <a:rPr lang="en-US" b="1" i="1" dirty="0"/>
              <a:t>F(1) = 0</a:t>
            </a:r>
            <a:r>
              <a:rPr lang="en-US" dirty="0"/>
              <a:t> and </a:t>
            </a:r>
            <a:r>
              <a:rPr lang="en-US" b="1" i="1" dirty="0"/>
              <a:t>F(2) = 1</a:t>
            </a:r>
            <a:r>
              <a:rPr lang="en-US" dirty="0"/>
              <a:t> as the exceptions (let us call them base cases). Rest all follows the following recurrence relation:</a:t>
            </a:r>
            <a:endParaRPr lang="en-US" dirty="0" smtClean="0"/>
          </a:p>
          <a:p>
            <a:endParaRPr lang="en-US" dirty="0"/>
          </a:p>
          <a:p>
            <a:r>
              <a:rPr lang="en-US" dirty="0" smtClean="0"/>
              <a:t>F(n</a:t>
            </a:r>
            <a:r>
              <a:rPr lang="en-US" dirty="0"/>
              <a:t>) = F(n-1) + F(n-2)</a:t>
            </a:r>
            <a:br>
              <a:rPr lang="en-US" dirty="0"/>
            </a:br>
            <a:r>
              <a:rPr lang="en-US" dirty="0"/>
              <a:t/>
            </a:r>
            <a:br>
              <a:rPr lang="en-US" dirty="0"/>
            </a:br>
            <a:r>
              <a:rPr lang="en-US" dirty="0"/>
              <a:t>F(3) = F(2) + F(1) = 1 + 0 = 1</a:t>
            </a:r>
            <a:br>
              <a:rPr lang="en-US" dirty="0"/>
            </a:br>
            <a:r>
              <a:rPr lang="en-US" dirty="0"/>
              <a:t>F(4) = F(3) + F(2) = 1 + 1 = 2</a:t>
            </a:r>
            <a:br>
              <a:rPr lang="en-US" dirty="0"/>
            </a:br>
            <a:r>
              <a:rPr lang="en-US" dirty="0"/>
              <a:t>F(5) = F(4) + F(3) = 2 + 1 = 3</a:t>
            </a:r>
            <a:br>
              <a:rPr lang="en-US" dirty="0"/>
            </a:br>
            <a:r>
              <a:rPr lang="en-US" dirty="0"/>
              <a:t>F(6) = F(5) + F(4) = 3 + 2 = 5</a:t>
            </a:r>
            <a:br>
              <a:rPr lang="en-US" dirty="0"/>
            </a:br>
            <a:r>
              <a:rPr lang="en-US" dirty="0"/>
              <a:t>F(7) = F(6) + F(5) = 5 + 3 = 8</a:t>
            </a:r>
            <a:br>
              <a:rPr lang="en-US" dirty="0"/>
            </a:br>
            <a:r>
              <a:rPr lang="en-US" dirty="0"/>
              <a:t>F(8) = F(7) + F(6) = 8 + 5 = 13</a:t>
            </a:r>
            <a:br>
              <a:rPr lang="en-US" dirty="0"/>
            </a:br>
            <a:r>
              <a:rPr lang="en-US" dirty="0"/>
              <a:t>F(9) = F(8) + F(7) = 13 + 8 = 21</a:t>
            </a:r>
            <a:br>
              <a:rPr lang="en-US" dirty="0"/>
            </a:br>
            <a:r>
              <a:rPr lang="en-US" dirty="0"/>
              <a:t>F(10) = F(9) + F(8) = 21 + 13 = 34</a:t>
            </a:r>
          </a:p>
        </p:txBody>
      </p:sp>
      <p:sp>
        <p:nvSpPr>
          <p:cNvPr id="4" name="Slide Number Placeholder 3"/>
          <p:cNvSpPr>
            <a:spLocks noGrp="1"/>
          </p:cNvSpPr>
          <p:nvPr>
            <p:ph type="sldNum" sz="quarter" idx="11"/>
          </p:nvPr>
        </p:nvSpPr>
        <p:spPr/>
        <p:txBody>
          <a:bodyPr/>
          <a:lstStyle/>
          <a:p>
            <a:fld id="{BD0827E9-CFC9-46E1-A7D1-8887B5DA61FF}" type="slidenum">
              <a:rPr lang="en-US" smtClean="0">
                <a:solidFill>
                  <a:prstClr val="black">
                    <a:tint val="75000"/>
                  </a:prstClr>
                </a:solidFill>
              </a:rPr>
              <a:pPr/>
              <a:t>6</a:t>
            </a:fld>
            <a:endParaRPr lang="en-US" dirty="0">
              <a:solidFill>
                <a:prstClr val="black">
                  <a:tint val="75000"/>
                </a:prstClr>
              </a:solidFill>
            </a:endParaRPr>
          </a:p>
        </p:txBody>
      </p:sp>
    </p:spTree>
    <p:extLst>
      <p:ext uri="{BB962C8B-B14F-4D97-AF65-F5344CB8AC3E}">
        <p14:creationId xmlns:p14="http://schemas.microsoft.com/office/powerpoint/2010/main" val="1871605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3"/>
          <p:cNvSpPr>
            <a:spLocks noChangeShapeType="1"/>
          </p:cNvSpPr>
          <p:nvPr/>
        </p:nvSpPr>
        <p:spPr bwMode="auto">
          <a:xfrm>
            <a:off x="6197600" y="1524000"/>
            <a:ext cx="0" cy="3657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179" name="Text Box 4"/>
          <p:cNvSpPr txBox="1">
            <a:spLocks noChangeArrowheads="1"/>
          </p:cNvSpPr>
          <p:nvPr/>
        </p:nvSpPr>
        <p:spPr bwMode="auto">
          <a:xfrm>
            <a:off x="10058400" y="76205"/>
            <a:ext cx="13324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800" b="0" smtClean="0">
                <a:solidFill>
                  <a:srgbClr val="000000"/>
                </a:solidFill>
                <a:latin typeface="Times New Roman" pitchFamily="18" charset="0"/>
                <a:ea typeface="SimSun" pitchFamily="2" charset="-122"/>
              </a:rPr>
              <a:t>Items:</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1: (2,3)</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2: (3,4)</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3: (4,5) </a:t>
            </a:r>
          </a:p>
          <a:p>
            <a:pPr fontAlgn="base">
              <a:spcBef>
                <a:spcPct val="0"/>
              </a:spcBef>
              <a:spcAft>
                <a:spcPct val="0"/>
              </a:spcAft>
            </a:pPr>
            <a:r>
              <a:rPr lang="en-US" altLang="zh-CN" sz="2800" b="0" smtClean="0">
                <a:solidFill>
                  <a:srgbClr val="000000"/>
                </a:solidFill>
                <a:latin typeface="Times New Roman" pitchFamily="18" charset="0"/>
                <a:ea typeface="SimSun" pitchFamily="2" charset="-122"/>
              </a:rPr>
              <a:t>4: (5,6)</a:t>
            </a:r>
            <a:endParaRPr lang="en-US" altLang="zh-CN" sz="2400" b="0" smtClean="0">
              <a:solidFill>
                <a:srgbClr val="000000"/>
              </a:solidFill>
              <a:latin typeface="Times New Roman" pitchFamily="18" charset="0"/>
              <a:ea typeface="SimSun" pitchFamily="2" charset="-122"/>
            </a:endParaRPr>
          </a:p>
        </p:txBody>
      </p:sp>
      <p:grpSp>
        <p:nvGrpSpPr>
          <p:cNvPr id="50180" name="Group 5"/>
          <p:cNvGrpSpPr>
            <a:grpSpLocks/>
          </p:cNvGrpSpPr>
          <p:nvPr/>
        </p:nvGrpSpPr>
        <p:grpSpPr bwMode="auto">
          <a:xfrm>
            <a:off x="1380068" y="1676404"/>
            <a:ext cx="7255933" cy="2747963"/>
            <a:chOff x="652" y="768"/>
            <a:chExt cx="3428" cy="1731"/>
          </a:xfrm>
        </p:grpSpPr>
        <p:sp>
          <p:nvSpPr>
            <p:cNvPr id="50216" name="Text Box 6"/>
            <p:cNvSpPr txBox="1">
              <a:spLocks noChangeArrowheads="1"/>
            </p:cNvSpPr>
            <p:nvPr/>
          </p:nvSpPr>
          <p:spPr bwMode="auto">
            <a:xfrm>
              <a:off x="158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217" name="Text Box 7"/>
            <p:cNvSpPr txBox="1">
              <a:spLocks noChangeArrowheads="1"/>
            </p:cNvSpPr>
            <p:nvPr/>
          </p:nvSpPr>
          <p:spPr bwMode="auto">
            <a:xfrm>
              <a:off x="1104"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218" name="Text Box 8"/>
            <p:cNvSpPr txBox="1">
              <a:spLocks noChangeArrowheads="1"/>
            </p:cNvSpPr>
            <p:nvPr/>
          </p:nvSpPr>
          <p:spPr bwMode="auto">
            <a:xfrm>
              <a:off x="1104"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219" name="Text Box 9"/>
            <p:cNvSpPr txBox="1">
              <a:spLocks noChangeArrowheads="1"/>
            </p:cNvSpPr>
            <p:nvPr/>
          </p:nvSpPr>
          <p:spPr bwMode="auto">
            <a:xfrm>
              <a:off x="1104"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220" name="Text Box 10"/>
            <p:cNvSpPr txBox="1">
              <a:spLocks noChangeArrowheads="1"/>
            </p:cNvSpPr>
            <p:nvPr/>
          </p:nvSpPr>
          <p:spPr bwMode="auto">
            <a:xfrm>
              <a:off x="1104"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grpSp>
          <p:nvGrpSpPr>
            <p:cNvPr id="50221" name="Group 11"/>
            <p:cNvGrpSpPr>
              <a:grpSpLocks/>
            </p:cNvGrpSpPr>
            <p:nvPr/>
          </p:nvGrpSpPr>
          <p:grpSpPr bwMode="auto">
            <a:xfrm>
              <a:off x="652" y="768"/>
              <a:ext cx="3428" cy="1731"/>
              <a:chOff x="652" y="768"/>
              <a:chExt cx="3428" cy="1731"/>
            </a:xfrm>
          </p:grpSpPr>
          <p:sp>
            <p:nvSpPr>
              <p:cNvPr id="50222" name="Line 12"/>
              <p:cNvSpPr>
                <a:spLocks noChangeShapeType="1"/>
              </p:cNvSpPr>
              <p:nvPr/>
            </p:nvSpPr>
            <p:spPr bwMode="auto">
              <a:xfrm>
                <a:off x="96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23" name="Line 13"/>
              <p:cNvSpPr>
                <a:spLocks noChangeShapeType="1"/>
              </p:cNvSpPr>
              <p:nvPr/>
            </p:nvSpPr>
            <p:spPr bwMode="auto">
              <a:xfrm>
                <a:off x="960" y="105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24" name="Line 14"/>
              <p:cNvSpPr>
                <a:spLocks noChangeShapeType="1"/>
              </p:cNvSpPr>
              <p:nvPr/>
            </p:nvSpPr>
            <p:spPr bwMode="auto">
              <a:xfrm>
                <a:off x="144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25" name="Line 15"/>
              <p:cNvSpPr>
                <a:spLocks noChangeShapeType="1"/>
              </p:cNvSpPr>
              <p:nvPr/>
            </p:nvSpPr>
            <p:spPr bwMode="auto">
              <a:xfrm>
                <a:off x="1968"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26" name="Line 16"/>
              <p:cNvSpPr>
                <a:spLocks noChangeShapeType="1"/>
              </p:cNvSpPr>
              <p:nvPr/>
            </p:nvSpPr>
            <p:spPr bwMode="auto">
              <a:xfrm>
                <a:off x="2496"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27" name="Line 17"/>
              <p:cNvSpPr>
                <a:spLocks noChangeShapeType="1"/>
              </p:cNvSpPr>
              <p:nvPr/>
            </p:nvSpPr>
            <p:spPr bwMode="auto">
              <a:xfrm>
                <a:off x="3024"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28" name="Line 18"/>
              <p:cNvSpPr>
                <a:spLocks noChangeShapeType="1"/>
              </p:cNvSpPr>
              <p:nvPr/>
            </p:nvSpPr>
            <p:spPr bwMode="auto">
              <a:xfrm>
                <a:off x="3552"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29" name="Text Box 19"/>
              <p:cNvSpPr txBox="1">
                <a:spLocks noChangeArrowheads="1"/>
              </p:cNvSpPr>
              <p:nvPr/>
            </p:nvSpPr>
            <p:spPr bwMode="auto">
              <a:xfrm>
                <a:off x="110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230" name="Text Box 20"/>
              <p:cNvSpPr txBox="1">
                <a:spLocks noChangeArrowheads="1"/>
              </p:cNvSpPr>
              <p:nvPr/>
            </p:nvSpPr>
            <p:spPr bwMode="auto">
              <a:xfrm>
                <a:off x="1584"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231" name="Text Box 21"/>
              <p:cNvSpPr txBox="1">
                <a:spLocks noChangeArrowheads="1"/>
              </p:cNvSpPr>
              <p:nvPr/>
            </p:nvSpPr>
            <p:spPr bwMode="auto">
              <a:xfrm>
                <a:off x="211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232" name="Text Box 22"/>
              <p:cNvSpPr txBox="1">
                <a:spLocks noChangeArrowheads="1"/>
              </p:cNvSpPr>
              <p:nvPr/>
            </p:nvSpPr>
            <p:spPr bwMode="auto">
              <a:xfrm>
                <a:off x="2640"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233" name="Text Box 23"/>
              <p:cNvSpPr txBox="1">
                <a:spLocks noChangeArrowheads="1"/>
              </p:cNvSpPr>
              <p:nvPr/>
            </p:nvSpPr>
            <p:spPr bwMode="auto">
              <a:xfrm>
                <a:off x="3696"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234" name="Text Box 24"/>
              <p:cNvSpPr txBox="1">
                <a:spLocks noChangeArrowheads="1"/>
              </p:cNvSpPr>
              <p:nvPr/>
            </p:nvSpPr>
            <p:spPr bwMode="auto">
              <a:xfrm>
                <a:off x="3168"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235" name="Line 25"/>
              <p:cNvSpPr>
                <a:spLocks noChangeShapeType="1"/>
              </p:cNvSpPr>
              <p:nvPr/>
            </p:nvSpPr>
            <p:spPr bwMode="auto">
              <a:xfrm>
                <a:off x="4080" y="1056"/>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36" name="Line 26"/>
              <p:cNvSpPr>
                <a:spLocks noChangeShapeType="1"/>
              </p:cNvSpPr>
              <p:nvPr/>
            </p:nvSpPr>
            <p:spPr bwMode="auto">
              <a:xfrm>
                <a:off x="960" y="134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37" name="Line 27"/>
              <p:cNvSpPr>
                <a:spLocks noChangeShapeType="1"/>
              </p:cNvSpPr>
              <p:nvPr/>
            </p:nvSpPr>
            <p:spPr bwMode="auto">
              <a:xfrm>
                <a:off x="960" y="163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38" name="Line 28"/>
              <p:cNvSpPr>
                <a:spLocks noChangeShapeType="1"/>
              </p:cNvSpPr>
              <p:nvPr/>
            </p:nvSpPr>
            <p:spPr bwMode="auto">
              <a:xfrm>
                <a:off x="960" y="1920"/>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39" name="Line 29"/>
              <p:cNvSpPr>
                <a:spLocks noChangeShapeType="1"/>
              </p:cNvSpPr>
              <p:nvPr/>
            </p:nvSpPr>
            <p:spPr bwMode="auto">
              <a:xfrm>
                <a:off x="960" y="2208"/>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40" name="Line 30"/>
              <p:cNvSpPr>
                <a:spLocks noChangeShapeType="1"/>
              </p:cNvSpPr>
              <p:nvPr/>
            </p:nvSpPr>
            <p:spPr bwMode="auto">
              <a:xfrm>
                <a:off x="960" y="2496"/>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41" name="Text Box 31"/>
              <p:cNvSpPr txBox="1">
                <a:spLocks noChangeArrowheads="1"/>
              </p:cNvSpPr>
              <p:nvPr/>
            </p:nvSpPr>
            <p:spPr bwMode="auto">
              <a:xfrm>
                <a:off x="652" y="105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242" name="Text Box 32"/>
              <p:cNvSpPr txBox="1">
                <a:spLocks noChangeArrowheads="1"/>
              </p:cNvSpPr>
              <p:nvPr/>
            </p:nvSpPr>
            <p:spPr bwMode="auto">
              <a:xfrm>
                <a:off x="652" y="1344"/>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50243" name="Text Box 33"/>
              <p:cNvSpPr txBox="1">
                <a:spLocks noChangeArrowheads="1"/>
              </p:cNvSpPr>
              <p:nvPr/>
            </p:nvSpPr>
            <p:spPr bwMode="auto">
              <a:xfrm>
                <a:off x="652" y="1632"/>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50244" name="Text Box 34"/>
              <p:cNvSpPr txBox="1">
                <a:spLocks noChangeArrowheads="1"/>
              </p:cNvSpPr>
              <p:nvPr/>
            </p:nvSpPr>
            <p:spPr bwMode="auto">
              <a:xfrm>
                <a:off x="652" y="1920"/>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50245" name="Text Box 35"/>
              <p:cNvSpPr txBox="1">
                <a:spLocks noChangeArrowheads="1"/>
              </p:cNvSpPr>
              <p:nvPr/>
            </p:nvSpPr>
            <p:spPr bwMode="auto">
              <a:xfrm>
                <a:off x="3168"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50246" name="Text Box 36"/>
              <p:cNvSpPr txBox="1">
                <a:spLocks noChangeArrowheads="1"/>
              </p:cNvSpPr>
              <p:nvPr/>
            </p:nvSpPr>
            <p:spPr bwMode="auto">
              <a:xfrm>
                <a:off x="3696"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50247" name="Text Box 37"/>
              <p:cNvSpPr txBox="1">
                <a:spLocks noChangeArrowheads="1"/>
              </p:cNvSpPr>
              <p:nvPr/>
            </p:nvSpPr>
            <p:spPr bwMode="auto">
              <a:xfrm>
                <a:off x="110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248" name="Text Box 38"/>
              <p:cNvSpPr txBox="1">
                <a:spLocks noChangeArrowheads="1"/>
              </p:cNvSpPr>
              <p:nvPr/>
            </p:nvSpPr>
            <p:spPr bwMode="auto">
              <a:xfrm>
                <a:off x="1584"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1</a:t>
                </a:r>
              </a:p>
            </p:txBody>
          </p:sp>
          <p:sp>
            <p:nvSpPr>
              <p:cNvPr id="50249" name="Text Box 39"/>
              <p:cNvSpPr txBox="1">
                <a:spLocks noChangeArrowheads="1"/>
              </p:cNvSpPr>
              <p:nvPr/>
            </p:nvSpPr>
            <p:spPr bwMode="auto">
              <a:xfrm>
                <a:off x="2112"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2</a:t>
                </a:r>
              </a:p>
            </p:txBody>
          </p:sp>
          <p:sp>
            <p:nvSpPr>
              <p:cNvPr id="50250" name="Text Box 40"/>
              <p:cNvSpPr txBox="1">
                <a:spLocks noChangeArrowheads="1"/>
              </p:cNvSpPr>
              <p:nvPr/>
            </p:nvSpPr>
            <p:spPr bwMode="auto">
              <a:xfrm>
                <a:off x="2640" y="816"/>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50251" name="Text Box 41"/>
              <p:cNvSpPr txBox="1">
                <a:spLocks noChangeArrowheads="1"/>
              </p:cNvSpPr>
              <p:nvPr/>
            </p:nvSpPr>
            <p:spPr bwMode="auto">
              <a:xfrm>
                <a:off x="652" y="2208"/>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50252" name="Text Box 42"/>
              <p:cNvSpPr txBox="1">
                <a:spLocks noChangeArrowheads="1"/>
              </p:cNvSpPr>
              <p:nvPr/>
            </p:nvSpPr>
            <p:spPr bwMode="auto">
              <a:xfrm>
                <a:off x="662" y="7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base">
                  <a:spcBef>
                    <a:spcPct val="50000"/>
                  </a:spcBef>
                  <a:spcAft>
                    <a:spcPct val="0"/>
                  </a:spcAft>
                </a:pPr>
                <a:r>
                  <a:rPr lang="en-US" altLang="zh-CN" sz="2400" b="0" smtClean="0">
                    <a:solidFill>
                      <a:srgbClr val="000000"/>
                    </a:solidFill>
                    <a:latin typeface="Times New Roman" pitchFamily="18" charset="0"/>
                    <a:ea typeface="SimSun" pitchFamily="2" charset="-122"/>
                  </a:rPr>
                  <a:t>i\W</a:t>
                </a:r>
              </a:p>
            </p:txBody>
          </p:sp>
        </p:grpSp>
      </p:grpSp>
      <p:sp>
        <p:nvSpPr>
          <p:cNvPr id="50181" name="Text Box 43"/>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50182" name="Text Box 44"/>
          <p:cNvSpPr txBox="1">
            <a:spLocks noChangeArrowheads="1"/>
          </p:cNvSpPr>
          <p:nvPr/>
        </p:nvSpPr>
        <p:spPr bwMode="auto">
          <a:xfrm>
            <a:off x="55880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50183" name="Text Box 45"/>
          <p:cNvSpPr txBox="1">
            <a:spLocks noChangeArrowheads="1"/>
          </p:cNvSpPr>
          <p:nvPr/>
        </p:nvSpPr>
        <p:spPr bwMode="auto">
          <a:xfrm>
            <a:off x="67056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50184" name="Text Box 46"/>
          <p:cNvSpPr txBox="1">
            <a:spLocks noChangeArrowheads="1"/>
          </p:cNvSpPr>
          <p:nvPr/>
        </p:nvSpPr>
        <p:spPr bwMode="auto">
          <a:xfrm>
            <a:off x="78232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50185" name="Text Box 47"/>
          <p:cNvSpPr txBox="1">
            <a:spLocks noChangeArrowheads="1"/>
          </p:cNvSpPr>
          <p:nvPr/>
        </p:nvSpPr>
        <p:spPr bwMode="auto">
          <a:xfrm>
            <a:off x="33528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186" name="Text Box 48"/>
          <p:cNvSpPr txBox="1">
            <a:spLocks noChangeArrowheads="1"/>
          </p:cNvSpPr>
          <p:nvPr/>
        </p:nvSpPr>
        <p:spPr bwMode="auto">
          <a:xfrm>
            <a:off x="44704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50187" name="Text Box 49"/>
          <p:cNvSpPr txBox="1">
            <a:spLocks noChangeArrowheads="1"/>
          </p:cNvSpPr>
          <p:nvPr/>
        </p:nvSpPr>
        <p:spPr bwMode="auto">
          <a:xfrm>
            <a:off x="55880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50188" name="Text Box 50"/>
          <p:cNvSpPr txBox="1">
            <a:spLocks noChangeArrowheads="1"/>
          </p:cNvSpPr>
          <p:nvPr/>
        </p:nvSpPr>
        <p:spPr bwMode="auto">
          <a:xfrm>
            <a:off x="67056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50189" name="Text Box 51"/>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50190" name="Text Box 52"/>
          <p:cNvSpPr txBox="1">
            <a:spLocks noChangeArrowheads="1"/>
          </p:cNvSpPr>
          <p:nvPr/>
        </p:nvSpPr>
        <p:spPr bwMode="auto">
          <a:xfrm>
            <a:off x="33528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191" name="Text Box 53"/>
          <p:cNvSpPr txBox="1">
            <a:spLocks noChangeArrowheads="1"/>
          </p:cNvSpPr>
          <p:nvPr/>
        </p:nvSpPr>
        <p:spPr bwMode="auto">
          <a:xfrm>
            <a:off x="44704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50192" name="Text Box 54"/>
          <p:cNvSpPr txBox="1">
            <a:spLocks noChangeArrowheads="1"/>
          </p:cNvSpPr>
          <p:nvPr/>
        </p:nvSpPr>
        <p:spPr bwMode="auto">
          <a:xfrm>
            <a:off x="55880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50193" name="Text Box 55"/>
          <p:cNvSpPr txBox="1">
            <a:spLocks noChangeArrowheads="1"/>
          </p:cNvSpPr>
          <p:nvPr/>
        </p:nvSpPr>
        <p:spPr bwMode="auto">
          <a:xfrm>
            <a:off x="2336800" y="4556125"/>
            <a:ext cx="924560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i=n, k=W</a:t>
            </a:r>
          </a:p>
          <a:p>
            <a:pPr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while i,k &gt; 0</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2000" b="0" smtClean="0">
                <a:solidFill>
                  <a:srgbClr val="000000"/>
                </a:solidFill>
                <a:latin typeface="Times New Roman" pitchFamily="18" charset="0"/>
                <a:ea typeface="SimSun" pitchFamily="2" charset="-122"/>
              </a:rPr>
              <a:t>if </a:t>
            </a:r>
            <a:r>
              <a:rPr kumimoji="1" lang="en-US" altLang="zh-CN" sz="2000" b="0" i="1" smtClean="0">
                <a:solidFill>
                  <a:srgbClr val="000000"/>
                </a:solidFill>
                <a:latin typeface="Times New Roman" pitchFamily="18" charset="0"/>
                <a:ea typeface="SimSun" pitchFamily="2" charset="-122"/>
              </a:rPr>
              <a:t>V[i,k</a:t>
            </a:r>
            <a:r>
              <a:rPr kumimoji="1" lang="en-US" altLang="zh-CN" sz="2000" b="0" smtClean="0">
                <a:solidFill>
                  <a:srgbClr val="000000"/>
                </a:solidFill>
                <a:latin typeface="Times New Roman" pitchFamily="18" charset="0"/>
                <a:ea typeface="SimSun" pitchFamily="2" charset="-122"/>
              </a:rPr>
              <a:t>] </a:t>
            </a:r>
            <a:r>
              <a:rPr kumimoji="1" lang="en-US" altLang="zh-CN" sz="2000" b="0" smtClean="0">
                <a:solidFill>
                  <a:srgbClr val="000000"/>
                </a:solidFill>
                <a:latin typeface="Times New Roman" pitchFamily="18" charset="0"/>
                <a:ea typeface="SimSun" pitchFamily="2" charset="-122"/>
                <a:sym typeface="Symbol" pitchFamily="18" charset="2"/>
              </a:rPr>
              <a:t> </a:t>
            </a:r>
            <a:r>
              <a:rPr kumimoji="1" lang="en-US" altLang="zh-CN" sz="2000" b="0" i="1" smtClean="0">
                <a:solidFill>
                  <a:srgbClr val="000000"/>
                </a:solidFill>
                <a:latin typeface="Times New Roman" pitchFamily="18" charset="0"/>
                <a:ea typeface="SimSun" pitchFamily="2" charset="-122"/>
              </a:rPr>
              <a:t>V[i</a:t>
            </a:r>
            <a:r>
              <a:rPr kumimoji="1" lang="en-US" altLang="zh-CN" sz="2000" b="0" i="1" smtClean="0">
                <a:solidFill>
                  <a:srgbClr val="000000"/>
                </a:solidFill>
                <a:latin typeface="Times New Roman" pitchFamily="18" charset="0"/>
                <a:ea typeface="SimSun" pitchFamily="2" charset="-122"/>
                <a:sym typeface="Symbol" pitchFamily="18" charset="2"/>
              </a:rPr>
              <a:t></a:t>
            </a:r>
            <a:r>
              <a:rPr kumimoji="1" lang="en-US" altLang="zh-CN" sz="2000" b="0" i="1" smtClean="0">
                <a:solidFill>
                  <a:srgbClr val="000000"/>
                </a:solidFill>
                <a:latin typeface="Times New Roman" pitchFamily="18" charset="0"/>
                <a:ea typeface="SimSun" pitchFamily="2" charset="-122"/>
              </a:rPr>
              <a:t>1,k</a:t>
            </a:r>
            <a:r>
              <a:rPr kumimoji="1" lang="en-US" altLang="zh-CN" sz="2000" b="0" smtClean="0">
                <a:solidFill>
                  <a:srgbClr val="000000"/>
                </a:solidFill>
                <a:latin typeface="Times New Roman" pitchFamily="18" charset="0"/>
                <a:ea typeface="SimSun" pitchFamily="2" charset="-122"/>
              </a:rPr>
              <a:t>] then </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6699FF"/>
                </a:solidFill>
                <a:latin typeface="Times New Roman" pitchFamily="18" charset="0"/>
                <a:ea typeface="SimSun" pitchFamily="2" charset="-122"/>
              </a:rPr>
              <a:t>	</a:t>
            </a:r>
            <a:r>
              <a:rPr kumimoji="1" lang="en-US" altLang="zh-CN" sz="1800" b="0" smtClean="0">
                <a:solidFill>
                  <a:srgbClr val="000000"/>
                </a:solidFill>
                <a:latin typeface="Times New Roman" pitchFamily="18" charset="0"/>
                <a:ea typeface="SimSun" pitchFamily="2" charset="-122"/>
              </a:rPr>
              <a:t>mark the </a:t>
            </a:r>
            <a:r>
              <a:rPr kumimoji="1" lang="en-US" altLang="zh-CN" sz="1800" b="0" i="1" smtClean="0">
                <a:solidFill>
                  <a:srgbClr val="000000"/>
                </a:solidFill>
                <a:latin typeface="Times New Roman" pitchFamily="18" charset="0"/>
                <a:ea typeface="SimSun" pitchFamily="2" charset="-122"/>
              </a:rPr>
              <a:t>n</a:t>
            </a:r>
            <a:r>
              <a:rPr kumimoji="1" lang="en-US" altLang="zh-CN" sz="1800" b="0" baseline="30000" smtClean="0">
                <a:solidFill>
                  <a:srgbClr val="000000"/>
                </a:solidFill>
                <a:latin typeface="Times New Roman" pitchFamily="18" charset="0"/>
                <a:ea typeface="SimSun" pitchFamily="2" charset="-122"/>
              </a:rPr>
              <a:t>th</a:t>
            </a:r>
            <a:r>
              <a:rPr kumimoji="1" lang="en-US" altLang="zh-CN" sz="1800" b="0" smtClean="0">
                <a:solidFill>
                  <a:srgbClr val="000000"/>
                </a:solidFill>
                <a:latin typeface="Times New Roman" pitchFamily="18" charset="0"/>
                <a:ea typeface="SimSun" pitchFamily="2" charset="-122"/>
              </a:rPr>
              <a:t> item as in the knapsack</a:t>
            </a:r>
          </a:p>
          <a:p>
            <a:pPr lvl="1" fontAlgn="base">
              <a:lnSpc>
                <a:spcPct val="90000"/>
              </a:lnSpc>
              <a:spcBef>
                <a:spcPct val="20000"/>
              </a:spcBef>
              <a:spcAft>
                <a:spcPct val="0"/>
              </a:spcAft>
              <a:buClr>
                <a:srgbClr val="6699FF"/>
              </a:buClr>
              <a:buSzPct val="70000"/>
              <a:buFont typeface="Monotype Sorts" pitchFamily="2" charset="2"/>
              <a:buNone/>
            </a:pP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i </a:t>
            </a: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i</a:t>
            </a:r>
            <a:r>
              <a:rPr kumimoji="1" lang="en-US" altLang="zh-CN" sz="1800" b="0" i="1" smtClean="0">
                <a:solidFill>
                  <a:srgbClr val="000000"/>
                </a:solidFill>
                <a:latin typeface="Times New Roman" pitchFamily="18" charset="0"/>
                <a:ea typeface="SimSun" pitchFamily="2" charset="-122"/>
                <a:sym typeface="Symbol" pitchFamily="18" charset="2"/>
              </a:rPr>
              <a:t></a:t>
            </a:r>
            <a:r>
              <a:rPr kumimoji="1" lang="en-US" altLang="zh-CN" sz="1800" b="0" i="1" smtClean="0">
                <a:solidFill>
                  <a:srgbClr val="000000"/>
                </a:solidFill>
                <a:latin typeface="Times New Roman" pitchFamily="18" charset="0"/>
                <a:ea typeface="SimSun" pitchFamily="2" charset="-122"/>
              </a:rPr>
              <a:t>1</a:t>
            </a: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k</a:t>
            </a:r>
            <a:r>
              <a:rPr kumimoji="1" lang="en-US" altLang="zh-CN" sz="1800" b="0" smtClean="0">
                <a:solidFill>
                  <a:srgbClr val="000000"/>
                </a:solidFill>
                <a:latin typeface="Times New Roman" pitchFamily="18" charset="0"/>
                <a:ea typeface="SimSun" pitchFamily="2" charset="-122"/>
              </a:rPr>
              <a:t> = </a:t>
            </a:r>
            <a:r>
              <a:rPr kumimoji="1" lang="en-US" altLang="zh-CN" sz="1800" b="0" i="1" smtClean="0">
                <a:solidFill>
                  <a:srgbClr val="000000"/>
                </a:solidFill>
                <a:latin typeface="Times New Roman" pitchFamily="18" charset="0"/>
                <a:ea typeface="SimSun" pitchFamily="2" charset="-122"/>
              </a:rPr>
              <a:t>k-w</a:t>
            </a:r>
            <a:r>
              <a:rPr kumimoji="1" lang="en-US" altLang="zh-CN" sz="1800" b="0" i="1" baseline="-25000" smtClean="0">
                <a:solidFill>
                  <a:srgbClr val="000000"/>
                </a:solidFill>
                <a:latin typeface="Times New Roman" pitchFamily="18" charset="0"/>
                <a:ea typeface="SimSun" pitchFamily="2" charset="-122"/>
              </a:rPr>
              <a:t>i</a:t>
            </a:r>
            <a:endParaRPr kumimoji="1" lang="en-US" altLang="zh-CN" sz="2000" b="0" smtClean="0">
              <a:solidFill>
                <a:srgbClr val="000000"/>
              </a:solidFill>
              <a:latin typeface="Times New Roman" pitchFamily="18" charset="0"/>
              <a:ea typeface="SimSun" pitchFamily="2" charset="-122"/>
            </a:endParaRPr>
          </a:p>
          <a:p>
            <a:pPr lvl="1" fontAlgn="base">
              <a:lnSpc>
                <a:spcPct val="90000"/>
              </a:lnSpc>
              <a:spcBef>
                <a:spcPct val="20000"/>
              </a:spcBef>
              <a:spcAft>
                <a:spcPct val="0"/>
              </a:spcAft>
            </a:pPr>
            <a:r>
              <a:rPr kumimoji="1" lang="en-US" altLang="zh-CN" sz="1800" b="0" smtClean="0">
                <a:solidFill>
                  <a:srgbClr val="000000"/>
                </a:solidFill>
                <a:latin typeface="Times New Roman" pitchFamily="18" charset="0"/>
                <a:ea typeface="SimSun" pitchFamily="2" charset="-122"/>
              </a:rPr>
              <a:t>else</a:t>
            </a:r>
            <a:r>
              <a:rPr kumimoji="1" lang="en-US" altLang="zh-CN" sz="1800" b="0" i="1" smtClean="0">
                <a:solidFill>
                  <a:srgbClr val="000000"/>
                </a:solidFill>
                <a:latin typeface="Times New Roman" pitchFamily="18" charset="0"/>
                <a:ea typeface="SimSun" pitchFamily="2" charset="-122"/>
              </a:rPr>
              <a:t> </a:t>
            </a:r>
          </a:p>
          <a:p>
            <a:pPr lvl="1" fontAlgn="base">
              <a:lnSpc>
                <a:spcPct val="90000"/>
              </a:lnSpc>
              <a:spcBef>
                <a:spcPct val="20000"/>
              </a:spcBef>
              <a:spcAft>
                <a:spcPct val="0"/>
              </a:spcAft>
            </a:pPr>
            <a:r>
              <a:rPr kumimoji="1" lang="en-US" altLang="zh-CN" sz="1800" b="0" i="1" smtClean="0">
                <a:solidFill>
                  <a:srgbClr val="000000"/>
                </a:solidFill>
                <a:latin typeface="Times New Roman" pitchFamily="18" charset="0"/>
                <a:ea typeface="SimSun" pitchFamily="2" charset="-122"/>
              </a:rPr>
              <a:t>	i </a:t>
            </a:r>
            <a:r>
              <a:rPr kumimoji="1" lang="en-US" altLang="zh-CN" sz="1800" b="0" smtClean="0">
                <a:solidFill>
                  <a:srgbClr val="000000"/>
                </a:solidFill>
                <a:latin typeface="Times New Roman" pitchFamily="18" charset="0"/>
                <a:ea typeface="SimSun" pitchFamily="2" charset="-122"/>
              </a:rPr>
              <a:t>= </a:t>
            </a:r>
            <a:r>
              <a:rPr kumimoji="1" lang="en-US" altLang="zh-CN" sz="1800" b="0" i="1" smtClean="0">
                <a:solidFill>
                  <a:srgbClr val="000000"/>
                </a:solidFill>
                <a:latin typeface="Times New Roman" pitchFamily="18" charset="0"/>
                <a:ea typeface="SimSun" pitchFamily="2" charset="-122"/>
              </a:rPr>
              <a:t>i</a:t>
            </a:r>
            <a:r>
              <a:rPr kumimoji="1" lang="en-US" altLang="zh-CN" sz="1800" b="0" i="1" smtClean="0">
                <a:solidFill>
                  <a:srgbClr val="000000"/>
                </a:solidFill>
                <a:latin typeface="Times New Roman" pitchFamily="18" charset="0"/>
                <a:ea typeface="SimSun" pitchFamily="2" charset="-122"/>
                <a:sym typeface="Symbol" pitchFamily="18" charset="2"/>
              </a:rPr>
              <a:t></a:t>
            </a:r>
            <a:r>
              <a:rPr kumimoji="1" lang="en-US" altLang="zh-CN" sz="1800" b="0" i="1" smtClean="0">
                <a:solidFill>
                  <a:srgbClr val="000000"/>
                </a:solidFill>
                <a:latin typeface="Times New Roman" pitchFamily="18" charset="0"/>
                <a:ea typeface="SimSun" pitchFamily="2" charset="-122"/>
              </a:rPr>
              <a:t>1</a:t>
            </a:r>
            <a:endParaRPr kumimoji="1" lang="en-US" altLang="zh-CN" sz="1800" b="0" i="1" baseline="-25000" smtClean="0">
              <a:solidFill>
                <a:srgbClr val="000000"/>
              </a:solidFill>
              <a:latin typeface="Times New Roman" pitchFamily="18" charset="0"/>
              <a:ea typeface="SimSun" pitchFamily="2" charset="-122"/>
            </a:endParaRPr>
          </a:p>
        </p:txBody>
      </p:sp>
      <p:sp>
        <p:nvSpPr>
          <p:cNvPr id="50194" name="Text Box 56"/>
          <p:cNvSpPr txBox="1">
            <a:spLocks noChangeArrowheads="1"/>
          </p:cNvSpPr>
          <p:nvPr/>
        </p:nvSpPr>
        <p:spPr bwMode="auto">
          <a:xfrm>
            <a:off x="67056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50195" name="Text Box 57"/>
          <p:cNvSpPr txBox="1">
            <a:spLocks noChangeArrowheads="1"/>
          </p:cNvSpPr>
          <p:nvPr/>
        </p:nvSpPr>
        <p:spPr bwMode="auto">
          <a:xfrm>
            <a:off x="7823200" y="3505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50196" name="Text Box 58"/>
          <p:cNvSpPr txBox="1">
            <a:spLocks noChangeArrowheads="1"/>
          </p:cNvSpPr>
          <p:nvPr/>
        </p:nvSpPr>
        <p:spPr bwMode="auto">
          <a:xfrm>
            <a:off x="33528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0</a:t>
            </a:r>
          </a:p>
        </p:txBody>
      </p:sp>
      <p:sp>
        <p:nvSpPr>
          <p:cNvPr id="50197" name="Text Box 59"/>
          <p:cNvSpPr txBox="1">
            <a:spLocks noChangeArrowheads="1"/>
          </p:cNvSpPr>
          <p:nvPr/>
        </p:nvSpPr>
        <p:spPr bwMode="auto">
          <a:xfrm>
            <a:off x="44704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3</a:t>
            </a:r>
          </a:p>
        </p:txBody>
      </p:sp>
      <p:sp>
        <p:nvSpPr>
          <p:cNvPr id="50198" name="Text Box 60"/>
          <p:cNvSpPr txBox="1">
            <a:spLocks noChangeArrowheads="1"/>
          </p:cNvSpPr>
          <p:nvPr/>
        </p:nvSpPr>
        <p:spPr bwMode="auto">
          <a:xfrm>
            <a:off x="55880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4</a:t>
            </a:r>
          </a:p>
        </p:txBody>
      </p:sp>
      <p:sp>
        <p:nvSpPr>
          <p:cNvPr id="50199" name="Text Box 61"/>
          <p:cNvSpPr txBox="1">
            <a:spLocks noChangeArrowheads="1"/>
          </p:cNvSpPr>
          <p:nvPr/>
        </p:nvSpPr>
        <p:spPr bwMode="auto">
          <a:xfrm>
            <a:off x="67056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5</a:t>
            </a:r>
          </a:p>
        </p:txBody>
      </p:sp>
      <p:sp>
        <p:nvSpPr>
          <p:cNvPr id="50200" name="Rectangle 62"/>
          <p:cNvSpPr>
            <a:spLocks noChangeArrowheads="1"/>
          </p:cNvSpPr>
          <p:nvPr/>
        </p:nvSpPr>
        <p:spPr bwMode="auto">
          <a:xfrm>
            <a:off x="9652000" y="533400"/>
            <a:ext cx="22352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50201" name="Text Box 63"/>
          <p:cNvSpPr txBox="1">
            <a:spLocks noChangeArrowheads="1"/>
          </p:cNvSpPr>
          <p:nvPr/>
        </p:nvSpPr>
        <p:spPr bwMode="auto">
          <a:xfrm>
            <a:off x="7823200" y="3962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000000"/>
                </a:solidFill>
                <a:latin typeface="Times New Roman" pitchFamily="18" charset="0"/>
                <a:ea typeface="SimSun" pitchFamily="2" charset="-122"/>
              </a:rPr>
              <a:t>7</a:t>
            </a:r>
          </a:p>
        </p:txBody>
      </p:sp>
      <p:sp>
        <p:nvSpPr>
          <p:cNvPr id="214083" name="Text Box 67"/>
          <p:cNvSpPr txBox="1">
            <a:spLocks noChangeArrowheads="1"/>
          </p:cNvSpPr>
          <p:nvPr/>
        </p:nvSpPr>
        <p:spPr bwMode="auto">
          <a:xfrm>
            <a:off x="9347200" y="3429003"/>
            <a:ext cx="2641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50000"/>
              </a:spcBef>
              <a:spcAft>
                <a:spcPct val="0"/>
              </a:spcAft>
            </a:pPr>
            <a:r>
              <a:rPr lang="en-US" altLang="zh-CN" sz="2400" b="0" smtClean="0">
                <a:solidFill>
                  <a:srgbClr val="FF0000"/>
                </a:solidFill>
                <a:latin typeface="Times New Roman" pitchFamily="18" charset="0"/>
                <a:ea typeface="SimSun" pitchFamily="2" charset="-122"/>
              </a:rPr>
              <a:t>The optimal knapsack should contain {1, 2}</a:t>
            </a:r>
          </a:p>
        </p:txBody>
      </p:sp>
      <p:sp>
        <p:nvSpPr>
          <p:cNvPr id="214086" name="Line 70"/>
          <p:cNvSpPr>
            <a:spLocks noChangeShapeType="1"/>
          </p:cNvSpPr>
          <p:nvPr/>
        </p:nvSpPr>
        <p:spPr bwMode="auto">
          <a:xfrm flipV="1">
            <a:off x="8331200" y="37338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14087" name="Oval 71"/>
          <p:cNvSpPr>
            <a:spLocks noChangeArrowheads="1"/>
          </p:cNvSpPr>
          <p:nvPr/>
        </p:nvSpPr>
        <p:spPr bwMode="auto">
          <a:xfrm>
            <a:off x="7679267" y="3481388"/>
            <a:ext cx="711200" cy="9906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214088" name="Line 72"/>
          <p:cNvSpPr>
            <a:spLocks noChangeShapeType="1"/>
          </p:cNvSpPr>
          <p:nvPr/>
        </p:nvSpPr>
        <p:spPr bwMode="auto">
          <a:xfrm flipV="1">
            <a:off x="8331200" y="32766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14089" name="Oval 73"/>
          <p:cNvSpPr>
            <a:spLocks noChangeArrowheads="1"/>
          </p:cNvSpPr>
          <p:nvPr/>
        </p:nvSpPr>
        <p:spPr bwMode="auto">
          <a:xfrm>
            <a:off x="7679267" y="3016250"/>
            <a:ext cx="711200" cy="9906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214090" name="Text Box 74"/>
          <p:cNvSpPr txBox="1">
            <a:spLocks noChangeArrowheads="1"/>
          </p:cNvSpPr>
          <p:nvPr/>
        </p:nvSpPr>
        <p:spPr bwMode="auto">
          <a:xfrm>
            <a:off x="7823200" y="30480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FF0000"/>
                </a:solidFill>
                <a:latin typeface="Times New Roman" pitchFamily="18" charset="0"/>
                <a:ea typeface="SimSun" pitchFamily="2" charset="-122"/>
              </a:rPr>
              <a:t>7</a:t>
            </a:r>
          </a:p>
        </p:txBody>
      </p:sp>
      <p:sp>
        <p:nvSpPr>
          <p:cNvPr id="214091" name="Oval 75"/>
          <p:cNvSpPr>
            <a:spLocks noChangeArrowheads="1"/>
          </p:cNvSpPr>
          <p:nvPr/>
        </p:nvSpPr>
        <p:spPr bwMode="auto">
          <a:xfrm>
            <a:off x="1289051" y="3048000"/>
            <a:ext cx="609600" cy="457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214092" name="Line 76"/>
          <p:cNvSpPr>
            <a:spLocks noChangeShapeType="1"/>
          </p:cNvSpPr>
          <p:nvPr/>
        </p:nvSpPr>
        <p:spPr bwMode="auto">
          <a:xfrm flipH="1" flipV="1">
            <a:off x="4876800" y="2819400"/>
            <a:ext cx="29464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214093" name="Oval 77"/>
          <p:cNvSpPr>
            <a:spLocks noChangeArrowheads="1"/>
          </p:cNvSpPr>
          <p:nvPr/>
        </p:nvSpPr>
        <p:spPr bwMode="auto">
          <a:xfrm>
            <a:off x="7679267" y="2559050"/>
            <a:ext cx="711200" cy="9906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214094" name="Text Box 78"/>
          <p:cNvSpPr txBox="1">
            <a:spLocks noChangeArrowheads="1"/>
          </p:cNvSpPr>
          <p:nvPr/>
        </p:nvSpPr>
        <p:spPr bwMode="auto">
          <a:xfrm>
            <a:off x="4470400" y="259080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fontAlgn="base">
              <a:spcBef>
                <a:spcPct val="0"/>
              </a:spcBef>
              <a:spcAft>
                <a:spcPct val="0"/>
              </a:spcAft>
            </a:pPr>
            <a:r>
              <a:rPr lang="en-US" altLang="zh-CN" sz="2400" b="0" smtClean="0">
                <a:solidFill>
                  <a:srgbClr val="FF0000"/>
                </a:solidFill>
                <a:latin typeface="Times New Roman" pitchFamily="18" charset="0"/>
                <a:ea typeface="SimSun" pitchFamily="2" charset="-122"/>
              </a:rPr>
              <a:t>3</a:t>
            </a:r>
          </a:p>
        </p:txBody>
      </p:sp>
      <p:sp>
        <p:nvSpPr>
          <p:cNvPr id="214095" name="Oval 79"/>
          <p:cNvSpPr>
            <a:spLocks noChangeArrowheads="1"/>
          </p:cNvSpPr>
          <p:nvPr/>
        </p:nvSpPr>
        <p:spPr bwMode="auto">
          <a:xfrm>
            <a:off x="1289051" y="2590800"/>
            <a:ext cx="609600" cy="457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214096" name="Oval 80"/>
          <p:cNvSpPr>
            <a:spLocks noChangeArrowheads="1"/>
          </p:cNvSpPr>
          <p:nvPr/>
        </p:nvSpPr>
        <p:spPr bwMode="auto">
          <a:xfrm>
            <a:off x="4315884" y="2109788"/>
            <a:ext cx="711200" cy="9906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1600" b="1" smtClean="0">
              <a:solidFill>
                <a:srgbClr val="000000"/>
              </a:solidFill>
              <a:latin typeface="Arial" charset="0"/>
              <a:ea typeface="SimSun" pitchFamily="2" charset="-122"/>
            </a:endParaRPr>
          </a:p>
        </p:txBody>
      </p:sp>
      <p:sp>
        <p:nvSpPr>
          <p:cNvPr id="214097" name="Line 81"/>
          <p:cNvSpPr>
            <a:spLocks noChangeShapeType="1"/>
          </p:cNvSpPr>
          <p:nvPr/>
        </p:nvSpPr>
        <p:spPr bwMode="auto">
          <a:xfrm flipV="1">
            <a:off x="5080000" y="23622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600" b="1" smtClean="0">
              <a:solidFill>
                <a:srgbClr val="000000"/>
              </a:solidFill>
              <a:latin typeface="Arial" charset="0"/>
              <a:ea typeface="ＭＳ Ｐゴシック" pitchFamily="34" charset="-128"/>
            </a:endParaRPr>
          </a:p>
        </p:txBody>
      </p:sp>
      <p:sp>
        <p:nvSpPr>
          <p:cNvPr id="50215" name="Rectangle 82"/>
          <p:cNvSpPr>
            <a:spLocks noGrp="1" noChangeArrowheads="1"/>
          </p:cNvSpPr>
          <p:nvPr>
            <p:ph type="title"/>
          </p:nvPr>
        </p:nvSpPr>
        <p:spPr/>
        <p:txBody>
          <a:bodyPr/>
          <a:lstStyle/>
          <a:p>
            <a:r>
              <a:rPr lang="en-US" altLang="zh-CN" smtClean="0">
                <a:ea typeface="SimSun" pitchFamily="2" charset="-122"/>
              </a:rPr>
              <a:t>Finding the Items (7)</a:t>
            </a:r>
          </a:p>
        </p:txBody>
      </p:sp>
    </p:spTree>
    <p:extLst>
      <p:ext uri="{BB962C8B-B14F-4D97-AF65-F5344CB8AC3E}">
        <p14:creationId xmlns:p14="http://schemas.microsoft.com/office/powerpoint/2010/main" val="3446207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87"/>
                                        </p:tgtEl>
                                        <p:attrNameLst>
                                          <p:attrName>style.visibility</p:attrName>
                                        </p:attrNameLst>
                                      </p:cBhvr>
                                      <p:to>
                                        <p:strVal val="visible"/>
                                      </p:to>
                                    </p:set>
                                  </p:childTnLst>
                                  <p:subTnLst>
                                    <p:set>
                                      <p:cBhvr override="childStyle">
                                        <p:cTn dur="1" fill="hold" display="0" masterRel="nextClick" afterEffect="1"/>
                                        <p:tgtEl>
                                          <p:spTgt spid="21408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40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4089"/>
                                        </p:tgtEl>
                                        <p:attrNameLst>
                                          <p:attrName>style.visibility</p:attrName>
                                        </p:attrNameLst>
                                      </p:cBhvr>
                                      <p:to>
                                        <p:strVal val="visible"/>
                                      </p:to>
                                    </p:set>
                                  </p:childTnLst>
                                  <p:subTnLst>
                                    <p:set>
                                      <p:cBhvr override="childStyle">
                                        <p:cTn dur="1" fill="hold" display="0" masterRel="nextClick" afterEffect="1"/>
                                        <p:tgtEl>
                                          <p:spTgt spid="21408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408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4093"/>
                                        </p:tgtEl>
                                        <p:attrNameLst>
                                          <p:attrName>style.visibility</p:attrName>
                                        </p:attrNameLst>
                                      </p:cBhvr>
                                      <p:to>
                                        <p:strVal val="visible"/>
                                      </p:to>
                                    </p:set>
                                  </p:childTnLst>
                                  <p:subTnLst>
                                    <p:set>
                                      <p:cBhvr override="childStyle">
                                        <p:cTn dur="1" fill="hold" display="0" masterRel="nextClick" afterEffect="1"/>
                                        <p:tgtEl>
                                          <p:spTgt spid="21409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4090"/>
                                        </p:tgtEl>
                                        <p:attrNameLst>
                                          <p:attrName>style.visibility</p:attrName>
                                        </p:attrNameLst>
                                      </p:cBhvr>
                                      <p:to>
                                        <p:strVal val="visible"/>
                                      </p:to>
                                    </p:set>
                                    <p:anim calcmode="lin" valueType="num">
                                      <p:cBhvr additive="base">
                                        <p:cTn id="27" dur="500" fill="hold"/>
                                        <p:tgtEl>
                                          <p:spTgt spid="214090"/>
                                        </p:tgtEl>
                                        <p:attrNameLst>
                                          <p:attrName>ppt_x</p:attrName>
                                        </p:attrNameLst>
                                      </p:cBhvr>
                                      <p:tavLst>
                                        <p:tav tm="0">
                                          <p:val>
                                            <p:strVal val="#ppt_x"/>
                                          </p:val>
                                        </p:tav>
                                        <p:tav tm="100000">
                                          <p:val>
                                            <p:strVal val="#ppt_x"/>
                                          </p:val>
                                        </p:tav>
                                      </p:tavLst>
                                    </p:anim>
                                    <p:anim calcmode="lin" valueType="num">
                                      <p:cBhvr additive="base">
                                        <p:cTn id="28" dur="500" fill="hold"/>
                                        <p:tgtEl>
                                          <p:spTgt spid="214090"/>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14091"/>
                                        </p:tgtEl>
                                        <p:attrNameLst>
                                          <p:attrName>style.visibility</p:attrName>
                                        </p:attrNameLst>
                                      </p:cBhvr>
                                      <p:to>
                                        <p:strVal val="visible"/>
                                      </p:to>
                                    </p:set>
                                    <p:anim calcmode="lin" valueType="num">
                                      <p:cBhvr additive="base">
                                        <p:cTn id="33" dur="500" fill="hold"/>
                                        <p:tgtEl>
                                          <p:spTgt spid="214091"/>
                                        </p:tgtEl>
                                        <p:attrNameLst>
                                          <p:attrName>ppt_x</p:attrName>
                                        </p:attrNameLst>
                                      </p:cBhvr>
                                      <p:tavLst>
                                        <p:tav tm="0">
                                          <p:val>
                                            <p:strVal val="0-#ppt_w/2"/>
                                          </p:val>
                                        </p:tav>
                                        <p:tav tm="100000">
                                          <p:val>
                                            <p:strVal val="#ppt_x"/>
                                          </p:val>
                                        </p:tav>
                                      </p:tavLst>
                                    </p:anim>
                                    <p:anim calcmode="lin" valueType="num">
                                      <p:cBhvr additive="base">
                                        <p:cTn id="34" dur="500" fill="hold"/>
                                        <p:tgtEl>
                                          <p:spTgt spid="214091"/>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1409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14096"/>
                                        </p:tgtEl>
                                        <p:attrNameLst>
                                          <p:attrName>style.visibility</p:attrName>
                                        </p:attrNameLst>
                                      </p:cBhvr>
                                      <p:to>
                                        <p:strVal val="visible"/>
                                      </p:to>
                                    </p:set>
                                  </p:childTnLst>
                                  <p:subTnLst>
                                    <p:set>
                                      <p:cBhvr override="childStyle">
                                        <p:cTn dur="1" fill="hold" display="0" masterRel="nextClick" afterEffect="1"/>
                                        <p:tgtEl>
                                          <p:spTgt spid="214096"/>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14094"/>
                                        </p:tgtEl>
                                        <p:attrNameLst>
                                          <p:attrName>style.visibility</p:attrName>
                                        </p:attrNameLst>
                                      </p:cBhvr>
                                      <p:to>
                                        <p:strVal val="visible"/>
                                      </p:to>
                                    </p:set>
                                    <p:anim calcmode="lin" valueType="num">
                                      <p:cBhvr additive="base">
                                        <p:cTn id="47" dur="500" fill="hold"/>
                                        <p:tgtEl>
                                          <p:spTgt spid="214094"/>
                                        </p:tgtEl>
                                        <p:attrNameLst>
                                          <p:attrName>ppt_x</p:attrName>
                                        </p:attrNameLst>
                                      </p:cBhvr>
                                      <p:tavLst>
                                        <p:tav tm="0">
                                          <p:val>
                                            <p:strVal val="#ppt_x"/>
                                          </p:val>
                                        </p:tav>
                                        <p:tav tm="100000">
                                          <p:val>
                                            <p:strVal val="#ppt_x"/>
                                          </p:val>
                                        </p:tav>
                                      </p:tavLst>
                                    </p:anim>
                                    <p:anim calcmode="lin" valueType="num">
                                      <p:cBhvr additive="base">
                                        <p:cTn id="48" dur="500" fill="hold"/>
                                        <p:tgtEl>
                                          <p:spTgt spid="214094"/>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14095"/>
                                        </p:tgtEl>
                                        <p:attrNameLst>
                                          <p:attrName>style.visibility</p:attrName>
                                        </p:attrNameLst>
                                      </p:cBhvr>
                                      <p:to>
                                        <p:strVal val="visible"/>
                                      </p:to>
                                    </p:set>
                                    <p:anim calcmode="lin" valueType="num">
                                      <p:cBhvr additive="base">
                                        <p:cTn id="53" dur="500" fill="hold"/>
                                        <p:tgtEl>
                                          <p:spTgt spid="214095"/>
                                        </p:tgtEl>
                                        <p:attrNameLst>
                                          <p:attrName>ppt_x</p:attrName>
                                        </p:attrNameLst>
                                      </p:cBhvr>
                                      <p:tavLst>
                                        <p:tav tm="0">
                                          <p:val>
                                            <p:strVal val="0-#ppt_w/2"/>
                                          </p:val>
                                        </p:tav>
                                        <p:tav tm="100000">
                                          <p:val>
                                            <p:strVal val="#ppt_x"/>
                                          </p:val>
                                        </p:tav>
                                      </p:tavLst>
                                    </p:anim>
                                    <p:anim calcmode="lin" valueType="num">
                                      <p:cBhvr additive="base">
                                        <p:cTn id="54" dur="500" fill="hold"/>
                                        <p:tgtEl>
                                          <p:spTgt spid="214095"/>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1409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14083"/>
                                        </p:tgtEl>
                                        <p:attrNameLst>
                                          <p:attrName>style.visibility</p:attrName>
                                        </p:attrNameLst>
                                      </p:cBhvr>
                                      <p:to>
                                        <p:strVal val="visible"/>
                                      </p:to>
                                    </p:set>
                                    <p:anim calcmode="lin" valueType="num">
                                      <p:cBhvr additive="base">
                                        <p:cTn id="63" dur="500" fill="hold"/>
                                        <p:tgtEl>
                                          <p:spTgt spid="214083"/>
                                        </p:tgtEl>
                                        <p:attrNameLst>
                                          <p:attrName>ppt_x</p:attrName>
                                        </p:attrNameLst>
                                      </p:cBhvr>
                                      <p:tavLst>
                                        <p:tav tm="0">
                                          <p:val>
                                            <p:strVal val="#ppt_x"/>
                                          </p:val>
                                        </p:tav>
                                        <p:tav tm="100000">
                                          <p:val>
                                            <p:strVal val="#ppt_x"/>
                                          </p:val>
                                        </p:tav>
                                      </p:tavLst>
                                    </p:anim>
                                    <p:anim calcmode="lin" valueType="num">
                                      <p:cBhvr additive="base">
                                        <p:cTn id="64" dur="500" fill="hold"/>
                                        <p:tgtEl>
                                          <p:spTgt spid="2140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83" grpId="0" autoUpdateAnimBg="0"/>
      <p:bldP spid="214086" grpId="0" animBg="1"/>
      <p:bldP spid="214087" grpId="0" animBg="1"/>
      <p:bldP spid="214088" grpId="0" animBg="1"/>
      <p:bldP spid="214089" grpId="0" animBg="1"/>
      <p:bldP spid="214090" grpId="0" autoUpdateAnimBg="0"/>
      <p:bldP spid="214091" grpId="0" animBg="1"/>
      <p:bldP spid="214092" grpId="0" animBg="1"/>
      <p:bldP spid="214093" grpId="0" animBg="1"/>
      <p:bldP spid="214094" grpId="0" autoUpdateAnimBg="0"/>
      <p:bldP spid="214095" grpId="0" animBg="1"/>
      <p:bldP spid="214096" grpId="0" animBg="1"/>
      <p:bldP spid="21409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mtClean="0">
                <a:ea typeface="SimSun" pitchFamily="2" charset="-122"/>
              </a:rPr>
              <a:t>Exercise</a:t>
            </a:r>
          </a:p>
        </p:txBody>
      </p:sp>
      <p:sp>
        <p:nvSpPr>
          <p:cNvPr id="40963" name="Rectangle 3"/>
          <p:cNvSpPr>
            <a:spLocks noGrp="1" noChangeArrowheads="1"/>
          </p:cNvSpPr>
          <p:nvPr>
            <p:ph type="body" sz="half" idx="1"/>
          </p:nvPr>
        </p:nvSpPr>
        <p:spPr>
          <a:xfrm>
            <a:off x="1320800" y="1676400"/>
            <a:ext cx="9855200" cy="4648200"/>
          </a:xfrm>
        </p:spPr>
        <p:txBody>
          <a:bodyPr/>
          <a:lstStyle/>
          <a:p>
            <a:r>
              <a:rPr lang="en-US" altLang="zh-CN" sz="2400" smtClean="0">
                <a:ea typeface="SimSun" pitchFamily="2" charset="-122"/>
              </a:rPr>
              <a:t>P303 8.2.1 (a).</a:t>
            </a:r>
          </a:p>
          <a:p>
            <a:endParaRPr lang="en-US" altLang="zh-CN" sz="2400" smtClean="0">
              <a:ea typeface="SimSun" pitchFamily="2" charset="-122"/>
            </a:endParaRPr>
          </a:p>
          <a:p>
            <a:endParaRPr lang="en-US" altLang="zh-CN" sz="2400" smtClean="0">
              <a:ea typeface="SimSun" pitchFamily="2" charset="-122"/>
            </a:endParaRPr>
          </a:p>
          <a:p>
            <a:endParaRPr lang="en-US" altLang="zh-CN" sz="2400" smtClean="0">
              <a:ea typeface="SimSun" pitchFamily="2" charset="-122"/>
            </a:endParaRPr>
          </a:p>
          <a:p>
            <a:endParaRPr lang="en-US" altLang="zh-CN" sz="2400" smtClean="0">
              <a:ea typeface="SimSun" pitchFamily="2" charset="-122"/>
            </a:endParaRPr>
          </a:p>
          <a:p>
            <a:endParaRPr lang="en-US" altLang="zh-CN" sz="2400" smtClean="0">
              <a:ea typeface="SimSun" pitchFamily="2" charset="-122"/>
            </a:endParaRPr>
          </a:p>
          <a:p>
            <a:endParaRPr lang="en-US" altLang="zh-CN" sz="2400" smtClean="0">
              <a:ea typeface="SimSun" pitchFamily="2" charset="-122"/>
            </a:endParaRPr>
          </a:p>
          <a:p>
            <a:endParaRPr lang="en-US" altLang="zh-CN" sz="2400" smtClean="0">
              <a:ea typeface="SimSun" pitchFamily="2" charset="-122"/>
            </a:endParaRPr>
          </a:p>
          <a:p>
            <a:endParaRPr lang="en-US" altLang="zh-CN" sz="2400" smtClean="0">
              <a:ea typeface="SimSun" pitchFamily="2" charset="-122"/>
            </a:endParaRPr>
          </a:p>
          <a:p>
            <a:r>
              <a:rPr lang="en-US" altLang="zh-CN" sz="2400" smtClean="0">
                <a:ea typeface="SimSun" pitchFamily="2" charset="-122"/>
              </a:rPr>
              <a:t>How to find out which items are in the optimal subset?</a:t>
            </a:r>
          </a:p>
          <a:p>
            <a:endParaRPr lang="en-US" altLang="zh-CN" sz="2400" smtClean="0">
              <a:ea typeface="SimSun" pitchFamily="2" charset="-122"/>
            </a:endParaRPr>
          </a:p>
        </p:txBody>
      </p:sp>
      <p:pic>
        <p:nvPicPr>
          <p:cNvPr id="4096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286000"/>
            <a:ext cx="10771717"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563521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pRg st="9" end="9"/>
                                            </p:txEl>
                                          </p:spTgt>
                                        </p:tgtEl>
                                        <p:attrNameLst>
                                          <p:attrName>style.visibility</p:attrName>
                                        </p:attrNameLst>
                                      </p:cBhvr>
                                      <p:to>
                                        <p:strVal val="visible"/>
                                      </p:to>
                                    </p:set>
                                    <p:animEffect transition="in" filter="blinds(horizontal)">
                                      <p:cBhvr>
                                        <p:cTn id="7" dur="500"/>
                                        <p:tgtEl>
                                          <p:spTgt spid="409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ction="ppaction://hlinkfile"/>
              </a:rPr>
              <a:t>Matrix Chain multiplication Basics</a:t>
            </a:r>
            <a:endParaRPr lang="en-US" dirty="0" smtClean="0"/>
          </a:p>
          <a:p>
            <a:r>
              <a:rPr lang="en-US" dirty="0" smtClean="0">
                <a:hlinkClick r:id="rId3" action="ppaction://hlinkpres?slideindex=1&amp;slidetitle="/>
              </a:rPr>
              <a:t>Matrix Chain Multiplication Example </a:t>
            </a:r>
            <a:endParaRPr lang="en-US" dirty="0"/>
          </a:p>
        </p:txBody>
      </p:sp>
    </p:spTree>
    <p:extLst>
      <p:ext uri="{BB962C8B-B14F-4D97-AF65-F5344CB8AC3E}">
        <p14:creationId xmlns:p14="http://schemas.microsoft.com/office/powerpoint/2010/main" val="4104967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9189" y="709453"/>
            <a:ext cx="11272345" cy="5644055"/>
          </a:xfrm>
        </p:spPr>
        <p:txBody>
          <a:bodyPr>
            <a:normAutofit lnSpcReduction="10000"/>
          </a:bodyPr>
          <a:lstStyle/>
          <a:p>
            <a:r>
              <a:rPr lang="en-US" dirty="0"/>
              <a:t>So, it is quite evident that </a:t>
            </a:r>
            <a:r>
              <a:rPr lang="en-US" b="1" i="1" dirty="0"/>
              <a:t>nth</a:t>
            </a:r>
            <a:r>
              <a:rPr lang="en-US" dirty="0"/>
              <a:t> term of the series can easily be calculated from the results of </a:t>
            </a:r>
            <a:r>
              <a:rPr lang="en-US" b="1" i="1" dirty="0"/>
              <a:t>(n-1)</a:t>
            </a:r>
            <a:r>
              <a:rPr lang="en-US" b="1" i="1" dirty="0" err="1"/>
              <a:t>th</a:t>
            </a:r>
            <a:r>
              <a:rPr lang="en-US" dirty="0"/>
              <a:t> and </a:t>
            </a:r>
            <a:r>
              <a:rPr lang="en-US" b="1" i="1" dirty="0"/>
              <a:t>(n-2)</a:t>
            </a:r>
            <a:r>
              <a:rPr lang="en-US" b="1" i="1" dirty="0" err="1"/>
              <a:t>th</a:t>
            </a:r>
            <a:r>
              <a:rPr lang="en-US" dirty="0"/>
              <a:t> terms. Which is a perfect example of optimal substructure where in to solve a particular problem we can use the solutions for smaller </a:t>
            </a:r>
            <a:r>
              <a:rPr lang="en-US" dirty="0" err="1"/>
              <a:t>subproblems</a:t>
            </a:r>
            <a:r>
              <a:rPr lang="en-US" dirty="0"/>
              <a:t>. The natural way to solve such problems is to use recursion</a:t>
            </a:r>
            <a:r>
              <a:rPr lang="en-US" dirty="0" smtClean="0"/>
              <a:t>:</a:t>
            </a:r>
          </a:p>
          <a:p>
            <a:endParaRPr lang="en-US" dirty="0"/>
          </a:p>
          <a:p>
            <a:r>
              <a:rPr lang="en-US" dirty="0" err="1"/>
              <a:t>int</a:t>
            </a:r>
            <a:r>
              <a:rPr lang="en-US" dirty="0"/>
              <a:t> fib(</a:t>
            </a:r>
            <a:r>
              <a:rPr lang="en-US" dirty="0" err="1"/>
              <a:t>int</a:t>
            </a:r>
            <a:r>
              <a:rPr lang="en-US" dirty="0"/>
              <a:t> n)</a:t>
            </a:r>
            <a:br>
              <a:rPr lang="en-US" dirty="0"/>
            </a:br>
            <a:r>
              <a:rPr lang="en-US" dirty="0"/>
              <a:t>{</a:t>
            </a:r>
            <a:br>
              <a:rPr lang="en-US" dirty="0"/>
            </a:br>
            <a:r>
              <a:rPr lang="en-US" dirty="0"/>
              <a:t>    if (n &lt; 0)</a:t>
            </a:r>
            <a:br>
              <a:rPr lang="en-US" dirty="0"/>
            </a:br>
            <a:r>
              <a:rPr lang="en-US" dirty="0"/>
              <a:t>        return 0;</a:t>
            </a:r>
            <a:br>
              <a:rPr lang="en-US" dirty="0"/>
            </a:br>
            <a:r>
              <a:rPr lang="en-US" dirty="0"/>
              <a:t>        </a:t>
            </a:r>
            <a:br>
              <a:rPr lang="en-US" dirty="0"/>
            </a:br>
            <a:r>
              <a:rPr lang="en-US" dirty="0"/>
              <a:t>    if (n &lt; 2)</a:t>
            </a:r>
            <a:br>
              <a:rPr lang="en-US" dirty="0"/>
            </a:br>
            <a:r>
              <a:rPr lang="en-US" dirty="0"/>
              <a:t>        return n;</a:t>
            </a:r>
            <a:br>
              <a:rPr lang="en-US" dirty="0"/>
            </a:br>
            <a:r>
              <a:rPr lang="en-US" dirty="0"/>
              <a:t>        </a:t>
            </a:r>
            <a:br>
              <a:rPr lang="en-US" dirty="0"/>
            </a:br>
            <a:r>
              <a:rPr lang="en-US" dirty="0"/>
              <a:t>    return fib(n - 1) + fib(n - 2);</a:t>
            </a:r>
            <a:br>
              <a:rPr lang="en-US" dirty="0"/>
            </a:br>
            <a:r>
              <a:rPr lang="en-US" dirty="0"/>
              <a:t>}</a:t>
            </a:r>
          </a:p>
        </p:txBody>
      </p:sp>
      <p:sp>
        <p:nvSpPr>
          <p:cNvPr id="4" name="Slide Number Placeholder 3"/>
          <p:cNvSpPr>
            <a:spLocks noGrp="1"/>
          </p:cNvSpPr>
          <p:nvPr>
            <p:ph type="sldNum" sz="quarter" idx="11"/>
          </p:nvPr>
        </p:nvSpPr>
        <p:spPr/>
        <p:txBody>
          <a:bodyPr/>
          <a:lstStyle/>
          <a:p>
            <a:fld id="{BD0827E9-CFC9-46E1-A7D1-8887B5DA61FF}" type="slidenum">
              <a:rPr lang="en-US" smtClean="0">
                <a:solidFill>
                  <a:prstClr val="black">
                    <a:tint val="75000"/>
                  </a:prstClr>
                </a:solidFill>
              </a:rPr>
              <a:pPr/>
              <a:t>7</a:t>
            </a:fld>
            <a:endParaRPr lang="en-US" dirty="0">
              <a:solidFill>
                <a:prstClr val="black">
                  <a:tint val="75000"/>
                </a:prstClr>
              </a:solidFill>
            </a:endParaRPr>
          </a:p>
        </p:txBody>
      </p:sp>
    </p:spTree>
    <p:extLst>
      <p:ext uri="{BB962C8B-B14F-4D97-AF65-F5344CB8AC3E}">
        <p14:creationId xmlns:p14="http://schemas.microsoft.com/office/powerpoint/2010/main" val="2316238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9185" y="1450433"/>
            <a:ext cx="11824139" cy="3499945"/>
          </a:xfrm>
        </p:spPr>
        <p:txBody>
          <a:bodyPr/>
          <a:lstStyle/>
          <a:p>
            <a:r>
              <a:rPr lang="en-US" dirty="0"/>
              <a:t>Now, let us try to understand what is meant by a problem having </a:t>
            </a:r>
            <a:r>
              <a:rPr lang="en-US" b="1" i="1" dirty="0"/>
              <a:t>overlapping </a:t>
            </a:r>
            <a:r>
              <a:rPr lang="en-US" b="1" i="1" dirty="0" err="1"/>
              <a:t>subproblems</a:t>
            </a:r>
            <a:r>
              <a:rPr lang="en-US" dirty="0"/>
              <a:t> and how </a:t>
            </a:r>
            <a:r>
              <a:rPr lang="en-US" b="1" i="1" dirty="0"/>
              <a:t>Dynamic Programming</a:t>
            </a:r>
            <a:r>
              <a:rPr lang="en-US" dirty="0"/>
              <a:t> can help us in such situations. Again, let us head back to our previous example of Fibonacci series. If you observe closely, you will find that in recursive solution, we end up solving the same </a:t>
            </a:r>
            <a:r>
              <a:rPr lang="en-US" dirty="0" err="1"/>
              <a:t>subproblem</a:t>
            </a:r>
            <a:r>
              <a:rPr lang="en-US" dirty="0"/>
              <a:t> multiple number of times. For example, we evaluate </a:t>
            </a:r>
            <a:r>
              <a:rPr lang="en-US" b="1" i="1" dirty="0"/>
              <a:t>F(2)</a:t>
            </a:r>
            <a:r>
              <a:rPr lang="en-US" dirty="0"/>
              <a:t> while we evaluate </a:t>
            </a:r>
            <a:r>
              <a:rPr lang="en-US" b="1" i="1" dirty="0"/>
              <a:t>F(3)</a:t>
            </a:r>
            <a:r>
              <a:rPr lang="en-US" dirty="0"/>
              <a:t>, </a:t>
            </a:r>
            <a:r>
              <a:rPr lang="en-US" b="1" i="1" dirty="0"/>
              <a:t>F(4).</a:t>
            </a:r>
            <a:r>
              <a:rPr lang="en-US" dirty="0"/>
              <a:t> We evaluate </a:t>
            </a:r>
            <a:r>
              <a:rPr lang="en-US" b="1" i="1" dirty="0"/>
              <a:t>F(3)</a:t>
            </a:r>
            <a:r>
              <a:rPr lang="en-US" dirty="0"/>
              <a:t> while we evaluate </a:t>
            </a:r>
            <a:r>
              <a:rPr lang="en-US" b="1" i="1" dirty="0"/>
              <a:t>F(4)</a:t>
            </a:r>
            <a:r>
              <a:rPr lang="en-US" dirty="0"/>
              <a:t> and </a:t>
            </a:r>
            <a:r>
              <a:rPr lang="en-US" b="1" i="1" dirty="0"/>
              <a:t>F(5)</a:t>
            </a:r>
            <a:r>
              <a:rPr lang="en-US" dirty="0"/>
              <a:t> and so on. Which means a lot of recursive function calls for the same </a:t>
            </a:r>
            <a:r>
              <a:rPr lang="en-US" dirty="0" err="1"/>
              <a:t>subproblem</a:t>
            </a:r>
            <a:r>
              <a:rPr lang="en-US" dirty="0"/>
              <a:t> again and again. If we look at it from performance angle, it isn't optimized by any means. See the following figure for reference:</a:t>
            </a:r>
          </a:p>
        </p:txBody>
      </p:sp>
      <p:sp>
        <p:nvSpPr>
          <p:cNvPr id="4" name="Slide Number Placeholder 3"/>
          <p:cNvSpPr>
            <a:spLocks noGrp="1"/>
          </p:cNvSpPr>
          <p:nvPr>
            <p:ph type="sldNum" sz="quarter" idx="11"/>
          </p:nvPr>
        </p:nvSpPr>
        <p:spPr/>
        <p:txBody>
          <a:bodyPr/>
          <a:lstStyle/>
          <a:p>
            <a:fld id="{BD0827E9-CFC9-46E1-A7D1-8887B5DA61FF}" type="slidenum">
              <a:rPr lang="en-US" smtClean="0">
                <a:solidFill>
                  <a:prstClr val="black">
                    <a:tint val="75000"/>
                  </a:prstClr>
                </a:solidFill>
              </a:rPr>
              <a:pPr/>
              <a:t>8</a:t>
            </a:fld>
            <a:endParaRPr lang="en-US" dirty="0">
              <a:solidFill>
                <a:prstClr val="black">
                  <a:tint val="75000"/>
                </a:prstClr>
              </a:solidFill>
            </a:endParaRPr>
          </a:p>
        </p:txBody>
      </p:sp>
    </p:spTree>
    <p:extLst>
      <p:ext uri="{BB962C8B-B14F-4D97-AF65-F5344CB8AC3E}">
        <p14:creationId xmlns:p14="http://schemas.microsoft.com/office/powerpoint/2010/main" val="1190541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D0827E9-CFC9-46E1-A7D1-8887B5DA61FF}" type="slidenum">
              <a:rPr lang="en-US" smtClean="0">
                <a:solidFill>
                  <a:prstClr val="black">
                    <a:tint val="75000"/>
                  </a:prstClr>
                </a:solidFill>
              </a:rPr>
              <a:pPr/>
              <a:t>9</a:t>
            </a:fld>
            <a:endParaRPr lang="en-US" dirty="0">
              <a:solidFill>
                <a:prstClr val="black">
                  <a:tint val="75000"/>
                </a:prstClr>
              </a:solidFill>
            </a:endParaRPr>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2514" y="119142"/>
            <a:ext cx="7096727" cy="4582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5975" y="4853603"/>
            <a:ext cx="11251324" cy="1938992"/>
          </a:xfrm>
          <a:prstGeom prst="rect">
            <a:avLst/>
          </a:prstGeom>
        </p:spPr>
        <p:txBody>
          <a:bodyPr wrap="square">
            <a:spAutoFit/>
          </a:bodyPr>
          <a:lstStyle/>
          <a:p>
            <a:r>
              <a:rPr lang="en-US" sz="2400" dirty="0"/>
              <a:t>This is what is exactly meant by overlapping </a:t>
            </a:r>
            <a:r>
              <a:rPr lang="en-US" sz="2400" dirty="0" err="1"/>
              <a:t>subproblems</a:t>
            </a:r>
            <a:r>
              <a:rPr lang="en-US" sz="2400" dirty="0"/>
              <a:t> and is the perfect example where we should apply </a:t>
            </a:r>
            <a:r>
              <a:rPr lang="en-US" sz="2400" b="1" i="1" dirty="0"/>
              <a:t>Dynamic Programming</a:t>
            </a:r>
            <a:r>
              <a:rPr lang="en-US" sz="2400" dirty="0"/>
              <a:t> to find an optimal solution. Dynamic programming takes care of overlapping </a:t>
            </a:r>
            <a:r>
              <a:rPr lang="en-US" sz="2400" dirty="0" err="1"/>
              <a:t>subproblems</a:t>
            </a:r>
            <a:r>
              <a:rPr lang="en-US" sz="2400" dirty="0"/>
              <a:t> in two ways</a:t>
            </a:r>
            <a:r>
              <a:rPr lang="en-US" sz="2400" dirty="0" smtClean="0"/>
              <a:t>:</a:t>
            </a:r>
          </a:p>
          <a:p>
            <a:r>
              <a:rPr lang="en-US" sz="2400" b="1" dirty="0" smtClean="0"/>
              <a:t>Top down and Bottom up approaches.</a:t>
            </a:r>
            <a:r>
              <a:rPr lang="en-US" sz="2400" dirty="0"/>
              <a:t/>
            </a:r>
            <a:br>
              <a:rPr lang="en-US" sz="2400" dirty="0"/>
            </a:br>
            <a:endParaRPr lang="en-US" sz="2400" dirty="0"/>
          </a:p>
        </p:txBody>
      </p:sp>
    </p:spTree>
    <p:extLst>
      <p:ext uri="{BB962C8B-B14F-4D97-AF65-F5344CB8AC3E}">
        <p14:creationId xmlns:p14="http://schemas.microsoft.com/office/powerpoint/2010/main" val="3861688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7. GreedyGraphOptimization">
  <a:themeElements>
    <a:clrScheme name="7. GreedyGraphOptimization 8">
      <a:dk1>
        <a:srgbClr val="000000"/>
      </a:dk1>
      <a:lt1>
        <a:srgbClr val="FFFFCC"/>
      </a:lt1>
      <a:dk2>
        <a:srgbClr val="0033CC"/>
      </a:dk2>
      <a:lt2>
        <a:srgbClr val="969696"/>
      </a:lt2>
      <a:accent1>
        <a:srgbClr val="6699FF"/>
      </a:accent1>
      <a:accent2>
        <a:srgbClr val="99FFCC"/>
      </a:accent2>
      <a:accent3>
        <a:srgbClr val="FFFFE2"/>
      </a:accent3>
      <a:accent4>
        <a:srgbClr val="000000"/>
      </a:accent4>
      <a:accent5>
        <a:srgbClr val="B8CAFF"/>
      </a:accent5>
      <a:accent6>
        <a:srgbClr val="8AE7B9"/>
      </a:accent6>
      <a:hlink>
        <a:srgbClr val="0033CC"/>
      </a:hlink>
      <a:folHlink>
        <a:srgbClr val="B2B2B2"/>
      </a:folHlink>
    </a:clrScheme>
    <a:fontScheme name="7. GreedyGraphOptimiz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7. GreedyGraphOptimiz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7. GreedyGraphOptimiz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7. GreedyGraphOptimiz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7. GreedyGraphOptimiz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7. GreedyGraphOptimiz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7. GreedyGraphOptimiz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7. GreedyGraphOptimiz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7. GreedyGraphOptimization 8">
        <a:dk1>
          <a:srgbClr val="000000"/>
        </a:dk1>
        <a:lt1>
          <a:srgbClr val="FFFFCC"/>
        </a:lt1>
        <a:dk2>
          <a:srgbClr val="0033CC"/>
        </a:dk2>
        <a:lt2>
          <a:srgbClr val="969696"/>
        </a:lt2>
        <a:accent1>
          <a:srgbClr val="6699FF"/>
        </a:accent1>
        <a:accent2>
          <a:srgbClr val="99FFCC"/>
        </a:accent2>
        <a:accent3>
          <a:srgbClr val="FFFFE2"/>
        </a:accent3>
        <a:accent4>
          <a:srgbClr val="000000"/>
        </a:accent4>
        <a:accent5>
          <a:srgbClr val="B8CAFF"/>
        </a:accent5>
        <a:accent6>
          <a:srgbClr val="8AE7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7. GreedyGraphOptimization">
  <a:themeElements>
    <a:clrScheme name="7. GreedyGraphOptimization 8">
      <a:dk1>
        <a:srgbClr val="000000"/>
      </a:dk1>
      <a:lt1>
        <a:srgbClr val="FFFFCC"/>
      </a:lt1>
      <a:dk2>
        <a:srgbClr val="0033CC"/>
      </a:dk2>
      <a:lt2>
        <a:srgbClr val="969696"/>
      </a:lt2>
      <a:accent1>
        <a:srgbClr val="6699FF"/>
      </a:accent1>
      <a:accent2>
        <a:srgbClr val="99FFCC"/>
      </a:accent2>
      <a:accent3>
        <a:srgbClr val="FFFFE2"/>
      </a:accent3>
      <a:accent4>
        <a:srgbClr val="000000"/>
      </a:accent4>
      <a:accent5>
        <a:srgbClr val="B8CAFF"/>
      </a:accent5>
      <a:accent6>
        <a:srgbClr val="8AE7B9"/>
      </a:accent6>
      <a:hlink>
        <a:srgbClr val="0033CC"/>
      </a:hlink>
      <a:folHlink>
        <a:srgbClr val="B2B2B2"/>
      </a:folHlink>
    </a:clrScheme>
    <a:fontScheme name="7. GreedyGraphOptimiz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7. GreedyGraphOptimiz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7. GreedyGraphOptimiz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7. GreedyGraphOptimiz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7. GreedyGraphOptimiz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7. GreedyGraphOptimiz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7. GreedyGraphOptimiz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7. GreedyGraphOptimiz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7. GreedyGraphOptimization 8">
        <a:dk1>
          <a:srgbClr val="000000"/>
        </a:dk1>
        <a:lt1>
          <a:srgbClr val="FFFFCC"/>
        </a:lt1>
        <a:dk2>
          <a:srgbClr val="0033CC"/>
        </a:dk2>
        <a:lt2>
          <a:srgbClr val="969696"/>
        </a:lt2>
        <a:accent1>
          <a:srgbClr val="6699FF"/>
        </a:accent1>
        <a:accent2>
          <a:srgbClr val="99FFCC"/>
        </a:accent2>
        <a:accent3>
          <a:srgbClr val="FFFFE2"/>
        </a:accent3>
        <a:accent4>
          <a:srgbClr val="000000"/>
        </a:accent4>
        <a:accent5>
          <a:srgbClr val="B8CAFF"/>
        </a:accent5>
        <a:accent6>
          <a:srgbClr val="8AE7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39262</TotalTime>
  <Words>4523</Words>
  <Application>Microsoft Office PowerPoint</Application>
  <PresentationFormat>Widescreen</PresentationFormat>
  <Paragraphs>1489</Paragraphs>
  <Slides>62</Slides>
  <Notes>51</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62</vt:i4>
      </vt:variant>
    </vt:vector>
  </HeadingPairs>
  <TitlesOfParts>
    <vt:vector size="77" baseType="lpstr">
      <vt:lpstr>MS PGothic</vt:lpstr>
      <vt:lpstr>SimSun</vt:lpstr>
      <vt:lpstr>Arial</vt:lpstr>
      <vt:lpstr>Arial Narrow</vt:lpstr>
      <vt:lpstr>Calibri</vt:lpstr>
      <vt:lpstr>Monotype Sorts</vt:lpstr>
      <vt:lpstr>Symbol</vt:lpstr>
      <vt:lpstr>Times New Roman</vt:lpstr>
      <vt:lpstr>Wingdings</vt:lpstr>
      <vt:lpstr>ヒラギノ角ゴ Pro W3</vt:lpstr>
      <vt:lpstr>1_Office Theme</vt:lpstr>
      <vt:lpstr>CS1</vt:lpstr>
      <vt:lpstr>7. GreedyGraphOptimization</vt:lpstr>
      <vt:lpstr>1_7. GreedyGraphOptimization</vt:lpstr>
      <vt:lpstr>Equation</vt:lpstr>
      <vt:lpstr>Design and Analysis and of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Floyd’s Algorithm: All pairs shortest paths</vt:lpstr>
      <vt:lpstr>Floyd’s Algorithm (matrix generation)</vt:lpstr>
      <vt:lpstr>PowerPoint Presentation</vt:lpstr>
      <vt:lpstr>PowerPoint Presentation</vt:lpstr>
      <vt:lpstr>Knapsack problem </vt:lpstr>
      <vt:lpstr>Knapsack problem</vt:lpstr>
      <vt:lpstr>0-1 Knapsack problem</vt:lpstr>
      <vt:lpstr>0-1 Knapsack problem</vt:lpstr>
      <vt:lpstr>0-1 Knapsack problem: brute-force approach</vt:lpstr>
      <vt:lpstr>0-1 Knapsack problem:  dynamic programming approach</vt:lpstr>
      <vt:lpstr> Defining a Subproblem</vt:lpstr>
      <vt:lpstr>  Defining a Subproblem</vt:lpstr>
      <vt:lpstr>Defining a Subproblem</vt:lpstr>
      <vt:lpstr>Defining a Subproblem</vt:lpstr>
      <vt:lpstr>Defining a Subproblem</vt:lpstr>
      <vt:lpstr>Recursive Formula for subproblems</vt:lpstr>
      <vt:lpstr>Recursive Formula for subproblems (continued)</vt:lpstr>
      <vt:lpstr>Recursive Formula</vt:lpstr>
      <vt:lpstr>0-1 Knapsack Algorithm</vt:lpstr>
      <vt:lpstr>Running time</vt:lpstr>
      <vt:lpstr>Example</vt:lpstr>
      <vt:lpstr>Example (2)</vt:lpstr>
      <vt:lpstr>Example (3)</vt:lpstr>
      <vt:lpstr>Example (4)</vt:lpstr>
      <vt:lpstr>Example (5)</vt:lpstr>
      <vt:lpstr>Example (6)</vt:lpstr>
      <vt:lpstr>Example (7)</vt:lpstr>
      <vt:lpstr>Example (8)</vt:lpstr>
      <vt:lpstr>Example (9)</vt:lpstr>
      <vt:lpstr>Example (10)</vt:lpstr>
      <vt:lpstr>Example (11)</vt:lpstr>
      <vt:lpstr>Example (12)</vt:lpstr>
      <vt:lpstr>Example (13)</vt:lpstr>
      <vt:lpstr>Example (14)</vt:lpstr>
      <vt:lpstr>Example (15)</vt:lpstr>
      <vt:lpstr>Example (16)</vt:lpstr>
      <vt:lpstr>Example (17)</vt:lpstr>
      <vt:lpstr>Example (18)</vt:lpstr>
      <vt:lpstr>Comments</vt:lpstr>
      <vt:lpstr>How to find actual Knapsack Items</vt:lpstr>
      <vt:lpstr>Finding the Items</vt:lpstr>
      <vt:lpstr>Finding the Items (2)</vt:lpstr>
      <vt:lpstr>Finding the Items (3)</vt:lpstr>
      <vt:lpstr>Finding the Items (4)</vt:lpstr>
      <vt:lpstr>Finding the Items (5)</vt:lpstr>
      <vt:lpstr>Finding the Items (6)</vt:lpstr>
      <vt:lpstr>Finding the Items (7)</vt:lpstr>
      <vt:lpstr>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 Khare</dc:creator>
  <cp:lastModifiedBy>user</cp:lastModifiedBy>
  <cp:revision>276</cp:revision>
  <dcterms:created xsi:type="dcterms:W3CDTF">2015-03-18T04:50:41Z</dcterms:created>
  <dcterms:modified xsi:type="dcterms:W3CDTF">2022-02-12T12:03:24Z</dcterms:modified>
</cp:coreProperties>
</file>