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5"/>
  </p:notesMasterIdLst>
  <p:sldIdLst>
    <p:sldId id="287" r:id="rId3"/>
    <p:sldId id="256" r:id="rId4"/>
    <p:sldId id="499" r:id="rId5"/>
    <p:sldId id="500" r:id="rId6"/>
    <p:sldId id="501" r:id="rId7"/>
    <p:sldId id="502" r:id="rId8"/>
    <p:sldId id="503" r:id="rId9"/>
    <p:sldId id="504" r:id="rId10"/>
    <p:sldId id="505" r:id="rId11"/>
    <p:sldId id="506" r:id="rId12"/>
    <p:sldId id="507" r:id="rId13"/>
    <p:sldId id="508" r:id="rId14"/>
    <p:sldId id="509" r:id="rId15"/>
    <p:sldId id="510" r:id="rId16"/>
    <p:sldId id="511" r:id="rId17"/>
    <p:sldId id="512" r:id="rId18"/>
    <p:sldId id="513" r:id="rId19"/>
    <p:sldId id="534" r:id="rId20"/>
    <p:sldId id="516" r:id="rId21"/>
    <p:sldId id="517" r:id="rId22"/>
    <p:sldId id="518" r:id="rId23"/>
    <p:sldId id="547" r:id="rId24"/>
    <p:sldId id="535" r:id="rId25"/>
    <p:sldId id="522" r:id="rId26"/>
    <p:sldId id="545" r:id="rId27"/>
    <p:sldId id="548" r:id="rId28"/>
    <p:sldId id="523" r:id="rId29"/>
    <p:sldId id="524" r:id="rId30"/>
    <p:sldId id="525" r:id="rId31"/>
    <p:sldId id="531" r:id="rId32"/>
    <p:sldId id="529" r:id="rId33"/>
    <p:sldId id="530" r:id="rId34"/>
    <p:sldId id="546" r:id="rId35"/>
    <p:sldId id="536" r:id="rId36"/>
    <p:sldId id="537" r:id="rId37"/>
    <p:sldId id="538" r:id="rId38"/>
    <p:sldId id="539" r:id="rId39"/>
    <p:sldId id="572" r:id="rId40"/>
    <p:sldId id="542" r:id="rId41"/>
    <p:sldId id="533" r:id="rId42"/>
    <p:sldId id="541" r:id="rId43"/>
    <p:sldId id="543" r:id="rId44"/>
    <p:sldId id="544" r:id="rId45"/>
    <p:sldId id="549" r:id="rId46"/>
    <p:sldId id="550" r:id="rId47"/>
    <p:sldId id="551" r:id="rId48"/>
    <p:sldId id="552" r:id="rId49"/>
    <p:sldId id="553" r:id="rId50"/>
    <p:sldId id="554" r:id="rId51"/>
    <p:sldId id="555" r:id="rId52"/>
    <p:sldId id="556" r:id="rId53"/>
    <p:sldId id="562" r:id="rId54"/>
    <p:sldId id="563" r:id="rId55"/>
    <p:sldId id="564" r:id="rId56"/>
    <p:sldId id="565" r:id="rId57"/>
    <p:sldId id="566" r:id="rId58"/>
    <p:sldId id="567" r:id="rId59"/>
    <p:sldId id="568" r:id="rId60"/>
    <p:sldId id="569" r:id="rId61"/>
    <p:sldId id="570" r:id="rId62"/>
    <p:sldId id="571" r:id="rId63"/>
    <p:sldId id="527"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028" autoAdjust="0"/>
  </p:normalViewPr>
  <p:slideViewPr>
    <p:cSldViewPr snapToGrid="0">
      <p:cViewPr varScale="1">
        <p:scale>
          <a:sx n="60" d="100"/>
          <a:sy n="60" d="100"/>
        </p:scale>
        <p:origin x="1116"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588072-DC51-4C91-97D7-96D8AA0A9F61}" type="datetimeFigureOut">
              <a:rPr lang="en-IN" smtClean="0"/>
              <a:pPr/>
              <a:t>22-02-2022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546992-2F10-4255-BD41-AEAB371E1F39}" type="slidenum">
              <a:rPr lang="en-IN" smtClean="0"/>
              <a:pPr/>
              <a:t>‹#›</a:t>
            </a:fld>
            <a:endParaRPr lang="en-IN"/>
          </a:p>
        </p:txBody>
      </p:sp>
    </p:spTree>
    <p:extLst>
      <p:ext uri="{BB962C8B-B14F-4D97-AF65-F5344CB8AC3E}">
        <p14:creationId xmlns:p14="http://schemas.microsoft.com/office/powerpoint/2010/main" val="1908018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546992-2F10-4255-BD41-AEAB371E1F39}" type="slidenum">
              <a:rPr lang="en-IN" smtClean="0"/>
              <a:pPr/>
              <a:t>2</a:t>
            </a:fld>
            <a:endParaRPr lang="en-IN"/>
          </a:p>
        </p:txBody>
      </p:sp>
    </p:spTree>
    <p:extLst>
      <p:ext uri="{BB962C8B-B14F-4D97-AF65-F5344CB8AC3E}">
        <p14:creationId xmlns:p14="http://schemas.microsoft.com/office/powerpoint/2010/main" val="2329001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effectLst/>
              </a:rPr>
              <a:t>Tractable : </a:t>
            </a:r>
            <a:r>
              <a:rPr lang="en-US" sz="1200" kern="1200" dirty="0" smtClean="0">
                <a:solidFill>
                  <a:schemeClr val="tx1"/>
                </a:solidFill>
                <a:effectLst/>
                <a:latin typeface="+mn-lt"/>
                <a:ea typeface="+mn-ea"/>
                <a:cs typeface="+mn-cs"/>
              </a:rPr>
              <a:t>controllable, manageable, malleable, governable, yielding, amenable, complaisant, compliant; adjustable; </a:t>
            </a:r>
          </a:p>
          <a:p>
            <a:r>
              <a:rPr lang="en-US" sz="1200" kern="1200" dirty="0" smtClean="0">
                <a:solidFill>
                  <a:schemeClr val="tx1"/>
                </a:solidFill>
                <a:effectLst/>
                <a:latin typeface="+mn-lt"/>
                <a:ea typeface="+mn-ea"/>
                <a:cs typeface="+mn-cs"/>
              </a:rPr>
              <a:t>docile, submissive, obedient, tame, meek, easily handled.</a:t>
            </a:r>
          </a:p>
          <a:p>
            <a:endParaRPr lang="en-US" dirty="0" smtClean="0"/>
          </a:p>
          <a:p>
            <a:r>
              <a:rPr lang="en-US" sz="1200" kern="1200" dirty="0" smtClean="0">
                <a:solidFill>
                  <a:schemeClr val="tx1"/>
                </a:solidFill>
                <a:effectLst/>
                <a:latin typeface="+mn-lt"/>
                <a:ea typeface="+mn-ea"/>
                <a:cs typeface="+mn-cs"/>
              </a:rPr>
              <a:t>Intractable: unmanageable, uncontrollable, ungovernable, out of control, out of hand, impossible to cope with; difficult, awkward, complex, troublesome, demanding, burdensome </a:t>
            </a:r>
          </a:p>
          <a:p>
            <a:r>
              <a:rPr lang="en-US" sz="1200" kern="1200" dirty="0" smtClean="0">
                <a:solidFill>
                  <a:schemeClr val="tx1"/>
                </a:solidFill>
                <a:effectLst/>
                <a:latin typeface="+mn-lt"/>
                <a:ea typeface="+mn-ea"/>
                <a:cs typeface="+mn-cs"/>
              </a:rPr>
              <a:t>"their problems have become more severe and intractable"</a:t>
            </a:r>
          </a:p>
          <a:p>
            <a:endParaRPr lang="en-US" dirty="0"/>
          </a:p>
        </p:txBody>
      </p:sp>
      <p:sp>
        <p:nvSpPr>
          <p:cNvPr id="4" name="Slide Number Placeholder 3"/>
          <p:cNvSpPr>
            <a:spLocks noGrp="1"/>
          </p:cNvSpPr>
          <p:nvPr>
            <p:ph type="sldNum" sz="quarter" idx="10"/>
          </p:nvPr>
        </p:nvSpPr>
        <p:spPr/>
        <p:txBody>
          <a:bodyPr/>
          <a:lstStyle/>
          <a:p>
            <a:fld id="{B8546992-2F10-4255-BD41-AEAB371E1F39}" type="slidenum">
              <a:rPr lang="en-IN" smtClean="0"/>
              <a:pPr/>
              <a:t>7</a:t>
            </a:fld>
            <a:endParaRPr lang="en-IN"/>
          </a:p>
        </p:txBody>
      </p:sp>
    </p:spTree>
    <p:extLst>
      <p:ext uri="{BB962C8B-B14F-4D97-AF65-F5344CB8AC3E}">
        <p14:creationId xmlns:p14="http://schemas.microsoft.com/office/powerpoint/2010/main" val="4236668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546992-2F10-4255-BD41-AEAB371E1F39}" type="slidenum">
              <a:rPr lang="en-IN" smtClean="0"/>
              <a:pPr/>
              <a:t>8</a:t>
            </a:fld>
            <a:endParaRPr lang="en-IN"/>
          </a:p>
        </p:txBody>
      </p:sp>
    </p:spTree>
    <p:extLst>
      <p:ext uri="{BB962C8B-B14F-4D97-AF65-F5344CB8AC3E}">
        <p14:creationId xmlns:p14="http://schemas.microsoft.com/office/powerpoint/2010/main" val="2900808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Turing machine is a hypothetical machine thought of by the mathematician Alan Turing in 1936. Despite its simplicity, the machine can simulate ANY computer algorithm, no matter how complicated it is!</a:t>
            </a:r>
            <a:endParaRPr lang="en-US" dirty="0"/>
          </a:p>
        </p:txBody>
      </p:sp>
      <p:sp>
        <p:nvSpPr>
          <p:cNvPr id="4" name="Slide Number Placeholder 3"/>
          <p:cNvSpPr>
            <a:spLocks noGrp="1"/>
          </p:cNvSpPr>
          <p:nvPr>
            <p:ph type="sldNum" sz="quarter" idx="10"/>
          </p:nvPr>
        </p:nvSpPr>
        <p:spPr/>
        <p:txBody>
          <a:bodyPr/>
          <a:lstStyle/>
          <a:p>
            <a:fld id="{B8546992-2F10-4255-BD41-AEAB371E1F39}" type="slidenum">
              <a:rPr lang="en-IN" smtClean="0"/>
              <a:pPr/>
              <a:t>12</a:t>
            </a:fld>
            <a:endParaRPr lang="en-IN"/>
          </a:p>
        </p:txBody>
      </p:sp>
    </p:spTree>
    <p:extLst>
      <p:ext uri="{BB962C8B-B14F-4D97-AF65-F5344CB8AC3E}">
        <p14:creationId xmlns:p14="http://schemas.microsoft.com/office/powerpoint/2010/main" val="3716857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smtClean="0"/>
              <a:t>PRESENTED BY ARVIND KRISHNAA J</a:t>
            </a:r>
            <a:endParaRPr lang="en-IN"/>
          </a:p>
        </p:txBody>
      </p:sp>
      <p:sp>
        <p:nvSpPr>
          <p:cNvPr id="6" name="Slide Number Placeholder 5"/>
          <p:cNvSpPr>
            <a:spLocks noGrp="1"/>
          </p:cNvSpPr>
          <p:nvPr>
            <p:ph type="sldNum" sz="quarter" idx="12"/>
          </p:nvPr>
        </p:nvSpPr>
        <p:spPr/>
        <p:txBody>
          <a:bodyPr/>
          <a:lstStyle/>
          <a:p>
            <a:fld id="{D99F0C8E-55E0-46C0-9420-53A7CE521C70}" type="slidenum">
              <a:rPr lang="en-IN" smtClean="0"/>
              <a:pPr/>
              <a:t>‹#›</a:t>
            </a:fld>
            <a:endParaRPr lang="en-IN"/>
          </a:p>
        </p:txBody>
      </p:sp>
    </p:spTree>
    <p:extLst>
      <p:ext uri="{BB962C8B-B14F-4D97-AF65-F5344CB8AC3E}">
        <p14:creationId xmlns:p14="http://schemas.microsoft.com/office/powerpoint/2010/main" val="308154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smtClean="0"/>
              <a:t>PRESENTED BY ARVIND KRISHNAA J</a:t>
            </a:r>
            <a:endParaRPr lang="en-IN"/>
          </a:p>
        </p:txBody>
      </p:sp>
      <p:sp>
        <p:nvSpPr>
          <p:cNvPr id="6" name="Slide Number Placeholder 5"/>
          <p:cNvSpPr>
            <a:spLocks noGrp="1"/>
          </p:cNvSpPr>
          <p:nvPr>
            <p:ph type="sldNum" sz="quarter" idx="12"/>
          </p:nvPr>
        </p:nvSpPr>
        <p:spPr/>
        <p:txBody>
          <a:bodyPr/>
          <a:lstStyle/>
          <a:p>
            <a:fld id="{D99F0C8E-55E0-46C0-9420-53A7CE521C70}" type="slidenum">
              <a:rPr lang="en-IN" smtClean="0"/>
              <a:pPr/>
              <a:t>‹#›</a:t>
            </a:fld>
            <a:endParaRPr lang="en-IN"/>
          </a:p>
        </p:txBody>
      </p:sp>
    </p:spTree>
    <p:extLst>
      <p:ext uri="{BB962C8B-B14F-4D97-AF65-F5344CB8AC3E}">
        <p14:creationId xmlns:p14="http://schemas.microsoft.com/office/powerpoint/2010/main" val="2575785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smtClean="0"/>
              <a:t>PRESENTED BY ARVIND KRISHNAA J</a:t>
            </a:r>
            <a:endParaRPr lang="en-IN"/>
          </a:p>
        </p:txBody>
      </p:sp>
      <p:sp>
        <p:nvSpPr>
          <p:cNvPr id="6" name="Slide Number Placeholder 5"/>
          <p:cNvSpPr>
            <a:spLocks noGrp="1"/>
          </p:cNvSpPr>
          <p:nvPr>
            <p:ph type="sldNum" sz="quarter" idx="12"/>
          </p:nvPr>
        </p:nvSpPr>
        <p:spPr/>
        <p:txBody>
          <a:bodyPr/>
          <a:lstStyle/>
          <a:p>
            <a:fld id="{D99F0C8E-55E0-46C0-9420-53A7CE521C70}" type="slidenum">
              <a:rPr lang="en-IN" smtClean="0"/>
              <a:pPr/>
              <a:t>‹#›</a:t>
            </a:fld>
            <a:endParaRPr lang="en-IN"/>
          </a:p>
        </p:txBody>
      </p:sp>
    </p:spTree>
    <p:extLst>
      <p:ext uri="{BB962C8B-B14F-4D97-AF65-F5344CB8AC3E}">
        <p14:creationId xmlns:p14="http://schemas.microsoft.com/office/powerpoint/2010/main" val="676791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nchorCtr="0"/>
          <a:lstStyle/>
          <a:p>
            <a:pPr defTabSz="914012"/>
            <a:endParaRPr lang="en-US" sz="1800" dirty="0">
              <a:solidFill>
                <a:prstClr val="white"/>
              </a:solidFill>
              <a:latin typeface="Arial" pitchFamily="34" charset="0"/>
              <a:cs typeface="Arial" pitchFamily="34" charset="0"/>
            </a:endParaRPr>
          </a:p>
        </p:txBody>
      </p:sp>
      <p:sp>
        <p:nvSpPr>
          <p:cNvPr id="22" name="Rectangle 21"/>
          <p:cNvSpPr/>
          <p:nvPr userDrawn="1"/>
        </p:nvSpPr>
        <p:spPr>
          <a:xfrm>
            <a:off x="3860804"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sz="1800">
              <a:solidFill>
                <a:prstClr val="white"/>
              </a:solidFill>
            </a:endParaRPr>
          </a:p>
        </p:txBody>
      </p:sp>
      <p:sp>
        <p:nvSpPr>
          <p:cNvPr id="23" name="Rectangle 22"/>
          <p:cNvSpPr/>
          <p:nvPr userDrawn="1"/>
        </p:nvSpPr>
        <p:spPr>
          <a:xfrm>
            <a:off x="5"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sz="1800">
              <a:solidFill>
                <a:prstClr val="white"/>
              </a:solidFill>
            </a:endParaRPr>
          </a:p>
        </p:txBody>
      </p:sp>
      <p:sp>
        <p:nvSpPr>
          <p:cNvPr id="24" name="Rectangle 23"/>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sz="1800">
              <a:solidFill>
                <a:prstClr val="white"/>
              </a:solidFill>
            </a:endParaRPr>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101600" y="3352804"/>
            <a:ext cx="2743200" cy="1980000"/>
          </a:xfrm>
          <a:prstGeom prst="rect">
            <a:avLst/>
          </a:prstGeom>
        </p:spPr>
      </p:pic>
      <p:sp>
        <p:nvSpPr>
          <p:cNvPr id="30" name="TextBox 29"/>
          <p:cNvSpPr txBox="1"/>
          <p:nvPr userDrawn="1"/>
        </p:nvSpPr>
        <p:spPr>
          <a:xfrm>
            <a:off x="-101600" y="5257804"/>
            <a:ext cx="2946400" cy="547657"/>
          </a:xfrm>
          <a:prstGeom prst="rect">
            <a:avLst/>
          </a:prstGeom>
          <a:noFill/>
        </p:spPr>
        <p:txBody>
          <a:bodyPr wrap="square" lIns="91402" tIns="45701" rIns="91402" bIns="45701" rtlCol="0">
            <a:spAutoFit/>
          </a:bodyPr>
          <a:lstStyle/>
          <a:p>
            <a:pPr algn="ctr" defTabSz="914012"/>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itle 1"/>
          <p:cNvSpPr>
            <a:spLocks noGrp="1"/>
          </p:cNvSpPr>
          <p:nvPr userDrawn="1">
            <p:ph type="title" hasCustomPrompt="1"/>
          </p:nvPr>
        </p:nvSpPr>
        <p:spPr>
          <a:xfrm>
            <a:off x="3352805" y="3810004"/>
            <a:ext cx="80264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spTree>
    <p:extLst>
      <p:ext uri="{BB962C8B-B14F-4D97-AF65-F5344CB8AC3E}">
        <p14:creationId xmlns:p14="http://schemas.microsoft.com/office/powerpoint/2010/main" val="307967029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sz="1800" dirty="0">
              <a:solidFill>
                <a:prstClr val="white"/>
              </a:solidFill>
              <a:latin typeface="Arial" pitchFamily="34" charset="0"/>
              <a:cs typeface="Arial" pitchFamily="34" charset="0"/>
            </a:endParaRPr>
          </a:p>
        </p:txBody>
      </p:sp>
      <p:sp>
        <p:nvSpPr>
          <p:cNvPr id="5" name="Rectangle 4"/>
          <p:cNvSpPr/>
          <p:nvPr userDrawn="1"/>
        </p:nvSpPr>
        <p:spPr>
          <a:xfrm>
            <a:off x="3860804"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sz="1800">
              <a:solidFill>
                <a:prstClr val="white"/>
              </a:solidFill>
            </a:endParaRPr>
          </a:p>
        </p:txBody>
      </p:sp>
      <p:sp>
        <p:nvSpPr>
          <p:cNvPr id="6" name="Rectangle 5"/>
          <p:cNvSpPr/>
          <p:nvPr userDrawn="1"/>
        </p:nvSpPr>
        <p:spPr>
          <a:xfrm>
            <a:off x="5"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sz="1800">
              <a:solidFill>
                <a:prstClr val="white"/>
              </a:solidFill>
            </a:endParaRPr>
          </a:p>
        </p:txBody>
      </p:sp>
      <p:sp>
        <p:nvSpPr>
          <p:cNvPr id="8" name="Rectangle 7"/>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sz="1800">
              <a:solidFill>
                <a:prstClr val="white"/>
              </a:solidFill>
            </a:endParaRPr>
          </a:p>
        </p:txBody>
      </p:sp>
      <p:sp>
        <p:nvSpPr>
          <p:cNvPr id="7" name="Content Placeholder 6"/>
          <p:cNvSpPr>
            <a:spLocks noGrp="1"/>
          </p:cNvSpPr>
          <p:nvPr>
            <p:ph sz="quarter" idx="13" hasCustomPrompt="1"/>
          </p:nvPr>
        </p:nvSpPr>
        <p:spPr>
          <a:xfrm>
            <a:off x="3352805" y="5410200"/>
            <a:ext cx="80264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3352805" y="3810004"/>
            <a:ext cx="80264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101600" y="3352804"/>
            <a:ext cx="2743200" cy="1980000"/>
          </a:xfrm>
          <a:prstGeom prst="rect">
            <a:avLst/>
          </a:prstGeom>
        </p:spPr>
      </p:pic>
      <p:sp>
        <p:nvSpPr>
          <p:cNvPr id="14" name="TextBox 13"/>
          <p:cNvSpPr txBox="1"/>
          <p:nvPr userDrawn="1"/>
        </p:nvSpPr>
        <p:spPr>
          <a:xfrm>
            <a:off x="-101600" y="5257804"/>
            <a:ext cx="2946400" cy="547657"/>
          </a:xfrm>
          <a:prstGeom prst="rect">
            <a:avLst/>
          </a:prstGeom>
          <a:noFill/>
        </p:spPr>
        <p:txBody>
          <a:bodyPr wrap="square" lIns="91402" tIns="45701" rIns="91402" bIns="45701" rtlCol="0">
            <a:spAutoFit/>
          </a:bodyPr>
          <a:lstStyle/>
          <a:p>
            <a:pPr algn="ctr" defTabSz="914012"/>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5" name="TextBox 14"/>
          <p:cNvSpPr txBox="1"/>
          <p:nvPr userDrawn="1"/>
        </p:nvSpPr>
        <p:spPr>
          <a:xfrm>
            <a:off x="203200" y="5666605"/>
            <a:ext cx="2540000" cy="280742"/>
          </a:xfrm>
          <a:prstGeom prst="rect">
            <a:avLst/>
          </a:prstGeom>
          <a:noFill/>
        </p:spPr>
        <p:txBody>
          <a:bodyPr wrap="square" lIns="91402" tIns="45701" rIns="91402" bIns="45701" rtlCol="0">
            <a:spAutoFit/>
          </a:bodyPr>
          <a:lstStyle/>
          <a:p>
            <a:pPr defTabSz="914012"/>
            <a:r>
              <a:rPr lang="en-US" sz="1200" dirty="0">
                <a:solidFill>
                  <a:srgbClr val="FFFFFF"/>
                </a:solidFill>
                <a:latin typeface="Arial"/>
                <a:cs typeface="Arial"/>
              </a:rPr>
              <a:t>Pilani Campus</a:t>
            </a:r>
          </a:p>
        </p:txBody>
      </p:sp>
    </p:spTree>
    <p:extLst>
      <p:ext uri="{BB962C8B-B14F-4D97-AF65-F5344CB8AC3E}">
        <p14:creationId xmlns:p14="http://schemas.microsoft.com/office/powerpoint/2010/main" val="3570931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4"/>
            <a:ext cx="12192000" cy="6858000"/>
          </a:xfrm>
          <a:prstGeom prst="rect">
            <a:avLst/>
          </a:prstGeom>
          <a:noFill/>
        </p:spPr>
      </p:pic>
      <p:sp>
        <p:nvSpPr>
          <p:cNvPr id="8" name="Rectangle 7"/>
          <p:cNvSpPr/>
          <p:nvPr userDrawn="1"/>
        </p:nvSpPr>
        <p:spPr>
          <a:xfrm>
            <a:off x="0" y="4282182"/>
            <a:ext cx="12192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sz="1800">
              <a:solidFill>
                <a:prstClr val="white"/>
              </a:solidFill>
            </a:endParaRPr>
          </a:p>
        </p:txBody>
      </p:sp>
      <p:pic>
        <p:nvPicPr>
          <p:cNvPr id="15" name="Picture 14" descr="Picture 7.png"/>
          <p:cNvPicPr>
            <a:picLocks noChangeAspect="1"/>
          </p:cNvPicPr>
          <p:nvPr userDrawn="1"/>
        </p:nvPicPr>
        <p:blipFill>
          <a:blip r:embed="rId3" cstate="print"/>
          <a:srcRect l="1923" b="5336"/>
          <a:stretch>
            <a:fillRect/>
          </a:stretch>
        </p:blipFill>
        <p:spPr>
          <a:xfrm>
            <a:off x="8839206" y="4"/>
            <a:ext cx="2924257" cy="692697"/>
          </a:xfrm>
          <a:prstGeom prst="rect">
            <a:avLst/>
          </a:prstGeom>
        </p:spPr>
      </p:pic>
      <p:sp>
        <p:nvSpPr>
          <p:cNvPr id="17" name="Content Placeholder 16"/>
          <p:cNvSpPr>
            <a:spLocks noGrp="1"/>
          </p:cNvSpPr>
          <p:nvPr>
            <p:ph sz="quarter" idx="10" hasCustomPrompt="1"/>
          </p:nvPr>
        </p:nvSpPr>
        <p:spPr>
          <a:xfrm>
            <a:off x="406400" y="4648200"/>
            <a:ext cx="112776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3843867" y="677545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sz="1800">
              <a:solidFill>
                <a:prstClr val="white"/>
              </a:solidFill>
            </a:endParaRPr>
          </a:p>
        </p:txBody>
      </p:sp>
      <p:sp>
        <p:nvSpPr>
          <p:cNvPr id="16" name="Rectangle 15"/>
          <p:cNvSpPr/>
          <p:nvPr userDrawn="1"/>
        </p:nvSpPr>
        <p:spPr>
          <a:xfrm>
            <a:off x="-16933" y="677545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sz="1800">
              <a:solidFill>
                <a:prstClr val="white"/>
              </a:solidFill>
            </a:endParaRPr>
          </a:p>
        </p:txBody>
      </p:sp>
      <p:sp>
        <p:nvSpPr>
          <p:cNvPr id="18" name="Rectangle 17"/>
          <p:cNvSpPr/>
          <p:nvPr userDrawn="1"/>
        </p:nvSpPr>
        <p:spPr>
          <a:xfrm>
            <a:off x="7704672" y="677545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sz="1800">
              <a:solidFill>
                <a:prstClr val="white"/>
              </a:solidFill>
            </a:endParaRPr>
          </a:p>
        </p:txBody>
      </p:sp>
      <p:sp>
        <p:nvSpPr>
          <p:cNvPr id="12" name="TextBox 11"/>
          <p:cNvSpPr txBox="1"/>
          <p:nvPr userDrawn="1"/>
        </p:nvSpPr>
        <p:spPr>
          <a:xfrm>
            <a:off x="9144000" y="762004"/>
            <a:ext cx="2946400" cy="547657"/>
          </a:xfrm>
          <a:prstGeom prst="rect">
            <a:avLst/>
          </a:prstGeom>
          <a:noFill/>
        </p:spPr>
        <p:txBody>
          <a:bodyPr wrap="square" lIns="91402" tIns="45701" rIns="91402" bIns="45701" rtlCol="0">
            <a:spAutoFit/>
          </a:bodyPr>
          <a:lstStyle/>
          <a:p>
            <a:pPr algn="ctr" defTabSz="914012"/>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Tree>
    <p:extLst>
      <p:ext uri="{BB962C8B-B14F-4D97-AF65-F5344CB8AC3E}">
        <p14:creationId xmlns:p14="http://schemas.microsoft.com/office/powerpoint/2010/main" val="195829124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6400" y="1493842"/>
            <a:ext cx="10972800" cy="4525963"/>
          </a:xfrm>
        </p:spPr>
        <p:txBody>
          <a:bodyPr/>
          <a:lstStyle>
            <a:lvl1pPr marL="342754" marR="0" indent="-342754" algn="l" defTabSz="914012"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636" marR="0" indent="-285630" algn="l" defTabSz="914012"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UGC Act</a:t>
            </a:r>
          </a:p>
        </p:txBody>
      </p:sp>
      <p:grpSp>
        <p:nvGrpSpPr>
          <p:cNvPr id="2" name="Group 11"/>
          <p:cNvGrpSpPr/>
          <p:nvPr userDrawn="1"/>
        </p:nvGrpSpPr>
        <p:grpSpPr>
          <a:xfrm>
            <a:off x="2778522" y="6550676"/>
            <a:ext cx="9413483"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pic>
        <p:nvPicPr>
          <p:cNvPr id="16" name="Picture 15" descr="Picture 7.png"/>
          <p:cNvPicPr>
            <a:picLocks noChangeAspect="1"/>
          </p:cNvPicPr>
          <p:nvPr userDrawn="1"/>
        </p:nvPicPr>
        <p:blipFill>
          <a:blip r:embed="rId2" cstate="print"/>
          <a:srcRect l="1923" b="5336"/>
          <a:stretch>
            <a:fillRect/>
          </a:stretch>
        </p:blipFill>
        <p:spPr>
          <a:xfrm>
            <a:off x="8839206" y="4"/>
            <a:ext cx="2924257" cy="692697"/>
          </a:xfrm>
          <a:prstGeom prst="rect">
            <a:avLst/>
          </a:prstGeom>
        </p:spPr>
      </p:pic>
      <p:grpSp>
        <p:nvGrpSpPr>
          <p:cNvPr id="4" name="Group 18"/>
          <p:cNvGrpSpPr/>
          <p:nvPr userDrawn="1"/>
        </p:nvGrpSpPr>
        <p:grpSpPr>
          <a:xfrm>
            <a:off x="2844800" y="6553205"/>
            <a:ext cx="93472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grpSp>
        <p:nvGrpSpPr>
          <p:cNvPr id="5" name="Group 22"/>
          <p:cNvGrpSpPr/>
          <p:nvPr userDrawn="1"/>
        </p:nvGrpSpPr>
        <p:grpSpPr>
          <a:xfrm>
            <a:off x="0" y="1295405"/>
            <a:ext cx="93472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sp>
        <p:nvSpPr>
          <p:cNvPr id="27"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
        <p:nvSpPr>
          <p:cNvPr id="23" name="Slide Number Placeholder 2"/>
          <p:cNvSpPr>
            <a:spLocks noGrp="1"/>
          </p:cNvSpPr>
          <p:nvPr>
            <p:ph type="sldNum" sz="quarter" idx="11"/>
          </p:nvPr>
        </p:nvSpPr>
        <p:spPr>
          <a:xfrm>
            <a:off x="508000" y="6492876"/>
            <a:ext cx="2844800" cy="365125"/>
          </a:xfrm>
        </p:spPr>
        <p:txBody>
          <a:bodyPr/>
          <a:lstStyle>
            <a:lvl1pPr>
              <a:defRPr sz="1600"/>
            </a:lvl1pPr>
          </a:lstStyle>
          <a:p>
            <a:fld id="{BD0827E9-CFC9-46E1-A7D1-8887B5DA61F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0648147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AC55C652-FC7F-4E15-B2B8-09AF2DB910E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39332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09600" y="6356351"/>
            <a:ext cx="2844800" cy="365125"/>
          </a:xfrm>
          <a:prstGeom prst="rect">
            <a:avLst/>
          </a:prstGeom>
        </p:spPr>
        <p:txBody>
          <a:bodyPr lIns="91402" tIns="45701" rIns="91402" bIns="45701"/>
          <a:lstStyle/>
          <a:p>
            <a:pPr defTabSz="914012"/>
            <a:endParaRPr lang="en-US">
              <a:solidFill>
                <a:prstClr val="black"/>
              </a:solidFill>
            </a:endParaRPr>
          </a:p>
        </p:txBody>
      </p:sp>
      <p:sp>
        <p:nvSpPr>
          <p:cNvPr id="4" name="Footer Placeholder 3"/>
          <p:cNvSpPr>
            <a:spLocks noGrp="1"/>
          </p:cNvSpPr>
          <p:nvPr>
            <p:ph type="ftr" sz="quarter" idx="11"/>
          </p:nvPr>
        </p:nvSpPr>
        <p:spPr>
          <a:xfrm>
            <a:off x="4165601" y="6356351"/>
            <a:ext cx="3860800" cy="365125"/>
          </a:xfrm>
          <a:prstGeom prst="rect">
            <a:avLst/>
          </a:prstGeom>
        </p:spPr>
        <p:txBody>
          <a:bodyPr lIns="91402" tIns="45701" rIns="91402" bIns="45701"/>
          <a:lstStyle/>
          <a:p>
            <a:pPr defTabSz="914012"/>
            <a:r>
              <a:rPr lang="en-US" smtClean="0">
                <a:solidFill>
                  <a:prstClr val="black"/>
                </a:solidFill>
              </a:rPr>
              <a:t>PRESENTED BY ARVIND KRISHNAA J</a:t>
            </a:r>
            <a:endParaRPr lang="en-US">
              <a:solidFill>
                <a:prstClr val="black"/>
              </a:solidFill>
            </a:endParaRPr>
          </a:p>
        </p:txBody>
      </p:sp>
      <p:sp>
        <p:nvSpPr>
          <p:cNvPr id="5" name="Slide Number Placeholder 4"/>
          <p:cNvSpPr>
            <a:spLocks noGrp="1"/>
          </p:cNvSpPr>
          <p:nvPr>
            <p:ph type="sldNum" sz="quarter" idx="12"/>
          </p:nvPr>
        </p:nvSpPr>
        <p:spPr/>
        <p:txBody>
          <a:bodyPr/>
          <a:lstStyle/>
          <a:p>
            <a:fld id="{BC8D7E44-7D4F-4942-A8C9-2DF6BF8399E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704453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8839206" y="4"/>
            <a:ext cx="2924257" cy="692697"/>
          </a:xfrm>
          <a:prstGeom prst="rect">
            <a:avLst/>
          </a:prstGeom>
        </p:spPr>
      </p:pic>
      <p:sp>
        <p:nvSpPr>
          <p:cNvPr id="3" name="Content Placeholder 2"/>
          <p:cNvSpPr>
            <a:spLocks noGrp="1"/>
          </p:cNvSpPr>
          <p:nvPr userDrawn="1">
            <p:ph sz="half" idx="1" hasCustomPrompt="1"/>
          </p:nvPr>
        </p:nvSpPr>
        <p:spPr>
          <a:xfrm>
            <a:off x="609600" y="1600206"/>
            <a:ext cx="5384800" cy="4525963"/>
          </a:xfrm>
        </p:spPr>
        <p:txBody>
          <a:bodyPr/>
          <a:lstStyle>
            <a:lvl1pPr marL="342754" marR="0" indent="-342754" algn="l" defTabSz="914012"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636" marR="0" indent="-285630" algn="l" defTabSz="914012"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6604000" y="1600206"/>
            <a:ext cx="5384800" cy="4525963"/>
          </a:xfrm>
        </p:spPr>
        <p:txBody>
          <a:bodyPr/>
          <a:lstStyle>
            <a:lvl1pPr marL="342754" marR="0" indent="-342754" algn="l" defTabSz="914012"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636" marR="0" indent="-285630" algn="l" defTabSz="914012"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9"/>
          <p:cNvGrpSpPr/>
          <p:nvPr userDrawn="1"/>
        </p:nvGrpSpPr>
        <p:grpSpPr>
          <a:xfrm>
            <a:off x="0" y="1295405"/>
            <a:ext cx="93472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grpSp>
        <p:nvGrpSpPr>
          <p:cNvPr id="5" name="Group 28"/>
          <p:cNvGrpSpPr/>
          <p:nvPr userDrawn="1"/>
        </p:nvGrpSpPr>
        <p:grpSpPr>
          <a:xfrm>
            <a:off x="2844800" y="6553205"/>
            <a:ext cx="93472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sp>
        <p:nvSpPr>
          <p:cNvPr id="34" name="TextBox 33"/>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extLst>
      <p:ext uri="{BB962C8B-B14F-4D97-AF65-F5344CB8AC3E}">
        <p14:creationId xmlns:p14="http://schemas.microsoft.com/office/powerpoint/2010/main" val="30275337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6" y="1535112"/>
            <a:ext cx="5386917" cy="827087"/>
          </a:xfrm>
        </p:spPr>
        <p:txBody>
          <a:bodyPr anchor="b"/>
          <a:lstStyle>
            <a:lvl1pPr marL="0" indent="0">
              <a:buNone/>
              <a:defRPr sz="2400" b="1"/>
            </a:lvl1pPr>
            <a:lvl2pPr marL="457008" indent="0">
              <a:buNone/>
              <a:defRPr sz="2000" b="1"/>
            </a:lvl2pPr>
            <a:lvl3pPr marL="914012" indent="0">
              <a:buNone/>
              <a:defRPr sz="1800" b="1"/>
            </a:lvl3pPr>
            <a:lvl4pPr marL="1371020" indent="0">
              <a:buNone/>
              <a:defRPr sz="1600" b="1"/>
            </a:lvl4pPr>
            <a:lvl5pPr marL="1828025" indent="0">
              <a:buNone/>
              <a:defRPr sz="1600" b="1"/>
            </a:lvl5pPr>
            <a:lvl6pPr marL="2285032" indent="0">
              <a:buNone/>
              <a:defRPr sz="1600" b="1"/>
            </a:lvl6pPr>
            <a:lvl7pPr marL="2742037" indent="0">
              <a:buNone/>
              <a:defRPr sz="1600" b="1"/>
            </a:lvl7pPr>
            <a:lvl8pPr marL="3199044" indent="0">
              <a:buNone/>
              <a:defRPr sz="1600" b="1"/>
            </a:lvl8pPr>
            <a:lvl9pPr marL="365605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6" y="2362200"/>
            <a:ext cx="5386917"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2" y="1535112"/>
            <a:ext cx="5389033" cy="827087"/>
          </a:xfrm>
        </p:spPr>
        <p:txBody>
          <a:bodyPr anchor="b"/>
          <a:lstStyle>
            <a:lvl1pPr marL="0" indent="0">
              <a:buNone/>
              <a:defRPr sz="2400" b="1"/>
            </a:lvl1pPr>
            <a:lvl2pPr marL="457008" indent="0">
              <a:buNone/>
              <a:defRPr sz="2000" b="1"/>
            </a:lvl2pPr>
            <a:lvl3pPr marL="914012" indent="0">
              <a:buNone/>
              <a:defRPr sz="1800" b="1"/>
            </a:lvl3pPr>
            <a:lvl4pPr marL="1371020" indent="0">
              <a:buNone/>
              <a:defRPr sz="1600" b="1"/>
            </a:lvl4pPr>
            <a:lvl5pPr marL="1828025" indent="0">
              <a:buNone/>
              <a:defRPr sz="1600" b="1"/>
            </a:lvl5pPr>
            <a:lvl6pPr marL="2285032" indent="0">
              <a:buNone/>
              <a:defRPr sz="1600" b="1"/>
            </a:lvl6pPr>
            <a:lvl7pPr marL="2742037" indent="0">
              <a:buNone/>
              <a:defRPr sz="1600" b="1"/>
            </a:lvl7pPr>
            <a:lvl8pPr marL="3199044" indent="0">
              <a:buNone/>
              <a:defRPr sz="1600" b="1"/>
            </a:lvl8pPr>
            <a:lvl9pPr marL="365605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2" y="2362200"/>
            <a:ext cx="5389033"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0"/>
          <p:cNvGrpSpPr/>
          <p:nvPr userDrawn="1"/>
        </p:nvGrpSpPr>
        <p:grpSpPr>
          <a:xfrm>
            <a:off x="0" y="12954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grpSp>
        <p:nvGrpSpPr>
          <p:cNvPr id="7" name="Group 15"/>
          <p:cNvGrpSpPr/>
          <p:nvPr userDrawn="1"/>
        </p:nvGrpSpPr>
        <p:grpSpPr>
          <a:xfrm>
            <a:off x="2844800" y="6553205"/>
            <a:ext cx="93472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pic>
        <p:nvPicPr>
          <p:cNvPr id="20" name="Picture 19" descr="Picture 7.png"/>
          <p:cNvPicPr>
            <a:picLocks noChangeAspect="1"/>
          </p:cNvPicPr>
          <p:nvPr userDrawn="1"/>
        </p:nvPicPr>
        <p:blipFill>
          <a:blip r:embed="rId2" cstate="print"/>
          <a:srcRect l="1923" b="5336"/>
          <a:stretch>
            <a:fillRect/>
          </a:stretch>
        </p:blipFill>
        <p:spPr>
          <a:xfrm>
            <a:off x="8839206" y="4"/>
            <a:ext cx="2924257" cy="692697"/>
          </a:xfrm>
          <a:prstGeom prst="rect">
            <a:avLst/>
          </a:prstGeom>
        </p:spPr>
      </p:pic>
      <p:sp>
        <p:nvSpPr>
          <p:cNvPr id="21" name="TextBox 20"/>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Tree>
    <p:extLst>
      <p:ext uri="{BB962C8B-B14F-4D97-AF65-F5344CB8AC3E}">
        <p14:creationId xmlns:p14="http://schemas.microsoft.com/office/powerpoint/2010/main" val="3311106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smtClean="0"/>
              <a:t>PRESENTED BY ARVIND KRISHNAA J</a:t>
            </a:r>
            <a:endParaRPr lang="en-IN"/>
          </a:p>
        </p:txBody>
      </p:sp>
      <p:sp>
        <p:nvSpPr>
          <p:cNvPr id="6" name="Slide Number Placeholder 5"/>
          <p:cNvSpPr>
            <a:spLocks noGrp="1"/>
          </p:cNvSpPr>
          <p:nvPr>
            <p:ph type="sldNum" sz="quarter" idx="12"/>
          </p:nvPr>
        </p:nvSpPr>
        <p:spPr/>
        <p:txBody>
          <a:bodyPr/>
          <a:lstStyle/>
          <a:p>
            <a:fld id="{D99F0C8E-55E0-46C0-9420-53A7CE521C70}" type="slidenum">
              <a:rPr lang="en-IN" smtClean="0"/>
              <a:pPr/>
              <a:t>‹#›</a:t>
            </a:fld>
            <a:endParaRPr lang="en-IN"/>
          </a:p>
        </p:txBody>
      </p:sp>
    </p:spTree>
    <p:extLst>
      <p:ext uri="{BB962C8B-B14F-4D97-AF65-F5344CB8AC3E}">
        <p14:creationId xmlns:p14="http://schemas.microsoft.com/office/powerpoint/2010/main" val="30089060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grpSp>
        <p:nvGrpSpPr>
          <p:cNvPr id="3"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pic>
        <p:nvPicPr>
          <p:cNvPr id="15" name="Picture 14" descr="Picture 7.png"/>
          <p:cNvPicPr>
            <a:picLocks noChangeAspect="1"/>
          </p:cNvPicPr>
          <p:nvPr userDrawn="1"/>
        </p:nvPicPr>
        <p:blipFill>
          <a:blip r:embed="rId2" cstate="print"/>
          <a:srcRect l="1923" b="5336"/>
          <a:stretch>
            <a:fillRect/>
          </a:stretch>
        </p:blipFill>
        <p:spPr>
          <a:xfrm>
            <a:off x="8839206" y="4"/>
            <a:ext cx="2924257" cy="692697"/>
          </a:xfrm>
          <a:prstGeom prst="rect">
            <a:avLst/>
          </a:prstGeom>
        </p:spPr>
      </p:pic>
      <p:sp>
        <p:nvSpPr>
          <p:cNvPr id="16" name="TextBox 15"/>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Tree>
    <p:extLst>
      <p:ext uri="{BB962C8B-B14F-4D97-AF65-F5344CB8AC3E}">
        <p14:creationId xmlns:p14="http://schemas.microsoft.com/office/powerpoint/2010/main" val="383775808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600206"/>
            <a:ext cx="6815667"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7" y="1600206"/>
            <a:ext cx="4011084" cy="4525963"/>
          </a:xfrm>
        </p:spPr>
        <p:txBody>
          <a:bodyPr/>
          <a:lstStyle>
            <a:lvl1pPr marL="0" indent="0">
              <a:buNone/>
              <a:defRPr sz="1400"/>
            </a:lvl1pPr>
            <a:lvl2pPr marL="457008" indent="0">
              <a:buNone/>
              <a:defRPr sz="1200"/>
            </a:lvl2pPr>
            <a:lvl3pPr marL="914012" indent="0">
              <a:buNone/>
              <a:defRPr sz="1000"/>
            </a:lvl3pPr>
            <a:lvl4pPr marL="1371020" indent="0">
              <a:buNone/>
              <a:defRPr sz="900"/>
            </a:lvl4pPr>
            <a:lvl5pPr marL="1828025" indent="0">
              <a:buNone/>
              <a:defRPr sz="900"/>
            </a:lvl5pPr>
            <a:lvl6pPr marL="2285032" indent="0">
              <a:buNone/>
              <a:defRPr sz="900"/>
            </a:lvl6pPr>
            <a:lvl7pPr marL="2742037" indent="0">
              <a:buNone/>
              <a:defRPr sz="900"/>
            </a:lvl7pPr>
            <a:lvl8pPr marL="3199044" indent="0">
              <a:buNone/>
              <a:defRPr sz="900"/>
            </a:lvl8pPr>
            <a:lvl9pPr marL="365605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8"/>
          <p:cNvGrpSpPr/>
          <p:nvPr userDrawn="1"/>
        </p:nvGrpSpPr>
        <p:grpSpPr>
          <a:xfrm>
            <a:off x="0" y="1295405"/>
            <a:ext cx="93472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grpSp>
        <p:nvGrpSpPr>
          <p:cNvPr id="5" name="Group 13"/>
          <p:cNvGrpSpPr/>
          <p:nvPr userDrawn="1"/>
        </p:nvGrpSpPr>
        <p:grpSpPr>
          <a:xfrm>
            <a:off x="2844800" y="6553205"/>
            <a:ext cx="93472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pic>
        <p:nvPicPr>
          <p:cNvPr id="18" name="Picture 17" descr="Picture 7.png"/>
          <p:cNvPicPr>
            <a:picLocks noChangeAspect="1"/>
          </p:cNvPicPr>
          <p:nvPr userDrawn="1"/>
        </p:nvPicPr>
        <p:blipFill>
          <a:blip r:embed="rId2" cstate="print"/>
          <a:srcRect l="1923" b="5336"/>
          <a:stretch>
            <a:fillRect/>
          </a:stretch>
        </p:blipFill>
        <p:spPr>
          <a:xfrm>
            <a:off x="8839206" y="4"/>
            <a:ext cx="2924257" cy="692697"/>
          </a:xfrm>
          <a:prstGeom prst="rect">
            <a:avLst/>
          </a:prstGeom>
        </p:spPr>
      </p:pic>
      <p:sp>
        <p:nvSpPr>
          <p:cNvPr id="20" name="TextBox 19"/>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extLst>
      <p:ext uri="{BB962C8B-B14F-4D97-AF65-F5344CB8AC3E}">
        <p14:creationId xmlns:p14="http://schemas.microsoft.com/office/powerpoint/2010/main" val="33540303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5407025"/>
            <a:ext cx="7315200" cy="304800"/>
          </a:xfrm>
        </p:spPr>
        <p:txBody>
          <a:bodyPr anchor="b">
            <a:normAutofit/>
          </a:bodyPr>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2389717" y="1828800"/>
            <a:ext cx="7315200" cy="3429001"/>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008" indent="0">
              <a:buNone/>
              <a:defRPr sz="2800"/>
            </a:lvl2pPr>
            <a:lvl3pPr marL="914012" indent="0">
              <a:buNone/>
              <a:defRPr sz="2400"/>
            </a:lvl3pPr>
            <a:lvl4pPr marL="1371020" indent="0">
              <a:buNone/>
              <a:defRPr sz="2000"/>
            </a:lvl4pPr>
            <a:lvl5pPr marL="1828025" indent="0">
              <a:buNone/>
              <a:defRPr sz="2000"/>
            </a:lvl5pPr>
            <a:lvl6pPr marL="2285032" indent="0">
              <a:buNone/>
              <a:defRPr sz="2000"/>
            </a:lvl6pPr>
            <a:lvl7pPr marL="2742037" indent="0">
              <a:buNone/>
              <a:defRPr sz="2000"/>
            </a:lvl7pPr>
            <a:lvl8pPr marL="3199044" indent="0">
              <a:buNone/>
              <a:defRPr sz="2000"/>
            </a:lvl8pPr>
            <a:lvl9pPr marL="3656050" indent="0">
              <a:buNone/>
              <a:defRPr sz="2000"/>
            </a:lvl9pPr>
          </a:lstStyle>
          <a:p>
            <a:endParaRPr lang="en-US"/>
          </a:p>
        </p:txBody>
      </p:sp>
      <p:sp>
        <p:nvSpPr>
          <p:cNvPr id="4" name="Text Placeholder 3"/>
          <p:cNvSpPr>
            <a:spLocks noGrp="1"/>
          </p:cNvSpPr>
          <p:nvPr>
            <p:ph type="body" sz="half" idx="2"/>
          </p:nvPr>
        </p:nvSpPr>
        <p:spPr>
          <a:xfrm>
            <a:off x="2389717" y="5711825"/>
            <a:ext cx="7315200" cy="304800"/>
          </a:xfrm>
        </p:spPr>
        <p:txBody>
          <a:bodyPr>
            <a:normAutofit/>
          </a:bodyPr>
          <a:lstStyle>
            <a:lvl1pPr marL="0" indent="0">
              <a:buNone/>
              <a:defRPr sz="1600"/>
            </a:lvl1pPr>
            <a:lvl2pPr marL="457008" indent="0">
              <a:buNone/>
              <a:defRPr sz="1200"/>
            </a:lvl2pPr>
            <a:lvl3pPr marL="914012" indent="0">
              <a:buNone/>
              <a:defRPr sz="1000"/>
            </a:lvl3pPr>
            <a:lvl4pPr marL="1371020" indent="0">
              <a:buNone/>
              <a:defRPr sz="900"/>
            </a:lvl4pPr>
            <a:lvl5pPr marL="1828025" indent="0">
              <a:buNone/>
              <a:defRPr sz="900"/>
            </a:lvl5pPr>
            <a:lvl6pPr marL="2285032" indent="0">
              <a:buNone/>
              <a:defRPr sz="900"/>
            </a:lvl6pPr>
            <a:lvl7pPr marL="2742037" indent="0">
              <a:buNone/>
              <a:defRPr sz="900"/>
            </a:lvl7pPr>
            <a:lvl8pPr marL="3199044" indent="0">
              <a:buNone/>
              <a:defRPr sz="900"/>
            </a:lvl8pPr>
            <a:lvl9pPr marL="3656050" indent="0">
              <a:buNone/>
              <a:defRPr sz="900"/>
            </a:lvl9pPr>
          </a:lstStyle>
          <a:p>
            <a:pPr lvl="0"/>
            <a:r>
              <a:rPr lang="en-US" dirty="0" smtClean="0"/>
              <a:t>Click to edit Master text styles</a:t>
            </a:r>
          </a:p>
        </p:txBody>
      </p:sp>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grpSp>
        <p:nvGrpSpPr>
          <p:cNvPr id="10"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pic>
        <p:nvPicPr>
          <p:cNvPr id="15" name="Picture 14" descr="Picture 7.png"/>
          <p:cNvPicPr>
            <a:picLocks noChangeAspect="1"/>
          </p:cNvPicPr>
          <p:nvPr userDrawn="1"/>
        </p:nvPicPr>
        <p:blipFill>
          <a:blip r:embed="rId2" cstate="print"/>
          <a:srcRect l="1923" b="5336"/>
          <a:stretch>
            <a:fillRect/>
          </a:stretch>
        </p:blipFill>
        <p:spPr>
          <a:xfrm>
            <a:off x="8839206" y="4"/>
            <a:ext cx="2924257" cy="692697"/>
          </a:xfrm>
          <a:prstGeom prst="rect">
            <a:avLst/>
          </a:prstGeom>
        </p:spPr>
      </p:pic>
      <p:sp>
        <p:nvSpPr>
          <p:cNvPr id="17" name="TextBox 16"/>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extLst>
      <p:ext uri="{BB962C8B-B14F-4D97-AF65-F5344CB8AC3E}">
        <p14:creationId xmlns:p14="http://schemas.microsoft.com/office/powerpoint/2010/main" val="21290300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9"/>
          <p:cNvGrpSpPr/>
          <p:nvPr userDrawn="1"/>
        </p:nvGrpSpPr>
        <p:grpSpPr>
          <a:xfrm>
            <a:off x="0" y="1295405"/>
            <a:ext cx="93472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grpSp>
        <p:nvGrpSpPr>
          <p:cNvPr id="4" name="Group 24"/>
          <p:cNvGrpSpPr/>
          <p:nvPr userDrawn="1"/>
        </p:nvGrpSpPr>
        <p:grpSpPr>
          <a:xfrm>
            <a:off x="2844800" y="6553205"/>
            <a:ext cx="93472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pic>
        <p:nvPicPr>
          <p:cNvPr id="29" name="Picture 28" descr="Picture 7.png"/>
          <p:cNvPicPr>
            <a:picLocks noChangeAspect="1"/>
          </p:cNvPicPr>
          <p:nvPr userDrawn="1"/>
        </p:nvPicPr>
        <p:blipFill>
          <a:blip r:embed="rId2" cstate="print"/>
          <a:srcRect l="1923" b="5336"/>
          <a:stretch>
            <a:fillRect/>
          </a:stretch>
        </p:blipFill>
        <p:spPr>
          <a:xfrm>
            <a:off x="8839206" y="4"/>
            <a:ext cx="2924257" cy="692697"/>
          </a:xfrm>
          <a:prstGeom prst="rect">
            <a:avLst/>
          </a:prstGeom>
        </p:spPr>
      </p:pic>
      <p:sp>
        <p:nvSpPr>
          <p:cNvPr id="31" name="TextBox 30"/>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extLst>
      <p:ext uri="{BB962C8B-B14F-4D97-AF65-F5344CB8AC3E}">
        <p14:creationId xmlns:p14="http://schemas.microsoft.com/office/powerpoint/2010/main" val="15246256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625605" y="381005"/>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8191505" y="2552700"/>
            <a:ext cx="5867400" cy="1524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7"/>
          <p:cNvGrpSpPr/>
          <p:nvPr userDrawn="1"/>
        </p:nvGrpSpPr>
        <p:grpSpPr>
          <a:xfrm rot="5400000">
            <a:off x="7538720" y="2560325"/>
            <a:ext cx="5181600" cy="6095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646087" y="1015803"/>
            <a:ext cx="2193193" cy="923596"/>
          </a:xfrm>
          <a:prstGeom prst="rect">
            <a:avLst/>
          </a:prstGeom>
        </p:spPr>
      </p:pic>
      <p:sp>
        <p:nvSpPr>
          <p:cNvPr id="18" name="TextBox 17"/>
          <p:cNvSpPr txBox="1"/>
          <p:nvPr userDrawn="1"/>
        </p:nvSpPr>
        <p:spPr>
          <a:xfrm rot="5400000">
            <a:off x="-2747999" y="3808907"/>
            <a:ext cx="5867400" cy="230794"/>
          </a:xfrm>
          <a:prstGeom prst="rect">
            <a:avLst/>
          </a:prstGeom>
          <a:noFill/>
        </p:spPr>
        <p:txBody>
          <a:bodyPr wrap="square" lIns="91402" tIns="45701" rIns="91402" bIns="45701" rtlCol="0">
            <a:spAutoFit/>
          </a:bodyPr>
          <a:lstStyle/>
          <a:p>
            <a:pPr algn="r" defTabSz="914012"/>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Tree>
    <p:extLst>
      <p:ext uri="{BB962C8B-B14F-4D97-AF65-F5344CB8AC3E}">
        <p14:creationId xmlns:p14="http://schemas.microsoft.com/office/powerpoint/2010/main" val="4696452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57" name="Shape 57"/>
          <p:cNvSpPr/>
          <p:nvPr/>
        </p:nvSpPr>
        <p:spPr>
          <a:xfrm>
            <a:off x="4368800" y="6596064"/>
            <a:ext cx="7823200" cy="26161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lgn="r"/>
            <a:r>
              <a:rPr sz="1100" b="1">
                <a:solidFill>
                  <a:srgbClr val="101141"/>
                </a:solidFill>
                <a:latin typeface="Arial"/>
                <a:ea typeface="Arial"/>
                <a:cs typeface="Arial"/>
                <a:sym typeface="Arial"/>
              </a:rPr>
              <a:t>BITS </a:t>
            </a:r>
            <a:r>
              <a:rPr sz="1100">
                <a:solidFill>
                  <a:srgbClr val="101141"/>
                </a:solidFill>
                <a:latin typeface="Arial"/>
                <a:ea typeface="Arial"/>
                <a:cs typeface="Arial"/>
                <a:sym typeface="Arial"/>
              </a:rPr>
              <a:t>Pilani</a:t>
            </a:r>
          </a:p>
        </p:txBody>
      </p:sp>
      <p:grpSp>
        <p:nvGrpSpPr>
          <p:cNvPr id="61" name="Group 61"/>
          <p:cNvGrpSpPr/>
          <p:nvPr/>
        </p:nvGrpSpPr>
        <p:grpSpPr>
          <a:xfrm>
            <a:off x="2779184" y="6550032"/>
            <a:ext cx="9412816" cy="49213"/>
            <a:chOff x="0" y="0"/>
            <a:chExt cx="7059611" cy="49212"/>
          </a:xfrm>
        </p:grpSpPr>
        <p:sp>
          <p:nvSpPr>
            <p:cNvPr id="58" name="Shape 58"/>
            <p:cNvSpPr/>
            <p:nvPr/>
          </p:nvSpPr>
          <p:spPr>
            <a:xfrm>
              <a:off x="2546349" y="0"/>
              <a:ext cx="2328863" cy="49213"/>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59" name="Shape 59"/>
            <p:cNvSpPr/>
            <p:nvPr/>
          </p:nvSpPr>
          <p:spPr>
            <a:xfrm>
              <a:off x="4824412" y="0"/>
              <a:ext cx="2235200" cy="46038"/>
            </a:xfrm>
            <a:prstGeom prst="rect">
              <a:avLst/>
            </a:prstGeom>
            <a:solidFill>
              <a:srgbClr val="E31C24"/>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0" name="Shape 60"/>
            <p:cNvSpPr/>
            <p:nvPr/>
          </p:nvSpPr>
          <p:spPr>
            <a:xfrm>
              <a:off x="0" y="0"/>
              <a:ext cx="2581276" cy="49213"/>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pic>
        <p:nvPicPr>
          <p:cNvPr id="62" name="image3.png" descr="Picture 7.png"/>
          <p:cNvPicPr/>
          <p:nvPr/>
        </p:nvPicPr>
        <p:blipFill>
          <a:blip r:embed="rId2">
            <a:extLst/>
          </a:blip>
          <a:srcRect l="1923" b="5336"/>
          <a:stretch>
            <a:fillRect/>
          </a:stretch>
        </p:blipFill>
        <p:spPr>
          <a:xfrm>
            <a:off x="9266765" y="6"/>
            <a:ext cx="2925235" cy="692151"/>
          </a:xfrm>
          <a:prstGeom prst="rect">
            <a:avLst/>
          </a:prstGeom>
          <a:ln w="12700">
            <a:miter lim="400000"/>
          </a:ln>
        </p:spPr>
      </p:pic>
      <p:grpSp>
        <p:nvGrpSpPr>
          <p:cNvPr id="66" name="Group 66"/>
          <p:cNvGrpSpPr/>
          <p:nvPr/>
        </p:nvGrpSpPr>
        <p:grpSpPr>
          <a:xfrm>
            <a:off x="2844803" y="6553200"/>
            <a:ext cx="9347201" cy="46038"/>
            <a:chOff x="0" y="0"/>
            <a:chExt cx="7010400" cy="46037"/>
          </a:xfrm>
        </p:grpSpPr>
        <p:sp>
          <p:nvSpPr>
            <p:cNvPr id="63" name="Shape 63"/>
            <p:cNvSpPr/>
            <p:nvPr/>
          </p:nvSpPr>
          <p:spPr>
            <a:xfrm>
              <a:off x="2362200" y="0"/>
              <a:ext cx="2328864" cy="46038"/>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4" name="Shape 64"/>
            <p:cNvSpPr/>
            <p:nvPr/>
          </p:nvSpPr>
          <p:spPr>
            <a:xfrm>
              <a:off x="-1" y="0"/>
              <a:ext cx="2362201" cy="46038"/>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5" name="Shape 65"/>
            <p:cNvSpPr/>
            <p:nvPr/>
          </p:nvSpPr>
          <p:spPr>
            <a:xfrm>
              <a:off x="4681537" y="0"/>
              <a:ext cx="2328863" cy="46038"/>
            </a:xfrm>
            <a:prstGeom prst="rect">
              <a:avLst/>
            </a:prstGeom>
            <a:solidFill>
              <a:srgbClr val="FF0000"/>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grpSp>
        <p:nvGrpSpPr>
          <p:cNvPr id="70" name="Group 70"/>
          <p:cNvGrpSpPr/>
          <p:nvPr/>
        </p:nvGrpSpPr>
        <p:grpSpPr>
          <a:xfrm>
            <a:off x="4" y="1295400"/>
            <a:ext cx="9347201" cy="46038"/>
            <a:chOff x="0" y="0"/>
            <a:chExt cx="7010400" cy="46037"/>
          </a:xfrm>
        </p:grpSpPr>
        <p:sp>
          <p:nvSpPr>
            <p:cNvPr id="67" name="Shape 67"/>
            <p:cNvSpPr/>
            <p:nvPr/>
          </p:nvSpPr>
          <p:spPr>
            <a:xfrm>
              <a:off x="2362200" y="0"/>
              <a:ext cx="2328864" cy="46038"/>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8" name="Shape 68"/>
            <p:cNvSpPr/>
            <p:nvPr/>
          </p:nvSpPr>
          <p:spPr>
            <a:xfrm>
              <a:off x="-1" y="0"/>
              <a:ext cx="2362201" cy="46038"/>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9" name="Shape 69"/>
            <p:cNvSpPr/>
            <p:nvPr/>
          </p:nvSpPr>
          <p:spPr>
            <a:xfrm>
              <a:off x="4681537" y="0"/>
              <a:ext cx="2328863" cy="46038"/>
            </a:xfrm>
            <a:prstGeom prst="rect">
              <a:avLst/>
            </a:prstGeom>
            <a:solidFill>
              <a:srgbClr val="FF0000"/>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sp>
        <p:nvSpPr>
          <p:cNvPr id="71" name="Shape 71"/>
          <p:cNvSpPr>
            <a:spLocks noGrp="1"/>
          </p:cNvSpPr>
          <p:nvPr>
            <p:ph type="body" idx="1"/>
          </p:nvPr>
        </p:nvSpPr>
        <p:spPr>
          <a:xfrm>
            <a:off x="406400" y="1493842"/>
            <a:ext cx="10972800" cy="5364163"/>
          </a:xfrm>
          <a:prstGeom prst="rect">
            <a:avLst/>
          </a:prstGeom>
        </p:spPr>
        <p:txBody>
          <a:bodyPr/>
          <a:lstStyle>
            <a:lvl1pPr>
              <a:spcBef>
                <a:spcPts val="500"/>
              </a:spcBef>
              <a:buSzTx/>
              <a:buFontTx/>
              <a:buNone/>
              <a:defRPr sz="2400">
                <a:latin typeface="Arial"/>
                <a:ea typeface="Arial"/>
                <a:cs typeface="Arial"/>
                <a:sym typeface="Arial"/>
              </a:defRPr>
            </a:lvl1pPr>
            <a:lvl2pPr marL="885825" indent="-428625">
              <a:spcBef>
                <a:spcPts val="500"/>
              </a:spcBef>
              <a:buFontTx/>
              <a:defRPr sz="2400">
                <a:latin typeface="Arial"/>
                <a:ea typeface="Arial"/>
                <a:cs typeface="Arial"/>
                <a:sym typeface="Arial"/>
              </a:defRPr>
            </a:lvl2pPr>
            <a:lvl3pPr marL="1143000" indent="-228600">
              <a:spcBef>
                <a:spcPts val="500"/>
              </a:spcBef>
              <a:buFontTx/>
              <a:defRPr sz="2400">
                <a:latin typeface="Arial"/>
                <a:ea typeface="Arial"/>
                <a:cs typeface="Arial"/>
                <a:sym typeface="Arial"/>
              </a:defRPr>
            </a:lvl3pPr>
            <a:lvl4pPr marL="1645920" indent="-274320">
              <a:spcBef>
                <a:spcPts val="500"/>
              </a:spcBef>
              <a:buFontTx/>
              <a:defRPr sz="2400">
                <a:latin typeface="Arial"/>
                <a:ea typeface="Arial"/>
                <a:cs typeface="Arial"/>
                <a:sym typeface="Arial"/>
              </a:defRPr>
            </a:lvl4pPr>
            <a:lvl5pPr marL="2103120" indent="-274320">
              <a:spcBef>
                <a:spcPts val="500"/>
              </a:spcBef>
              <a:buFontTx/>
              <a:defRPr sz="2400">
                <a:latin typeface="Arial"/>
                <a:ea typeface="Arial"/>
                <a:cs typeface="Arial"/>
                <a:sym typeface="Arial"/>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Tree>
    <p:extLst>
      <p:ext uri="{BB962C8B-B14F-4D97-AF65-F5344CB8AC3E}">
        <p14:creationId xmlns:p14="http://schemas.microsoft.com/office/powerpoint/2010/main" val="97383216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smtClean="0"/>
              <a:t>PRESENTED BY ARVIND KRISHNAA J</a:t>
            </a:r>
            <a:endParaRPr lang="en-IN"/>
          </a:p>
        </p:txBody>
      </p:sp>
      <p:sp>
        <p:nvSpPr>
          <p:cNvPr id="6" name="Slide Number Placeholder 5"/>
          <p:cNvSpPr>
            <a:spLocks noGrp="1"/>
          </p:cNvSpPr>
          <p:nvPr>
            <p:ph type="sldNum" sz="quarter" idx="12"/>
          </p:nvPr>
        </p:nvSpPr>
        <p:spPr/>
        <p:txBody>
          <a:bodyPr/>
          <a:lstStyle/>
          <a:p>
            <a:fld id="{D99F0C8E-55E0-46C0-9420-53A7CE521C70}" type="slidenum">
              <a:rPr lang="en-IN" smtClean="0"/>
              <a:pPr/>
              <a:t>‹#›</a:t>
            </a:fld>
            <a:endParaRPr lang="en-IN"/>
          </a:p>
        </p:txBody>
      </p:sp>
    </p:spTree>
    <p:extLst>
      <p:ext uri="{BB962C8B-B14F-4D97-AF65-F5344CB8AC3E}">
        <p14:creationId xmlns:p14="http://schemas.microsoft.com/office/powerpoint/2010/main" val="1473983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US" smtClean="0"/>
              <a:t>PRESENTED BY ARVIND KRISHNAA J</a:t>
            </a:r>
            <a:endParaRPr lang="en-IN"/>
          </a:p>
        </p:txBody>
      </p:sp>
      <p:sp>
        <p:nvSpPr>
          <p:cNvPr id="7" name="Slide Number Placeholder 6"/>
          <p:cNvSpPr>
            <a:spLocks noGrp="1"/>
          </p:cNvSpPr>
          <p:nvPr>
            <p:ph type="sldNum" sz="quarter" idx="12"/>
          </p:nvPr>
        </p:nvSpPr>
        <p:spPr/>
        <p:txBody>
          <a:bodyPr/>
          <a:lstStyle/>
          <a:p>
            <a:fld id="{D99F0C8E-55E0-46C0-9420-53A7CE521C70}" type="slidenum">
              <a:rPr lang="en-IN" smtClean="0"/>
              <a:pPr/>
              <a:t>‹#›</a:t>
            </a:fld>
            <a:endParaRPr lang="en-IN"/>
          </a:p>
        </p:txBody>
      </p:sp>
    </p:spTree>
    <p:extLst>
      <p:ext uri="{BB962C8B-B14F-4D97-AF65-F5344CB8AC3E}">
        <p14:creationId xmlns:p14="http://schemas.microsoft.com/office/powerpoint/2010/main" val="1527179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r>
              <a:rPr lang="en-US" smtClean="0"/>
              <a:t>PRESENTED BY ARVIND KRISHNAA J</a:t>
            </a:r>
            <a:endParaRPr lang="en-IN"/>
          </a:p>
        </p:txBody>
      </p:sp>
      <p:sp>
        <p:nvSpPr>
          <p:cNvPr id="9" name="Slide Number Placeholder 8"/>
          <p:cNvSpPr>
            <a:spLocks noGrp="1"/>
          </p:cNvSpPr>
          <p:nvPr>
            <p:ph type="sldNum" sz="quarter" idx="12"/>
          </p:nvPr>
        </p:nvSpPr>
        <p:spPr/>
        <p:txBody>
          <a:bodyPr/>
          <a:lstStyle/>
          <a:p>
            <a:fld id="{D99F0C8E-55E0-46C0-9420-53A7CE521C70}" type="slidenum">
              <a:rPr lang="en-IN" smtClean="0"/>
              <a:pPr/>
              <a:t>‹#›</a:t>
            </a:fld>
            <a:endParaRPr lang="en-IN"/>
          </a:p>
        </p:txBody>
      </p:sp>
    </p:spTree>
    <p:extLst>
      <p:ext uri="{BB962C8B-B14F-4D97-AF65-F5344CB8AC3E}">
        <p14:creationId xmlns:p14="http://schemas.microsoft.com/office/powerpoint/2010/main" val="576184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r>
              <a:rPr lang="en-US" smtClean="0"/>
              <a:t>PRESENTED BY ARVIND KRISHNAA J</a:t>
            </a:r>
            <a:endParaRPr lang="en-IN"/>
          </a:p>
        </p:txBody>
      </p:sp>
      <p:sp>
        <p:nvSpPr>
          <p:cNvPr id="5" name="Slide Number Placeholder 4"/>
          <p:cNvSpPr>
            <a:spLocks noGrp="1"/>
          </p:cNvSpPr>
          <p:nvPr>
            <p:ph type="sldNum" sz="quarter" idx="12"/>
          </p:nvPr>
        </p:nvSpPr>
        <p:spPr/>
        <p:txBody>
          <a:bodyPr/>
          <a:lstStyle/>
          <a:p>
            <a:fld id="{D99F0C8E-55E0-46C0-9420-53A7CE521C70}" type="slidenum">
              <a:rPr lang="en-IN" smtClean="0"/>
              <a:pPr/>
              <a:t>‹#›</a:t>
            </a:fld>
            <a:endParaRPr lang="en-IN"/>
          </a:p>
        </p:txBody>
      </p:sp>
    </p:spTree>
    <p:extLst>
      <p:ext uri="{BB962C8B-B14F-4D97-AF65-F5344CB8AC3E}">
        <p14:creationId xmlns:p14="http://schemas.microsoft.com/office/powerpoint/2010/main" val="121574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r>
              <a:rPr lang="en-US" smtClean="0"/>
              <a:t>PRESENTED BY ARVIND KRISHNAA J</a:t>
            </a:r>
            <a:endParaRPr lang="en-IN"/>
          </a:p>
        </p:txBody>
      </p:sp>
      <p:sp>
        <p:nvSpPr>
          <p:cNvPr id="4" name="Slide Number Placeholder 3"/>
          <p:cNvSpPr>
            <a:spLocks noGrp="1"/>
          </p:cNvSpPr>
          <p:nvPr>
            <p:ph type="sldNum" sz="quarter" idx="12"/>
          </p:nvPr>
        </p:nvSpPr>
        <p:spPr/>
        <p:txBody>
          <a:bodyPr/>
          <a:lstStyle/>
          <a:p>
            <a:fld id="{D99F0C8E-55E0-46C0-9420-53A7CE521C70}" type="slidenum">
              <a:rPr lang="en-IN" smtClean="0"/>
              <a:pPr/>
              <a:t>‹#›</a:t>
            </a:fld>
            <a:endParaRPr lang="en-IN"/>
          </a:p>
        </p:txBody>
      </p:sp>
    </p:spTree>
    <p:extLst>
      <p:ext uri="{BB962C8B-B14F-4D97-AF65-F5344CB8AC3E}">
        <p14:creationId xmlns:p14="http://schemas.microsoft.com/office/powerpoint/2010/main" val="281408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US" smtClean="0"/>
              <a:t>PRESENTED BY ARVIND KRISHNAA J</a:t>
            </a:r>
            <a:endParaRPr lang="en-IN"/>
          </a:p>
        </p:txBody>
      </p:sp>
      <p:sp>
        <p:nvSpPr>
          <p:cNvPr id="7" name="Slide Number Placeholder 6"/>
          <p:cNvSpPr>
            <a:spLocks noGrp="1"/>
          </p:cNvSpPr>
          <p:nvPr>
            <p:ph type="sldNum" sz="quarter" idx="12"/>
          </p:nvPr>
        </p:nvSpPr>
        <p:spPr/>
        <p:txBody>
          <a:bodyPr/>
          <a:lstStyle/>
          <a:p>
            <a:fld id="{D99F0C8E-55E0-46C0-9420-53A7CE521C70}" type="slidenum">
              <a:rPr lang="en-IN" smtClean="0"/>
              <a:pPr/>
              <a:t>‹#›</a:t>
            </a:fld>
            <a:endParaRPr lang="en-IN"/>
          </a:p>
        </p:txBody>
      </p:sp>
    </p:spTree>
    <p:extLst>
      <p:ext uri="{BB962C8B-B14F-4D97-AF65-F5344CB8AC3E}">
        <p14:creationId xmlns:p14="http://schemas.microsoft.com/office/powerpoint/2010/main" val="3974055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US" smtClean="0"/>
              <a:t>PRESENTED BY ARVIND KRISHNAA J</a:t>
            </a:r>
            <a:endParaRPr lang="en-IN"/>
          </a:p>
        </p:txBody>
      </p:sp>
      <p:sp>
        <p:nvSpPr>
          <p:cNvPr id="7" name="Slide Number Placeholder 6"/>
          <p:cNvSpPr>
            <a:spLocks noGrp="1"/>
          </p:cNvSpPr>
          <p:nvPr>
            <p:ph type="sldNum" sz="quarter" idx="12"/>
          </p:nvPr>
        </p:nvSpPr>
        <p:spPr/>
        <p:txBody>
          <a:bodyPr/>
          <a:lstStyle/>
          <a:p>
            <a:fld id="{D99F0C8E-55E0-46C0-9420-53A7CE521C70}" type="slidenum">
              <a:rPr lang="en-IN" smtClean="0"/>
              <a:pPr/>
              <a:t>‹#›</a:t>
            </a:fld>
            <a:endParaRPr lang="en-IN"/>
          </a:p>
        </p:txBody>
      </p:sp>
    </p:spTree>
    <p:extLst>
      <p:ext uri="{BB962C8B-B14F-4D97-AF65-F5344CB8AC3E}">
        <p14:creationId xmlns:p14="http://schemas.microsoft.com/office/powerpoint/2010/main" val="1111489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PRESENTED BY ARVIND KRISHNAA J</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9F0C8E-55E0-46C0-9420-53A7CE521C70}" type="slidenum">
              <a:rPr lang="en-IN" smtClean="0"/>
              <a:pPr/>
              <a:t>‹#›</a:t>
            </a:fld>
            <a:endParaRPr lang="en-IN"/>
          </a:p>
        </p:txBody>
      </p:sp>
    </p:spTree>
    <p:extLst>
      <p:ext uri="{BB962C8B-B14F-4D97-AF65-F5344CB8AC3E}">
        <p14:creationId xmlns:p14="http://schemas.microsoft.com/office/powerpoint/2010/main" val="1054330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02" tIns="45701" rIns="91402" bIns="45701"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6"/>
            <a:ext cx="10972800" cy="4525963"/>
          </a:xfrm>
          <a:prstGeom prst="rect">
            <a:avLst/>
          </a:prstGeom>
        </p:spPr>
        <p:txBody>
          <a:bodyPr vert="horz" lIns="91402" tIns="45701" rIns="91402" bIns="4570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508000" y="6324601"/>
            <a:ext cx="2844800" cy="365125"/>
          </a:xfrm>
          <a:prstGeom prst="rect">
            <a:avLst/>
          </a:prstGeom>
        </p:spPr>
        <p:txBody>
          <a:bodyPr vert="horz" lIns="91402" tIns="45701" rIns="91402" bIns="45701" rtlCol="0" anchor="ctr"/>
          <a:lstStyle>
            <a:lvl1pPr algn="l">
              <a:defRPr sz="1200">
                <a:solidFill>
                  <a:schemeClr val="tx1">
                    <a:tint val="75000"/>
                  </a:schemeClr>
                </a:solidFill>
                <a:latin typeface="Arial" pitchFamily="34" charset="0"/>
                <a:cs typeface="Arial" pitchFamily="34" charset="0"/>
              </a:defRPr>
            </a:lvl1pPr>
          </a:lstStyle>
          <a:p>
            <a:pPr defTabSz="914012"/>
            <a:fld id="{AC55C652-FC7F-4E15-B2B8-09AF2DB910E4}" type="slidenum">
              <a:rPr lang="en-US" smtClean="0">
                <a:solidFill>
                  <a:prstClr val="black">
                    <a:tint val="75000"/>
                  </a:prstClr>
                </a:solidFill>
              </a:rPr>
              <a:pPr defTabSz="914012"/>
              <a:t>‹#›</a:t>
            </a:fld>
            <a:endParaRPr lang="en-US" dirty="0">
              <a:solidFill>
                <a:prstClr val="black">
                  <a:tint val="75000"/>
                </a:prstClr>
              </a:solidFill>
            </a:endParaRPr>
          </a:p>
        </p:txBody>
      </p:sp>
    </p:spTree>
    <p:extLst>
      <p:ext uri="{BB962C8B-B14F-4D97-AF65-F5344CB8AC3E}">
        <p14:creationId xmlns:p14="http://schemas.microsoft.com/office/powerpoint/2010/main" val="452506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6" r:id="rId14"/>
  </p:sldLayoutIdLst>
  <p:timing>
    <p:tnLst>
      <p:par>
        <p:cTn id="1" dur="indefinite" restart="never" nodeType="tmRoot"/>
      </p:par>
    </p:tnLst>
  </p:timing>
  <p:hf sldNum="0" hdr="0" ftr="0" dt="0"/>
  <p:txStyles>
    <p:titleStyle>
      <a:lvl1pPr algn="l" defTabSz="914012"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754" indent="-342754" algn="l" defTabSz="914012"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636" indent="-285630" algn="l" defTabSz="914012"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2515" indent="-228502" algn="l" defTabSz="914012"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599521" indent="-228502" algn="l" defTabSz="914012"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6528" indent="-228502" algn="l" defTabSz="914012"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3534" indent="-228502" algn="l" defTabSz="9140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540" indent="-228502" algn="l" defTabSz="9140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547" indent="-228502" algn="l" defTabSz="9140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552" indent="-228502" algn="l" defTabSz="9140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12" rtl="0" eaLnBrk="1" latinLnBrk="0" hangingPunct="1">
        <a:defRPr sz="1800" kern="1200">
          <a:solidFill>
            <a:schemeClr val="tx1"/>
          </a:solidFill>
          <a:latin typeface="+mn-lt"/>
          <a:ea typeface="+mn-ea"/>
          <a:cs typeface="+mn-cs"/>
        </a:defRPr>
      </a:lvl1pPr>
      <a:lvl2pPr marL="457008" algn="l" defTabSz="914012" rtl="0" eaLnBrk="1" latinLnBrk="0" hangingPunct="1">
        <a:defRPr sz="1800" kern="1200">
          <a:solidFill>
            <a:schemeClr val="tx1"/>
          </a:solidFill>
          <a:latin typeface="+mn-lt"/>
          <a:ea typeface="+mn-ea"/>
          <a:cs typeface="+mn-cs"/>
        </a:defRPr>
      </a:lvl2pPr>
      <a:lvl3pPr marL="914012" algn="l" defTabSz="914012" rtl="0" eaLnBrk="1" latinLnBrk="0" hangingPunct="1">
        <a:defRPr sz="1800" kern="1200">
          <a:solidFill>
            <a:schemeClr val="tx1"/>
          </a:solidFill>
          <a:latin typeface="+mn-lt"/>
          <a:ea typeface="+mn-ea"/>
          <a:cs typeface="+mn-cs"/>
        </a:defRPr>
      </a:lvl3pPr>
      <a:lvl4pPr marL="1371020" algn="l" defTabSz="914012" rtl="0" eaLnBrk="1" latinLnBrk="0" hangingPunct="1">
        <a:defRPr sz="1800" kern="1200">
          <a:solidFill>
            <a:schemeClr val="tx1"/>
          </a:solidFill>
          <a:latin typeface="+mn-lt"/>
          <a:ea typeface="+mn-ea"/>
          <a:cs typeface="+mn-cs"/>
        </a:defRPr>
      </a:lvl4pPr>
      <a:lvl5pPr marL="1828025" algn="l" defTabSz="914012" rtl="0" eaLnBrk="1" latinLnBrk="0" hangingPunct="1">
        <a:defRPr sz="1800" kern="1200">
          <a:solidFill>
            <a:schemeClr val="tx1"/>
          </a:solidFill>
          <a:latin typeface="+mn-lt"/>
          <a:ea typeface="+mn-ea"/>
          <a:cs typeface="+mn-cs"/>
        </a:defRPr>
      </a:lvl5pPr>
      <a:lvl6pPr marL="2285032" algn="l" defTabSz="914012" rtl="0" eaLnBrk="1" latinLnBrk="0" hangingPunct="1">
        <a:defRPr sz="1800" kern="1200">
          <a:solidFill>
            <a:schemeClr val="tx1"/>
          </a:solidFill>
          <a:latin typeface="+mn-lt"/>
          <a:ea typeface="+mn-ea"/>
          <a:cs typeface="+mn-cs"/>
        </a:defRPr>
      </a:lvl6pPr>
      <a:lvl7pPr marL="2742037" algn="l" defTabSz="914012" rtl="0" eaLnBrk="1" latinLnBrk="0" hangingPunct="1">
        <a:defRPr sz="1800" kern="1200">
          <a:solidFill>
            <a:schemeClr val="tx1"/>
          </a:solidFill>
          <a:latin typeface="+mn-lt"/>
          <a:ea typeface="+mn-ea"/>
          <a:cs typeface="+mn-cs"/>
        </a:defRPr>
      </a:lvl7pPr>
      <a:lvl8pPr marL="3199044" algn="l" defTabSz="914012" rtl="0" eaLnBrk="1" latinLnBrk="0" hangingPunct="1">
        <a:defRPr sz="1800" kern="1200">
          <a:solidFill>
            <a:schemeClr val="tx1"/>
          </a:solidFill>
          <a:latin typeface="+mn-lt"/>
          <a:ea typeface="+mn-ea"/>
          <a:cs typeface="+mn-cs"/>
        </a:defRPr>
      </a:lvl8pPr>
      <a:lvl9pPr marL="3656050" algn="l" defTabSz="91401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hyperlink" Target="https://cdncontribute.geeksforgeeks.org/wp-content/uploads/subsetSum_Backtracking.jpg" TargetMode="Externa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6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0.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0.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Design and Analysis and of Algorithms</a:t>
            </a:r>
            <a:endParaRPr lang="en-US" dirty="0"/>
          </a:p>
        </p:txBody>
      </p:sp>
    </p:spTree>
    <p:extLst>
      <p:ext uri="{BB962C8B-B14F-4D97-AF65-F5344CB8AC3E}">
        <p14:creationId xmlns:p14="http://schemas.microsoft.com/office/powerpoint/2010/main" val="38820292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0105697" cy="653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95157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7296"/>
            <a:ext cx="12192000" cy="7078861"/>
          </a:xfrm>
          <a:prstGeom prst="rect">
            <a:avLst/>
          </a:prstGeom>
        </p:spPr>
        <p:txBody>
          <a:bodyPr wrap="square">
            <a:spAutoFit/>
          </a:bodyPr>
          <a:lstStyle/>
          <a:p>
            <a:r>
              <a:rPr lang="en-US" sz="3600" b="1" u="sng" dirty="0" smtClean="0"/>
              <a:t>P</a:t>
            </a:r>
          </a:p>
          <a:p>
            <a:endParaRPr lang="en-US" sz="2200" b="1" dirty="0" smtClean="0"/>
          </a:p>
          <a:p>
            <a:r>
              <a:rPr lang="en-US" sz="2200" dirty="0" smtClean="0"/>
              <a:t>Say </a:t>
            </a:r>
            <a:r>
              <a:rPr lang="en-US" sz="2200" dirty="0"/>
              <a:t>you have an algorithm that finds the smallest integer in an array.  One way to do this is by iterating over all the integers of the array and keeping track of the smallest number you've seen up to that point.  Every time you look at an element, you compare it to the current minimum, and if it's smaller, you update the minimum.</a:t>
            </a:r>
            <a:br>
              <a:rPr lang="en-US" sz="2200" dirty="0"/>
            </a:br>
            <a:r>
              <a:rPr lang="en-US" sz="2200" dirty="0"/>
              <a:t/>
            </a:r>
            <a:br>
              <a:rPr lang="en-US" sz="2200" dirty="0"/>
            </a:br>
            <a:r>
              <a:rPr lang="en-US" sz="2200" dirty="0"/>
              <a:t>How long does this take?  Let's say there are n elements in the array.  For every element the algorithm has to perform a constant number of operations.  Therefore we can say that the algorithm runs in O(n) time, or that the runtime is a linear function of how many elements are in the array</a:t>
            </a:r>
            <a:r>
              <a:rPr lang="en-US" sz="2200" dirty="0" smtClean="0"/>
              <a:t>.</a:t>
            </a:r>
            <a:r>
              <a:rPr lang="en-US" sz="2200" dirty="0"/>
              <a:t>  So this algorithm runs in </a:t>
            </a:r>
            <a:r>
              <a:rPr lang="en-US" sz="2200" b="1" dirty="0"/>
              <a:t>linear time.</a:t>
            </a:r>
            <a:r>
              <a:rPr lang="en-US" sz="2200" dirty="0"/>
              <a:t/>
            </a:r>
            <a:br>
              <a:rPr lang="en-US" sz="2200" dirty="0"/>
            </a:br>
            <a:r>
              <a:rPr lang="en-US" sz="2200" dirty="0"/>
              <a:t/>
            </a:r>
            <a:br>
              <a:rPr lang="en-US" sz="2200" dirty="0"/>
            </a:br>
            <a:r>
              <a:rPr lang="en-US" sz="2200" dirty="0"/>
              <a:t>You can also have algorithms that run in </a:t>
            </a:r>
            <a:r>
              <a:rPr lang="en-US" sz="2200" b="1" dirty="0"/>
              <a:t>quadratic time </a:t>
            </a:r>
            <a:r>
              <a:rPr lang="en-US" sz="2200" dirty="0"/>
              <a:t>(O(n^2)), </a:t>
            </a:r>
            <a:r>
              <a:rPr lang="en-US" sz="2200" b="1" dirty="0"/>
              <a:t>exponential time </a:t>
            </a:r>
            <a:r>
              <a:rPr lang="en-US" sz="2200" dirty="0"/>
              <a:t>(O(2^n)), or even </a:t>
            </a:r>
            <a:r>
              <a:rPr lang="en-US" sz="2200" b="1" dirty="0"/>
              <a:t>logarithmic time</a:t>
            </a:r>
            <a:r>
              <a:rPr lang="en-US" sz="2200" dirty="0"/>
              <a:t> (O(log n)).  Binary search (on a balanced tree) runs in logarithmic time because the height of the binary search tree is a logarithmic function of the number of elements in the tree.</a:t>
            </a:r>
            <a:br>
              <a:rPr lang="en-US" sz="2200" dirty="0"/>
            </a:br>
            <a:r>
              <a:rPr lang="en-US" sz="2200" dirty="0"/>
              <a:t/>
            </a:r>
            <a:br>
              <a:rPr lang="en-US" sz="2200" dirty="0"/>
            </a:br>
            <a:r>
              <a:rPr lang="en-US" sz="2200" dirty="0"/>
              <a:t>If the running time is some polynomial function of the size of the </a:t>
            </a:r>
            <a:r>
              <a:rPr lang="en-US" sz="2200" dirty="0" smtClean="0"/>
              <a:t>input, </a:t>
            </a:r>
            <a:r>
              <a:rPr lang="en-US" sz="2200" dirty="0"/>
              <a:t>for instance if the algorithm runs in linear time or quadratic time or cubic time, then we say the algorithm runs in </a:t>
            </a:r>
            <a:r>
              <a:rPr lang="en-US" sz="2200" b="1" dirty="0"/>
              <a:t>polynomial time</a:t>
            </a:r>
            <a:r>
              <a:rPr lang="en-US" sz="2200" dirty="0"/>
              <a:t> and the problem it solves is in class </a:t>
            </a:r>
            <a:r>
              <a:rPr lang="en-US" sz="2200" b="1" dirty="0"/>
              <a:t>P</a:t>
            </a:r>
            <a:r>
              <a:rPr lang="en-US" sz="2200" dirty="0"/>
              <a:t>.</a:t>
            </a:r>
            <a:br>
              <a:rPr lang="en-US" sz="2200" dirty="0"/>
            </a:br>
            <a:endParaRPr lang="en-US" sz="2200" dirty="0"/>
          </a:p>
        </p:txBody>
      </p:sp>
    </p:spTree>
    <p:extLst>
      <p:ext uri="{BB962C8B-B14F-4D97-AF65-F5344CB8AC3E}">
        <p14:creationId xmlns:p14="http://schemas.microsoft.com/office/powerpoint/2010/main" val="11928524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20261"/>
            <a:ext cx="12192000" cy="6001643"/>
          </a:xfrm>
          <a:prstGeom prst="rect">
            <a:avLst/>
          </a:prstGeom>
        </p:spPr>
        <p:txBody>
          <a:bodyPr wrap="square">
            <a:spAutoFit/>
          </a:bodyPr>
          <a:lstStyle/>
          <a:p>
            <a:r>
              <a:rPr lang="en-US" sz="3600" b="1" u="sng" dirty="0" smtClean="0"/>
              <a:t>NP – </a:t>
            </a:r>
            <a:r>
              <a:rPr lang="en-US" sz="3600" b="1" dirty="0" smtClean="0"/>
              <a:t>(</a:t>
            </a:r>
            <a:r>
              <a:rPr lang="en-US" sz="3600" dirty="0" smtClean="0"/>
              <a:t>NP is </a:t>
            </a:r>
            <a:r>
              <a:rPr lang="en-US" sz="3600" dirty="0" smtClean="0">
                <a:solidFill>
                  <a:srgbClr val="FF0000"/>
                </a:solidFill>
              </a:rPr>
              <a:t>not</a:t>
            </a:r>
            <a:r>
              <a:rPr lang="en-US" sz="3600" dirty="0" smtClean="0"/>
              <a:t> “Non-Polynomial” ,  </a:t>
            </a:r>
          </a:p>
          <a:p>
            <a:r>
              <a:rPr lang="en-US" sz="3600" dirty="0" smtClean="0"/>
              <a:t>But </a:t>
            </a:r>
            <a:r>
              <a:rPr lang="en-US" sz="3600" dirty="0"/>
              <a:t>actually it is Non-deterministic Polynomial time</a:t>
            </a:r>
            <a:r>
              <a:rPr lang="en-US" sz="3600" b="1" dirty="0" smtClean="0"/>
              <a:t> )</a:t>
            </a:r>
          </a:p>
          <a:p>
            <a:r>
              <a:rPr lang="en-US" sz="2400" dirty="0"/>
              <a:t/>
            </a:r>
            <a:br>
              <a:rPr lang="en-US" sz="2400" dirty="0"/>
            </a:br>
            <a:r>
              <a:rPr lang="en-US" sz="2400" dirty="0"/>
              <a:t/>
            </a:r>
            <a:br>
              <a:rPr lang="en-US" sz="2400" dirty="0"/>
            </a:br>
            <a:r>
              <a:rPr lang="en-US" sz="2400" dirty="0"/>
              <a:t>Now there are a lot of programs that don't (necessarily) run in polynomial time on a regular computer, but do run in polynomial time on a nondeterministic Turing machine.  These programs solve problems in </a:t>
            </a:r>
            <a:r>
              <a:rPr lang="en-US" sz="2400" b="1" dirty="0"/>
              <a:t>NP</a:t>
            </a:r>
            <a:r>
              <a:rPr lang="en-US" sz="2400" dirty="0"/>
              <a:t>, which stands for </a:t>
            </a:r>
            <a:r>
              <a:rPr lang="en-US" sz="2400" b="1" dirty="0"/>
              <a:t>nondeterministic polynomial time.</a:t>
            </a:r>
            <a:r>
              <a:rPr lang="en-US" sz="2400" dirty="0"/>
              <a:t>  A nondeterministic Turing machine can do everything a regular computer can and more</a:t>
            </a:r>
            <a:r>
              <a:rPr lang="en-US" sz="2400" dirty="0" smtClean="0"/>
              <a:t>. </a:t>
            </a:r>
            <a:r>
              <a:rPr lang="en-US" sz="2400" dirty="0"/>
              <a:t>This means all problems in P are also in NP.</a:t>
            </a:r>
            <a:br>
              <a:rPr lang="en-US" sz="2400" dirty="0"/>
            </a:br>
            <a:r>
              <a:rPr lang="en-US" sz="2400" dirty="0"/>
              <a:t/>
            </a:r>
            <a:br>
              <a:rPr lang="en-US" sz="2400" dirty="0"/>
            </a:br>
            <a:r>
              <a:rPr lang="en-US" sz="2400" dirty="0"/>
              <a:t>An equivalent way to define NP is by pointing to the problems that can be </a:t>
            </a:r>
            <a:r>
              <a:rPr lang="en-US" sz="2400" b="1" dirty="0">
                <a:solidFill>
                  <a:srgbClr val="FF0000"/>
                </a:solidFill>
              </a:rPr>
              <a:t>verified in polynomial time</a:t>
            </a:r>
            <a:r>
              <a:rPr lang="en-US" sz="2400" dirty="0"/>
              <a:t>.  This means there is not necessarily a polynomial-time way to find a solution, but once you have a solution it only takes polynomial time to verify that it is correct</a:t>
            </a:r>
            <a:r>
              <a:rPr lang="en-US" sz="2400" dirty="0" smtClean="0"/>
              <a:t>. Example – </a:t>
            </a:r>
            <a:r>
              <a:rPr lang="en-US" sz="2400" dirty="0" err="1" smtClean="0"/>
              <a:t>Suduku</a:t>
            </a:r>
            <a:r>
              <a:rPr lang="en-US" sz="2400" dirty="0" smtClean="0"/>
              <a:t>.</a:t>
            </a:r>
            <a:r>
              <a:rPr lang="en-US" sz="2400" dirty="0"/>
              <a:t/>
            </a:r>
            <a:br>
              <a:rPr lang="en-US" sz="2400" dirty="0"/>
            </a:br>
            <a:r>
              <a:rPr lang="en-US" sz="2400" dirty="0"/>
              <a:t/>
            </a:r>
            <a:br>
              <a:rPr lang="en-US" sz="2400" dirty="0"/>
            </a:br>
            <a:endParaRPr lang="en-US" sz="2400" dirty="0"/>
          </a:p>
        </p:txBody>
      </p:sp>
    </p:spTree>
    <p:extLst>
      <p:ext uri="{BB962C8B-B14F-4D97-AF65-F5344CB8AC3E}">
        <p14:creationId xmlns:p14="http://schemas.microsoft.com/office/powerpoint/2010/main" val="24308112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67559"/>
            <a:ext cx="12192000" cy="6001643"/>
          </a:xfrm>
          <a:prstGeom prst="rect">
            <a:avLst/>
          </a:prstGeom>
        </p:spPr>
        <p:txBody>
          <a:bodyPr wrap="square">
            <a:spAutoFit/>
          </a:bodyPr>
          <a:lstStyle/>
          <a:p>
            <a:r>
              <a:rPr lang="en-US" sz="2400" dirty="0"/>
              <a:t>The kinds of problems we deal with in complexity theory come in pairs: a "search" version and a "verification" version. For example --</a:t>
            </a:r>
          </a:p>
          <a:p>
            <a:r>
              <a:rPr lang="en-US" sz="2400" b="1" dirty="0"/>
              <a:t>Problem</a:t>
            </a:r>
            <a:r>
              <a:rPr lang="en-US" sz="2400" dirty="0"/>
              <a:t>: sorting.</a:t>
            </a:r>
            <a:br>
              <a:rPr lang="en-US" sz="2400" dirty="0"/>
            </a:br>
            <a:r>
              <a:rPr lang="en-US" sz="2400" b="1" dirty="0"/>
              <a:t>Search version</a:t>
            </a:r>
            <a:r>
              <a:rPr lang="en-US" sz="2400" dirty="0"/>
              <a:t>: input a list of numbers X and output the same list in sorted order (call it Y). </a:t>
            </a:r>
            <a:br>
              <a:rPr lang="en-US" sz="2400" dirty="0"/>
            </a:br>
            <a:r>
              <a:rPr lang="en-US" sz="2400" b="1" dirty="0"/>
              <a:t>Verification version</a:t>
            </a:r>
            <a:r>
              <a:rPr lang="en-US" sz="2400" dirty="0"/>
              <a:t>: input a list of numbers X and another list Y, and output "YES" if Y is the sorted version of X and "NO" otherwise.</a:t>
            </a:r>
          </a:p>
          <a:p>
            <a:r>
              <a:rPr lang="en-US" sz="2400" b="1" dirty="0"/>
              <a:t>Problem</a:t>
            </a:r>
            <a:r>
              <a:rPr lang="en-US" sz="2400" dirty="0"/>
              <a:t>: graph coloring.</a:t>
            </a:r>
            <a:br>
              <a:rPr lang="en-US" sz="2400" dirty="0"/>
            </a:br>
            <a:r>
              <a:rPr lang="en-US" sz="2400" b="1" dirty="0"/>
              <a:t>Search version</a:t>
            </a:r>
            <a:r>
              <a:rPr lang="en-US" sz="2400" dirty="0"/>
              <a:t>: input a network of nodes and edges X, and output colors Y for each node such that no adjacent nodes have the same color. </a:t>
            </a:r>
            <a:br>
              <a:rPr lang="en-US" sz="2400" dirty="0"/>
            </a:br>
            <a:r>
              <a:rPr lang="en-US" sz="2400" b="1" dirty="0"/>
              <a:t>Verification version</a:t>
            </a:r>
            <a:r>
              <a:rPr lang="en-US" sz="2400" dirty="0"/>
              <a:t>: input a network X and a set of colors Y and output "YES" if all adjacent nodes have different colors and "NO" otherwise.</a:t>
            </a:r>
          </a:p>
          <a:p>
            <a:r>
              <a:rPr lang="en-US" sz="2400" b="1" dirty="0"/>
              <a:t>Problem</a:t>
            </a:r>
            <a:r>
              <a:rPr lang="en-US" sz="2400" dirty="0"/>
              <a:t>: partition. </a:t>
            </a:r>
            <a:br>
              <a:rPr lang="en-US" sz="2400" dirty="0"/>
            </a:br>
            <a:r>
              <a:rPr lang="en-US" sz="2400" b="1" dirty="0"/>
              <a:t>Search version</a:t>
            </a:r>
            <a:r>
              <a:rPr lang="en-US" sz="2400" dirty="0"/>
              <a:t>: input some numbers X and divide the numbers into two groups that add up to exactly the same value (call the assignment of numbers to their group Y). </a:t>
            </a:r>
            <a:br>
              <a:rPr lang="en-US" sz="2400" dirty="0"/>
            </a:br>
            <a:r>
              <a:rPr lang="en-US" sz="2400" b="1" dirty="0"/>
              <a:t>Verification version</a:t>
            </a:r>
            <a:r>
              <a:rPr lang="en-US" sz="2400" dirty="0"/>
              <a:t>: input some numbers X and the groupings Y and output "YES" if the two groups add up to the same value, or "NO" otherwise.</a:t>
            </a:r>
          </a:p>
        </p:txBody>
      </p:sp>
    </p:spTree>
    <p:extLst>
      <p:ext uri="{BB962C8B-B14F-4D97-AF65-F5344CB8AC3E}">
        <p14:creationId xmlns:p14="http://schemas.microsoft.com/office/powerpoint/2010/main" val="384163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135473" y="492442"/>
            <a:ext cx="11641367" cy="5789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0" rIns="0" bIns="7935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4000" b="1" u="sng" strike="noStrike" cap="none" normalizeH="0" baseline="0" dirty="0" smtClean="0">
                <a:ln>
                  <a:noFill/>
                </a:ln>
                <a:solidFill>
                  <a:srgbClr val="6A737C"/>
                </a:solidFill>
                <a:effectLst/>
                <a:cs typeface="Arial" pitchFamily="34" charset="0"/>
              </a:rPr>
              <a:t>NP-Complete</a:t>
            </a:r>
            <a:r>
              <a:rPr kumimoji="0" lang="en-US" sz="4000" i="1" u="none" strike="noStrike" cap="none" normalizeH="0" baseline="0" dirty="0" smtClean="0">
                <a:ln>
                  <a:noFill/>
                </a:ln>
                <a:solidFill>
                  <a:srgbClr val="6A737C"/>
                </a:solidFill>
                <a:effectLst/>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200" i="1" u="none" strike="noStrike" cap="none" normalizeH="0" baseline="0" dirty="0" smtClean="0">
                <a:ln>
                  <a:noFill/>
                </a:ln>
                <a:solidFill>
                  <a:srgbClr val="6A737C"/>
                </a:solidFill>
                <a:effectLst/>
                <a:cs typeface="Arial" pitchFamily="34" charset="0"/>
              </a:rPr>
              <a:t>is a complexity class which represents the set of all problems </a:t>
            </a:r>
            <a:r>
              <a:rPr kumimoji="0" lang="en-US" sz="3200" i="1" u="none" strike="noStrike" cap="none" normalizeH="0" baseline="0" dirty="0" smtClean="0">
                <a:ln>
                  <a:noFill/>
                </a:ln>
                <a:solidFill>
                  <a:srgbClr val="0C0D0E"/>
                </a:solidFill>
                <a:effectLst/>
                <a:cs typeface="Arial" pitchFamily="34" charset="0"/>
              </a:rPr>
              <a:t>X</a:t>
            </a:r>
            <a:r>
              <a:rPr kumimoji="0" lang="en-US" sz="3200" i="1" u="none" strike="noStrike" cap="none" normalizeH="0" baseline="0" dirty="0" smtClean="0">
                <a:ln>
                  <a:noFill/>
                </a:ln>
                <a:solidFill>
                  <a:srgbClr val="6A737C"/>
                </a:solidFill>
                <a:effectLst/>
                <a:cs typeface="Arial" pitchFamily="34" charset="0"/>
              </a:rPr>
              <a:t> in NP for which it is possible to reduce any other NP problem </a:t>
            </a:r>
            <a:r>
              <a:rPr kumimoji="0" lang="en-US" sz="3200" i="1" u="none" strike="noStrike" cap="none" normalizeH="0" baseline="0" dirty="0" smtClean="0">
                <a:ln>
                  <a:noFill/>
                </a:ln>
                <a:solidFill>
                  <a:srgbClr val="0C0D0E"/>
                </a:solidFill>
                <a:effectLst/>
                <a:cs typeface="Arial" pitchFamily="34" charset="0"/>
              </a:rPr>
              <a:t>Y</a:t>
            </a:r>
            <a:r>
              <a:rPr kumimoji="0" lang="en-US" sz="3200" i="1" u="none" strike="noStrike" cap="none" normalizeH="0" baseline="0" dirty="0" smtClean="0">
                <a:ln>
                  <a:noFill/>
                </a:ln>
                <a:solidFill>
                  <a:srgbClr val="6A737C"/>
                </a:solidFill>
                <a:effectLst/>
                <a:cs typeface="Arial" pitchFamily="34" charset="0"/>
              </a:rPr>
              <a:t> to </a:t>
            </a:r>
            <a:r>
              <a:rPr kumimoji="0" lang="en-US" sz="3200" i="1" u="none" strike="noStrike" cap="none" normalizeH="0" baseline="0" dirty="0" smtClean="0">
                <a:ln>
                  <a:noFill/>
                </a:ln>
                <a:solidFill>
                  <a:srgbClr val="0C0D0E"/>
                </a:solidFill>
                <a:effectLst/>
                <a:cs typeface="Arial" pitchFamily="34" charset="0"/>
              </a:rPr>
              <a:t>X</a:t>
            </a:r>
            <a:r>
              <a:rPr kumimoji="0" lang="en-US" sz="3200" i="1" u="none" strike="noStrike" cap="none" normalizeH="0" baseline="0" dirty="0" smtClean="0">
                <a:ln>
                  <a:noFill/>
                </a:ln>
                <a:solidFill>
                  <a:srgbClr val="6A737C"/>
                </a:solidFill>
                <a:effectLst/>
                <a:cs typeface="Arial" pitchFamily="34" charset="0"/>
              </a:rPr>
              <a:t> in polynomial time.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3200" i="0" u="none" strike="noStrike" cap="none" normalizeH="0" baseline="0" dirty="0" smtClean="0">
              <a:ln>
                <a:noFill/>
              </a:ln>
              <a:solidFill>
                <a:srgbClr val="6A737C"/>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200" i="0" u="none" strike="noStrike" cap="none" normalizeH="0" baseline="0" dirty="0" smtClean="0">
                <a:ln>
                  <a:noFill/>
                </a:ln>
                <a:solidFill>
                  <a:srgbClr val="6A737C"/>
                </a:solidFill>
                <a:effectLst/>
                <a:cs typeface="Arial" pitchFamily="34" charset="0"/>
              </a:rPr>
              <a:t>Intuitively this means that we can solve </a:t>
            </a:r>
            <a:r>
              <a:rPr kumimoji="0" lang="en-US" sz="3200" i="0" u="none" strike="noStrike" cap="none" normalizeH="0" baseline="0" dirty="0" smtClean="0">
                <a:ln>
                  <a:noFill/>
                </a:ln>
                <a:solidFill>
                  <a:srgbClr val="0C0D0E"/>
                </a:solidFill>
                <a:effectLst/>
                <a:cs typeface="Arial" pitchFamily="34" charset="0"/>
              </a:rPr>
              <a:t>Y</a:t>
            </a:r>
            <a:r>
              <a:rPr kumimoji="0" lang="en-US" sz="3200" i="0" u="none" strike="noStrike" cap="none" normalizeH="0" baseline="0" dirty="0" smtClean="0">
                <a:ln>
                  <a:noFill/>
                </a:ln>
                <a:solidFill>
                  <a:srgbClr val="6A737C"/>
                </a:solidFill>
                <a:effectLst/>
                <a:cs typeface="Arial" pitchFamily="34" charset="0"/>
              </a:rPr>
              <a:t> quickly if we know how to solve </a:t>
            </a:r>
            <a:r>
              <a:rPr kumimoji="0" lang="en-US" sz="3200" i="0" u="none" strike="noStrike" cap="none" normalizeH="0" baseline="0" dirty="0" smtClean="0">
                <a:ln>
                  <a:noFill/>
                </a:ln>
                <a:solidFill>
                  <a:srgbClr val="0C0D0E"/>
                </a:solidFill>
                <a:effectLst/>
                <a:cs typeface="Arial" pitchFamily="34" charset="0"/>
              </a:rPr>
              <a:t>X</a:t>
            </a:r>
            <a:r>
              <a:rPr kumimoji="0" lang="en-US" sz="3200" i="0" u="none" strike="noStrike" cap="none" normalizeH="0" baseline="0" dirty="0" smtClean="0">
                <a:ln>
                  <a:noFill/>
                </a:ln>
                <a:solidFill>
                  <a:srgbClr val="6A737C"/>
                </a:solidFill>
                <a:effectLst/>
                <a:cs typeface="Arial" pitchFamily="34" charset="0"/>
              </a:rPr>
              <a:t> quickly. Precisely, </a:t>
            </a:r>
            <a:r>
              <a:rPr kumimoji="0" lang="en-US" sz="3200" i="0" u="none" strike="noStrike" cap="none" normalizeH="0" baseline="0" dirty="0" smtClean="0">
                <a:ln>
                  <a:noFill/>
                </a:ln>
                <a:solidFill>
                  <a:srgbClr val="0C0D0E"/>
                </a:solidFill>
                <a:effectLst/>
                <a:cs typeface="Arial" pitchFamily="34" charset="0"/>
              </a:rPr>
              <a:t>Y</a:t>
            </a:r>
            <a:r>
              <a:rPr kumimoji="0" lang="en-US" sz="3200" i="0" u="none" strike="noStrike" cap="none" normalizeH="0" baseline="0" dirty="0" smtClean="0">
                <a:ln>
                  <a:noFill/>
                </a:ln>
                <a:solidFill>
                  <a:srgbClr val="6A737C"/>
                </a:solidFill>
                <a:effectLst/>
                <a:cs typeface="Arial" pitchFamily="34" charset="0"/>
              </a:rPr>
              <a:t> is reducible to </a:t>
            </a:r>
            <a:r>
              <a:rPr kumimoji="0" lang="en-US" sz="3200" i="0" u="none" strike="noStrike" cap="none" normalizeH="0" baseline="0" dirty="0" smtClean="0">
                <a:ln>
                  <a:noFill/>
                </a:ln>
                <a:solidFill>
                  <a:srgbClr val="0C0D0E"/>
                </a:solidFill>
                <a:effectLst/>
                <a:cs typeface="Arial" pitchFamily="34" charset="0"/>
              </a:rPr>
              <a:t>X</a:t>
            </a:r>
            <a:r>
              <a:rPr kumimoji="0" lang="en-US" sz="3200" i="0" u="none" strike="noStrike" cap="none" normalizeH="0" baseline="0" dirty="0" smtClean="0">
                <a:ln>
                  <a:noFill/>
                </a:ln>
                <a:solidFill>
                  <a:srgbClr val="6A737C"/>
                </a:solidFill>
                <a:effectLst/>
                <a:cs typeface="Arial" pitchFamily="34" charset="0"/>
              </a:rPr>
              <a:t>, if there is a polynomial time algorithm </a:t>
            </a:r>
            <a:r>
              <a:rPr kumimoji="0" lang="en-US" sz="3200" i="0" u="none" strike="noStrike" cap="none" normalizeH="0" baseline="0" dirty="0" smtClean="0">
                <a:ln>
                  <a:noFill/>
                </a:ln>
                <a:solidFill>
                  <a:srgbClr val="0C0D0E"/>
                </a:solidFill>
                <a:effectLst/>
                <a:cs typeface="Arial" pitchFamily="34" charset="0"/>
              </a:rPr>
              <a:t>f</a:t>
            </a:r>
            <a:r>
              <a:rPr kumimoji="0" lang="en-US" sz="3200" i="0" u="none" strike="noStrike" cap="none" normalizeH="0" baseline="0" dirty="0" smtClean="0">
                <a:ln>
                  <a:noFill/>
                </a:ln>
                <a:solidFill>
                  <a:srgbClr val="6A737C"/>
                </a:solidFill>
                <a:effectLst/>
                <a:cs typeface="Arial" pitchFamily="34" charset="0"/>
              </a:rPr>
              <a:t> to transform instances </a:t>
            </a:r>
            <a:r>
              <a:rPr kumimoji="0" lang="en-US" sz="3200" i="0" u="none" strike="noStrike" cap="none" normalizeH="0" baseline="0" dirty="0" smtClean="0">
                <a:ln>
                  <a:noFill/>
                </a:ln>
                <a:solidFill>
                  <a:srgbClr val="0C0D0E"/>
                </a:solidFill>
                <a:effectLst/>
                <a:cs typeface="Arial" pitchFamily="34" charset="0"/>
              </a:rPr>
              <a:t>y</a:t>
            </a:r>
            <a:r>
              <a:rPr kumimoji="0" lang="en-US" sz="3200" i="0" u="none" strike="noStrike" cap="none" normalizeH="0" baseline="0" dirty="0" smtClean="0">
                <a:ln>
                  <a:noFill/>
                </a:ln>
                <a:solidFill>
                  <a:srgbClr val="6A737C"/>
                </a:solidFill>
                <a:effectLst/>
                <a:cs typeface="Arial" pitchFamily="34" charset="0"/>
              </a:rPr>
              <a:t> of </a:t>
            </a:r>
            <a:r>
              <a:rPr kumimoji="0" lang="en-US" sz="3200" i="0" u="none" strike="noStrike" cap="none" normalizeH="0" baseline="0" dirty="0" smtClean="0">
                <a:ln>
                  <a:noFill/>
                </a:ln>
                <a:solidFill>
                  <a:srgbClr val="0C0D0E"/>
                </a:solidFill>
                <a:effectLst/>
                <a:cs typeface="Arial" pitchFamily="34" charset="0"/>
              </a:rPr>
              <a:t>Y</a:t>
            </a:r>
            <a:r>
              <a:rPr kumimoji="0" lang="en-US" sz="3200" i="0" u="none" strike="noStrike" cap="none" normalizeH="0" baseline="0" dirty="0" smtClean="0">
                <a:ln>
                  <a:noFill/>
                </a:ln>
                <a:solidFill>
                  <a:srgbClr val="6A737C"/>
                </a:solidFill>
                <a:effectLst/>
                <a:cs typeface="Arial" pitchFamily="34" charset="0"/>
              </a:rPr>
              <a:t> to instances </a:t>
            </a:r>
            <a:r>
              <a:rPr kumimoji="0" lang="en-US" sz="3200" i="0" u="none" strike="noStrike" cap="none" normalizeH="0" baseline="0" dirty="0" smtClean="0">
                <a:ln>
                  <a:noFill/>
                </a:ln>
                <a:solidFill>
                  <a:srgbClr val="0C0D0E"/>
                </a:solidFill>
                <a:effectLst/>
                <a:cs typeface="Arial" pitchFamily="34" charset="0"/>
              </a:rPr>
              <a:t>x = f(y)</a:t>
            </a:r>
            <a:r>
              <a:rPr kumimoji="0" lang="en-US" sz="3200" i="0" u="none" strike="noStrike" cap="none" normalizeH="0" baseline="0" dirty="0" smtClean="0">
                <a:ln>
                  <a:noFill/>
                </a:ln>
                <a:solidFill>
                  <a:srgbClr val="6A737C"/>
                </a:solidFill>
                <a:effectLst/>
                <a:cs typeface="Arial" pitchFamily="34" charset="0"/>
              </a:rPr>
              <a:t> of </a:t>
            </a:r>
            <a:r>
              <a:rPr kumimoji="0" lang="en-US" sz="3200" i="0" u="none" strike="noStrike" cap="none" normalizeH="0" baseline="0" dirty="0" smtClean="0">
                <a:ln>
                  <a:noFill/>
                </a:ln>
                <a:solidFill>
                  <a:srgbClr val="0C0D0E"/>
                </a:solidFill>
                <a:effectLst/>
                <a:cs typeface="Arial" pitchFamily="34" charset="0"/>
              </a:rPr>
              <a:t>X</a:t>
            </a:r>
            <a:r>
              <a:rPr kumimoji="0" lang="en-US" sz="3200" i="0" u="none" strike="noStrike" cap="none" normalizeH="0" baseline="0" dirty="0" smtClean="0">
                <a:ln>
                  <a:noFill/>
                </a:ln>
                <a:solidFill>
                  <a:srgbClr val="6A737C"/>
                </a:solidFill>
                <a:effectLst/>
                <a:cs typeface="Arial" pitchFamily="34" charset="0"/>
              </a:rPr>
              <a:t> in polynomial time.</a:t>
            </a:r>
            <a:endParaRPr kumimoji="0" lang="en-US" sz="320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val="30422505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498" y="449192"/>
            <a:ext cx="5456124" cy="577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29047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0"/>
            <a:ext cx="12060622" cy="6527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0" rIns="0" bIns="79350" numCol="1" anchor="ctr" anchorCtr="0" compatLnSpc="1">
            <a:prstTxWarp prst="textNoShape">
              <a:avLst/>
            </a:prstTxWarp>
            <a:spAutoFit/>
          </a:bodyPr>
          <a:lstStyle/>
          <a:p>
            <a:pPr lvl="0" algn="just" eaLnBrk="0" fontAlgn="base" hangingPunct="0">
              <a:spcBef>
                <a:spcPct val="0"/>
              </a:spcBef>
              <a:spcAft>
                <a:spcPct val="0"/>
              </a:spcAft>
            </a:pPr>
            <a:r>
              <a:rPr lang="en-US" sz="2800" b="1" u="sng" dirty="0" smtClean="0"/>
              <a:t>NP-hard:</a:t>
            </a:r>
          </a:p>
          <a:p>
            <a:pPr lvl="0" algn="just" eaLnBrk="0" fontAlgn="base" hangingPunct="0">
              <a:spcBef>
                <a:spcPct val="0"/>
              </a:spcBef>
              <a:spcAft>
                <a:spcPct val="0"/>
              </a:spcAft>
            </a:pPr>
            <a:endParaRPr lang="en-US" sz="2800" b="1" u="sng" dirty="0" smtClean="0"/>
          </a:p>
          <a:p>
            <a:pPr lvl="0" algn="just" eaLnBrk="0" fontAlgn="base" hangingPunct="0">
              <a:spcBef>
                <a:spcPct val="0"/>
              </a:spcBef>
              <a:spcAft>
                <a:spcPct val="0"/>
              </a:spcAft>
            </a:pPr>
            <a:r>
              <a:rPr kumimoji="0" lang="en-US" sz="2400" b="1" i="0" u="none" strike="noStrike" cap="none" normalizeH="0" baseline="0" dirty="0" smtClean="0">
                <a:ln>
                  <a:noFill/>
                </a:ln>
                <a:solidFill>
                  <a:srgbClr val="6A737C"/>
                </a:solidFill>
                <a:effectLst/>
                <a:cs typeface="Arial" pitchFamily="34" charset="0"/>
              </a:rPr>
              <a:t>Intuitively, these are the problems that are </a:t>
            </a:r>
            <a:r>
              <a:rPr kumimoji="0" lang="en-US" sz="2400" b="1" i="1" u="none" strike="noStrike" cap="none" normalizeH="0" baseline="0" dirty="0" smtClean="0">
                <a:ln>
                  <a:noFill/>
                </a:ln>
                <a:solidFill>
                  <a:srgbClr val="6A737C"/>
                </a:solidFill>
                <a:effectLst/>
                <a:cs typeface="Arial" pitchFamily="34" charset="0"/>
              </a:rPr>
              <a:t>at least as hard as the NP-complete problems</a:t>
            </a:r>
            <a:r>
              <a:rPr kumimoji="0" lang="en-US" sz="2400" b="1" i="0" u="none" strike="noStrike" cap="none" normalizeH="0" baseline="0" dirty="0" smtClean="0">
                <a:ln>
                  <a:noFill/>
                </a:ln>
                <a:solidFill>
                  <a:srgbClr val="6A737C"/>
                </a:solidFill>
                <a:effectLst/>
                <a:cs typeface="Arial" pitchFamily="34" charset="0"/>
              </a:rPr>
              <a:t>. Note that NP-hard problems </a:t>
            </a:r>
            <a:r>
              <a:rPr kumimoji="0" lang="en-US" sz="2400" b="1" i="1" u="none" strike="noStrike" cap="none" normalizeH="0" baseline="0" dirty="0" smtClean="0">
                <a:ln>
                  <a:noFill/>
                </a:ln>
                <a:solidFill>
                  <a:srgbClr val="6A737C"/>
                </a:solidFill>
                <a:effectLst/>
                <a:cs typeface="Arial" pitchFamily="34" charset="0"/>
              </a:rPr>
              <a:t>do not have to be in NP</a:t>
            </a:r>
            <a:r>
              <a:rPr kumimoji="0" lang="en-US" sz="2400" b="1" i="0" u="none" strike="noStrike" cap="none" normalizeH="0" baseline="0" dirty="0" smtClean="0">
                <a:ln>
                  <a:noFill/>
                </a:ln>
                <a:solidFill>
                  <a:srgbClr val="6A737C"/>
                </a:solidFill>
                <a:effectLst/>
                <a:cs typeface="Arial" pitchFamily="34" charset="0"/>
              </a:rPr>
              <a:t>, and </a:t>
            </a:r>
            <a:r>
              <a:rPr kumimoji="0" lang="en-US" sz="2400" b="1" i="1" u="none" strike="noStrike" cap="none" normalizeH="0" baseline="0" dirty="0" smtClean="0">
                <a:ln>
                  <a:noFill/>
                </a:ln>
                <a:solidFill>
                  <a:srgbClr val="6A737C"/>
                </a:solidFill>
                <a:effectLst/>
                <a:cs typeface="Arial" pitchFamily="34" charset="0"/>
              </a:rPr>
              <a:t>they do not have to be decision problems</a:t>
            </a:r>
            <a:r>
              <a:rPr kumimoji="0" lang="en-US" sz="2400" b="1" i="0" u="none" strike="noStrike" cap="none" normalizeH="0" baseline="0" dirty="0" smtClean="0">
                <a:ln>
                  <a:noFill/>
                </a:ln>
                <a:solidFill>
                  <a:srgbClr val="6A737C"/>
                </a:solidFill>
                <a:effectLst/>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6A737C"/>
                </a:solidFill>
                <a:effectLst/>
                <a:cs typeface="Arial" pitchFamily="34" charset="0"/>
              </a:rPr>
              <a:t>The precise definition here is that </a:t>
            </a:r>
            <a:r>
              <a:rPr kumimoji="0" lang="en-US" sz="2400" b="1" i="1" u="none" strike="noStrike" cap="none" normalizeH="0" baseline="0" dirty="0" smtClean="0">
                <a:ln>
                  <a:noFill/>
                </a:ln>
                <a:solidFill>
                  <a:srgbClr val="6A737C"/>
                </a:solidFill>
                <a:effectLst/>
                <a:cs typeface="Arial" pitchFamily="34" charset="0"/>
              </a:rPr>
              <a:t>a problem </a:t>
            </a:r>
            <a:r>
              <a:rPr kumimoji="0" lang="en-US" sz="2400" b="1" i="1" u="none" strike="noStrike" cap="none" normalizeH="0" baseline="0" dirty="0" smtClean="0">
                <a:ln>
                  <a:noFill/>
                </a:ln>
                <a:solidFill>
                  <a:srgbClr val="0C0D0E"/>
                </a:solidFill>
                <a:effectLst/>
                <a:cs typeface="Arial" pitchFamily="34" charset="0"/>
              </a:rPr>
              <a:t>X</a:t>
            </a:r>
            <a:r>
              <a:rPr kumimoji="0" lang="en-US" sz="2400" b="1" i="1" u="none" strike="noStrike" cap="none" normalizeH="0" baseline="0" dirty="0" smtClean="0">
                <a:ln>
                  <a:noFill/>
                </a:ln>
                <a:solidFill>
                  <a:srgbClr val="6A737C"/>
                </a:solidFill>
                <a:effectLst/>
                <a:cs typeface="Arial" pitchFamily="34" charset="0"/>
              </a:rPr>
              <a:t> is NP-hard, if there is an NP-complete problem </a:t>
            </a:r>
            <a:r>
              <a:rPr kumimoji="0" lang="en-US" sz="2400" b="1" i="1" u="none" strike="noStrike" cap="none" normalizeH="0" baseline="0" dirty="0" smtClean="0">
                <a:ln>
                  <a:noFill/>
                </a:ln>
                <a:solidFill>
                  <a:srgbClr val="0C0D0E"/>
                </a:solidFill>
                <a:effectLst/>
                <a:cs typeface="Arial" pitchFamily="34" charset="0"/>
              </a:rPr>
              <a:t>Y</a:t>
            </a:r>
            <a:r>
              <a:rPr kumimoji="0" lang="en-US" sz="2400" b="1" i="1" u="none" strike="noStrike" cap="none" normalizeH="0" baseline="0" dirty="0" smtClean="0">
                <a:ln>
                  <a:noFill/>
                </a:ln>
                <a:solidFill>
                  <a:srgbClr val="6A737C"/>
                </a:solidFill>
                <a:effectLst/>
                <a:cs typeface="Arial" pitchFamily="34" charset="0"/>
              </a:rPr>
              <a:t>, such that </a:t>
            </a:r>
            <a:r>
              <a:rPr kumimoji="0" lang="en-US" sz="2400" b="1" i="1" u="none" strike="noStrike" cap="none" normalizeH="0" baseline="0" dirty="0" smtClean="0">
                <a:ln>
                  <a:noFill/>
                </a:ln>
                <a:solidFill>
                  <a:srgbClr val="0C0D0E"/>
                </a:solidFill>
                <a:effectLst/>
                <a:cs typeface="Arial" pitchFamily="34" charset="0"/>
              </a:rPr>
              <a:t>Y</a:t>
            </a:r>
            <a:r>
              <a:rPr kumimoji="0" lang="en-US" sz="2400" b="1" i="1" u="none" strike="noStrike" cap="none" normalizeH="0" baseline="0" dirty="0" smtClean="0">
                <a:ln>
                  <a:noFill/>
                </a:ln>
                <a:solidFill>
                  <a:srgbClr val="6A737C"/>
                </a:solidFill>
                <a:effectLst/>
                <a:cs typeface="Arial" pitchFamily="34" charset="0"/>
              </a:rPr>
              <a:t> is reducible to </a:t>
            </a:r>
            <a:r>
              <a:rPr kumimoji="0" lang="en-US" sz="2400" b="1" i="1" u="none" strike="noStrike" cap="none" normalizeH="0" baseline="0" dirty="0" smtClean="0">
                <a:ln>
                  <a:noFill/>
                </a:ln>
                <a:solidFill>
                  <a:srgbClr val="0C0D0E"/>
                </a:solidFill>
                <a:effectLst/>
                <a:cs typeface="Arial" pitchFamily="34" charset="0"/>
              </a:rPr>
              <a:t>X</a:t>
            </a:r>
            <a:r>
              <a:rPr kumimoji="0" lang="en-US" sz="2400" b="1" i="1" u="none" strike="noStrike" cap="none" normalizeH="0" baseline="0" dirty="0" smtClean="0">
                <a:ln>
                  <a:noFill/>
                </a:ln>
                <a:solidFill>
                  <a:srgbClr val="6A737C"/>
                </a:solidFill>
                <a:effectLst/>
                <a:cs typeface="Arial" pitchFamily="34" charset="0"/>
              </a:rPr>
              <a:t> in polynomial time</a:t>
            </a:r>
            <a:r>
              <a:rPr kumimoji="0" lang="en-US" sz="2400" b="1" i="0" u="none" strike="noStrike" cap="none" normalizeH="0" baseline="0" dirty="0" smtClean="0">
                <a:ln>
                  <a:noFill/>
                </a:ln>
                <a:solidFill>
                  <a:srgbClr val="6A737C"/>
                </a:solidFill>
                <a:effectLst/>
                <a:cs typeface="Arial"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6A737C"/>
                </a:solidFill>
                <a:effectLst/>
                <a:cs typeface="Arial" pitchFamily="34" charset="0"/>
              </a:rPr>
              <a:t>But since any NP-complete problem can be reduced to any other NP-complete problem in polynomial time, all NP-complete problems can be reduced to any NP-hard problem in polynomial time. Then, if there is a solution to one NP-hard problem in polynomial time, there is a solution to all NP problems in polynomial time.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B4045"/>
                </a:solidFill>
                <a:effectLst/>
                <a:cs typeface="Arial" pitchFamily="34" charset="0"/>
              </a:rPr>
              <a:t>Example</a:t>
            </a:r>
            <a:endParaRPr kumimoji="0" lang="en-US" sz="2400" b="1" i="0" u="none" strike="noStrike" cap="none" normalizeH="0" baseline="0" dirty="0" smtClean="0">
              <a:ln>
                <a:noFill/>
              </a:ln>
              <a:solidFill>
                <a:srgbClr val="6A737C"/>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6A737C"/>
                </a:solidFill>
                <a:effectLst/>
                <a:cs typeface="Arial" pitchFamily="34" charset="0"/>
              </a:rPr>
              <a:t>The </a:t>
            </a:r>
            <a:r>
              <a:rPr kumimoji="0" lang="en-US" sz="2400" b="1" i="1" u="none" strike="noStrike" cap="none" normalizeH="0" baseline="0" dirty="0" smtClean="0">
                <a:ln>
                  <a:noFill/>
                </a:ln>
                <a:solidFill>
                  <a:srgbClr val="6A737C"/>
                </a:solidFill>
                <a:effectLst/>
                <a:cs typeface="Arial" pitchFamily="34" charset="0"/>
              </a:rPr>
              <a:t>halting problem</a:t>
            </a:r>
            <a:r>
              <a:rPr kumimoji="0" lang="en-US" sz="2400" b="1" i="0" u="none" strike="noStrike" cap="none" normalizeH="0" baseline="0" dirty="0" smtClean="0">
                <a:ln>
                  <a:noFill/>
                </a:ln>
                <a:solidFill>
                  <a:srgbClr val="6A737C"/>
                </a:solidFill>
                <a:effectLst/>
                <a:cs typeface="Arial" pitchFamily="34" charset="0"/>
              </a:rPr>
              <a:t> is an NP-hard problem. This is the problem that given a program </a:t>
            </a:r>
            <a:r>
              <a:rPr kumimoji="0" lang="en-US" sz="2400" b="1" i="0" u="none" strike="noStrike" cap="none" normalizeH="0" baseline="0" dirty="0" smtClean="0">
                <a:ln>
                  <a:noFill/>
                </a:ln>
                <a:solidFill>
                  <a:srgbClr val="0C0D0E"/>
                </a:solidFill>
                <a:effectLst/>
                <a:cs typeface="Arial" pitchFamily="34" charset="0"/>
              </a:rPr>
              <a:t>P</a:t>
            </a:r>
            <a:r>
              <a:rPr kumimoji="0" lang="en-US" sz="2400" b="1" i="0" u="none" strike="noStrike" cap="none" normalizeH="0" baseline="0" dirty="0" smtClean="0">
                <a:ln>
                  <a:noFill/>
                </a:ln>
                <a:solidFill>
                  <a:srgbClr val="6A737C"/>
                </a:solidFill>
                <a:effectLst/>
                <a:cs typeface="Arial" pitchFamily="34" charset="0"/>
              </a:rPr>
              <a:t> and input </a:t>
            </a:r>
            <a:r>
              <a:rPr kumimoji="0" lang="en-US" sz="2400" b="1" i="0" u="none" strike="noStrike" cap="none" normalizeH="0" baseline="0" dirty="0" smtClean="0">
                <a:ln>
                  <a:noFill/>
                </a:ln>
                <a:solidFill>
                  <a:srgbClr val="0C0D0E"/>
                </a:solidFill>
                <a:effectLst/>
                <a:cs typeface="Arial" pitchFamily="34" charset="0"/>
              </a:rPr>
              <a:t>I</a:t>
            </a:r>
            <a:r>
              <a:rPr kumimoji="0" lang="en-US" sz="2400" b="1" i="0" u="none" strike="noStrike" cap="none" normalizeH="0" baseline="0" dirty="0" smtClean="0">
                <a:ln>
                  <a:noFill/>
                </a:ln>
                <a:solidFill>
                  <a:srgbClr val="6A737C"/>
                </a:solidFill>
                <a:effectLst/>
                <a:cs typeface="Arial" pitchFamily="34" charset="0"/>
              </a:rPr>
              <a:t>, will it halt? This is a decision problem but it is not in NP. It is clear that any NP-complete problem can be reduced to this one. As another example, any NP-complete problem is NP-hard.</a:t>
            </a:r>
            <a:endParaRPr kumimoji="0" lang="en-US" sz="2400"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val="13284869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845" y="271955"/>
            <a:ext cx="4515341" cy="5448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61296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845" y="271955"/>
            <a:ext cx="4515341" cy="5448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486401" y="2412123"/>
            <a:ext cx="5486400" cy="1200329"/>
          </a:xfrm>
          <a:prstGeom prst="rect">
            <a:avLst/>
          </a:prstGeom>
          <a:noFill/>
        </p:spPr>
        <p:txBody>
          <a:bodyPr wrap="square" rtlCol="0">
            <a:spAutoFit/>
          </a:bodyPr>
          <a:lstStyle/>
          <a:p>
            <a:r>
              <a:rPr lang="en-US" dirty="0" smtClean="0"/>
              <a:t>Yesterday many problems were in NP today they are in P.</a:t>
            </a:r>
          </a:p>
          <a:p>
            <a:r>
              <a:rPr lang="en-US" dirty="0" smtClean="0"/>
              <a:t>Example – Merge Sort.</a:t>
            </a:r>
          </a:p>
          <a:p>
            <a:r>
              <a:rPr lang="en-US" dirty="0" smtClean="0"/>
              <a:t>Today what ever is NP tomorrow they may get into P .</a:t>
            </a:r>
          </a:p>
          <a:p>
            <a:endParaRPr lang="en-US" dirty="0"/>
          </a:p>
        </p:txBody>
      </p:sp>
    </p:spTree>
    <p:extLst>
      <p:ext uri="{BB962C8B-B14F-4D97-AF65-F5344CB8AC3E}">
        <p14:creationId xmlns:p14="http://schemas.microsoft.com/office/powerpoint/2010/main" val="41147871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0" y="1403132"/>
            <a:ext cx="12192000" cy="5454874"/>
          </a:xfrm>
        </p:spPr>
        <p:txBody>
          <a:bodyPr/>
          <a:lstStyle/>
          <a:p>
            <a:pPr algn="just"/>
            <a:r>
              <a:rPr lang="en-US" dirty="0" smtClean="0"/>
              <a:t>We are always interested in reducing the polynomial time complexity of any problem to O(1) and this is a continuous research interest we want everything to happen in O(1) !!!!</a:t>
            </a:r>
          </a:p>
          <a:p>
            <a:pPr algn="just"/>
            <a:r>
              <a:rPr lang="en-US" dirty="0"/>
              <a:t> </a:t>
            </a:r>
            <a:r>
              <a:rPr lang="en-US" dirty="0" smtClean="0"/>
              <a:t>At the same time we want exponential time problems to be reduced to polynomial time.</a:t>
            </a:r>
          </a:p>
          <a:p>
            <a:pPr algn="just"/>
            <a:endParaRPr lang="en-US" dirty="0"/>
          </a:p>
          <a:p>
            <a:pPr algn="just"/>
            <a:r>
              <a:rPr lang="en-US" dirty="0" smtClean="0"/>
              <a:t>Because 2</a:t>
            </a:r>
            <a:r>
              <a:rPr lang="en-US" baseline="30000" dirty="0" smtClean="0"/>
              <a:t>n</a:t>
            </a:r>
            <a:r>
              <a:rPr lang="en-US" dirty="0" smtClean="0"/>
              <a:t> is very costly compared to n</a:t>
            </a:r>
            <a:r>
              <a:rPr lang="en-US" baseline="30000" dirty="0" smtClean="0"/>
              <a:t>10</a:t>
            </a:r>
            <a:r>
              <a:rPr lang="en-US" dirty="0" smtClean="0"/>
              <a:t>, n</a:t>
            </a:r>
            <a:r>
              <a:rPr lang="en-US" baseline="30000" dirty="0" smtClean="0"/>
              <a:t>100</a:t>
            </a:r>
            <a:r>
              <a:rPr lang="en-US" dirty="0" smtClean="0"/>
              <a:t> for some large values of n.</a:t>
            </a:r>
          </a:p>
          <a:p>
            <a:pPr algn="just"/>
            <a:endParaRPr lang="en-US" dirty="0"/>
          </a:p>
          <a:p>
            <a:pPr algn="just"/>
            <a:r>
              <a:rPr lang="en-US" dirty="0" smtClean="0"/>
              <a:t>Show the similarity / association / relation between different exponential problems and if one problem is solved in polynomial time we can prove the other problem also in polynomial time.</a:t>
            </a:r>
          </a:p>
          <a:p>
            <a:pPr algn="just"/>
            <a:endParaRPr lang="en-US" dirty="0"/>
          </a:p>
          <a:p>
            <a:pPr algn="just"/>
            <a:r>
              <a:rPr lang="en-US" dirty="0" smtClean="0"/>
              <a:t>If polynomial time deterministic algorithms are not been able to be written for these problems then write non-deterministic algorithm.</a:t>
            </a:r>
            <a:endParaRPr lang="en-US" dirty="0"/>
          </a:p>
        </p:txBody>
      </p:sp>
    </p:spTree>
    <p:extLst>
      <p:ext uri="{BB962C8B-B14F-4D97-AF65-F5344CB8AC3E}">
        <p14:creationId xmlns:p14="http://schemas.microsoft.com/office/powerpoint/2010/main" val="577150863"/>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normAutofit/>
          </a:bodyPr>
          <a:lstStyle/>
          <a:p>
            <a:r>
              <a:rPr lang="en-US" dirty="0" smtClean="0">
                <a:latin typeface="Times New Roman" panose="02020603050405020304" pitchFamily="18" charset="0"/>
                <a:cs typeface="Times New Roman" panose="02020603050405020304" pitchFamily="18" charset="0"/>
              </a:rPr>
              <a:t>Agenda – session 15</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0" y="1395230"/>
            <a:ext cx="12192000" cy="2246769"/>
          </a:xfrm>
          <a:prstGeom prst="rect">
            <a:avLst/>
          </a:prstGeom>
          <a:noFill/>
        </p:spPr>
        <p:txBody>
          <a:bodyPr wrap="square" rtlCol="0">
            <a:spAutoFit/>
          </a:bodyPr>
          <a:lstStyle/>
          <a:p>
            <a:pPr marL="457200" indent="-457200">
              <a:buFont typeface="Arial" pitchFamily="34" charset="0"/>
              <a:buChar char="•"/>
            </a:pPr>
            <a:r>
              <a:rPr lang="en-US" sz="2800" dirty="0"/>
              <a:t>Definition of P and NP classes and </a:t>
            </a:r>
            <a:r>
              <a:rPr lang="en-US" sz="2800" dirty="0" smtClean="0"/>
              <a:t>examples</a:t>
            </a:r>
          </a:p>
          <a:p>
            <a:pPr marL="457200" indent="-457200">
              <a:buFont typeface="Arial" pitchFamily="34" charset="0"/>
              <a:buChar char="•"/>
            </a:pPr>
            <a:r>
              <a:rPr lang="en-US" sz="2800" dirty="0" smtClean="0"/>
              <a:t>Understanding </a:t>
            </a:r>
            <a:r>
              <a:rPr lang="en-US" sz="2800" dirty="0"/>
              <a:t>NP-Completeness: CNF-SAT Cook-Levin theorem</a:t>
            </a:r>
          </a:p>
          <a:p>
            <a:pPr marL="457200" indent="-457200">
              <a:buFont typeface="Arial" pitchFamily="34" charset="0"/>
              <a:buChar char="•"/>
            </a:pPr>
            <a:r>
              <a:rPr lang="en-US" sz="2800" dirty="0"/>
              <a:t>Polynomial time reducibility: CNF-SAT and 3-SAT, Vertex </a:t>
            </a:r>
            <a:r>
              <a:rPr lang="en-US" sz="2800" dirty="0" smtClean="0"/>
              <a:t>Cover</a:t>
            </a:r>
          </a:p>
          <a:p>
            <a:pPr marL="457200" indent="-457200">
              <a:buFont typeface="Arial" pitchFamily="34" charset="0"/>
              <a:buChar char="•"/>
            </a:pPr>
            <a:r>
              <a:rPr lang="en-US" sz="2800" dirty="0"/>
              <a:t>Polynomial time reducibility: Clique and Set-Cover, Subset-Sum and Knapsack</a:t>
            </a:r>
          </a:p>
          <a:p>
            <a:endParaRPr lang="en-US" sz="2800" dirty="0"/>
          </a:p>
        </p:txBody>
      </p:sp>
    </p:spTree>
    <p:extLst>
      <p:ext uri="{BB962C8B-B14F-4D97-AF65-F5344CB8AC3E}">
        <p14:creationId xmlns:p14="http://schemas.microsoft.com/office/powerpoint/2010/main" val="31281163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0" y="1403132"/>
            <a:ext cx="12192000" cy="5454874"/>
          </a:xfrm>
        </p:spPr>
        <p:txBody>
          <a:bodyPr/>
          <a:lstStyle/>
          <a:p>
            <a:pPr algn="just"/>
            <a:r>
              <a:rPr lang="en-US" dirty="0"/>
              <a:t>Problem Statement : Search an element x on A[1:n] where n&gt;=1, on successful search return j if a[j] is equals to x otherwise return 0.</a:t>
            </a:r>
          </a:p>
          <a:p>
            <a:pPr algn="just"/>
            <a:r>
              <a:rPr lang="en-US" dirty="0"/>
              <a:t>Non-deterministic Algorithm for this problem :</a:t>
            </a:r>
          </a:p>
          <a:p>
            <a:pPr algn="just"/>
            <a:r>
              <a:rPr lang="en-US" dirty="0"/>
              <a:t>1</a:t>
            </a:r>
            <a:r>
              <a:rPr lang="en-US" dirty="0" smtClean="0"/>
              <a:t>. j</a:t>
            </a:r>
            <a:r>
              <a:rPr lang="en-US" dirty="0"/>
              <a:t>= </a:t>
            </a:r>
            <a:r>
              <a:rPr lang="en-US" dirty="0">
                <a:solidFill>
                  <a:srgbClr val="FF0000"/>
                </a:solidFill>
              </a:rPr>
              <a:t>choice(a, n</a:t>
            </a:r>
            <a:r>
              <a:rPr lang="en-US" dirty="0" smtClean="0">
                <a:solidFill>
                  <a:srgbClr val="FF0000"/>
                </a:solidFill>
              </a:rPr>
              <a:t>)		---------</a:t>
            </a:r>
            <a:r>
              <a:rPr lang="en-US" dirty="0" smtClean="0">
                <a:solidFill>
                  <a:srgbClr val="FF0000"/>
                </a:solidFill>
                <a:sym typeface="Wingdings" pitchFamily="2" charset="2"/>
              </a:rPr>
              <a:t></a:t>
            </a:r>
            <a:r>
              <a:rPr lang="en-US" dirty="0" smtClean="0">
                <a:solidFill>
                  <a:srgbClr val="FF0000"/>
                </a:solidFill>
              </a:rPr>
              <a:t> Non-deterministic statement	O(1) -&gt; assumption</a:t>
            </a:r>
            <a:endParaRPr lang="en-US" dirty="0">
              <a:solidFill>
                <a:srgbClr val="FF0000"/>
              </a:solidFill>
            </a:endParaRPr>
          </a:p>
          <a:p>
            <a:pPr algn="just"/>
            <a:r>
              <a:rPr lang="en-US" dirty="0"/>
              <a:t>2</a:t>
            </a:r>
            <a:r>
              <a:rPr lang="en-US" dirty="0" smtClean="0"/>
              <a:t>. if(A[j</a:t>
            </a:r>
            <a:r>
              <a:rPr lang="en-US" dirty="0"/>
              <a:t>]==x) then</a:t>
            </a:r>
          </a:p>
          <a:p>
            <a:pPr algn="just"/>
            <a:r>
              <a:rPr lang="en-US" dirty="0"/>
              <a:t>    {</a:t>
            </a:r>
          </a:p>
          <a:p>
            <a:pPr algn="just"/>
            <a:r>
              <a:rPr lang="en-US" dirty="0"/>
              <a:t>       write(j);</a:t>
            </a:r>
          </a:p>
          <a:p>
            <a:pPr algn="just"/>
            <a:r>
              <a:rPr lang="en-US" dirty="0"/>
              <a:t>       </a:t>
            </a:r>
            <a:r>
              <a:rPr lang="en-US" dirty="0">
                <a:solidFill>
                  <a:srgbClr val="FF0000"/>
                </a:solidFill>
              </a:rPr>
              <a:t>success();</a:t>
            </a:r>
          </a:p>
          <a:p>
            <a:pPr algn="just"/>
            <a:r>
              <a:rPr lang="en-US" dirty="0"/>
              <a:t>    }</a:t>
            </a:r>
          </a:p>
          <a:p>
            <a:pPr algn="just"/>
            <a:r>
              <a:rPr lang="en-US" dirty="0"/>
              <a:t>3</a:t>
            </a:r>
            <a:r>
              <a:rPr lang="en-US" dirty="0" smtClean="0"/>
              <a:t>. write(0</a:t>
            </a:r>
            <a:r>
              <a:rPr lang="en-US" dirty="0"/>
              <a:t>); </a:t>
            </a:r>
            <a:endParaRPr lang="en-US" dirty="0" smtClean="0"/>
          </a:p>
          <a:p>
            <a:pPr algn="just"/>
            <a:r>
              <a:rPr lang="en-US" dirty="0">
                <a:solidFill>
                  <a:srgbClr val="FF0000"/>
                </a:solidFill>
              </a:rPr>
              <a:t>	</a:t>
            </a:r>
            <a:r>
              <a:rPr lang="en-US" dirty="0" smtClean="0">
                <a:solidFill>
                  <a:srgbClr val="FF0000"/>
                </a:solidFill>
              </a:rPr>
              <a:t>failure</a:t>
            </a:r>
            <a:r>
              <a:rPr lang="en-US" dirty="0">
                <a:solidFill>
                  <a:srgbClr val="FF0000"/>
                </a:solidFill>
              </a:rPr>
              <a:t>();</a:t>
            </a:r>
          </a:p>
        </p:txBody>
      </p:sp>
    </p:spTree>
    <p:extLst>
      <p:ext uri="{BB962C8B-B14F-4D97-AF65-F5344CB8AC3E}">
        <p14:creationId xmlns:p14="http://schemas.microsoft.com/office/powerpoint/2010/main" val="3224945025"/>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792530244"/>
              </p:ext>
            </p:extLst>
          </p:nvPr>
        </p:nvGraphicFramePr>
        <p:xfrm>
          <a:off x="472963" y="394137"/>
          <a:ext cx="10815146" cy="5580994"/>
        </p:xfrm>
        <a:graphic>
          <a:graphicData uri="http://schemas.openxmlformats.org/drawingml/2006/table">
            <a:tbl>
              <a:tblPr/>
              <a:tblGrid>
                <a:gridCol w="5407573">
                  <a:extLst>
                    <a:ext uri="{9D8B030D-6E8A-4147-A177-3AD203B41FA5}">
                      <a16:colId xmlns:a16="http://schemas.microsoft.com/office/drawing/2014/main" val="20000"/>
                    </a:ext>
                  </a:extLst>
                </a:gridCol>
                <a:gridCol w="5407573">
                  <a:extLst>
                    <a:ext uri="{9D8B030D-6E8A-4147-A177-3AD203B41FA5}">
                      <a16:colId xmlns:a16="http://schemas.microsoft.com/office/drawing/2014/main" val="20001"/>
                    </a:ext>
                  </a:extLst>
                </a:gridCol>
              </a:tblGrid>
              <a:tr h="1017742">
                <a:tc>
                  <a:txBody>
                    <a:bodyPr/>
                    <a:lstStyle/>
                    <a:p>
                      <a:pPr algn="ctr" fontAlgn="base"/>
                      <a:r>
                        <a:rPr lang="en-US" sz="2400" b="1" cap="all" dirty="0">
                          <a:solidFill>
                            <a:srgbClr val="000000"/>
                          </a:solidFill>
                          <a:effectLst/>
                        </a:rPr>
                        <a:t>Deterministic Algorithm</a:t>
                      </a:r>
                    </a:p>
                  </a:txBody>
                  <a:tcPr marL="76200" marR="76200" marT="76200" marB="76200" anchor="ctr">
                    <a:lnL>
                      <a:noFill/>
                    </a:lnL>
                    <a:lnR>
                      <a:noFill/>
                    </a:lnR>
                    <a:lnT>
                      <a:noFill/>
                    </a:lnT>
                    <a:lnB w="9525" cap="flat" cmpd="sng" algn="ctr">
                      <a:solidFill>
                        <a:srgbClr val="EDEDED"/>
                      </a:solidFill>
                      <a:prstDash val="solid"/>
                      <a:round/>
                      <a:headEnd type="none" w="med" len="med"/>
                      <a:tailEnd type="none" w="med" len="med"/>
                    </a:lnB>
                    <a:solidFill>
                      <a:srgbClr val="0F9D58"/>
                    </a:solidFill>
                  </a:tcPr>
                </a:tc>
                <a:tc>
                  <a:txBody>
                    <a:bodyPr/>
                    <a:lstStyle/>
                    <a:p>
                      <a:pPr algn="ctr" fontAlgn="base"/>
                      <a:r>
                        <a:rPr lang="en-US" sz="2400" b="1" cap="all" dirty="0">
                          <a:solidFill>
                            <a:srgbClr val="000000"/>
                          </a:solidFill>
                          <a:effectLst/>
                        </a:rPr>
                        <a:t>Non-deterministic Algorithm</a:t>
                      </a:r>
                    </a:p>
                  </a:txBody>
                  <a:tcPr marL="76200" marR="76200" marT="76200" marB="76200" anchor="ctr">
                    <a:lnL>
                      <a:noFill/>
                    </a:lnL>
                    <a:lnR>
                      <a:noFill/>
                    </a:lnR>
                    <a:lnT>
                      <a:noFill/>
                    </a:lnT>
                    <a:lnB w="9525" cap="flat" cmpd="sng" algn="ctr">
                      <a:solidFill>
                        <a:srgbClr val="EDEDED"/>
                      </a:solidFill>
                      <a:prstDash val="solid"/>
                      <a:round/>
                      <a:headEnd type="none" w="med" len="med"/>
                      <a:tailEnd type="none" w="med" len="med"/>
                    </a:lnB>
                    <a:solidFill>
                      <a:srgbClr val="0F9D58"/>
                    </a:solidFill>
                  </a:tcPr>
                </a:tc>
                <a:extLst>
                  <a:ext uri="{0D108BD9-81ED-4DB2-BD59-A6C34878D82A}">
                    <a16:rowId xmlns:a16="http://schemas.microsoft.com/office/drawing/2014/main" val="10000"/>
                  </a:ext>
                </a:extLst>
              </a:tr>
              <a:tr h="1786582">
                <a:tc>
                  <a:txBody>
                    <a:bodyPr/>
                    <a:lstStyle/>
                    <a:p>
                      <a:pPr algn="l" fontAlgn="base"/>
                      <a:r>
                        <a:rPr lang="en-US" sz="2400" b="0">
                          <a:effectLst/>
                        </a:rPr>
                        <a:t>For a particular input the computer will give always same output.</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l" fontAlgn="base"/>
                      <a:r>
                        <a:rPr lang="en-US" sz="2400" b="0" dirty="0">
                          <a:effectLst/>
                        </a:rPr>
                        <a:t>For a particular input the computer </a:t>
                      </a:r>
                      <a:r>
                        <a:rPr lang="en-US" sz="2400" b="0" dirty="0" smtClean="0">
                          <a:effectLst/>
                        </a:rPr>
                        <a:t>may </a:t>
                      </a:r>
                      <a:r>
                        <a:rPr lang="en-US" sz="2400" b="0" dirty="0">
                          <a:effectLst/>
                        </a:rPr>
                        <a:t>give different output on different execution.</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extLst>
                  <a:ext uri="{0D108BD9-81ED-4DB2-BD59-A6C34878D82A}">
                    <a16:rowId xmlns:a16="http://schemas.microsoft.com/office/drawing/2014/main" val="10001"/>
                  </a:ext>
                </a:extLst>
              </a:tr>
              <a:tr h="990088">
                <a:tc>
                  <a:txBody>
                    <a:bodyPr/>
                    <a:lstStyle/>
                    <a:p>
                      <a:pPr algn="l" fontAlgn="base"/>
                      <a:r>
                        <a:rPr lang="en-US" sz="2400" b="0">
                          <a:effectLst/>
                        </a:rPr>
                        <a:t>Can solve the problem in polynomial time.</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l" fontAlgn="base"/>
                      <a:r>
                        <a:rPr lang="en-US" sz="2400" b="0" dirty="0">
                          <a:effectLst/>
                        </a:rPr>
                        <a:t>Can’t solve the problem in polynomial time.</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extLst>
                  <a:ext uri="{0D108BD9-81ED-4DB2-BD59-A6C34878D82A}">
                    <a16:rowId xmlns:a16="http://schemas.microsoft.com/office/drawing/2014/main" val="10002"/>
                  </a:ext>
                </a:extLst>
              </a:tr>
              <a:tr h="1786582">
                <a:tc>
                  <a:txBody>
                    <a:bodyPr/>
                    <a:lstStyle/>
                    <a:p>
                      <a:pPr algn="l" fontAlgn="base"/>
                      <a:r>
                        <a:rPr lang="en-US" sz="2400" b="0">
                          <a:effectLst/>
                        </a:rPr>
                        <a:t>Can determine the next step of execution.</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tcPr>
                </a:tc>
                <a:tc>
                  <a:txBody>
                    <a:bodyPr/>
                    <a:lstStyle/>
                    <a:p>
                      <a:pPr algn="l" fontAlgn="base"/>
                      <a:r>
                        <a:rPr lang="en-US" sz="2400" b="0" dirty="0">
                          <a:effectLst/>
                        </a:rPr>
                        <a:t>Cannot determine the next step of execution due to more than one path the algorithm can take.</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60978710"/>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560676" cy="6621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3399236"/>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854" y="758361"/>
            <a:ext cx="10878207" cy="5382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43294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0" y="1403132"/>
            <a:ext cx="12192000" cy="5454874"/>
          </a:xfrm>
        </p:spPr>
        <p:txBody>
          <a:bodyPr/>
          <a:lstStyle/>
          <a:p>
            <a:pPr algn="just"/>
            <a:r>
              <a:rPr lang="en-US" dirty="0"/>
              <a:t>T</a:t>
            </a:r>
            <a:r>
              <a:rPr lang="en-US" dirty="0" smtClean="0"/>
              <a:t>here </a:t>
            </a:r>
            <a:r>
              <a:rPr lang="en-US" dirty="0"/>
              <a:t>are a number of practical problems for which no solution is known other than variations of Backtracking. One such problem is CNF </a:t>
            </a:r>
            <a:r>
              <a:rPr lang="en-US" dirty="0" err="1"/>
              <a:t>satisfiability</a:t>
            </a:r>
            <a:r>
              <a:rPr lang="en-US" dirty="0"/>
              <a:t>. Recall that a formula involving </a:t>
            </a:r>
            <a:r>
              <a:rPr lang="en-US" dirty="0" err="1"/>
              <a:t>boolean</a:t>
            </a:r>
            <a:r>
              <a:rPr lang="en-US" dirty="0"/>
              <a:t> variables x</a:t>
            </a:r>
            <a:r>
              <a:rPr lang="en-US" baseline="-25000" dirty="0"/>
              <a:t>1</a:t>
            </a:r>
            <a:r>
              <a:rPr lang="en-US" dirty="0"/>
              <a:t>, x</a:t>
            </a:r>
            <a:r>
              <a:rPr lang="en-US" baseline="-25000" dirty="0"/>
              <a:t>2</a:t>
            </a:r>
            <a:r>
              <a:rPr lang="en-US" dirty="0"/>
              <a:t>, ..., </a:t>
            </a:r>
            <a:r>
              <a:rPr lang="en-US" dirty="0" err="1"/>
              <a:t>x</a:t>
            </a:r>
            <a:r>
              <a:rPr lang="en-US" baseline="-25000" dirty="0" err="1"/>
              <a:t>n</a:t>
            </a:r>
            <a:r>
              <a:rPr lang="en-US" dirty="0"/>
              <a:t> and their negations is in </a:t>
            </a:r>
            <a:r>
              <a:rPr lang="en-US" dirty="0" err="1"/>
              <a:t>Conjuctive</a:t>
            </a:r>
            <a:r>
              <a:rPr lang="en-US" dirty="0"/>
              <a:t> Normal Form (</a:t>
            </a:r>
            <a:r>
              <a:rPr lang="en-US" dirty="0" smtClean="0"/>
              <a:t>CNF</a:t>
            </a:r>
            <a:r>
              <a:rPr lang="en-US" dirty="0"/>
              <a:t>) if it is a conjunction of disjunctions. For example, the formula </a:t>
            </a:r>
            <a:endParaRPr lang="en-US" dirty="0" smtClean="0"/>
          </a:p>
          <a:p>
            <a:pPr algn="just"/>
            <a:endParaRPr lang="en-US" dirty="0">
              <a:solidFill>
                <a:srgbClr val="FF0000"/>
              </a:solidFill>
            </a:endParaRPr>
          </a:p>
          <a:p>
            <a:pPr algn="just"/>
            <a:r>
              <a:rPr lang="en-US" dirty="0"/>
              <a:t>(x</a:t>
            </a:r>
            <a:r>
              <a:rPr lang="en-US" baseline="-25000" dirty="0"/>
              <a:t>1</a:t>
            </a:r>
            <a:r>
              <a:rPr lang="en-US" dirty="0"/>
              <a:t> .or. x</a:t>
            </a:r>
            <a:r>
              <a:rPr lang="en-US" baseline="-25000" dirty="0"/>
              <a:t>3</a:t>
            </a:r>
            <a:r>
              <a:rPr lang="en-US" dirty="0"/>
              <a:t>) .and. (-x</a:t>
            </a:r>
            <a:r>
              <a:rPr lang="en-US" baseline="-25000" dirty="0"/>
              <a:t>1</a:t>
            </a:r>
            <a:r>
              <a:rPr lang="en-US" dirty="0"/>
              <a:t> .or. x</a:t>
            </a:r>
            <a:r>
              <a:rPr lang="en-US" baseline="-25000" dirty="0"/>
              <a:t>2</a:t>
            </a:r>
            <a:r>
              <a:rPr lang="en-US" dirty="0"/>
              <a:t> .or. x</a:t>
            </a:r>
            <a:r>
              <a:rPr lang="en-US" baseline="-25000" dirty="0"/>
              <a:t>3</a:t>
            </a:r>
            <a:r>
              <a:rPr lang="en-US" dirty="0"/>
              <a:t>) .and. (-x</a:t>
            </a:r>
            <a:r>
              <a:rPr lang="en-US" baseline="-25000" dirty="0"/>
              <a:t>1</a:t>
            </a:r>
            <a:r>
              <a:rPr lang="en-US" dirty="0"/>
              <a:t> .or. -x</a:t>
            </a:r>
            <a:r>
              <a:rPr lang="en-US" baseline="-25000" dirty="0"/>
              <a:t>2</a:t>
            </a:r>
            <a:r>
              <a:rPr lang="en-US" dirty="0"/>
              <a:t>) .and. (x</a:t>
            </a:r>
            <a:r>
              <a:rPr lang="en-US" baseline="-25000" dirty="0"/>
              <a:t>2</a:t>
            </a:r>
            <a:r>
              <a:rPr lang="en-US" dirty="0"/>
              <a:t> .or. -x</a:t>
            </a:r>
            <a:r>
              <a:rPr lang="en-US" baseline="-25000" dirty="0"/>
              <a:t>3</a:t>
            </a:r>
            <a:r>
              <a:rPr lang="en-US" dirty="0"/>
              <a:t>) is in CNF</a:t>
            </a:r>
            <a:r>
              <a:rPr lang="en-US" dirty="0" smtClean="0"/>
              <a:t>. </a:t>
            </a:r>
          </a:p>
          <a:p>
            <a:pPr algn="just"/>
            <a:endParaRPr lang="en-US" dirty="0"/>
          </a:p>
          <a:p>
            <a:pPr algn="just"/>
            <a:r>
              <a:rPr lang="en-US" dirty="0"/>
              <a:t>The fundamental question about CNF formulas is their </a:t>
            </a:r>
            <a:r>
              <a:rPr lang="en-US" dirty="0" err="1"/>
              <a:t>satisfiability</a:t>
            </a:r>
            <a:r>
              <a:rPr lang="en-US" dirty="0"/>
              <a:t>, i.e., is there a truth assignment to the </a:t>
            </a:r>
            <a:r>
              <a:rPr lang="en-US" dirty="0" err="1"/>
              <a:t>boolean</a:t>
            </a:r>
            <a:r>
              <a:rPr lang="en-US" dirty="0"/>
              <a:t> variables in the formula which makes the formula </a:t>
            </a:r>
            <a:r>
              <a:rPr lang="en-US" dirty="0" smtClean="0"/>
              <a:t>evaluate </a:t>
            </a:r>
            <a:r>
              <a:rPr lang="en-US" dirty="0"/>
              <a:t>to TRUE? </a:t>
            </a:r>
            <a:endParaRPr lang="en-US" dirty="0" smtClean="0"/>
          </a:p>
          <a:p>
            <a:pPr algn="just"/>
            <a:endParaRPr lang="en-US" dirty="0">
              <a:solidFill>
                <a:srgbClr val="FF0000"/>
              </a:solidFill>
            </a:endParaRPr>
          </a:p>
          <a:p>
            <a:pPr algn="just"/>
            <a:r>
              <a:rPr lang="en-US" dirty="0"/>
              <a:t>Takes 2</a:t>
            </a:r>
            <a:r>
              <a:rPr lang="en-US" baseline="30000" dirty="0"/>
              <a:t>n</a:t>
            </a:r>
            <a:endParaRPr lang="en-US" dirty="0">
              <a:solidFill>
                <a:srgbClr val="FF0000"/>
              </a:solidFill>
            </a:endParaRPr>
          </a:p>
        </p:txBody>
      </p:sp>
      <p:sp>
        <p:nvSpPr>
          <p:cNvPr id="3" name="TextBox 2"/>
          <p:cNvSpPr txBox="1"/>
          <p:nvPr/>
        </p:nvSpPr>
        <p:spPr>
          <a:xfrm>
            <a:off x="755059" y="292444"/>
            <a:ext cx="2177327" cy="707886"/>
          </a:xfrm>
          <a:prstGeom prst="rect">
            <a:avLst/>
          </a:prstGeom>
          <a:noFill/>
        </p:spPr>
        <p:txBody>
          <a:bodyPr wrap="none" rtlCol="0">
            <a:spAutoFit/>
          </a:bodyPr>
          <a:lstStyle/>
          <a:p>
            <a:r>
              <a:rPr lang="en-US" sz="4000" b="1" dirty="0" smtClean="0"/>
              <a:t>CNF - SAT</a:t>
            </a:r>
            <a:endParaRPr lang="en-US" sz="4000" b="1" dirty="0"/>
          </a:p>
        </p:txBody>
      </p:sp>
    </p:spTree>
    <p:extLst>
      <p:ext uri="{BB962C8B-B14F-4D97-AF65-F5344CB8AC3E}">
        <p14:creationId xmlns:p14="http://schemas.microsoft.com/office/powerpoint/2010/main" val="1780284991"/>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0359" y="0"/>
            <a:ext cx="11268841" cy="6858005"/>
          </a:xfrm>
        </p:spPr>
        <p:txBody>
          <a:bodyPr>
            <a:normAutofit fontScale="92500" lnSpcReduction="20000"/>
          </a:bodyPr>
          <a:lstStyle/>
          <a:p>
            <a:endParaRPr lang="en-US" dirty="0"/>
          </a:p>
          <a:p>
            <a:r>
              <a:rPr lang="en-US" dirty="0"/>
              <a:t>I would start from the question, what's SAT in general. SAT is </a:t>
            </a:r>
            <a:r>
              <a:rPr lang="en-US" dirty="0" err="1"/>
              <a:t>satisfiability</a:t>
            </a:r>
            <a:r>
              <a:rPr lang="en-US" dirty="0"/>
              <a:t> problem - say you have Boolean expression written using only AND, OR, NOT, variables, and parentheses. The SAT problem is: given the expression, is there some assignment of TRUE and FALSE values to the variables that will make the entire expression true?</a:t>
            </a:r>
          </a:p>
          <a:p>
            <a:endParaRPr lang="en-US" dirty="0" smtClean="0"/>
          </a:p>
          <a:p>
            <a:r>
              <a:rPr lang="en-US" dirty="0" smtClean="0"/>
              <a:t>For </a:t>
            </a:r>
            <a:r>
              <a:rPr lang="en-US" dirty="0"/>
              <a:t>example,</a:t>
            </a:r>
          </a:p>
          <a:p>
            <a:r>
              <a:rPr lang="en-US" i="1" dirty="0">
                <a:solidFill>
                  <a:srgbClr val="CC0000"/>
                </a:solidFill>
                <a:latin typeface="MathJax_Math"/>
              </a:rPr>
              <a:t>x</a:t>
            </a:r>
            <a:r>
              <a:rPr lang="en-US" dirty="0">
                <a:solidFill>
                  <a:srgbClr val="CC0000"/>
                </a:solidFill>
                <a:latin typeface="MathJax_Main"/>
              </a:rPr>
              <a:t>1∧</a:t>
            </a:r>
            <a:r>
              <a:rPr lang="en-US" i="1" dirty="0">
                <a:solidFill>
                  <a:srgbClr val="CC0000"/>
                </a:solidFill>
                <a:latin typeface="MathJax_Math"/>
              </a:rPr>
              <a:t>x</a:t>
            </a:r>
            <a:r>
              <a:rPr lang="en-US" dirty="0">
                <a:solidFill>
                  <a:srgbClr val="CC0000"/>
                </a:solidFill>
                <a:latin typeface="MathJax_Main"/>
              </a:rPr>
              <a:t>2∨</a:t>
            </a:r>
            <a:r>
              <a:rPr lang="en-US" i="1" dirty="0" smtClean="0">
                <a:solidFill>
                  <a:srgbClr val="CC0000"/>
                </a:solidFill>
                <a:latin typeface="MathJax_Math"/>
              </a:rPr>
              <a:t>x</a:t>
            </a:r>
            <a:r>
              <a:rPr lang="en-US" dirty="0" smtClean="0">
                <a:solidFill>
                  <a:srgbClr val="CC0000"/>
                </a:solidFill>
                <a:latin typeface="MathJax_Main"/>
              </a:rPr>
              <a:t>3</a:t>
            </a:r>
          </a:p>
          <a:p>
            <a:endParaRPr lang="en-US" dirty="0"/>
          </a:p>
          <a:p>
            <a:r>
              <a:rPr lang="en-US" dirty="0"/>
              <a:t>SAT problem for this Boolean expression: is there such values of </a:t>
            </a:r>
            <a:r>
              <a:rPr lang="en-US" i="1" dirty="0" smtClean="0">
                <a:solidFill>
                  <a:srgbClr val="CC0000"/>
                </a:solidFill>
                <a:latin typeface="MathJax_Math"/>
              </a:rPr>
              <a:t>x</a:t>
            </a:r>
            <a:r>
              <a:rPr lang="en-US" dirty="0" smtClean="0">
                <a:solidFill>
                  <a:srgbClr val="CC0000"/>
                </a:solidFill>
                <a:latin typeface="MathJax_Main"/>
              </a:rPr>
              <a:t>1,</a:t>
            </a:r>
            <a:r>
              <a:rPr lang="en-US" i="1" dirty="0" smtClean="0">
                <a:solidFill>
                  <a:srgbClr val="CC0000"/>
                </a:solidFill>
                <a:latin typeface="MathJax_Math"/>
              </a:rPr>
              <a:t>x</a:t>
            </a:r>
            <a:r>
              <a:rPr lang="en-US" dirty="0" smtClean="0">
                <a:solidFill>
                  <a:srgbClr val="CC0000"/>
                </a:solidFill>
                <a:latin typeface="MathJax_Main"/>
              </a:rPr>
              <a:t>2,</a:t>
            </a:r>
            <a:r>
              <a:rPr lang="en-US" i="1" dirty="0" smtClean="0">
                <a:solidFill>
                  <a:srgbClr val="CC0000"/>
                </a:solidFill>
                <a:latin typeface="MathJax_Math"/>
              </a:rPr>
              <a:t>x</a:t>
            </a:r>
            <a:r>
              <a:rPr lang="en-US" dirty="0" smtClean="0">
                <a:solidFill>
                  <a:srgbClr val="CC0000"/>
                </a:solidFill>
                <a:latin typeface="MathJax_Main"/>
              </a:rPr>
              <a:t>3</a:t>
            </a:r>
            <a:r>
              <a:rPr lang="en-US" dirty="0" smtClean="0"/>
              <a:t> </a:t>
            </a:r>
            <a:r>
              <a:rPr lang="en-US" dirty="0"/>
              <a:t>, that given Boolean expression is TRUE. The answer to SAT problem is only YES or NO. We don't care what's the values of </a:t>
            </a:r>
            <a:r>
              <a:rPr lang="en-US" i="1" dirty="0" smtClean="0">
                <a:solidFill>
                  <a:srgbClr val="CC0000"/>
                </a:solidFill>
                <a:latin typeface="MathJax_Math"/>
              </a:rPr>
              <a:t>x</a:t>
            </a:r>
            <a:r>
              <a:rPr lang="en-US" dirty="0" smtClean="0">
                <a:solidFill>
                  <a:srgbClr val="CC0000"/>
                </a:solidFill>
                <a:latin typeface="MathJax_Main"/>
              </a:rPr>
              <a:t>1,</a:t>
            </a:r>
            <a:r>
              <a:rPr lang="en-US" i="1" dirty="0" smtClean="0">
                <a:solidFill>
                  <a:srgbClr val="CC0000"/>
                </a:solidFill>
                <a:latin typeface="MathJax_Math"/>
              </a:rPr>
              <a:t>x</a:t>
            </a:r>
            <a:r>
              <a:rPr lang="en-US" dirty="0" smtClean="0">
                <a:solidFill>
                  <a:srgbClr val="CC0000"/>
                </a:solidFill>
                <a:latin typeface="MathJax_Main"/>
              </a:rPr>
              <a:t>2,</a:t>
            </a:r>
            <a:r>
              <a:rPr lang="en-US" i="1" dirty="0" smtClean="0">
                <a:solidFill>
                  <a:srgbClr val="CC0000"/>
                </a:solidFill>
                <a:latin typeface="MathJax_Math"/>
              </a:rPr>
              <a:t>x</a:t>
            </a:r>
            <a:r>
              <a:rPr lang="en-US" dirty="0" smtClean="0">
                <a:solidFill>
                  <a:srgbClr val="CC0000"/>
                </a:solidFill>
                <a:latin typeface="MathJax_Main"/>
              </a:rPr>
              <a:t>3</a:t>
            </a:r>
            <a:r>
              <a:rPr lang="en-US" dirty="0" smtClean="0"/>
              <a:t> </a:t>
            </a:r>
            <a:r>
              <a:rPr lang="en-US" dirty="0"/>
              <a:t>, just existence of such values.</a:t>
            </a:r>
          </a:p>
          <a:p>
            <a:r>
              <a:rPr lang="en-US" dirty="0"/>
              <a:t>If this is OK, let's go further.</a:t>
            </a:r>
          </a:p>
          <a:p>
            <a:r>
              <a:rPr lang="en-US" dirty="0"/>
              <a:t>SAT3 problem is a special case of SAT problem, where Boolean expression should have very strict form. It should be divided to </a:t>
            </a:r>
            <a:r>
              <a:rPr lang="en-US" dirty="0" err="1"/>
              <a:t>clauses,such</a:t>
            </a:r>
            <a:r>
              <a:rPr lang="en-US" dirty="0"/>
              <a:t> that every clause contains of three literals</a:t>
            </a:r>
            <a:r>
              <a:rPr lang="en-US" dirty="0" smtClean="0"/>
              <a:t>.</a:t>
            </a:r>
          </a:p>
          <a:p>
            <a:endParaRPr lang="en-US" dirty="0"/>
          </a:p>
          <a:p>
            <a:r>
              <a:rPr lang="en-US" dirty="0"/>
              <a:t>For example,</a:t>
            </a:r>
          </a:p>
          <a:p>
            <a:r>
              <a:rPr lang="en-US" dirty="0">
                <a:solidFill>
                  <a:srgbClr val="CC0000"/>
                </a:solidFill>
                <a:latin typeface="MathJax_Main"/>
              </a:rPr>
              <a:t>(</a:t>
            </a:r>
            <a:r>
              <a:rPr lang="en-US" i="1" dirty="0">
                <a:solidFill>
                  <a:srgbClr val="CC0000"/>
                </a:solidFill>
                <a:latin typeface="MathJax_Math"/>
              </a:rPr>
              <a:t>x</a:t>
            </a:r>
            <a:r>
              <a:rPr lang="en-US" dirty="0">
                <a:solidFill>
                  <a:srgbClr val="CC0000"/>
                </a:solidFill>
                <a:latin typeface="MathJax_Main"/>
              </a:rPr>
              <a:t>1∨</a:t>
            </a:r>
            <a:r>
              <a:rPr lang="en-US" i="1" dirty="0">
                <a:solidFill>
                  <a:srgbClr val="CC0000"/>
                </a:solidFill>
                <a:latin typeface="MathJax_Math"/>
              </a:rPr>
              <a:t>x</a:t>
            </a:r>
            <a:r>
              <a:rPr lang="en-US" dirty="0">
                <a:solidFill>
                  <a:srgbClr val="CC0000"/>
                </a:solidFill>
                <a:latin typeface="MathJax_Main"/>
              </a:rPr>
              <a:t>2∨</a:t>
            </a:r>
            <a:r>
              <a:rPr lang="en-US" i="1" dirty="0">
                <a:solidFill>
                  <a:srgbClr val="CC0000"/>
                </a:solidFill>
                <a:latin typeface="MathJax_Math"/>
              </a:rPr>
              <a:t>x</a:t>
            </a:r>
            <a:r>
              <a:rPr lang="en-US" dirty="0">
                <a:solidFill>
                  <a:srgbClr val="CC0000"/>
                </a:solidFill>
                <a:latin typeface="MathJax_Main"/>
              </a:rPr>
              <a:t>3)∧(</a:t>
            </a:r>
            <a:r>
              <a:rPr lang="en-US" i="1" dirty="0">
                <a:solidFill>
                  <a:srgbClr val="CC0000"/>
                </a:solidFill>
                <a:latin typeface="MathJax_Math"/>
              </a:rPr>
              <a:t>x</a:t>
            </a:r>
            <a:r>
              <a:rPr lang="en-US" dirty="0">
                <a:solidFill>
                  <a:srgbClr val="CC0000"/>
                </a:solidFill>
                <a:latin typeface="MathJax_Main"/>
              </a:rPr>
              <a:t>4∨</a:t>
            </a:r>
            <a:r>
              <a:rPr lang="en-US" i="1" dirty="0">
                <a:solidFill>
                  <a:srgbClr val="CC0000"/>
                </a:solidFill>
                <a:latin typeface="MathJax_Math"/>
              </a:rPr>
              <a:t>x</a:t>
            </a:r>
            <a:r>
              <a:rPr lang="en-US" dirty="0">
                <a:solidFill>
                  <a:srgbClr val="CC0000"/>
                </a:solidFill>
                <a:latin typeface="MathJax_Main"/>
              </a:rPr>
              <a:t>5∨</a:t>
            </a:r>
            <a:r>
              <a:rPr lang="en-US" i="1" dirty="0" smtClean="0">
                <a:solidFill>
                  <a:srgbClr val="CC0000"/>
                </a:solidFill>
                <a:latin typeface="MathJax_Math"/>
              </a:rPr>
              <a:t>x</a:t>
            </a:r>
            <a:r>
              <a:rPr lang="en-US" dirty="0" smtClean="0">
                <a:solidFill>
                  <a:srgbClr val="CC0000"/>
                </a:solidFill>
                <a:latin typeface="MathJax_Main"/>
              </a:rPr>
              <a:t>6)</a:t>
            </a:r>
          </a:p>
          <a:p>
            <a:r>
              <a:rPr lang="en-US" dirty="0" smtClean="0"/>
              <a:t>This </a:t>
            </a:r>
            <a:r>
              <a:rPr lang="en-US" dirty="0"/>
              <a:t>Boolean expression in 3SAT form, 2 clauses, each clause contains of 3 literals. The question is the same, is there such values of </a:t>
            </a:r>
            <a:r>
              <a:rPr lang="en-US" i="1" dirty="0">
                <a:solidFill>
                  <a:srgbClr val="CC0000"/>
                </a:solidFill>
                <a:latin typeface="MathJax_Math"/>
              </a:rPr>
              <a:t>x</a:t>
            </a:r>
            <a:r>
              <a:rPr lang="en-US" dirty="0">
                <a:solidFill>
                  <a:srgbClr val="CC0000"/>
                </a:solidFill>
                <a:latin typeface="MathJax_Main"/>
              </a:rPr>
              <a:t>1</a:t>
            </a:r>
            <a:r>
              <a:rPr lang="en-US" dirty="0" smtClean="0">
                <a:solidFill>
                  <a:srgbClr val="CC0000"/>
                </a:solidFill>
                <a:latin typeface="MathJax_Main"/>
              </a:rPr>
              <a:t>...</a:t>
            </a:r>
            <a:r>
              <a:rPr lang="en-US" dirty="0" smtClean="0">
                <a:solidFill>
                  <a:srgbClr val="CC0000"/>
                </a:solidFill>
              </a:rPr>
              <a:t>.</a:t>
            </a:r>
            <a:r>
              <a:rPr lang="en-US" dirty="0">
                <a:solidFill>
                  <a:srgbClr val="CC0000"/>
                </a:solidFill>
              </a:rPr>
              <a:t>x6</a:t>
            </a:r>
            <a:r>
              <a:rPr lang="en-US" dirty="0"/>
              <a:t> , that given Boolean expression is TRUE</a:t>
            </a:r>
          </a:p>
          <a:p>
            <a:endParaRPr lang="en-US" dirty="0"/>
          </a:p>
        </p:txBody>
      </p:sp>
    </p:spTree>
    <p:extLst>
      <p:ext uri="{BB962C8B-B14F-4D97-AF65-F5344CB8AC3E}">
        <p14:creationId xmlns:p14="http://schemas.microsoft.com/office/powerpoint/2010/main" val="1178319811"/>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040" y="-1"/>
            <a:ext cx="9012621" cy="6180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511193"/>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eecs.ceas.uc.edu/~jpaul/671/statre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6910" y="115723"/>
            <a:ext cx="8128122" cy="6332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568362"/>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s://eecs.ceas.uc.edu/~jpaul/671/statree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0023" y="257612"/>
            <a:ext cx="7877922" cy="6143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426730"/>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5106" y="681656"/>
            <a:ext cx="12207106" cy="1367861"/>
          </a:xfrm>
        </p:spPr>
        <p:txBody>
          <a:bodyPr/>
          <a:lstStyle/>
          <a:p>
            <a:pPr algn="just"/>
            <a:r>
              <a:rPr lang="en-US" dirty="0" smtClean="0"/>
              <a:t>If CNF SAT can be solved in polynomial time then other similar problems in NP can be solved polynomial time – Conversion from one type problem to other is called Reduction .</a:t>
            </a:r>
            <a:endParaRPr lang="en-US" dirty="0"/>
          </a:p>
        </p:txBody>
      </p:sp>
      <p:sp>
        <p:nvSpPr>
          <p:cNvPr id="3" name="Rectangle 2"/>
          <p:cNvSpPr/>
          <p:nvPr/>
        </p:nvSpPr>
        <p:spPr>
          <a:xfrm>
            <a:off x="19460" y="-26230"/>
            <a:ext cx="2346027" cy="707886"/>
          </a:xfrm>
          <a:prstGeom prst="rect">
            <a:avLst/>
          </a:prstGeom>
        </p:spPr>
        <p:txBody>
          <a:bodyPr wrap="none">
            <a:spAutoFit/>
          </a:bodyPr>
          <a:lstStyle/>
          <a:p>
            <a:r>
              <a:rPr lang="en-US" sz="4000" b="1" dirty="0"/>
              <a:t>Reduction</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694" b="21343"/>
          <a:stretch/>
        </p:blipFill>
        <p:spPr bwMode="auto">
          <a:xfrm>
            <a:off x="203311" y="1893997"/>
            <a:ext cx="7918837" cy="4346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6256840"/>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251" y="1264034"/>
            <a:ext cx="11935724" cy="472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06097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868" y="1836443"/>
            <a:ext cx="10967359" cy="3350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34972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42" y="804041"/>
            <a:ext cx="12031092" cy="4950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89848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669" y="807466"/>
            <a:ext cx="11493062" cy="5313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11103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623"/>
            <a:ext cx="9664262" cy="6076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19127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896" y="590550"/>
            <a:ext cx="11714601" cy="596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74258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329105"/>
            <a:ext cx="9282277" cy="58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91789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92" y="264072"/>
            <a:ext cx="9245325" cy="6301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45027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601" y="220718"/>
            <a:ext cx="7406673" cy="6508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47008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879366" y="2706413"/>
            <a:ext cx="8432800" cy="1143000"/>
          </a:xfrm>
        </p:spPr>
        <p:txBody>
          <a:bodyPr/>
          <a:lstStyle/>
          <a:p>
            <a:r>
              <a:rPr lang="en-US" dirty="0" smtClean="0"/>
              <a:t>Other Similar problems – self Study </a:t>
            </a:r>
            <a:endParaRPr lang="en-US" dirty="0"/>
          </a:p>
        </p:txBody>
      </p:sp>
    </p:spTree>
    <p:extLst>
      <p:ext uri="{BB962C8B-B14F-4D97-AF65-F5344CB8AC3E}">
        <p14:creationId xmlns:p14="http://schemas.microsoft.com/office/powerpoint/2010/main" val="13750512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i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87" y="31532"/>
            <a:ext cx="8900439" cy="6811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291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260256"/>
            <a:ext cx="12222847" cy="1277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11674"/>
            <a:ext cx="8229606" cy="1135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16108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218" y="686785"/>
            <a:ext cx="8858906" cy="6003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85163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
            <a:ext cx="12192000" cy="6858001"/>
          </a:xfrm>
        </p:spPr>
        <p:txBody>
          <a:bodyPr>
            <a:noAutofit/>
          </a:bodyPr>
          <a:lstStyle/>
          <a:p>
            <a:r>
              <a:rPr lang="en-US" b="1" dirty="0" smtClean="0"/>
              <a:t>SET </a:t>
            </a:r>
            <a:r>
              <a:rPr lang="en-US" b="1" dirty="0"/>
              <a:t>COVER </a:t>
            </a:r>
          </a:p>
          <a:p>
            <a:r>
              <a:rPr lang="en-US" b="1" dirty="0"/>
              <a:t>Given:</a:t>
            </a:r>
            <a:r>
              <a:rPr lang="en-US" dirty="0"/>
              <a:t> A set O and a collection C of subsets of O. </a:t>
            </a:r>
            <a:br>
              <a:rPr lang="en-US" dirty="0"/>
            </a:br>
            <a:r>
              <a:rPr lang="en-US" b="1" dirty="0"/>
              <a:t>Find:</a:t>
            </a:r>
            <a:r>
              <a:rPr lang="en-US" dirty="0"/>
              <a:t> A </a:t>
            </a:r>
            <a:r>
              <a:rPr lang="en-US" dirty="0" err="1"/>
              <a:t>subcollection</a:t>
            </a:r>
            <a:r>
              <a:rPr lang="en-US" dirty="0"/>
              <a:t> D of C such that every element of O is in exactly one set in D. (In other words, the union of the sets in D is O and the intersection of any two sets in D is empty.) </a:t>
            </a:r>
            <a:endParaRPr lang="en-US" dirty="0" smtClean="0"/>
          </a:p>
          <a:p>
            <a:r>
              <a:rPr lang="en-US" dirty="0" smtClean="0"/>
              <a:t>Example</a:t>
            </a:r>
            <a:r>
              <a:rPr lang="en-US" dirty="0"/>
              <a:t>: O = { </a:t>
            </a:r>
            <a:r>
              <a:rPr lang="en-US" dirty="0" err="1"/>
              <a:t>a,b,c,d,e,f,g,h,i,j,k,l</a:t>
            </a:r>
            <a:r>
              <a:rPr lang="en-US" dirty="0"/>
              <a:t> } </a:t>
            </a:r>
            <a:endParaRPr lang="en-US" dirty="0" smtClean="0"/>
          </a:p>
          <a:p>
            <a:r>
              <a:rPr lang="en-US" dirty="0" smtClean="0"/>
              <a:t>C </a:t>
            </a:r>
            <a:r>
              <a:rPr lang="en-US" dirty="0"/>
              <a:t>= { C1, C2, C3, C4, C5, C6, C7, C8 } </a:t>
            </a:r>
            <a:r>
              <a:rPr lang="en-US" dirty="0" smtClean="0"/>
              <a:t> where </a:t>
            </a:r>
          </a:p>
          <a:p>
            <a:r>
              <a:rPr lang="en-US" dirty="0" smtClean="0"/>
              <a:t>C1 </a:t>
            </a:r>
            <a:r>
              <a:rPr lang="en-US" dirty="0"/>
              <a:t>= {a, b, c} </a:t>
            </a:r>
            <a:endParaRPr lang="en-US" dirty="0" smtClean="0"/>
          </a:p>
          <a:p>
            <a:r>
              <a:rPr lang="en-US" dirty="0" smtClean="0"/>
              <a:t>C2 </a:t>
            </a:r>
            <a:r>
              <a:rPr lang="en-US" dirty="0"/>
              <a:t>= {a, d} </a:t>
            </a:r>
            <a:endParaRPr lang="en-US" dirty="0" smtClean="0"/>
          </a:p>
          <a:p>
            <a:r>
              <a:rPr lang="en-US" dirty="0" smtClean="0"/>
              <a:t>C3 </a:t>
            </a:r>
            <a:r>
              <a:rPr lang="en-US" dirty="0"/>
              <a:t>= {b, c, d, e} </a:t>
            </a:r>
            <a:endParaRPr lang="en-US" dirty="0" smtClean="0"/>
          </a:p>
          <a:p>
            <a:r>
              <a:rPr lang="en-US" dirty="0" smtClean="0"/>
              <a:t>C4 </a:t>
            </a:r>
            <a:r>
              <a:rPr lang="en-US" dirty="0"/>
              <a:t>= {b, c, h, k} </a:t>
            </a:r>
            <a:endParaRPr lang="en-US" dirty="0" smtClean="0"/>
          </a:p>
          <a:p>
            <a:r>
              <a:rPr lang="en-US" dirty="0" smtClean="0"/>
              <a:t>C5 </a:t>
            </a:r>
            <a:r>
              <a:rPr lang="en-US" dirty="0"/>
              <a:t>= {c, f, g} </a:t>
            </a:r>
            <a:endParaRPr lang="en-US" dirty="0" smtClean="0"/>
          </a:p>
          <a:p>
            <a:r>
              <a:rPr lang="en-US" dirty="0" smtClean="0"/>
              <a:t>C6 </a:t>
            </a:r>
            <a:r>
              <a:rPr lang="en-US" dirty="0"/>
              <a:t>= {e, g, i} </a:t>
            </a:r>
            <a:endParaRPr lang="en-US" dirty="0" smtClean="0"/>
          </a:p>
          <a:p>
            <a:r>
              <a:rPr lang="en-US" dirty="0" smtClean="0"/>
              <a:t>C7 </a:t>
            </a:r>
            <a:r>
              <a:rPr lang="en-US" dirty="0"/>
              <a:t>= {f, j, l} </a:t>
            </a:r>
            <a:endParaRPr lang="en-US" dirty="0" smtClean="0"/>
          </a:p>
          <a:p>
            <a:r>
              <a:rPr lang="en-US" dirty="0" smtClean="0"/>
              <a:t>C8 </a:t>
            </a:r>
            <a:r>
              <a:rPr lang="en-US" dirty="0"/>
              <a:t>= {f, k} </a:t>
            </a:r>
            <a:endParaRPr lang="en-US" dirty="0" smtClean="0"/>
          </a:p>
          <a:p>
            <a:r>
              <a:rPr lang="en-US" dirty="0" smtClean="0"/>
              <a:t>Solution</a:t>
            </a:r>
            <a:r>
              <a:rPr lang="en-US" dirty="0"/>
              <a:t>: </a:t>
            </a:r>
            <a:r>
              <a:rPr lang="en-US" dirty="0" smtClean="0"/>
              <a:t> 	D</a:t>
            </a:r>
            <a:r>
              <a:rPr lang="en-US" dirty="0"/>
              <a:t>={C2, C4, C6, C7} </a:t>
            </a:r>
          </a:p>
        </p:txBody>
      </p:sp>
    </p:spTree>
    <p:extLst>
      <p:ext uri="{BB962C8B-B14F-4D97-AF65-F5344CB8AC3E}">
        <p14:creationId xmlns:p14="http://schemas.microsoft.com/office/powerpoint/2010/main" val="16404461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base"/>
            <a:r>
              <a:rPr lang="en-US" dirty="0"/>
              <a:t>Subset Sum </a:t>
            </a:r>
            <a:endParaRPr lang="en-US" dirty="0" smtClean="0"/>
          </a:p>
          <a:p>
            <a:pPr fontAlgn="base"/>
            <a:r>
              <a:rPr lang="en-US" dirty="0" smtClean="0"/>
              <a:t>Subset </a:t>
            </a:r>
            <a:r>
              <a:rPr lang="en-US" dirty="0"/>
              <a:t>sum problem is to find subset of elements that are selected from a given set whose sum adds up to a given number K. We are considering the set contains non-negative values. It is assumed that the input set is unique (no duplicates are presented).</a:t>
            </a:r>
          </a:p>
          <a:p>
            <a:endParaRPr lang="en-US" dirty="0"/>
          </a:p>
        </p:txBody>
      </p:sp>
    </p:spTree>
    <p:extLst>
      <p:ext uri="{BB962C8B-B14F-4D97-AF65-F5344CB8AC3E}">
        <p14:creationId xmlns:p14="http://schemas.microsoft.com/office/powerpoint/2010/main" val="30051570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s://cdncontribute.geeksforgeeks.org/wp-content/uploads/subsetSum_Backtracking.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1889"/>
            <a:ext cx="9222828" cy="6148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3223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56745"/>
            <a:ext cx="12192000" cy="5817475"/>
          </a:xfrm>
        </p:spPr>
        <p:txBody>
          <a:bodyPr>
            <a:normAutofit/>
          </a:bodyPr>
          <a:lstStyle/>
          <a:p>
            <a:r>
              <a:rPr lang="en-US" sz="2600" dirty="0"/>
              <a:t>Many problems of practical significance are NP-complete but are too important to abandon merely because obtaining an optimal solution is intractable.  </a:t>
            </a:r>
            <a:endParaRPr lang="en-US" sz="2600" dirty="0" smtClean="0"/>
          </a:p>
          <a:p>
            <a:r>
              <a:rPr lang="en-US" sz="2600" dirty="0" smtClean="0"/>
              <a:t>If </a:t>
            </a:r>
            <a:r>
              <a:rPr lang="en-US" sz="2600" dirty="0"/>
              <a:t>a problem is NP-complete, we are unlikely to find a polynomial-time algorithm for solving it exactly, but even so, there may be a hope. </a:t>
            </a:r>
            <a:endParaRPr lang="en-US" sz="2600" dirty="0" smtClean="0"/>
          </a:p>
          <a:p>
            <a:r>
              <a:rPr lang="en-US" sz="2600" dirty="0" smtClean="0"/>
              <a:t>There </a:t>
            </a:r>
            <a:r>
              <a:rPr lang="en-US" sz="2600" dirty="0"/>
              <a:t>are at least three approaches to getting around NP-completeness. </a:t>
            </a:r>
            <a:endParaRPr lang="en-US" sz="2600" dirty="0" smtClean="0"/>
          </a:p>
          <a:p>
            <a:r>
              <a:rPr lang="en-US" sz="2600" dirty="0" smtClean="0"/>
              <a:t>First</a:t>
            </a:r>
            <a:r>
              <a:rPr lang="en-US" sz="2600" dirty="0"/>
              <a:t>, if the actual inputs are small, an algorithm with exponential running time may be perfectly satisfactory. </a:t>
            </a:r>
            <a:endParaRPr lang="en-US" sz="2600" dirty="0" smtClean="0"/>
          </a:p>
          <a:p>
            <a:r>
              <a:rPr lang="en-US" sz="2600" dirty="0" smtClean="0"/>
              <a:t>Second</a:t>
            </a:r>
            <a:r>
              <a:rPr lang="en-US" sz="2600" dirty="0"/>
              <a:t>, we may be able to isolate important special cases that are solvable in polynomial time. </a:t>
            </a:r>
            <a:endParaRPr lang="en-US" sz="2600" dirty="0" smtClean="0"/>
          </a:p>
          <a:p>
            <a:r>
              <a:rPr lang="en-US" sz="2600" dirty="0" smtClean="0"/>
              <a:t>Third</a:t>
            </a:r>
            <a:r>
              <a:rPr lang="en-US" sz="2600" dirty="0"/>
              <a:t>, it may still be possible to find near-optimal solutions in polynomial time (either in the worst case or on average). </a:t>
            </a:r>
            <a:endParaRPr lang="en-US" sz="2600" dirty="0" smtClean="0"/>
          </a:p>
          <a:p>
            <a:r>
              <a:rPr lang="en-US" sz="2600" dirty="0" smtClean="0"/>
              <a:t>In </a:t>
            </a:r>
            <a:r>
              <a:rPr lang="en-US" sz="2600" dirty="0"/>
              <a:t>practice, near-optimality is often good enough. An algorithm that returns near-optimal solutions is called an approximation algorithm. </a:t>
            </a:r>
          </a:p>
        </p:txBody>
      </p:sp>
      <p:sp>
        <p:nvSpPr>
          <p:cNvPr id="3" name="Content Placeholder 2"/>
          <p:cNvSpPr>
            <a:spLocks noGrp="1"/>
          </p:cNvSpPr>
          <p:nvPr>
            <p:ph sz="quarter" idx="10"/>
          </p:nvPr>
        </p:nvSpPr>
        <p:spPr>
          <a:xfrm>
            <a:off x="0" y="0"/>
            <a:ext cx="8198069" cy="756745"/>
          </a:xfrm>
        </p:spPr>
        <p:txBody>
          <a:bodyPr/>
          <a:lstStyle/>
          <a:p>
            <a:r>
              <a:rPr lang="en-US" dirty="0"/>
              <a:t> Concepts of Approximation algorithm </a:t>
            </a:r>
          </a:p>
        </p:txBody>
      </p:sp>
    </p:spTree>
    <p:extLst>
      <p:ext uri="{BB962C8B-B14F-4D97-AF65-F5344CB8AC3E}">
        <p14:creationId xmlns:p14="http://schemas.microsoft.com/office/powerpoint/2010/main" val="19088782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indent="-457200">
              <a:buAutoNum type="arabicPlain"/>
            </a:pPr>
            <a:r>
              <a:rPr lang="en-US" sz="2800" dirty="0" smtClean="0"/>
              <a:t>C </a:t>
            </a:r>
            <a:r>
              <a:rPr lang="en-US" sz="2800" dirty="0"/>
              <a:t>← Ø </a:t>
            </a:r>
            <a:endParaRPr lang="en-US" sz="2800" dirty="0" smtClean="0"/>
          </a:p>
          <a:p>
            <a:pPr marL="457200" indent="-457200">
              <a:buAutoNum type="arabicPlain"/>
            </a:pPr>
            <a:r>
              <a:rPr lang="en-US" sz="2800" dirty="0" smtClean="0"/>
              <a:t>E</a:t>
            </a:r>
            <a:r>
              <a:rPr lang="en-US" sz="2800" dirty="0"/>
              <a:t>′ ← E [G] </a:t>
            </a:r>
            <a:endParaRPr lang="en-US" sz="2800" dirty="0" smtClean="0"/>
          </a:p>
          <a:p>
            <a:pPr marL="457200" indent="-457200">
              <a:buAutoNum type="arabicPlain"/>
            </a:pPr>
            <a:r>
              <a:rPr lang="en-US" sz="2800" dirty="0"/>
              <a:t> </a:t>
            </a:r>
            <a:r>
              <a:rPr lang="en-US" sz="2800" dirty="0" smtClean="0"/>
              <a:t>while </a:t>
            </a:r>
            <a:r>
              <a:rPr lang="en-US" sz="2800" dirty="0"/>
              <a:t>E′ ≠ Ø </a:t>
            </a:r>
            <a:endParaRPr lang="en-US" sz="2800" dirty="0" smtClean="0"/>
          </a:p>
          <a:p>
            <a:pPr marL="457200" indent="-457200">
              <a:buAutoNum type="arabicPlain"/>
            </a:pPr>
            <a:r>
              <a:rPr lang="en-US" sz="2800" dirty="0" smtClean="0"/>
              <a:t> 	do </a:t>
            </a:r>
            <a:r>
              <a:rPr lang="en-US" sz="2800" dirty="0"/>
              <a:t>let (u, v) be an arbitrary edge of E′ </a:t>
            </a:r>
            <a:endParaRPr lang="en-US" sz="2800" dirty="0" smtClean="0"/>
          </a:p>
          <a:p>
            <a:pPr marL="457200" indent="-457200">
              <a:buAutoNum type="arabicPlain"/>
            </a:pPr>
            <a:r>
              <a:rPr lang="en-US" sz="2800" dirty="0" smtClean="0"/>
              <a:t> 		C </a:t>
            </a:r>
            <a:r>
              <a:rPr lang="en-US" sz="2800" dirty="0"/>
              <a:t>← C U {u, v} </a:t>
            </a:r>
            <a:endParaRPr lang="en-US" sz="2800" dirty="0" smtClean="0"/>
          </a:p>
          <a:p>
            <a:pPr marL="457200" indent="-457200">
              <a:buAutoNum type="arabicPlain"/>
            </a:pPr>
            <a:r>
              <a:rPr lang="en-US" sz="2800" dirty="0" smtClean="0"/>
              <a:t>                 remove </a:t>
            </a:r>
            <a:r>
              <a:rPr lang="en-US" sz="2800" dirty="0"/>
              <a:t>every edge in E′ incident on u or v </a:t>
            </a:r>
            <a:endParaRPr lang="en-US" sz="2800" dirty="0" smtClean="0"/>
          </a:p>
          <a:p>
            <a:pPr marL="457200" indent="-457200">
              <a:buAutoNum type="arabicPlain"/>
            </a:pPr>
            <a:r>
              <a:rPr lang="en-US" sz="2800" dirty="0" smtClean="0"/>
              <a:t>return </a:t>
            </a:r>
            <a:r>
              <a:rPr lang="en-US" sz="2800" dirty="0"/>
              <a:t>C </a:t>
            </a:r>
          </a:p>
        </p:txBody>
      </p:sp>
      <p:sp>
        <p:nvSpPr>
          <p:cNvPr id="3" name="Content Placeholder 2"/>
          <p:cNvSpPr>
            <a:spLocks noGrp="1"/>
          </p:cNvSpPr>
          <p:nvPr>
            <p:ph sz="quarter" idx="10"/>
          </p:nvPr>
        </p:nvSpPr>
        <p:spPr>
          <a:xfrm>
            <a:off x="0" y="0"/>
            <a:ext cx="8839200" cy="1295400"/>
          </a:xfrm>
        </p:spPr>
        <p:txBody>
          <a:bodyPr/>
          <a:lstStyle/>
          <a:p>
            <a:r>
              <a:rPr lang="en-US" dirty="0" smtClean="0"/>
              <a:t>Approximation </a:t>
            </a:r>
            <a:r>
              <a:rPr lang="en-US" dirty="0"/>
              <a:t>algorithm of vertex cover problem </a:t>
            </a:r>
          </a:p>
          <a:p>
            <a:endParaRPr lang="en-US" dirty="0"/>
          </a:p>
        </p:txBody>
      </p:sp>
    </p:spTree>
    <p:extLst>
      <p:ext uri="{BB962C8B-B14F-4D97-AF65-F5344CB8AC3E}">
        <p14:creationId xmlns:p14="http://schemas.microsoft.com/office/powerpoint/2010/main" val="31024238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24" y="0"/>
            <a:ext cx="9590821" cy="6574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20694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8014" y="977462"/>
            <a:ext cx="11923986" cy="5596759"/>
          </a:xfrm>
        </p:spPr>
        <p:txBody>
          <a:bodyPr>
            <a:noAutofit/>
          </a:bodyPr>
          <a:lstStyle/>
          <a:p>
            <a:r>
              <a:rPr lang="en-US" sz="2800" dirty="0"/>
              <a:t>The solution of above graph according to the approximate algorithm is {b, c, d, e, f, g}. </a:t>
            </a:r>
            <a:endParaRPr lang="en-US" sz="2800" dirty="0" smtClean="0"/>
          </a:p>
          <a:p>
            <a:r>
              <a:rPr lang="en-US" sz="2800" dirty="0" smtClean="0"/>
              <a:t>This </a:t>
            </a:r>
            <a:r>
              <a:rPr lang="en-US" sz="2800" dirty="0"/>
              <a:t>algorithm selects an arbitrary edge and removes the incident edges to it. </a:t>
            </a:r>
            <a:endParaRPr lang="en-US" sz="2800" dirty="0" smtClean="0"/>
          </a:p>
          <a:p>
            <a:r>
              <a:rPr lang="en-US" sz="2800" dirty="0" smtClean="0"/>
              <a:t>This </a:t>
            </a:r>
            <a:r>
              <a:rPr lang="en-US" sz="2800" dirty="0"/>
              <a:t>process continues until to cover all the vertexes. </a:t>
            </a:r>
            <a:endParaRPr lang="en-US" sz="2800" dirty="0" smtClean="0"/>
          </a:p>
          <a:p>
            <a:r>
              <a:rPr lang="en-US" sz="2800" dirty="0" smtClean="0"/>
              <a:t>At </a:t>
            </a:r>
            <a:r>
              <a:rPr lang="en-US" sz="2800" dirty="0"/>
              <a:t>first edge (b, c) is chosen from Fig. (b), then (b, a), (c, d) and (c, e) edges are discarded from the graph. </a:t>
            </a:r>
            <a:endParaRPr lang="en-US" sz="2800" dirty="0" smtClean="0"/>
          </a:p>
          <a:p>
            <a:r>
              <a:rPr lang="en-US" sz="2800" dirty="0" smtClean="0"/>
              <a:t>Next </a:t>
            </a:r>
            <a:r>
              <a:rPr lang="en-US" sz="2800" dirty="0"/>
              <a:t>arbitrary edge (e, f) is chosen and edge (e, d), </a:t>
            </a:r>
            <a:r>
              <a:rPr lang="en-US" sz="2800" dirty="0" smtClean="0"/>
              <a:t>(f, d) </a:t>
            </a:r>
            <a:r>
              <a:rPr lang="en-US" sz="2800" dirty="0"/>
              <a:t>is discarded. </a:t>
            </a:r>
            <a:endParaRPr lang="en-US" sz="2800" dirty="0" smtClean="0"/>
          </a:p>
          <a:p>
            <a:r>
              <a:rPr lang="en-US" sz="2800" dirty="0" smtClean="0"/>
              <a:t>Lastly </a:t>
            </a:r>
            <a:r>
              <a:rPr lang="en-US" sz="2800" dirty="0"/>
              <a:t>arbitrary edge (d, g) is chosen. </a:t>
            </a:r>
            <a:endParaRPr lang="en-US" sz="2800" dirty="0" smtClean="0"/>
          </a:p>
          <a:p>
            <a:r>
              <a:rPr lang="en-US" sz="2800" dirty="0" smtClean="0"/>
              <a:t>After </a:t>
            </a:r>
            <a:r>
              <a:rPr lang="en-US" sz="2800" dirty="0"/>
              <a:t>then no edge remains to be discarded. </a:t>
            </a:r>
            <a:endParaRPr lang="en-US" sz="2800" dirty="0" smtClean="0"/>
          </a:p>
          <a:p>
            <a:r>
              <a:rPr lang="en-US" sz="2800" dirty="0" smtClean="0"/>
              <a:t>So </a:t>
            </a:r>
            <a:r>
              <a:rPr lang="en-US" sz="2800" dirty="0"/>
              <a:t>the vertex cover set is {b, c, d, e, f, g}. </a:t>
            </a:r>
          </a:p>
        </p:txBody>
      </p:sp>
    </p:spTree>
    <p:extLst>
      <p:ext uri="{BB962C8B-B14F-4D97-AF65-F5344CB8AC3E}">
        <p14:creationId xmlns:p14="http://schemas.microsoft.com/office/powerpoint/2010/main" val="19099554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Since, </a:t>
            </a:r>
          </a:p>
          <a:p>
            <a:r>
              <a:rPr lang="en-US" dirty="0"/>
              <a:t>	</a:t>
            </a:r>
            <a:r>
              <a:rPr lang="en-US" dirty="0" smtClean="0"/>
              <a:t>the </a:t>
            </a:r>
            <a:r>
              <a:rPr lang="en-US" dirty="0"/>
              <a:t>loop in </a:t>
            </a:r>
            <a:r>
              <a:rPr lang="en-US" dirty="0" smtClean="0"/>
              <a:t>algorithm, </a:t>
            </a:r>
            <a:r>
              <a:rPr lang="en-US" dirty="0"/>
              <a:t>on lines (3-6) repeatedly picks an edge (u, v) from E′ adds its endpoints u and v to C, and deletes all edges in E′ that are covered by either u or v. </a:t>
            </a:r>
            <a:endParaRPr lang="en-US" dirty="0" smtClean="0"/>
          </a:p>
          <a:p>
            <a:endParaRPr lang="en-US" dirty="0"/>
          </a:p>
          <a:p>
            <a:r>
              <a:rPr lang="en-US" dirty="0" smtClean="0"/>
              <a:t>	The </a:t>
            </a:r>
            <a:r>
              <a:rPr lang="en-US" dirty="0"/>
              <a:t>running time of this algorithm is O (E). </a:t>
            </a:r>
          </a:p>
          <a:p>
            <a:endParaRPr lang="en-US" dirty="0"/>
          </a:p>
        </p:txBody>
      </p:sp>
      <p:sp>
        <p:nvSpPr>
          <p:cNvPr id="3" name="Content Placeholder 2"/>
          <p:cNvSpPr>
            <a:spLocks noGrp="1"/>
          </p:cNvSpPr>
          <p:nvPr>
            <p:ph sz="quarter" idx="10"/>
          </p:nvPr>
        </p:nvSpPr>
        <p:spPr/>
        <p:txBody>
          <a:bodyPr/>
          <a:lstStyle/>
          <a:p>
            <a:r>
              <a:rPr lang="en-US" dirty="0"/>
              <a:t>Complexity Analysis of the approximate vertex cover algorithm </a:t>
            </a:r>
          </a:p>
        </p:txBody>
      </p:sp>
    </p:spTree>
    <p:extLst>
      <p:ext uri="{BB962C8B-B14F-4D97-AF65-F5344CB8AC3E}">
        <p14:creationId xmlns:p14="http://schemas.microsoft.com/office/powerpoint/2010/main" val="37794993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19806"/>
            <a:ext cx="10325376" cy="5596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1660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8639503" cy="6220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10413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142" y="646387"/>
            <a:ext cx="8903561" cy="5916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52460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992" y="1337769"/>
            <a:ext cx="9480872" cy="4763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1446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25" y="719466"/>
            <a:ext cx="9375731" cy="5744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69808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45" y="302172"/>
            <a:ext cx="9311297" cy="6098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86619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554" y="133349"/>
            <a:ext cx="10027390" cy="5920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866196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 y="266700"/>
            <a:ext cx="11328292" cy="6007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86619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923283" cy="664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86619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59766" cy="6662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866196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041" y="0"/>
            <a:ext cx="9179243" cy="6605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866196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36" y="134829"/>
            <a:ext cx="11901868" cy="5651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8661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85875"/>
            <a:ext cx="12147154" cy="2135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95699"/>
            <a:ext cx="12239507" cy="9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127537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81" y="220718"/>
            <a:ext cx="12039030" cy="5990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86619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30306"/>
            <a:ext cx="12124713" cy="5339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39" y="1623519"/>
            <a:ext cx="3162393" cy="3689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86619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a:spLocks noGrp="1"/>
          </p:cNvSpPr>
          <p:nvPr>
            <p:ph type="body" idx="1"/>
          </p:nvPr>
        </p:nvSpPr>
        <p:spPr>
          <a:xfrm>
            <a:off x="406400" y="1493842"/>
            <a:ext cx="10972800" cy="4525963"/>
          </a:xfrm>
          <a:prstGeom prst="rect">
            <a:avLst/>
          </a:prstGeom>
        </p:spPr>
        <p:txBody>
          <a:bodyPr/>
          <a:lstStyle/>
          <a:p>
            <a:pPr lvl="0" algn="ctr" defTabSz="457200">
              <a:spcBef>
                <a:spcPts val="800"/>
              </a:spcBef>
              <a:defRPr sz="1800"/>
            </a:pPr>
            <a:endParaRPr sz="4400"/>
          </a:p>
          <a:p>
            <a:pPr lvl="0" algn="ctr" defTabSz="457200">
              <a:spcBef>
                <a:spcPts val="800"/>
              </a:spcBef>
              <a:defRPr sz="1800"/>
            </a:pPr>
            <a:r>
              <a:rPr sz="4400"/>
              <a:t>Thanks!!!</a:t>
            </a:r>
          </a:p>
          <a:p>
            <a:pPr lvl="0" algn="ctr" defTabSz="457200">
              <a:spcBef>
                <a:spcPts val="800"/>
              </a:spcBef>
              <a:defRPr sz="1800"/>
            </a:pPr>
            <a:r>
              <a:rPr sz="4400"/>
              <a:t>Queries?</a:t>
            </a:r>
          </a:p>
        </p:txBody>
      </p:sp>
    </p:spTree>
    <p:extLst>
      <p:ext uri="{BB962C8B-B14F-4D97-AF65-F5344CB8AC3E}">
        <p14:creationId xmlns:p14="http://schemas.microsoft.com/office/powerpoint/2010/main" val="3497889698"/>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48395"/>
            <a:ext cx="12192000" cy="3476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087" y="4431013"/>
            <a:ext cx="4368034" cy="1547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383" y="5969166"/>
            <a:ext cx="6890521" cy="549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5975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42988"/>
            <a:ext cx="12145956" cy="2661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50686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04180"/>
            <a:ext cx="9419387" cy="783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792" y="1517596"/>
            <a:ext cx="11827629"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853" y="3415041"/>
            <a:ext cx="6087788" cy="3119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66230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48679</TotalTime>
  <Words>1543</Words>
  <Application>Microsoft Office PowerPoint</Application>
  <PresentationFormat>Widescreen</PresentationFormat>
  <Paragraphs>137</Paragraphs>
  <Slides>62</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62</vt:i4>
      </vt:variant>
    </vt:vector>
  </HeadingPairs>
  <TitlesOfParts>
    <vt:vector size="71" baseType="lpstr">
      <vt:lpstr>Arial</vt:lpstr>
      <vt:lpstr>Calibri</vt:lpstr>
      <vt:lpstr>Calibri Light</vt:lpstr>
      <vt:lpstr>MathJax_Main</vt:lpstr>
      <vt:lpstr>MathJax_Math</vt:lpstr>
      <vt:lpstr>Times New Roman</vt:lpstr>
      <vt:lpstr>Wingdings</vt:lpstr>
      <vt:lpstr>Office Theme</vt:lpstr>
      <vt:lpstr>1_Office Theme</vt:lpstr>
      <vt:lpstr>Design and Analysis and of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Nayan Khare</dc:creator>
  <cp:lastModifiedBy>user</cp:lastModifiedBy>
  <cp:revision>446</cp:revision>
  <dcterms:created xsi:type="dcterms:W3CDTF">2015-03-18T04:50:41Z</dcterms:created>
  <dcterms:modified xsi:type="dcterms:W3CDTF">2022-02-26T20:55:28Z</dcterms:modified>
</cp:coreProperties>
</file>