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52" r:id="rId2"/>
    <p:sldId id="353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79" r:id="rId29"/>
    <p:sldId id="380" r:id="rId30"/>
    <p:sldId id="381" r:id="rId31"/>
    <p:sldId id="382" r:id="rId32"/>
    <p:sldId id="383" r:id="rId33"/>
    <p:sldId id="384" r:id="rId34"/>
    <p:sldId id="351" r:id="rId35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CCFFCC"/>
    <a:srgbClr val="FFFF99"/>
    <a:srgbClr val="FF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8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F5E501F-F5B7-4704-A002-C47FE7724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4850"/>
            <a:ext cx="4697412" cy="3522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464050"/>
            <a:ext cx="54768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924925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3" tIns="46481" rIns="92963" bIns="464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FB92D19-D5F6-4D32-878B-6A5FB72CC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73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01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B4C92-ADF6-43B3-BF52-23226B5E8C3B}" type="slidenum">
              <a:rPr lang="en-US"/>
              <a:pPr/>
              <a:t>11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23AC0-26A8-47AF-94A6-980CCB1414C7}" type="slidenum">
              <a:rPr lang="en-US"/>
              <a:pPr/>
              <a:t>13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46992-2F10-4255-BD41-AEAB371E1F39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0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C4216-41E6-4F4D-9E33-2AA129CE11EF}" type="slidenum">
              <a:rPr lang="en-US"/>
              <a:pPr/>
              <a:t>9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120B0-E9AD-440A-B9C0-D5B631E662F2}" type="slidenum">
              <a:rPr lang="en-US"/>
              <a:pPr/>
              <a:t>10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E6690-E269-408F-8A5B-7A4FF98AC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5EA6A-A988-42E6-AC6C-30ED1EACD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3148-0C41-49A9-B155-F15FB8943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1008-6800-491C-9AD1-1A20CF47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DA128-2EB1-4DF3-A073-99FCCD7B3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4"/>
            <a:ext cx="58674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33"/>
            <a:ext cx="7059612" cy="49213"/>
            <a:chOff x="0" y="0"/>
            <a:chExt cx="7059611" cy="49212"/>
          </a:xfrm>
        </p:grpSpPr>
        <p:sp>
          <p:nvSpPr>
            <p:cNvPr id="58" name="Shape 58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62" name="image3.png" descr="Picture 7.png"/>
          <p:cNvPicPr/>
          <p:nvPr/>
        </p:nvPicPr>
        <p:blipFill>
          <a:blip r:embed="rId2">
            <a:extLst/>
          </a:blip>
          <a:srcRect l="1923" b="5336"/>
          <a:stretch>
            <a:fillRect/>
          </a:stretch>
        </p:blipFill>
        <p:spPr>
          <a:xfrm>
            <a:off x="6950074" y="7"/>
            <a:ext cx="2193926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" name="Group 66"/>
          <p:cNvGrpSpPr/>
          <p:nvPr/>
        </p:nvGrpSpPr>
        <p:grpSpPr>
          <a:xfrm>
            <a:off x="2133602" y="6553200"/>
            <a:ext cx="7010401" cy="46038"/>
            <a:chOff x="0" y="0"/>
            <a:chExt cx="7010400" cy="46037"/>
          </a:xfrm>
        </p:grpSpPr>
        <p:sp>
          <p:nvSpPr>
            <p:cNvPr id="63" name="Shape 63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3" y="1295400"/>
            <a:ext cx="7010401" cy="46038"/>
            <a:chOff x="0" y="0"/>
            <a:chExt cx="7010400" cy="46037"/>
          </a:xfrm>
        </p:grpSpPr>
        <p:sp>
          <p:nvSpPr>
            <p:cNvPr id="67" name="Shape 67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265429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5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9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5" y="5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1508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C91C-85CA-41C5-8DF4-A42C7181E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5077-AEDB-4206-AE45-54FB80C2E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163DA-0686-41F9-809A-2201D43F2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59156-5BFB-4CEF-8E71-F28073437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7537-7ED7-4322-B183-C2D09055F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262E-D0E3-4B24-A214-0B17D2AD1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E9251-29EB-4134-996C-7A0EFBEAB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1225C-AE59-412B-91C5-AC7F83549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28F9D6B-A598-476F-8B1C-1BABA2457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and Analysis and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Ordered array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448741"/>
                </a:solidFill>
              </a:rPr>
              <a:t>searching takes O(log n) time (binary search)</a:t>
            </a:r>
            <a:endParaRPr lang="en-US" altLang="en-US"/>
          </a:p>
          <a:p>
            <a:r>
              <a:rPr lang="en-US" altLang="en-US">
                <a:solidFill>
                  <a:srgbClr val="EE2217"/>
                </a:solidFill>
              </a:rPr>
              <a:t>inserting and removing takes O(n) time</a:t>
            </a:r>
            <a:endParaRPr lang="en-US" altLang="en-US"/>
          </a:p>
          <a:p>
            <a:r>
              <a:rPr lang="en-US" altLang="en-US"/>
              <a:t>application to look-up tables (frequent searches, rare insertions and removals)</a:t>
            </a:r>
          </a:p>
          <a:p>
            <a:endParaRPr lang="en-US" altLang="en-US"/>
          </a:p>
          <a:p>
            <a:r>
              <a:rPr lang="en-US" altLang="en-US"/>
              <a:t>Apply binary search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Arrays</a:t>
            </a:r>
          </a:p>
        </p:txBody>
      </p:sp>
    </p:spTree>
    <p:extLst>
      <p:ext uri="{BB962C8B-B14F-4D97-AF65-F5344CB8AC3E}">
        <p14:creationId xmlns:p14="http://schemas.microsoft.com/office/powerpoint/2010/main" val="31671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6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2400" cy="1447800"/>
          </a:xfrm>
        </p:spPr>
        <p:txBody>
          <a:bodyPr/>
          <a:lstStyle/>
          <a:p>
            <a:r>
              <a:rPr lang="en-US" altLang="en-US" sz="2400"/>
              <a:t>narrow down the search range in stages</a:t>
            </a:r>
          </a:p>
          <a:p>
            <a:r>
              <a:rPr lang="en-US" altLang="en-US" sz="2400"/>
              <a:t>“high-low” game</a:t>
            </a:r>
          </a:p>
          <a:p>
            <a:r>
              <a:rPr lang="en-US" altLang="en-US" sz="2400">
                <a:solidFill>
                  <a:srgbClr val="448741"/>
                </a:solidFill>
              </a:rPr>
              <a:t>findElement</a:t>
            </a:r>
            <a:r>
              <a:rPr lang="en-US" altLang="en-US" sz="2400"/>
              <a:t>(22)</a:t>
            </a:r>
          </a:p>
        </p:txBody>
      </p:sp>
      <p:pic>
        <p:nvPicPr>
          <p:cNvPr id="627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7800"/>
            <a:ext cx="67310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7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Searches</a:t>
            </a:r>
          </a:p>
        </p:txBody>
      </p:sp>
    </p:spTree>
    <p:extLst>
      <p:ext uri="{BB962C8B-B14F-4D97-AF65-F5344CB8AC3E}">
        <p14:creationId xmlns:p14="http://schemas.microsoft.com/office/powerpoint/2010/main" val="17762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4261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876800"/>
          </a:xfrm>
        </p:spPr>
        <p:txBody>
          <a:bodyPr/>
          <a:lstStyle/>
          <a:p>
            <a:pPr lvl="1"/>
            <a:r>
              <a:rPr lang="en-US" altLang="en-US" sz="2800"/>
              <a:t>The range of candidate items to be searched is </a:t>
            </a:r>
            <a:r>
              <a:rPr lang="en-US" altLang="en-US" sz="2800" b="1" i="1">
                <a:solidFill>
                  <a:srgbClr val="EE2217"/>
                </a:solidFill>
              </a:rPr>
              <a:t>halved after each comparison</a:t>
            </a:r>
            <a:endParaRPr lang="en-US" altLang="en-US" sz="2800"/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 of Binary Search</a:t>
            </a:r>
          </a:p>
        </p:txBody>
      </p:sp>
      <p:pic>
        <p:nvPicPr>
          <p:cNvPr id="629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38" y="3200400"/>
            <a:ext cx="5648883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1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4076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Bloom </a:t>
            </a:r>
            <a:r>
              <a:rPr lang="en-US" sz="2800" dirty="0"/>
              <a:t>Filters </a:t>
            </a:r>
            <a:r>
              <a:rPr lang="en-US" sz="2800" dirty="0" smtClean="0"/>
              <a:t>–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Motivation</a:t>
            </a:r>
            <a:r>
              <a:rPr lang="en-US" sz="2800" dirty="0"/>
              <a:t>, Properties and Operations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Types of Bloom Filters</a:t>
            </a:r>
            <a:r>
              <a:rPr lang="en-US" sz="2800" dirty="0" smtClean="0"/>
              <a:t>, 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79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882047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8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2771" cy="504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4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48016"/>
            <a:ext cx="8712968" cy="540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7"/>
            <a:ext cx="8640960" cy="608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8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1612"/>
            <a:ext cx="8861779" cy="318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8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 – session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Ordered Dictionary: ADT, 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Bloom Filters </a:t>
            </a:r>
            <a:r>
              <a:rPr lang="en-US" sz="2800" dirty="0" smtClean="0"/>
              <a:t>–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Motivation</a:t>
            </a:r>
            <a:r>
              <a:rPr lang="en-US" sz="2800" dirty="0"/>
              <a:t>, Properties and Operations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Types of Bloom Filters</a:t>
            </a:r>
            <a:r>
              <a:rPr lang="en-US" sz="2800" dirty="0" smtClean="0"/>
              <a:t>, 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07945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4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" y="764704"/>
            <a:ext cx="9008291" cy="57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6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819"/>
            <a:ext cx="8964488" cy="573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6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688"/>
            <a:ext cx="8892480" cy="557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9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" y="44624"/>
            <a:ext cx="9027368" cy="668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3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09"/>
            <a:ext cx="8928991" cy="624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6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8247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7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47813"/>
            <a:ext cx="83915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3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343025"/>
            <a:ext cx="82486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6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0705"/>
            <a:ext cx="8784976" cy="627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77200" cy="685800"/>
          </a:xfrm>
          <a:noFill/>
        </p:spPr>
        <p:txBody>
          <a:bodyPr/>
          <a:lstStyle/>
          <a:p>
            <a:pPr algn="l"/>
            <a:r>
              <a:rPr lang="en-US" altLang="en-US" sz="2800" i="0" smtClean="0"/>
              <a:t>The Dictionary ADT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153400" cy="54864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 sz="1800" b="1" i="0" dirty="0" smtClean="0"/>
              <a:t>Definition</a:t>
            </a:r>
            <a:r>
              <a:rPr lang="en-US" altLang="en-US" sz="1800" i="0" dirty="0" smtClean="0"/>
              <a:t>  A dictionary is an ordered or unordered list of key-element pairs, 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smtClean="0"/>
              <a:t>where keys are used to locate elements in the list. </a:t>
            </a:r>
          </a:p>
          <a:p>
            <a:pPr>
              <a:buFont typeface="Monotype Sorts" charset="0"/>
              <a:buNone/>
            </a:pPr>
            <a:endParaRPr lang="en-US" altLang="en-US" sz="800" i="0" dirty="0" smtClean="0"/>
          </a:p>
          <a:p>
            <a:pPr>
              <a:buFont typeface="Monotype Sorts" charset="0"/>
              <a:buNone/>
            </a:pPr>
            <a:r>
              <a:rPr lang="en-US" altLang="en-US" sz="1800" i="0" u="sng" dirty="0" smtClean="0"/>
              <a:t>Example</a:t>
            </a:r>
            <a:r>
              <a:rPr lang="en-US" altLang="en-US" sz="1800" i="0" dirty="0" smtClean="0"/>
              <a:t>: consider a data structure that stores bank accounts; it can be viewed as a dictionary, where account numbers serve as keys for identification of account objects. </a:t>
            </a:r>
          </a:p>
          <a:p>
            <a:pPr>
              <a:buFont typeface="Monotype Sorts" charset="0"/>
              <a:buNone/>
            </a:pPr>
            <a:endParaRPr lang="en-US" altLang="en-US" sz="800" b="1" i="0" dirty="0" smtClean="0"/>
          </a:p>
          <a:p>
            <a:pPr>
              <a:buFont typeface="Monotype Sorts" charset="0"/>
              <a:buNone/>
            </a:pPr>
            <a:r>
              <a:rPr lang="en-US" altLang="en-US" sz="1800" b="1" i="0" dirty="0" smtClean="0"/>
              <a:t>Operations (methods) on dictionaries:</a:t>
            </a:r>
          </a:p>
          <a:p>
            <a:pPr>
              <a:buFont typeface="Monotype Sorts" charset="0"/>
              <a:buNone/>
            </a:pPr>
            <a:endParaRPr lang="en-US" altLang="en-US" sz="800" i="0" dirty="0" smtClean="0"/>
          </a:p>
          <a:p>
            <a:pPr>
              <a:buFont typeface="Monotype Sorts" charset="0"/>
              <a:buNone/>
            </a:pPr>
            <a:r>
              <a:rPr lang="en-US" altLang="en-US" sz="1800" i="0" dirty="0" smtClean="0"/>
              <a:t>size ()                                      Returns the size of the dictionary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smtClean="0"/>
              <a:t>empty ()                                   Returns </a:t>
            </a:r>
            <a:r>
              <a:rPr lang="en-US" altLang="en-US" sz="1800" b="1" i="0" dirty="0" smtClean="0"/>
              <a:t>true</a:t>
            </a:r>
            <a:r>
              <a:rPr lang="en-US" altLang="en-US" sz="1800" i="0" dirty="0" smtClean="0"/>
              <a:t> is the dictionary is empty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err="1" smtClean="0"/>
              <a:t>findItem</a:t>
            </a:r>
            <a:r>
              <a:rPr lang="en-US" altLang="en-US" sz="1800" i="0" dirty="0" smtClean="0"/>
              <a:t> (key)                           Locates the item with the specified key. If 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smtClean="0"/>
              <a:t>       no such key exists, sentinel value NO_SUCH_KEY is returned. If more 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smtClean="0"/>
              <a:t>       than one item with the specified key exists, an arbitrary item is returned.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err="1" smtClean="0"/>
              <a:t>findAllItems</a:t>
            </a:r>
            <a:r>
              <a:rPr lang="en-US" altLang="en-US" sz="1800" i="0" dirty="0" smtClean="0"/>
              <a:t> (key)                     Locates all items with the specified key. If     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smtClean="0"/>
              <a:t>       no such key exists, sentinel value NO_SUCH_KEY is returned.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err="1" smtClean="0"/>
              <a:t>removeItem</a:t>
            </a:r>
            <a:r>
              <a:rPr lang="en-US" altLang="en-US" sz="1800" i="0" dirty="0" smtClean="0"/>
              <a:t> (key)                     Removes the item with the specified key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err="1" smtClean="0"/>
              <a:t>removeAllItems</a:t>
            </a:r>
            <a:r>
              <a:rPr lang="en-US" altLang="en-US" sz="1800" i="0" dirty="0" smtClean="0"/>
              <a:t> (key)               Removes all items with the specified key </a:t>
            </a:r>
          </a:p>
          <a:p>
            <a:pPr>
              <a:buFont typeface="Monotype Sorts" charset="0"/>
              <a:buNone/>
            </a:pPr>
            <a:r>
              <a:rPr lang="en-US" altLang="en-US" sz="1800" i="0" dirty="0" err="1" smtClean="0"/>
              <a:t>insertItem</a:t>
            </a:r>
            <a:r>
              <a:rPr lang="en-US" altLang="en-US" sz="1800" i="0" dirty="0" smtClean="0"/>
              <a:t> (key, element)         Inserts a new key-element pair</a:t>
            </a:r>
          </a:p>
        </p:txBody>
      </p:sp>
    </p:spTree>
    <p:extLst>
      <p:ext uri="{BB962C8B-B14F-4D97-AF65-F5344CB8AC3E}">
        <p14:creationId xmlns:p14="http://schemas.microsoft.com/office/powerpoint/2010/main" val="1265903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06930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" y="880170"/>
            <a:ext cx="9096606" cy="485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6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748463" cy="655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773"/>
            <a:ext cx="8856984" cy="662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7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04800" y="149384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ctr" defTabSz="457200">
              <a:spcBef>
                <a:spcPts val="800"/>
              </a:spcBef>
              <a:defRPr sz="1800"/>
            </a:pPr>
            <a:endParaRPr sz="4400"/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Thanks!!!</a:t>
            </a:r>
          </a:p>
          <a:p>
            <a:pPr lvl="0" algn="ctr" defTabSz="457200">
              <a:spcBef>
                <a:spcPts val="800"/>
              </a:spcBef>
              <a:defRPr sz="1800"/>
            </a:pPr>
            <a:r>
              <a:rPr sz="4400"/>
              <a:t>Queries?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6553200" y="6172208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34</a:t>
            </a:fld>
            <a:endParaRPr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73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77200" cy="685800"/>
          </a:xfrm>
          <a:noFill/>
        </p:spPr>
        <p:txBody>
          <a:bodyPr/>
          <a:lstStyle/>
          <a:p>
            <a:pPr algn="l"/>
            <a:r>
              <a:rPr lang="en-US" altLang="en-US" sz="2800" i="0" smtClean="0"/>
              <a:t>Additional methods for ordered dictionaries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1534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 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err="1" smtClean="0"/>
              <a:t>closestKeyBefore</a:t>
            </a:r>
            <a:r>
              <a:rPr lang="en-US" altLang="en-US" sz="1800" i="0" dirty="0" smtClean="0"/>
              <a:t> (key)           Returns the key of the item with largest key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                                                less than or equal to </a:t>
            </a:r>
            <a:r>
              <a:rPr lang="en-US" altLang="en-US" sz="1800" b="1" i="0" dirty="0" smtClean="0"/>
              <a:t>key</a:t>
            </a:r>
            <a:endParaRPr lang="en-US" altLang="en-US" sz="1800" i="0" dirty="0" smtClean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err="1" smtClean="0"/>
              <a:t>closestElemBefore</a:t>
            </a:r>
            <a:r>
              <a:rPr lang="en-US" altLang="en-US" sz="1800" i="0" dirty="0" smtClean="0"/>
              <a:t> (key)         Returns the element for the item with largest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i="0" dirty="0" smtClean="0"/>
              <a:t>                                         key less than or equal to </a:t>
            </a:r>
            <a:r>
              <a:rPr lang="en-US" altLang="en-US" sz="1800" b="1" i="0" dirty="0" smtClean="0"/>
              <a:t>key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err="1" smtClean="0"/>
              <a:t>closestKeyAfter</a:t>
            </a:r>
            <a:r>
              <a:rPr lang="en-US" altLang="en-US" sz="1800" i="0" dirty="0" smtClean="0"/>
              <a:t> (key)              Returns the key of the item with smallest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                                                key greater than or equal to </a:t>
            </a:r>
            <a:r>
              <a:rPr lang="en-US" altLang="en-US" sz="1800" b="1" i="0" dirty="0" smtClean="0"/>
              <a:t>key</a:t>
            </a:r>
            <a:endParaRPr lang="en-US" altLang="en-US" sz="1800" i="0" dirty="0" smtClean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err="1" smtClean="0"/>
              <a:t>closestElemAfter</a:t>
            </a:r>
            <a:r>
              <a:rPr lang="en-US" altLang="en-US" sz="1800" i="0" dirty="0" smtClean="0"/>
              <a:t> (key)            Returns the element for the item with smallest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                                                key greater than or equal to </a:t>
            </a:r>
            <a:r>
              <a:rPr lang="en-US" altLang="en-US" sz="1800" b="1" i="0" dirty="0" smtClean="0"/>
              <a:t>key</a:t>
            </a:r>
            <a:endParaRPr lang="en-US" altLang="en-US" sz="1800" i="0" dirty="0" smtClean="0"/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altLang="en-US" sz="1800" i="0" dirty="0" smtClean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Sentinel value NO_SUCH_KEY is always returned if no item in the dictionary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satisfies the query.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altLang="en-US" sz="2000" b="1" i="0" dirty="0" smtClean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2000" b="1" i="0" dirty="0" smtClean="0"/>
              <a:t>Note  </a:t>
            </a:r>
            <a:r>
              <a:rPr lang="en-US" altLang="en-US" sz="1800" i="0" dirty="0" smtClean="0"/>
              <a:t>Java has a built-in abstract class </a:t>
            </a:r>
            <a:r>
              <a:rPr lang="en-US" altLang="en-US" sz="1800" b="1" i="0" dirty="0" err="1" smtClean="0"/>
              <a:t>java.util.Dictionary</a:t>
            </a:r>
            <a:r>
              <a:rPr lang="en-US" altLang="en-US" sz="1800" b="1" i="0" dirty="0" smtClean="0"/>
              <a:t>  </a:t>
            </a:r>
            <a:r>
              <a:rPr lang="en-US" altLang="en-US" sz="1800" i="0" dirty="0" smtClean="0"/>
              <a:t>In this class,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however, having two items with the same key is not allowed. If an application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assumes more than one item with the same key, an extended version of the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en-US" sz="1800" i="0" dirty="0" smtClean="0"/>
              <a:t>Dictionary class is required.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altLang="en-US" sz="1800" i="0" dirty="0" smtClean="0"/>
          </a:p>
        </p:txBody>
      </p:sp>
    </p:spTree>
    <p:extLst>
      <p:ext uri="{BB962C8B-B14F-4D97-AF65-F5344CB8AC3E}">
        <p14:creationId xmlns:p14="http://schemas.microsoft.com/office/powerpoint/2010/main" val="19066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838200"/>
          </a:xfrm>
          <a:noFill/>
        </p:spPr>
        <p:txBody>
          <a:bodyPr/>
          <a:lstStyle/>
          <a:p>
            <a:pPr algn="l"/>
            <a:r>
              <a:rPr lang="en-US" altLang="en-US" sz="2400" i="0" smtClean="0"/>
              <a:t>Example of unordered dictionary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1816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 sz="1800" i="0" smtClean="0"/>
              <a:t>Consider an empty unordered dictionary and the following set of operations:</a:t>
            </a:r>
          </a:p>
          <a:p>
            <a:pPr>
              <a:buFont typeface="Monotype Sorts" charset="0"/>
              <a:buNone/>
            </a:pPr>
            <a:endParaRPr lang="en-US" altLang="en-US" sz="800" i="0" smtClean="0"/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    Operation                         Dictionary                             Output</a:t>
            </a:r>
          </a:p>
          <a:p>
            <a:pPr>
              <a:buFont typeface="Monotype Sorts" charset="0"/>
              <a:buNone/>
            </a:pPr>
            <a:endParaRPr lang="en-US" altLang="en-US" sz="800" i="0" smtClean="0"/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insertItem(5,A)                        {(5,A)}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insertItem(7,B)                    {(5,A), (7,B)}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insertItem(2,C)                {(5,A), (7,B), (2,C)}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insertItem(8,D)             {(5,A), (7,B), (2,C), (8,D)} 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insertItem(2,E)          {(5,A), (7,B), (2,C), (8,D), (2,E)}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findItem(7)                {(5,A), (7,B), (2,C), (8,D), (2,E)}            B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findItem(4)                {(5,A), (7,B), (2,C), (8,D), (2,E)}   NO_SUCH_KEY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findItem(2)                {(5,A), (7,B), (2,C), (8,D), (2,E)}            C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findAllItems(2)          {(5,A), (7,B), (2,C), (8,D), (2,E)}          C, E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size()                        {(5,A), (7,B), (2,C), (8,D), (2,E)}             5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removeItem(5)            {(7,B), (2,C), (8,D), (2,E)}                    A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removeAllItems(2)                 {(7,B), (8,D)}                           C, E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findItem(4)                             {(7,B), (8,D)}                    NO_SUCH_KEY</a:t>
            </a:r>
          </a:p>
        </p:txBody>
      </p:sp>
    </p:spTree>
    <p:extLst>
      <p:ext uri="{BB962C8B-B14F-4D97-AF65-F5344CB8AC3E}">
        <p14:creationId xmlns:p14="http://schemas.microsoft.com/office/powerpoint/2010/main" val="29414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838200"/>
          </a:xfrm>
          <a:noFill/>
        </p:spPr>
        <p:txBody>
          <a:bodyPr/>
          <a:lstStyle/>
          <a:p>
            <a:pPr algn="l"/>
            <a:r>
              <a:rPr lang="en-US" altLang="en-US" sz="2400" i="0" smtClean="0"/>
              <a:t>Example of ordered dictionary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1816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 sz="1800" i="0" smtClean="0"/>
              <a:t>Consider an empty ordered dictionary and the following set of operations:</a:t>
            </a:r>
          </a:p>
          <a:p>
            <a:pPr>
              <a:buFont typeface="Monotype Sorts" charset="0"/>
              <a:buNone/>
            </a:pPr>
            <a:endParaRPr lang="en-US" altLang="en-US" sz="800" i="0" smtClean="0"/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    Operation                         Dictionary                             Output</a:t>
            </a:r>
          </a:p>
          <a:p>
            <a:pPr>
              <a:buFont typeface="Monotype Sorts" charset="0"/>
              <a:buNone/>
            </a:pPr>
            <a:endParaRPr lang="en-US" altLang="en-US" sz="800" i="0" smtClean="0"/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insertItem(5,A)                        {(5,A)}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insertItem(7,B)                    {(5,A), (7,B)}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insertItem(2,C)                {(2,C), (5,A), (7,B)}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insertItem(8,D)             {(2,C), (5,A), (7,B), (8,D)} 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insertItem(2,E)          {(2,C), (2,E), (5,A), (7,B), (8,D)}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findItem(7)                {(2,C), (2,E), (5,A), (7,B), (8,D)}            B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findItem(4)                {(2,C), (2,E), (5,A), (7,B), (8,D)}   NO_SUCH_KEY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findItem(2)                {(2,C), (2,E), (5,A), (7,B), (8,D)}            C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findAllItems(2)          {(2,C), (2,E), (5,A), (7,B), (8,D)}          C, E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size()                        {(2,C), (2,E), (5,A), (7,B), (8,D)}             5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removeItem(5)            {(2,C), (2,E), (7,B), (8,D)}                    A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removeAllItems(2)                 {(7,B), (8,D)}                           C, E</a:t>
            </a:r>
          </a:p>
          <a:p>
            <a:pPr>
              <a:buFont typeface="Monotype Sorts" charset="0"/>
              <a:buNone/>
            </a:pPr>
            <a:r>
              <a:rPr lang="en-US" altLang="en-US" sz="1800" i="0" smtClean="0"/>
              <a:t>   findItem(4)                             {(7,B), (8,D)}                    NO_SUCH_KEY</a:t>
            </a:r>
          </a:p>
        </p:txBody>
      </p:sp>
    </p:spTree>
    <p:extLst>
      <p:ext uri="{BB962C8B-B14F-4D97-AF65-F5344CB8AC3E}">
        <p14:creationId xmlns:p14="http://schemas.microsoft.com/office/powerpoint/2010/main" val="341425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39390"/>
            <a:ext cx="7772400" cy="444054"/>
          </a:xfrm>
          <a:noFill/>
        </p:spPr>
        <p:txBody>
          <a:bodyPr/>
          <a:lstStyle/>
          <a:p>
            <a:pPr algn="l"/>
            <a:r>
              <a:rPr lang="en-US" altLang="en-US" sz="2800" i="0" dirty="0" smtClean="0"/>
              <a:t>Implementations of the Dictionary 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4664"/>
            <a:ext cx="8964488" cy="6453336"/>
          </a:xfrm>
          <a:noFill/>
        </p:spPr>
        <p:txBody>
          <a:bodyPr/>
          <a:lstStyle/>
          <a:p>
            <a:pPr algn="just">
              <a:buFont typeface="Monotype Sorts" charset="0"/>
              <a:buNone/>
            </a:pPr>
            <a:r>
              <a:rPr lang="en-US" altLang="en-US" sz="1800" i="0" dirty="0" smtClean="0"/>
              <a:t>Dictionaries are ordered or unordered lists. The easiest way to implement a list is by means of an ordered or unordered sequence.   </a:t>
            </a:r>
          </a:p>
          <a:p>
            <a:pPr algn="just">
              <a:buFont typeface="Monotype Sorts" charset="0"/>
              <a:buNone/>
            </a:pPr>
            <a:endParaRPr lang="en-US" altLang="en-US" sz="1800" i="0" dirty="0" smtClean="0"/>
          </a:p>
          <a:p>
            <a:pPr algn="just">
              <a:buFont typeface="Monotype Sorts" charset="0"/>
              <a:buNone/>
            </a:pPr>
            <a:r>
              <a:rPr lang="en-US" altLang="en-US" sz="1800" i="0" dirty="0" smtClean="0"/>
              <a:t>     </a:t>
            </a:r>
            <a:r>
              <a:rPr lang="en-US" altLang="en-US" sz="1800" b="1" i="0" u="sng" dirty="0" smtClean="0"/>
              <a:t>Unordered sequence implementation</a:t>
            </a:r>
            <a:r>
              <a:rPr lang="en-US" altLang="en-US" sz="1800" b="1" i="0" dirty="0" smtClean="0"/>
              <a:t>  </a:t>
            </a:r>
            <a:r>
              <a:rPr lang="en-US" altLang="en-US" sz="1800" i="0" dirty="0" smtClean="0"/>
              <a:t>Items are added to the initially empty dictionary as they arrive. </a:t>
            </a:r>
            <a:r>
              <a:rPr lang="en-US" altLang="en-US" sz="1800" b="1" i="0" dirty="0" err="1" smtClean="0"/>
              <a:t>insertItem</a:t>
            </a:r>
            <a:r>
              <a:rPr lang="en-US" altLang="en-US" sz="1800" b="1" i="0" dirty="0" smtClean="0"/>
              <a:t>(key, element)</a:t>
            </a:r>
            <a:r>
              <a:rPr lang="en-US" altLang="en-US" sz="1800" i="0" dirty="0" smtClean="0"/>
              <a:t> method is O(1) no matter whether the  new item is added at the beginning or at the end of the dictionary.  </a:t>
            </a:r>
            <a:r>
              <a:rPr lang="en-US" altLang="en-US" sz="1800" b="1" i="0" dirty="0" err="1" smtClean="0"/>
              <a:t>findItem</a:t>
            </a:r>
            <a:r>
              <a:rPr lang="en-US" altLang="en-US" sz="1800" b="1" i="0" dirty="0" smtClean="0"/>
              <a:t>(key),   </a:t>
            </a:r>
            <a:r>
              <a:rPr lang="en-US" altLang="en-US" sz="1800" b="1" i="0" dirty="0" err="1" smtClean="0"/>
              <a:t>findAllItems</a:t>
            </a:r>
            <a:r>
              <a:rPr lang="en-US" altLang="en-US" sz="1800" b="1" i="0" dirty="0" smtClean="0"/>
              <a:t>(key), </a:t>
            </a:r>
            <a:r>
              <a:rPr lang="en-US" altLang="en-US" sz="1800" b="1" i="0" dirty="0" err="1" smtClean="0"/>
              <a:t>removeItem</a:t>
            </a:r>
            <a:r>
              <a:rPr lang="en-US" altLang="en-US" sz="1800" b="1" i="0" dirty="0" smtClean="0"/>
              <a:t>(key) </a:t>
            </a:r>
            <a:r>
              <a:rPr lang="en-US" altLang="en-US" sz="1800" i="0" dirty="0" smtClean="0"/>
              <a:t>and</a:t>
            </a:r>
            <a:r>
              <a:rPr lang="en-US" altLang="en-US" sz="1800" b="1" i="0" dirty="0" smtClean="0"/>
              <a:t> </a:t>
            </a:r>
            <a:r>
              <a:rPr lang="en-US" altLang="en-US" sz="1800" b="1" i="0" dirty="0" err="1" smtClean="0"/>
              <a:t>removeAllItems</a:t>
            </a:r>
            <a:r>
              <a:rPr lang="en-US" altLang="en-US" sz="1800" b="1" i="0" dirty="0" smtClean="0"/>
              <a:t>(key) </a:t>
            </a:r>
            <a:r>
              <a:rPr lang="en-US" altLang="en-US" sz="1800" i="0" dirty="0" smtClean="0"/>
              <a:t>methods, however, have O(n) efficiency. Therefore, this implementation is appropriate in applications where the  number of insertions is  very large in comparison to the number of searches and removals.</a:t>
            </a:r>
          </a:p>
          <a:p>
            <a:pPr algn="just">
              <a:buFont typeface="Monotype Sorts" charset="0"/>
              <a:buNone/>
            </a:pPr>
            <a:endParaRPr lang="en-US" altLang="en-US" sz="1800" i="0" dirty="0" smtClean="0"/>
          </a:p>
          <a:p>
            <a:pPr algn="just">
              <a:buFont typeface="Monotype Sorts" charset="0"/>
              <a:buNone/>
            </a:pPr>
            <a:r>
              <a:rPr lang="en-US" altLang="en-US" sz="1800" i="0" dirty="0" smtClean="0"/>
              <a:t>    </a:t>
            </a:r>
            <a:r>
              <a:rPr lang="en-US" altLang="en-US" sz="1800" b="1" i="0" u="sng" dirty="0" smtClean="0"/>
              <a:t>Ordered sequence implementation</a:t>
            </a:r>
            <a:r>
              <a:rPr lang="en-US" altLang="en-US" sz="1800" i="0" dirty="0" smtClean="0"/>
              <a:t>  Items are added to the initially empty dictionary in </a:t>
            </a:r>
            <a:r>
              <a:rPr lang="en-US" altLang="en-US" sz="1800" i="0" dirty="0" err="1" smtClean="0"/>
              <a:t>nondecreasing</a:t>
            </a:r>
            <a:r>
              <a:rPr lang="en-US" altLang="en-US" sz="1800" i="0" dirty="0" smtClean="0"/>
              <a:t> order of their keys.  </a:t>
            </a:r>
            <a:r>
              <a:rPr lang="en-US" altLang="en-US" sz="1800" b="1" i="0" dirty="0" err="1" smtClean="0"/>
              <a:t>insertItem</a:t>
            </a:r>
            <a:r>
              <a:rPr lang="en-US" altLang="en-US" sz="1800" b="1" i="0" dirty="0" smtClean="0"/>
              <a:t>(key, element)</a:t>
            </a:r>
            <a:r>
              <a:rPr lang="en-US" altLang="en-US" sz="1800" i="0" dirty="0" smtClean="0"/>
              <a:t> method is O(n), because a search for the proper place of the item is required. If the sequence is implemented  as an ordered array, </a:t>
            </a:r>
            <a:r>
              <a:rPr lang="en-US" altLang="en-US" sz="1800" b="1" i="0" dirty="0" err="1" smtClean="0"/>
              <a:t>removeItem</a:t>
            </a:r>
            <a:r>
              <a:rPr lang="en-US" altLang="en-US" sz="1800" b="1" i="0" dirty="0" smtClean="0"/>
              <a:t>(key) </a:t>
            </a:r>
            <a:r>
              <a:rPr lang="en-US" altLang="en-US" sz="1800" i="0" dirty="0" smtClean="0"/>
              <a:t>and</a:t>
            </a:r>
            <a:r>
              <a:rPr lang="en-US" altLang="en-US" sz="1800" b="1" i="0" dirty="0" smtClean="0"/>
              <a:t> </a:t>
            </a:r>
            <a:r>
              <a:rPr lang="en-US" altLang="en-US" sz="1800" b="1" i="0" dirty="0" err="1" smtClean="0"/>
              <a:t>removeAllItems</a:t>
            </a:r>
            <a:r>
              <a:rPr lang="en-US" altLang="en-US" sz="1800" b="1" i="0" dirty="0" smtClean="0"/>
              <a:t>(key) </a:t>
            </a:r>
            <a:r>
              <a:rPr lang="en-US" altLang="en-US" sz="1800" i="0" dirty="0" smtClean="0"/>
              <a:t>take O(n) time, because  all items following the item  removed must be shifted to fill in the gap. If the sequence is  implemented as a doubly linked list , all methods involving search also take O(n) time. </a:t>
            </a:r>
          </a:p>
          <a:p>
            <a:pPr algn="just">
              <a:buFont typeface="Monotype Sorts" charset="0"/>
              <a:buNone/>
            </a:pPr>
            <a:endParaRPr lang="en-US" altLang="en-US" sz="1800" i="0" dirty="0" smtClean="0"/>
          </a:p>
          <a:p>
            <a:pPr algn="just">
              <a:buFont typeface="Monotype Sorts" charset="0"/>
              <a:buNone/>
            </a:pPr>
            <a:r>
              <a:rPr lang="en-US" altLang="en-US" sz="1600" i="0" dirty="0" smtClean="0"/>
              <a:t>Therefore, this implementation is inferior compared to unordered sequence implementation. However, the efficiency of the search operation can be considerably improved, in which case an ordered sequence implementation will become a better choice.</a:t>
            </a:r>
          </a:p>
        </p:txBody>
      </p:sp>
    </p:spTree>
    <p:extLst>
      <p:ext uri="{BB962C8B-B14F-4D97-AF65-F5344CB8AC3E}">
        <p14:creationId xmlns:p14="http://schemas.microsoft.com/office/powerpoint/2010/main" val="18090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838200"/>
          </a:xfrm>
          <a:noFill/>
        </p:spPr>
        <p:txBody>
          <a:bodyPr/>
          <a:lstStyle/>
          <a:p>
            <a:pPr algn="l"/>
            <a:r>
              <a:rPr lang="en-US" altLang="en-US" sz="2800" i="0" smtClean="0"/>
              <a:t>Implementations of the Dictionary ADT (contd.)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816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endParaRPr lang="en-US" altLang="en-US" sz="1800" b="1" i="0" u="sng" dirty="0" smtClean="0"/>
          </a:p>
          <a:p>
            <a:pPr algn="just">
              <a:buFont typeface="Monotype Sorts" charset="0"/>
              <a:buNone/>
            </a:pPr>
            <a:r>
              <a:rPr lang="en-US" altLang="en-US" sz="1800" b="1" i="0" u="sng" dirty="0" smtClean="0"/>
              <a:t>Array-based ranked sequence implementation </a:t>
            </a:r>
            <a:r>
              <a:rPr lang="en-US" altLang="en-US" sz="1800" i="0" dirty="0" smtClean="0"/>
              <a:t>  A search for an item in a sequence by its rank takes O(1) time. We can improve search efficiency in an ordered dictionary by using binary search; thus improving the run time efficiency of </a:t>
            </a:r>
            <a:r>
              <a:rPr lang="en-US" altLang="en-US" sz="1800" b="1" i="0" dirty="0" err="1" smtClean="0"/>
              <a:t>insertItem</a:t>
            </a:r>
            <a:r>
              <a:rPr lang="en-US" altLang="en-US" sz="1800" b="1" i="0" dirty="0" smtClean="0"/>
              <a:t>(key, element)</a:t>
            </a:r>
            <a:r>
              <a:rPr lang="en-US" altLang="en-US" sz="1800" i="0" dirty="0" smtClean="0"/>
              <a:t>, </a:t>
            </a:r>
            <a:r>
              <a:rPr lang="en-US" altLang="en-US" sz="1800" b="1" i="0" dirty="0" err="1" smtClean="0"/>
              <a:t>removeItem</a:t>
            </a:r>
            <a:r>
              <a:rPr lang="en-US" altLang="en-US" sz="1800" b="1" i="0" dirty="0" smtClean="0"/>
              <a:t>(key) </a:t>
            </a:r>
            <a:r>
              <a:rPr lang="en-US" altLang="en-US" sz="1800" i="0" dirty="0" smtClean="0"/>
              <a:t>and</a:t>
            </a:r>
            <a:r>
              <a:rPr lang="en-US" altLang="en-US" sz="1800" b="1" i="0" dirty="0" smtClean="0"/>
              <a:t> </a:t>
            </a:r>
            <a:r>
              <a:rPr lang="en-US" altLang="en-US" sz="1800" b="1" i="0" dirty="0" err="1" smtClean="0"/>
              <a:t>removeAllItems</a:t>
            </a:r>
            <a:r>
              <a:rPr lang="en-US" altLang="en-US" sz="1800" b="1" i="0" dirty="0" smtClean="0"/>
              <a:t>(key) </a:t>
            </a:r>
            <a:r>
              <a:rPr lang="en-US" altLang="en-US" sz="1800" i="0" dirty="0" smtClean="0"/>
              <a:t>to O(log n).</a:t>
            </a:r>
          </a:p>
          <a:p>
            <a:pPr algn="just">
              <a:buFont typeface="Monotype Sorts" charset="0"/>
              <a:buNone/>
            </a:pPr>
            <a:endParaRPr lang="en-US" altLang="en-US" sz="1800" dirty="0" smtClean="0"/>
          </a:p>
          <a:p>
            <a:pPr algn="just">
              <a:buFont typeface="Monotype Sorts" charset="0"/>
              <a:buNone/>
            </a:pPr>
            <a:r>
              <a:rPr lang="en-US" altLang="en-US" sz="1800" i="0" dirty="0" smtClean="0"/>
              <a:t>More efficient implementations of an ordered dictionary are </a:t>
            </a:r>
            <a:r>
              <a:rPr lang="en-US" altLang="en-US" sz="1800" b="1" i="0" dirty="0" smtClean="0"/>
              <a:t>binary search trees  </a:t>
            </a:r>
            <a:r>
              <a:rPr lang="en-US" altLang="en-US" sz="1800" i="0" dirty="0" smtClean="0"/>
              <a:t>and</a:t>
            </a:r>
            <a:r>
              <a:rPr lang="en-US" altLang="en-US" sz="1800" b="1" i="0" dirty="0" smtClean="0"/>
              <a:t> AVL trees</a:t>
            </a:r>
            <a:r>
              <a:rPr lang="en-US" altLang="en-US" sz="1800" i="0" dirty="0" smtClean="0"/>
              <a:t> which are binary search trees of a special type. The best way to implement an unordered dictionary is by means of a </a:t>
            </a:r>
            <a:r>
              <a:rPr lang="en-US" altLang="en-US" sz="1800" b="1" i="0" dirty="0" smtClean="0"/>
              <a:t>hash table</a:t>
            </a:r>
            <a:r>
              <a:rPr lang="en-US" altLang="en-US" sz="1800" i="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7890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/>
              <a:t>Recall Arrays …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59618"/>
            <a:ext cx="8856984" cy="5909742"/>
          </a:xfrm>
        </p:spPr>
        <p:txBody>
          <a:bodyPr/>
          <a:lstStyle/>
          <a:p>
            <a:r>
              <a:rPr lang="en-US" altLang="en-US" dirty="0"/>
              <a:t>Unordered array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rgbClr val="EE2217"/>
                </a:solidFill>
              </a:rPr>
              <a:t>searching and removing takes </a:t>
            </a:r>
            <a:r>
              <a:rPr lang="en-US" altLang="en-US" dirty="0" smtClean="0">
                <a:solidFill>
                  <a:srgbClr val="EE2217"/>
                </a:solidFill>
              </a:rPr>
              <a:t>O(n) </a:t>
            </a:r>
            <a:r>
              <a:rPr lang="en-US" altLang="en-US" dirty="0">
                <a:solidFill>
                  <a:srgbClr val="EE2217"/>
                </a:solidFill>
              </a:rPr>
              <a:t>time</a:t>
            </a:r>
          </a:p>
          <a:p>
            <a:r>
              <a:rPr lang="en-US" altLang="en-US" dirty="0">
                <a:solidFill>
                  <a:srgbClr val="448741"/>
                </a:solidFill>
              </a:rPr>
              <a:t>inserting takes </a:t>
            </a:r>
            <a:r>
              <a:rPr lang="en-US" altLang="en-US" dirty="0" smtClean="0">
                <a:solidFill>
                  <a:srgbClr val="448741"/>
                </a:solidFill>
              </a:rPr>
              <a:t>O(1) </a:t>
            </a:r>
            <a:r>
              <a:rPr lang="en-US" altLang="en-US" dirty="0">
                <a:solidFill>
                  <a:srgbClr val="448741"/>
                </a:solidFill>
              </a:rPr>
              <a:t>time</a:t>
            </a:r>
            <a:endParaRPr lang="en-US" altLang="en-US" dirty="0"/>
          </a:p>
          <a:p>
            <a:r>
              <a:rPr lang="en-US" altLang="en-US" dirty="0"/>
              <a:t>applications to log files (frequent insertions, rare searches and removals)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Note: </a:t>
            </a:r>
            <a:r>
              <a:rPr lang="en-US" sz="2000" dirty="0"/>
              <a:t>though a hash table is generally O(1), the actual situation may show that a O(log N) structure can outperform it, or even in some select cases a O(N) structure could outperform all</a:t>
            </a:r>
            <a:r>
              <a:rPr lang="en-US" sz="2000" dirty="0" smtClean="0"/>
              <a:t>.</a:t>
            </a:r>
          </a:p>
        </p:txBody>
      </p:sp>
      <p:pic>
        <p:nvPicPr>
          <p:cNvPr id="625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"/>
          <a:stretch>
            <a:fillRect/>
          </a:stretch>
        </p:blipFill>
        <p:spPr bwMode="auto">
          <a:xfrm>
            <a:off x="899592" y="1507753"/>
            <a:ext cx="5448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6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29386</TotalTime>
  <Words>1310</Words>
  <Application>Microsoft Office PowerPoint</Application>
  <PresentationFormat>On-screen Show (4:3)</PresentationFormat>
  <Paragraphs>128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MS PGothic</vt:lpstr>
      <vt:lpstr>Arial</vt:lpstr>
      <vt:lpstr>Monotype Sorts</vt:lpstr>
      <vt:lpstr>Times New Roman</vt:lpstr>
      <vt:lpstr>1_Default Design</vt:lpstr>
      <vt:lpstr>Design and Analysis and of Algorithms</vt:lpstr>
      <vt:lpstr>PowerPoint Presentation</vt:lpstr>
      <vt:lpstr>The Dictionary ADT </vt:lpstr>
      <vt:lpstr>Additional methods for ordered dictionaries</vt:lpstr>
      <vt:lpstr>Example of unordered dictionary</vt:lpstr>
      <vt:lpstr>Example of ordered dictionary</vt:lpstr>
      <vt:lpstr>Implementations of the Dictionary ADT</vt:lpstr>
      <vt:lpstr>Implementations of the Dictionary ADT (contd.)</vt:lpstr>
      <vt:lpstr>Recall Arrays …</vt:lpstr>
      <vt:lpstr>More Arrays</vt:lpstr>
      <vt:lpstr>Binary Searches</vt:lpstr>
      <vt:lpstr>PowerPoint Presentation</vt:lpstr>
      <vt:lpstr>Running Time of 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mccollam</dc:creator>
  <cp:lastModifiedBy>user</cp:lastModifiedBy>
  <cp:revision>271</cp:revision>
  <cp:lastPrinted>2009-02-02T16:26:50Z</cp:lastPrinted>
  <dcterms:created xsi:type="dcterms:W3CDTF">2009-02-02T16:18:54Z</dcterms:created>
  <dcterms:modified xsi:type="dcterms:W3CDTF">2022-01-12T18:27:49Z</dcterms:modified>
</cp:coreProperties>
</file>