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1"/>
    <p:sldMasterId id="2147483668" r:id="rId2"/>
    <p:sldMasterId id="2147483680" r:id="rId3"/>
  </p:sldMasterIdLst>
  <p:notesMasterIdLst>
    <p:notesMasterId r:id="rId74"/>
  </p:notesMasterIdLst>
  <p:handoutMasterIdLst>
    <p:handoutMasterId r:id="rId75"/>
  </p:handoutMasterIdLst>
  <p:sldIdLst>
    <p:sldId id="352" r:id="rId4"/>
    <p:sldId id="353" r:id="rId5"/>
    <p:sldId id="419" r:id="rId6"/>
    <p:sldId id="421" r:id="rId7"/>
    <p:sldId id="422" r:id="rId8"/>
    <p:sldId id="418" r:id="rId9"/>
    <p:sldId id="423" r:id="rId10"/>
    <p:sldId id="424" r:id="rId11"/>
    <p:sldId id="425" r:id="rId12"/>
    <p:sldId id="426" r:id="rId13"/>
    <p:sldId id="427" r:id="rId14"/>
    <p:sldId id="428" r:id="rId15"/>
    <p:sldId id="429" r:id="rId16"/>
    <p:sldId id="430" r:id="rId17"/>
    <p:sldId id="431" r:id="rId18"/>
    <p:sldId id="432" r:id="rId19"/>
    <p:sldId id="433" r:id="rId20"/>
    <p:sldId id="434" r:id="rId21"/>
    <p:sldId id="435" r:id="rId22"/>
    <p:sldId id="436" r:id="rId23"/>
    <p:sldId id="437" r:id="rId24"/>
    <p:sldId id="438" r:id="rId25"/>
    <p:sldId id="439" r:id="rId26"/>
    <p:sldId id="440" r:id="rId27"/>
    <p:sldId id="441" r:id="rId28"/>
    <p:sldId id="442" r:id="rId29"/>
    <p:sldId id="443" r:id="rId30"/>
    <p:sldId id="444" r:id="rId31"/>
    <p:sldId id="445" r:id="rId32"/>
    <p:sldId id="446" r:id="rId33"/>
    <p:sldId id="447" r:id="rId34"/>
    <p:sldId id="448" r:id="rId35"/>
    <p:sldId id="449" r:id="rId36"/>
    <p:sldId id="450" r:id="rId37"/>
    <p:sldId id="451" r:id="rId38"/>
    <p:sldId id="452" r:id="rId39"/>
    <p:sldId id="453" r:id="rId40"/>
    <p:sldId id="454" r:id="rId41"/>
    <p:sldId id="455" r:id="rId42"/>
    <p:sldId id="456" r:id="rId43"/>
    <p:sldId id="457" r:id="rId44"/>
    <p:sldId id="458" r:id="rId45"/>
    <p:sldId id="459" r:id="rId46"/>
    <p:sldId id="460" r:id="rId47"/>
    <p:sldId id="461" r:id="rId48"/>
    <p:sldId id="462" r:id="rId49"/>
    <p:sldId id="463" r:id="rId50"/>
    <p:sldId id="464" r:id="rId51"/>
    <p:sldId id="465" r:id="rId52"/>
    <p:sldId id="466" r:id="rId53"/>
    <p:sldId id="467" r:id="rId54"/>
    <p:sldId id="468" r:id="rId55"/>
    <p:sldId id="470" r:id="rId56"/>
    <p:sldId id="472" r:id="rId57"/>
    <p:sldId id="471" r:id="rId58"/>
    <p:sldId id="473" r:id="rId59"/>
    <p:sldId id="474" r:id="rId60"/>
    <p:sldId id="357" r:id="rId61"/>
    <p:sldId id="475" r:id="rId62"/>
    <p:sldId id="476" r:id="rId63"/>
    <p:sldId id="477" r:id="rId64"/>
    <p:sldId id="478" r:id="rId65"/>
    <p:sldId id="479" r:id="rId66"/>
    <p:sldId id="480" r:id="rId67"/>
    <p:sldId id="358" r:id="rId68"/>
    <p:sldId id="359" r:id="rId69"/>
    <p:sldId id="481" r:id="rId70"/>
    <p:sldId id="360" r:id="rId71"/>
    <p:sldId id="483" r:id="rId72"/>
    <p:sldId id="351" r:id="rId73"/>
  </p:sldIdLst>
  <p:sldSz cx="9144000" cy="6858000" type="screen4x3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CCFF"/>
    <a:srgbClr val="CCFFCC"/>
    <a:srgbClr val="FFFF99"/>
    <a:srgbClr val="FF0000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67" d="100"/>
          <a:sy n="67" d="100"/>
        </p:scale>
        <p:origin x="83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presProps" Target="presProp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64.xml"/><Relationship Id="rId1" Type="http://schemas.openxmlformats.org/officeDocument/2006/relationships/slide" Target="slides/slide6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3" tIns="46481" rIns="92963" bIns="46481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6675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3" tIns="46481" rIns="92963" bIns="46481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9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4925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3" tIns="46481" rIns="92963" bIns="46481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9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6675" y="8924925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3" tIns="46481" rIns="92963" bIns="46481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5F5E501F-F5B7-4704-A002-C47FE77247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240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3" tIns="46481" rIns="92963" bIns="46481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6675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3" tIns="46481" rIns="92963" bIns="46481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4738" y="704850"/>
            <a:ext cx="4697412" cy="35226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4213" y="4464050"/>
            <a:ext cx="54768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3" tIns="46481" rIns="92963" bIns="464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4925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3" tIns="46481" rIns="92963" bIns="46481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6675" y="8924925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3" tIns="46481" rIns="92963" bIns="46481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FFB92D19-D5F6-4D32-878B-6A5FB72CCD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373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9" charset="-128"/>
        <a:cs typeface="ＭＳ Ｐゴシック" pitchFamily="-10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46992-2F10-4255-BD41-AEAB371E1F39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001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2139156" y="714519"/>
            <a:ext cx="2566988" cy="352365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4530" y="4463297"/>
            <a:ext cx="5473071" cy="422512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7E6690-E269-408F-8A5B-7A4FF98ACE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30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B5EA6A-A988-42E6-AC6C-30ED1EACDE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0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33148-0C41-49A9-B155-F15FB89433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0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791008-6800-491C-9AD1-1A20CF47B5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70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8DA128-2EB1-4DF3-A073-99FCCD7B3B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98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3276600" y="6596064"/>
            <a:ext cx="5867400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r"/>
            <a:r>
              <a:rPr sz="1100" b="1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</a:t>
            </a:r>
          </a:p>
        </p:txBody>
      </p:sp>
      <p:grpSp>
        <p:nvGrpSpPr>
          <p:cNvPr id="61" name="Group 61"/>
          <p:cNvGrpSpPr/>
          <p:nvPr/>
        </p:nvGrpSpPr>
        <p:grpSpPr>
          <a:xfrm>
            <a:off x="2084388" y="6550033"/>
            <a:ext cx="7059612" cy="49213"/>
            <a:chOff x="0" y="0"/>
            <a:chExt cx="7059611" cy="49212"/>
          </a:xfrm>
        </p:grpSpPr>
        <p:sp>
          <p:nvSpPr>
            <p:cNvPr id="58" name="Shape 58"/>
            <p:cNvSpPr/>
            <p:nvPr/>
          </p:nvSpPr>
          <p:spPr>
            <a:xfrm>
              <a:off x="2546349" y="0"/>
              <a:ext cx="2328863" cy="49213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4824412" y="0"/>
              <a:ext cx="2235200" cy="46038"/>
            </a:xfrm>
            <a:prstGeom prst="rect">
              <a:avLst/>
            </a:prstGeom>
            <a:solidFill>
              <a:srgbClr val="E31C2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0" y="0"/>
              <a:ext cx="2581276" cy="49213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pic>
        <p:nvPicPr>
          <p:cNvPr id="62" name="image3.png" descr="Picture 7.png"/>
          <p:cNvPicPr/>
          <p:nvPr/>
        </p:nvPicPr>
        <p:blipFill>
          <a:blip r:embed="rId2">
            <a:extLst/>
          </a:blip>
          <a:srcRect l="1923" b="5336"/>
          <a:stretch>
            <a:fillRect/>
          </a:stretch>
        </p:blipFill>
        <p:spPr>
          <a:xfrm>
            <a:off x="6950074" y="7"/>
            <a:ext cx="2193926" cy="6921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6" name="Group 66"/>
          <p:cNvGrpSpPr/>
          <p:nvPr/>
        </p:nvGrpSpPr>
        <p:grpSpPr>
          <a:xfrm>
            <a:off x="2133602" y="6553200"/>
            <a:ext cx="7010401" cy="46038"/>
            <a:chOff x="0" y="0"/>
            <a:chExt cx="7010400" cy="46037"/>
          </a:xfrm>
        </p:grpSpPr>
        <p:sp>
          <p:nvSpPr>
            <p:cNvPr id="63" name="Shape 63"/>
            <p:cNvSpPr/>
            <p:nvPr/>
          </p:nvSpPr>
          <p:spPr>
            <a:xfrm>
              <a:off x="2362200" y="0"/>
              <a:ext cx="2328864" cy="46038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-1" y="0"/>
              <a:ext cx="2362201" cy="46038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4681537" y="0"/>
              <a:ext cx="2328863" cy="46038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70" name="Group 70"/>
          <p:cNvGrpSpPr/>
          <p:nvPr/>
        </p:nvGrpSpPr>
        <p:grpSpPr>
          <a:xfrm>
            <a:off x="3" y="1295400"/>
            <a:ext cx="7010401" cy="46038"/>
            <a:chOff x="0" y="0"/>
            <a:chExt cx="7010400" cy="46037"/>
          </a:xfrm>
        </p:grpSpPr>
        <p:sp>
          <p:nvSpPr>
            <p:cNvPr id="67" name="Shape 67"/>
            <p:cNvSpPr/>
            <p:nvPr/>
          </p:nvSpPr>
          <p:spPr>
            <a:xfrm>
              <a:off x="2362200" y="0"/>
              <a:ext cx="2328864" cy="46038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-1" y="0"/>
              <a:ext cx="2362201" cy="46038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4681537" y="0"/>
              <a:ext cx="2328863" cy="46038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304800" y="1493842"/>
            <a:ext cx="8229600" cy="5364163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buSzTx/>
              <a:buFontTx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885825" indent="-428625"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marL="1143000" indent="-228600"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marL="1645920" indent="-274320"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marL="2103120" indent="-274320"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026542935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 anchorCtr="0"/>
          <a:lstStyle/>
          <a:p>
            <a:pPr defTabSz="914012"/>
            <a:endParaRPr lang="en-US" sz="18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3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4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4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5"/>
            <a:ext cx="2209800" cy="547657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ctr" defTabSz="914012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4" y="3810004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897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5"/>
          <p:cNvGrpSpPr/>
          <p:nvPr userDrawn="1"/>
        </p:nvGrpSpPr>
        <p:grpSpPr>
          <a:xfrm>
            <a:off x="0" y="1295406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Group 10"/>
          <p:cNvGrpSpPr/>
          <p:nvPr userDrawn="1"/>
        </p:nvGrpSpPr>
        <p:grpSpPr>
          <a:xfrm>
            <a:off x="2133600" y="6553206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5" y="5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5040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r" defTabSz="914012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</p:spTree>
    <p:extLst>
      <p:ext uri="{BB962C8B-B14F-4D97-AF65-F5344CB8AC3E}">
        <p14:creationId xmlns:p14="http://schemas.microsoft.com/office/powerpoint/2010/main" val="1150856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5"/>
          <p:cNvGrpSpPr/>
          <p:nvPr userDrawn="1"/>
        </p:nvGrpSpPr>
        <p:grpSpPr>
          <a:xfrm>
            <a:off x="0" y="1295406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Group 10"/>
          <p:cNvGrpSpPr/>
          <p:nvPr userDrawn="1"/>
        </p:nvGrpSpPr>
        <p:grpSpPr>
          <a:xfrm>
            <a:off x="2133600" y="6553206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5" y="5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5040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r" defTabSz="914012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</p:spTree>
    <p:extLst>
      <p:ext uri="{BB962C8B-B14F-4D97-AF65-F5344CB8AC3E}">
        <p14:creationId xmlns:p14="http://schemas.microsoft.com/office/powerpoint/2010/main" val="1702303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5"/>
          <p:cNvGrpSpPr/>
          <p:nvPr userDrawn="1"/>
        </p:nvGrpSpPr>
        <p:grpSpPr>
          <a:xfrm>
            <a:off x="0" y="1295406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Group 10"/>
          <p:cNvGrpSpPr/>
          <p:nvPr userDrawn="1"/>
        </p:nvGrpSpPr>
        <p:grpSpPr>
          <a:xfrm>
            <a:off x="2133600" y="6553206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5" y="5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5040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r" defTabSz="914012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</p:spTree>
    <p:extLst>
      <p:ext uri="{BB962C8B-B14F-4D97-AF65-F5344CB8AC3E}">
        <p14:creationId xmlns:p14="http://schemas.microsoft.com/office/powerpoint/2010/main" val="1702303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Splay Trees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0C8E-55E0-46C0-9420-53A7CE521C7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006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D1C91C-85CA-41C5-8DF4-A42C7181EA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426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Splay Trees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0C8E-55E0-46C0-9420-53A7CE521C7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7122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Splay Trees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0C8E-55E0-46C0-9420-53A7CE521C7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5427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Splay Trees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0C8E-55E0-46C0-9420-53A7CE521C7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0388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Splay Trees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0C8E-55E0-46C0-9420-53A7CE521C7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8470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Splay Trees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0C8E-55E0-46C0-9420-53A7CE521C7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3777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Splay Trees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0C8E-55E0-46C0-9420-53A7CE521C7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5151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Splay Trees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0C8E-55E0-46C0-9420-53A7CE521C7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0194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Splay Trees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0C8E-55E0-46C0-9420-53A7CE521C7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912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Splay Trees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0C8E-55E0-46C0-9420-53A7CE521C7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7047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Splay Trees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0C8E-55E0-46C0-9420-53A7CE521C7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812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745077-AEDB-4206-AE45-54FB80C2EF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803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ko-KR" altLang="ko-KR" sz="2400" smtClean="0">
              <a:solidFill>
                <a:srgbClr val="003366"/>
              </a:solidFill>
              <a:latin typeface="Times New Roman" pitchFamily="18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ko-KR" altLang="ko-KR" sz="2400" smtClean="0">
              <a:solidFill>
                <a:srgbClr val="003366"/>
              </a:solidFill>
              <a:latin typeface="Times New Roman" pitchFamily="18" charset="0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latinLnBrk="1"/>
              <a:endParaRPr kumimoji="1" lang="ko-KR" altLang="en-US" sz="2400" smtClean="0">
                <a:solidFill>
                  <a:srgbClr val="003366"/>
                </a:solidFill>
                <a:latin typeface="Times New Roman" pitchFamily="18" charset="0"/>
              </a:endParaRPr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1"/>
              <a:endParaRPr kumimoji="1" lang="ko-KR" altLang="en-US" sz="2400" smtClean="0">
                <a:solidFill>
                  <a:srgbClr val="003366"/>
                </a:solidFill>
                <a:latin typeface="Times New Roman" pitchFamily="18" charset="0"/>
              </a:endParaRPr>
            </a:p>
          </p:txBody>
        </p:sp>
      </p:grpSp>
      <p:sp>
        <p:nvSpPr>
          <p:cNvPr id="5498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36576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49899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1425575"/>
            <a:ext cx="7772400" cy="11430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quarter" idx="10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endParaRPr lang="en-US" altLang="ko-KR">
              <a:solidFill>
                <a:srgbClr val="003366"/>
              </a:solidFill>
            </a:endParaRPr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25" y="5962650"/>
            <a:ext cx="587375" cy="885825"/>
          </a:xfrm>
        </p:spPr>
        <p:txBody>
          <a:bodyPr anchorCtr="0"/>
          <a:lstStyle>
            <a:lvl1pPr>
              <a:defRPr/>
            </a:lvl1pPr>
          </a:lstStyle>
          <a:p>
            <a:fld id="{0528A2C4-5D44-43F4-AADD-116136BE3820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7366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3366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3366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2A56F4-6024-4BAF-AC50-B4C7DC8C810D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4061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3366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3366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A2466B-685C-49A9-AB90-BB593D5E81CF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3704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1000" y="1125538"/>
            <a:ext cx="4191000" cy="5427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24400" y="1125538"/>
            <a:ext cx="4191000" cy="5427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3366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3366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29FCE4-18F7-486E-AECB-157A7757A2DB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54072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3366"/>
              </a:solidFill>
            </a:endParaRPr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3366"/>
              </a:solidFill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B6D1A8-9482-4F2D-9027-BAB3737B594F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7429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3366"/>
              </a:solidFill>
            </a:endParaRP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3366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8E3982-B4B3-4BC6-A41E-EE78F33328DC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37735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3366"/>
              </a:solidFill>
            </a:endParaRPr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3366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B688CC-D72B-49B0-BED6-D118BF43060D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4470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3366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3366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8BC5B9-0474-42DF-BD49-C291CB1C3E1D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02211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3366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3366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36A15D-58B8-4447-A8B0-A855162B18D6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59358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3366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3366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ACC5EC-FB0E-4F77-97AC-EF508C8C9121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101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9163DA-0686-41F9-809A-2201D43F2F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75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333375"/>
            <a:ext cx="2133600" cy="62198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81000" y="333375"/>
            <a:ext cx="6248400" cy="62198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3366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3366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49B0C9-4DD0-4AA4-BFDD-7748713E2AB1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21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59156-5BFB-4CEF-8E71-F280734378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42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FE7537-7ED7-4322-B183-C2D09055F5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83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9C262E-D0E3-4B24-A214-0B17D2AD14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3E9251-29EB-4134-996C-7A0EFBEAB5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86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11225C-AE59-412B-91C5-AC7F835492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86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28F9D6B-A598-476F-8B1C-1BABA24573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Arial" charset="0"/>
          <a:ea typeface="ＭＳ Ｐゴシック" pitchFamily="-109" charset="-128"/>
          <a:cs typeface="ＭＳ Ｐゴシック" pitchFamily="-109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Arial" charset="0"/>
          <a:ea typeface="ＭＳ Ｐゴシック" pitchFamily="-109" charset="-128"/>
          <a:cs typeface="ＭＳ Ｐゴシック" pitchFamily="-109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Arial" charset="0"/>
          <a:ea typeface="ＭＳ Ｐゴシック" pitchFamily="-109" charset="-128"/>
          <a:cs typeface="ＭＳ Ｐゴシック" pitchFamily="-109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Arial" charset="0"/>
          <a:ea typeface="ＭＳ Ｐゴシック" pitchFamily="-109" charset="-128"/>
          <a:cs typeface="ＭＳ Ｐゴシック" pitchFamily="-109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IN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t>Splay Trees</a:t>
            </a:r>
            <a:endParaRPr lang="en-IN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D99F0C8E-55E0-46C0-9420-53A7CE521C70}" type="slidenum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74565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533400" y="0"/>
            <a:ext cx="5715000" cy="6858000"/>
            <a:chOff x="-336" y="0"/>
            <a:chExt cx="3600" cy="4320"/>
          </a:xfrm>
        </p:grpSpPr>
        <p:sp>
          <p:nvSpPr>
            <p:cNvPr id="548867" name="Rectangle 3"/>
            <p:cNvSpPr>
              <a:spLocks noChangeArrowheads="1"/>
            </p:cNvSpPr>
            <p:nvPr userDrawn="1"/>
          </p:nvSpPr>
          <p:spPr bwMode="auto">
            <a:xfrm>
              <a:off x="-336" y="0"/>
              <a:ext cx="384" cy="432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1"/>
              <a:endParaRPr kumimoji="1" lang="ko-KR" altLang="en-US" sz="2400" smtClean="0">
                <a:solidFill>
                  <a:srgbClr val="003366"/>
                </a:solidFill>
                <a:latin typeface="Times New Roman" pitchFamily="18" charset="0"/>
              </a:endParaRPr>
            </a:p>
          </p:txBody>
        </p:sp>
        <p:sp>
          <p:nvSpPr>
            <p:cNvPr id="548868" name="Rectangle 4"/>
            <p:cNvSpPr>
              <a:spLocks noChangeArrowheads="1"/>
            </p:cNvSpPr>
            <p:nvPr userDrawn="1"/>
          </p:nvSpPr>
          <p:spPr bwMode="auto">
            <a:xfrm>
              <a:off x="-96" y="0"/>
              <a:ext cx="1776" cy="33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1"/>
              <a:endParaRPr kumimoji="1" lang="ko-KR" altLang="en-US" sz="2400" smtClean="0">
                <a:solidFill>
                  <a:srgbClr val="003366"/>
                </a:solidFill>
                <a:latin typeface="Times New Roman" pitchFamily="18" charset="0"/>
              </a:endParaRPr>
            </a:p>
          </p:txBody>
        </p:sp>
        <p:sp>
          <p:nvSpPr>
            <p:cNvPr id="548869" name="AutoShape 5"/>
            <p:cNvSpPr>
              <a:spLocks noChangeArrowheads="1"/>
            </p:cNvSpPr>
            <p:nvPr/>
          </p:nvSpPr>
          <p:spPr bwMode="auto">
            <a:xfrm>
              <a:off x="48" y="192"/>
              <a:ext cx="3216" cy="3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ko-KR" altLang="ko-KR" sz="2400" smtClean="0">
                <a:solidFill>
                  <a:srgbClr val="003366"/>
                </a:solidFill>
                <a:latin typeface="Times New Roman" pitchFamily="18" charset="0"/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33375"/>
            <a:ext cx="800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25538"/>
            <a:ext cx="8534400" cy="542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4887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kumimoji="0" sz="1400">
                <a:latin typeface="굴림" pitchFamily="50" charset="-127"/>
              </a:defRPr>
            </a:lvl1pPr>
          </a:lstStyle>
          <a:p>
            <a:pPr latinLnBrk="1"/>
            <a:endParaRPr lang="en-US" altLang="ko-KR" smtClean="0">
              <a:solidFill>
                <a:srgbClr val="003366"/>
              </a:solidFill>
            </a:endParaRPr>
          </a:p>
        </p:txBody>
      </p:sp>
      <p:sp>
        <p:nvSpPr>
          <p:cNvPr id="54887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kumimoji="0" sz="1400">
                <a:latin typeface="굴림" pitchFamily="50" charset="-127"/>
              </a:defRPr>
            </a:lvl1pPr>
          </a:lstStyle>
          <a:p>
            <a:pPr latinLnBrk="1"/>
            <a:endParaRPr lang="en-US" altLang="ko-KR" smtClean="0">
              <a:solidFill>
                <a:srgbClr val="003366"/>
              </a:solidFill>
            </a:endParaRPr>
          </a:p>
        </p:txBody>
      </p:sp>
      <p:sp>
        <p:nvSpPr>
          <p:cNvPr id="54887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5946775"/>
            <a:ext cx="58737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kumimoji="0" sz="2600" b="1">
                <a:solidFill>
                  <a:schemeClr val="bg1"/>
                </a:solidFill>
                <a:latin typeface="굴림" pitchFamily="50" charset="-127"/>
              </a:defRPr>
            </a:lvl1pPr>
          </a:lstStyle>
          <a:p>
            <a:pPr latinLnBrk="1"/>
            <a:fld id="{9BB78FCC-B1CE-4747-BC90-82C06B7F3D66}" type="slidenum">
              <a:rPr lang="en-US" altLang="ko-KR" smtClean="0">
                <a:solidFill>
                  <a:srgbClr val="FFFFFF"/>
                </a:solidFill>
              </a:rPr>
              <a:pPr latinLnBrk="1"/>
              <a:t>‹#›</a:t>
            </a:fld>
            <a:endParaRPr lang="en-US" altLang="ko-KR" smtClean="0">
              <a:solidFill>
                <a:srgbClr val="FFFFFF"/>
              </a:solidFill>
            </a:endParaRPr>
          </a:p>
        </p:txBody>
      </p:sp>
      <p:grpSp>
        <p:nvGrpSpPr>
          <p:cNvPr id="1032" name="Group 11"/>
          <p:cNvGrpSpPr>
            <a:grpSpLocks/>
          </p:cNvGrpSpPr>
          <p:nvPr/>
        </p:nvGrpSpPr>
        <p:grpSpPr bwMode="auto">
          <a:xfrm>
            <a:off x="-228600" y="908050"/>
            <a:ext cx="9067800" cy="152400"/>
            <a:chOff x="144" y="1248"/>
            <a:chExt cx="4656" cy="201"/>
          </a:xfrm>
        </p:grpSpPr>
        <p:sp>
          <p:nvSpPr>
            <p:cNvPr id="548876" name="AutoShape 12"/>
            <p:cNvSpPr>
              <a:spLocks noChangeArrowheads="1"/>
            </p:cNvSpPr>
            <p:nvPr/>
          </p:nvSpPr>
          <p:spPr bwMode="auto">
            <a:xfrm>
              <a:off x="384" y="1248"/>
              <a:ext cx="4416" cy="201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latinLnBrk="1"/>
              <a:endParaRPr kumimoji="1" lang="ko-KR" altLang="en-US" sz="2400" smtClean="0">
                <a:solidFill>
                  <a:srgbClr val="003366"/>
                </a:solidFill>
                <a:latin typeface="Times New Roman" pitchFamily="18" charset="0"/>
              </a:endParaRPr>
            </a:p>
          </p:txBody>
        </p:sp>
        <p:sp>
          <p:nvSpPr>
            <p:cNvPr id="548877" name="AutoShape 13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1"/>
              <a:endParaRPr kumimoji="1" lang="ko-KR" altLang="en-US" sz="2400" smtClean="0">
                <a:solidFill>
                  <a:srgbClr val="003366"/>
                </a:solidFill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2066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lab6ASD.pdf" TargetMode="External"/><Relationship Id="rId1" Type="http://schemas.openxmlformats.org/officeDocument/2006/relationships/slideLayout" Target="../slideLayouts/slideLayout1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hyperlink" Target="https://www.geeksforgeeks.org/wp-content/uploads/BST.gif" TargetMode="Externa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0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gif"/><Relationship Id="rId2" Type="http://schemas.openxmlformats.org/officeDocument/2006/relationships/hyperlink" Target="https://www.geeksforgeeks.org/wp-content/uploads/BST_3311.gif" TargetMode="External"/><Relationship Id="rId1" Type="http://schemas.openxmlformats.org/officeDocument/2006/relationships/slideLayout" Target="../slideLayouts/slideLayout1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and Algorithm </a:t>
            </a:r>
            <a:r>
              <a:rPr lang="en-US" dirty="0" smtClean="0"/>
              <a:t>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48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9" y="908052"/>
            <a:ext cx="7777162" cy="331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914400" y="2"/>
            <a:ext cx="8229600" cy="83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dirty="0">
                <a:solidFill>
                  <a:srgbClr val="FF0000"/>
                </a:solidFill>
              </a:rPr>
              <a:t>Binary </a:t>
            </a:r>
            <a:r>
              <a:rPr lang="en-GB" sz="3200" dirty="0" smtClean="0">
                <a:solidFill>
                  <a:srgbClr val="FF0000"/>
                </a:solidFill>
              </a:rPr>
              <a:t>Trees</a:t>
            </a:r>
            <a:endParaRPr lang="en-GB" sz="3200" dirty="0">
              <a:solidFill>
                <a:srgbClr val="FF0000"/>
              </a:solidFill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441326" y="4307051"/>
            <a:ext cx="8594725" cy="2452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DejaVu Sans" charset="0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DejaVu Sans" charset="0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DejaVu Sans" charset="0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DejaVu Sans" charset="0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DejaVu Sans" charset="0"/>
              </a:defRPr>
            </a:lvl9pPr>
          </a:lstStyle>
          <a:p>
            <a:pPr>
              <a:lnSpc>
                <a:spcPct val="100000"/>
              </a:lnSpc>
              <a:spcBef>
                <a:spcPts val="500"/>
              </a:spcBef>
              <a:buFont typeface="Times New Roman" pitchFamily="16" charset="0"/>
              <a:buChar char="•"/>
            </a:pPr>
            <a:r>
              <a:rPr lang="en-GB" sz="2000" dirty="0"/>
              <a:t>A</a:t>
            </a:r>
            <a:r>
              <a:rPr lang="en-GB" dirty="0"/>
              <a:t> </a:t>
            </a:r>
            <a:r>
              <a:rPr lang="en-GB" sz="2000" b="1" u="sng" dirty="0">
                <a:solidFill>
                  <a:srgbClr val="3333CC"/>
                </a:solidFill>
              </a:rPr>
              <a:t>complete tree</a:t>
            </a:r>
            <a:r>
              <a:rPr lang="en-GB" dirty="0"/>
              <a:t> </a:t>
            </a:r>
            <a:r>
              <a:rPr lang="en-GB" sz="2000" dirty="0"/>
              <a:t>has the maximum number of entries for its </a:t>
            </a:r>
            <a:r>
              <a:rPr lang="en-GB" sz="2000" dirty="0" smtClean="0"/>
              <a:t>height</a:t>
            </a:r>
            <a:r>
              <a:rPr lang="en-GB" dirty="0" smtClean="0"/>
              <a:t>.</a:t>
            </a:r>
            <a:r>
              <a:rPr lang="en-GB" sz="2000" dirty="0" smtClean="0"/>
              <a:t> </a:t>
            </a:r>
            <a:r>
              <a:rPr lang="en-GB" sz="2000" dirty="0" err="1"/>
              <a:t>N</a:t>
            </a:r>
            <a:r>
              <a:rPr lang="en-GB" sz="2000" baseline="-25000" dirty="0" err="1"/>
              <a:t>max</a:t>
            </a:r>
            <a:r>
              <a:rPr lang="en-GB" sz="2000" dirty="0"/>
              <a:t> = </a:t>
            </a:r>
            <a:r>
              <a:rPr lang="en-GB" sz="2000" dirty="0" smtClean="0"/>
              <a:t>2</a:t>
            </a:r>
            <a:r>
              <a:rPr lang="en-GB" sz="2000" baseline="30000" dirty="0" smtClean="0"/>
              <a:t>H</a:t>
            </a:r>
            <a:r>
              <a:rPr lang="en-GB" sz="2000" dirty="0" smtClean="0"/>
              <a:t>-1 (H- Height of the tree +1)</a:t>
            </a:r>
            <a:endParaRPr lang="en-GB" sz="2000" dirty="0"/>
          </a:p>
          <a:p>
            <a:pPr algn="ctr">
              <a:lnSpc>
                <a:spcPct val="130000"/>
              </a:lnSpc>
              <a:buFont typeface="Times New Roman" pitchFamily="16" charset="0"/>
              <a:buChar char="•"/>
            </a:pPr>
            <a:r>
              <a:rPr lang="en-GB" sz="2000" dirty="0"/>
              <a:t>The distance of a node from the root determines how efficiently it can be located.</a:t>
            </a:r>
          </a:p>
          <a:p>
            <a:pPr algn="ctr">
              <a:lnSpc>
                <a:spcPct val="130000"/>
              </a:lnSpc>
              <a:buFont typeface="Times New Roman" pitchFamily="16" charset="0"/>
              <a:buChar char="•"/>
            </a:pPr>
            <a:r>
              <a:rPr lang="en-GB" sz="2000" dirty="0"/>
              <a:t> The “balance factor” show that the balance of the tree.</a:t>
            </a:r>
          </a:p>
          <a:p>
            <a:pPr algn="ctr">
              <a:lnSpc>
                <a:spcPct val="130000"/>
              </a:lnSpc>
              <a:buClrTx/>
              <a:buSzTx/>
              <a:buFontTx/>
              <a:buNone/>
            </a:pPr>
            <a:r>
              <a:rPr lang="en-GB" sz="2000" dirty="0"/>
              <a:t>B = H</a:t>
            </a:r>
            <a:r>
              <a:rPr lang="en-GB" sz="2000" baseline="-25000" dirty="0"/>
              <a:t>L</a:t>
            </a:r>
            <a:r>
              <a:rPr lang="en-GB" sz="2000" dirty="0"/>
              <a:t> – H</a:t>
            </a:r>
            <a:r>
              <a:rPr lang="en-GB" sz="2000" baseline="-25000" dirty="0"/>
              <a:t>R</a:t>
            </a:r>
          </a:p>
          <a:p>
            <a:pPr algn="ctr">
              <a:lnSpc>
                <a:spcPct val="130000"/>
              </a:lnSpc>
              <a:buFont typeface="Times New Roman" pitchFamily="16" charset="0"/>
              <a:buChar char="•"/>
            </a:pPr>
            <a:r>
              <a:rPr lang="en-GB" sz="2000" dirty="0"/>
              <a:t> </a:t>
            </a:r>
            <a:r>
              <a:rPr lang="en-GB" sz="2000" b="1" u="sng" dirty="0">
                <a:solidFill>
                  <a:srgbClr val="3333CC"/>
                </a:solidFill>
              </a:rPr>
              <a:t>If B = 0, 1 or -1;</a:t>
            </a:r>
            <a:r>
              <a:rPr lang="en-GB" b="1" u="sng" dirty="0">
                <a:solidFill>
                  <a:srgbClr val="3333CC"/>
                </a:solidFill>
              </a:rPr>
              <a:t> </a:t>
            </a:r>
            <a:r>
              <a:rPr lang="en-GB" sz="2000" b="1" u="sng" dirty="0">
                <a:solidFill>
                  <a:srgbClr val="3333CC"/>
                </a:solidFill>
              </a:rPr>
              <a:t>the tree is balanced</a:t>
            </a:r>
            <a:r>
              <a:rPr lang="en-GB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2192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5739" y="330200"/>
            <a:ext cx="618680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0330" algn="ctr">
              <a:lnSpc>
                <a:spcPct val="100000"/>
              </a:lnSpc>
              <a:spcBef>
                <a:spcPts val="100"/>
              </a:spcBef>
            </a:pPr>
            <a:r>
              <a:rPr sz="4000" spc="-350" dirty="0"/>
              <a:t>What </a:t>
            </a:r>
            <a:r>
              <a:rPr sz="4000" spc="-190" dirty="0"/>
              <a:t>is </a:t>
            </a:r>
            <a:r>
              <a:rPr sz="4000" spc="-210" dirty="0"/>
              <a:t>the </a:t>
            </a:r>
            <a:r>
              <a:rPr sz="4000" spc="-229" dirty="0"/>
              <a:t>height</a:t>
            </a:r>
            <a:r>
              <a:rPr sz="4000" spc="-509" dirty="0"/>
              <a:t> </a:t>
            </a:r>
            <a:r>
              <a:rPr lang="en-US" sz="4000" spc="-509" dirty="0" smtClean="0"/>
              <a:t> </a:t>
            </a:r>
            <a:r>
              <a:rPr lang="en-US" sz="4000" spc="-335" dirty="0"/>
              <a:t>H</a:t>
            </a:r>
            <a:endParaRPr sz="4000" dirty="0"/>
          </a:p>
          <a:p>
            <a:pPr algn="ctr">
              <a:lnSpc>
                <a:spcPct val="100000"/>
              </a:lnSpc>
            </a:pPr>
            <a:r>
              <a:rPr sz="4000" spc="-270" dirty="0"/>
              <a:t>of </a:t>
            </a:r>
            <a:r>
              <a:rPr sz="4000" spc="-245" dirty="0"/>
              <a:t>a </a:t>
            </a:r>
            <a:r>
              <a:rPr sz="4000" spc="-220" dirty="0"/>
              <a:t>full </a:t>
            </a:r>
            <a:r>
              <a:rPr sz="4000" spc="-180" dirty="0"/>
              <a:t>tree </a:t>
            </a:r>
            <a:r>
              <a:rPr sz="4000" spc="-225" dirty="0"/>
              <a:t>with </a:t>
            </a:r>
            <a:r>
              <a:rPr sz="4000" spc="-645" dirty="0"/>
              <a:t>N</a:t>
            </a:r>
            <a:r>
              <a:rPr sz="4000" spc="-525" dirty="0"/>
              <a:t> </a:t>
            </a:r>
            <a:r>
              <a:rPr lang="en-US" sz="4000" spc="-525" dirty="0" smtClean="0"/>
              <a:t> </a:t>
            </a:r>
            <a:r>
              <a:rPr sz="4000" spc="-280" dirty="0" smtClean="0"/>
              <a:t>nodes</a:t>
            </a:r>
            <a:r>
              <a:rPr sz="4000" spc="-280" dirty="0"/>
              <a:t>?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2005329" y="2363470"/>
            <a:ext cx="505460" cy="5681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400" spc="127" baseline="-24691" dirty="0" smtClean="0">
                <a:latin typeface="Times New Roman"/>
                <a:cs typeface="Times New Roman"/>
              </a:rPr>
              <a:t>2</a:t>
            </a:r>
            <a:r>
              <a:rPr lang="en-US" sz="2100" i="1" spc="-5" dirty="0">
                <a:latin typeface="Times New Roman"/>
                <a:cs typeface="Times New Roman"/>
              </a:rPr>
              <a:t>H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10789" y="2569209"/>
            <a:ext cx="1308735" cy="575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600" spc="150" dirty="0">
                <a:latin typeface="Symbol"/>
                <a:cs typeface="Symbol"/>
              </a:rPr>
              <a:t></a:t>
            </a:r>
            <a:r>
              <a:rPr sz="3600" spc="150" dirty="0">
                <a:latin typeface="Times New Roman"/>
                <a:cs typeface="Times New Roman"/>
              </a:rPr>
              <a:t>1 </a:t>
            </a:r>
            <a:r>
              <a:rPr sz="3600" spc="5" dirty="0">
                <a:latin typeface="Symbol"/>
                <a:cs typeface="Symbol"/>
              </a:rPr>
              <a:t></a:t>
            </a:r>
            <a:r>
              <a:rPr sz="3600" spc="-415" dirty="0">
                <a:latin typeface="Times New Roman"/>
                <a:cs typeface="Times New Roman"/>
              </a:rPr>
              <a:t> </a:t>
            </a:r>
            <a:r>
              <a:rPr sz="3600" i="1" spc="10" dirty="0">
                <a:latin typeface="Times New Roman"/>
                <a:cs typeface="Times New Roman"/>
              </a:rPr>
              <a:t>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91360" y="3177794"/>
            <a:ext cx="5821000" cy="1402307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5"/>
              </a:spcBef>
              <a:tabLst>
                <a:tab pos="1106805" algn="l"/>
              </a:tabLst>
            </a:pPr>
            <a:r>
              <a:rPr sz="3600" spc="15" dirty="0">
                <a:latin typeface="Symbol"/>
                <a:cs typeface="Symbol"/>
              </a:rPr>
              <a:t>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spc="40" dirty="0" smtClean="0">
                <a:latin typeface="Times New Roman"/>
                <a:cs typeface="Times New Roman"/>
              </a:rPr>
              <a:t>2</a:t>
            </a:r>
            <a:r>
              <a:rPr lang="en-US" sz="3150" i="1" spc="60" baseline="43650" dirty="0">
                <a:latin typeface="Times New Roman"/>
                <a:cs typeface="Times New Roman"/>
              </a:rPr>
              <a:t>H</a:t>
            </a:r>
            <a:r>
              <a:rPr sz="3150" i="1" spc="60" baseline="43650" dirty="0">
                <a:latin typeface="Times New Roman"/>
                <a:cs typeface="Times New Roman"/>
              </a:rPr>
              <a:t>	</a:t>
            </a:r>
            <a:r>
              <a:rPr sz="3600" spc="5" dirty="0">
                <a:latin typeface="Symbol"/>
                <a:cs typeface="Symbol"/>
              </a:rPr>
              <a:t>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i="1" spc="10" dirty="0">
                <a:latin typeface="Times New Roman"/>
                <a:cs typeface="Times New Roman"/>
              </a:rPr>
              <a:t>N </a:t>
            </a:r>
            <a:r>
              <a:rPr sz="3600" spc="5" dirty="0">
                <a:latin typeface="Symbol"/>
                <a:cs typeface="Symbol"/>
              </a:rPr>
              <a:t></a:t>
            </a:r>
            <a:r>
              <a:rPr sz="3600" spc="-265" dirty="0">
                <a:latin typeface="Times New Roman"/>
                <a:cs typeface="Times New Roman"/>
              </a:rPr>
              <a:t> </a:t>
            </a:r>
            <a:r>
              <a:rPr sz="3600" spc="5" dirty="0">
                <a:latin typeface="Times New Roman"/>
                <a:cs typeface="Times New Roman"/>
              </a:rPr>
              <a:t>1</a:t>
            </a:r>
            <a:endParaRPr sz="3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3600" spc="15" dirty="0">
                <a:latin typeface="Symbol"/>
                <a:cs typeface="Symbol"/>
              </a:rPr>
              <a:t></a:t>
            </a:r>
            <a:r>
              <a:rPr sz="3600" spc="-25" dirty="0">
                <a:latin typeface="Times New Roman"/>
                <a:cs typeface="Times New Roman"/>
              </a:rPr>
              <a:t> </a:t>
            </a:r>
            <a:r>
              <a:rPr lang="en-US" sz="3600" i="1" spc="5" dirty="0">
                <a:latin typeface="Times New Roman"/>
                <a:cs typeface="Times New Roman"/>
              </a:rPr>
              <a:t>H</a:t>
            </a:r>
            <a:r>
              <a:rPr sz="3600" i="1" spc="-20" dirty="0" smtClean="0">
                <a:latin typeface="Times New Roman"/>
                <a:cs typeface="Times New Roman"/>
              </a:rPr>
              <a:t> </a:t>
            </a:r>
            <a:r>
              <a:rPr sz="3600" spc="5" dirty="0">
                <a:latin typeface="Symbol"/>
                <a:cs typeface="Symbol"/>
              </a:rPr>
              <a:t>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spc="45" dirty="0">
                <a:latin typeface="Times New Roman"/>
                <a:cs typeface="Times New Roman"/>
              </a:rPr>
              <a:t>log(</a:t>
            </a:r>
            <a:r>
              <a:rPr sz="3600" i="1" spc="45" dirty="0">
                <a:latin typeface="Times New Roman"/>
                <a:cs typeface="Times New Roman"/>
              </a:rPr>
              <a:t>N</a:t>
            </a:r>
            <a:r>
              <a:rPr sz="3600" i="1" spc="135" dirty="0">
                <a:latin typeface="Times New Roman"/>
                <a:cs typeface="Times New Roman"/>
              </a:rPr>
              <a:t> </a:t>
            </a:r>
            <a:r>
              <a:rPr sz="3600" spc="5" dirty="0">
                <a:latin typeface="Symbol"/>
                <a:cs typeface="Symbol"/>
              </a:rPr>
              <a:t></a:t>
            </a:r>
            <a:r>
              <a:rPr sz="3600" spc="-545" dirty="0">
                <a:latin typeface="Times New Roman"/>
                <a:cs typeface="Times New Roman"/>
              </a:rPr>
              <a:t> </a:t>
            </a:r>
            <a:r>
              <a:rPr sz="3600" spc="-135" dirty="0">
                <a:latin typeface="Times New Roman"/>
                <a:cs typeface="Times New Roman"/>
              </a:rPr>
              <a:t>1)</a:t>
            </a:r>
            <a:r>
              <a:rPr sz="3600" spc="-90" dirty="0">
                <a:latin typeface="Times New Roman"/>
                <a:cs typeface="Times New Roman"/>
              </a:rPr>
              <a:t> </a:t>
            </a:r>
            <a:r>
              <a:rPr sz="3600" spc="15" dirty="0">
                <a:latin typeface="Symbol"/>
                <a:cs typeface="Symbol"/>
              </a:rPr>
              <a:t></a:t>
            </a:r>
            <a:r>
              <a:rPr sz="3600" spc="-195" dirty="0">
                <a:latin typeface="Times New Roman"/>
                <a:cs typeface="Times New Roman"/>
              </a:rPr>
              <a:t> </a:t>
            </a:r>
            <a:r>
              <a:rPr sz="3600" i="1" spc="10" dirty="0">
                <a:latin typeface="Times New Roman"/>
                <a:cs typeface="Times New Roman"/>
              </a:rPr>
              <a:t>O</a:t>
            </a:r>
            <a:r>
              <a:rPr sz="3600" spc="10" dirty="0">
                <a:latin typeface="Times New Roman"/>
                <a:cs typeface="Times New Roman"/>
              </a:rPr>
              <a:t>(log</a:t>
            </a:r>
            <a:r>
              <a:rPr sz="3600" spc="-275" dirty="0">
                <a:latin typeface="Times New Roman"/>
                <a:cs typeface="Times New Roman"/>
              </a:rPr>
              <a:t> </a:t>
            </a:r>
            <a:r>
              <a:rPr sz="3600" i="1" spc="10" dirty="0">
                <a:latin typeface="Times New Roman"/>
                <a:cs typeface="Times New Roman"/>
              </a:rPr>
              <a:t>N</a:t>
            </a:r>
            <a:r>
              <a:rPr sz="3600" i="1" spc="-480" dirty="0">
                <a:latin typeface="Times New Roman"/>
                <a:cs typeface="Times New Roman"/>
              </a:rPr>
              <a:t> </a:t>
            </a:r>
            <a:r>
              <a:rPr sz="3600" spc="5" dirty="0">
                <a:latin typeface="Times New Roman"/>
                <a:cs typeface="Times New Roman"/>
              </a:rPr>
              <a:t>)</a:t>
            </a:r>
            <a:endParaRPr sz="3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2245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7229" y="497840"/>
            <a:ext cx="52031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15" dirty="0"/>
              <a:t>Why </a:t>
            </a:r>
            <a:r>
              <a:rPr spc="-210" dirty="0"/>
              <a:t>is </a:t>
            </a:r>
            <a:r>
              <a:rPr spc="-370" dirty="0"/>
              <a:t>h</a:t>
            </a:r>
            <a:r>
              <a:rPr spc="-560" dirty="0"/>
              <a:t> </a:t>
            </a:r>
            <a:r>
              <a:rPr spc="-300" dirty="0"/>
              <a:t>important?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33220"/>
            <a:ext cx="8257540" cy="2246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50495" indent="-342900" algn="just">
              <a:lnSpc>
                <a:spcPct val="100000"/>
              </a:lnSpc>
              <a:spcBef>
                <a:spcPts val="100"/>
              </a:spcBef>
              <a:buFont typeface="Symbol"/>
              <a:buChar char=""/>
              <a:tabLst>
                <a:tab pos="355600" algn="l"/>
              </a:tabLst>
            </a:pPr>
            <a:r>
              <a:rPr sz="2800" spc="-55" dirty="0">
                <a:latin typeface="Georgia"/>
                <a:cs typeface="Georgia"/>
              </a:rPr>
              <a:t>The </a:t>
            </a:r>
            <a:r>
              <a:rPr sz="2800" spc="-15" dirty="0">
                <a:latin typeface="Georgia"/>
                <a:cs typeface="Georgia"/>
              </a:rPr>
              <a:t>Tree </a:t>
            </a:r>
            <a:r>
              <a:rPr sz="2800" spc="-35" dirty="0">
                <a:latin typeface="Georgia"/>
                <a:cs typeface="Georgia"/>
              </a:rPr>
              <a:t>operations like </a:t>
            </a:r>
            <a:r>
              <a:rPr sz="2800" spc="-50" dirty="0">
                <a:latin typeface="Georgia"/>
                <a:cs typeface="Georgia"/>
              </a:rPr>
              <a:t>insert, </a:t>
            </a:r>
            <a:r>
              <a:rPr sz="2800" spc="-45" dirty="0">
                <a:latin typeface="Georgia"/>
                <a:cs typeface="Georgia"/>
              </a:rPr>
              <a:t>delete, </a:t>
            </a:r>
            <a:r>
              <a:rPr sz="2800" spc="-5" dirty="0">
                <a:latin typeface="Georgia"/>
                <a:cs typeface="Georgia"/>
              </a:rPr>
              <a:t>retrieve </a:t>
            </a:r>
            <a:r>
              <a:rPr sz="2800" spc="-60" dirty="0">
                <a:latin typeface="Georgia"/>
                <a:cs typeface="Georgia"/>
              </a:rPr>
              <a:t>etc.  </a:t>
            </a:r>
            <a:r>
              <a:rPr sz="2800" spc="-15" dirty="0">
                <a:latin typeface="Georgia"/>
                <a:cs typeface="Georgia"/>
              </a:rPr>
              <a:t>are </a:t>
            </a:r>
            <a:r>
              <a:rPr sz="2800" spc="-30" dirty="0">
                <a:latin typeface="Georgia"/>
                <a:cs typeface="Georgia"/>
              </a:rPr>
              <a:t>typically </a:t>
            </a:r>
            <a:r>
              <a:rPr sz="2800" spc="-20" dirty="0">
                <a:latin typeface="Georgia"/>
                <a:cs typeface="Georgia"/>
              </a:rPr>
              <a:t>expressed </a:t>
            </a:r>
            <a:r>
              <a:rPr sz="2800" spc="-70" dirty="0">
                <a:latin typeface="Georgia"/>
                <a:cs typeface="Georgia"/>
              </a:rPr>
              <a:t>in </a:t>
            </a:r>
            <a:r>
              <a:rPr sz="2800" spc="-35" dirty="0">
                <a:latin typeface="Georgia"/>
                <a:cs typeface="Georgia"/>
              </a:rPr>
              <a:t>terms </a:t>
            </a:r>
            <a:r>
              <a:rPr sz="2800" spc="-45" dirty="0">
                <a:latin typeface="Georgia"/>
                <a:cs typeface="Georgia"/>
              </a:rPr>
              <a:t>of </a:t>
            </a:r>
            <a:r>
              <a:rPr sz="2800" spc="-35" dirty="0">
                <a:latin typeface="Georgia"/>
                <a:cs typeface="Georgia"/>
              </a:rPr>
              <a:t>the </a:t>
            </a:r>
            <a:r>
              <a:rPr sz="2800" spc="-50" dirty="0">
                <a:latin typeface="Georgia"/>
                <a:cs typeface="Georgia"/>
              </a:rPr>
              <a:t>height </a:t>
            </a:r>
            <a:r>
              <a:rPr sz="2800" spc="-45" dirty="0">
                <a:latin typeface="Georgia"/>
                <a:cs typeface="Georgia"/>
              </a:rPr>
              <a:t>of</a:t>
            </a:r>
            <a:r>
              <a:rPr sz="2800" spc="-290" dirty="0">
                <a:latin typeface="Georgia"/>
                <a:cs typeface="Georgia"/>
              </a:rPr>
              <a:t> </a:t>
            </a:r>
            <a:r>
              <a:rPr sz="2800" spc="-35" dirty="0">
                <a:latin typeface="Georgia"/>
                <a:cs typeface="Georgia"/>
              </a:rPr>
              <a:t>the  </a:t>
            </a:r>
            <a:r>
              <a:rPr sz="2800" spc="-5" dirty="0">
                <a:latin typeface="Georgia"/>
                <a:cs typeface="Georgia"/>
              </a:rPr>
              <a:t>tree</a:t>
            </a:r>
            <a:r>
              <a:rPr sz="2800" spc="-65" dirty="0">
                <a:latin typeface="Georgia"/>
                <a:cs typeface="Georgia"/>
              </a:rPr>
              <a:t> </a:t>
            </a:r>
            <a:r>
              <a:rPr sz="2800" b="1" spc="-210" dirty="0">
                <a:latin typeface="Georgia"/>
                <a:cs typeface="Georgia"/>
              </a:rPr>
              <a:t>h</a:t>
            </a:r>
            <a:r>
              <a:rPr sz="2800" spc="-210" dirty="0">
                <a:latin typeface="Georgia"/>
                <a:cs typeface="Georgia"/>
              </a:rPr>
              <a:t>.</a:t>
            </a:r>
            <a:endParaRPr sz="2800">
              <a:latin typeface="Georgia"/>
              <a:cs typeface="Georgia"/>
            </a:endParaRPr>
          </a:p>
          <a:p>
            <a:pPr marL="355600" marR="5080" indent="-342900">
              <a:lnSpc>
                <a:spcPts val="3350"/>
              </a:lnSpc>
              <a:spcBef>
                <a:spcPts val="820"/>
              </a:spcBef>
              <a:buFont typeface="Symbol"/>
              <a:buChar char=""/>
              <a:tabLst>
                <a:tab pos="354965" algn="l"/>
                <a:tab pos="355600" algn="l"/>
              </a:tabLst>
            </a:pPr>
            <a:r>
              <a:rPr sz="2800" spc="-135" dirty="0">
                <a:latin typeface="Georgia"/>
                <a:cs typeface="Georgia"/>
              </a:rPr>
              <a:t>So, </a:t>
            </a:r>
            <a:r>
              <a:rPr sz="2800" spc="-35" dirty="0">
                <a:latin typeface="Georgia"/>
                <a:cs typeface="Georgia"/>
              </a:rPr>
              <a:t>it </a:t>
            </a:r>
            <a:r>
              <a:rPr sz="2800" spc="-60" dirty="0">
                <a:latin typeface="Georgia"/>
                <a:cs typeface="Georgia"/>
              </a:rPr>
              <a:t>can </a:t>
            </a:r>
            <a:r>
              <a:rPr sz="2800" spc="-15" dirty="0">
                <a:latin typeface="Georgia"/>
                <a:cs typeface="Georgia"/>
              </a:rPr>
              <a:t>be </a:t>
            </a:r>
            <a:r>
              <a:rPr sz="2800" spc="-30" dirty="0">
                <a:latin typeface="Georgia"/>
                <a:cs typeface="Georgia"/>
              </a:rPr>
              <a:t>stated </a:t>
            </a:r>
            <a:r>
              <a:rPr sz="2800" spc="-50" dirty="0">
                <a:latin typeface="Georgia"/>
                <a:cs typeface="Georgia"/>
              </a:rPr>
              <a:t>that </a:t>
            </a:r>
            <a:r>
              <a:rPr sz="2800" spc="-35" dirty="0">
                <a:latin typeface="Georgia"/>
                <a:cs typeface="Georgia"/>
              </a:rPr>
              <a:t>the </a:t>
            </a:r>
            <a:r>
              <a:rPr sz="2800" dirty="0">
                <a:latin typeface="Georgia"/>
                <a:cs typeface="Georgia"/>
              </a:rPr>
              <a:t>tree </a:t>
            </a:r>
            <a:r>
              <a:rPr sz="2800" spc="-50" dirty="0">
                <a:latin typeface="Georgia"/>
                <a:cs typeface="Georgia"/>
              </a:rPr>
              <a:t>height </a:t>
            </a:r>
            <a:r>
              <a:rPr sz="2800" b="1" spc="-235" dirty="0">
                <a:latin typeface="Georgia"/>
                <a:cs typeface="Georgia"/>
              </a:rPr>
              <a:t>h </a:t>
            </a:r>
            <a:r>
              <a:rPr sz="2800" spc="-35" dirty="0">
                <a:latin typeface="Georgia"/>
                <a:cs typeface="Georgia"/>
              </a:rPr>
              <a:t>determines  </a:t>
            </a:r>
            <a:r>
              <a:rPr sz="2800" spc="-65" dirty="0">
                <a:latin typeface="Georgia"/>
                <a:cs typeface="Georgia"/>
              </a:rPr>
              <a:t>running</a:t>
            </a:r>
            <a:r>
              <a:rPr sz="2800" spc="-75" dirty="0">
                <a:latin typeface="Georgia"/>
                <a:cs typeface="Georgia"/>
              </a:rPr>
              <a:t> </a:t>
            </a:r>
            <a:r>
              <a:rPr sz="2800" spc="-70" dirty="0">
                <a:latin typeface="Georgia"/>
                <a:cs typeface="Georgia"/>
              </a:rPr>
              <a:t>time!</a:t>
            </a:r>
            <a:endParaRPr sz="28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86318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200" y="554990"/>
            <a:ext cx="6705600" cy="57442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49069" y="4072890"/>
            <a:ext cx="5099050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622935" indent="-341630">
              <a:lnSpc>
                <a:spcPct val="100000"/>
              </a:lnSpc>
              <a:spcBef>
                <a:spcPts val="100"/>
              </a:spcBef>
              <a:buFont typeface="Symbol"/>
              <a:buChar char=""/>
              <a:tabLst>
                <a:tab pos="353695" algn="l"/>
                <a:tab pos="354330" algn="l"/>
              </a:tabLst>
            </a:pPr>
            <a:r>
              <a:rPr sz="2400" spc="-70" dirty="0">
                <a:latin typeface="Georgia"/>
                <a:cs typeface="Georgia"/>
              </a:rPr>
              <a:t>What </a:t>
            </a:r>
            <a:r>
              <a:rPr sz="2400" spc="-20" dirty="0">
                <a:latin typeface="Georgia"/>
                <a:cs typeface="Georgia"/>
              </a:rPr>
              <a:t>is </a:t>
            </a:r>
            <a:r>
              <a:rPr sz="2400" spc="-30" dirty="0">
                <a:latin typeface="Georgia"/>
                <a:cs typeface="Georgia"/>
              </a:rPr>
              <a:t>the </a:t>
            </a:r>
            <a:r>
              <a:rPr sz="2400" spc="-75" dirty="0">
                <a:latin typeface="Georgia"/>
                <a:cs typeface="Georgia"/>
              </a:rPr>
              <a:t>max </a:t>
            </a:r>
            <a:r>
              <a:rPr sz="2400" spc="-40" dirty="0">
                <a:latin typeface="Georgia"/>
                <a:cs typeface="Georgia"/>
              </a:rPr>
              <a:t>height of a</a:t>
            </a:r>
            <a:r>
              <a:rPr sz="2400" spc="-10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tree  </a:t>
            </a:r>
            <a:r>
              <a:rPr sz="2400" spc="-10" dirty="0">
                <a:latin typeface="Georgia"/>
                <a:cs typeface="Georgia"/>
              </a:rPr>
              <a:t>with </a:t>
            </a:r>
            <a:r>
              <a:rPr sz="2400" spc="-210" dirty="0">
                <a:latin typeface="Georgia"/>
                <a:cs typeface="Georgia"/>
              </a:rPr>
              <a:t>N</a:t>
            </a:r>
            <a:r>
              <a:rPr sz="2400" spc="-110" dirty="0">
                <a:latin typeface="Georgia"/>
                <a:cs typeface="Georgia"/>
              </a:rPr>
              <a:t> </a:t>
            </a:r>
            <a:r>
              <a:rPr sz="2400" spc="-50" dirty="0">
                <a:latin typeface="Georgia"/>
                <a:cs typeface="Georgia"/>
              </a:rPr>
              <a:t>nodes?</a:t>
            </a:r>
            <a:endParaRPr sz="2400" dirty="0">
              <a:latin typeface="Georgia"/>
              <a:cs typeface="Georgia"/>
            </a:endParaRPr>
          </a:p>
          <a:p>
            <a:pPr marL="392430">
              <a:lnSpc>
                <a:spcPts val="2520"/>
              </a:lnSpc>
            </a:pPr>
            <a:r>
              <a:rPr sz="2400" i="1" spc="-235" dirty="0">
                <a:solidFill>
                  <a:srgbClr val="FF0000"/>
                </a:solidFill>
                <a:latin typeface="Georgia"/>
                <a:cs typeface="Georgia"/>
              </a:rPr>
              <a:t>N </a:t>
            </a:r>
            <a:r>
              <a:rPr sz="2400" spc="-35" dirty="0">
                <a:solidFill>
                  <a:srgbClr val="FF0000"/>
                </a:solidFill>
                <a:latin typeface="Georgia"/>
                <a:cs typeface="Georgia"/>
              </a:rPr>
              <a:t>(same </a:t>
            </a:r>
            <a:r>
              <a:rPr sz="2400" spc="-25" dirty="0">
                <a:solidFill>
                  <a:srgbClr val="FF0000"/>
                </a:solidFill>
                <a:latin typeface="Georgia"/>
                <a:cs typeface="Georgia"/>
              </a:rPr>
              <a:t>as </a:t>
            </a:r>
            <a:r>
              <a:rPr sz="2400" spc="-40" dirty="0">
                <a:solidFill>
                  <a:srgbClr val="FF0000"/>
                </a:solidFill>
                <a:latin typeface="Georgia"/>
                <a:cs typeface="Georgia"/>
              </a:rPr>
              <a:t>a linked</a:t>
            </a:r>
            <a:r>
              <a:rPr sz="2400" spc="-28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Georgia"/>
                <a:cs typeface="Georgia"/>
              </a:rPr>
              <a:t>list)</a:t>
            </a:r>
            <a:endParaRPr sz="2400" dirty="0">
              <a:latin typeface="Georgia"/>
              <a:cs typeface="Georgia"/>
            </a:endParaRPr>
          </a:p>
          <a:p>
            <a:pPr marL="354330" marR="5080" indent="-341630">
              <a:lnSpc>
                <a:spcPct val="100000"/>
              </a:lnSpc>
              <a:spcBef>
                <a:spcPts val="780"/>
              </a:spcBef>
              <a:buFont typeface="Symbol"/>
              <a:buChar char=""/>
              <a:tabLst>
                <a:tab pos="353695" algn="l"/>
                <a:tab pos="354330" algn="l"/>
              </a:tabLst>
            </a:pPr>
            <a:r>
              <a:rPr sz="2400" spc="-70" dirty="0">
                <a:latin typeface="Georgia"/>
                <a:cs typeface="Georgia"/>
              </a:rPr>
              <a:t>What </a:t>
            </a:r>
            <a:r>
              <a:rPr sz="2400" spc="-20" dirty="0">
                <a:latin typeface="Georgia"/>
                <a:cs typeface="Georgia"/>
              </a:rPr>
              <a:t>is </a:t>
            </a:r>
            <a:r>
              <a:rPr sz="2400" spc="-30" dirty="0">
                <a:latin typeface="Georgia"/>
                <a:cs typeface="Georgia"/>
              </a:rPr>
              <a:t>the </a:t>
            </a:r>
            <a:r>
              <a:rPr sz="2400" spc="-85" dirty="0">
                <a:latin typeface="Georgia"/>
                <a:cs typeface="Georgia"/>
              </a:rPr>
              <a:t>min </a:t>
            </a:r>
            <a:r>
              <a:rPr sz="2400" spc="-40" dirty="0">
                <a:latin typeface="Georgia"/>
                <a:cs typeface="Georgia"/>
              </a:rPr>
              <a:t>height of a </a:t>
            </a:r>
            <a:r>
              <a:rPr sz="2400" dirty="0">
                <a:latin typeface="Georgia"/>
                <a:cs typeface="Georgia"/>
              </a:rPr>
              <a:t>tree</a:t>
            </a:r>
            <a:r>
              <a:rPr sz="2400" spc="-100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with  </a:t>
            </a:r>
            <a:r>
              <a:rPr sz="2400" spc="-210" dirty="0">
                <a:latin typeface="Georgia"/>
                <a:cs typeface="Georgia"/>
              </a:rPr>
              <a:t>N</a:t>
            </a:r>
            <a:r>
              <a:rPr sz="2400" spc="-60" dirty="0">
                <a:latin typeface="Georgia"/>
                <a:cs typeface="Georgia"/>
              </a:rPr>
              <a:t> </a:t>
            </a:r>
            <a:r>
              <a:rPr sz="2400" spc="-50" dirty="0">
                <a:latin typeface="Georgia"/>
                <a:cs typeface="Georgia"/>
              </a:rPr>
              <a:t>nodes?</a:t>
            </a:r>
            <a:endParaRPr sz="2400" dirty="0">
              <a:latin typeface="Georgia"/>
              <a:cs typeface="Georgia"/>
            </a:endParaRPr>
          </a:p>
          <a:p>
            <a:pPr marL="398780">
              <a:lnSpc>
                <a:spcPts val="2460"/>
              </a:lnSpc>
            </a:pPr>
            <a:r>
              <a:rPr sz="2400" spc="-30" dirty="0" smtClean="0">
                <a:solidFill>
                  <a:srgbClr val="FF0000"/>
                </a:solidFill>
                <a:latin typeface="Georgia"/>
                <a:cs typeface="Georgia"/>
              </a:rPr>
              <a:t>log(N)</a:t>
            </a:r>
            <a:endParaRPr sz="24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15414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8810" y="147320"/>
            <a:ext cx="51993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Binary </a:t>
            </a:r>
            <a:r>
              <a:rPr spc="-330" dirty="0"/>
              <a:t>Search</a:t>
            </a:r>
            <a:r>
              <a:rPr spc="-50" dirty="0"/>
              <a:t> </a:t>
            </a:r>
            <a:r>
              <a:rPr spc="-215" dirty="0"/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163319"/>
            <a:ext cx="5218430" cy="363220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354965" algn="l"/>
                <a:tab pos="2792095" algn="l"/>
              </a:tabLst>
            </a:pPr>
            <a:r>
              <a:rPr sz="4200" spc="-1222" baseline="5952" dirty="0">
                <a:latin typeface="Symbol"/>
                <a:cs typeface="Symbol"/>
              </a:rPr>
              <a:t></a:t>
            </a:r>
            <a:r>
              <a:rPr sz="4200" spc="-1222" baseline="5952" dirty="0">
                <a:latin typeface="Times New Roman"/>
                <a:cs typeface="Times New Roman"/>
              </a:rPr>
              <a:t>	</a:t>
            </a:r>
            <a:r>
              <a:rPr sz="2800" b="1" spc="-185" dirty="0">
                <a:latin typeface="Georgia"/>
                <a:cs typeface="Georgia"/>
              </a:rPr>
              <a:t>Binary</a:t>
            </a:r>
            <a:r>
              <a:rPr sz="2800" b="1" spc="-95" dirty="0">
                <a:latin typeface="Georgia"/>
                <a:cs typeface="Georgia"/>
              </a:rPr>
              <a:t> </a:t>
            </a:r>
            <a:r>
              <a:rPr sz="2800" b="1" spc="-210" dirty="0">
                <a:latin typeface="Georgia"/>
                <a:cs typeface="Georgia"/>
              </a:rPr>
              <a:t>Search	</a:t>
            </a:r>
            <a:r>
              <a:rPr sz="2800" b="1" spc="-135" dirty="0">
                <a:latin typeface="Georgia"/>
                <a:cs typeface="Georgia"/>
              </a:rPr>
              <a:t>Tree</a:t>
            </a:r>
            <a:r>
              <a:rPr sz="2800" b="1" spc="-165" dirty="0">
                <a:latin typeface="Georgia"/>
                <a:cs typeface="Georgia"/>
              </a:rPr>
              <a:t> </a:t>
            </a:r>
            <a:r>
              <a:rPr sz="2800" b="1" spc="-150" dirty="0">
                <a:latin typeface="Georgia"/>
                <a:cs typeface="Georgia"/>
              </a:rPr>
              <a:t>Property</a:t>
            </a:r>
            <a:r>
              <a:rPr sz="2800" spc="-150" dirty="0">
                <a:latin typeface="Georgia"/>
                <a:cs typeface="Georgia"/>
              </a:rPr>
              <a:t>:</a:t>
            </a:r>
            <a:endParaRPr sz="2800">
              <a:latin typeface="Georgia"/>
              <a:cs typeface="Georgia"/>
            </a:endParaRPr>
          </a:p>
          <a:p>
            <a:pPr marL="355600">
              <a:lnSpc>
                <a:spcPct val="100000"/>
              </a:lnSpc>
              <a:spcBef>
                <a:spcPts val="700"/>
              </a:spcBef>
            </a:pPr>
            <a:r>
              <a:rPr sz="2800" spc="-55" dirty="0">
                <a:latin typeface="Georgia"/>
                <a:cs typeface="Georgia"/>
              </a:rPr>
              <a:t>The </a:t>
            </a:r>
            <a:r>
              <a:rPr sz="2800" spc="-30" dirty="0">
                <a:latin typeface="Georgia"/>
                <a:cs typeface="Georgia"/>
              </a:rPr>
              <a:t>value </a:t>
            </a:r>
            <a:r>
              <a:rPr sz="2800" spc="-20" dirty="0">
                <a:latin typeface="Georgia"/>
                <a:cs typeface="Georgia"/>
              </a:rPr>
              <a:t>stored</a:t>
            </a:r>
            <a:r>
              <a:rPr sz="2800" spc="-125" dirty="0">
                <a:latin typeface="Georgia"/>
                <a:cs typeface="Georgia"/>
              </a:rPr>
              <a:t> </a:t>
            </a:r>
            <a:r>
              <a:rPr sz="2800" spc="-40" dirty="0">
                <a:latin typeface="Georgia"/>
                <a:cs typeface="Georgia"/>
              </a:rPr>
              <a:t>at</a:t>
            </a:r>
            <a:endParaRPr sz="2800">
              <a:latin typeface="Georgia"/>
              <a:cs typeface="Georgia"/>
            </a:endParaRPr>
          </a:p>
          <a:p>
            <a:pPr marL="355600" marR="1516380">
              <a:lnSpc>
                <a:spcPts val="4060"/>
              </a:lnSpc>
              <a:spcBef>
                <a:spcPts val="240"/>
              </a:spcBef>
            </a:pPr>
            <a:r>
              <a:rPr sz="2800" spc="-45" dirty="0">
                <a:latin typeface="Georgia"/>
                <a:cs typeface="Georgia"/>
              </a:rPr>
              <a:t>a node </a:t>
            </a:r>
            <a:r>
              <a:rPr sz="2800" spc="-25" dirty="0">
                <a:latin typeface="Georgia"/>
                <a:cs typeface="Georgia"/>
              </a:rPr>
              <a:t>is </a:t>
            </a:r>
            <a:r>
              <a:rPr sz="2800" i="1" spc="-100" dirty="0">
                <a:latin typeface="Georgia"/>
                <a:cs typeface="Georgia"/>
              </a:rPr>
              <a:t>greater </a:t>
            </a:r>
            <a:r>
              <a:rPr sz="2800" spc="-65" dirty="0">
                <a:latin typeface="Georgia"/>
                <a:cs typeface="Georgia"/>
              </a:rPr>
              <a:t>than  </a:t>
            </a:r>
            <a:r>
              <a:rPr sz="2800" spc="-35" dirty="0">
                <a:latin typeface="Georgia"/>
                <a:cs typeface="Georgia"/>
              </a:rPr>
              <a:t>the </a:t>
            </a:r>
            <a:r>
              <a:rPr sz="2800" spc="-30" dirty="0">
                <a:latin typeface="Georgia"/>
                <a:cs typeface="Georgia"/>
              </a:rPr>
              <a:t>value </a:t>
            </a:r>
            <a:r>
              <a:rPr sz="2800" spc="-20" dirty="0">
                <a:latin typeface="Georgia"/>
                <a:cs typeface="Georgia"/>
              </a:rPr>
              <a:t>stored </a:t>
            </a:r>
            <a:r>
              <a:rPr sz="2800" spc="-35" dirty="0">
                <a:latin typeface="Georgia"/>
                <a:cs typeface="Georgia"/>
              </a:rPr>
              <a:t>at</a:t>
            </a:r>
            <a:r>
              <a:rPr sz="2800" spc="-229" dirty="0">
                <a:latin typeface="Georgia"/>
                <a:cs typeface="Georgia"/>
              </a:rPr>
              <a:t> </a:t>
            </a:r>
            <a:r>
              <a:rPr sz="2800" spc="-30" dirty="0">
                <a:latin typeface="Georgia"/>
                <a:cs typeface="Georgia"/>
              </a:rPr>
              <a:t>its</a:t>
            </a:r>
            <a:endParaRPr sz="2800">
              <a:latin typeface="Georgia"/>
              <a:cs typeface="Georgia"/>
            </a:endParaRPr>
          </a:p>
          <a:p>
            <a:pPr marL="355600" marR="1516380">
              <a:lnSpc>
                <a:spcPts val="4050"/>
              </a:lnSpc>
              <a:spcBef>
                <a:spcPts val="10"/>
              </a:spcBef>
            </a:pPr>
            <a:r>
              <a:rPr sz="2800" spc="-35" dirty="0">
                <a:latin typeface="Georgia"/>
                <a:cs typeface="Georgia"/>
              </a:rPr>
              <a:t>left </a:t>
            </a:r>
            <a:r>
              <a:rPr sz="2800" spc="-55" dirty="0">
                <a:latin typeface="Georgia"/>
                <a:cs typeface="Georgia"/>
              </a:rPr>
              <a:t>child </a:t>
            </a:r>
            <a:r>
              <a:rPr sz="2800" spc="-70" dirty="0">
                <a:latin typeface="Georgia"/>
                <a:cs typeface="Georgia"/>
              </a:rPr>
              <a:t>and </a:t>
            </a:r>
            <a:r>
              <a:rPr sz="2800" i="1" spc="-100" dirty="0">
                <a:latin typeface="Georgia"/>
                <a:cs typeface="Georgia"/>
              </a:rPr>
              <a:t>less </a:t>
            </a:r>
            <a:r>
              <a:rPr sz="2800" spc="-65" dirty="0">
                <a:latin typeface="Georgia"/>
                <a:cs typeface="Georgia"/>
              </a:rPr>
              <a:t>than  </a:t>
            </a:r>
            <a:r>
              <a:rPr sz="2800" spc="-35" dirty="0">
                <a:latin typeface="Georgia"/>
                <a:cs typeface="Georgia"/>
              </a:rPr>
              <a:t>the </a:t>
            </a:r>
            <a:r>
              <a:rPr sz="2800" spc="-30" dirty="0">
                <a:latin typeface="Georgia"/>
                <a:cs typeface="Georgia"/>
              </a:rPr>
              <a:t>value </a:t>
            </a:r>
            <a:r>
              <a:rPr sz="2800" spc="-20" dirty="0">
                <a:latin typeface="Georgia"/>
                <a:cs typeface="Georgia"/>
              </a:rPr>
              <a:t>stored </a:t>
            </a:r>
            <a:r>
              <a:rPr sz="2800" spc="-35" dirty="0">
                <a:latin typeface="Georgia"/>
                <a:cs typeface="Georgia"/>
              </a:rPr>
              <a:t>at</a:t>
            </a:r>
            <a:r>
              <a:rPr sz="2800" spc="-229" dirty="0">
                <a:latin typeface="Georgia"/>
                <a:cs typeface="Georgia"/>
              </a:rPr>
              <a:t> </a:t>
            </a:r>
            <a:r>
              <a:rPr sz="2800" spc="-30" dirty="0">
                <a:latin typeface="Georgia"/>
                <a:cs typeface="Georgia"/>
              </a:rPr>
              <a:t>its</a:t>
            </a:r>
            <a:endParaRPr sz="2800">
              <a:latin typeface="Georgia"/>
              <a:cs typeface="Georgia"/>
            </a:endParaRPr>
          </a:p>
          <a:p>
            <a:pPr marL="355600">
              <a:lnSpc>
                <a:spcPct val="100000"/>
              </a:lnSpc>
              <a:spcBef>
                <a:spcPts val="450"/>
              </a:spcBef>
            </a:pPr>
            <a:r>
              <a:rPr sz="2800" spc="-40" dirty="0">
                <a:latin typeface="Georgia"/>
                <a:cs typeface="Georgia"/>
              </a:rPr>
              <a:t>right</a:t>
            </a:r>
            <a:r>
              <a:rPr sz="2800" spc="-75" dirty="0">
                <a:latin typeface="Georgia"/>
                <a:cs typeface="Georgia"/>
              </a:rPr>
              <a:t> </a:t>
            </a:r>
            <a:r>
              <a:rPr sz="2800" spc="-60" dirty="0">
                <a:latin typeface="Georgia"/>
                <a:cs typeface="Georgia"/>
              </a:rPr>
              <a:t>child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25720" y="1752600"/>
            <a:ext cx="3789679" cy="4794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81600" y="5638800"/>
            <a:ext cx="1600200" cy="990600"/>
          </a:xfrm>
          <a:custGeom>
            <a:avLst/>
            <a:gdLst/>
            <a:ahLst/>
            <a:cxnLst/>
            <a:rect l="l" t="t" r="r" b="b"/>
            <a:pathLst>
              <a:path w="1600200" h="990600">
                <a:moveTo>
                  <a:pt x="798829" y="0"/>
                </a:moveTo>
                <a:lnTo>
                  <a:pt x="857501" y="1204"/>
                </a:lnTo>
                <a:lnTo>
                  <a:pt x="914831" y="4771"/>
                </a:lnTo>
                <a:lnTo>
                  <a:pt x="970700" y="10624"/>
                </a:lnTo>
                <a:lnTo>
                  <a:pt x="1024992" y="18693"/>
                </a:lnTo>
                <a:lnTo>
                  <a:pt x="1077589" y="28903"/>
                </a:lnTo>
                <a:lnTo>
                  <a:pt x="1128373" y="41180"/>
                </a:lnTo>
                <a:lnTo>
                  <a:pt x="1177226" y="55453"/>
                </a:lnTo>
                <a:lnTo>
                  <a:pt x="1224030" y="71646"/>
                </a:lnTo>
                <a:lnTo>
                  <a:pt x="1268668" y="89688"/>
                </a:lnTo>
                <a:lnTo>
                  <a:pt x="1311021" y="109505"/>
                </a:lnTo>
                <a:lnTo>
                  <a:pt x="1350973" y="131024"/>
                </a:lnTo>
                <a:lnTo>
                  <a:pt x="1388406" y="154171"/>
                </a:lnTo>
                <a:lnTo>
                  <a:pt x="1423201" y="178873"/>
                </a:lnTo>
                <a:lnTo>
                  <a:pt x="1455241" y="205056"/>
                </a:lnTo>
                <a:lnTo>
                  <a:pt x="1484409" y="232648"/>
                </a:lnTo>
                <a:lnTo>
                  <a:pt x="1510586" y="261576"/>
                </a:lnTo>
                <a:lnTo>
                  <a:pt x="1553497" y="323143"/>
                </a:lnTo>
                <a:lnTo>
                  <a:pt x="1583033" y="389173"/>
                </a:lnTo>
                <a:lnTo>
                  <a:pt x="1598253" y="459077"/>
                </a:lnTo>
                <a:lnTo>
                  <a:pt x="1600200" y="495300"/>
                </a:lnTo>
                <a:lnTo>
                  <a:pt x="1598253" y="531522"/>
                </a:lnTo>
                <a:lnTo>
                  <a:pt x="1583033" y="601426"/>
                </a:lnTo>
                <a:lnTo>
                  <a:pt x="1553497" y="667456"/>
                </a:lnTo>
                <a:lnTo>
                  <a:pt x="1510586" y="729023"/>
                </a:lnTo>
                <a:lnTo>
                  <a:pt x="1484409" y="757951"/>
                </a:lnTo>
                <a:lnTo>
                  <a:pt x="1455241" y="785543"/>
                </a:lnTo>
                <a:lnTo>
                  <a:pt x="1423201" y="811726"/>
                </a:lnTo>
                <a:lnTo>
                  <a:pt x="1388406" y="836428"/>
                </a:lnTo>
                <a:lnTo>
                  <a:pt x="1350973" y="859575"/>
                </a:lnTo>
                <a:lnTo>
                  <a:pt x="1311021" y="881094"/>
                </a:lnTo>
                <a:lnTo>
                  <a:pt x="1268668" y="900911"/>
                </a:lnTo>
                <a:lnTo>
                  <a:pt x="1224030" y="918953"/>
                </a:lnTo>
                <a:lnTo>
                  <a:pt x="1177226" y="935146"/>
                </a:lnTo>
                <a:lnTo>
                  <a:pt x="1128373" y="949419"/>
                </a:lnTo>
                <a:lnTo>
                  <a:pt x="1077589" y="961696"/>
                </a:lnTo>
                <a:lnTo>
                  <a:pt x="1024992" y="971906"/>
                </a:lnTo>
                <a:lnTo>
                  <a:pt x="970700" y="979975"/>
                </a:lnTo>
                <a:lnTo>
                  <a:pt x="914831" y="985828"/>
                </a:lnTo>
                <a:lnTo>
                  <a:pt x="857501" y="989395"/>
                </a:lnTo>
                <a:lnTo>
                  <a:pt x="798829" y="990600"/>
                </a:lnTo>
                <a:lnTo>
                  <a:pt x="737695" y="989283"/>
                </a:lnTo>
                <a:lnTo>
                  <a:pt x="678033" y="985390"/>
                </a:lnTo>
                <a:lnTo>
                  <a:pt x="619976" y="979003"/>
                </a:lnTo>
                <a:lnTo>
                  <a:pt x="563659" y="970207"/>
                </a:lnTo>
                <a:lnTo>
                  <a:pt x="509216" y="959085"/>
                </a:lnTo>
                <a:lnTo>
                  <a:pt x="456780" y="945721"/>
                </a:lnTo>
                <a:lnTo>
                  <a:pt x="406485" y="930199"/>
                </a:lnTo>
                <a:lnTo>
                  <a:pt x="358465" y="912602"/>
                </a:lnTo>
                <a:lnTo>
                  <a:pt x="312854" y="893014"/>
                </a:lnTo>
                <a:lnTo>
                  <a:pt x="269785" y="871519"/>
                </a:lnTo>
                <a:lnTo>
                  <a:pt x="229393" y="848201"/>
                </a:lnTo>
                <a:lnTo>
                  <a:pt x="191811" y="823143"/>
                </a:lnTo>
                <a:lnTo>
                  <a:pt x="157174" y="796429"/>
                </a:lnTo>
                <a:lnTo>
                  <a:pt x="125614" y="768142"/>
                </a:lnTo>
                <a:lnTo>
                  <a:pt x="97266" y="738368"/>
                </a:lnTo>
                <a:lnTo>
                  <a:pt x="72264" y="707188"/>
                </a:lnTo>
                <a:lnTo>
                  <a:pt x="50740" y="674688"/>
                </a:lnTo>
                <a:lnTo>
                  <a:pt x="32831" y="640950"/>
                </a:lnTo>
                <a:lnTo>
                  <a:pt x="8386" y="570097"/>
                </a:lnTo>
                <a:lnTo>
                  <a:pt x="0" y="495300"/>
                </a:lnTo>
                <a:lnTo>
                  <a:pt x="2118" y="457450"/>
                </a:lnTo>
                <a:lnTo>
                  <a:pt x="18668" y="384541"/>
                </a:lnTo>
                <a:lnTo>
                  <a:pt x="50740" y="315911"/>
                </a:lnTo>
                <a:lnTo>
                  <a:pt x="72264" y="283411"/>
                </a:lnTo>
                <a:lnTo>
                  <a:pt x="97266" y="252231"/>
                </a:lnTo>
                <a:lnTo>
                  <a:pt x="125614" y="222457"/>
                </a:lnTo>
                <a:lnTo>
                  <a:pt x="157174" y="194170"/>
                </a:lnTo>
                <a:lnTo>
                  <a:pt x="191811" y="167456"/>
                </a:lnTo>
                <a:lnTo>
                  <a:pt x="229393" y="142398"/>
                </a:lnTo>
                <a:lnTo>
                  <a:pt x="269785" y="119080"/>
                </a:lnTo>
                <a:lnTo>
                  <a:pt x="312854" y="97585"/>
                </a:lnTo>
                <a:lnTo>
                  <a:pt x="358465" y="77997"/>
                </a:lnTo>
                <a:lnTo>
                  <a:pt x="406485" y="60400"/>
                </a:lnTo>
                <a:lnTo>
                  <a:pt x="456780" y="44878"/>
                </a:lnTo>
                <a:lnTo>
                  <a:pt x="509216" y="31514"/>
                </a:lnTo>
                <a:lnTo>
                  <a:pt x="563659" y="20392"/>
                </a:lnTo>
                <a:lnTo>
                  <a:pt x="619976" y="11596"/>
                </a:lnTo>
                <a:lnTo>
                  <a:pt x="678033" y="5209"/>
                </a:lnTo>
                <a:lnTo>
                  <a:pt x="737695" y="1316"/>
                </a:lnTo>
                <a:lnTo>
                  <a:pt x="798829" y="0"/>
                </a:lnTo>
                <a:close/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81600" y="5638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81800" y="6629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10400" y="5615940"/>
            <a:ext cx="1828800" cy="1089660"/>
          </a:xfrm>
          <a:custGeom>
            <a:avLst/>
            <a:gdLst/>
            <a:ahLst/>
            <a:cxnLst/>
            <a:rect l="l" t="t" r="r" b="b"/>
            <a:pathLst>
              <a:path w="1828800" h="1089659">
                <a:moveTo>
                  <a:pt x="914400" y="0"/>
                </a:moveTo>
                <a:lnTo>
                  <a:pt x="975976" y="1123"/>
                </a:lnTo>
                <a:lnTo>
                  <a:pt x="1036277" y="4451"/>
                </a:lnTo>
                <a:lnTo>
                  <a:pt x="1095196" y="9921"/>
                </a:lnTo>
                <a:lnTo>
                  <a:pt x="1152629" y="17470"/>
                </a:lnTo>
                <a:lnTo>
                  <a:pt x="1208471" y="27035"/>
                </a:lnTo>
                <a:lnTo>
                  <a:pt x="1262615" y="38554"/>
                </a:lnTo>
                <a:lnTo>
                  <a:pt x="1314956" y="51962"/>
                </a:lnTo>
                <a:lnTo>
                  <a:pt x="1365390" y="67198"/>
                </a:lnTo>
                <a:lnTo>
                  <a:pt x="1413811" y="84198"/>
                </a:lnTo>
                <a:lnTo>
                  <a:pt x="1460113" y="102900"/>
                </a:lnTo>
                <a:lnTo>
                  <a:pt x="1504192" y="123240"/>
                </a:lnTo>
                <a:lnTo>
                  <a:pt x="1545941" y="145156"/>
                </a:lnTo>
                <a:lnTo>
                  <a:pt x="1585256" y="168585"/>
                </a:lnTo>
                <a:lnTo>
                  <a:pt x="1622031" y="193464"/>
                </a:lnTo>
                <a:lnTo>
                  <a:pt x="1656161" y="219730"/>
                </a:lnTo>
                <a:lnTo>
                  <a:pt x="1687540" y="247320"/>
                </a:lnTo>
                <a:lnTo>
                  <a:pt x="1716063" y="276170"/>
                </a:lnTo>
                <a:lnTo>
                  <a:pt x="1741626" y="306220"/>
                </a:lnTo>
                <a:lnTo>
                  <a:pt x="1764121" y="337404"/>
                </a:lnTo>
                <a:lnTo>
                  <a:pt x="1799492" y="402927"/>
                </a:lnTo>
                <a:lnTo>
                  <a:pt x="1821332" y="472237"/>
                </a:lnTo>
                <a:lnTo>
                  <a:pt x="1828800" y="544830"/>
                </a:lnTo>
                <a:lnTo>
                  <a:pt x="1826915" y="581505"/>
                </a:lnTo>
                <a:lnTo>
                  <a:pt x="1812156" y="652519"/>
                </a:lnTo>
                <a:lnTo>
                  <a:pt x="1783445" y="719998"/>
                </a:lnTo>
                <a:lnTo>
                  <a:pt x="1741626" y="783439"/>
                </a:lnTo>
                <a:lnTo>
                  <a:pt x="1716063" y="813489"/>
                </a:lnTo>
                <a:lnTo>
                  <a:pt x="1687540" y="842339"/>
                </a:lnTo>
                <a:lnTo>
                  <a:pt x="1656161" y="869929"/>
                </a:lnTo>
                <a:lnTo>
                  <a:pt x="1622031" y="896195"/>
                </a:lnTo>
                <a:lnTo>
                  <a:pt x="1585256" y="921074"/>
                </a:lnTo>
                <a:lnTo>
                  <a:pt x="1545941" y="944503"/>
                </a:lnTo>
                <a:lnTo>
                  <a:pt x="1504192" y="966419"/>
                </a:lnTo>
                <a:lnTo>
                  <a:pt x="1460113" y="986759"/>
                </a:lnTo>
                <a:lnTo>
                  <a:pt x="1413811" y="1005461"/>
                </a:lnTo>
                <a:lnTo>
                  <a:pt x="1365390" y="1022461"/>
                </a:lnTo>
                <a:lnTo>
                  <a:pt x="1314956" y="1037697"/>
                </a:lnTo>
                <a:lnTo>
                  <a:pt x="1262615" y="1051105"/>
                </a:lnTo>
                <a:lnTo>
                  <a:pt x="1208471" y="1062624"/>
                </a:lnTo>
                <a:lnTo>
                  <a:pt x="1152629" y="1072189"/>
                </a:lnTo>
                <a:lnTo>
                  <a:pt x="1095196" y="1079738"/>
                </a:lnTo>
                <a:lnTo>
                  <a:pt x="1036277" y="1085208"/>
                </a:lnTo>
                <a:lnTo>
                  <a:pt x="975976" y="1088536"/>
                </a:lnTo>
                <a:lnTo>
                  <a:pt x="914400" y="1089660"/>
                </a:lnTo>
                <a:lnTo>
                  <a:pt x="852823" y="1088536"/>
                </a:lnTo>
                <a:lnTo>
                  <a:pt x="792522" y="1085208"/>
                </a:lnTo>
                <a:lnTo>
                  <a:pt x="733603" y="1079738"/>
                </a:lnTo>
                <a:lnTo>
                  <a:pt x="676170" y="1072189"/>
                </a:lnTo>
                <a:lnTo>
                  <a:pt x="620328" y="1062624"/>
                </a:lnTo>
                <a:lnTo>
                  <a:pt x="566184" y="1051105"/>
                </a:lnTo>
                <a:lnTo>
                  <a:pt x="513843" y="1037697"/>
                </a:lnTo>
                <a:lnTo>
                  <a:pt x="463409" y="1022461"/>
                </a:lnTo>
                <a:lnTo>
                  <a:pt x="414988" y="1005461"/>
                </a:lnTo>
                <a:lnTo>
                  <a:pt x="368686" y="986759"/>
                </a:lnTo>
                <a:lnTo>
                  <a:pt x="324607" y="966419"/>
                </a:lnTo>
                <a:lnTo>
                  <a:pt x="282858" y="944503"/>
                </a:lnTo>
                <a:lnTo>
                  <a:pt x="243543" y="921074"/>
                </a:lnTo>
                <a:lnTo>
                  <a:pt x="206768" y="896195"/>
                </a:lnTo>
                <a:lnTo>
                  <a:pt x="172638" y="869929"/>
                </a:lnTo>
                <a:lnTo>
                  <a:pt x="141259" y="842339"/>
                </a:lnTo>
                <a:lnTo>
                  <a:pt x="112736" y="813489"/>
                </a:lnTo>
                <a:lnTo>
                  <a:pt x="87173" y="783439"/>
                </a:lnTo>
                <a:lnTo>
                  <a:pt x="64678" y="752255"/>
                </a:lnTo>
                <a:lnTo>
                  <a:pt x="29307" y="686732"/>
                </a:lnTo>
                <a:lnTo>
                  <a:pt x="7467" y="617422"/>
                </a:lnTo>
                <a:lnTo>
                  <a:pt x="0" y="544830"/>
                </a:lnTo>
                <a:lnTo>
                  <a:pt x="1884" y="508154"/>
                </a:lnTo>
                <a:lnTo>
                  <a:pt x="16643" y="437140"/>
                </a:lnTo>
                <a:lnTo>
                  <a:pt x="45354" y="369661"/>
                </a:lnTo>
                <a:lnTo>
                  <a:pt x="87173" y="306220"/>
                </a:lnTo>
                <a:lnTo>
                  <a:pt x="112736" y="276170"/>
                </a:lnTo>
                <a:lnTo>
                  <a:pt x="141259" y="247320"/>
                </a:lnTo>
                <a:lnTo>
                  <a:pt x="172638" y="219730"/>
                </a:lnTo>
                <a:lnTo>
                  <a:pt x="206768" y="193464"/>
                </a:lnTo>
                <a:lnTo>
                  <a:pt x="243543" y="168585"/>
                </a:lnTo>
                <a:lnTo>
                  <a:pt x="282858" y="145156"/>
                </a:lnTo>
                <a:lnTo>
                  <a:pt x="324607" y="123240"/>
                </a:lnTo>
                <a:lnTo>
                  <a:pt x="368686" y="102900"/>
                </a:lnTo>
                <a:lnTo>
                  <a:pt x="414988" y="84198"/>
                </a:lnTo>
                <a:lnTo>
                  <a:pt x="463409" y="67198"/>
                </a:lnTo>
                <a:lnTo>
                  <a:pt x="513843" y="51962"/>
                </a:lnTo>
                <a:lnTo>
                  <a:pt x="566184" y="38554"/>
                </a:lnTo>
                <a:lnTo>
                  <a:pt x="620328" y="27035"/>
                </a:lnTo>
                <a:lnTo>
                  <a:pt x="676170" y="17470"/>
                </a:lnTo>
                <a:lnTo>
                  <a:pt x="733603" y="9921"/>
                </a:lnTo>
                <a:lnTo>
                  <a:pt x="792522" y="4451"/>
                </a:lnTo>
                <a:lnTo>
                  <a:pt x="852823" y="1123"/>
                </a:lnTo>
                <a:lnTo>
                  <a:pt x="914400" y="0"/>
                </a:lnTo>
                <a:close/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10400" y="56159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839200" y="6705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409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5509" y="1606550"/>
            <a:ext cx="3709670" cy="4693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0869" y="1750059"/>
            <a:ext cx="1898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815" dirty="0">
                <a:latin typeface="Symbol"/>
                <a:cs typeface="Symbol"/>
              </a:rPr>
              <a:t>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8069" y="1786890"/>
            <a:ext cx="3058795" cy="3011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574800" algn="l"/>
              </a:tabLst>
            </a:pPr>
            <a:r>
              <a:rPr sz="2800" spc="-140" dirty="0">
                <a:latin typeface="Georgia"/>
                <a:cs typeface="Georgia"/>
              </a:rPr>
              <a:t>In </a:t>
            </a:r>
            <a:r>
              <a:rPr sz="2800" spc="-45" dirty="0">
                <a:latin typeface="Georgia"/>
                <a:cs typeface="Georgia"/>
              </a:rPr>
              <a:t>a </a:t>
            </a:r>
            <a:r>
              <a:rPr sz="2800" spc="-145" dirty="0">
                <a:latin typeface="Georgia"/>
                <a:cs typeface="Georgia"/>
              </a:rPr>
              <a:t>BST, </a:t>
            </a:r>
            <a:r>
              <a:rPr sz="2800" spc="-35" dirty="0">
                <a:latin typeface="Georgia"/>
                <a:cs typeface="Georgia"/>
              </a:rPr>
              <a:t>the value  </a:t>
            </a:r>
            <a:r>
              <a:rPr sz="2800" spc="-20" dirty="0">
                <a:latin typeface="Georgia"/>
                <a:cs typeface="Georgia"/>
              </a:rPr>
              <a:t>stored </a:t>
            </a:r>
            <a:r>
              <a:rPr sz="2800" spc="-35" dirty="0">
                <a:latin typeface="Georgia"/>
                <a:cs typeface="Georgia"/>
              </a:rPr>
              <a:t>at the </a:t>
            </a:r>
            <a:r>
              <a:rPr sz="2800" spc="-20" dirty="0">
                <a:latin typeface="Georgia"/>
                <a:cs typeface="Georgia"/>
              </a:rPr>
              <a:t>root</a:t>
            </a:r>
            <a:r>
              <a:rPr sz="2800" spc="-245" dirty="0">
                <a:latin typeface="Georgia"/>
                <a:cs typeface="Georgia"/>
              </a:rPr>
              <a:t> </a:t>
            </a:r>
            <a:r>
              <a:rPr sz="2800" spc="-45" dirty="0">
                <a:latin typeface="Georgia"/>
                <a:cs typeface="Georgia"/>
              </a:rPr>
              <a:t>of  a</a:t>
            </a:r>
            <a:r>
              <a:rPr sz="2800" spc="-65" dirty="0">
                <a:latin typeface="Georgia"/>
                <a:cs typeface="Georgia"/>
              </a:rPr>
              <a:t> </a:t>
            </a:r>
            <a:r>
              <a:rPr sz="2800" spc="-20" dirty="0">
                <a:latin typeface="Georgia"/>
                <a:cs typeface="Georgia"/>
              </a:rPr>
              <a:t>subtree	</a:t>
            </a:r>
            <a:r>
              <a:rPr sz="2800" spc="-25" dirty="0">
                <a:latin typeface="Georgia"/>
                <a:cs typeface="Georgia"/>
              </a:rPr>
              <a:t>is </a:t>
            </a:r>
            <a:r>
              <a:rPr sz="2800" i="1" spc="-105" dirty="0">
                <a:latin typeface="Georgia"/>
                <a:cs typeface="Georgia"/>
              </a:rPr>
              <a:t>greater  </a:t>
            </a:r>
            <a:r>
              <a:rPr sz="2800" spc="-65" dirty="0">
                <a:latin typeface="Georgia"/>
                <a:cs typeface="Georgia"/>
              </a:rPr>
              <a:t>than </a:t>
            </a:r>
            <a:r>
              <a:rPr sz="2800" spc="-40" dirty="0">
                <a:latin typeface="Georgia"/>
                <a:cs typeface="Georgia"/>
              </a:rPr>
              <a:t>any </a:t>
            </a:r>
            <a:r>
              <a:rPr sz="2800" spc="-30" dirty="0">
                <a:latin typeface="Georgia"/>
                <a:cs typeface="Georgia"/>
              </a:rPr>
              <a:t>value </a:t>
            </a:r>
            <a:r>
              <a:rPr sz="2800" spc="-70" dirty="0">
                <a:latin typeface="Georgia"/>
                <a:cs typeface="Georgia"/>
              </a:rPr>
              <a:t>in</a:t>
            </a:r>
            <a:r>
              <a:rPr sz="2800" spc="-210" dirty="0">
                <a:latin typeface="Georgia"/>
                <a:cs typeface="Georgia"/>
              </a:rPr>
              <a:t> </a:t>
            </a:r>
            <a:r>
              <a:rPr sz="2800" spc="-30" dirty="0">
                <a:latin typeface="Georgia"/>
                <a:cs typeface="Georgia"/>
              </a:rPr>
              <a:t>its  </a:t>
            </a:r>
            <a:r>
              <a:rPr sz="2800" spc="-35" dirty="0">
                <a:latin typeface="Georgia"/>
                <a:cs typeface="Georgia"/>
              </a:rPr>
              <a:t>left </a:t>
            </a:r>
            <a:r>
              <a:rPr sz="2800" spc="-20" dirty="0">
                <a:latin typeface="Georgia"/>
                <a:cs typeface="Georgia"/>
              </a:rPr>
              <a:t>subtree </a:t>
            </a:r>
            <a:r>
              <a:rPr sz="2800" spc="-70" dirty="0">
                <a:latin typeface="Georgia"/>
                <a:cs typeface="Georgia"/>
              </a:rPr>
              <a:t>and </a:t>
            </a:r>
            <a:r>
              <a:rPr sz="2800" i="1" spc="-100" dirty="0">
                <a:latin typeface="Georgia"/>
                <a:cs typeface="Georgia"/>
              </a:rPr>
              <a:t>less  </a:t>
            </a:r>
            <a:r>
              <a:rPr sz="2800" spc="-65" dirty="0">
                <a:latin typeface="Georgia"/>
                <a:cs typeface="Georgia"/>
              </a:rPr>
              <a:t>than </a:t>
            </a:r>
            <a:r>
              <a:rPr sz="2800" spc="-40" dirty="0">
                <a:latin typeface="Georgia"/>
                <a:cs typeface="Georgia"/>
              </a:rPr>
              <a:t>any </a:t>
            </a:r>
            <a:r>
              <a:rPr sz="2800" spc="-30" dirty="0">
                <a:latin typeface="Georgia"/>
                <a:cs typeface="Georgia"/>
              </a:rPr>
              <a:t>value </a:t>
            </a:r>
            <a:r>
              <a:rPr sz="2800" spc="-70" dirty="0">
                <a:latin typeface="Georgia"/>
                <a:cs typeface="Georgia"/>
              </a:rPr>
              <a:t>in</a:t>
            </a:r>
            <a:r>
              <a:rPr sz="2800" spc="-210" dirty="0">
                <a:latin typeface="Georgia"/>
                <a:cs typeface="Georgia"/>
              </a:rPr>
              <a:t> </a:t>
            </a:r>
            <a:r>
              <a:rPr sz="2800" spc="-30" dirty="0">
                <a:latin typeface="Georgia"/>
                <a:cs typeface="Georgia"/>
              </a:rPr>
              <a:t>its  </a:t>
            </a:r>
            <a:r>
              <a:rPr sz="2800" spc="-40" dirty="0">
                <a:latin typeface="Georgia"/>
                <a:cs typeface="Georgia"/>
              </a:rPr>
              <a:t>right</a:t>
            </a:r>
            <a:r>
              <a:rPr sz="2800" spc="-75" dirty="0">
                <a:latin typeface="Georgia"/>
                <a:cs typeface="Georgia"/>
              </a:rPr>
              <a:t> </a:t>
            </a:r>
            <a:r>
              <a:rPr sz="2800" spc="-35" dirty="0">
                <a:latin typeface="Georgia"/>
                <a:cs typeface="Georgia"/>
              </a:rPr>
              <a:t>subtree!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08810" y="262890"/>
            <a:ext cx="51993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Binary </a:t>
            </a:r>
            <a:r>
              <a:rPr spc="-330" dirty="0"/>
              <a:t>Search</a:t>
            </a:r>
            <a:r>
              <a:rPr spc="-50" dirty="0"/>
              <a:t> </a:t>
            </a:r>
            <a:r>
              <a:rPr spc="-215" dirty="0"/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231392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45990" y="1600200"/>
            <a:ext cx="3712210" cy="4693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7200" y="1854200"/>
            <a:ext cx="3569970" cy="3366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97815">
              <a:lnSpc>
                <a:spcPct val="100000"/>
              </a:lnSpc>
              <a:spcBef>
                <a:spcPts val="100"/>
              </a:spcBef>
            </a:pPr>
            <a:r>
              <a:rPr sz="2800" spc="-45" dirty="0">
                <a:latin typeface="Georgia"/>
                <a:cs typeface="Georgia"/>
              </a:rPr>
              <a:t>Where </a:t>
            </a:r>
            <a:r>
              <a:rPr sz="2800" spc="-25" dirty="0">
                <a:latin typeface="Georgia"/>
                <a:cs typeface="Georgia"/>
              </a:rPr>
              <a:t>is </a:t>
            </a:r>
            <a:r>
              <a:rPr sz="2800" spc="-35" dirty="0">
                <a:latin typeface="Georgia"/>
                <a:cs typeface="Georgia"/>
              </a:rPr>
              <a:t>the</a:t>
            </a:r>
            <a:r>
              <a:rPr sz="2800" spc="-180" dirty="0">
                <a:latin typeface="Georgia"/>
                <a:cs typeface="Georgia"/>
              </a:rPr>
              <a:t> </a:t>
            </a:r>
            <a:r>
              <a:rPr sz="2800" spc="-45" dirty="0">
                <a:latin typeface="Georgia"/>
                <a:cs typeface="Georgia"/>
              </a:rPr>
              <a:t>smallest  </a:t>
            </a:r>
            <a:r>
              <a:rPr sz="2800" spc="-55" dirty="0">
                <a:latin typeface="Georgia"/>
                <a:cs typeface="Georgia"/>
              </a:rPr>
              <a:t>element?</a:t>
            </a:r>
            <a:endParaRPr sz="28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800" spc="-100" dirty="0">
                <a:latin typeface="Georgia"/>
                <a:cs typeface="Georgia"/>
              </a:rPr>
              <a:t>Ans: </a:t>
            </a:r>
            <a:r>
              <a:rPr sz="2800" spc="-45" dirty="0">
                <a:latin typeface="Georgia"/>
                <a:cs typeface="Georgia"/>
              </a:rPr>
              <a:t>leftmost</a:t>
            </a:r>
            <a:r>
              <a:rPr sz="2800" spc="-60" dirty="0">
                <a:latin typeface="Georgia"/>
                <a:cs typeface="Georgia"/>
              </a:rPr>
              <a:t> </a:t>
            </a:r>
            <a:r>
              <a:rPr sz="2800" spc="-40" dirty="0">
                <a:latin typeface="Georgia"/>
                <a:cs typeface="Georgia"/>
              </a:rPr>
              <a:t>element</a:t>
            </a:r>
            <a:endParaRPr sz="28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 dirty="0">
              <a:latin typeface="Times New Roman"/>
              <a:cs typeface="Times New Roman"/>
            </a:endParaRPr>
          </a:p>
          <a:p>
            <a:pPr marL="12700" marR="519430">
              <a:lnSpc>
                <a:spcPct val="100000"/>
              </a:lnSpc>
            </a:pPr>
            <a:r>
              <a:rPr sz="2800" spc="-45" dirty="0">
                <a:latin typeface="Georgia"/>
                <a:cs typeface="Georgia"/>
              </a:rPr>
              <a:t>Where </a:t>
            </a:r>
            <a:r>
              <a:rPr sz="2800" spc="-25" dirty="0">
                <a:latin typeface="Georgia"/>
                <a:cs typeface="Georgia"/>
              </a:rPr>
              <a:t>is </a:t>
            </a:r>
            <a:r>
              <a:rPr sz="2800" spc="-35" dirty="0">
                <a:latin typeface="Georgia"/>
                <a:cs typeface="Georgia"/>
              </a:rPr>
              <a:t>the</a:t>
            </a:r>
            <a:r>
              <a:rPr sz="2800" spc="-195" dirty="0">
                <a:latin typeface="Georgia"/>
                <a:cs typeface="Georgia"/>
              </a:rPr>
              <a:t> </a:t>
            </a:r>
            <a:r>
              <a:rPr sz="2800" spc="-25" dirty="0">
                <a:latin typeface="Georgia"/>
                <a:cs typeface="Georgia"/>
              </a:rPr>
              <a:t>largest  </a:t>
            </a:r>
            <a:r>
              <a:rPr sz="2800" spc="-55" dirty="0">
                <a:latin typeface="Georgia"/>
                <a:cs typeface="Georgia"/>
              </a:rPr>
              <a:t>element?</a:t>
            </a:r>
            <a:endParaRPr sz="28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800" spc="-100" dirty="0">
                <a:latin typeface="Georgia"/>
                <a:cs typeface="Georgia"/>
              </a:rPr>
              <a:t>Ans: </a:t>
            </a:r>
            <a:r>
              <a:rPr sz="2800" spc="-45" dirty="0">
                <a:latin typeface="Georgia"/>
                <a:cs typeface="Georgia"/>
              </a:rPr>
              <a:t>rightmost</a:t>
            </a:r>
            <a:r>
              <a:rPr sz="2800" spc="-110" dirty="0">
                <a:latin typeface="Georgia"/>
                <a:cs typeface="Georgia"/>
              </a:rPr>
              <a:t> </a:t>
            </a:r>
            <a:r>
              <a:rPr sz="2800" spc="-40" dirty="0">
                <a:latin typeface="Georgia"/>
                <a:cs typeface="Georgia"/>
              </a:rPr>
              <a:t>element</a:t>
            </a:r>
            <a:endParaRPr sz="28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08810" y="185420"/>
            <a:ext cx="51993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Binary </a:t>
            </a:r>
            <a:r>
              <a:rPr spc="-330" dirty="0"/>
              <a:t>Search</a:t>
            </a:r>
            <a:r>
              <a:rPr spc="-50" dirty="0"/>
              <a:t> </a:t>
            </a:r>
            <a:r>
              <a:rPr spc="-215" dirty="0"/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407008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6639" y="254000"/>
            <a:ext cx="702500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5120" marR="5080" indent="-2852420">
              <a:lnSpc>
                <a:spcPct val="100000"/>
              </a:lnSpc>
              <a:spcBef>
                <a:spcPts val="100"/>
              </a:spcBef>
            </a:pPr>
            <a:r>
              <a:rPr sz="4000" spc="-440" dirty="0"/>
              <a:t>How </a:t>
            </a:r>
            <a:r>
              <a:rPr sz="4000" spc="-200" dirty="0"/>
              <a:t>to </a:t>
            </a:r>
            <a:r>
              <a:rPr sz="4000" spc="-245" dirty="0"/>
              <a:t>search a </a:t>
            </a:r>
            <a:r>
              <a:rPr sz="4000" spc="-225" dirty="0"/>
              <a:t>binary </a:t>
            </a:r>
            <a:r>
              <a:rPr sz="4000" spc="-245" dirty="0"/>
              <a:t>search  </a:t>
            </a:r>
            <a:r>
              <a:rPr sz="4000" spc="-220" dirty="0"/>
              <a:t>tree?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685800" y="1752600"/>
            <a:ext cx="3550920" cy="44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4752340" indent="-513080">
              <a:lnSpc>
                <a:spcPct val="100000"/>
              </a:lnSpc>
              <a:spcBef>
                <a:spcPts val="800"/>
              </a:spcBef>
              <a:buAutoNum type="arabicPeriod"/>
              <a:tabLst>
                <a:tab pos="4751705" algn="l"/>
                <a:tab pos="4752340" algn="l"/>
              </a:tabLst>
            </a:pPr>
            <a:r>
              <a:rPr spc="-55" dirty="0"/>
              <a:t>Start </a:t>
            </a:r>
            <a:r>
              <a:rPr spc="-35" dirty="0"/>
              <a:t>at the</a:t>
            </a:r>
            <a:r>
              <a:rPr spc="-135" dirty="0"/>
              <a:t> </a:t>
            </a:r>
            <a:r>
              <a:rPr spc="-20" dirty="0"/>
              <a:t>root</a:t>
            </a:r>
          </a:p>
          <a:p>
            <a:pPr marL="4752340" marR="5080" indent="-513080">
              <a:lnSpc>
                <a:spcPct val="99900"/>
              </a:lnSpc>
              <a:spcBef>
                <a:spcPts val="700"/>
              </a:spcBef>
              <a:buAutoNum type="arabicPeriod"/>
              <a:tabLst>
                <a:tab pos="4751705" algn="l"/>
                <a:tab pos="4752340" algn="l"/>
              </a:tabLst>
            </a:pPr>
            <a:r>
              <a:rPr spc="-70" dirty="0"/>
              <a:t>Compare </a:t>
            </a:r>
            <a:r>
              <a:rPr spc="-35" dirty="0"/>
              <a:t>the value </a:t>
            </a:r>
            <a:r>
              <a:rPr spc="-45" dirty="0"/>
              <a:t>of  </a:t>
            </a:r>
            <a:r>
              <a:rPr spc="-35" dirty="0"/>
              <a:t>the </a:t>
            </a:r>
            <a:r>
              <a:rPr spc="-50" dirty="0"/>
              <a:t>item </a:t>
            </a:r>
            <a:r>
              <a:rPr spc="-20" dirty="0"/>
              <a:t>you </a:t>
            </a:r>
            <a:r>
              <a:rPr spc="-15" dirty="0"/>
              <a:t>are  </a:t>
            </a:r>
            <a:r>
              <a:rPr spc="-40" dirty="0"/>
              <a:t>searching </a:t>
            </a:r>
            <a:r>
              <a:rPr spc="-30" dirty="0"/>
              <a:t>for </a:t>
            </a:r>
            <a:r>
              <a:rPr spc="-15" dirty="0"/>
              <a:t>with </a:t>
            </a:r>
            <a:r>
              <a:rPr spc="-35" dirty="0"/>
              <a:t>the  </a:t>
            </a:r>
            <a:r>
              <a:rPr spc="-30" dirty="0"/>
              <a:t>value </a:t>
            </a:r>
            <a:r>
              <a:rPr spc="-20" dirty="0"/>
              <a:t>stored </a:t>
            </a:r>
            <a:r>
              <a:rPr spc="-35" dirty="0"/>
              <a:t>at the</a:t>
            </a:r>
            <a:r>
              <a:rPr spc="-240" dirty="0"/>
              <a:t> </a:t>
            </a:r>
            <a:r>
              <a:rPr spc="-20" dirty="0"/>
              <a:t>root</a:t>
            </a:r>
          </a:p>
          <a:p>
            <a:pPr marL="4752340" marR="144145" indent="-513080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4751705" algn="l"/>
                <a:tab pos="4752340" algn="l"/>
              </a:tabLst>
            </a:pPr>
            <a:r>
              <a:rPr spc="-120" dirty="0"/>
              <a:t>If </a:t>
            </a:r>
            <a:r>
              <a:rPr spc="-35" dirty="0"/>
              <a:t>the </a:t>
            </a:r>
            <a:r>
              <a:rPr spc="-30" dirty="0"/>
              <a:t>values </a:t>
            </a:r>
            <a:r>
              <a:rPr spc="-15" dirty="0"/>
              <a:t>are</a:t>
            </a:r>
            <a:r>
              <a:rPr spc="-125" dirty="0"/>
              <a:t> </a:t>
            </a:r>
            <a:r>
              <a:rPr spc="-65" dirty="0"/>
              <a:t>equal,  </a:t>
            </a:r>
            <a:r>
              <a:rPr spc="-50" dirty="0"/>
              <a:t>then </a:t>
            </a:r>
            <a:r>
              <a:rPr i="1" spc="-95" dirty="0">
                <a:latin typeface="Georgia"/>
                <a:cs typeface="Georgia"/>
              </a:rPr>
              <a:t>item </a:t>
            </a:r>
            <a:r>
              <a:rPr i="1" spc="-125" dirty="0">
                <a:latin typeface="Georgia"/>
                <a:cs typeface="Georgia"/>
              </a:rPr>
              <a:t>found</a:t>
            </a:r>
            <a:r>
              <a:rPr spc="-125" dirty="0"/>
              <a:t>;  </a:t>
            </a:r>
            <a:r>
              <a:rPr spc="-25" dirty="0"/>
              <a:t>otherwise, </a:t>
            </a:r>
            <a:r>
              <a:rPr spc="-55" dirty="0"/>
              <a:t>if </a:t>
            </a:r>
            <a:r>
              <a:rPr spc="-35" dirty="0"/>
              <a:t>it </a:t>
            </a:r>
            <a:r>
              <a:rPr spc="-25" dirty="0"/>
              <a:t>is </a:t>
            </a:r>
            <a:r>
              <a:rPr spc="-45" dirty="0"/>
              <a:t>a</a:t>
            </a:r>
            <a:r>
              <a:rPr spc="-275" dirty="0"/>
              <a:t> </a:t>
            </a:r>
            <a:r>
              <a:rPr spc="-40" dirty="0"/>
              <a:t>leaf  </a:t>
            </a:r>
            <a:r>
              <a:rPr spc="-70" dirty="0"/>
              <a:t>node, </a:t>
            </a:r>
            <a:r>
              <a:rPr spc="-50" dirty="0"/>
              <a:t>then </a:t>
            </a:r>
            <a:r>
              <a:rPr i="1" spc="-85" dirty="0">
                <a:latin typeface="Georgia"/>
                <a:cs typeface="Georgia"/>
              </a:rPr>
              <a:t>not</a:t>
            </a:r>
            <a:r>
              <a:rPr i="1" spc="-114" dirty="0">
                <a:latin typeface="Georgia"/>
                <a:cs typeface="Georgia"/>
              </a:rPr>
              <a:t> </a:t>
            </a:r>
            <a:r>
              <a:rPr i="1" spc="-125" dirty="0">
                <a:latin typeface="Georgia"/>
                <a:cs typeface="Georgia"/>
              </a:rPr>
              <a:t>found</a:t>
            </a:r>
          </a:p>
        </p:txBody>
      </p:sp>
    </p:spTree>
    <p:extLst>
      <p:ext uri="{BB962C8B-B14F-4D97-AF65-F5344CB8AC3E}">
        <p14:creationId xmlns:p14="http://schemas.microsoft.com/office/powerpoint/2010/main" val="331410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6639" y="254000"/>
            <a:ext cx="702500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5120" marR="5080" indent="-2852420">
              <a:lnSpc>
                <a:spcPct val="100000"/>
              </a:lnSpc>
              <a:spcBef>
                <a:spcPts val="100"/>
              </a:spcBef>
            </a:pPr>
            <a:r>
              <a:rPr sz="4000" spc="-440" dirty="0"/>
              <a:t>How </a:t>
            </a:r>
            <a:r>
              <a:rPr sz="4000" spc="-200" dirty="0"/>
              <a:t>to </a:t>
            </a:r>
            <a:r>
              <a:rPr sz="4000" spc="-245" dirty="0"/>
              <a:t>search a </a:t>
            </a:r>
            <a:r>
              <a:rPr sz="4000" spc="-225" dirty="0"/>
              <a:t>binary </a:t>
            </a:r>
            <a:r>
              <a:rPr sz="4000" spc="-245" dirty="0"/>
              <a:t>search  </a:t>
            </a:r>
            <a:r>
              <a:rPr sz="4000" spc="-220" dirty="0"/>
              <a:t>tree?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685800" y="1752600"/>
            <a:ext cx="3550920" cy="44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73270" y="1751329"/>
            <a:ext cx="4364355" cy="446659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546100" marR="5080" indent="-533400">
              <a:lnSpc>
                <a:spcPts val="3020"/>
              </a:lnSpc>
              <a:spcBef>
                <a:spcPts val="480"/>
              </a:spcBef>
              <a:buAutoNum type="arabicPeriod" startAt="4"/>
              <a:tabLst>
                <a:tab pos="622935" algn="l"/>
                <a:tab pos="623570" algn="l"/>
              </a:tabLst>
            </a:pPr>
            <a:r>
              <a:rPr sz="2800" spc="-130" dirty="0">
                <a:latin typeface="Georgia"/>
                <a:cs typeface="Georgia"/>
              </a:rPr>
              <a:t>If </a:t>
            </a:r>
            <a:r>
              <a:rPr sz="2800" spc="-35" dirty="0">
                <a:latin typeface="Georgia"/>
                <a:cs typeface="Georgia"/>
              </a:rPr>
              <a:t>it </a:t>
            </a:r>
            <a:r>
              <a:rPr sz="2800" spc="-25" dirty="0">
                <a:latin typeface="Georgia"/>
                <a:cs typeface="Georgia"/>
              </a:rPr>
              <a:t>is </a:t>
            </a:r>
            <a:r>
              <a:rPr sz="2800" spc="-15" dirty="0">
                <a:latin typeface="Georgia"/>
                <a:cs typeface="Georgia"/>
              </a:rPr>
              <a:t>less </a:t>
            </a:r>
            <a:r>
              <a:rPr sz="2800" spc="-65" dirty="0">
                <a:latin typeface="Georgia"/>
                <a:cs typeface="Georgia"/>
              </a:rPr>
              <a:t>than </a:t>
            </a:r>
            <a:r>
              <a:rPr sz="2800" spc="-35" dirty="0">
                <a:latin typeface="Georgia"/>
                <a:cs typeface="Georgia"/>
              </a:rPr>
              <a:t>the</a:t>
            </a:r>
            <a:r>
              <a:rPr sz="2800" spc="-200" dirty="0">
                <a:latin typeface="Georgia"/>
                <a:cs typeface="Georgia"/>
              </a:rPr>
              <a:t> </a:t>
            </a:r>
            <a:r>
              <a:rPr sz="2800" spc="-30" dirty="0">
                <a:latin typeface="Georgia"/>
                <a:cs typeface="Georgia"/>
              </a:rPr>
              <a:t>value  </a:t>
            </a:r>
            <a:r>
              <a:rPr sz="2800" spc="-20" dirty="0">
                <a:latin typeface="Georgia"/>
                <a:cs typeface="Georgia"/>
              </a:rPr>
              <a:t>stored </a:t>
            </a:r>
            <a:r>
              <a:rPr sz="2800" spc="-35" dirty="0">
                <a:latin typeface="Georgia"/>
                <a:cs typeface="Georgia"/>
              </a:rPr>
              <a:t>at the </a:t>
            </a:r>
            <a:r>
              <a:rPr sz="2800" spc="-55" dirty="0">
                <a:latin typeface="Georgia"/>
                <a:cs typeface="Georgia"/>
              </a:rPr>
              <a:t>root, </a:t>
            </a:r>
            <a:r>
              <a:rPr sz="2800" spc="-50" dirty="0">
                <a:latin typeface="Georgia"/>
                <a:cs typeface="Georgia"/>
              </a:rPr>
              <a:t>then  </a:t>
            </a:r>
            <a:r>
              <a:rPr sz="2800" spc="-30" dirty="0">
                <a:latin typeface="Georgia"/>
                <a:cs typeface="Georgia"/>
              </a:rPr>
              <a:t>search </a:t>
            </a:r>
            <a:r>
              <a:rPr sz="2800" spc="-35" dirty="0">
                <a:latin typeface="Georgia"/>
                <a:cs typeface="Georgia"/>
              </a:rPr>
              <a:t>the left</a:t>
            </a:r>
            <a:r>
              <a:rPr sz="2800" spc="-155" dirty="0">
                <a:latin typeface="Georgia"/>
                <a:cs typeface="Georgia"/>
              </a:rPr>
              <a:t> </a:t>
            </a:r>
            <a:r>
              <a:rPr sz="2800" spc="-20" dirty="0">
                <a:latin typeface="Georgia"/>
                <a:cs typeface="Georgia"/>
              </a:rPr>
              <a:t>subtree</a:t>
            </a:r>
            <a:endParaRPr sz="2800">
              <a:latin typeface="Georgia"/>
              <a:cs typeface="Georgia"/>
            </a:endParaRPr>
          </a:p>
          <a:p>
            <a:pPr marL="546100" marR="204470" indent="-533400">
              <a:lnSpc>
                <a:spcPct val="90000"/>
              </a:lnSpc>
              <a:spcBef>
                <a:spcPts val="655"/>
              </a:spcBef>
              <a:buAutoNum type="arabicPeriod" startAt="4"/>
              <a:tabLst>
                <a:tab pos="545465" algn="l"/>
                <a:tab pos="546100" algn="l"/>
              </a:tabLst>
            </a:pPr>
            <a:r>
              <a:rPr sz="2800" spc="-130" dirty="0">
                <a:latin typeface="Georgia"/>
                <a:cs typeface="Georgia"/>
              </a:rPr>
              <a:t>If </a:t>
            </a:r>
            <a:r>
              <a:rPr sz="2800" spc="-35" dirty="0">
                <a:latin typeface="Georgia"/>
                <a:cs typeface="Georgia"/>
              </a:rPr>
              <a:t>it </a:t>
            </a:r>
            <a:r>
              <a:rPr sz="2800" spc="-25" dirty="0">
                <a:latin typeface="Georgia"/>
                <a:cs typeface="Georgia"/>
              </a:rPr>
              <a:t>is </a:t>
            </a:r>
            <a:r>
              <a:rPr sz="2800" spc="-15" dirty="0">
                <a:latin typeface="Georgia"/>
                <a:cs typeface="Georgia"/>
              </a:rPr>
              <a:t>greater </a:t>
            </a:r>
            <a:r>
              <a:rPr sz="2800" spc="-65" dirty="0">
                <a:latin typeface="Georgia"/>
                <a:cs typeface="Georgia"/>
              </a:rPr>
              <a:t>than </a:t>
            </a:r>
            <a:r>
              <a:rPr sz="2800" spc="-35" dirty="0">
                <a:latin typeface="Georgia"/>
                <a:cs typeface="Georgia"/>
              </a:rPr>
              <a:t>the  </a:t>
            </a:r>
            <a:r>
              <a:rPr sz="2800" spc="-30" dirty="0">
                <a:latin typeface="Georgia"/>
                <a:cs typeface="Georgia"/>
              </a:rPr>
              <a:t>value </a:t>
            </a:r>
            <a:r>
              <a:rPr sz="2800" spc="-20" dirty="0">
                <a:latin typeface="Georgia"/>
                <a:cs typeface="Georgia"/>
              </a:rPr>
              <a:t>stored </a:t>
            </a:r>
            <a:r>
              <a:rPr sz="2800" spc="-35" dirty="0">
                <a:latin typeface="Georgia"/>
                <a:cs typeface="Georgia"/>
              </a:rPr>
              <a:t>at the</a:t>
            </a:r>
            <a:r>
              <a:rPr sz="2800" spc="-240" dirty="0">
                <a:latin typeface="Georgia"/>
                <a:cs typeface="Georgia"/>
              </a:rPr>
              <a:t> </a:t>
            </a:r>
            <a:r>
              <a:rPr sz="2800" spc="-55" dirty="0">
                <a:latin typeface="Georgia"/>
                <a:cs typeface="Georgia"/>
              </a:rPr>
              <a:t>root,  </a:t>
            </a:r>
            <a:r>
              <a:rPr sz="2800" spc="-50" dirty="0">
                <a:latin typeface="Georgia"/>
                <a:cs typeface="Georgia"/>
              </a:rPr>
              <a:t>then </a:t>
            </a:r>
            <a:r>
              <a:rPr sz="2800" spc="-30" dirty="0">
                <a:latin typeface="Georgia"/>
                <a:cs typeface="Georgia"/>
              </a:rPr>
              <a:t>search </a:t>
            </a:r>
            <a:r>
              <a:rPr sz="2800" spc="-35" dirty="0">
                <a:latin typeface="Georgia"/>
                <a:cs typeface="Georgia"/>
              </a:rPr>
              <a:t>the </a:t>
            </a:r>
            <a:r>
              <a:rPr sz="2800" spc="-40" dirty="0">
                <a:latin typeface="Georgia"/>
                <a:cs typeface="Georgia"/>
              </a:rPr>
              <a:t>right  </a:t>
            </a:r>
            <a:r>
              <a:rPr sz="2800" spc="-20" dirty="0">
                <a:latin typeface="Georgia"/>
                <a:cs typeface="Georgia"/>
              </a:rPr>
              <a:t>subtree</a:t>
            </a:r>
            <a:endParaRPr sz="2800">
              <a:latin typeface="Georgia"/>
              <a:cs typeface="Georgia"/>
            </a:endParaRPr>
          </a:p>
          <a:p>
            <a:pPr marL="546100" marR="201295" indent="-533400">
              <a:lnSpc>
                <a:spcPts val="3020"/>
              </a:lnSpc>
              <a:spcBef>
                <a:spcPts val="745"/>
              </a:spcBef>
              <a:buAutoNum type="arabicPeriod" startAt="4"/>
              <a:tabLst>
                <a:tab pos="545465" algn="l"/>
                <a:tab pos="546100" algn="l"/>
              </a:tabLst>
            </a:pPr>
            <a:r>
              <a:rPr sz="2800" spc="-55" dirty="0">
                <a:latin typeface="Georgia"/>
                <a:cs typeface="Georgia"/>
              </a:rPr>
              <a:t>Repeat </a:t>
            </a:r>
            <a:r>
              <a:rPr sz="2800" spc="-20" dirty="0">
                <a:latin typeface="Georgia"/>
                <a:cs typeface="Georgia"/>
              </a:rPr>
              <a:t>steps </a:t>
            </a:r>
            <a:r>
              <a:rPr sz="2800" spc="-65" dirty="0">
                <a:latin typeface="Georgia"/>
                <a:cs typeface="Georgia"/>
              </a:rPr>
              <a:t>2-6 </a:t>
            </a:r>
            <a:r>
              <a:rPr sz="2800" spc="-30" dirty="0">
                <a:latin typeface="Georgia"/>
                <a:cs typeface="Georgia"/>
              </a:rPr>
              <a:t>for</a:t>
            </a:r>
            <a:r>
              <a:rPr sz="2800" spc="-195" dirty="0">
                <a:latin typeface="Georgia"/>
                <a:cs typeface="Georgia"/>
              </a:rPr>
              <a:t> </a:t>
            </a:r>
            <a:r>
              <a:rPr sz="2800" spc="-35" dirty="0">
                <a:latin typeface="Georgia"/>
                <a:cs typeface="Georgia"/>
              </a:rPr>
              <a:t>the  </a:t>
            </a:r>
            <a:r>
              <a:rPr sz="2800" spc="-20" dirty="0">
                <a:latin typeface="Georgia"/>
                <a:cs typeface="Georgia"/>
              </a:rPr>
              <a:t>root </a:t>
            </a:r>
            <a:r>
              <a:rPr sz="2800" spc="-45" dirty="0">
                <a:latin typeface="Georgia"/>
                <a:cs typeface="Georgia"/>
              </a:rPr>
              <a:t>of </a:t>
            </a:r>
            <a:r>
              <a:rPr sz="2800" spc="-35" dirty="0">
                <a:latin typeface="Georgia"/>
                <a:cs typeface="Georgia"/>
              </a:rPr>
              <a:t>the </a:t>
            </a:r>
            <a:r>
              <a:rPr sz="2800" spc="-20" dirty="0">
                <a:latin typeface="Georgia"/>
                <a:cs typeface="Georgia"/>
              </a:rPr>
              <a:t>subtree  </a:t>
            </a:r>
            <a:r>
              <a:rPr sz="2800" spc="-45" dirty="0">
                <a:latin typeface="Georgia"/>
                <a:cs typeface="Georgia"/>
              </a:rPr>
              <a:t>chosen </a:t>
            </a:r>
            <a:r>
              <a:rPr sz="2800" spc="-70" dirty="0">
                <a:latin typeface="Georgia"/>
                <a:cs typeface="Georgia"/>
              </a:rPr>
              <a:t>in </a:t>
            </a:r>
            <a:r>
              <a:rPr sz="2800" spc="-35" dirty="0">
                <a:latin typeface="Georgia"/>
                <a:cs typeface="Georgia"/>
              </a:rPr>
              <a:t>the </a:t>
            </a:r>
            <a:r>
              <a:rPr sz="2800" spc="-25" dirty="0">
                <a:latin typeface="Georgia"/>
                <a:cs typeface="Georgia"/>
              </a:rPr>
              <a:t>previous  </a:t>
            </a:r>
            <a:r>
              <a:rPr sz="2800" spc="-20" dirty="0">
                <a:latin typeface="Georgia"/>
                <a:cs typeface="Georgia"/>
              </a:rPr>
              <a:t>step </a:t>
            </a:r>
            <a:r>
              <a:rPr sz="2800" spc="-35" dirty="0">
                <a:latin typeface="Georgia"/>
                <a:cs typeface="Georgia"/>
              </a:rPr>
              <a:t>4 </a:t>
            </a:r>
            <a:r>
              <a:rPr sz="2800" spc="-10" dirty="0">
                <a:latin typeface="Georgia"/>
                <a:cs typeface="Georgia"/>
              </a:rPr>
              <a:t>or</a:t>
            </a:r>
            <a:r>
              <a:rPr sz="2800" spc="-165" dirty="0">
                <a:latin typeface="Georgia"/>
                <a:cs typeface="Georgia"/>
              </a:rPr>
              <a:t> </a:t>
            </a:r>
            <a:r>
              <a:rPr sz="2800" spc="70" dirty="0">
                <a:latin typeface="Georgia"/>
                <a:cs typeface="Georgia"/>
              </a:rPr>
              <a:t>5</a:t>
            </a:r>
            <a:endParaRPr sz="28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404695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6639" y="223520"/>
            <a:ext cx="702500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5120" marR="5080" indent="-2852420">
              <a:lnSpc>
                <a:spcPct val="100000"/>
              </a:lnSpc>
              <a:spcBef>
                <a:spcPts val="100"/>
              </a:spcBef>
            </a:pPr>
            <a:r>
              <a:rPr sz="4000" spc="-440" dirty="0"/>
              <a:t>How </a:t>
            </a:r>
            <a:r>
              <a:rPr sz="4000" spc="-200" dirty="0"/>
              <a:t>to </a:t>
            </a:r>
            <a:r>
              <a:rPr sz="4000" spc="-245" dirty="0"/>
              <a:t>search a </a:t>
            </a:r>
            <a:r>
              <a:rPr sz="4000" spc="-225" dirty="0"/>
              <a:t>binary </a:t>
            </a:r>
            <a:r>
              <a:rPr sz="4000" spc="-245" dirty="0"/>
              <a:t>search  </a:t>
            </a:r>
            <a:r>
              <a:rPr sz="4000" spc="-220" dirty="0"/>
              <a:t>tree?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685800" y="1752600"/>
            <a:ext cx="3550920" cy="44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82490" y="2612389"/>
            <a:ext cx="4259580" cy="1668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700"/>
              </a:lnSpc>
              <a:spcBef>
                <a:spcPts val="100"/>
              </a:spcBef>
            </a:pPr>
            <a:r>
              <a:rPr sz="2800" spc="-100" dirty="0">
                <a:latin typeface="Georgia"/>
                <a:cs typeface="Georgia"/>
              </a:rPr>
              <a:t>Is </a:t>
            </a:r>
            <a:r>
              <a:rPr sz="2800" spc="-40" dirty="0">
                <a:latin typeface="Georgia"/>
                <a:cs typeface="Georgia"/>
              </a:rPr>
              <a:t>this </a:t>
            </a:r>
            <a:r>
              <a:rPr sz="2800" spc="-10" dirty="0">
                <a:latin typeface="Georgia"/>
                <a:cs typeface="Georgia"/>
              </a:rPr>
              <a:t>better </a:t>
            </a:r>
            <a:r>
              <a:rPr sz="2800" spc="-65" dirty="0">
                <a:latin typeface="Georgia"/>
                <a:cs typeface="Georgia"/>
              </a:rPr>
              <a:t>than</a:t>
            </a:r>
            <a:r>
              <a:rPr sz="2800" spc="-210" dirty="0">
                <a:latin typeface="Georgia"/>
                <a:cs typeface="Georgia"/>
              </a:rPr>
              <a:t> </a:t>
            </a:r>
            <a:r>
              <a:rPr sz="2800" spc="-40" dirty="0">
                <a:latin typeface="Georgia"/>
                <a:cs typeface="Georgia"/>
              </a:rPr>
              <a:t>searching  </a:t>
            </a:r>
            <a:r>
              <a:rPr sz="2800" spc="-45" dirty="0">
                <a:latin typeface="Georgia"/>
                <a:cs typeface="Georgia"/>
              </a:rPr>
              <a:t>a linked</a:t>
            </a:r>
            <a:r>
              <a:rPr sz="2800" spc="-105" dirty="0">
                <a:latin typeface="Georgia"/>
                <a:cs typeface="Georgia"/>
              </a:rPr>
              <a:t> </a:t>
            </a:r>
            <a:r>
              <a:rPr sz="2800" spc="-60" dirty="0">
                <a:latin typeface="Georgia"/>
                <a:cs typeface="Georgia"/>
              </a:rPr>
              <a:t>list?</a:t>
            </a:r>
            <a:endParaRPr sz="2800">
              <a:latin typeface="Georgia"/>
              <a:cs typeface="Georgia"/>
            </a:endParaRPr>
          </a:p>
          <a:p>
            <a:pPr marL="242570">
              <a:lnSpc>
                <a:spcPct val="100000"/>
              </a:lnSpc>
              <a:spcBef>
                <a:spcPts val="1660"/>
              </a:spcBef>
              <a:tabLst>
                <a:tab pos="1431925" algn="l"/>
              </a:tabLst>
            </a:pPr>
            <a:r>
              <a:rPr sz="3200" b="1" spc="-240" dirty="0">
                <a:solidFill>
                  <a:srgbClr val="FF0000"/>
                </a:solidFill>
                <a:latin typeface="Georgia"/>
                <a:cs typeface="Georgia"/>
              </a:rPr>
              <a:t>Yes</a:t>
            </a:r>
            <a:r>
              <a:rPr sz="3200" b="1" spc="-114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3200" b="1" spc="-140" dirty="0">
                <a:solidFill>
                  <a:srgbClr val="FF0000"/>
                </a:solidFill>
                <a:latin typeface="Georgia"/>
                <a:cs typeface="Georgia"/>
              </a:rPr>
              <a:t>!!	</a:t>
            </a:r>
            <a:r>
              <a:rPr sz="3200" spc="1614" dirty="0">
                <a:solidFill>
                  <a:srgbClr val="FF0000"/>
                </a:solidFill>
                <a:latin typeface="Symbol"/>
                <a:cs typeface="Symbol"/>
              </a:rPr>
              <a:t></a:t>
            </a:r>
            <a:r>
              <a:rPr sz="3200" spc="1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1614" dirty="0">
                <a:solidFill>
                  <a:srgbClr val="FF0000"/>
                </a:solidFill>
                <a:latin typeface="Symbol"/>
                <a:cs typeface="Symbol"/>
              </a:rPr>
              <a:t></a:t>
            </a:r>
            <a:r>
              <a:rPr sz="3200" spc="1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spc="-245" dirty="0">
                <a:solidFill>
                  <a:srgbClr val="FF0000"/>
                </a:solidFill>
                <a:latin typeface="Georgia"/>
                <a:cs typeface="Georgia"/>
              </a:rPr>
              <a:t>O(logN)</a:t>
            </a:r>
            <a:endParaRPr sz="32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0451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Agenda –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session 9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340768"/>
            <a:ext cx="9144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What is BST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BST-Search(Algorithm -analysis)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BST-Insertion(Algorithm -analysis)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BST-Deletion(Algorithm -analysis)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Balanced Tree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err="1">
                <a:solidFill>
                  <a:srgbClr val="FF0000"/>
                </a:solidFill>
              </a:rPr>
              <a:t>Rank,Find</a:t>
            </a:r>
            <a:r>
              <a:rPr lang="en-US" sz="2800" dirty="0">
                <a:solidFill>
                  <a:srgbClr val="FF0000"/>
                </a:solidFill>
              </a:rPr>
              <a:t> k-</a:t>
            </a:r>
            <a:r>
              <a:rPr lang="en-US" sz="2800" dirty="0" err="1">
                <a:solidFill>
                  <a:srgbClr val="FF0000"/>
                </a:solidFill>
              </a:rPr>
              <a:t>th</a:t>
            </a:r>
            <a:r>
              <a:rPr lang="en-US" sz="2800" dirty="0">
                <a:solidFill>
                  <a:srgbClr val="FF0000"/>
                </a:solidFill>
              </a:rPr>
              <a:t> smallest element in BST 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Range query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Range Search – Example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BST-Few </a:t>
            </a:r>
            <a:r>
              <a:rPr lang="en-US" sz="2800" dirty="0" smtClean="0"/>
              <a:t>applications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k-d </a:t>
            </a:r>
            <a:r>
              <a:rPr lang="en-US" sz="2800" smtClean="0">
                <a:solidFill>
                  <a:srgbClr val="FF0000"/>
                </a:solidFill>
              </a:rPr>
              <a:t>Trees 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9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1819" y="375920"/>
            <a:ext cx="81026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5" dirty="0"/>
              <a:t>Difference </a:t>
            </a:r>
            <a:r>
              <a:rPr spc="-229" dirty="0"/>
              <a:t>between </a:t>
            </a:r>
            <a:r>
              <a:rPr spc="-340" dirty="0"/>
              <a:t>BT </a:t>
            </a:r>
            <a:r>
              <a:rPr spc="-320" dirty="0"/>
              <a:t>and</a:t>
            </a:r>
            <a:r>
              <a:rPr spc="220" dirty="0"/>
              <a:t> </a:t>
            </a:r>
            <a:r>
              <a:rPr spc="-430" dirty="0"/>
              <a:t>BST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328420"/>
            <a:ext cx="8646160" cy="4875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48590" indent="-342900">
              <a:lnSpc>
                <a:spcPct val="100000"/>
              </a:lnSpc>
              <a:spcBef>
                <a:spcPts val="100"/>
              </a:spcBef>
              <a:buFont typeface="Symbol"/>
              <a:buChar char=""/>
              <a:tabLst>
                <a:tab pos="354965" algn="l"/>
                <a:tab pos="355600" algn="l"/>
              </a:tabLst>
            </a:pPr>
            <a:r>
              <a:rPr sz="2600" spc="-125" dirty="0">
                <a:latin typeface="Georgia"/>
                <a:cs typeface="Georgia"/>
              </a:rPr>
              <a:t>A </a:t>
            </a:r>
            <a:r>
              <a:rPr sz="2600" spc="-30" dirty="0">
                <a:latin typeface="Georgia"/>
                <a:cs typeface="Georgia"/>
              </a:rPr>
              <a:t>binary </a:t>
            </a:r>
            <a:r>
              <a:rPr sz="2600" dirty="0">
                <a:latin typeface="Georgia"/>
                <a:cs typeface="Georgia"/>
              </a:rPr>
              <a:t>tree </a:t>
            </a:r>
            <a:r>
              <a:rPr sz="2600" spc="-30" dirty="0">
                <a:latin typeface="Georgia"/>
                <a:cs typeface="Georgia"/>
              </a:rPr>
              <a:t>is </a:t>
            </a:r>
            <a:r>
              <a:rPr sz="2600" spc="-40" dirty="0">
                <a:latin typeface="Georgia"/>
                <a:cs typeface="Georgia"/>
              </a:rPr>
              <a:t>simply </a:t>
            </a:r>
            <a:r>
              <a:rPr sz="2600" spc="-45" dirty="0">
                <a:latin typeface="Georgia"/>
                <a:cs typeface="Georgia"/>
              </a:rPr>
              <a:t>a </a:t>
            </a:r>
            <a:r>
              <a:rPr sz="2600" dirty="0">
                <a:latin typeface="Georgia"/>
                <a:cs typeface="Georgia"/>
              </a:rPr>
              <a:t>tree </a:t>
            </a:r>
            <a:r>
              <a:rPr sz="2600" spc="-65" dirty="0">
                <a:latin typeface="Georgia"/>
                <a:cs typeface="Georgia"/>
              </a:rPr>
              <a:t>in </a:t>
            </a:r>
            <a:r>
              <a:rPr sz="2600" spc="-30" dirty="0">
                <a:latin typeface="Georgia"/>
                <a:cs typeface="Georgia"/>
              </a:rPr>
              <a:t>which </a:t>
            </a:r>
            <a:r>
              <a:rPr sz="2600" spc="-40" dirty="0">
                <a:latin typeface="Georgia"/>
                <a:cs typeface="Georgia"/>
              </a:rPr>
              <a:t>each </a:t>
            </a:r>
            <a:r>
              <a:rPr sz="2600" spc="-45" dirty="0">
                <a:latin typeface="Georgia"/>
                <a:cs typeface="Georgia"/>
              </a:rPr>
              <a:t>node </a:t>
            </a:r>
            <a:r>
              <a:rPr sz="2600" spc="-55" dirty="0">
                <a:latin typeface="Georgia"/>
                <a:cs typeface="Georgia"/>
              </a:rPr>
              <a:t>can</a:t>
            </a:r>
            <a:r>
              <a:rPr sz="2600" spc="-210" dirty="0">
                <a:latin typeface="Georgia"/>
                <a:cs typeface="Georgia"/>
              </a:rPr>
              <a:t> </a:t>
            </a:r>
            <a:r>
              <a:rPr sz="2600" spc="-30" dirty="0">
                <a:latin typeface="Georgia"/>
                <a:cs typeface="Georgia"/>
              </a:rPr>
              <a:t>have  </a:t>
            </a:r>
            <a:r>
              <a:rPr sz="2600" spc="-35" dirty="0">
                <a:latin typeface="Georgia"/>
                <a:cs typeface="Georgia"/>
              </a:rPr>
              <a:t>at </a:t>
            </a:r>
            <a:r>
              <a:rPr sz="2600" spc="-45" dirty="0">
                <a:latin typeface="Georgia"/>
                <a:cs typeface="Georgia"/>
              </a:rPr>
              <a:t>most </a:t>
            </a:r>
            <a:r>
              <a:rPr sz="2600" spc="15" dirty="0">
                <a:latin typeface="Georgia"/>
                <a:cs typeface="Georgia"/>
              </a:rPr>
              <a:t>two</a:t>
            </a:r>
            <a:r>
              <a:rPr sz="2600" spc="-100" dirty="0">
                <a:latin typeface="Georgia"/>
                <a:cs typeface="Georgia"/>
              </a:rPr>
              <a:t> </a:t>
            </a:r>
            <a:r>
              <a:rPr sz="2600" spc="-60" dirty="0">
                <a:latin typeface="Georgia"/>
                <a:cs typeface="Georgia"/>
              </a:rPr>
              <a:t>children.</a:t>
            </a:r>
            <a:endParaRPr sz="2600">
              <a:latin typeface="Georgia"/>
              <a:cs typeface="Georgia"/>
            </a:endParaRPr>
          </a:p>
          <a:p>
            <a:pPr marL="355600" marR="5080" indent="-342900">
              <a:lnSpc>
                <a:spcPct val="100000"/>
              </a:lnSpc>
              <a:spcBef>
                <a:spcPts val="640"/>
              </a:spcBef>
              <a:buFont typeface="Symbol"/>
              <a:buChar char=""/>
              <a:tabLst>
                <a:tab pos="354965" algn="l"/>
                <a:tab pos="355600" algn="l"/>
              </a:tabLst>
            </a:pPr>
            <a:r>
              <a:rPr sz="2600" spc="-125" dirty="0">
                <a:latin typeface="Georgia"/>
                <a:cs typeface="Georgia"/>
              </a:rPr>
              <a:t>A </a:t>
            </a:r>
            <a:r>
              <a:rPr sz="2600" spc="-30" dirty="0">
                <a:latin typeface="Georgia"/>
                <a:cs typeface="Georgia"/>
              </a:rPr>
              <a:t>binary </a:t>
            </a:r>
            <a:r>
              <a:rPr sz="2600" spc="-25" dirty="0">
                <a:latin typeface="Georgia"/>
                <a:cs typeface="Georgia"/>
              </a:rPr>
              <a:t>search </a:t>
            </a:r>
            <a:r>
              <a:rPr sz="2600" dirty="0">
                <a:latin typeface="Georgia"/>
                <a:cs typeface="Georgia"/>
              </a:rPr>
              <a:t>tree </a:t>
            </a:r>
            <a:r>
              <a:rPr sz="2600" spc="-30" dirty="0">
                <a:latin typeface="Georgia"/>
                <a:cs typeface="Georgia"/>
              </a:rPr>
              <a:t>is </a:t>
            </a:r>
            <a:r>
              <a:rPr sz="2600" spc="-45" dirty="0">
                <a:latin typeface="Georgia"/>
                <a:cs typeface="Georgia"/>
              </a:rPr>
              <a:t>a </a:t>
            </a:r>
            <a:r>
              <a:rPr sz="2600" spc="-30" dirty="0">
                <a:latin typeface="Georgia"/>
                <a:cs typeface="Georgia"/>
              </a:rPr>
              <a:t>binary </a:t>
            </a:r>
            <a:r>
              <a:rPr sz="2600" dirty="0">
                <a:latin typeface="Georgia"/>
                <a:cs typeface="Georgia"/>
              </a:rPr>
              <a:t>tree </a:t>
            </a:r>
            <a:r>
              <a:rPr sz="2600" spc="-65" dirty="0">
                <a:latin typeface="Georgia"/>
                <a:cs typeface="Georgia"/>
              </a:rPr>
              <a:t>in </a:t>
            </a:r>
            <a:r>
              <a:rPr sz="2600" spc="-30" dirty="0">
                <a:latin typeface="Georgia"/>
                <a:cs typeface="Georgia"/>
              </a:rPr>
              <a:t>which </a:t>
            </a:r>
            <a:r>
              <a:rPr sz="2600" spc="-35" dirty="0">
                <a:latin typeface="Georgia"/>
                <a:cs typeface="Georgia"/>
              </a:rPr>
              <a:t>the nodes</a:t>
            </a:r>
            <a:r>
              <a:rPr sz="2600" spc="-29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are  </a:t>
            </a:r>
            <a:r>
              <a:rPr sz="2600" spc="-40" dirty="0">
                <a:latin typeface="Georgia"/>
                <a:cs typeface="Georgia"/>
              </a:rPr>
              <a:t>assigned </a:t>
            </a:r>
            <a:r>
              <a:rPr sz="2600" spc="-45" dirty="0">
                <a:latin typeface="Georgia"/>
                <a:cs typeface="Georgia"/>
              </a:rPr>
              <a:t>values, </a:t>
            </a:r>
            <a:r>
              <a:rPr sz="2600" spc="-15" dirty="0">
                <a:latin typeface="Georgia"/>
                <a:cs typeface="Georgia"/>
              </a:rPr>
              <a:t>with </a:t>
            </a:r>
            <a:r>
              <a:rPr sz="2600" spc="-30" dirty="0">
                <a:latin typeface="Georgia"/>
                <a:cs typeface="Georgia"/>
              </a:rPr>
              <a:t>the following </a:t>
            </a:r>
            <a:r>
              <a:rPr sz="2600" spc="-25" dirty="0">
                <a:latin typeface="Georgia"/>
                <a:cs typeface="Georgia"/>
              </a:rPr>
              <a:t>restrictions</a:t>
            </a:r>
            <a:r>
              <a:rPr sz="2600" spc="-195" dirty="0">
                <a:latin typeface="Georgia"/>
                <a:cs typeface="Georgia"/>
              </a:rPr>
              <a:t> </a:t>
            </a:r>
            <a:r>
              <a:rPr sz="2600" spc="-130" dirty="0">
                <a:latin typeface="Georgia"/>
                <a:cs typeface="Georgia"/>
              </a:rPr>
              <a:t>:</a:t>
            </a:r>
            <a:endParaRPr sz="26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355600" algn="l"/>
              </a:tabLst>
            </a:pPr>
            <a:r>
              <a:rPr sz="2600" spc="-130" dirty="0">
                <a:latin typeface="Georgia"/>
                <a:cs typeface="Georgia"/>
              </a:rPr>
              <a:t>No </a:t>
            </a:r>
            <a:r>
              <a:rPr sz="2600" spc="-40" dirty="0">
                <a:latin typeface="Georgia"/>
                <a:cs typeface="Georgia"/>
              </a:rPr>
              <a:t>duplicate</a:t>
            </a:r>
            <a:r>
              <a:rPr sz="2600" spc="15" dirty="0">
                <a:latin typeface="Georgia"/>
                <a:cs typeface="Georgia"/>
              </a:rPr>
              <a:t> </a:t>
            </a:r>
            <a:r>
              <a:rPr sz="2600" spc="-45" dirty="0">
                <a:latin typeface="Georgia"/>
                <a:cs typeface="Georgia"/>
              </a:rPr>
              <a:t>values.</a:t>
            </a:r>
            <a:endParaRPr sz="2600">
              <a:latin typeface="Georgia"/>
              <a:cs typeface="Georgia"/>
            </a:endParaRPr>
          </a:p>
          <a:p>
            <a:pPr marL="355600" marR="410209" indent="-342900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355600" algn="l"/>
              </a:tabLst>
            </a:pPr>
            <a:r>
              <a:rPr sz="2600" spc="-50" dirty="0">
                <a:latin typeface="Georgia"/>
                <a:cs typeface="Georgia"/>
              </a:rPr>
              <a:t>The </a:t>
            </a:r>
            <a:r>
              <a:rPr sz="2600" spc="-30" dirty="0">
                <a:latin typeface="Georgia"/>
                <a:cs typeface="Georgia"/>
              </a:rPr>
              <a:t>left </a:t>
            </a:r>
            <a:r>
              <a:rPr sz="2600" spc="-15" dirty="0">
                <a:latin typeface="Georgia"/>
                <a:cs typeface="Georgia"/>
              </a:rPr>
              <a:t>subtree </a:t>
            </a:r>
            <a:r>
              <a:rPr sz="2600" spc="-40" dirty="0">
                <a:latin typeface="Georgia"/>
                <a:cs typeface="Georgia"/>
              </a:rPr>
              <a:t>of </a:t>
            </a:r>
            <a:r>
              <a:rPr sz="2600" spc="-45" dirty="0">
                <a:latin typeface="Georgia"/>
                <a:cs typeface="Georgia"/>
              </a:rPr>
              <a:t>a node </a:t>
            </a:r>
            <a:r>
              <a:rPr sz="2600" spc="-55" dirty="0">
                <a:latin typeface="Georgia"/>
                <a:cs typeface="Georgia"/>
              </a:rPr>
              <a:t>can </a:t>
            </a:r>
            <a:r>
              <a:rPr sz="2600" spc="-35" dirty="0">
                <a:latin typeface="Georgia"/>
                <a:cs typeface="Georgia"/>
              </a:rPr>
              <a:t>only </a:t>
            </a:r>
            <a:r>
              <a:rPr sz="2600" spc="-25" dirty="0">
                <a:latin typeface="Georgia"/>
                <a:cs typeface="Georgia"/>
              </a:rPr>
              <a:t>have values </a:t>
            </a:r>
            <a:r>
              <a:rPr sz="2600" spc="-15" dirty="0">
                <a:latin typeface="Georgia"/>
                <a:cs typeface="Georgia"/>
              </a:rPr>
              <a:t>less</a:t>
            </a:r>
            <a:r>
              <a:rPr sz="2600" spc="-229" dirty="0">
                <a:latin typeface="Georgia"/>
                <a:cs typeface="Georgia"/>
              </a:rPr>
              <a:t> </a:t>
            </a:r>
            <a:r>
              <a:rPr sz="2600" spc="-65" dirty="0">
                <a:latin typeface="Georgia"/>
                <a:cs typeface="Georgia"/>
              </a:rPr>
              <a:t>than  </a:t>
            </a:r>
            <a:r>
              <a:rPr sz="2600" spc="-35" dirty="0">
                <a:latin typeface="Georgia"/>
                <a:cs typeface="Georgia"/>
              </a:rPr>
              <a:t>the</a:t>
            </a:r>
            <a:r>
              <a:rPr sz="2600" spc="-60" dirty="0">
                <a:latin typeface="Georgia"/>
                <a:cs typeface="Georgia"/>
              </a:rPr>
              <a:t> </a:t>
            </a:r>
            <a:r>
              <a:rPr sz="2600" spc="-45" dirty="0">
                <a:latin typeface="Georgia"/>
                <a:cs typeface="Georgia"/>
              </a:rPr>
              <a:t>node</a:t>
            </a:r>
            <a:endParaRPr sz="2600">
              <a:latin typeface="Georgia"/>
              <a:cs typeface="Georgia"/>
            </a:endParaRPr>
          </a:p>
          <a:p>
            <a:pPr marL="355600" marR="403225" indent="-342900">
              <a:lnSpc>
                <a:spcPct val="100000"/>
              </a:lnSpc>
              <a:spcBef>
                <a:spcPts val="640"/>
              </a:spcBef>
              <a:buAutoNum type="arabicPeriod"/>
              <a:tabLst>
                <a:tab pos="355600" algn="l"/>
              </a:tabLst>
            </a:pPr>
            <a:r>
              <a:rPr sz="2600" spc="-50" dirty="0">
                <a:latin typeface="Georgia"/>
                <a:cs typeface="Georgia"/>
              </a:rPr>
              <a:t>The </a:t>
            </a:r>
            <a:r>
              <a:rPr sz="2600" spc="-35" dirty="0">
                <a:latin typeface="Georgia"/>
                <a:cs typeface="Georgia"/>
              </a:rPr>
              <a:t>right </a:t>
            </a:r>
            <a:r>
              <a:rPr sz="2600" spc="-15" dirty="0">
                <a:latin typeface="Georgia"/>
                <a:cs typeface="Georgia"/>
              </a:rPr>
              <a:t>subtree </a:t>
            </a:r>
            <a:r>
              <a:rPr sz="2600" spc="-45" dirty="0">
                <a:latin typeface="Georgia"/>
                <a:cs typeface="Georgia"/>
              </a:rPr>
              <a:t>of a </a:t>
            </a:r>
            <a:r>
              <a:rPr sz="2600" spc="-40" dirty="0">
                <a:latin typeface="Georgia"/>
                <a:cs typeface="Georgia"/>
              </a:rPr>
              <a:t>node </a:t>
            </a:r>
            <a:r>
              <a:rPr sz="2600" spc="-55" dirty="0">
                <a:latin typeface="Georgia"/>
                <a:cs typeface="Georgia"/>
              </a:rPr>
              <a:t>can </a:t>
            </a:r>
            <a:r>
              <a:rPr sz="2600" spc="-30" dirty="0">
                <a:latin typeface="Georgia"/>
                <a:cs typeface="Georgia"/>
              </a:rPr>
              <a:t>only </a:t>
            </a:r>
            <a:r>
              <a:rPr sz="2600" spc="-25" dirty="0">
                <a:latin typeface="Georgia"/>
                <a:cs typeface="Georgia"/>
              </a:rPr>
              <a:t>have values</a:t>
            </a:r>
            <a:r>
              <a:rPr sz="2600" spc="-270" dirty="0">
                <a:latin typeface="Georgia"/>
                <a:cs typeface="Georgia"/>
              </a:rPr>
              <a:t> </a:t>
            </a:r>
            <a:r>
              <a:rPr sz="2600" spc="-10" dirty="0">
                <a:latin typeface="Georgia"/>
                <a:cs typeface="Georgia"/>
              </a:rPr>
              <a:t>greater  </a:t>
            </a:r>
            <a:r>
              <a:rPr sz="2600" spc="-60" dirty="0">
                <a:latin typeface="Georgia"/>
                <a:cs typeface="Georgia"/>
              </a:rPr>
              <a:t>than </a:t>
            </a:r>
            <a:r>
              <a:rPr sz="2600" spc="-30" dirty="0">
                <a:latin typeface="Georgia"/>
                <a:cs typeface="Georgia"/>
              </a:rPr>
              <a:t>the </a:t>
            </a:r>
            <a:r>
              <a:rPr sz="2600" spc="-45" dirty="0">
                <a:latin typeface="Georgia"/>
                <a:cs typeface="Georgia"/>
              </a:rPr>
              <a:t>node </a:t>
            </a:r>
            <a:r>
              <a:rPr sz="2600" spc="-65" dirty="0">
                <a:latin typeface="Georgia"/>
                <a:cs typeface="Georgia"/>
              </a:rPr>
              <a:t>and </a:t>
            </a:r>
            <a:r>
              <a:rPr sz="2600" spc="-10" dirty="0">
                <a:latin typeface="Georgia"/>
                <a:cs typeface="Georgia"/>
              </a:rPr>
              <a:t>recursively</a:t>
            </a:r>
            <a:r>
              <a:rPr sz="2600" spc="-90" dirty="0">
                <a:latin typeface="Georgia"/>
                <a:cs typeface="Georgia"/>
              </a:rPr>
              <a:t> </a:t>
            </a:r>
            <a:r>
              <a:rPr sz="2600" spc="-40" dirty="0">
                <a:latin typeface="Georgia"/>
                <a:cs typeface="Georgia"/>
              </a:rPr>
              <a:t>defined</a:t>
            </a:r>
            <a:endParaRPr sz="26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355600" algn="l"/>
              </a:tabLst>
            </a:pPr>
            <a:r>
              <a:rPr sz="2600" spc="-50" dirty="0">
                <a:latin typeface="Georgia"/>
                <a:cs typeface="Georgia"/>
              </a:rPr>
              <a:t>The </a:t>
            </a:r>
            <a:r>
              <a:rPr sz="2600" spc="-30" dirty="0">
                <a:latin typeface="Georgia"/>
                <a:cs typeface="Georgia"/>
              </a:rPr>
              <a:t>left </a:t>
            </a:r>
            <a:r>
              <a:rPr sz="2600" spc="-15" dirty="0">
                <a:latin typeface="Georgia"/>
                <a:cs typeface="Georgia"/>
              </a:rPr>
              <a:t>subtree </a:t>
            </a:r>
            <a:r>
              <a:rPr sz="2600" spc="-40" dirty="0">
                <a:latin typeface="Georgia"/>
                <a:cs typeface="Georgia"/>
              </a:rPr>
              <a:t>of </a:t>
            </a:r>
            <a:r>
              <a:rPr sz="2600" spc="-45" dirty="0">
                <a:latin typeface="Georgia"/>
                <a:cs typeface="Georgia"/>
              </a:rPr>
              <a:t>a node </a:t>
            </a:r>
            <a:r>
              <a:rPr sz="2600" spc="-30" dirty="0">
                <a:latin typeface="Georgia"/>
                <a:cs typeface="Georgia"/>
              </a:rPr>
              <a:t>is </a:t>
            </a:r>
            <a:r>
              <a:rPr sz="2600" spc="-45" dirty="0">
                <a:latin typeface="Georgia"/>
                <a:cs typeface="Georgia"/>
              </a:rPr>
              <a:t>a </a:t>
            </a:r>
            <a:r>
              <a:rPr sz="2600" spc="-30" dirty="0">
                <a:latin typeface="Georgia"/>
                <a:cs typeface="Georgia"/>
              </a:rPr>
              <a:t>binary </a:t>
            </a:r>
            <a:r>
              <a:rPr sz="2600" spc="-25" dirty="0">
                <a:latin typeface="Georgia"/>
                <a:cs typeface="Georgia"/>
              </a:rPr>
              <a:t>search</a:t>
            </a:r>
            <a:r>
              <a:rPr sz="2600" spc="-229" dirty="0">
                <a:latin typeface="Georgia"/>
                <a:cs typeface="Georgia"/>
              </a:rPr>
              <a:t> </a:t>
            </a:r>
            <a:r>
              <a:rPr sz="2600" spc="-35" dirty="0">
                <a:latin typeface="Georgia"/>
                <a:cs typeface="Georgia"/>
              </a:rPr>
              <a:t>tree.</a:t>
            </a:r>
            <a:endParaRPr sz="26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AutoNum type="arabicPeriod"/>
              <a:tabLst>
                <a:tab pos="355600" algn="l"/>
              </a:tabLst>
            </a:pPr>
            <a:r>
              <a:rPr sz="2600" spc="-50" dirty="0">
                <a:latin typeface="Georgia"/>
                <a:cs typeface="Georgia"/>
              </a:rPr>
              <a:t>The </a:t>
            </a:r>
            <a:r>
              <a:rPr sz="2600" spc="-35" dirty="0">
                <a:latin typeface="Georgia"/>
                <a:cs typeface="Georgia"/>
              </a:rPr>
              <a:t>right </a:t>
            </a:r>
            <a:r>
              <a:rPr sz="2600" spc="-15" dirty="0">
                <a:latin typeface="Georgia"/>
                <a:cs typeface="Georgia"/>
              </a:rPr>
              <a:t>subtree </a:t>
            </a:r>
            <a:r>
              <a:rPr sz="2600" spc="-45" dirty="0">
                <a:latin typeface="Georgia"/>
                <a:cs typeface="Georgia"/>
              </a:rPr>
              <a:t>of a </a:t>
            </a:r>
            <a:r>
              <a:rPr sz="2600" spc="-40" dirty="0">
                <a:latin typeface="Georgia"/>
                <a:cs typeface="Georgia"/>
              </a:rPr>
              <a:t>node </a:t>
            </a:r>
            <a:r>
              <a:rPr sz="2600" spc="-30" dirty="0">
                <a:latin typeface="Georgia"/>
                <a:cs typeface="Georgia"/>
              </a:rPr>
              <a:t>is </a:t>
            </a:r>
            <a:r>
              <a:rPr sz="2600" spc="-45" dirty="0">
                <a:latin typeface="Georgia"/>
                <a:cs typeface="Georgia"/>
              </a:rPr>
              <a:t>a </a:t>
            </a:r>
            <a:r>
              <a:rPr sz="2600" spc="-30" dirty="0">
                <a:latin typeface="Georgia"/>
                <a:cs typeface="Georgia"/>
              </a:rPr>
              <a:t>binary </a:t>
            </a:r>
            <a:r>
              <a:rPr sz="2600" spc="-25" dirty="0">
                <a:latin typeface="Georgia"/>
                <a:cs typeface="Georgia"/>
              </a:rPr>
              <a:t>search</a:t>
            </a:r>
            <a:r>
              <a:rPr sz="2600" spc="-235" dirty="0">
                <a:latin typeface="Georgia"/>
                <a:cs typeface="Georgia"/>
              </a:rPr>
              <a:t> </a:t>
            </a:r>
            <a:r>
              <a:rPr sz="2600" spc="-35" dirty="0">
                <a:latin typeface="Georgia"/>
                <a:cs typeface="Georgia"/>
              </a:rPr>
              <a:t>tree.</a:t>
            </a:r>
            <a:endParaRPr sz="26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22411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223520"/>
            <a:ext cx="76784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Binary </a:t>
            </a:r>
            <a:r>
              <a:rPr spc="-210" dirty="0"/>
              <a:t>Tree </a:t>
            </a:r>
            <a:r>
              <a:rPr spc="-330" dirty="0"/>
              <a:t>Search</a:t>
            </a:r>
            <a:r>
              <a:rPr spc="10" dirty="0"/>
              <a:t> </a:t>
            </a:r>
            <a:r>
              <a:rPr spc="-300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176020"/>
            <a:ext cx="8772525" cy="541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879475" indent="-341630">
              <a:lnSpc>
                <a:spcPct val="100000"/>
              </a:lnSpc>
              <a:spcBef>
                <a:spcPts val="100"/>
              </a:spcBef>
              <a:buFont typeface="Symbol"/>
              <a:buChar char=""/>
              <a:tabLst>
                <a:tab pos="353695" algn="l"/>
                <a:tab pos="354330" algn="l"/>
              </a:tabLst>
            </a:pPr>
            <a:r>
              <a:rPr sz="2800" spc="-70" dirty="0">
                <a:latin typeface="Georgia"/>
                <a:cs typeface="Georgia"/>
              </a:rPr>
              <a:t>Let </a:t>
            </a:r>
            <a:r>
              <a:rPr sz="2800" spc="-65" dirty="0">
                <a:latin typeface="Georgia"/>
                <a:cs typeface="Georgia"/>
              </a:rPr>
              <a:t>x </a:t>
            </a:r>
            <a:r>
              <a:rPr sz="2800" spc="-15" dirty="0">
                <a:latin typeface="Georgia"/>
                <a:cs typeface="Georgia"/>
              </a:rPr>
              <a:t>be </a:t>
            </a:r>
            <a:r>
              <a:rPr sz="2800" spc="-45" dirty="0">
                <a:latin typeface="Georgia"/>
                <a:cs typeface="Georgia"/>
              </a:rPr>
              <a:t>a node </a:t>
            </a:r>
            <a:r>
              <a:rPr sz="2800" spc="-70" dirty="0">
                <a:latin typeface="Georgia"/>
                <a:cs typeface="Georgia"/>
              </a:rPr>
              <a:t>in </a:t>
            </a:r>
            <a:r>
              <a:rPr sz="2800" spc="-45" dirty="0">
                <a:latin typeface="Georgia"/>
                <a:cs typeface="Georgia"/>
              </a:rPr>
              <a:t>a </a:t>
            </a:r>
            <a:r>
              <a:rPr sz="2800" spc="-35" dirty="0">
                <a:latin typeface="Georgia"/>
                <a:cs typeface="Georgia"/>
              </a:rPr>
              <a:t>binary </a:t>
            </a:r>
            <a:r>
              <a:rPr sz="2800" spc="-30" dirty="0">
                <a:latin typeface="Georgia"/>
                <a:cs typeface="Georgia"/>
              </a:rPr>
              <a:t>search </a:t>
            </a:r>
            <a:r>
              <a:rPr sz="2800" dirty="0">
                <a:latin typeface="Georgia"/>
                <a:cs typeface="Georgia"/>
              </a:rPr>
              <a:t>tree </a:t>
            </a:r>
            <a:r>
              <a:rPr sz="2800" spc="-70" dirty="0">
                <a:latin typeface="Georgia"/>
                <a:cs typeface="Georgia"/>
              </a:rPr>
              <a:t>and </a:t>
            </a:r>
            <a:r>
              <a:rPr sz="2800" spc="-35" dirty="0">
                <a:latin typeface="Georgia"/>
                <a:cs typeface="Georgia"/>
              </a:rPr>
              <a:t>k </a:t>
            </a:r>
            <a:r>
              <a:rPr sz="2800" spc="-25" dirty="0">
                <a:latin typeface="Georgia"/>
                <a:cs typeface="Georgia"/>
              </a:rPr>
              <a:t>is</a:t>
            </a:r>
            <a:r>
              <a:rPr sz="2800" spc="-390" dirty="0">
                <a:latin typeface="Georgia"/>
                <a:cs typeface="Georgia"/>
              </a:rPr>
              <a:t> </a:t>
            </a:r>
            <a:r>
              <a:rPr sz="2800" spc="-35" dirty="0">
                <a:latin typeface="Georgia"/>
                <a:cs typeface="Georgia"/>
              </a:rPr>
              <a:t>the  </a:t>
            </a:r>
            <a:r>
              <a:rPr sz="2800" spc="-55" dirty="0">
                <a:latin typeface="Georgia"/>
                <a:cs typeface="Georgia"/>
              </a:rPr>
              <a:t>value, </a:t>
            </a:r>
            <a:r>
              <a:rPr sz="2800" spc="50" dirty="0">
                <a:latin typeface="Georgia"/>
                <a:cs typeface="Georgia"/>
              </a:rPr>
              <a:t>we </a:t>
            </a:r>
            <a:r>
              <a:rPr sz="2800" spc="-15" dirty="0">
                <a:latin typeface="Georgia"/>
                <a:cs typeface="Georgia"/>
              </a:rPr>
              <a:t>are </a:t>
            </a:r>
            <a:r>
              <a:rPr sz="2800" spc="-35" dirty="0">
                <a:latin typeface="Georgia"/>
                <a:cs typeface="Georgia"/>
              </a:rPr>
              <a:t>supposed </a:t>
            </a:r>
            <a:r>
              <a:rPr sz="2800" spc="-25" dirty="0">
                <a:latin typeface="Georgia"/>
                <a:cs typeface="Georgia"/>
              </a:rPr>
              <a:t>to</a:t>
            </a:r>
            <a:r>
              <a:rPr sz="2800" spc="-280" dirty="0">
                <a:latin typeface="Georgia"/>
                <a:cs typeface="Georgia"/>
              </a:rPr>
              <a:t> </a:t>
            </a:r>
            <a:r>
              <a:rPr sz="2800" spc="-55" dirty="0">
                <a:latin typeface="Georgia"/>
                <a:cs typeface="Georgia"/>
              </a:rPr>
              <a:t>search.</a:t>
            </a:r>
            <a:endParaRPr sz="2800">
              <a:latin typeface="Georgia"/>
              <a:cs typeface="Georgia"/>
            </a:endParaRPr>
          </a:p>
          <a:p>
            <a:pPr marL="354330" marR="279400" indent="-341630">
              <a:lnSpc>
                <a:spcPct val="100000"/>
              </a:lnSpc>
              <a:spcBef>
                <a:spcPts val="690"/>
              </a:spcBef>
              <a:buFont typeface="Symbol"/>
              <a:buChar char=""/>
              <a:tabLst>
                <a:tab pos="353695" algn="l"/>
                <a:tab pos="354330" algn="l"/>
              </a:tabLst>
            </a:pPr>
            <a:r>
              <a:rPr sz="2800" spc="-65" dirty="0">
                <a:latin typeface="Georgia"/>
                <a:cs typeface="Georgia"/>
              </a:rPr>
              <a:t>Then </a:t>
            </a:r>
            <a:r>
              <a:rPr sz="2800" spc="-45" dirty="0">
                <a:latin typeface="Georgia"/>
                <a:cs typeface="Georgia"/>
              </a:rPr>
              <a:t>according </a:t>
            </a:r>
            <a:r>
              <a:rPr sz="2800" spc="-25" dirty="0">
                <a:latin typeface="Georgia"/>
                <a:cs typeface="Georgia"/>
              </a:rPr>
              <a:t>to </a:t>
            </a:r>
            <a:r>
              <a:rPr sz="2800" spc="-35" dirty="0">
                <a:latin typeface="Georgia"/>
                <a:cs typeface="Georgia"/>
              </a:rPr>
              <a:t>the binary </a:t>
            </a:r>
            <a:r>
              <a:rPr sz="2800" spc="-30" dirty="0">
                <a:latin typeface="Georgia"/>
                <a:cs typeface="Georgia"/>
              </a:rPr>
              <a:t>search </a:t>
            </a:r>
            <a:r>
              <a:rPr sz="2800" dirty="0">
                <a:latin typeface="Georgia"/>
                <a:cs typeface="Georgia"/>
              </a:rPr>
              <a:t>tree </a:t>
            </a:r>
            <a:r>
              <a:rPr sz="2800" spc="-15" dirty="0">
                <a:latin typeface="Georgia"/>
                <a:cs typeface="Georgia"/>
              </a:rPr>
              <a:t>property </a:t>
            </a:r>
            <a:r>
              <a:rPr sz="2800" spc="50" dirty="0">
                <a:latin typeface="Georgia"/>
                <a:cs typeface="Georgia"/>
              </a:rPr>
              <a:t>we  </a:t>
            </a:r>
            <a:r>
              <a:rPr sz="2800" spc="-15" dirty="0">
                <a:latin typeface="Georgia"/>
                <a:cs typeface="Georgia"/>
              </a:rPr>
              <a:t>know </a:t>
            </a:r>
            <a:r>
              <a:rPr sz="2800" spc="-65" dirty="0">
                <a:latin typeface="Georgia"/>
                <a:cs typeface="Georgia"/>
              </a:rPr>
              <a:t>that: </a:t>
            </a:r>
            <a:r>
              <a:rPr sz="2800" spc="-55" dirty="0">
                <a:latin typeface="Georgia"/>
                <a:cs typeface="Georgia"/>
              </a:rPr>
              <a:t>if </a:t>
            </a:r>
            <a:r>
              <a:rPr sz="2800" spc="30" dirty="0">
                <a:latin typeface="Georgia"/>
                <a:cs typeface="Georgia"/>
              </a:rPr>
              <a:t>y </a:t>
            </a:r>
            <a:r>
              <a:rPr sz="2800" spc="-25" dirty="0">
                <a:latin typeface="Georgia"/>
                <a:cs typeface="Georgia"/>
              </a:rPr>
              <a:t>is </a:t>
            </a:r>
            <a:r>
              <a:rPr sz="2800" spc="-45" dirty="0">
                <a:latin typeface="Georgia"/>
                <a:cs typeface="Georgia"/>
              </a:rPr>
              <a:t>a node </a:t>
            </a:r>
            <a:r>
              <a:rPr sz="2800" spc="-70" dirty="0">
                <a:latin typeface="Georgia"/>
                <a:cs typeface="Georgia"/>
              </a:rPr>
              <a:t>in </a:t>
            </a:r>
            <a:r>
              <a:rPr sz="2800" spc="-35" dirty="0">
                <a:latin typeface="Georgia"/>
                <a:cs typeface="Georgia"/>
              </a:rPr>
              <a:t>the </a:t>
            </a:r>
            <a:r>
              <a:rPr sz="2800" spc="-30" dirty="0">
                <a:latin typeface="Georgia"/>
                <a:cs typeface="Georgia"/>
              </a:rPr>
              <a:t>left </a:t>
            </a:r>
            <a:r>
              <a:rPr sz="2800" spc="-20" dirty="0">
                <a:latin typeface="Georgia"/>
                <a:cs typeface="Georgia"/>
              </a:rPr>
              <a:t>subtree </a:t>
            </a:r>
            <a:r>
              <a:rPr sz="2800" spc="-45" dirty="0">
                <a:latin typeface="Georgia"/>
                <a:cs typeface="Georgia"/>
              </a:rPr>
              <a:t>of </a:t>
            </a:r>
            <a:r>
              <a:rPr sz="2800" spc="-125" dirty="0">
                <a:latin typeface="Georgia"/>
                <a:cs typeface="Georgia"/>
              </a:rPr>
              <a:t>x, </a:t>
            </a:r>
            <a:r>
              <a:rPr sz="2800" spc="-50" dirty="0">
                <a:latin typeface="Georgia"/>
                <a:cs typeface="Georgia"/>
              </a:rPr>
              <a:t>then  </a:t>
            </a:r>
            <a:r>
              <a:rPr sz="2800" spc="-30" dirty="0">
                <a:latin typeface="Georgia"/>
                <a:cs typeface="Georgia"/>
              </a:rPr>
              <a:t>y.key </a:t>
            </a:r>
            <a:r>
              <a:rPr sz="2800" spc="-254" dirty="0">
                <a:latin typeface="Georgia"/>
                <a:cs typeface="Georgia"/>
              </a:rPr>
              <a:t>&lt;= </a:t>
            </a:r>
            <a:r>
              <a:rPr sz="2800" spc="-75" dirty="0">
                <a:latin typeface="Georgia"/>
                <a:cs typeface="Georgia"/>
              </a:rPr>
              <a:t>x.key. </a:t>
            </a:r>
            <a:r>
              <a:rPr sz="2800" spc="-130" dirty="0">
                <a:latin typeface="Georgia"/>
                <a:cs typeface="Georgia"/>
              </a:rPr>
              <a:t>If </a:t>
            </a:r>
            <a:r>
              <a:rPr sz="2800" spc="30" dirty="0">
                <a:latin typeface="Georgia"/>
                <a:cs typeface="Georgia"/>
              </a:rPr>
              <a:t>y </a:t>
            </a:r>
            <a:r>
              <a:rPr sz="2800" spc="-25" dirty="0">
                <a:latin typeface="Georgia"/>
                <a:cs typeface="Georgia"/>
              </a:rPr>
              <a:t>is </a:t>
            </a:r>
            <a:r>
              <a:rPr sz="2800" spc="-45" dirty="0">
                <a:latin typeface="Georgia"/>
                <a:cs typeface="Georgia"/>
              </a:rPr>
              <a:t>a node </a:t>
            </a:r>
            <a:r>
              <a:rPr sz="2800" spc="-70" dirty="0">
                <a:latin typeface="Georgia"/>
                <a:cs typeface="Georgia"/>
              </a:rPr>
              <a:t>in </a:t>
            </a:r>
            <a:r>
              <a:rPr sz="2800" spc="-35" dirty="0">
                <a:latin typeface="Georgia"/>
                <a:cs typeface="Georgia"/>
              </a:rPr>
              <a:t>the </a:t>
            </a:r>
            <a:r>
              <a:rPr sz="2800" spc="-40" dirty="0">
                <a:latin typeface="Georgia"/>
                <a:cs typeface="Georgia"/>
              </a:rPr>
              <a:t>right </a:t>
            </a:r>
            <a:r>
              <a:rPr sz="2800" spc="-20" dirty="0">
                <a:latin typeface="Georgia"/>
                <a:cs typeface="Georgia"/>
              </a:rPr>
              <a:t>subtree </a:t>
            </a:r>
            <a:r>
              <a:rPr sz="2800" spc="-45" dirty="0">
                <a:latin typeface="Georgia"/>
                <a:cs typeface="Georgia"/>
              </a:rPr>
              <a:t>of </a:t>
            </a:r>
            <a:r>
              <a:rPr sz="2800" spc="-125" dirty="0">
                <a:latin typeface="Georgia"/>
                <a:cs typeface="Georgia"/>
              </a:rPr>
              <a:t>x,  </a:t>
            </a:r>
            <a:r>
              <a:rPr sz="2800" spc="-50" dirty="0">
                <a:latin typeface="Georgia"/>
                <a:cs typeface="Georgia"/>
              </a:rPr>
              <a:t>then </a:t>
            </a:r>
            <a:r>
              <a:rPr sz="2800" spc="-90" dirty="0">
                <a:latin typeface="Georgia"/>
                <a:cs typeface="Georgia"/>
              </a:rPr>
              <a:t>y.key&gt;=x.key. </a:t>
            </a:r>
            <a:r>
              <a:rPr sz="2800" spc="-40" dirty="0">
                <a:latin typeface="Georgia"/>
                <a:cs typeface="Georgia"/>
              </a:rPr>
              <a:t>(x.key </a:t>
            </a:r>
            <a:r>
              <a:rPr sz="2800" spc="-30" dirty="0">
                <a:latin typeface="Georgia"/>
                <a:cs typeface="Georgia"/>
              </a:rPr>
              <a:t>denotes </a:t>
            </a:r>
            <a:r>
              <a:rPr sz="2800" spc="-35" dirty="0">
                <a:latin typeface="Georgia"/>
                <a:cs typeface="Georgia"/>
              </a:rPr>
              <a:t>the </a:t>
            </a:r>
            <a:r>
              <a:rPr sz="2800" spc="-30" dirty="0">
                <a:latin typeface="Georgia"/>
                <a:cs typeface="Georgia"/>
              </a:rPr>
              <a:t>value </a:t>
            </a:r>
            <a:r>
              <a:rPr sz="2800" spc="-35" dirty="0">
                <a:latin typeface="Georgia"/>
                <a:cs typeface="Georgia"/>
              </a:rPr>
              <a:t>at </a:t>
            </a:r>
            <a:r>
              <a:rPr sz="2800" spc="-45" dirty="0">
                <a:latin typeface="Georgia"/>
                <a:cs typeface="Georgia"/>
              </a:rPr>
              <a:t>node</a:t>
            </a:r>
            <a:r>
              <a:rPr sz="2800" spc="-220" dirty="0">
                <a:latin typeface="Georgia"/>
                <a:cs typeface="Georgia"/>
              </a:rPr>
              <a:t> </a:t>
            </a:r>
            <a:r>
              <a:rPr sz="2800" spc="-25" dirty="0">
                <a:latin typeface="Georgia"/>
                <a:cs typeface="Georgia"/>
              </a:rPr>
              <a:t>x)</a:t>
            </a:r>
            <a:endParaRPr sz="2800">
              <a:latin typeface="Georgia"/>
              <a:cs typeface="Georgia"/>
            </a:endParaRPr>
          </a:p>
          <a:p>
            <a:pPr marL="354330" marR="5080" indent="-341630">
              <a:lnSpc>
                <a:spcPct val="100000"/>
              </a:lnSpc>
              <a:spcBef>
                <a:spcPts val="700"/>
              </a:spcBef>
              <a:buFont typeface="Symbol"/>
              <a:buChar char=""/>
              <a:tabLst>
                <a:tab pos="353695" algn="l"/>
                <a:tab pos="354330" algn="l"/>
              </a:tabLst>
            </a:pPr>
            <a:r>
              <a:rPr sz="2800" spc="-55" dirty="0">
                <a:latin typeface="Georgia"/>
                <a:cs typeface="Georgia"/>
              </a:rPr>
              <a:t>To </a:t>
            </a:r>
            <a:r>
              <a:rPr sz="2800" spc="-30" dirty="0">
                <a:latin typeface="Georgia"/>
                <a:cs typeface="Georgia"/>
              </a:rPr>
              <a:t>search </a:t>
            </a:r>
            <a:r>
              <a:rPr sz="2800" spc="-35" dirty="0">
                <a:latin typeface="Georgia"/>
                <a:cs typeface="Georgia"/>
              </a:rPr>
              <a:t>the </a:t>
            </a:r>
            <a:r>
              <a:rPr sz="2800" spc="-45" dirty="0">
                <a:latin typeface="Georgia"/>
                <a:cs typeface="Georgia"/>
              </a:rPr>
              <a:t>location </a:t>
            </a:r>
            <a:r>
              <a:rPr sz="2800" spc="-50" dirty="0">
                <a:latin typeface="Georgia"/>
                <a:cs typeface="Georgia"/>
              </a:rPr>
              <a:t>of </a:t>
            </a:r>
            <a:r>
              <a:rPr sz="2800" spc="-35" dirty="0">
                <a:latin typeface="Georgia"/>
                <a:cs typeface="Georgia"/>
              </a:rPr>
              <a:t>given </a:t>
            </a:r>
            <a:r>
              <a:rPr sz="2800" spc="-45" dirty="0">
                <a:latin typeface="Georgia"/>
                <a:cs typeface="Georgia"/>
              </a:rPr>
              <a:t>data </a:t>
            </a:r>
            <a:r>
              <a:rPr sz="2800" spc="-114" dirty="0">
                <a:latin typeface="Georgia"/>
                <a:cs typeface="Georgia"/>
              </a:rPr>
              <a:t>k, </a:t>
            </a:r>
            <a:r>
              <a:rPr sz="2800" spc="-35" dirty="0">
                <a:latin typeface="Georgia"/>
                <a:cs typeface="Georgia"/>
              </a:rPr>
              <a:t>the binary</a:t>
            </a:r>
            <a:r>
              <a:rPr sz="2800" spc="-240" dirty="0">
                <a:latin typeface="Georgia"/>
                <a:cs typeface="Georgia"/>
              </a:rPr>
              <a:t> </a:t>
            </a:r>
            <a:r>
              <a:rPr sz="2800" spc="-30" dirty="0">
                <a:latin typeface="Georgia"/>
                <a:cs typeface="Georgia"/>
              </a:rPr>
              <a:t>search  </a:t>
            </a:r>
            <a:r>
              <a:rPr sz="2800" dirty="0">
                <a:latin typeface="Georgia"/>
                <a:cs typeface="Georgia"/>
              </a:rPr>
              <a:t>tree </a:t>
            </a:r>
            <a:r>
              <a:rPr sz="2800" spc="-55" dirty="0">
                <a:latin typeface="Georgia"/>
                <a:cs typeface="Georgia"/>
              </a:rPr>
              <a:t>algorithm </a:t>
            </a:r>
            <a:r>
              <a:rPr sz="2800" spc="-40" dirty="0">
                <a:latin typeface="Georgia"/>
                <a:cs typeface="Georgia"/>
              </a:rPr>
              <a:t>begins </a:t>
            </a:r>
            <a:r>
              <a:rPr sz="2800" spc="-25" dirty="0">
                <a:latin typeface="Georgia"/>
                <a:cs typeface="Georgia"/>
              </a:rPr>
              <a:t>its </a:t>
            </a:r>
            <a:r>
              <a:rPr sz="2800" spc="-30" dirty="0">
                <a:latin typeface="Georgia"/>
                <a:cs typeface="Georgia"/>
              </a:rPr>
              <a:t>search </a:t>
            </a:r>
            <a:r>
              <a:rPr sz="2800" spc="-35" dirty="0">
                <a:latin typeface="Georgia"/>
                <a:cs typeface="Georgia"/>
              </a:rPr>
              <a:t>at the </a:t>
            </a:r>
            <a:r>
              <a:rPr sz="2800" spc="-20" dirty="0">
                <a:latin typeface="Georgia"/>
                <a:cs typeface="Georgia"/>
              </a:rPr>
              <a:t>root </a:t>
            </a:r>
            <a:r>
              <a:rPr sz="2800" spc="-70" dirty="0">
                <a:latin typeface="Georgia"/>
                <a:cs typeface="Georgia"/>
              </a:rPr>
              <a:t>and </a:t>
            </a:r>
            <a:r>
              <a:rPr sz="2800" spc="-20" dirty="0">
                <a:latin typeface="Georgia"/>
                <a:cs typeface="Georgia"/>
              </a:rPr>
              <a:t>traces  </a:t>
            </a:r>
            <a:r>
              <a:rPr sz="2800" spc="-35" dirty="0">
                <a:latin typeface="Georgia"/>
                <a:cs typeface="Georgia"/>
              </a:rPr>
              <a:t>the </a:t>
            </a:r>
            <a:r>
              <a:rPr sz="2800" spc="-55" dirty="0">
                <a:latin typeface="Georgia"/>
                <a:cs typeface="Georgia"/>
              </a:rPr>
              <a:t>path </a:t>
            </a:r>
            <a:r>
              <a:rPr sz="2800" spc="-15" dirty="0">
                <a:latin typeface="Georgia"/>
                <a:cs typeface="Georgia"/>
              </a:rPr>
              <a:t>downward </a:t>
            </a:r>
            <a:r>
              <a:rPr sz="2800" spc="-70" dirty="0">
                <a:latin typeface="Georgia"/>
                <a:cs typeface="Georgia"/>
              </a:rPr>
              <a:t>in </a:t>
            </a:r>
            <a:r>
              <a:rPr sz="2800" spc="-35" dirty="0">
                <a:latin typeface="Georgia"/>
                <a:cs typeface="Georgia"/>
              </a:rPr>
              <a:t>the</a:t>
            </a:r>
            <a:r>
              <a:rPr sz="2800" spc="-160" dirty="0">
                <a:latin typeface="Georgia"/>
                <a:cs typeface="Georgia"/>
              </a:rPr>
              <a:t> </a:t>
            </a:r>
            <a:r>
              <a:rPr sz="2800" spc="-40" dirty="0">
                <a:latin typeface="Georgia"/>
                <a:cs typeface="Georgia"/>
              </a:rPr>
              <a:t>tree.</a:t>
            </a:r>
            <a:endParaRPr sz="2800">
              <a:latin typeface="Georgia"/>
              <a:cs typeface="Georgia"/>
            </a:endParaRPr>
          </a:p>
          <a:p>
            <a:pPr marL="354330" marR="26670" indent="-341630">
              <a:lnSpc>
                <a:spcPct val="100000"/>
              </a:lnSpc>
              <a:spcBef>
                <a:spcPts val="690"/>
              </a:spcBef>
              <a:buFont typeface="Symbol"/>
              <a:buChar char=""/>
              <a:tabLst>
                <a:tab pos="353695" algn="l"/>
                <a:tab pos="354330" algn="l"/>
              </a:tabLst>
            </a:pPr>
            <a:r>
              <a:rPr sz="2800" spc="-65" dirty="0">
                <a:latin typeface="Georgia"/>
                <a:cs typeface="Georgia"/>
              </a:rPr>
              <a:t>For </a:t>
            </a:r>
            <a:r>
              <a:rPr sz="2800" spc="-45" dirty="0">
                <a:latin typeface="Georgia"/>
                <a:cs typeface="Georgia"/>
              </a:rPr>
              <a:t>each node </a:t>
            </a:r>
            <a:r>
              <a:rPr sz="2800" spc="-65" dirty="0">
                <a:latin typeface="Georgia"/>
                <a:cs typeface="Georgia"/>
              </a:rPr>
              <a:t>x </a:t>
            </a:r>
            <a:r>
              <a:rPr sz="2800" spc="-35" dirty="0">
                <a:latin typeface="Georgia"/>
                <a:cs typeface="Georgia"/>
              </a:rPr>
              <a:t>it </a:t>
            </a:r>
            <a:r>
              <a:rPr sz="2800" spc="-40" dirty="0">
                <a:latin typeface="Georgia"/>
                <a:cs typeface="Georgia"/>
              </a:rPr>
              <a:t>compares </a:t>
            </a:r>
            <a:r>
              <a:rPr sz="2800" spc="-35" dirty="0">
                <a:latin typeface="Georgia"/>
                <a:cs typeface="Georgia"/>
              </a:rPr>
              <a:t>the </a:t>
            </a:r>
            <a:r>
              <a:rPr sz="2800" spc="-30" dirty="0">
                <a:latin typeface="Georgia"/>
                <a:cs typeface="Georgia"/>
              </a:rPr>
              <a:t>value </a:t>
            </a:r>
            <a:r>
              <a:rPr sz="2800" spc="-35" dirty="0">
                <a:latin typeface="Georgia"/>
                <a:cs typeface="Georgia"/>
              </a:rPr>
              <a:t>k </a:t>
            </a:r>
            <a:r>
              <a:rPr sz="2800" spc="-15" dirty="0">
                <a:latin typeface="Georgia"/>
                <a:cs typeface="Georgia"/>
              </a:rPr>
              <a:t>with </a:t>
            </a:r>
            <a:r>
              <a:rPr sz="2800" spc="-75" dirty="0">
                <a:latin typeface="Georgia"/>
                <a:cs typeface="Georgia"/>
              </a:rPr>
              <a:t>x.key. </a:t>
            </a:r>
            <a:r>
              <a:rPr sz="2800" spc="-130" dirty="0">
                <a:latin typeface="Georgia"/>
                <a:cs typeface="Georgia"/>
              </a:rPr>
              <a:t>If  </a:t>
            </a:r>
            <a:r>
              <a:rPr sz="2800" spc="-35" dirty="0">
                <a:latin typeface="Georgia"/>
                <a:cs typeface="Georgia"/>
              </a:rPr>
              <a:t>the </a:t>
            </a:r>
            <a:r>
              <a:rPr sz="2800" spc="-30" dirty="0">
                <a:latin typeface="Georgia"/>
                <a:cs typeface="Georgia"/>
              </a:rPr>
              <a:t>values </a:t>
            </a:r>
            <a:r>
              <a:rPr sz="2800" spc="-15" dirty="0">
                <a:latin typeface="Georgia"/>
                <a:cs typeface="Georgia"/>
              </a:rPr>
              <a:t>are </a:t>
            </a:r>
            <a:r>
              <a:rPr sz="2800" spc="-40" dirty="0">
                <a:latin typeface="Georgia"/>
                <a:cs typeface="Georgia"/>
              </a:rPr>
              <a:t>equal </a:t>
            </a:r>
            <a:r>
              <a:rPr sz="2800" spc="-50" dirty="0">
                <a:latin typeface="Georgia"/>
                <a:cs typeface="Georgia"/>
              </a:rPr>
              <a:t>then </a:t>
            </a:r>
            <a:r>
              <a:rPr sz="2800" spc="-35" dirty="0">
                <a:latin typeface="Georgia"/>
                <a:cs typeface="Georgia"/>
              </a:rPr>
              <a:t>the </a:t>
            </a:r>
            <a:r>
              <a:rPr sz="2800" spc="-30" dirty="0">
                <a:latin typeface="Georgia"/>
                <a:cs typeface="Georgia"/>
              </a:rPr>
              <a:t>search </a:t>
            </a:r>
            <a:r>
              <a:rPr sz="2800" spc="-40" dirty="0">
                <a:latin typeface="Georgia"/>
                <a:cs typeface="Georgia"/>
              </a:rPr>
              <a:t>terminates </a:t>
            </a:r>
            <a:r>
              <a:rPr sz="2800" spc="-70" dirty="0">
                <a:latin typeface="Georgia"/>
                <a:cs typeface="Georgia"/>
              </a:rPr>
              <a:t>and </a:t>
            </a:r>
            <a:r>
              <a:rPr sz="2800" spc="-65" dirty="0">
                <a:latin typeface="Georgia"/>
                <a:cs typeface="Georgia"/>
              </a:rPr>
              <a:t>x</a:t>
            </a:r>
            <a:r>
              <a:rPr sz="2800" spc="-310" dirty="0">
                <a:latin typeface="Georgia"/>
                <a:cs typeface="Georgia"/>
              </a:rPr>
              <a:t> </a:t>
            </a:r>
            <a:r>
              <a:rPr sz="2800" spc="-25" dirty="0">
                <a:latin typeface="Georgia"/>
                <a:cs typeface="Georgia"/>
              </a:rPr>
              <a:t>is  </a:t>
            </a:r>
            <a:r>
              <a:rPr sz="2800" spc="-35" dirty="0">
                <a:latin typeface="Georgia"/>
                <a:cs typeface="Georgia"/>
              </a:rPr>
              <a:t>the </a:t>
            </a:r>
            <a:r>
              <a:rPr sz="2800" spc="-25" dirty="0">
                <a:latin typeface="Georgia"/>
                <a:cs typeface="Georgia"/>
              </a:rPr>
              <a:t>desired</a:t>
            </a:r>
            <a:r>
              <a:rPr sz="2800" spc="-110" dirty="0">
                <a:latin typeface="Georgia"/>
                <a:cs typeface="Georgia"/>
              </a:rPr>
              <a:t> </a:t>
            </a:r>
            <a:r>
              <a:rPr sz="2800" spc="-75" dirty="0">
                <a:latin typeface="Georgia"/>
                <a:cs typeface="Georgia"/>
              </a:rPr>
              <a:t>node.</a:t>
            </a:r>
            <a:endParaRPr sz="28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89706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223520"/>
            <a:ext cx="76784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Binary </a:t>
            </a:r>
            <a:r>
              <a:rPr spc="-210" dirty="0"/>
              <a:t>Tree </a:t>
            </a:r>
            <a:r>
              <a:rPr spc="-330" dirty="0"/>
              <a:t>Search</a:t>
            </a:r>
            <a:r>
              <a:rPr spc="10" dirty="0"/>
              <a:t> </a:t>
            </a:r>
            <a:r>
              <a:rPr spc="-300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176020"/>
            <a:ext cx="8865235" cy="404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Symbol"/>
              <a:buChar char=""/>
              <a:tabLst>
                <a:tab pos="354965" algn="l"/>
                <a:tab pos="355600" algn="l"/>
              </a:tabLst>
            </a:pPr>
            <a:r>
              <a:rPr sz="2800" spc="-130" dirty="0">
                <a:latin typeface="Georgia"/>
                <a:cs typeface="Georgia"/>
              </a:rPr>
              <a:t>If </a:t>
            </a:r>
            <a:r>
              <a:rPr sz="2800" spc="-35" dirty="0">
                <a:latin typeface="Georgia"/>
                <a:cs typeface="Georgia"/>
              </a:rPr>
              <a:t>k </a:t>
            </a:r>
            <a:r>
              <a:rPr sz="2800" spc="-25" dirty="0">
                <a:latin typeface="Georgia"/>
                <a:cs typeface="Georgia"/>
              </a:rPr>
              <a:t>is </a:t>
            </a:r>
            <a:r>
              <a:rPr sz="2800" spc="-45" dirty="0">
                <a:latin typeface="Georgia"/>
                <a:cs typeface="Georgia"/>
              </a:rPr>
              <a:t>smaller </a:t>
            </a:r>
            <a:r>
              <a:rPr sz="2800" spc="-65" dirty="0">
                <a:latin typeface="Georgia"/>
                <a:cs typeface="Georgia"/>
              </a:rPr>
              <a:t>than </a:t>
            </a:r>
            <a:r>
              <a:rPr sz="2800" spc="-75" dirty="0">
                <a:latin typeface="Georgia"/>
                <a:cs typeface="Georgia"/>
              </a:rPr>
              <a:t>x.key, </a:t>
            </a:r>
            <a:r>
              <a:rPr sz="2800" spc="-50" dirty="0">
                <a:latin typeface="Georgia"/>
                <a:cs typeface="Georgia"/>
              </a:rPr>
              <a:t>then </a:t>
            </a:r>
            <a:r>
              <a:rPr sz="2800" spc="-35" dirty="0">
                <a:latin typeface="Georgia"/>
                <a:cs typeface="Georgia"/>
              </a:rPr>
              <a:t>the </a:t>
            </a:r>
            <a:r>
              <a:rPr sz="2800" spc="-30" dirty="0">
                <a:latin typeface="Georgia"/>
                <a:cs typeface="Georgia"/>
              </a:rPr>
              <a:t>search </a:t>
            </a:r>
            <a:r>
              <a:rPr sz="2800" spc="-45" dirty="0">
                <a:latin typeface="Georgia"/>
                <a:cs typeface="Georgia"/>
              </a:rPr>
              <a:t>continues </a:t>
            </a:r>
            <a:r>
              <a:rPr sz="2800" spc="-70" dirty="0">
                <a:latin typeface="Georgia"/>
                <a:cs typeface="Georgia"/>
              </a:rPr>
              <a:t>in  </a:t>
            </a:r>
            <a:r>
              <a:rPr sz="2800" spc="-35" dirty="0">
                <a:latin typeface="Georgia"/>
                <a:cs typeface="Georgia"/>
              </a:rPr>
              <a:t>the </a:t>
            </a:r>
            <a:r>
              <a:rPr sz="2800" spc="-30" dirty="0">
                <a:latin typeface="Georgia"/>
                <a:cs typeface="Georgia"/>
              </a:rPr>
              <a:t>left </a:t>
            </a:r>
            <a:r>
              <a:rPr sz="2800" spc="-20" dirty="0">
                <a:latin typeface="Georgia"/>
                <a:cs typeface="Georgia"/>
              </a:rPr>
              <a:t>subtree </a:t>
            </a:r>
            <a:r>
              <a:rPr sz="2800" spc="-45" dirty="0">
                <a:latin typeface="Georgia"/>
                <a:cs typeface="Georgia"/>
              </a:rPr>
              <a:t>of </a:t>
            </a:r>
            <a:r>
              <a:rPr sz="2800" spc="-125" dirty="0">
                <a:latin typeface="Georgia"/>
                <a:cs typeface="Georgia"/>
              </a:rPr>
              <a:t>x, </a:t>
            </a:r>
            <a:r>
              <a:rPr sz="2800" spc="-40" dirty="0">
                <a:latin typeface="Georgia"/>
                <a:cs typeface="Georgia"/>
              </a:rPr>
              <a:t>since </a:t>
            </a:r>
            <a:r>
              <a:rPr sz="2800" spc="-35" dirty="0">
                <a:latin typeface="Georgia"/>
                <a:cs typeface="Georgia"/>
              </a:rPr>
              <a:t>the binary </a:t>
            </a:r>
            <a:r>
              <a:rPr sz="2800" spc="-30" dirty="0">
                <a:latin typeface="Georgia"/>
                <a:cs typeface="Georgia"/>
              </a:rPr>
              <a:t>search </a:t>
            </a:r>
            <a:r>
              <a:rPr sz="2800" dirty="0">
                <a:latin typeface="Georgia"/>
                <a:cs typeface="Georgia"/>
              </a:rPr>
              <a:t>tree  </a:t>
            </a:r>
            <a:r>
              <a:rPr sz="2800" spc="-15" dirty="0">
                <a:latin typeface="Georgia"/>
                <a:cs typeface="Georgia"/>
              </a:rPr>
              <a:t>property </a:t>
            </a:r>
            <a:r>
              <a:rPr sz="2800" spc="-50" dirty="0">
                <a:latin typeface="Georgia"/>
                <a:cs typeface="Georgia"/>
              </a:rPr>
              <a:t>implies that </a:t>
            </a:r>
            <a:r>
              <a:rPr sz="2800" spc="-35" dirty="0">
                <a:latin typeface="Georgia"/>
                <a:cs typeface="Georgia"/>
              </a:rPr>
              <a:t>k </a:t>
            </a:r>
            <a:r>
              <a:rPr sz="2800" spc="-50" dirty="0">
                <a:latin typeface="Georgia"/>
                <a:cs typeface="Georgia"/>
              </a:rPr>
              <a:t>could not </a:t>
            </a:r>
            <a:r>
              <a:rPr sz="2800" spc="-15" dirty="0">
                <a:latin typeface="Georgia"/>
                <a:cs typeface="Georgia"/>
              </a:rPr>
              <a:t>be </a:t>
            </a:r>
            <a:r>
              <a:rPr sz="2800" spc="-70" dirty="0">
                <a:latin typeface="Georgia"/>
                <a:cs typeface="Georgia"/>
              </a:rPr>
              <a:t>in </a:t>
            </a:r>
            <a:r>
              <a:rPr sz="2800" spc="-35" dirty="0">
                <a:latin typeface="Georgia"/>
                <a:cs typeface="Georgia"/>
              </a:rPr>
              <a:t>the </a:t>
            </a:r>
            <a:r>
              <a:rPr sz="2800" spc="-40" dirty="0">
                <a:latin typeface="Georgia"/>
                <a:cs typeface="Georgia"/>
              </a:rPr>
              <a:t>right</a:t>
            </a:r>
            <a:r>
              <a:rPr sz="2800" spc="-290" dirty="0">
                <a:latin typeface="Georgia"/>
                <a:cs typeface="Georgia"/>
              </a:rPr>
              <a:t> </a:t>
            </a:r>
            <a:r>
              <a:rPr sz="2800" spc="-40" dirty="0">
                <a:latin typeface="Georgia"/>
                <a:cs typeface="Georgia"/>
              </a:rPr>
              <a:t>subtree.</a:t>
            </a:r>
            <a:endParaRPr sz="2800">
              <a:latin typeface="Georgia"/>
              <a:cs typeface="Georgia"/>
            </a:endParaRPr>
          </a:p>
          <a:p>
            <a:pPr marL="355600" marR="269240" indent="-342900">
              <a:lnSpc>
                <a:spcPct val="100000"/>
              </a:lnSpc>
              <a:spcBef>
                <a:spcPts val="690"/>
              </a:spcBef>
              <a:buFont typeface="Symbol"/>
              <a:buChar char=""/>
              <a:tabLst>
                <a:tab pos="354965" algn="l"/>
                <a:tab pos="355600" algn="l"/>
              </a:tabLst>
            </a:pPr>
            <a:r>
              <a:rPr sz="2800" spc="-65" dirty="0">
                <a:latin typeface="Georgia"/>
                <a:cs typeface="Georgia"/>
              </a:rPr>
              <a:t>Symmetrically, </a:t>
            </a:r>
            <a:r>
              <a:rPr sz="2800" spc="-55" dirty="0">
                <a:latin typeface="Georgia"/>
                <a:cs typeface="Georgia"/>
              </a:rPr>
              <a:t>if </a:t>
            </a:r>
            <a:r>
              <a:rPr sz="2800" spc="-35" dirty="0">
                <a:latin typeface="Georgia"/>
                <a:cs typeface="Georgia"/>
              </a:rPr>
              <a:t>k </a:t>
            </a:r>
            <a:r>
              <a:rPr sz="2800" spc="-25" dirty="0">
                <a:latin typeface="Georgia"/>
                <a:cs typeface="Georgia"/>
              </a:rPr>
              <a:t>is larger </a:t>
            </a:r>
            <a:r>
              <a:rPr sz="2800" spc="-65" dirty="0">
                <a:latin typeface="Georgia"/>
                <a:cs typeface="Georgia"/>
              </a:rPr>
              <a:t>than </a:t>
            </a:r>
            <a:r>
              <a:rPr sz="2800" spc="-75" dirty="0">
                <a:latin typeface="Georgia"/>
                <a:cs typeface="Georgia"/>
              </a:rPr>
              <a:t>x.key, </a:t>
            </a:r>
            <a:r>
              <a:rPr sz="2800" spc="-50" dirty="0">
                <a:latin typeface="Georgia"/>
                <a:cs typeface="Georgia"/>
              </a:rPr>
              <a:t>then </a:t>
            </a:r>
            <a:r>
              <a:rPr sz="2800" spc="-35" dirty="0">
                <a:latin typeface="Georgia"/>
                <a:cs typeface="Georgia"/>
              </a:rPr>
              <a:t>the </a:t>
            </a:r>
            <a:r>
              <a:rPr sz="2800" spc="-30" dirty="0">
                <a:latin typeface="Georgia"/>
                <a:cs typeface="Georgia"/>
              </a:rPr>
              <a:t>search  </a:t>
            </a:r>
            <a:r>
              <a:rPr sz="2800" spc="-45" dirty="0">
                <a:latin typeface="Georgia"/>
                <a:cs typeface="Georgia"/>
              </a:rPr>
              <a:t>continues </a:t>
            </a:r>
            <a:r>
              <a:rPr sz="2800" spc="-70" dirty="0">
                <a:latin typeface="Georgia"/>
                <a:cs typeface="Georgia"/>
              </a:rPr>
              <a:t>in </a:t>
            </a:r>
            <a:r>
              <a:rPr sz="2800" spc="-35" dirty="0">
                <a:latin typeface="Georgia"/>
                <a:cs typeface="Georgia"/>
              </a:rPr>
              <a:t>the </a:t>
            </a:r>
            <a:r>
              <a:rPr sz="2800" spc="-40" dirty="0">
                <a:latin typeface="Georgia"/>
                <a:cs typeface="Georgia"/>
              </a:rPr>
              <a:t>right</a:t>
            </a:r>
            <a:r>
              <a:rPr sz="2800" spc="-130" dirty="0">
                <a:latin typeface="Georgia"/>
                <a:cs typeface="Georgia"/>
              </a:rPr>
              <a:t> </a:t>
            </a:r>
            <a:r>
              <a:rPr sz="2800" spc="-40" dirty="0">
                <a:latin typeface="Georgia"/>
                <a:cs typeface="Georgia"/>
              </a:rPr>
              <a:t>subtree.</a:t>
            </a:r>
            <a:endParaRPr sz="2800">
              <a:latin typeface="Georgia"/>
              <a:cs typeface="Georgia"/>
            </a:endParaRPr>
          </a:p>
          <a:p>
            <a:pPr marL="355600" marR="45720" indent="-342900">
              <a:lnSpc>
                <a:spcPct val="100000"/>
              </a:lnSpc>
              <a:spcBef>
                <a:spcPts val="700"/>
              </a:spcBef>
              <a:buFont typeface="Symbol"/>
              <a:buChar char=""/>
              <a:tabLst>
                <a:tab pos="354965" algn="l"/>
                <a:tab pos="355600" algn="l"/>
              </a:tabLst>
            </a:pPr>
            <a:r>
              <a:rPr sz="2800" spc="-55" dirty="0">
                <a:latin typeface="Georgia"/>
                <a:cs typeface="Georgia"/>
              </a:rPr>
              <a:t>The </a:t>
            </a:r>
            <a:r>
              <a:rPr sz="2800" spc="-35" dirty="0">
                <a:latin typeface="Georgia"/>
                <a:cs typeface="Georgia"/>
              </a:rPr>
              <a:t>nodes encountered </a:t>
            </a:r>
            <a:r>
              <a:rPr sz="2800" spc="-55" dirty="0">
                <a:latin typeface="Georgia"/>
                <a:cs typeface="Georgia"/>
              </a:rPr>
              <a:t>during </a:t>
            </a:r>
            <a:r>
              <a:rPr sz="2800" spc="-35" dirty="0">
                <a:latin typeface="Georgia"/>
                <a:cs typeface="Georgia"/>
              </a:rPr>
              <a:t>the </a:t>
            </a:r>
            <a:r>
              <a:rPr sz="2800" spc="-30" dirty="0">
                <a:latin typeface="Georgia"/>
                <a:cs typeface="Georgia"/>
              </a:rPr>
              <a:t>recursion </a:t>
            </a:r>
            <a:r>
              <a:rPr sz="2800" spc="-60" dirty="0">
                <a:latin typeface="Georgia"/>
                <a:cs typeface="Georgia"/>
              </a:rPr>
              <a:t>form </a:t>
            </a:r>
            <a:r>
              <a:rPr sz="2800" spc="-45" dirty="0">
                <a:latin typeface="Georgia"/>
                <a:cs typeface="Georgia"/>
              </a:rPr>
              <a:t>a  </a:t>
            </a:r>
            <a:r>
              <a:rPr sz="2800" spc="-50" dirty="0">
                <a:latin typeface="Georgia"/>
                <a:cs typeface="Georgia"/>
              </a:rPr>
              <a:t>simple </a:t>
            </a:r>
            <a:r>
              <a:rPr sz="2800" spc="-55" dirty="0">
                <a:latin typeface="Georgia"/>
                <a:cs typeface="Georgia"/>
              </a:rPr>
              <a:t>path </a:t>
            </a:r>
            <a:r>
              <a:rPr sz="2800" spc="-15" dirty="0">
                <a:latin typeface="Georgia"/>
                <a:cs typeface="Georgia"/>
              </a:rPr>
              <a:t>downward </a:t>
            </a:r>
            <a:r>
              <a:rPr sz="2800" spc="-55" dirty="0">
                <a:latin typeface="Georgia"/>
                <a:cs typeface="Georgia"/>
              </a:rPr>
              <a:t>from </a:t>
            </a:r>
            <a:r>
              <a:rPr sz="2800" spc="-35" dirty="0">
                <a:latin typeface="Georgia"/>
                <a:cs typeface="Georgia"/>
              </a:rPr>
              <a:t>the </a:t>
            </a:r>
            <a:r>
              <a:rPr sz="2800" spc="-20" dirty="0">
                <a:latin typeface="Georgia"/>
                <a:cs typeface="Georgia"/>
              </a:rPr>
              <a:t>root </a:t>
            </a:r>
            <a:r>
              <a:rPr sz="2800" spc="-45" dirty="0">
                <a:latin typeface="Georgia"/>
                <a:cs typeface="Georgia"/>
              </a:rPr>
              <a:t>of </a:t>
            </a:r>
            <a:r>
              <a:rPr sz="2800" spc="-35" dirty="0">
                <a:latin typeface="Georgia"/>
                <a:cs typeface="Georgia"/>
              </a:rPr>
              <a:t>the </a:t>
            </a:r>
            <a:r>
              <a:rPr sz="2800" spc="-40" dirty="0">
                <a:latin typeface="Georgia"/>
                <a:cs typeface="Georgia"/>
              </a:rPr>
              <a:t>tree, </a:t>
            </a:r>
            <a:r>
              <a:rPr sz="2800" spc="-70" dirty="0">
                <a:latin typeface="Georgia"/>
                <a:cs typeface="Georgia"/>
              </a:rPr>
              <a:t>and  </a:t>
            </a:r>
            <a:r>
              <a:rPr sz="2800" spc="-50" dirty="0">
                <a:latin typeface="Georgia"/>
                <a:cs typeface="Georgia"/>
              </a:rPr>
              <a:t>thus </a:t>
            </a:r>
            <a:r>
              <a:rPr sz="2800" spc="-35" dirty="0">
                <a:latin typeface="Georgia"/>
                <a:cs typeface="Georgia"/>
              </a:rPr>
              <a:t>the </a:t>
            </a:r>
            <a:r>
              <a:rPr sz="2800" spc="-65" dirty="0">
                <a:latin typeface="Georgia"/>
                <a:cs typeface="Georgia"/>
              </a:rPr>
              <a:t>running </a:t>
            </a:r>
            <a:r>
              <a:rPr sz="2800" spc="-50" dirty="0">
                <a:latin typeface="Georgia"/>
                <a:cs typeface="Georgia"/>
              </a:rPr>
              <a:t>time </a:t>
            </a:r>
            <a:r>
              <a:rPr sz="2800" spc="-45" dirty="0">
                <a:latin typeface="Georgia"/>
                <a:cs typeface="Georgia"/>
              </a:rPr>
              <a:t>of </a:t>
            </a:r>
            <a:r>
              <a:rPr sz="2800" spc="-210" dirty="0">
                <a:latin typeface="Georgia"/>
                <a:cs typeface="Georgia"/>
              </a:rPr>
              <a:t>TREE-SEARCH </a:t>
            </a:r>
            <a:r>
              <a:rPr sz="2800" spc="-25" dirty="0">
                <a:latin typeface="Georgia"/>
                <a:cs typeface="Georgia"/>
              </a:rPr>
              <a:t>is </a:t>
            </a:r>
            <a:r>
              <a:rPr sz="2800" spc="-105" dirty="0">
                <a:latin typeface="Georgia"/>
                <a:cs typeface="Georgia"/>
              </a:rPr>
              <a:t>O(h), </a:t>
            </a:r>
            <a:r>
              <a:rPr sz="2800" spc="5" dirty="0">
                <a:latin typeface="Georgia"/>
                <a:cs typeface="Georgia"/>
              </a:rPr>
              <a:t>where </a:t>
            </a:r>
            <a:r>
              <a:rPr sz="2800" spc="-85" dirty="0">
                <a:latin typeface="Georgia"/>
                <a:cs typeface="Georgia"/>
              </a:rPr>
              <a:t>h  </a:t>
            </a:r>
            <a:r>
              <a:rPr sz="2800" spc="-25" dirty="0">
                <a:latin typeface="Georgia"/>
                <a:cs typeface="Georgia"/>
              </a:rPr>
              <a:t>is </a:t>
            </a:r>
            <a:r>
              <a:rPr sz="2800" spc="-35" dirty="0">
                <a:latin typeface="Georgia"/>
                <a:cs typeface="Georgia"/>
              </a:rPr>
              <a:t>the </a:t>
            </a:r>
            <a:r>
              <a:rPr sz="2800" spc="-50" dirty="0">
                <a:latin typeface="Georgia"/>
                <a:cs typeface="Georgia"/>
              </a:rPr>
              <a:t>height </a:t>
            </a:r>
            <a:r>
              <a:rPr sz="2800" spc="-45" dirty="0">
                <a:latin typeface="Georgia"/>
                <a:cs typeface="Georgia"/>
              </a:rPr>
              <a:t>of </a:t>
            </a:r>
            <a:r>
              <a:rPr sz="2800" spc="-35" dirty="0">
                <a:latin typeface="Georgia"/>
                <a:cs typeface="Georgia"/>
              </a:rPr>
              <a:t>the</a:t>
            </a:r>
            <a:r>
              <a:rPr sz="2800" spc="-185" dirty="0">
                <a:latin typeface="Georgia"/>
                <a:cs typeface="Georgia"/>
              </a:rPr>
              <a:t> </a:t>
            </a:r>
            <a:r>
              <a:rPr sz="2800" spc="-40" dirty="0">
                <a:latin typeface="Georgia"/>
                <a:cs typeface="Georgia"/>
              </a:rPr>
              <a:t>tree.</a:t>
            </a:r>
            <a:endParaRPr sz="28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18817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223520"/>
            <a:ext cx="76784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Binary </a:t>
            </a:r>
            <a:r>
              <a:rPr spc="-210" dirty="0"/>
              <a:t>Tree </a:t>
            </a:r>
            <a:r>
              <a:rPr spc="-330" dirty="0"/>
              <a:t>Search</a:t>
            </a:r>
            <a:r>
              <a:rPr spc="10" dirty="0"/>
              <a:t> </a:t>
            </a:r>
            <a:r>
              <a:rPr spc="-300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088390"/>
            <a:ext cx="5781675" cy="311531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800" spc="-160" dirty="0">
                <a:latin typeface="Georgia"/>
                <a:cs typeface="Georgia"/>
              </a:rPr>
              <a:t>TREE-SEARCH(x,k)</a:t>
            </a:r>
            <a:endParaRPr sz="28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  <a:buSzPct val="96428"/>
              <a:buAutoNum type="arabicPeriod"/>
              <a:tabLst>
                <a:tab pos="283210" algn="l"/>
              </a:tabLst>
            </a:pPr>
            <a:r>
              <a:rPr sz="2800" spc="-130" dirty="0">
                <a:latin typeface="Georgia"/>
                <a:cs typeface="Georgia"/>
              </a:rPr>
              <a:t>If </a:t>
            </a:r>
            <a:r>
              <a:rPr sz="2800" spc="-200" dirty="0">
                <a:latin typeface="Georgia"/>
                <a:cs typeface="Georgia"/>
              </a:rPr>
              <a:t>x==NIL </a:t>
            </a:r>
            <a:r>
              <a:rPr sz="2800" spc="-10" dirty="0">
                <a:latin typeface="Georgia"/>
                <a:cs typeface="Georgia"/>
              </a:rPr>
              <a:t>or</a:t>
            </a:r>
            <a:r>
              <a:rPr sz="2800" spc="114" dirty="0">
                <a:latin typeface="Georgia"/>
                <a:cs typeface="Georgia"/>
              </a:rPr>
              <a:t> </a:t>
            </a:r>
            <a:r>
              <a:rPr sz="2800" spc="-100" dirty="0">
                <a:latin typeface="Georgia"/>
                <a:cs typeface="Georgia"/>
              </a:rPr>
              <a:t>k==x.key</a:t>
            </a:r>
            <a:endParaRPr sz="2800" dirty="0">
              <a:latin typeface="Georgia"/>
              <a:cs typeface="Georgia"/>
            </a:endParaRPr>
          </a:p>
          <a:p>
            <a:pPr marL="12700" marR="3328035">
              <a:lnSpc>
                <a:spcPct val="120800"/>
              </a:lnSpc>
              <a:buSzPct val="96428"/>
              <a:buAutoNum type="arabicPeriod"/>
              <a:tabLst>
                <a:tab pos="1214755" algn="l"/>
                <a:tab pos="1215390" algn="l"/>
              </a:tabLst>
            </a:pPr>
            <a:r>
              <a:rPr sz="2800" spc="-30" dirty="0">
                <a:latin typeface="Georgia"/>
                <a:cs typeface="Georgia"/>
              </a:rPr>
              <a:t>return</a:t>
            </a:r>
            <a:r>
              <a:rPr sz="2800" spc="-150" dirty="0">
                <a:latin typeface="Georgia"/>
                <a:cs typeface="Georgia"/>
              </a:rPr>
              <a:t> </a:t>
            </a:r>
            <a:r>
              <a:rPr sz="2800" spc="-65" dirty="0">
                <a:latin typeface="Georgia"/>
                <a:cs typeface="Georgia"/>
              </a:rPr>
              <a:t>x  </a:t>
            </a:r>
            <a:endParaRPr lang="en-US" sz="2800" spc="-65" dirty="0" smtClean="0">
              <a:latin typeface="Georgia"/>
              <a:cs typeface="Georgia"/>
            </a:endParaRPr>
          </a:p>
          <a:p>
            <a:pPr marL="12700" marR="3328035">
              <a:lnSpc>
                <a:spcPct val="120800"/>
              </a:lnSpc>
              <a:buSzPct val="96428"/>
              <a:buAutoNum type="arabicPeriod"/>
              <a:tabLst>
                <a:tab pos="1214755" algn="l"/>
                <a:tab pos="1215390" algn="l"/>
              </a:tabLst>
            </a:pPr>
            <a:r>
              <a:rPr sz="2800" spc="-110" dirty="0" smtClean="0">
                <a:latin typeface="Georgia"/>
                <a:cs typeface="Georgia"/>
              </a:rPr>
              <a:t>If </a:t>
            </a:r>
            <a:r>
              <a:rPr sz="2800" spc="-35" dirty="0">
                <a:latin typeface="Georgia"/>
                <a:cs typeface="Georgia"/>
              </a:rPr>
              <a:t>k </a:t>
            </a:r>
            <a:r>
              <a:rPr sz="2800" spc="-254" dirty="0">
                <a:latin typeface="Georgia"/>
                <a:cs typeface="Georgia"/>
              </a:rPr>
              <a:t>&lt;</a:t>
            </a:r>
            <a:r>
              <a:rPr sz="2800" spc="-85" dirty="0">
                <a:latin typeface="Georgia"/>
                <a:cs typeface="Georgia"/>
              </a:rPr>
              <a:t> </a:t>
            </a:r>
            <a:r>
              <a:rPr sz="2800" spc="-50" dirty="0">
                <a:latin typeface="Georgia"/>
                <a:cs typeface="Georgia"/>
              </a:rPr>
              <a:t>x.key</a:t>
            </a:r>
            <a:endParaRPr sz="2800" dirty="0">
              <a:latin typeface="Georgia"/>
              <a:cs typeface="Georgia"/>
            </a:endParaRPr>
          </a:p>
          <a:p>
            <a:pPr marL="12700" marR="5080">
              <a:lnSpc>
                <a:spcPts val="4060"/>
              </a:lnSpc>
              <a:spcBef>
                <a:spcPts val="240"/>
              </a:spcBef>
              <a:tabLst>
                <a:tab pos="1214755" algn="l"/>
              </a:tabLst>
            </a:pPr>
            <a:r>
              <a:rPr sz="2800" spc="-110" dirty="0">
                <a:latin typeface="Georgia"/>
                <a:cs typeface="Georgia"/>
              </a:rPr>
              <a:t>4.	</a:t>
            </a:r>
            <a:r>
              <a:rPr sz="2800" spc="-30" dirty="0">
                <a:latin typeface="Georgia"/>
                <a:cs typeface="Georgia"/>
              </a:rPr>
              <a:t>return</a:t>
            </a:r>
            <a:r>
              <a:rPr sz="2800" spc="-140" dirty="0">
                <a:latin typeface="Georgia"/>
                <a:cs typeface="Georgia"/>
              </a:rPr>
              <a:t> </a:t>
            </a:r>
            <a:r>
              <a:rPr sz="2800" spc="-135" dirty="0">
                <a:latin typeface="Georgia"/>
                <a:cs typeface="Georgia"/>
              </a:rPr>
              <a:t>TREE-SEARCH(x.left,k)  </a:t>
            </a:r>
            <a:r>
              <a:rPr sz="2800" spc="-30" dirty="0">
                <a:latin typeface="Georgia"/>
                <a:cs typeface="Georgia"/>
              </a:rPr>
              <a:t>5.else return</a:t>
            </a:r>
            <a:r>
              <a:rPr sz="2800" spc="-105" dirty="0">
                <a:latin typeface="Georgia"/>
                <a:cs typeface="Georgia"/>
              </a:rPr>
              <a:t> </a:t>
            </a:r>
            <a:r>
              <a:rPr sz="2800" spc="-135" dirty="0">
                <a:latin typeface="Georgia"/>
                <a:cs typeface="Georgia"/>
              </a:rPr>
              <a:t>TREE-SEARCH(x.right,k)</a:t>
            </a:r>
            <a:endParaRPr sz="28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416189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223520"/>
            <a:ext cx="76784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Binary </a:t>
            </a:r>
            <a:r>
              <a:rPr spc="-210" dirty="0"/>
              <a:t>Tree </a:t>
            </a:r>
            <a:r>
              <a:rPr spc="-330" dirty="0"/>
              <a:t>Search</a:t>
            </a:r>
            <a:r>
              <a:rPr spc="10" dirty="0"/>
              <a:t> </a:t>
            </a:r>
            <a:r>
              <a:rPr spc="-300" dirty="0"/>
              <a:t>Algorithm</a:t>
            </a:r>
          </a:p>
        </p:txBody>
      </p:sp>
      <p:sp>
        <p:nvSpPr>
          <p:cNvPr id="3" name="object 3"/>
          <p:cNvSpPr/>
          <p:nvPr/>
        </p:nvSpPr>
        <p:spPr>
          <a:xfrm>
            <a:off x="139640" y="1671727"/>
            <a:ext cx="6654918" cy="37131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60140" y="1717040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60" dirty="0">
                <a:latin typeface="Georgia"/>
                <a:cs typeface="Georgia"/>
              </a:rPr>
              <a:t>6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9939" y="2707640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0" dirty="0">
                <a:latin typeface="Georgia"/>
                <a:cs typeface="Georgia"/>
              </a:rPr>
              <a:t>2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36540" y="2783840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60" dirty="0">
                <a:latin typeface="Georgia"/>
                <a:cs typeface="Georgia"/>
              </a:rPr>
              <a:t>9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8530" y="3794759"/>
            <a:ext cx="2228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95" dirty="0">
                <a:latin typeface="Trebuchet MS"/>
                <a:cs typeface="Trebuchet MS"/>
              </a:rPr>
              <a:t>1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21939" y="3761740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60" dirty="0">
                <a:latin typeface="Georgia"/>
                <a:cs typeface="Georgia"/>
              </a:rPr>
              <a:t>4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26940" y="3773170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40" dirty="0">
                <a:latin typeface="Georgia"/>
                <a:cs typeface="Georgia"/>
              </a:rPr>
              <a:t>8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25670" y="1320800"/>
            <a:ext cx="38080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5" dirty="0">
                <a:latin typeface="Georgia"/>
                <a:cs typeface="Georgia"/>
              </a:rPr>
              <a:t>Example: </a:t>
            </a:r>
            <a:r>
              <a:rPr sz="2400" dirty="0">
                <a:latin typeface="Georgia"/>
                <a:cs typeface="Georgia"/>
              </a:rPr>
              <a:t>key </a:t>
            </a:r>
            <a:r>
              <a:rPr sz="2400" spc="-125" dirty="0">
                <a:latin typeface="Georgia"/>
                <a:cs typeface="Georgia"/>
              </a:rPr>
              <a:t>=4 </a:t>
            </a:r>
            <a:r>
              <a:rPr sz="2400" spc="-45" dirty="0">
                <a:latin typeface="Georgia"/>
                <a:cs typeface="Georgia"/>
              </a:rPr>
              <a:t>then</a:t>
            </a:r>
            <a:r>
              <a:rPr sz="2400" spc="-65" dirty="0">
                <a:latin typeface="Georgia"/>
                <a:cs typeface="Georgia"/>
              </a:rPr>
              <a:t> </a:t>
            </a:r>
            <a:r>
              <a:rPr sz="2400" spc="-35" dirty="0">
                <a:latin typeface="Georgia"/>
                <a:cs typeface="Georgia"/>
              </a:rPr>
              <a:t>find(4)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82870" y="1649729"/>
            <a:ext cx="3087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80" dirty="0">
                <a:latin typeface="Georgia"/>
                <a:cs typeface="Georgia"/>
              </a:rPr>
              <a:t>Call</a:t>
            </a:r>
            <a:r>
              <a:rPr sz="2400" spc="-114" dirty="0">
                <a:latin typeface="Georgia"/>
                <a:cs typeface="Georgia"/>
              </a:rPr>
              <a:t> </a:t>
            </a:r>
            <a:r>
              <a:rPr sz="2400" spc="-135" dirty="0">
                <a:latin typeface="Georgia"/>
                <a:cs typeface="Georgia"/>
              </a:rPr>
              <a:t>TREE-SEARCH(x,k)</a:t>
            </a:r>
            <a:endParaRPr sz="24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53942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223520"/>
            <a:ext cx="76784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Binary </a:t>
            </a:r>
            <a:r>
              <a:rPr spc="-210" dirty="0"/>
              <a:t>Tree </a:t>
            </a:r>
            <a:r>
              <a:rPr spc="-330" dirty="0"/>
              <a:t>Search</a:t>
            </a:r>
            <a:r>
              <a:rPr spc="10" dirty="0"/>
              <a:t> </a:t>
            </a:r>
            <a:r>
              <a:rPr spc="-300" dirty="0"/>
              <a:t>Algorithm</a:t>
            </a:r>
          </a:p>
        </p:txBody>
      </p:sp>
      <p:sp>
        <p:nvSpPr>
          <p:cNvPr id="3" name="object 3"/>
          <p:cNvSpPr/>
          <p:nvPr/>
        </p:nvSpPr>
        <p:spPr>
          <a:xfrm>
            <a:off x="139640" y="1511300"/>
            <a:ext cx="6654918" cy="38735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60140" y="1717040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60" dirty="0">
                <a:latin typeface="Georgia"/>
                <a:cs typeface="Georgia"/>
              </a:rPr>
              <a:t>6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9939" y="2707640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0" dirty="0">
                <a:latin typeface="Georgia"/>
                <a:cs typeface="Georgia"/>
              </a:rPr>
              <a:t>2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8530" y="3794759"/>
            <a:ext cx="2228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95" dirty="0">
                <a:latin typeface="Trebuchet MS"/>
                <a:cs typeface="Trebuchet MS"/>
              </a:rPr>
              <a:t>1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21939" y="3761740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60" dirty="0">
                <a:latin typeface="Georgia"/>
                <a:cs typeface="Georgia"/>
              </a:rPr>
              <a:t>4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26940" y="3773170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40" dirty="0">
                <a:latin typeface="Georgia"/>
                <a:cs typeface="Georgia"/>
              </a:rPr>
              <a:t>8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25670" y="1357629"/>
            <a:ext cx="4046220" cy="1878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75" dirty="0">
                <a:latin typeface="Georgia"/>
                <a:cs typeface="Georgia"/>
              </a:rPr>
              <a:t>Example: </a:t>
            </a:r>
            <a:r>
              <a:rPr sz="2200" spc="-25" dirty="0">
                <a:latin typeface="Georgia"/>
                <a:cs typeface="Georgia"/>
              </a:rPr>
              <a:t>k </a:t>
            </a:r>
            <a:r>
              <a:rPr sz="2200" spc="-120" dirty="0">
                <a:latin typeface="Georgia"/>
                <a:cs typeface="Georgia"/>
              </a:rPr>
              <a:t>=4 </a:t>
            </a:r>
            <a:r>
              <a:rPr sz="2200" spc="-55" dirty="0">
                <a:latin typeface="Georgia"/>
                <a:cs typeface="Georgia"/>
              </a:rPr>
              <a:t>and</a:t>
            </a:r>
            <a:r>
              <a:rPr sz="2200" spc="-5" dirty="0">
                <a:latin typeface="Georgia"/>
                <a:cs typeface="Georgia"/>
              </a:rPr>
              <a:t> </a:t>
            </a:r>
            <a:r>
              <a:rPr sz="2200" spc="-55" dirty="0">
                <a:latin typeface="Georgia"/>
                <a:cs typeface="Georgia"/>
              </a:rPr>
              <a:t>x=root</a:t>
            </a:r>
            <a:endParaRPr sz="2200">
              <a:latin typeface="Georgia"/>
              <a:cs typeface="Georgia"/>
            </a:endParaRPr>
          </a:p>
          <a:p>
            <a:pPr marL="469900" marR="386080">
              <a:lnSpc>
                <a:spcPct val="100000"/>
              </a:lnSpc>
            </a:pPr>
            <a:r>
              <a:rPr sz="2200" spc="-75" dirty="0">
                <a:latin typeface="Georgia"/>
                <a:cs typeface="Georgia"/>
              </a:rPr>
              <a:t>Call </a:t>
            </a:r>
            <a:r>
              <a:rPr sz="2200" spc="-105" dirty="0">
                <a:latin typeface="Georgia"/>
                <a:cs typeface="Georgia"/>
              </a:rPr>
              <a:t>TREE-SEARCH(root,4)  </a:t>
            </a:r>
            <a:r>
              <a:rPr sz="2200" spc="-50" dirty="0">
                <a:latin typeface="Georgia"/>
                <a:cs typeface="Georgia"/>
              </a:rPr>
              <a:t>Now </a:t>
            </a:r>
            <a:r>
              <a:rPr sz="2200" spc="-65" dirty="0">
                <a:latin typeface="Georgia"/>
                <a:cs typeface="Georgia"/>
              </a:rPr>
              <a:t>x.key=6 </a:t>
            </a:r>
            <a:r>
              <a:rPr sz="2200" spc="-45" dirty="0">
                <a:latin typeface="Georgia"/>
                <a:cs typeface="Georgia"/>
              </a:rPr>
              <a:t>then</a:t>
            </a:r>
            <a:r>
              <a:rPr sz="2200" spc="-65" dirty="0">
                <a:latin typeface="Georgia"/>
                <a:cs typeface="Georgia"/>
              </a:rPr>
              <a:t> k&lt;x.key</a:t>
            </a:r>
            <a:endParaRPr sz="220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</a:pPr>
            <a:r>
              <a:rPr sz="2200" spc="-85" dirty="0">
                <a:latin typeface="Georgia"/>
                <a:cs typeface="Georgia"/>
              </a:rPr>
              <a:t>So </a:t>
            </a:r>
            <a:r>
              <a:rPr sz="2200" spc="-40" dirty="0">
                <a:latin typeface="Georgia"/>
                <a:cs typeface="Georgia"/>
              </a:rPr>
              <a:t>call</a:t>
            </a:r>
            <a:r>
              <a:rPr sz="2200" spc="-20" dirty="0">
                <a:latin typeface="Georgia"/>
                <a:cs typeface="Georgia"/>
              </a:rPr>
              <a:t> </a:t>
            </a:r>
            <a:r>
              <a:rPr sz="2200" spc="-110" dirty="0">
                <a:latin typeface="Georgia"/>
                <a:cs typeface="Georgia"/>
              </a:rPr>
              <a:t>TREE-SEARCH(x.left,k)</a:t>
            </a:r>
            <a:endParaRPr sz="2200">
              <a:latin typeface="Georgia"/>
              <a:cs typeface="Georgia"/>
            </a:endParaRPr>
          </a:p>
          <a:p>
            <a:pPr marL="622935">
              <a:lnSpc>
                <a:spcPct val="100000"/>
              </a:lnSpc>
              <a:spcBef>
                <a:spcPts val="670"/>
              </a:spcBef>
            </a:pPr>
            <a:r>
              <a:rPr sz="2800" b="1" spc="-160" dirty="0">
                <a:latin typeface="Georgia"/>
                <a:cs typeface="Georgia"/>
              </a:rPr>
              <a:t>9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62760" y="1248409"/>
            <a:ext cx="964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4" dirty="0">
                <a:latin typeface="Georgia"/>
                <a:cs typeface="Georgia"/>
              </a:rPr>
              <a:t>x=</a:t>
            </a:r>
            <a:r>
              <a:rPr sz="2400" b="1" spc="-170" dirty="0">
                <a:latin typeface="Georgia"/>
                <a:cs typeface="Georgia"/>
              </a:rPr>
              <a:t>r</a:t>
            </a:r>
            <a:r>
              <a:rPr sz="2400" b="1" spc="-160" dirty="0">
                <a:latin typeface="Georgia"/>
                <a:cs typeface="Georgia"/>
              </a:rPr>
              <a:t>oo</a:t>
            </a:r>
            <a:r>
              <a:rPr sz="2400" b="1" spc="-80" dirty="0">
                <a:latin typeface="Georgia"/>
                <a:cs typeface="Georgia"/>
              </a:rPr>
              <a:t>t</a:t>
            </a:r>
            <a:endParaRPr sz="24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78696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223520"/>
            <a:ext cx="76784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Binary </a:t>
            </a:r>
            <a:r>
              <a:rPr spc="-210" dirty="0"/>
              <a:t>Tree </a:t>
            </a:r>
            <a:r>
              <a:rPr spc="-330" dirty="0"/>
              <a:t>Search</a:t>
            </a:r>
            <a:r>
              <a:rPr spc="10" dirty="0"/>
              <a:t> </a:t>
            </a:r>
            <a:r>
              <a:rPr spc="-300" dirty="0"/>
              <a:t>Algorithm</a:t>
            </a:r>
          </a:p>
        </p:txBody>
      </p:sp>
      <p:sp>
        <p:nvSpPr>
          <p:cNvPr id="3" name="object 3"/>
          <p:cNvSpPr/>
          <p:nvPr/>
        </p:nvSpPr>
        <p:spPr>
          <a:xfrm>
            <a:off x="139640" y="1671727"/>
            <a:ext cx="6654918" cy="37131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60140" y="1717040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60" dirty="0">
                <a:latin typeface="Georgia"/>
                <a:cs typeface="Georgia"/>
              </a:rPr>
              <a:t>6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9939" y="2707640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0" dirty="0">
                <a:latin typeface="Georgia"/>
                <a:cs typeface="Georgia"/>
              </a:rPr>
              <a:t>2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8530" y="3794759"/>
            <a:ext cx="2228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95" dirty="0">
                <a:latin typeface="Trebuchet MS"/>
                <a:cs typeface="Trebuchet MS"/>
              </a:rPr>
              <a:t>1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21939" y="3761740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60" dirty="0">
                <a:latin typeface="Georgia"/>
                <a:cs typeface="Georgia"/>
              </a:rPr>
              <a:t>4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26940" y="3773170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40" dirty="0">
                <a:latin typeface="Georgia"/>
                <a:cs typeface="Georgia"/>
              </a:rPr>
              <a:t>8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25670" y="1357629"/>
            <a:ext cx="35121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</a:pPr>
            <a:r>
              <a:rPr sz="2200" spc="-75" dirty="0">
                <a:latin typeface="Georgia"/>
                <a:cs typeface="Georgia"/>
              </a:rPr>
              <a:t>Example: </a:t>
            </a:r>
            <a:r>
              <a:rPr sz="2200" spc="-25" dirty="0">
                <a:latin typeface="Georgia"/>
                <a:cs typeface="Georgia"/>
              </a:rPr>
              <a:t>k </a:t>
            </a:r>
            <a:r>
              <a:rPr sz="2200" spc="-120" dirty="0">
                <a:latin typeface="Georgia"/>
                <a:cs typeface="Georgia"/>
              </a:rPr>
              <a:t>=4 </a:t>
            </a:r>
            <a:r>
              <a:rPr sz="2200" spc="-55" dirty="0">
                <a:latin typeface="Georgia"/>
                <a:cs typeface="Georgia"/>
              </a:rPr>
              <a:t>and x=root.left  </a:t>
            </a:r>
            <a:r>
              <a:rPr sz="2200" spc="-75" dirty="0">
                <a:latin typeface="Georgia"/>
                <a:cs typeface="Georgia"/>
              </a:rPr>
              <a:t>Call</a:t>
            </a:r>
            <a:r>
              <a:rPr sz="2200" spc="-65" dirty="0">
                <a:latin typeface="Georgia"/>
                <a:cs typeface="Georgia"/>
              </a:rPr>
              <a:t> </a:t>
            </a:r>
            <a:r>
              <a:rPr sz="2200" spc="-125" dirty="0">
                <a:latin typeface="Georgia"/>
                <a:cs typeface="Georgia"/>
              </a:rPr>
              <a:t>TREE-SEARCH(x,4)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82870" y="2028190"/>
            <a:ext cx="3138170" cy="1207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200" spc="-50" dirty="0">
                <a:latin typeface="Georgia"/>
                <a:cs typeface="Georgia"/>
              </a:rPr>
              <a:t>Now </a:t>
            </a:r>
            <a:r>
              <a:rPr sz="2200" spc="-60" dirty="0">
                <a:latin typeface="Georgia"/>
                <a:cs typeface="Georgia"/>
              </a:rPr>
              <a:t>x.key=2 </a:t>
            </a:r>
            <a:r>
              <a:rPr sz="2200" spc="-45" dirty="0">
                <a:latin typeface="Georgia"/>
                <a:cs typeface="Georgia"/>
              </a:rPr>
              <a:t>then</a:t>
            </a:r>
            <a:r>
              <a:rPr sz="2200" spc="-95" dirty="0">
                <a:latin typeface="Georgia"/>
                <a:cs typeface="Georgia"/>
              </a:rPr>
              <a:t> </a:t>
            </a:r>
            <a:r>
              <a:rPr sz="2200" spc="-65" dirty="0">
                <a:latin typeface="Georgia"/>
                <a:cs typeface="Georgia"/>
              </a:rPr>
              <a:t>k&gt;x.key  </a:t>
            </a:r>
            <a:r>
              <a:rPr sz="2200" spc="-105" dirty="0">
                <a:latin typeface="Georgia"/>
                <a:cs typeface="Georgia"/>
              </a:rPr>
              <a:t>TREE-SEARCH(x.right,k)</a:t>
            </a:r>
            <a:endParaRPr sz="2200">
              <a:latin typeface="Georgia"/>
              <a:cs typeface="Georgia"/>
            </a:endParaRPr>
          </a:p>
          <a:p>
            <a:pPr marL="165735">
              <a:lnSpc>
                <a:spcPct val="100000"/>
              </a:lnSpc>
              <a:spcBef>
                <a:spcPts val="670"/>
              </a:spcBef>
            </a:pPr>
            <a:r>
              <a:rPr sz="2800" b="1" spc="-160" dirty="0">
                <a:latin typeface="Georgia"/>
                <a:cs typeface="Georgia"/>
              </a:rPr>
              <a:t>9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1129" y="2015490"/>
            <a:ext cx="15005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5" dirty="0">
                <a:latin typeface="Georgia"/>
                <a:cs typeface="Georgia"/>
              </a:rPr>
              <a:t>x=root.left</a:t>
            </a:r>
            <a:endParaRPr sz="24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3935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223520"/>
            <a:ext cx="76784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Binary </a:t>
            </a:r>
            <a:r>
              <a:rPr spc="-210" dirty="0"/>
              <a:t>Tree </a:t>
            </a:r>
            <a:r>
              <a:rPr spc="-330" dirty="0"/>
              <a:t>Search</a:t>
            </a:r>
            <a:r>
              <a:rPr spc="10" dirty="0"/>
              <a:t> </a:t>
            </a:r>
            <a:r>
              <a:rPr spc="-300" dirty="0"/>
              <a:t>Algorithm</a:t>
            </a:r>
          </a:p>
        </p:txBody>
      </p:sp>
      <p:sp>
        <p:nvSpPr>
          <p:cNvPr id="3" name="object 3"/>
          <p:cNvSpPr/>
          <p:nvPr/>
        </p:nvSpPr>
        <p:spPr>
          <a:xfrm>
            <a:off x="139640" y="1671727"/>
            <a:ext cx="6654918" cy="37131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60140" y="1717040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60" dirty="0">
                <a:latin typeface="Georgia"/>
                <a:cs typeface="Georgia"/>
              </a:rPr>
              <a:t>6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8530" y="3794759"/>
            <a:ext cx="2228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95" dirty="0">
                <a:latin typeface="Trebuchet MS"/>
                <a:cs typeface="Trebuchet MS"/>
              </a:rPr>
              <a:t>1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21939" y="3722370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60" dirty="0">
                <a:latin typeface="Georgia"/>
                <a:cs typeface="Georgia"/>
              </a:rPr>
              <a:t>4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26940" y="3773170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40" dirty="0">
                <a:latin typeface="Georgia"/>
                <a:cs typeface="Georgia"/>
              </a:rPr>
              <a:t>8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25670" y="1357629"/>
            <a:ext cx="41490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</a:pPr>
            <a:r>
              <a:rPr sz="2200" spc="-75" dirty="0">
                <a:latin typeface="Georgia"/>
                <a:cs typeface="Georgia"/>
              </a:rPr>
              <a:t>Example: </a:t>
            </a:r>
            <a:r>
              <a:rPr sz="2200" spc="-25" dirty="0">
                <a:latin typeface="Georgia"/>
                <a:cs typeface="Georgia"/>
              </a:rPr>
              <a:t>k </a:t>
            </a:r>
            <a:r>
              <a:rPr sz="2200" spc="-120" dirty="0">
                <a:latin typeface="Georgia"/>
                <a:cs typeface="Georgia"/>
              </a:rPr>
              <a:t>=4 </a:t>
            </a:r>
            <a:r>
              <a:rPr sz="2200" spc="-55" dirty="0">
                <a:latin typeface="Georgia"/>
                <a:cs typeface="Georgia"/>
              </a:rPr>
              <a:t>and x=root.left.right  </a:t>
            </a:r>
            <a:r>
              <a:rPr sz="2200" spc="-75" dirty="0">
                <a:latin typeface="Georgia"/>
                <a:cs typeface="Georgia"/>
              </a:rPr>
              <a:t>Call</a:t>
            </a:r>
            <a:r>
              <a:rPr sz="2200" spc="-55" dirty="0">
                <a:latin typeface="Georgia"/>
                <a:cs typeface="Georgia"/>
              </a:rPr>
              <a:t> </a:t>
            </a:r>
            <a:r>
              <a:rPr sz="2200" spc="-125" dirty="0">
                <a:latin typeface="Georgia"/>
                <a:cs typeface="Georgia"/>
              </a:rPr>
              <a:t>TREE-SEARCH(x,4)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82870" y="2028190"/>
            <a:ext cx="3138170" cy="1207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200" spc="-50" dirty="0">
                <a:latin typeface="Georgia"/>
                <a:cs typeface="Georgia"/>
              </a:rPr>
              <a:t>Now </a:t>
            </a:r>
            <a:r>
              <a:rPr sz="2200" spc="-65" dirty="0">
                <a:latin typeface="Georgia"/>
                <a:cs typeface="Georgia"/>
              </a:rPr>
              <a:t>x.key=4 </a:t>
            </a:r>
            <a:r>
              <a:rPr sz="2200" spc="-45" dirty="0">
                <a:latin typeface="Georgia"/>
                <a:cs typeface="Georgia"/>
              </a:rPr>
              <a:t>then </a:t>
            </a:r>
            <a:r>
              <a:rPr sz="2200" spc="-65" dirty="0">
                <a:latin typeface="Georgia"/>
                <a:cs typeface="Georgia"/>
              </a:rPr>
              <a:t>k=x.key  </a:t>
            </a:r>
            <a:r>
              <a:rPr sz="2200" spc="-50" dirty="0">
                <a:latin typeface="Georgia"/>
                <a:cs typeface="Georgia"/>
              </a:rPr>
              <a:t>Search</a:t>
            </a:r>
            <a:r>
              <a:rPr sz="2200" spc="-60" dirty="0">
                <a:latin typeface="Georgia"/>
                <a:cs typeface="Georgia"/>
              </a:rPr>
              <a:t> </a:t>
            </a:r>
            <a:r>
              <a:rPr sz="2200" spc="-35" dirty="0">
                <a:latin typeface="Georgia"/>
                <a:cs typeface="Georgia"/>
              </a:rPr>
              <a:t>terminates</a:t>
            </a:r>
            <a:endParaRPr sz="2200">
              <a:latin typeface="Georgia"/>
              <a:cs typeface="Georgia"/>
            </a:endParaRPr>
          </a:p>
          <a:p>
            <a:pPr marL="165735">
              <a:lnSpc>
                <a:spcPct val="100000"/>
              </a:lnSpc>
              <a:spcBef>
                <a:spcPts val="670"/>
              </a:spcBef>
            </a:pPr>
            <a:r>
              <a:rPr sz="2800" b="1" spc="-160" dirty="0">
                <a:latin typeface="Georgia"/>
                <a:cs typeface="Georgia"/>
              </a:rPr>
              <a:t>9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469" y="1877241"/>
            <a:ext cx="2256155" cy="1282700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785"/>
              </a:spcBef>
            </a:pPr>
            <a:r>
              <a:rPr sz="2400" b="1" spc="-195" dirty="0">
                <a:latin typeface="Georgia"/>
                <a:cs typeface="Georgia"/>
              </a:rPr>
              <a:t>x</a:t>
            </a:r>
            <a:r>
              <a:rPr sz="2400" b="1" spc="-245" dirty="0">
                <a:latin typeface="Georgia"/>
                <a:cs typeface="Georgia"/>
              </a:rPr>
              <a:t>=</a:t>
            </a:r>
            <a:r>
              <a:rPr sz="2400" b="1" spc="-145" dirty="0">
                <a:latin typeface="Georgia"/>
                <a:cs typeface="Georgia"/>
              </a:rPr>
              <a:t>r</a:t>
            </a:r>
            <a:r>
              <a:rPr sz="2400" b="1" spc="-170" dirty="0">
                <a:latin typeface="Georgia"/>
                <a:cs typeface="Georgia"/>
              </a:rPr>
              <a:t>o</a:t>
            </a:r>
            <a:r>
              <a:rPr sz="2400" b="1" spc="-160" dirty="0">
                <a:latin typeface="Georgia"/>
                <a:cs typeface="Georgia"/>
              </a:rPr>
              <a:t>o</a:t>
            </a:r>
            <a:r>
              <a:rPr sz="2400" b="1" spc="-80" dirty="0">
                <a:latin typeface="Georgia"/>
                <a:cs typeface="Georgia"/>
              </a:rPr>
              <a:t>t</a:t>
            </a:r>
            <a:r>
              <a:rPr sz="2400" b="1" spc="-245" dirty="0">
                <a:latin typeface="Georgia"/>
                <a:cs typeface="Georgia"/>
              </a:rPr>
              <a:t>.</a:t>
            </a:r>
            <a:r>
              <a:rPr sz="2400" b="1" spc="-75" dirty="0">
                <a:latin typeface="Georgia"/>
                <a:cs typeface="Georgia"/>
              </a:rPr>
              <a:t>l</a:t>
            </a:r>
            <a:r>
              <a:rPr sz="2400" b="1" spc="-120" dirty="0">
                <a:latin typeface="Georgia"/>
                <a:cs typeface="Georgia"/>
              </a:rPr>
              <a:t>e</a:t>
            </a:r>
            <a:r>
              <a:rPr sz="2400" b="1" spc="-170" dirty="0">
                <a:latin typeface="Georgia"/>
                <a:cs typeface="Georgia"/>
              </a:rPr>
              <a:t>f</a:t>
            </a:r>
            <a:r>
              <a:rPr sz="2400" b="1" spc="-90" dirty="0">
                <a:latin typeface="Georgia"/>
                <a:cs typeface="Georgia"/>
              </a:rPr>
              <a:t>t</a:t>
            </a:r>
            <a:r>
              <a:rPr sz="2400" b="1" spc="-245" dirty="0">
                <a:latin typeface="Georgia"/>
                <a:cs typeface="Georgia"/>
              </a:rPr>
              <a:t>.</a:t>
            </a:r>
            <a:r>
              <a:rPr sz="2400" b="1" spc="-145" dirty="0">
                <a:latin typeface="Georgia"/>
                <a:cs typeface="Georgia"/>
              </a:rPr>
              <a:t>r</a:t>
            </a:r>
            <a:r>
              <a:rPr sz="2400" b="1" spc="-105" dirty="0">
                <a:latin typeface="Georgia"/>
                <a:cs typeface="Georgia"/>
              </a:rPr>
              <a:t>i</a:t>
            </a:r>
            <a:r>
              <a:rPr sz="2400" b="1" spc="-140" dirty="0">
                <a:latin typeface="Georgia"/>
                <a:cs typeface="Georgia"/>
              </a:rPr>
              <a:t>ght</a:t>
            </a:r>
            <a:endParaRPr sz="2400">
              <a:latin typeface="Georgia"/>
              <a:cs typeface="Georgia"/>
            </a:endParaRPr>
          </a:p>
          <a:p>
            <a:pPr marR="42545" algn="r">
              <a:lnSpc>
                <a:spcPct val="100000"/>
              </a:lnSpc>
              <a:spcBef>
                <a:spcPts val="1970"/>
              </a:spcBef>
            </a:pPr>
            <a:r>
              <a:rPr sz="2800" b="1" spc="-100" dirty="0">
                <a:latin typeface="Georgia"/>
                <a:cs typeface="Georgia"/>
              </a:rPr>
              <a:t>2</a:t>
            </a:r>
            <a:endParaRPr sz="28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61229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223520"/>
            <a:ext cx="76784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Binary </a:t>
            </a:r>
            <a:r>
              <a:rPr spc="-210" dirty="0"/>
              <a:t>Tree </a:t>
            </a:r>
            <a:r>
              <a:rPr spc="-330" dirty="0"/>
              <a:t>Search</a:t>
            </a:r>
            <a:r>
              <a:rPr spc="10" dirty="0"/>
              <a:t> </a:t>
            </a:r>
            <a:r>
              <a:rPr spc="-300" dirty="0"/>
              <a:t>Algorithm</a:t>
            </a:r>
          </a:p>
        </p:txBody>
      </p:sp>
      <p:sp>
        <p:nvSpPr>
          <p:cNvPr id="3" name="object 3"/>
          <p:cNvSpPr/>
          <p:nvPr/>
        </p:nvSpPr>
        <p:spPr>
          <a:xfrm>
            <a:off x="139640" y="1671727"/>
            <a:ext cx="6654918" cy="37131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60140" y="1717040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60" dirty="0">
                <a:latin typeface="Georgia"/>
                <a:cs typeface="Georgia"/>
              </a:rPr>
              <a:t>6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6540" y="2783840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60" dirty="0">
                <a:latin typeface="Georgia"/>
                <a:cs typeface="Georgia"/>
              </a:rPr>
              <a:t>9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8530" y="3794759"/>
            <a:ext cx="2228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95" dirty="0">
                <a:latin typeface="Trebuchet MS"/>
                <a:cs typeface="Trebuchet MS"/>
              </a:rPr>
              <a:t>1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21939" y="3722370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60" dirty="0">
                <a:latin typeface="Georgia"/>
                <a:cs typeface="Georgia"/>
              </a:rPr>
              <a:t>4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26940" y="3773170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40" dirty="0">
                <a:latin typeface="Georgia"/>
                <a:cs typeface="Georgia"/>
              </a:rPr>
              <a:t>8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00600" y="1253490"/>
            <a:ext cx="41478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</a:pPr>
            <a:r>
              <a:rPr sz="2200" spc="-75" dirty="0">
                <a:latin typeface="Georgia"/>
                <a:cs typeface="Georgia"/>
              </a:rPr>
              <a:t>Example: </a:t>
            </a:r>
            <a:r>
              <a:rPr sz="2200" spc="-25" dirty="0">
                <a:latin typeface="Georgia"/>
                <a:cs typeface="Georgia"/>
              </a:rPr>
              <a:t>k </a:t>
            </a:r>
            <a:r>
              <a:rPr sz="2200" spc="-120" dirty="0">
                <a:latin typeface="Georgia"/>
                <a:cs typeface="Georgia"/>
              </a:rPr>
              <a:t>=4 </a:t>
            </a:r>
            <a:r>
              <a:rPr sz="2200" spc="-60" dirty="0">
                <a:latin typeface="Georgia"/>
                <a:cs typeface="Georgia"/>
              </a:rPr>
              <a:t>and </a:t>
            </a:r>
            <a:r>
              <a:rPr sz="2200" spc="-55" dirty="0">
                <a:latin typeface="Georgia"/>
                <a:cs typeface="Georgia"/>
              </a:rPr>
              <a:t>x=root.left.right  </a:t>
            </a:r>
            <a:r>
              <a:rPr sz="2200" spc="-45" dirty="0">
                <a:latin typeface="Georgia"/>
                <a:cs typeface="Georgia"/>
              </a:rPr>
              <a:t>Now </a:t>
            </a:r>
            <a:r>
              <a:rPr sz="2200" spc="-65" dirty="0">
                <a:latin typeface="Georgia"/>
                <a:cs typeface="Georgia"/>
              </a:rPr>
              <a:t>x.key=4 </a:t>
            </a:r>
            <a:r>
              <a:rPr sz="2200" spc="-40" dirty="0">
                <a:latin typeface="Georgia"/>
                <a:cs typeface="Georgia"/>
              </a:rPr>
              <a:t>then</a:t>
            </a:r>
            <a:r>
              <a:rPr sz="2200" spc="-75" dirty="0">
                <a:latin typeface="Georgia"/>
                <a:cs typeface="Georgia"/>
              </a:rPr>
              <a:t> </a:t>
            </a:r>
            <a:r>
              <a:rPr sz="2200" spc="-65" dirty="0">
                <a:latin typeface="Georgia"/>
                <a:cs typeface="Georgia"/>
              </a:rPr>
              <a:t>k=x.key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57800" y="1924050"/>
            <a:ext cx="35629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200" spc="-45" dirty="0">
                <a:latin typeface="Georgia"/>
                <a:cs typeface="Georgia"/>
              </a:rPr>
              <a:t>Search </a:t>
            </a:r>
            <a:r>
              <a:rPr sz="2200" spc="-35" dirty="0">
                <a:latin typeface="Georgia"/>
                <a:cs typeface="Georgia"/>
              </a:rPr>
              <a:t>terminates </a:t>
            </a:r>
            <a:r>
              <a:rPr sz="2200" spc="-55" dirty="0">
                <a:latin typeface="Georgia"/>
                <a:cs typeface="Georgia"/>
              </a:rPr>
              <a:t>and  x=root.left.right </a:t>
            </a:r>
            <a:r>
              <a:rPr sz="2200" spc="-25" dirty="0">
                <a:latin typeface="Georgia"/>
                <a:cs typeface="Georgia"/>
              </a:rPr>
              <a:t>is </a:t>
            </a:r>
            <a:r>
              <a:rPr sz="2200" spc="-30" dirty="0">
                <a:latin typeface="Georgia"/>
                <a:cs typeface="Georgia"/>
              </a:rPr>
              <a:t>the</a:t>
            </a:r>
            <a:r>
              <a:rPr sz="2200" spc="-85" dirty="0">
                <a:latin typeface="Georgia"/>
                <a:cs typeface="Georgia"/>
              </a:rPr>
              <a:t> </a:t>
            </a:r>
            <a:r>
              <a:rPr sz="2200" spc="-20" dirty="0">
                <a:latin typeface="Georgia"/>
                <a:cs typeface="Georgia"/>
              </a:rPr>
              <a:t>desired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29400" y="2594609"/>
            <a:ext cx="196278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35" dirty="0">
                <a:latin typeface="Georgia"/>
                <a:cs typeface="Georgia"/>
              </a:rPr>
              <a:t>node </a:t>
            </a:r>
            <a:r>
              <a:rPr sz="2200" spc="-5" dirty="0">
                <a:latin typeface="Georgia"/>
                <a:cs typeface="Georgia"/>
              </a:rPr>
              <a:t>or</a:t>
            </a:r>
            <a:r>
              <a:rPr sz="2200" spc="-140" dirty="0">
                <a:latin typeface="Georgia"/>
                <a:cs typeface="Georgia"/>
              </a:rPr>
              <a:t> </a:t>
            </a:r>
            <a:r>
              <a:rPr sz="2200" spc="-40" dirty="0">
                <a:latin typeface="Georgia"/>
                <a:cs typeface="Georgia"/>
              </a:rPr>
              <a:t>location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469" y="1877241"/>
            <a:ext cx="2256155" cy="1282700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785"/>
              </a:spcBef>
            </a:pPr>
            <a:r>
              <a:rPr sz="2400" b="1" spc="-195" dirty="0">
                <a:latin typeface="Georgia"/>
                <a:cs typeface="Georgia"/>
              </a:rPr>
              <a:t>x</a:t>
            </a:r>
            <a:r>
              <a:rPr sz="2400" b="1" spc="-245" dirty="0">
                <a:latin typeface="Georgia"/>
                <a:cs typeface="Georgia"/>
              </a:rPr>
              <a:t>=</a:t>
            </a:r>
            <a:r>
              <a:rPr sz="2400" b="1" spc="-145" dirty="0">
                <a:latin typeface="Georgia"/>
                <a:cs typeface="Georgia"/>
              </a:rPr>
              <a:t>r</a:t>
            </a:r>
            <a:r>
              <a:rPr sz="2400" b="1" spc="-170" dirty="0">
                <a:latin typeface="Georgia"/>
                <a:cs typeface="Georgia"/>
              </a:rPr>
              <a:t>o</a:t>
            </a:r>
            <a:r>
              <a:rPr sz="2400" b="1" spc="-160" dirty="0">
                <a:latin typeface="Georgia"/>
                <a:cs typeface="Georgia"/>
              </a:rPr>
              <a:t>o</a:t>
            </a:r>
            <a:r>
              <a:rPr sz="2400" b="1" spc="-80" dirty="0">
                <a:latin typeface="Georgia"/>
                <a:cs typeface="Georgia"/>
              </a:rPr>
              <a:t>t</a:t>
            </a:r>
            <a:r>
              <a:rPr sz="2400" b="1" spc="-245" dirty="0">
                <a:latin typeface="Georgia"/>
                <a:cs typeface="Georgia"/>
              </a:rPr>
              <a:t>.</a:t>
            </a:r>
            <a:r>
              <a:rPr sz="2400" b="1" spc="-75" dirty="0">
                <a:latin typeface="Georgia"/>
                <a:cs typeface="Georgia"/>
              </a:rPr>
              <a:t>l</a:t>
            </a:r>
            <a:r>
              <a:rPr sz="2400" b="1" spc="-120" dirty="0">
                <a:latin typeface="Georgia"/>
                <a:cs typeface="Georgia"/>
              </a:rPr>
              <a:t>e</a:t>
            </a:r>
            <a:r>
              <a:rPr sz="2400" b="1" spc="-170" dirty="0">
                <a:latin typeface="Georgia"/>
                <a:cs typeface="Georgia"/>
              </a:rPr>
              <a:t>f</a:t>
            </a:r>
            <a:r>
              <a:rPr sz="2400" b="1" spc="-90" dirty="0">
                <a:latin typeface="Georgia"/>
                <a:cs typeface="Georgia"/>
              </a:rPr>
              <a:t>t</a:t>
            </a:r>
            <a:r>
              <a:rPr sz="2400" b="1" spc="-245" dirty="0">
                <a:latin typeface="Georgia"/>
                <a:cs typeface="Georgia"/>
              </a:rPr>
              <a:t>.</a:t>
            </a:r>
            <a:r>
              <a:rPr sz="2400" b="1" spc="-145" dirty="0">
                <a:latin typeface="Georgia"/>
                <a:cs typeface="Georgia"/>
              </a:rPr>
              <a:t>r</a:t>
            </a:r>
            <a:r>
              <a:rPr sz="2400" b="1" spc="-105" dirty="0">
                <a:latin typeface="Georgia"/>
                <a:cs typeface="Georgia"/>
              </a:rPr>
              <a:t>i</a:t>
            </a:r>
            <a:r>
              <a:rPr sz="2400" b="1" spc="-140" dirty="0">
                <a:latin typeface="Georgia"/>
                <a:cs typeface="Georgia"/>
              </a:rPr>
              <a:t>ght</a:t>
            </a:r>
            <a:endParaRPr sz="2400">
              <a:latin typeface="Georgia"/>
              <a:cs typeface="Georgia"/>
            </a:endParaRPr>
          </a:p>
          <a:p>
            <a:pPr marR="42545" algn="r">
              <a:lnSpc>
                <a:spcPct val="100000"/>
              </a:lnSpc>
              <a:spcBef>
                <a:spcPts val="1970"/>
              </a:spcBef>
            </a:pPr>
            <a:r>
              <a:rPr sz="2800" b="1" spc="-100" dirty="0">
                <a:latin typeface="Georgia"/>
                <a:cs typeface="Georgia"/>
              </a:rPr>
              <a:t>2</a:t>
            </a:r>
            <a:endParaRPr sz="28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30402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1329690"/>
            <a:ext cx="8698865" cy="4718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5" dirty="0">
                <a:solidFill>
                  <a:srgbClr val="0000FF"/>
                </a:solidFill>
                <a:latin typeface="Georgia"/>
                <a:cs typeface="Georgia"/>
              </a:rPr>
              <a:t>if </a:t>
            </a:r>
            <a:r>
              <a:rPr sz="2800" spc="-35" dirty="0">
                <a:latin typeface="Georgia"/>
                <a:cs typeface="Georgia"/>
              </a:rPr>
              <a:t>the </a:t>
            </a:r>
            <a:r>
              <a:rPr sz="2800" spc="-5" dirty="0">
                <a:latin typeface="Georgia"/>
                <a:cs typeface="Georgia"/>
              </a:rPr>
              <a:t>tree </a:t>
            </a:r>
            <a:r>
              <a:rPr sz="2800" spc="-25" dirty="0">
                <a:latin typeface="Georgia"/>
                <a:cs typeface="Georgia"/>
              </a:rPr>
              <a:t>is</a:t>
            </a:r>
            <a:r>
              <a:rPr sz="2800" spc="-229" dirty="0">
                <a:latin typeface="Georgia"/>
                <a:cs typeface="Georgia"/>
              </a:rPr>
              <a:t> </a:t>
            </a:r>
            <a:r>
              <a:rPr sz="2800" spc="-35" dirty="0">
                <a:latin typeface="Georgia"/>
                <a:cs typeface="Georgia"/>
              </a:rPr>
              <a:t>empty</a:t>
            </a:r>
            <a:endParaRPr sz="2800" dirty="0">
              <a:latin typeface="Georgia"/>
              <a:cs typeface="Georgia"/>
            </a:endParaRPr>
          </a:p>
          <a:p>
            <a:pPr marL="927100">
              <a:lnSpc>
                <a:spcPct val="100000"/>
              </a:lnSpc>
            </a:pPr>
            <a:r>
              <a:rPr sz="2800" spc="-30" dirty="0">
                <a:latin typeface="Georgia"/>
                <a:cs typeface="Georgia"/>
              </a:rPr>
              <a:t>return</a:t>
            </a:r>
            <a:r>
              <a:rPr sz="2800" spc="-150" dirty="0">
                <a:latin typeface="Georgia"/>
                <a:cs typeface="Georgia"/>
              </a:rPr>
              <a:t> </a:t>
            </a:r>
            <a:r>
              <a:rPr sz="2800" spc="-235" dirty="0">
                <a:latin typeface="Georgia"/>
                <a:cs typeface="Georgia"/>
              </a:rPr>
              <a:t>NULL</a:t>
            </a:r>
            <a:endParaRPr sz="28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 dirty="0">
              <a:latin typeface="Times New Roman"/>
              <a:cs typeface="Times New Roman"/>
            </a:endParaRPr>
          </a:p>
          <a:p>
            <a:pPr marL="927100" marR="332740" indent="-914400">
              <a:lnSpc>
                <a:spcPts val="3350"/>
              </a:lnSpc>
              <a:tabLst>
                <a:tab pos="1049655" algn="l"/>
              </a:tabLst>
            </a:pPr>
            <a:r>
              <a:rPr sz="2800" spc="-10" dirty="0">
                <a:solidFill>
                  <a:srgbClr val="0000FF"/>
                </a:solidFill>
                <a:latin typeface="Georgia"/>
                <a:cs typeface="Georgia"/>
              </a:rPr>
              <a:t>else</a:t>
            </a:r>
            <a:r>
              <a:rPr sz="2800" spc="-65" dirty="0">
                <a:solidFill>
                  <a:srgbClr val="0000FF"/>
                </a:solidFill>
                <a:latin typeface="Georgia"/>
                <a:cs typeface="Georgia"/>
              </a:rPr>
              <a:t> </a:t>
            </a:r>
            <a:r>
              <a:rPr sz="2800" spc="-55" dirty="0">
                <a:solidFill>
                  <a:srgbClr val="0000FF"/>
                </a:solidFill>
                <a:latin typeface="Georgia"/>
                <a:cs typeface="Georgia"/>
              </a:rPr>
              <a:t>if		</a:t>
            </a:r>
            <a:r>
              <a:rPr sz="2800" spc="-35" dirty="0">
                <a:latin typeface="Georgia"/>
                <a:cs typeface="Georgia"/>
              </a:rPr>
              <a:t>the </a:t>
            </a:r>
            <a:r>
              <a:rPr sz="2800" dirty="0">
                <a:latin typeface="Georgia"/>
                <a:cs typeface="Georgia"/>
              </a:rPr>
              <a:t>key </a:t>
            </a:r>
            <a:r>
              <a:rPr sz="2800" spc="-30" dirty="0">
                <a:latin typeface="Georgia"/>
                <a:cs typeface="Georgia"/>
              </a:rPr>
              <a:t>value </a:t>
            </a:r>
            <a:r>
              <a:rPr sz="2800" spc="-70" dirty="0">
                <a:latin typeface="Georgia"/>
                <a:cs typeface="Georgia"/>
              </a:rPr>
              <a:t>in </a:t>
            </a:r>
            <a:r>
              <a:rPr sz="2800" spc="-35" dirty="0">
                <a:latin typeface="Georgia"/>
                <a:cs typeface="Georgia"/>
              </a:rPr>
              <a:t>the </a:t>
            </a:r>
            <a:r>
              <a:rPr sz="2800" spc="-25" dirty="0">
                <a:latin typeface="Georgia"/>
                <a:cs typeface="Georgia"/>
              </a:rPr>
              <a:t>node(root) </a:t>
            </a:r>
            <a:r>
              <a:rPr sz="2800" spc="-35" dirty="0">
                <a:latin typeface="Georgia"/>
                <a:cs typeface="Georgia"/>
              </a:rPr>
              <a:t>equals the</a:t>
            </a:r>
            <a:r>
              <a:rPr sz="2800" spc="-310" dirty="0">
                <a:latin typeface="Georgia"/>
                <a:cs typeface="Georgia"/>
              </a:rPr>
              <a:t> </a:t>
            </a:r>
            <a:r>
              <a:rPr sz="2800" spc="-25" dirty="0">
                <a:latin typeface="Georgia"/>
                <a:cs typeface="Georgia"/>
              </a:rPr>
              <a:t>target  </a:t>
            </a:r>
            <a:r>
              <a:rPr sz="2800" spc="-30" dirty="0">
                <a:latin typeface="Georgia"/>
                <a:cs typeface="Georgia"/>
              </a:rPr>
              <a:t>return </a:t>
            </a:r>
            <a:r>
              <a:rPr sz="2800" spc="-35" dirty="0">
                <a:latin typeface="Georgia"/>
                <a:cs typeface="Georgia"/>
              </a:rPr>
              <a:t>the </a:t>
            </a:r>
            <a:r>
              <a:rPr sz="2800" spc="-45" dirty="0">
                <a:latin typeface="Georgia"/>
                <a:cs typeface="Georgia"/>
              </a:rPr>
              <a:t>node</a:t>
            </a:r>
            <a:r>
              <a:rPr sz="2800" spc="-140" dirty="0">
                <a:latin typeface="Georgia"/>
                <a:cs typeface="Georgia"/>
              </a:rPr>
              <a:t> </a:t>
            </a:r>
            <a:r>
              <a:rPr sz="2800" spc="-35" dirty="0">
                <a:latin typeface="Georgia"/>
                <a:cs typeface="Georgia"/>
              </a:rPr>
              <a:t>value</a:t>
            </a:r>
            <a:endParaRPr sz="28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927100" marR="30480" indent="-914400">
              <a:lnSpc>
                <a:spcPct val="100000"/>
              </a:lnSpc>
              <a:tabLst>
                <a:tab pos="1049655" algn="l"/>
              </a:tabLst>
            </a:pPr>
            <a:r>
              <a:rPr sz="2800" spc="-10" dirty="0">
                <a:solidFill>
                  <a:srgbClr val="0000FF"/>
                </a:solidFill>
                <a:latin typeface="Georgia"/>
                <a:cs typeface="Georgia"/>
              </a:rPr>
              <a:t>else</a:t>
            </a:r>
            <a:r>
              <a:rPr sz="2800" spc="-65" dirty="0">
                <a:solidFill>
                  <a:srgbClr val="0000FF"/>
                </a:solidFill>
                <a:latin typeface="Georgia"/>
                <a:cs typeface="Georgia"/>
              </a:rPr>
              <a:t> </a:t>
            </a:r>
            <a:r>
              <a:rPr sz="2800" spc="-55" dirty="0">
                <a:solidFill>
                  <a:srgbClr val="0000FF"/>
                </a:solidFill>
                <a:latin typeface="Georgia"/>
                <a:cs typeface="Georgia"/>
              </a:rPr>
              <a:t>if		</a:t>
            </a:r>
            <a:r>
              <a:rPr sz="2800" spc="-35" dirty="0">
                <a:latin typeface="Georgia"/>
                <a:cs typeface="Georgia"/>
              </a:rPr>
              <a:t>the </a:t>
            </a:r>
            <a:r>
              <a:rPr sz="2800" dirty="0">
                <a:latin typeface="Georgia"/>
                <a:cs typeface="Georgia"/>
              </a:rPr>
              <a:t>key </a:t>
            </a:r>
            <a:r>
              <a:rPr sz="2800" spc="-30" dirty="0">
                <a:latin typeface="Georgia"/>
                <a:cs typeface="Georgia"/>
              </a:rPr>
              <a:t>value </a:t>
            </a:r>
            <a:r>
              <a:rPr sz="2800" spc="-70" dirty="0">
                <a:latin typeface="Georgia"/>
                <a:cs typeface="Georgia"/>
              </a:rPr>
              <a:t>in </a:t>
            </a:r>
            <a:r>
              <a:rPr sz="2800" spc="-35" dirty="0">
                <a:latin typeface="Georgia"/>
                <a:cs typeface="Georgia"/>
              </a:rPr>
              <a:t>the </a:t>
            </a:r>
            <a:r>
              <a:rPr sz="2800" spc="-45" dirty="0">
                <a:latin typeface="Georgia"/>
                <a:cs typeface="Georgia"/>
              </a:rPr>
              <a:t>node </a:t>
            </a:r>
            <a:r>
              <a:rPr sz="2800" spc="-25" dirty="0">
                <a:latin typeface="Georgia"/>
                <a:cs typeface="Georgia"/>
              </a:rPr>
              <a:t>is </a:t>
            </a:r>
            <a:r>
              <a:rPr sz="2800" spc="-15" dirty="0">
                <a:latin typeface="Georgia"/>
                <a:cs typeface="Georgia"/>
              </a:rPr>
              <a:t>greater </a:t>
            </a:r>
            <a:r>
              <a:rPr sz="2800" spc="-65" dirty="0">
                <a:latin typeface="Georgia"/>
                <a:cs typeface="Georgia"/>
              </a:rPr>
              <a:t>than </a:t>
            </a:r>
            <a:r>
              <a:rPr sz="2800" spc="-35" dirty="0">
                <a:latin typeface="Georgia"/>
                <a:cs typeface="Georgia"/>
              </a:rPr>
              <a:t>the</a:t>
            </a:r>
            <a:r>
              <a:rPr sz="2800" spc="-360" dirty="0">
                <a:latin typeface="Georgia"/>
                <a:cs typeface="Georgia"/>
              </a:rPr>
              <a:t> </a:t>
            </a:r>
            <a:r>
              <a:rPr sz="2800" spc="-25" dirty="0">
                <a:latin typeface="Georgia"/>
                <a:cs typeface="Georgia"/>
              </a:rPr>
              <a:t>target  </a:t>
            </a:r>
            <a:r>
              <a:rPr sz="2800" spc="-30" dirty="0">
                <a:latin typeface="Georgia"/>
                <a:cs typeface="Georgia"/>
              </a:rPr>
              <a:t>return </a:t>
            </a:r>
            <a:r>
              <a:rPr sz="2800" spc="-35" dirty="0">
                <a:latin typeface="Georgia"/>
                <a:cs typeface="Georgia"/>
              </a:rPr>
              <a:t>the </a:t>
            </a:r>
            <a:r>
              <a:rPr sz="2800" spc="-25" dirty="0">
                <a:latin typeface="Georgia"/>
                <a:cs typeface="Georgia"/>
              </a:rPr>
              <a:t>result </a:t>
            </a:r>
            <a:r>
              <a:rPr sz="2800" spc="-50" dirty="0">
                <a:latin typeface="Georgia"/>
                <a:cs typeface="Georgia"/>
              </a:rPr>
              <a:t>of </a:t>
            </a:r>
            <a:r>
              <a:rPr sz="2800" spc="-40" dirty="0">
                <a:latin typeface="Georgia"/>
                <a:cs typeface="Georgia"/>
              </a:rPr>
              <a:t>searching </a:t>
            </a:r>
            <a:r>
              <a:rPr sz="2800" spc="-35" dirty="0">
                <a:latin typeface="Georgia"/>
                <a:cs typeface="Georgia"/>
              </a:rPr>
              <a:t>the left</a:t>
            </a:r>
            <a:r>
              <a:rPr sz="2800" spc="-250" dirty="0">
                <a:latin typeface="Georgia"/>
                <a:cs typeface="Georgia"/>
              </a:rPr>
              <a:t> </a:t>
            </a:r>
            <a:r>
              <a:rPr sz="2800" spc="-20" dirty="0">
                <a:latin typeface="Georgia"/>
                <a:cs typeface="Georgia"/>
              </a:rPr>
              <a:t>subtree</a:t>
            </a:r>
            <a:endParaRPr sz="28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927100" marR="5080" indent="-914400">
              <a:lnSpc>
                <a:spcPct val="100000"/>
              </a:lnSpc>
              <a:tabLst>
                <a:tab pos="1049655" algn="l"/>
              </a:tabLst>
            </a:pPr>
            <a:r>
              <a:rPr sz="2800" spc="-10" dirty="0">
                <a:solidFill>
                  <a:srgbClr val="0000FF"/>
                </a:solidFill>
                <a:latin typeface="Georgia"/>
                <a:cs typeface="Georgia"/>
              </a:rPr>
              <a:t>else</a:t>
            </a:r>
            <a:r>
              <a:rPr sz="2800" spc="-65" dirty="0">
                <a:solidFill>
                  <a:srgbClr val="0000FF"/>
                </a:solidFill>
                <a:latin typeface="Georgia"/>
                <a:cs typeface="Georgia"/>
              </a:rPr>
              <a:t> </a:t>
            </a:r>
            <a:r>
              <a:rPr sz="2800" spc="-55" dirty="0">
                <a:solidFill>
                  <a:srgbClr val="0000FF"/>
                </a:solidFill>
                <a:latin typeface="Georgia"/>
                <a:cs typeface="Georgia"/>
              </a:rPr>
              <a:t>if		</a:t>
            </a:r>
            <a:r>
              <a:rPr sz="2800" spc="-35" dirty="0">
                <a:latin typeface="Georgia"/>
                <a:cs typeface="Georgia"/>
              </a:rPr>
              <a:t>the </a:t>
            </a:r>
            <a:r>
              <a:rPr sz="2800" dirty="0">
                <a:latin typeface="Georgia"/>
                <a:cs typeface="Georgia"/>
              </a:rPr>
              <a:t>key </a:t>
            </a:r>
            <a:r>
              <a:rPr sz="2800" spc="-30" dirty="0">
                <a:latin typeface="Georgia"/>
                <a:cs typeface="Georgia"/>
              </a:rPr>
              <a:t>value </a:t>
            </a:r>
            <a:r>
              <a:rPr sz="2800" spc="-70" dirty="0">
                <a:latin typeface="Georgia"/>
                <a:cs typeface="Georgia"/>
              </a:rPr>
              <a:t>in </a:t>
            </a:r>
            <a:r>
              <a:rPr sz="2800" spc="-35" dirty="0">
                <a:latin typeface="Georgia"/>
                <a:cs typeface="Georgia"/>
              </a:rPr>
              <a:t>the </a:t>
            </a:r>
            <a:r>
              <a:rPr sz="2800" spc="-45" dirty="0">
                <a:latin typeface="Georgia"/>
                <a:cs typeface="Georgia"/>
              </a:rPr>
              <a:t>node </a:t>
            </a:r>
            <a:r>
              <a:rPr sz="2800" spc="-25" dirty="0">
                <a:latin typeface="Georgia"/>
                <a:cs typeface="Georgia"/>
              </a:rPr>
              <a:t>is </a:t>
            </a:r>
            <a:r>
              <a:rPr sz="2800" spc="-45" dirty="0">
                <a:latin typeface="Georgia"/>
                <a:cs typeface="Georgia"/>
              </a:rPr>
              <a:t>smaller </a:t>
            </a:r>
            <a:r>
              <a:rPr sz="2800" spc="-65" dirty="0">
                <a:latin typeface="Georgia"/>
                <a:cs typeface="Georgia"/>
              </a:rPr>
              <a:t>than </a:t>
            </a:r>
            <a:r>
              <a:rPr sz="2800" spc="-35" dirty="0">
                <a:latin typeface="Georgia"/>
                <a:cs typeface="Georgia"/>
              </a:rPr>
              <a:t>the</a:t>
            </a:r>
            <a:r>
              <a:rPr sz="2800" spc="-320" dirty="0">
                <a:latin typeface="Georgia"/>
                <a:cs typeface="Georgia"/>
              </a:rPr>
              <a:t> </a:t>
            </a:r>
            <a:r>
              <a:rPr sz="2800" spc="-25" dirty="0">
                <a:latin typeface="Georgia"/>
                <a:cs typeface="Georgia"/>
              </a:rPr>
              <a:t>target  </a:t>
            </a:r>
            <a:r>
              <a:rPr sz="2800" spc="-30" dirty="0">
                <a:latin typeface="Georgia"/>
                <a:cs typeface="Georgia"/>
              </a:rPr>
              <a:t>return </a:t>
            </a:r>
            <a:r>
              <a:rPr sz="2800" spc="-35" dirty="0">
                <a:latin typeface="Georgia"/>
                <a:cs typeface="Georgia"/>
              </a:rPr>
              <a:t>the </a:t>
            </a:r>
            <a:r>
              <a:rPr sz="2800" spc="-25" dirty="0">
                <a:latin typeface="Georgia"/>
                <a:cs typeface="Georgia"/>
              </a:rPr>
              <a:t>result </a:t>
            </a:r>
            <a:r>
              <a:rPr sz="2800" spc="-50" dirty="0">
                <a:latin typeface="Georgia"/>
                <a:cs typeface="Georgia"/>
              </a:rPr>
              <a:t>of </a:t>
            </a:r>
            <a:r>
              <a:rPr sz="2800" spc="-40" dirty="0">
                <a:latin typeface="Georgia"/>
                <a:cs typeface="Georgia"/>
              </a:rPr>
              <a:t>searching </a:t>
            </a:r>
            <a:r>
              <a:rPr sz="2800" spc="-35" dirty="0">
                <a:latin typeface="Georgia"/>
                <a:cs typeface="Georgia"/>
              </a:rPr>
              <a:t>the </a:t>
            </a:r>
            <a:r>
              <a:rPr sz="2800" spc="-40" dirty="0">
                <a:latin typeface="Georgia"/>
                <a:cs typeface="Georgia"/>
              </a:rPr>
              <a:t>right</a:t>
            </a:r>
            <a:r>
              <a:rPr sz="2800" spc="-254" dirty="0">
                <a:latin typeface="Georgia"/>
                <a:cs typeface="Georgia"/>
              </a:rPr>
              <a:t> </a:t>
            </a:r>
            <a:r>
              <a:rPr sz="2800" spc="-20" dirty="0">
                <a:latin typeface="Georgia"/>
                <a:cs typeface="Georgia"/>
              </a:rPr>
              <a:t>subtree</a:t>
            </a:r>
            <a:endParaRPr sz="280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0479" y="375920"/>
            <a:ext cx="46799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BST </a:t>
            </a:r>
            <a:r>
              <a:rPr lang="en-US" spc="-185" dirty="0" smtClean="0"/>
              <a:t>–</a:t>
            </a:r>
            <a:r>
              <a:rPr spc="-185" dirty="0" smtClean="0"/>
              <a:t> </a:t>
            </a:r>
            <a:r>
              <a:rPr lang="en-US" spc="-295" dirty="0" smtClean="0"/>
              <a:t>algorithm </a:t>
            </a:r>
            <a:endParaRPr spc="-265" dirty="0"/>
          </a:p>
        </p:txBody>
      </p:sp>
    </p:spTree>
    <p:extLst>
      <p:ext uri="{BB962C8B-B14F-4D97-AF65-F5344CB8AC3E}">
        <p14:creationId xmlns:p14="http://schemas.microsoft.com/office/powerpoint/2010/main" val="332250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Quick Revision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74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0010" y="223520"/>
            <a:ext cx="65608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30" dirty="0"/>
              <a:t>Minimum </a:t>
            </a:r>
            <a:r>
              <a:rPr spc="-310" dirty="0"/>
              <a:t>Key </a:t>
            </a:r>
            <a:r>
              <a:rPr spc="-280" dirty="0"/>
              <a:t>or</a:t>
            </a:r>
            <a:r>
              <a:rPr spc="-420" dirty="0"/>
              <a:t> </a:t>
            </a:r>
            <a:r>
              <a:rPr spc="-325" dirty="0"/>
              <a:t>Element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176020"/>
            <a:ext cx="8496300" cy="4876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5080" indent="-341630">
              <a:lnSpc>
                <a:spcPct val="100000"/>
              </a:lnSpc>
              <a:spcBef>
                <a:spcPts val="100"/>
              </a:spcBef>
              <a:buFont typeface="Symbol"/>
              <a:buChar char=""/>
              <a:tabLst>
                <a:tab pos="353695" algn="l"/>
                <a:tab pos="354330" algn="l"/>
              </a:tabLst>
            </a:pPr>
            <a:r>
              <a:rPr sz="2600" spc="-60" dirty="0">
                <a:latin typeface="Georgia"/>
                <a:cs typeface="Georgia"/>
              </a:rPr>
              <a:t>We </a:t>
            </a:r>
            <a:r>
              <a:rPr sz="2600" spc="-55" dirty="0">
                <a:latin typeface="Georgia"/>
                <a:cs typeface="Georgia"/>
              </a:rPr>
              <a:t>can </a:t>
            </a:r>
            <a:r>
              <a:rPr sz="2600" spc="-5" dirty="0">
                <a:latin typeface="Georgia"/>
                <a:cs typeface="Georgia"/>
              </a:rPr>
              <a:t>always </a:t>
            </a:r>
            <a:r>
              <a:rPr sz="2600" spc="-60" dirty="0">
                <a:latin typeface="Georgia"/>
                <a:cs typeface="Georgia"/>
              </a:rPr>
              <a:t>find </a:t>
            </a:r>
            <a:r>
              <a:rPr sz="2600" spc="-65" dirty="0">
                <a:latin typeface="Georgia"/>
                <a:cs typeface="Georgia"/>
              </a:rPr>
              <a:t>an </a:t>
            </a:r>
            <a:r>
              <a:rPr sz="2600" spc="-35" dirty="0">
                <a:latin typeface="Georgia"/>
                <a:cs typeface="Georgia"/>
              </a:rPr>
              <a:t>element </a:t>
            </a:r>
            <a:r>
              <a:rPr sz="2600" spc="-65" dirty="0">
                <a:latin typeface="Georgia"/>
                <a:cs typeface="Georgia"/>
              </a:rPr>
              <a:t>in </a:t>
            </a:r>
            <a:r>
              <a:rPr sz="2600" spc="-45" dirty="0">
                <a:latin typeface="Georgia"/>
                <a:cs typeface="Georgia"/>
              </a:rPr>
              <a:t>a </a:t>
            </a:r>
            <a:r>
              <a:rPr sz="2600" spc="-30" dirty="0">
                <a:latin typeface="Georgia"/>
                <a:cs typeface="Georgia"/>
              </a:rPr>
              <a:t>binary </a:t>
            </a:r>
            <a:r>
              <a:rPr sz="2600" spc="-25" dirty="0">
                <a:latin typeface="Georgia"/>
                <a:cs typeface="Georgia"/>
              </a:rPr>
              <a:t>search </a:t>
            </a:r>
            <a:r>
              <a:rPr sz="2600" dirty="0">
                <a:latin typeface="Georgia"/>
                <a:cs typeface="Georgia"/>
              </a:rPr>
              <a:t>tree  </a:t>
            </a:r>
            <a:r>
              <a:rPr sz="2600" spc="-5" dirty="0">
                <a:latin typeface="Georgia"/>
                <a:cs typeface="Georgia"/>
              </a:rPr>
              <a:t>whose </a:t>
            </a:r>
            <a:r>
              <a:rPr sz="2600" dirty="0">
                <a:latin typeface="Georgia"/>
                <a:cs typeface="Georgia"/>
              </a:rPr>
              <a:t>key </a:t>
            </a:r>
            <a:r>
              <a:rPr sz="2600" spc="-30" dirty="0">
                <a:latin typeface="Georgia"/>
                <a:cs typeface="Georgia"/>
              </a:rPr>
              <a:t>is </a:t>
            </a:r>
            <a:r>
              <a:rPr sz="2600" spc="-90" dirty="0">
                <a:latin typeface="Georgia"/>
                <a:cs typeface="Georgia"/>
              </a:rPr>
              <a:t>minimum </a:t>
            </a:r>
            <a:r>
              <a:rPr sz="2600" spc="-5" dirty="0">
                <a:latin typeface="Georgia"/>
                <a:cs typeface="Georgia"/>
              </a:rPr>
              <a:t>by </a:t>
            </a:r>
            <a:r>
              <a:rPr sz="2600" spc="-30" dirty="0">
                <a:latin typeface="Georgia"/>
                <a:cs typeface="Georgia"/>
              </a:rPr>
              <a:t>following the left </a:t>
            </a:r>
            <a:r>
              <a:rPr sz="2600" spc="-40" dirty="0">
                <a:latin typeface="Georgia"/>
                <a:cs typeface="Georgia"/>
              </a:rPr>
              <a:t>children</a:t>
            </a:r>
            <a:r>
              <a:rPr sz="2600" spc="-295" dirty="0">
                <a:latin typeface="Georgia"/>
                <a:cs typeface="Georgia"/>
              </a:rPr>
              <a:t> </a:t>
            </a:r>
            <a:r>
              <a:rPr sz="2600" spc="-55" dirty="0">
                <a:latin typeface="Georgia"/>
                <a:cs typeface="Georgia"/>
              </a:rPr>
              <a:t>from  </a:t>
            </a:r>
            <a:r>
              <a:rPr sz="2600" spc="-30" dirty="0">
                <a:latin typeface="Georgia"/>
                <a:cs typeface="Georgia"/>
              </a:rPr>
              <a:t>the </a:t>
            </a:r>
            <a:r>
              <a:rPr sz="2600" spc="-20" dirty="0">
                <a:latin typeface="Georgia"/>
                <a:cs typeface="Georgia"/>
              </a:rPr>
              <a:t>root </a:t>
            </a:r>
            <a:r>
              <a:rPr sz="2600" spc="-55" dirty="0">
                <a:latin typeface="Georgia"/>
                <a:cs typeface="Georgia"/>
              </a:rPr>
              <a:t>until </a:t>
            </a:r>
            <a:r>
              <a:rPr sz="2600" spc="50" dirty="0">
                <a:latin typeface="Georgia"/>
                <a:cs typeface="Georgia"/>
              </a:rPr>
              <a:t>we </a:t>
            </a:r>
            <a:r>
              <a:rPr sz="2600" spc="-35" dirty="0">
                <a:latin typeface="Georgia"/>
                <a:cs typeface="Georgia"/>
              </a:rPr>
              <a:t>encounter </a:t>
            </a:r>
            <a:r>
              <a:rPr sz="2600" spc="-45" dirty="0">
                <a:latin typeface="Georgia"/>
                <a:cs typeface="Georgia"/>
              </a:rPr>
              <a:t>a</a:t>
            </a:r>
            <a:r>
              <a:rPr sz="2600" spc="-254" dirty="0">
                <a:latin typeface="Georgia"/>
                <a:cs typeface="Georgia"/>
              </a:rPr>
              <a:t> </a:t>
            </a:r>
            <a:r>
              <a:rPr sz="2600" spc="-190" dirty="0">
                <a:latin typeface="Georgia"/>
                <a:cs typeface="Georgia"/>
              </a:rPr>
              <a:t>NIL.</a:t>
            </a:r>
            <a:endParaRPr sz="2600">
              <a:latin typeface="Georgia"/>
              <a:cs typeface="Georgia"/>
            </a:endParaRPr>
          </a:p>
          <a:p>
            <a:pPr marL="354330" marR="161925" indent="-341630">
              <a:lnSpc>
                <a:spcPct val="100000"/>
              </a:lnSpc>
              <a:spcBef>
                <a:spcPts val="640"/>
              </a:spcBef>
              <a:buFont typeface="Symbol"/>
              <a:buChar char=""/>
              <a:tabLst>
                <a:tab pos="353695" algn="l"/>
                <a:tab pos="354330" algn="l"/>
              </a:tabLst>
            </a:pPr>
            <a:r>
              <a:rPr sz="2600" spc="-30" dirty="0">
                <a:latin typeface="Georgia"/>
                <a:cs typeface="Georgia"/>
              </a:rPr>
              <a:t>Otherwise </a:t>
            </a:r>
            <a:r>
              <a:rPr sz="2600" spc="-55" dirty="0">
                <a:latin typeface="Georgia"/>
                <a:cs typeface="Georgia"/>
              </a:rPr>
              <a:t>if </a:t>
            </a:r>
            <a:r>
              <a:rPr sz="2600" spc="-45" dirty="0">
                <a:latin typeface="Georgia"/>
                <a:cs typeface="Georgia"/>
              </a:rPr>
              <a:t>a </a:t>
            </a:r>
            <a:r>
              <a:rPr sz="2600" spc="-40" dirty="0">
                <a:latin typeface="Georgia"/>
                <a:cs typeface="Georgia"/>
              </a:rPr>
              <a:t>node </a:t>
            </a:r>
            <a:r>
              <a:rPr sz="2600" spc="-60" dirty="0">
                <a:latin typeface="Georgia"/>
                <a:cs typeface="Georgia"/>
              </a:rPr>
              <a:t>x </a:t>
            </a:r>
            <a:r>
              <a:rPr sz="2600" spc="-45" dirty="0">
                <a:latin typeface="Georgia"/>
                <a:cs typeface="Georgia"/>
              </a:rPr>
              <a:t>has </a:t>
            </a:r>
            <a:r>
              <a:rPr sz="2600" spc="-55" dirty="0">
                <a:latin typeface="Georgia"/>
                <a:cs typeface="Georgia"/>
              </a:rPr>
              <a:t>no </a:t>
            </a:r>
            <a:r>
              <a:rPr sz="2600" spc="-30" dirty="0">
                <a:latin typeface="Georgia"/>
                <a:cs typeface="Georgia"/>
              </a:rPr>
              <a:t>left </a:t>
            </a:r>
            <a:r>
              <a:rPr sz="2600" spc="-15" dirty="0">
                <a:latin typeface="Georgia"/>
                <a:cs typeface="Georgia"/>
              </a:rPr>
              <a:t>subtree </a:t>
            </a:r>
            <a:r>
              <a:rPr sz="2600" spc="-45" dirty="0">
                <a:latin typeface="Georgia"/>
                <a:cs typeface="Georgia"/>
              </a:rPr>
              <a:t>then </a:t>
            </a:r>
            <a:r>
              <a:rPr sz="2600" spc="-30" dirty="0">
                <a:latin typeface="Georgia"/>
                <a:cs typeface="Georgia"/>
              </a:rPr>
              <a:t>the </a:t>
            </a:r>
            <a:r>
              <a:rPr sz="2600" spc="-25" dirty="0">
                <a:latin typeface="Georgia"/>
                <a:cs typeface="Georgia"/>
              </a:rPr>
              <a:t>value  </a:t>
            </a:r>
            <a:r>
              <a:rPr sz="2600" spc="-45" dirty="0">
                <a:latin typeface="Georgia"/>
                <a:cs typeface="Georgia"/>
              </a:rPr>
              <a:t>x.key contained </a:t>
            </a:r>
            <a:r>
              <a:rPr sz="2600" spc="-65" dirty="0">
                <a:latin typeface="Georgia"/>
                <a:cs typeface="Georgia"/>
              </a:rPr>
              <a:t>in </a:t>
            </a:r>
            <a:r>
              <a:rPr sz="2600" spc="-20" dirty="0">
                <a:latin typeface="Georgia"/>
                <a:cs typeface="Georgia"/>
              </a:rPr>
              <a:t>root </a:t>
            </a:r>
            <a:r>
              <a:rPr sz="2600" spc="-60" dirty="0">
                <a:latin typeface="Georgia"/>
                <a:cs typeface="Georgia"/>
              </a:rPr>
              <a:t>x </a:t>
            </a:r>
            <a:r>
              <a:rPr sz="2600" spc="-30" dirty="0">
                <a:latin typeface="Georgia"/>
                <a:cs typeface="Georgia"/>
              </a:rPr>
              <a:t>is </a:t>
            </a:r>
            <a:r>
              <a:rPr sz="2600" spc="-35" dirty="0">
                <a:latin typeface="Georgia"/>
                <a:cs typeface="Georgia"/>
              </a:rPr>
              <a:t>the </a:t>
            </a:r>
            <a:r>
              <a:rPr sz="2600" spc="-90" dirty="0">
                <a:latin typeface="Georgia"/>
                <a:cs typeface="Georgia"/>
              </a:rPr>
              <a:t>minimum </a:t>
            </a:r>
            <a:r>
              <a:rPr sz="2600" dirty="0">
                <a:latin typeface="Georgia"/>
                <a:cs typeface="Georgia"/>
              </a:rPr>
              <a:t>key </a:t>
            </a:r>
            <a:r>
              <a:rPr sz="2600" spc="-10" dirty="0">
                <a:latin typeface="Georgia"/>
                <a:cs typeface="Georgia"/>
              </a:rPr>
              <a:t>or</a:t>
            </a:r>
            <a:r>
              <a:rPr sz="2600" spc="-145" dirty="0">
                <a:latin typeface="Georgia"/>
                <a:cs typeface="Georgia"/>
              </a:rPr>
              <a:t> </a:t>
            </a:r>
            <a:r>
              <a:rPr sz="2600" spc="-55" dirty="0">
                <a:latin typeface="Georgia"/>
                <a:cs typeface="Georgia"/>
              </a:rPr>
              <a:t>element.  </a:t>
            </a:r>
            <a:r>
              <a:rPr sz="2600" spc="-45" dirty="0">
                <a:latin typeface="Georgia"/>
                <a:cs typeface="Georgia"/>
              </a:rPr>
              <a:t>The </a:t>
            </a:r>
            <a:r>
              <a:rPr sz="2600" spc="-20" dirty="0">
                <a:latin typeface="Georgia"/>
                <a:cs typeface="Georgia"/>
              </a:rPr>
              <a:t>procedure </a:t>
            </a:r>
            <a:r>
              <a:rPr sz="2600" spc="-25" dirty="0">
                <a:latin typeface="Georgia"/>
                <a:cs typeface="Georgia"/>
              </a:rPr>
              <a:t>for </a:t>
            </a:r>
            <a:r>
              <a:rPr sz="2600" spc="-60" dirty="0">
                <a:latin typeface="Georgia"/>
                <a:cs typeface="Georgia"/>
              </a:rPr>
              <a:t>finding </a:t>
            </a:r>
            <a:r>
              <a:rPr sz="2600" spc="-30" dirty="0">
                <a:latin typeface="Georgia"/>
                <a:cs typeface="Georgia"/>
              </a:rPr>
              <a:t>the </a:t>
            </a:r>
            <a:r>
              <a:rPr sz="2600" spc="-90" dirty="0">
                <a:latin typeface="Georgia"/>
                <a:cs typeface="Georgia"/>
              </a:rPr>
              <a:t>minimum</a:t>
            </a:r>
            <a:r>
              <a:rPr sz="2600" spc="-175" dirty="0">
                <a:latin typeface="Georgia"/>
                <a:cs typeface="Georgia"/>
              </a:rPr>
              <a:t> </a:t>
            </a:r>
            <a:r>
              <a:rPr sz="2600" spc="-35" dirty="0">
                <a:latin typeface="Georgia"/>
                <a:cs typeface="Georgia"/>
              </a:rPr>
              <a:t>key:</a:t>
            </a:r>
            <a:endParaRPr sz="26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Symbol"/>
              <a:buChar char=""/>
            </a:pPr>
            <a:endParaRPr sz="380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buFont typeface="Symbol"/>
              <a:buChar char=""/>
              <a:tabLst>
                <a:tab pos="353695" algn="l"/>
                <a:tab pos="354330" algn="l"/>
              </a:tabLst>
            </a:pPr>
            <a:r>
              <a:rPr sz="2600" spc="-170" dirty="0">
                <a:latin typeface="Georgia"/>
                <a:cs typeface="Georgia"/>
              </a:rPr>
              <a:t>TREE-MINIMUM(x)</a:t>
            </a:r>
            <a:endParaRPr sz="2600">
              <a:latin typeface="Georgia"/>
              <a:cs typeface="Georgia"/>
            </a:endParaRPr>
          </a:p>
          <a:p>
            <a:pPr marL="354330" indent="-341630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354330" algn="l"/>
              </a:tabLst>
            </a:pPr>
            <a:r>
              <a:rPr sz="2600" spc="-15" dirty="0">
                <a:latin typeface="Georgia"/>
                <a:cs typeface="Georgia"/>
              </a:rPr>
              <a:t>while </a:t>
            </a:r>
            <a:r>
              <a:rPr sz="2600" spc="-55" dirty="0">
                <a:latin typeface="Georgia"/>
                <a:cs typeface="Georgia"/>
              </a:rPr>
              <a:t>x.left </a:t>
            </a:r>
            <a:r>
              <a:rPr sz="2600" spc="-235" dirty="0">
                <a:latin typeface="Georgia"/>
                <a:cs typeface="Georgia"/>
              </a:rPr>
              <a:t>≠</a:t>
            </a:r>
            <a:r>
              <a:rPr sz="2600" spc="-105" dirty="0">
                <a:latin typeface="Georgia"/>
                <a:cs typeface="Georgia"/>
              </a:rPr>
              <a:t> </a:t>
            </a:r>
            <a:r>
              <a:rPr sz="2600" spc="-195" dirty="0">
                <a:latin typeface="Georgia"/>
                <a:cs typeface="Georgia"/>
              </a:rPr>
              <a:t>NIL</a:t>
            </a:r>
            <a:endParaRPr sz="2600">
              <a:latin typeface="Georgia"/>
              <a:cs typeface="Georgia"/>
            </a:endParaRPr>
          </a:p>
          <a:p>
            <a:pPr marL="1233170" indent="-1220470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1232535" algn="l"/>
                <a:tab pos="1233170" algn="l"/>
              </a:tabLst>
            </a:pPr>
            <a:r>
              <a:rPr sz="2600" spc="-60" dirty="0">
                <a:latin typeface="Georgia"/>
                <a:cs typeface="Georgia"/>
              </a:rPr>
              <a:t>x </a:t>
            </a:r>
            <a:r>
              <a:rPr sz="2600" spc="-235" dirty="0">
                <a:latin typeface="Georgia"/>
                <a:cs typeface="Georgia"/>
              </a:rPr>
              <a:t>=</a:t>
            </a:r>
            <a:r>
              <a:rPr sz="2600" spc="-60" dirty="0">
                <a:latin typeface="Georgia"/>
                <a:cs typeface="Georgia"/>
              </a:rPr>
              <a:t> </a:t>
            </a:r>
            <a:r>
              <a:rPr sz="2600" spc="-55" dirty="0">
                <a:latin typeface="Georgia"/>
                <a:cs typeface="Georgia"/>
              </a:rPr>
              <a:t>x.left</a:t>
            </a:r>
            <a:endParaRPr sz="2600">
              <a:latin typeface="Georgia"/>
              <a:cs typeface="Georgia"/>
            </a:endParaRPr>
          </a:p>
          <a:p>
            <a:pPr marL="354330" indent="-341630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354330" algn="l"/>
              </a:tabLst>
            </a:pPr>
            <a:r>
              <a:rPr sz="2600" spc="-25" dirty="0">
                <a:latin typeface="Georgia"/>
                <a:cs typeface="Georgia"/>
              </a:rPr>
              <a:t>return</a:t>
            </a:r>
            <a:r>
              <a:rPr sz="2600" spc="-60" dirty="0">
                <a:latin typeface="Georgia"/>
                <a:cs typeface="Georgia"/>
              </a:rPr>
              <a:t> x</a:t>
            </a:r>
            <a:endParaRPr sz="26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5227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9369" y="223520"/>
            <a:ext cx="66408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Maximum </a:t>
            </a:r>
            <a:r>
              <a:rPr spc="-310" dirty="0"/>
              <a:t>Key </a:t>
            </a:r>
            <a:r>
              <a:rPr spc="-280" dirty="0"/>
              <a:t>or</a:t>
            </a:r>
            <a:r>
              <a:rPr spc="-455" dirty="0"/>
              <a:t> </a:t>
            </a:r>
            <a:r>
              <a:rPr spc="-325" dirty="0"/>
              <a:t>Element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176020"/>
            <a:ext cx="8764270" cy="4876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5080" indent="-341630">
              <a:lnSpc>
                <a:spcPct val="100000"/>
              </a:lnSpc>
              <a:spcBef>
                <a:spcPts val="100"/>
              </a:spcBef>
              <a:buFont typeface="Symbol"/>
              <a:buChar char=""/>
              <a:tabLst>
                <a:tab pos="353695" algn="l"/>
                <a:tab pos="354330" algn="l"/>
              </a:tabLst>
            </a:pPr>
            <a:r>
              <a:rPr sz="2600" spc="-60" dirty="0">
                <a:latin typeface="Georgia"/>
                <a:cs typeface="Georgia"/>
              </a:rPr>
              <a:t>We </a:t>
            </a:r>
            <a:r>
              <a:rPr sz="2600" spc="-55" dirty="0">
                <a:latin typeface="Georgia"/>
                <a:cs typeface="Georgia"/>
              </a:rPr>
              <a:t>can </a:t>
            </a:r>
            <a:r>
              <a:rPr sz="2600" spc="-5" dirty="0">
                <a:latin typeface="Georgia"/>
                <a:cs typeface="Georgia"/>
              </a:rPr>
              <a:t>always </a:t>
            </a:r>
            <a:r>
              <a:rPr sz="2600" spc="-60" dirty="0">
                <a:latin typeface="Georgia"/>
                <a:cs typeface="Georgia"/>
              </a:rPr>
              <a:t>find </a:t>
            </a:r>
            <a:r>
              <a:rPr sz="2600" spc="-65" dirty="0">
                <a:latin typeface="Georgia"/>
                <a:cs typeface="Georgia"/>
              </a:rPr>
              <a:t>an </a:t>
            </a:r>
            <a:r>
              <a:rPr sz="2600" spc="-35" dirty="0">
                <a:latin typeface="Georgia"/>
                <a:cs typeface="Georgia"/>
              </a:rPr>
              <a:t>element </a:t>
            </a:r>
            <a:r>
              <a:rPr sz="2600" spc="-65" dirty="0">
                <a:latin typeface="Georgia"/>
                <a:cs typeface="Georgia"/>
              </a:rPr>
              <a:t>in </a:t>
            </a:r>
            <a:r>
              <a:rPr sz="2600" spc="-45" dirty="0">
                <a:latin typeface="Georgia"/>
                <a:cs typeface="Georgia"/>
              </a:rPr>
              <a:t>a </a:t>
            </a:r>
            <a:r>
              <a:rPr sz="2600" spc="-30" dirty="0">
                <a:latin typeface="Georgia"/>
                <a:cs typeface="Georgia"/>
              </a:rPr>
              <a:t>binary </a:t>
            </a:r>
            <a:r>
              <a:rPr sz="2600" spc="-25" dirty="0">
                <a:latin typeface="Georgia"/>
                <a:cs typeface="Georgia"/>
              </a:rPr>
              <a:t>search </a:t>
            </a:r>
            <a:r>
              <a:rPr sz="2600" dirty="0">
                <a:latin typeface="Georgia"/>
                <a:cs typeface="Georgia"/>
              </a:rPr>
              <a:t>tree  </a:t>
            </a:r>
            <a:r>
              <a:rPr sz="2600" spc="-5" dirty="0">
                <a:latin typeface="Georgia"/>
                <a:cs typeface="Georgia"/>
              </a:rPr>
              <a:t>whose </a:t>
            </a:r>
            <a:r>
              <a:rPr sz="2600" dirty="0">
                <a:latin typeface="Georgia"/>
                <a:cs typeface="Georgia"/>
              </a:rPr>
              <a:t>key </a:t>
            </a:r>
            <a:r>
              <a:rPr sz="2600" spc="-30" dirty="0">
                <a:latin typeface="Georgia"/>
                <a:cs typeface="Georgia"/>
              </a:rPr>
              <a:t>is </a:t>
            </a:r>
            <a:r>
              <a:rPr sz="2600" spc="-85" dirty="0">
                <a:latin typeface="Georgia"/>
                <a:cs typeface="Georgia"/>
              </a:rPr>
              <a:t>maximum </a:t>
            </a:r>
            <a:r>
              <a:rPr sz="2600" spc="-5" dirty="0">
                <a:latin typeface="Georgia"/>
                <a:cs typeface="Georgia"/>
              </a:rPr>
              <a:t>by </a:t>
            </a:r>
            <a:r>
              <a:rPr sz="2600" spc="-30" dirty="0">
                <a:latin typeface="Georgia"/>
                <a:cs typeface="Georgia"/>
              </a:rPr>
              <a:t>following the </a:t>
            </a:r>
            <a:r>
              <a:rPr sz="2600" spc="-40" dirty="0">
                <a:latin typeface="Georgia"/>
                <a:cs typeface="Georgia"/>
              </a:rPr>
              <a:t>right children</a:t>
            </a:r>
            <a:r>
              <a:rPr sz="2600" spc="-285" dirty="0">
                <a:latin typeface="Georgia"/>
                <a:cs typeface="Georgia"/>
              </a:rPr>
              <a:t> </a:t>
            </a:r>
            <a:r>
              <a:rPr sz="2600" spc="-55" dirty="0">
                <a:latin typeface="Georgia"/>
                <a:cs typeface="Georgia"/>
              </a:rPr>
              <a:t>from  </a:t>
            </a:r>
            <a:r>
              <a:rPr sz="2600" spc="-30" dirty="0">
                <a:latin typeface="Georgia"/>
                <a:cs typeface="Georgia"/>
              </a:rPr>
              <a:t>the </a:t>
            </a:r>
            <a:r>
              <a:rPr sz="2600" spc="-20" dirty="0">
                <a:latin typeface="Georgia"/>
                <a:cs typeface="Georgia"/>
              </a:rPr>
              <a:t>root </a:t>
            </a:r>
            <a:r>
              <a:rPr sz="2600" spc="-55" dirty="0">
                <a:latin typeface="Georgia"/>
                <a:cs typeface="Georgia"/>
              </a:rPr>
              <a:t>until </a:t>
            </a:r>
            <a:r>
              <a:rPr sz="2600" spc="50" dirty="0">
                <a:latin typeface="Georgia"/>
                <a:cs typeface="Georgia"/>
              </a:rPr>
              <a:t>we </a:t>
            </a:r>
            <a:r>
              <a:rPr sz="2600" spc="-35" dirty="0">
                <a:latin typeface="Georgia"/>
                <a:cs typeface="Georgia"/>
              </a:rPr>
              <a:t>encounter </a:t>
            </a:r>
            <a:r>
              <a:rPr sz="2600" spc="-45" dirty="0">
                <a:latin typeface="Georgia"/>
                <a:cs typeface="Georgia"/>
              </a:rPr>
              <a:t>a</a:t>
            </a:r>
            <a:r>
              <a:rPr sz="2600" spc="-254" dirty="0">
                <a:latin typeface="Georgia"/>
                <a:cs typeface="Georgia"/>
              </a:rPr>
              <a:t> </a:t>
            </a:r>
            <a:r>
              <a:rPr sz="2600" spc="-190" dirty="0">
                <a:latin typeface="Georgia"/>
                <a:cs typeface="Georgia"/>
              </a:rPr>
              <a:t>NIL.</a:t>
            </a:r>
            <a:endParaRPr sz="2600">
              <a:latin typeface="Georgia"/>
              <a:cs typeface="Georgia"/>
            </a:endParaRPr>
          </a:p>
          <a:p>
            <a:pPr marL="354330" marR="383540" indent="-341630" algn="just">
              <a:lnSpc>
                <a:spcPct val="100000"/>
              </a:lnSpc>
              <a:spcBef>
                <a:spcPts val="640"/>
              </a:spcBef>
              <a:buFont typeface="Symbol"/>
              <a:buChar char=""/>
              <a:tabLst>
                <a:tab pos="354330" algn="l"/>
              </a:tabLst>
            </a:pPr>
            <a:r>
              <a:rPr sz="2600" spc="-30" dirty="0">
                <a:latin typeface="Georgia"/>
                <a:cs typeface="Georgia"/>
              </a:rPr>
              <a:t>Otherwise </a:t>
            </a:r>
            <a:r>
              <a:rPr sz="2600" spc="-55" dirty="0">
                <a:latin typeface="Georgia"/>
                <a:cs typeface="Georgia"/>
              </a:rPr>
              <a:t>if </a:t>
            </a:r>
            <a:r>
              <a:rPr sz="2600" spc="-45" dirty="0">
                <a:latin typeface="Georgia"/>
                <a:cs typeface="Georgia"/>
              </a:rPr>
              <a:t>a </a:t>
            </a:r>
            <a:r>
              <a:rPr sz="2600" spc="-40" dirty="0">
                <a:latin typeface="Georgia"/>
                <a:cs typeface="Georgia"/>
              </a:rPr>
              <a:t>node </a:t>
            </a:r>
            <a:r>
              <a:rPr sz="2600" spc="-60" dirty="0">
                <a:latin typeface="Georgia"/>
                <a:cs typeface="Georgia"/>
              </a:rPr>
              <a:t>x </a:t>
            </a:r>
            <a:r>
              <a:rPr sz="2600" spc="-45" dirty="0">
                <a:latin typeface="Georgia"/>
                <a:cs typeface="Georgia"/>
              </a:rPr>
              <a:t>has </a:t>
            </a:r>
            <a:r>
              <a:rPr sz="2600" spc="-55" dirty="0">
                <a:latin typeface="Georgia"/>
                <a:cs typeface="Georgia"/>
              </a:rPr>
              <a:t>no </a:t>
            </a:r>
            <a:r>
              <a:rPr sz="2600" spc="-35" dirty="0">
                <a:latin typeface="Georgia"/>
                <a:cs typeface="Georgia"/>
              </a:rPr>
              <a:t>right </a:t>
            </a:r>
            <a:r>
              <a:rPr sz="2600" spc="-15" dirty="0">
                <a:latin typeface="Georgia"/>
                <a:cs typeface="Georgia"/>
              </a:rPr>
              <a:t>subtree </a:t>
            </a:r>
            <a:r>
              <a:rPr sz="2600" spc="-50" dirty="0">
                <a:latin typeface="Georgia"/>
                <a:cs typeface="Georgia"/>
              </a:rPr>
              <a:t>then </a:t>
            </a:r>
            <a:r>
              <a:rPr sz="2600" spc="-30" dirty="0">
                <a:latin typeface="Georgia"/>
                <a:cs typeface="Georgia"/>
              </a:rPr>
              <a:t>the value  </a:t>
            </a:r>
            <a:r>
              <a:rPr sz="2600" spc="-45" dirty="0">
                <a:latin typeface="Georgia"/>
                <a:cs typeface="Georgia"/>
              </a:rPr>
              <a:t>x.key contained </a:t>
            </a:r>
            <a:r>
              <a:rPr sz="2600" spc="-65" dirty="0">
                <a:latin typeface="Georgia"/>
                <a:cs typeface="Georgia"/>
              </a:rPr>
              <a:t>in </a:t>
            </a:r>
            <a:r>
              <a:rPr sz="2600" spc="-20" dirty="0">
                <a:latin typeface="Georgia"/>
                <a:cs typeface="Georgia"/>
              </a:rPr>
              <a:t>root </a:t>
            </a:r>
            <a:r>
              <a:rPr sz="2600" spc="-60" dirty="0">
                <a:latin typeface="Georgia"/>
                <a:cs typeface="Georgia"/>
              </a:rPr>
              <a:t>x </a:t>
            </a:r>
            <a:r>
              <a:rPr sz="2600" spc="-30" dirty="0">
                <a:latin typeface="Georgia"/>
                <a:cs typeface="Georgia"/>
              </a:rPr>
              <a:t>is </a:t>
            </a:r>
            <a:r>
              <a:rPr sz="2600" spc="-35" dirty="0">
                <a:latin typeface="Georgia"/>
                <a:cs typeface="Georgia"/>
              </a:rPr>
              <a:t>the </a:t>
            </a:r>
            <a:r>
              <a:rPr sz="2600" spc="-85" dirty="0">
                <a:latin typeface="Georgia"/>
                <a:cs typeface="Georgia"/>
              </a:rPr>
              <a:t>maximum </a:t>
            </a:r>
            <a:r>
              <a:rPr sz="2600" dirty="0">
                <a:latin typeface="Georgia"/>
                <a:cs typeface="Georgia"/>
              </a:rPr>
              <a:t>key </a:t>
            </a:r>
            <a:r>
              <a:rPr sz="2600" spc="-10" dirty="0">
                <a:latin typeface="Georgia"/>
                <a:cs typeface="Georgia"/>
              </a:rPr>
              <a:t>or</a:t>
            </a:r>
            <a:r>
              <a:rPr sz="2600" spc="-155" dirty="0">
                <a:latin typeface="Georgia"/>
                <a:cs typeface="Georgia"/>
              </a:rPr>
              <a:t> </a:t>
            </a:r>
            <a:r>
              <a:rPr sz="2600" spc="-55" dirty="0">
                <a:latin typeface="Georgia"/>
                <a:cs typeface="Georgia"/>
              </a:rPr>
              <a:t>element.  </a:t>
            </a:r>
            <a:r>
              <a:rPr sz="2600" spc="-45" dirty="0">
                <a:latin typeface="Georgia"/>
                <a:cs typeface="Georgia"/>
              </a:rPr>
              <a:t>The </a:t>
            </a:r>
            <a:r>
              <a:rPr sz="2600" spc="-20" dirty="0">
                <a:latin typeface="Georgia"/>
                <a:cs typeface="Georgia"/>
              </a:rPr>
              <a:t>procedure </a:t>
            </a:r>
            <a:r>
              <a:rPr sz="2600" spc="-25" dirty="0">
                <a:latin typeface="Georgia"/>
                <a:cs typeface="Georgia"/>
              </a:rPr>
              <a:t>for </a:t>
            </a:r>
            <a:r>
              <a:rPr sz="2600" spc="-60" dirty="0">
                <a:latin typeface="Georgia"/>
                <a:cs typeface="Georgia"/>
              </a:rPr>
              <a:t>finding </a:t>
            </a:r>
            <a:r>
              <a:rPr sz="2600" spc="-30" dirty="0">
                <a:latin typeface="Georgia"/>
                <a:cs typeface="Georgia"/>
              </a:rPr>
              <a:t>the </a:t>
            </a:r>
            <a:r>
              <a:rPr sz="2600" spc="-85" dirty="0">
                <a:latin typeface="Georgia"/>
                <a:cs typeface="Georgia"/>
              </a:rPr>
              <a:t>maximum</a:t>
            </a:r>
            <a:r>
              <a:rPr sz="2600" spc="-175" dirty="0">
                <a:latin typeface="Georgia"/>
                <a:cs typeface="Georgia"/>
              </a:rPr>
              <a:t> </a:t>
            </a:r>
            <a:r>
              <a:rPr sz="2600" spc="-35" dirty="0">
                <a:latin typeface="Georgia"/>
                <a:cs typeface="Georgia"/>
              </a:rPr>
              <a:t>key:</a:t>
            </a:r>
            <a:endParaRPr sz="26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Symbol"/>
              <a:buChar char=""/>
            </a:pPr>
            <a:endParaRPr sz="380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buFont typeface="Symbol"/>
              <a:buChar char=""/>
              <a:tabLst>
                <a:tab pos="353695" algn="l"/>
                <a:tab pos="354330" algn="l"/>
              </a:tabLst>
            </a:pPr>
            <a:r>
              <a:rPr sz="2600" spc="-180" dirty="0">
                <a:latin typeface="Georgia"/>
                <a:cs typeface="Georgia"/>
              </a:rPr>
              <a:t>TREE-MAXIMUM(x)</a:t>
            </a:r>
            <a:endParaRPr sz="2600">
              <a:latin typeface="Georgia"/>
              <a:cs typeface="Georgia"/>
            </a:endParaRPr>
          </a:p>
          <a:p>
            <a:pPr marL="354330" indent="-341630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354330" algn="l"/>
              </a:tabLst>
            </a:pPr>
            <a:r>
              <a:rPr sz="2600" spc="-15" dirty="0">
                <a:latin typeface="Georgia"/>
                <a:cs typeface="Georgia"/>
              </a:rPr>
              <a:t>while </a:t>
            </a:r>
            <a:r>
              <a:rPr sz="2600" spc="-60" dirty="0">
                <a:latin typeface="Georgia"/>
                <a:cs typeface="Georgia"/>
              </a:rPr>
              <a:t>x.right </a:t>
            </a:r>
            <a:r>
              <a:rPr sz="2600" spc="-235" dirty="0">
                <a:latin typeface="Georgia"/>
                <a:cs typeface="Georgia"/>
              </a:rPr>
              <a:t>≠</a:t>
            </a:r>
            <a:r>
              <a:rPr sz="2600" spc="-100" dirty="0">
                <a:latin typeface="Georgia"/>
                <a:cs typeface="Georgia"/>
              </a:rPr>
              <a:t> </a:t>
            </a:r>
            <a:r>
              <a:rPr sz="2600" spc="-195" dirty="0">
                <a:latin typeface="Georgia"/>
                <a:cs typeface="Georgia"/>
              </a:rPr>
              <a:t>NIL</a:t>
            </a:r>
            <a:endParaRPr sz="2600">
              <a:latin typeface="Georgia"/>
              <a:cs typeface="Georgia"/>
            </a:endParaRPr>
          </a:p>
          <a:p>
            <a:pPr marL="1233170" indent="-1220470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1232535" algn="l"/>
                <a:tab pos="1233170" algn="l"/>
              </a:tabLst>
            </a:pPr>
            <a:r>
              <a:rPr sz="2600" spc="-60" dirty="0">
                <a:latin typeface="Georgia"/>
                <a:cs typeface="Georgia"/>
              </a:rPr>
              <a:t>x </a:t>
            </a:r>
            <a:r>
              <a:rPr sz="2600" spc="-235" dirty="0">
                <a:latin typeface="Georgia"/>
                <a:cs typeface="Georgia"/>
              </a:rPr>
              <a:t>=</a:t>
            </a:r>
            <a:r>
              <a:rPr sz="2600" spc="-60" dirty="0">
                <a:latin typeface="Georgia"/>
                <a:cs typeface="Georgia"/>
              </a:rPr>
              <a:t> x.right</a:t>
            </a:r>
            <a:endParaRPr sz="2600">
              <a:latin typeface="Georgia"/>
              <a:cs typeface="Georgia"/>
            </a:endParaRPr>
          </a:p>
          <a:p>
            <a:pPr marL="354330" indent="-341630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354330" algn="l"/>
              </a:tabLst>
            </a:pPr>
            <a:r>
              <a:rPr sz="2600" spc="-25" dirty="0">
                <a:latin typeface="Georgia"/>
                <a:cs typeface="Georgia"/>
              </a:rPr>
              <a:t>return</a:t>
            </a:r>
            <a:r>
              <a:rPr sz="2600" spc="-60" dirty="0">
                <a:latin typeface="Georgia"/>
                <a:cs typeface="Georgia"/>
              </a:rPr>
              <a:t> x</a:t>
            </a:r>
            <a:endParaRPr sz="26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6498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8719" y="71120"/>
            <a:ext cx="67576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Insert </a:t>
            </a:r>
            <a:r>
              <a:rPr spc="-270" dirty="0"/>
              <a:t>a </a:t>
            </a:r>
            <a:r>
              <a:rPr spc="-229" dirty="0"/>
              <a:t>value </a:t>
            </a:r>
            <a:r>
              <a:rPr spc="-254" dirty="0"/>
              <a:t>into </a:t>
            </a:r>
            <a:r>
              <a:rPr spc="-235" dirty="0"/>
              <a:t>the</a:t>
            </a:r>
            <a:r>
              <a:rPr spc="235" dirty="0"/>
              <a:t> </a:t>
            </a:r>
            <a:r>
              <a:rPr spc="-430" dirty="0"/>
              <a:t>BST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023620"/>
            <a:ext cx="8647430" cy="2566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143510" indent="-341630">
              <a:lnSpc>
                <a:spcPct val="100000"/>
              </a:lnSpc>
              <a:spcBef>
                <a:spcPts val="100"/>
              </a:spcBef>
              <a:buFont typeface="Symbol"/>
              <a:buChar char=""/>
              <a:tabLst>
                <a:tab pos="353695" algn="l"/>
                <a:tab pos="354330" algn="l"/>
              </a:tabLst>
            </a:pPr>
            <a:r>
              <a:rPr sz="2600" spc="-45" dirty="0">
                <a:latin typeface="Georgia"/>
                <a:cs typeface="Georgia"/>
              </a:rPr>
              <a:t>To </a:t>
            </a:r>
            <a:r>
              <a:rPr sz="2600" spc="-25" dirty="0">
                <a:latin typeface="Georgia"/>
                <a:cs typeface="Georgia"/>
              </a:rPr>
              <a:t>insert </a:t>
            </a:r>
            <a:r>
              <a:rPr sz="2600" spc="-45" dirty="0">
                <a:latin typeface="Georgia"/>
                <a:cs typeface="Georgia"/>
              </a:rPr>
              <a:t>a </a:t>
            </a:r>
            <a:r>
              <a:rPr sz="2600" dirty="0">
                <a:latin typeface="Georgia"/>
                <a:cs typeface="Georgia"/>
              </a:rPr>
              <a:t>new </a:t>
            </a:r>
            <a:r>
              <a:rPr sz="2600" spc="-25" dirty="0">
                <a:latin typeface="Georgia"/>
                <a:cs typeface="Georgia"/>
              </a:rPr>
              <a:t>value </a:t>
            </a:r>
            <a:r>
              <a:rPr sz="2600" spc="15" dirty="0">
                <a:latin typeface="Georgia"/>
                <a:cs typeface="Georgia"/>
              </a:rPr>
              <a:t>v </a:t>
            </a:r>
            <a:r>
              <a:rPr sz="2600" spc="-50" dirty="0">
                <a:latin typeface="Georgia"/>
                <a:cs typeface="Georgia"/>
              </a:rPr>
              <a:t>into </a:t>
            </a:r>
            <a:r>
              <a:rPr sz="2600" spc="-45" dirty="0">
                <a:latin typeface="Georgia"/>
                <a:cs typeface="Georgia"/>
              </a:rPr>
              <a:t>a </a:t>
            </a:r>
            <a:r>
              <a:rPr sz="2600" spc="-30" dirty="0">
                <a:latin typeface="Georgia"/>
                <a:cs typeface="Georgia"/>
              </a:rPr>
              <a:t>binary </a:t>
            </a:r>
            <a:r>
              <a:rPr sz="2600" spc="-25" dirty="0">
                <a:latin typeface="Georgia"/>
                <a:cs typeface="Georgia"/>
              </a:rPr>
              <a:t>search </a:t>
            </a:r>
            <a:r>
              <a:rPr sz="2600" dirty="0">
                <a:latin typeface="Georgia"/>
                <a:cs typeface="Georgia"/>
              </a:rPr>
              <a:t>tree </a:t>
            </a:r>
            <a:r>
              <a:rPr sz="2600" spc="-120" dirty="0">
                <a:latin typeface="Georgia"/>
                <a:cs typeface="Georgia"/>
              </a:rPr>
              <a:t>T, </a:t>
            </a:r>
            <a:r>
              <a:rPr sz="2600" spc="50" dirty="0">
                <a:latin typeface="Georgia"/>
                <a:cs typeface="Georgia"/>
              </a:rPr>
              <a:t>we</a:t>
            </a:r>
            <a:r>
              <a:rPr sz="2600" spc="-325" dirty="0">
                <a:latin typeface="Georgia"/>
                <a:cs typeface="Georgia"/>
              </a:rPr>
              <a:t> </a:t>
            </a:r>
            <a:r>
              <a:rPr sz="2600" spc="-25" dirty="0">
                <a:latin typeface="Georgia"/>
                <a:cs typeface="Georgia"/>
              </a:rPr>
              <a:t>use  </a:t>
            </a:r>
            <a:r>
              <a:rPr sz="2600" spc="-30" dirty="0">
                <a:latin typeface="Georgia"/>
                <a:cs typeface="Georgia"/>
              </a:rPr>
              <a:t>the </a:t>
            </a:r>
            <a:r>
              <a:rPr sz="2600" spc="-20" dirty="0">
                <a:latin typeface="Georgia"/>
                <a:cs typeface="Georgia"/>
              </a:rPr>
              <a:t>procedure</a:t>
            </a:r>
            <a:r>
              <a:rPr sz="2600" spc="-80" dirty="0">
                <a:latin typeface="Georgia"/>
                <a:cs typeface="Georgia"/>
              </a:rPr>
              <a:t> </a:t>
            </a:r>
            <a:r>
              <a:rPr sz="2600" spc="-170" dirty="0">
                <a:latin typeface="Georgia"/>
                <a:cs typeface="Georgia"/>
              </a:rPr>
              <a:t>TREE-INSERT.</a:t>
            </a:r>
            <a:endParaRPr sz="2600">
              <a:latin typeface="Georgia"/>
              <a:cs typeface="Georgia"/>
            </a:endParaRPr>
          </a:p>
          <a:p>
            <a:pPr marL="354330" marR="5080" indent="-341630">
              <a:lnSpc>
                <a:spcPct val="100000"/>
              </a:lnSpc>
              <a:spcBef>
                <a:spcPts val="650"/>
              </a:spcBef>
              <a:buFont typeface="Symbol"/>
              <a:buChar char=""/>
              <a:tabLst>
                <a:tab pos="353695" algn="l"/>
                <a:tab pos="354330" algn="l"/>
              </a:tabLst>
            </a:pPr>
            <a:r>
              <a:rPr sz="2600" spc="-45" dirty="0">
                <a:latin typeface="Georgia"/>
                <a:cs typeface="Georgia"/>
              </a:rPr>
              <a:t>The </a:t>
            </a:r>
            <a:r>
              <a:rPr sz="2600" spc="-20" dirty="0">
                <a:latin typeface="Georgia"/>
                <a:cs typeface="Georgia"/>
              </a:rPr>
              <a:t>procedure takes </a:t>
            </a:r>
            <a:r>
              <a:rPr sz="2600" spc="-45" dirty="0">
                <a:latin typeface="Georgia"/>
                <a:cs typeface="Georgia"/>
              </a:rPr>
              <a:t>a node </a:t>
            </a:r>
            <a:r>
              <a:rPr sz="2600" spc="25" dirty="0">
                <a:latin typeface="Georgia"/>
                <a:cs typeface="Georgia"/>
              </a:rPr>
              <a:t>z </a:t>
            </a:r>
            <a:r>
              <a:rPr sz="2600" spc="-25" dirty="0">
                <a:latin typeface="Georgia"/>
                <a:cs typeface="Georgia"/>
              </a:rPr>
              <a:t>for </a:t>
            </a:r>
            <a:r>
              <a:rPr sz="2600" spc="-30" dirty="0">
                <a:latin typeface="Georgia"/>
                <a:cs typeface="Georgia"/>
              </a:rPr>
              <a:t>which </a:t>
            </a:r>
            <a:r>
              <a:rPr sz="2600" spc="-50" dirty="0">
                <a:latin typeface="Georgia"/>
                <a:cs typeface="Georgia"/>
              </a:rPr>
              <a:t>z.key=v </a:t>
            </a:r>
            <a:r>
              <a:rPr sz="2600" spc="-170" dirty="0">
                <a:latin typeface="Georgia"/>
                <a:cs typeface="Georgia"/>
              </a:rPr>
              <a:t>,</a:t>
            </a:r>
            <a:r>
              <a:rPr sz="2600" spc="-320" dirty="0">
                <a:latin typeface="Georgia"/>
                <a:cs typeface="Georgia"/>
              </a:rPr>
              <a:t> </a:t>
            </a:r>
            <a:r>
              <a:rPr sz="2600" spc="-105" dirty="0">
                <a:latin typeface="Georgia"/>
                <a:cs typeface="Georgia"/>
              </a:rPr>
              <a:t>z.left=NIL  </a:t>
            </a:r>
            <a:r>
              <a:rPr sz="2600" spc="-60" dirty="0">
                <a:latin typeface="Georgia"/>
                <a:cs typeface="Georgia"/>
              </a:rPr>
              <a:t>and</a:t>
            </a:r>
            <a:r>
              <a:rPr sz="2600" spc="-65" dirty="0">
                <a:latin typeface="Georgia"/>
                <a:cs typeface="Georgia"/>
              </a:rPr>
              <a:t> </a:t>
            </a:r>
            <a:r>
              <a:rPr sz="2600" spc="-110" dirty="0">
                <a:latin typeface="Georgia"/>
                <a:cs typeface="Georgia"/>
              </a:rPr>
              <a:t>z.right=NIL.</a:t>
            </a:r>
            <a:endParaRPr sz="2600">
              <a:latin typeface="Georgia"/>
              <a:cs typeface="Georgia"/>
            </a:endParaRPr>
          </a:p>
          <a:p>
            <a:pPr marL="354330" marR="204470" indent="-341630">
              <a:lnSpc>
                <a:spcPct val="100000"/>
              </a:lnSpc>
              <a:spcBef>
                <a:spcPts val="640"/>
              </a:spcBef>
              <a:buFont typeface="Symbol"/>
              <a:buChar char=""/>
              <a:tabLst>
                <a:tab pos="353695" algn="l"/>
                <a:tab pos="354330" algn="l"/>
              </a:tabLst>
            </a:pPr>
            <a:r>
              <a:rPr sz="2600" spc="-100" dirty="0">
                <a:latin typeface="Georgia"/>
                <a:cs typeface="Georgia"/>
              </a:rPr>
              <a:t>It </a:t>
            </a:r>
            <a:r>
              <a:rPr sz="2600" spc="-45" dirty="0">
                <a:latin typeface="Georgia"/>
                <a:cs typeface="Georgia"/>
              </a:rPr>
              <a:t>modifies </a:t>
            </a:r>
            <a:r>
              <a:rPr sz="2600" spc="-70" dirty="0">
                <a:latin typeface="Georgia"/>
                <a:cs typeface="Georgia"/>
              </a:rPr>
              <a:t>T </a:t>
            </a:r>
            <a:r>
              <a:rPr sz="2600" spc="-65" dirty="0">
                <a:latin typeface="Georgia"/>
                <a:cs typeface="Georgia"/>
              </a:rPr>
              <a:t>and </a:t>
            </a:r>
            <a:r>
              <a:rPr sz="2600" spc="-40" dirty="0">
                <a:latin typeface="Georgia"/>
                <a:cs typeface="Georgia"/>
              </a:rPr>
              <a:t>some </a:t>
            </a:r>
            <a:r>
              <a:rPr sz="2600" spc="-45" dirty="0">
                <a:latin typeface="Georgia"/>
                <a:cs typeface="Georgia"/>
              </a:rPr>
              <a:t>of </a:t>
            </a:r>
            <a:r>
              <a:rPr sz="2600" spc="-30" dirty="0">
                <a:latin typeface="Georgia"/>
                <a:cs typeface="Georgia"/>
              </a:rPr>
              <a:t>the </a:t>
            </a:r>
            <a:r>
              <a:rPr sz="2600" spc="-25" dirty="0">
                <a:latin typeface="Georgia"/>
                <a:cs typeface="Georgia"/>
              </a:rPr>
              <a:t>attributes </a:t>
            </a:r>
            <a:r>
              <a:rPr sz="2600" spc="-45" dirty="0">
                <a:latin typeface="Georgia"/>
                <a:cs typeface="Georgia"/>
              </a:rPr>
              <a:t>of </a:t>
            </a:r>
            <a:r>
              <a:rPr sz="2600" spc="25" dirty="0">
                <a:latin typeface="Georgia"/>
                <a:cs typeface="Georgia"/>
              </a:rPr>
              <a:t>z </a:t>
            </a:r>
            <a:r>
              <a:rPr sz="2600" spc="-65" dirty="0">
                <a:latin typeface="Georgia"/>
                <a:cs typeface="Georgia"/>
              </a:rPr>
              <a:t>in </a:t>
            </a:r>
            <a:r>
              <a:rPr sz="2600" spc="-45" dirty="0">
                <a:latin typeface="Georgia"/>
                <a:cs typeface="Georgia"/>
              </a:rPr>
              <a:t>such a</a:t>
            </a:r>
            <a:r>
              <a:rPr sz="2600" spc="-204" dirty="0">
                <a:latin typeface="Georgia"/>
                <a:cs typeface="Georgia"/>
              </a:rPr>
              <a:t> </a:t>
            </a:r>
            <a:r>
              <a:rPr sz="2600" spc="25" dirty="0">
                <a:latin typeface="Georgia"/>
                <a:cs typeface="Georgia"/>
              </a:rPr>
              <a:t>way  </a:t>
            </a:r>
            <a:r>
              <a:rPr sz="2600" spc="-45" dirty="0">
                <a:latin typeface="Georgia"/>
                <a:cs typeface="Georgia"/>
              </a:rPr>
              <a:t>that </a:t>
            </a:r>
            <a:r>
              <a:rPr sz="2600" spc="-35" dirty="0">
                <a:latin typeface="Georgia"/>
                <a:cs typeface="Georgia"/>
              </a:rPr>
              <a:t>it </a:t>
            </a:r>
            <a:r>
              <a:rPr sz="2600" spc="-25" dirty="0">
                <a:latin typeface="Georgia"/>
                <a:cs typeface="Georgia"/>
              </a:rPr>
              <a:t>inserts </a:t>
            </a:r>
            <a:r>
              <a:rPr sz="2600" spc="25" dirty="0">
                <a:latin typeface="Georgia"/>
                <a:cs typeface="Georgia"/>
              </a:rPr>
              <a:t>z </a:t>
            </a:r>
            <a:r>
              <a:rPr sz="2600" spc="-45" dirty="0">
                <a:latin typeface="Georgia"/>
                <a:cs typeface="Georgia"/>
              </a:rPr>
              <a:t>into </a:t>
            </a:r>
            <a:r>
              <a:rPr sz="2600" spc="-70" dirty="0">
                <a:latin typeface="Georgia"/>
                <a:cs typeface="Georgia"/>
              </a:rPr>
              <a:t>an </a:t>
            </a:r>
            <a:r>
              <a:rPr sz="2600" spc="-25" dirty="0">
                <a:latin typeface="Georgia"/>
                <a:cs typeface="Georgia"/>
              </a:rPr>
              <a:t>appropriate </a:t>
            </a:r>
            <a:r>
              <a:rPr sz="2600" spc="-40" dirty="0">
                <a:latin typeface="Georgia"/>
                <a:cs typeface="Georgia"/>
              </a:rPr>
              <a:t>position </a:t>
            </a:r>
            <a:r>
              <a:rPr sz="2600" spc="-65" dirty="0">
                <a:latin typeface="Georgia"/>
                <a:cs typeface="Georgia"/>
              </a:rPr>
              <a:t>in </a:t>
            </a:r>
            <a:r>
              <a:rPr sz="2600" spc="-35" dirty="0">
                <a:latin typeface="Georgia"/>
                <a:cs typeface="Georgia"/>
              </a:rPr>
              <a:t>the</a:t>
            </a:r>
            <a:r>
              <a:rPr sz="2600" spc="-23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tree</a:t>
            </a:r>
            <a:endParaRPr sz="26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37992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8719" y="71120"/>
            <a:ext cx="67576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Insert </a:t>
            </a:r>
            <a:r>
              <a:rPr spc="-270" dirty="0"/>
              <a:t>a </a:t>
            </a:r>
            <a:r>
              <a:rPr spc="-229" dirty="0"/>
              <a:t>value </a:t>
            </a:r>
            <a:r>
              <a:rPr spc="-254" dirty="0"/>
              <a:t>into </a:t>
            </a:r>
            <a:r>
              <a:rPr spc="-235" dirty="0"/>
              <a:t>the</a:t>
            </a:r>
            <a:r>
              <a:rPr spc="235" dirty="0"/>
              <a:t> </a:t>
            </a:r>
            <a:r>
              <a:rPr spc="-430" dirty="0"/>
              <a:t>BST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023620"/>
            <a:ext cx="8674735" cy="5008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89535" indent="-341630">
              <a:lnSpc>
                <a:spcPct val="100000"/>
              </a:lnSpc>
              <a:spcBef>
                <a:spcPts val="100"/>
              </a:spcBef>
              <a:tabLst>
                <a:tab pos="353695" algn="l"/>
              </a:tabLst>
            </a:pPr>
            <a:r>
              <a:rPr sz="3600" spc="-1050" baseline="5787" dirty="0">
                <a:latin typeface="Symbol"/>
                <a:cs typeface="Symbol"/>
              </a:rPr>
              <a:t></a:t>
            </a:r>
            <a:r>
              <a:rPr sz="3600" spc="-1050" baseline="5787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Georgia"/>
                <a:cs typeface="Georgia"/>
              </a:rPr>
              <a:t>Suppose </a:t>
            </a:r>
            <a:r>
              <a:rPr sz="2400" spc="15" dirty="0">
                <a:latin typeface="Georgia"/>
                <a:cs typeface="Georgia"/>
              </a:rPr>
              <a:t>v</a:t>
            </a:r>
            <a:r>
              <a:rPr sz="2400" spc="-65" dirty="0">
                <a:latin typeface="Georgia"/>
                <a:cs typeface="Georgia"/>
              </a:rPr>
              <a:t> </a:t>
            </a:r>
            <a:r>
              <a:rPr sz="2400" spc="-20" dirty="0">
                <a:latin typeface="Georgia"/>
                <a:cs typeface="Georgia"/>
              </a:rPr>
              <a:t>is</a:t>
            </a:r>
            <a:r>
              <a:rPr sz="2400" spc="-55" dirty="0">
                <a:latin typeface="Georgia"/>
                <a:cs typeface="Georgia"/>
              </a:rPr>
              <a:t> </a:t>
            </a:r>
            <a:r>
              <a:rPr sz="2400" spc="-30" dirty="0">
                <a:latin typeface="Georgia"/>
                <a:cs typeface="Georgia"/>
              </a:rPr>
              <a:t>the</a:t>
            </a:r>
            <a:r>
              <a:rPr sz="2400" spc="-45" dirty="0">
                <a:latin typeface="Georgia"/>
                <a:cs typeface="Georgia"/>
              </a:rPr>
              <a:t> </a:t>
            </a:r>
            <a:r>
              <a:rPr sz="2400" spc="-25" dirty="0">
                <a:latin typeface="Georgia"/>
                <a:cs typeface="Georgia"/>
              </a:rPr>
              <a:t>value</a:t>
            </a:r>
            <a:r>
              <a:rPr sz="2400" spc="-45" dirty="0">
                <a:latin typeface="Georgia"/>
                <a:cs typeface="Georgia"/>
              </a:rPr>
              <a:t> </a:t>
            </a:r>
            <a:r>
              <a:rPr sz="2400" spc="45" dirty="0">
                <a:latin typeface="Georgia"/>
                <a:cs typeface="Georgia"/>
              </a:rPr>
              <a:t>we</a:t>
            </a:r>
            <a:r>
              <a:rPr sz="2400" spc="-55" dirty="0">
                <a:latin typeface="Georgia"/>
                <a:cs typeface="Georgia"/>
              </a:rPr>
              <a:t> </a:t>
            </a:r>
            <a:r>
              <a:rPr sz="2400" spc="-15" dirty="0">
                <a:latin typeface="Georgia"/>
                <a:cs typeface="Georgia"/>
              </a:rPr>
              <a:t>want</a:t>
            </a:r>
            <a:r>
              <a:rPr sz="2400" spc="-45" dirty="0">
                <a:latin typeface="Georgia"/>
                <a:cs typeface="Georgia"/>
              </a:rPr>
              <a:t> </a:t>
            </a:r>
            <a:r>
              <a:rPr sz="2400" spc="-25" dirty="0">
                <a:latin typeface="Georgia"/>
                <a:cs typeface="Georgia"/>
              </a:rPr>
              <a:t>to</a:t>
            </a:r>
            <a:r>
              <a:rPr sz="2400" spc="-60" dirty="0">
                <a:latin typeface="Georgia"/>
                <a:cs typeface="Georgia"/>
              </a:rPr>
              <a:t> </a:t>
            </a:r>
            <a:r>
              <a:rPr sz="2400" spc="-20" dirty="0">
                <a:latin typeface="Georgia"/>
                <a:cs typeface="Georgia"/>
              </a:rPr>
              <a:t>insert</a:t>
            </a:r>
            <a:r>
              <a:rPr sz="2400" spc="-55" dirty="0">
                <a:latin typeface="Georgia"/>
                <a:cs typeface="Georgia"/>
              </a:rPr>
              <a:t> and</a:t>
            </a:r>
            <a:r>
              <a:rPr sz="2400" spc="-50" dirty="0">
                <a:latin typeface="Georgia"/>
                <a:cs typeface="Georgia"/>
              </a:rPr>
              <a:t> </a:t>
            </a:r>
            <a:r>
              <a:rPr sz="2400" spc="25" dirty="0">
                <a:latin typeface="Georgia"/>
                <a:cs typeface="Georgia"/>
              </a:rPr>
              <a:t>z</a:t>
            </a:r>
            <a:r>
              <a:rPr sz="2400" spc="-65" dirty="0">
                <a:latin typeface="Georgia"/>
                <a:cs typeface="Georgia"/>
              </a:rPr>
              <a:t> </a:t>
            </a:r>
            <a:r>
              <a:rPr sz="2400" spc="-20" dirty="0">
                <a:latin typeface="Georgia"/>
                <a:cs typeface="Georgia"/>
              </a:rPr>
              <a:t>is</a:t>
            </a:r>
            <a:r>
              <a:rPr sz="2400" spc="-55" dirty="0">
                <a:latin typeface="Georgia"/>
                <a:cs typeface="Georgia"/>
              </a:rPr>
              <a:t> </a:t>
            </a:r>
            <a:r>
              <a:rPr sz="2400" spc="-30" dirty="0">
                <a:latin typeface="Georgia"/>
                <a:cs typeface="Georgia"/>
              </a:rPr>
              <a:t>the</a:t>
            </a:r>
            <a:r>
              <a:rPr sz="2400" spc="-45" dirty="0">
                <a:latin typeface="Georgia"/>
                <a:cs typeface="Georgia"/>
              </a:rPr>
              <a:t> </a:t>
            </a:r>
            <a:r>
              <a:rPr sz="2400" spc="-35" dirty="0">
                <a:latin typeface="Georgia"/>
                <a:cs typeface="Georgia"/>
              </a:rPr>
              <a:t>node</a:t>
            </a:r>
            <a:r>
              <a:rPr sz="2400" spc="-55" dirty="0">
                <a:latin typeface="Georgia"/>
                <a:cs typeface="Georgia"/>
              </a:rPr>
              <a:t> </a:t>
            </a:r>
            <a:r>
              <a:rPr sz="2400" spc="-30" dirty="0">
                <a:latin typeface="Georgia"/>
                <a:cs typeface="Georgia"/>
              </a:rPr>
              <a:t>(New  </a:t>
            </a:r>
            <a:r>
              <a:rPr sz="2400" spc="-10" dirty="0">
                <a:latin typeface="Georgia"/>
                <a:cs typeface="Georgia"/>
              </a:rPr>
              <a:t>or </a:t>
            </a:r>
            <a:r>
              <a:rPr sz="2400" spc="-130" dirty="0">
                <a:latin typeface="Georgia"/>
                <a:cs typeface="Georgia"/>
              </a:rPr>
              <a:t>NIL) </a:t>
            </a:r>
            <a:r>
              <a:rPr sz="2400" spc="45" dirty="0">
                <a:latin typeface="Georgia"/>
                <a:cs typeface="Georgia"/>
              </a:rPr>
              <a:t>we </a:t>
            </a:r>
            <a:r>
              <a:rPr sz="2400" spc="-10" dirty="0">
                <a:latin typeface="Georgia"/>
                <a:cs typeface="Georgia"/>
              </a:rPr>
              <a:t>are </a:t>
            </a:r>
            <a:r>
              <a:rPr sz="2400" spc="-30" dirty="0">
                <a:latin typeface="Georgia"/>
                <a:cs typeface="Georgia"/>
              </a:rPr>
              <a:t>supposed </a:t>
            </a:r>
            <a:r>
              <a:rPr sz="2400" spc="-20" dirty="0">
                <a:latin typeface="Georgia"/>
                <a:cs typeface="Georgia"/>
              </a:rPr>
              <a:t>to </a:t>
            </a:r>
            <a:r>
              <a:rPr sz="2400" spc="-55" dirty="0">
                <a:latin typeface="Georgia"/>
                <a:cs typeface="Georgia"/>
              </a:rPr>
              <a:t>find </a:t>
            </a:r>
            <a:r>
              <a:rPr sz="2400" spc="-25" dirty="0">
                <a:latin typeface="Georgia"/>
                <a:cs typeface="Georgia"/>
              </a:rPr>
              <a:t>to </a:t>
            </a:r>
            <a:r>
              <a:rPr sz="2400" spc="-20" dirty="0">
                <a:latin typeface="Georgia"/>
                <a:cs typeface="Georgia"/>
              </a:rPr>
              <a:t>insert </a:t>
            </a:r>
            <a:r>
              <a:rPr sz="2400" spc="-30" dirty="0">
                <a:latin typeface="Georgia"/>
                <a:cs typeface="Georgia"/>
              </a:rPr>
              <a:t>the </a:t>
            </a:r>
            <a:r>
              <a:rPr sz="2400" spc="-25" dirty="0">
                <a:latin typeface="Georgia"/>
                <a:cs typeface="Georgia"/>
              </a:rPr>
              <a:t>value</a:t>
            </a:r>
            <a:r>
              <a:rPr sz="2400" spc="-315" dirty="0">
                <a:latin typeface="Georgia"/>
                <a:cs typeface="Georgia"/>
              </a:rPr>
              <a:t> </a:t>
            </a:r>
            <a:r>
              <a:rPr sz="2400" spc="-75" dirty="0">
                <a:latin typeface="Georgia"/>
                <a:cs typeface="Georgia"/>
              </a:rPr>
              <a:t>v.</a:t>
            </a:r>
            <a:endParaRPr sz="2400" dirty="0">
              <a:latin typeface="Georgia"/>
              <a:cs typeface="Georgia"/>
            </a:endParaRPr>
          </a:p>
          <a:p>
            <a:pPr marL="354330">
              <a:lnSpc>
                <a:spcPct val="100000"/>
              </a:lnSpc>
            </a:pPr>
            <a:r>
              <a:rPr sz="2400" spc="-60" dirty="0">
                <a:latin typeface="Georgia"/>
                <a:cs typeface="Georgia"/>
              </a:rPr>
              <a:t>z.p </a:t>
            </a:r>
            <a:r>
              <a:rPr sz="2400" spc="-25" dirty="0">
                <a:latin typeface="Georgia"/>
                <a:cs typeface="Georgia"/>
              </a:rPr>
              <a:t>denotes </a:t>
            </a:r>
            <a:r>
              <a:rPr sz="2400" spc="-30" dirty="0">
                <a:latin typeface="Georgia"/>
                <a:cs typeface="Georgia"/>
              </a:rPr>
              <a:t>the </a:t>
            </a:r>
            <a:r>
              <a:rPr sz="2400" spc="-25" dirty="0">
                <a:latin typeface="Georgia"/>
                <a:cs typeface="Georgia"/>
              </a:rPr>
              <a:t>parent </a:t>
            </a:r>
            <a:r>
              <a:rPr sz="2400" spc="-40" dirty="0">
                <a:latin typeface="Georgia"/>
                <a:cs typeface="Georgia"/>
              </a:rPr>
              <a:t>of</a:t>
            </a:r>
            <a:r>
              <a:rPr sz="2400" spc="-130" dirty="0">
                <a:latin typeface="Georgia"/>
                <a:cs typeface="Georgia"/>
              </a:rPr>
              <a:t> </a:t>
            </a:r>
            <a:r>
              <a:rPr sz="2400" spc="-70" dirty="0">
                <a:latin typeface="Georgia"/>
                <a:cs typeface="Georgia"/>
              </a:rPr>
              <a:t>z.</a:t>
            </a:r>
            <a:endParaRPr sz="2400" dirty="0">
              <a:latin typeface="Georgia"/>
              <a:cs typeface="Georgia"/>
            </a:endParaRPr>
          </a:p>
          <a:p>
            <a:pPr marL="354330" marR="5080" indent="-341630">
              <a:lnSpc>
                <a:spcPct val="100000"/>
              </a:lnSpc>
              <a:spcBef>
                <a:spcPts val="600"/>
              </a:spcBef>
              <a:buFont typeface="Symbol"/>
              <a:buChar char=""/>
              <a:tabLst>
                <a:tab pos="353695" algn="l"/>
                <a:tab pos="354330" algn="l"/>
                <a:tab pos="5332730" algn="l"/>
              </a:tabLst>
            </a:pPr>
            <a:r>
              <a:rPr sz="2400" spc="-335" dirty="0">
                <a:latin typeface="Georgia"/>
                <a:cs typeface="Georgia"/>
              </a:rPr>
              <a:t>X </a:t>
            </a:r>
            <a:r>
              <a:rPr sz="2400" spc="-25" dirty="0">
                <a:latin typeface="Georgia"/>
                <a:cs typeface="Georgia"/>
              </a:rPr>
              <a:t>is </a:t>
            </a:r>
            <a:r>
              <a:rPr sz="2400" spc="-40" dirty="0">
                <a:latin typeface="Georgia"/>
                <a:cs typeface="Georgia"/>
              </a:rPr>
              <a:t>a </a:t>
            </a:r>
            <a:r>
              <a:rPr sz="2400" spc="-30" dirty="0">
                <a:latin typeface="Georgia"/>
                <a:cs typeface="Georgia"/>
              </a:rPr>
              <a:t>pointer </a:t>
            </a:r>
            <a:r>
              <a:rPr sz="2400" spc="-40" dirty="0">
                <a:latin typeface="Georgia"/>
                <a:cs typeface="Georgia"/>
              </a:rPr>
              <a:t>that </a:t>
            </a:r>
            <a:r>
              <a:rPr sz="2400" spc="-15" dirty="0">
                <a:latin typeface="Georgia"/>
                <a:cs typeface="Georgia"/>
              </a:rPr>
              <a:t>traces </a:t>
            </a:r>
            <a:r>
              <a:rPr sz="2400" spc="-40" dirty="0">
                <a:latin typeface="Georgia"/>
                <a:cs typeface="Georgia"/>
              </a:rPr>
              <a:t>a </a:t>
            </a:r>
            <a:r>
              <a:rPr sz="2400" spc="-45" dirty="0">
                <a:latin typeface="Georgia"/>
                <a:cs typeface="Georgia"/>
              </a:rPr>
              <a:t>simple path </a:t>
            </a:r>
            <a:r>
              <a:rPr sz="2400" spc="-10" dirty="0">
                <a:latin typeface="Georgia"/>
                <a:cs typeface="Georgia"/>
              </a:rPr>
              <a:t>downward </a:t>
            </a:r>
            <a:r>
              <a:rPr sz="2400" spc="-30" dirty="0">
                <a:latin typeface="Georgia"/>
                <a:cs typeface="Georgia"/>
              </a:rPr>
              <a:t>the </a:t>
            </a:r>
            <a:r>
              <a:rPr sz="2400" dirty="0">
                <a:latin typeface="Georgia"/>
                <a:cs typeface="Georgia"/>
              </a:rPr>
              <a:t>tree </a:t>
            </a:r>
            <a:r>
              <a:rPr sz="2400" spc="-55" dirty="0">
                <a:latin typeface="Georgia"/>
                <a:cs typeface="Georgia"/>
              </a:rPr>
              <a:t>and</a:t>
            </a:r>
            <a:r>
              <a:rPr sz="2400" spc="-204" dirty="0">
                <a:latin typeface="Georgia"/>
                <a:cs typeface="Georgia"/>
              </a:rPr>
              <a:t> </a:t>
            </a:r>
            <a:r>
              <a:rPr sz="2400" spc="25" dirty="0">
                <a:latin typeface="Georgia"/>
                <a:cs typeface="Georgia"/>
              </a:rPr>
              <a:t>y  </a:t>
            </a:r>
            <a:r>
              <a:rPr sz="2400" spc="-20" dirty="0">
                <a:latin typeface="Georgia"/>
                <a:cs typeface="Georgia"/>
              </a:rPr>
              <a:t>is </a:t>
            </a:r>
            <a:r>
              <a:rPr sz="2400" spc="-30" dirty="0">
                <a:latin typeface="Georgia"/>
                <a:cs typeface="Georgia"/>
              </a:rPr>
              <a:t>the </a:t>
            </a:r>
            <a:r>
              <a:rPr sz="2400" spc="-35" dirty="0">
                <a:latin typeface="Georgia"/>
                <a:cs typeface="Georgia"/>
              </a:rPr>
              <a:t>trailing </a:t>
            </a:r>
            <a:r>
              <a:rPr sz="2400" spc="-30" dirty="0">
                <a:latin typeface="Georgia"/>
                <a:cs typeface="Georgia"/>
              </a:rPr>
              <a:t>pointer </a:t>
            </a:r>
            <a:r>
              <a:rPr sz="2400" spc="-20" dirty="0">
                <a:latin typeface="Georgia"/>
                <a:cs typeface="Georgia"/>
              </a:rPr>
              <a:t>as </a:t>
            </a:r>
            <a:r>
              <a:rPr sz="2400" spc="-30" dirty="0">
                <a:latin typeface="Georgia"/>
                <a:cs typeface="Georgia"/>
              </a:rPr>
              <a:t>the</a:t>
            </a:r>
            <a:r>
              <a:rPr sz="2400" spc="-125" dirty="0">
                <a:latin typeface="Georgia"/>
                <a:cs typeface="Georgia"/>
              </a:rPr>
              <a:t> </a:t>
            </a:r>
            <a:r>
              <a:rPr sz="2400" spc="-30" dirty="0">
                <a:latin typeface="Georgia"/>
                <a:cs typeface="Georgia"/>
              </a:rPr>
              <a:t>parent</a:t>
            </a:r>
            <a:r>
              <a:rPr sz="2400" spc="-35" dirty="0">
                <a:latin typeface="Georgia"/>
                <a:cs typeface="Georgia"/>
              </a:rPr>
              <a:t> </a:t>
            </a:r>
            <a:r>
              <a:rPr sz="2400" spc="-40" dirty="0">
                <a:latin typeface="Georgia"/>
                <a:cs typeface="Georgia"/>
              </a:rPr>
              <a:t>of	</a:t>
            </a:r>
            <a:r>
              <a:rPr sz="2400" spc="-110" dirty="0">
                <a:latin typeface="Georgia"/>
                <a:cs typeface="Georgia"/>
              </a:rPr>
              <a:t>x. </a:t>
            </a:r>
            <a:r>
              <a:rPr sz="2400" spc="-45" dirty="0">
                <a:latin typeface="Georgia"/>
                <a:cs typeface="Georgia"/>
              </a:rPr>
              <a:t>T.root </a:t>
            </a:r>
            <a:r>
              <a:rPr sz="2400" spc="-25" dirty="0">
                <a:latin typeface="Georgia"/>
                <a:cs typeface="Georgia"/>
              </a:rPr>
              <a:t>denote </a:t>
            </a:r>
            <a:r>
              <a:rPr sz="2400" spc="-30" dirty="0">
                <a:latin typeface="Georgia"/>
                <a:cs typeface="Georgia"/>
              </a:rPr>
              <a:t>the </a:t>
            </a:r>
            <a:r>
              <a:rPr sz="2400" spc="-15" dirty="0">
                <a:latin typeface="Georgia"/>
                <a:cs typeface="Georgia"/>
              </a:rPr>
              <a:t>root  </a:t>
            </a:r>
            <a:r>
              <a:rPr sz="2400" spc="-40" dirty="0">
                <a:latin typeface="Georgia"/>
                <a:cs typeface="Georgia"/>
              </a:rPr>
              <a:t>of </a:t>
            </a:r>
            <a:r>
              <a:rPr sz="2400" spc="-30" dirty="0">
                <a:latin typeface="Georgia"/>
                <a:cs typeface="Georgia"/>
              </a:rPr>
              <a:t>the</a:t>
            </a:r>
            <a:r>
              <a:rPr sz="2400" spc="-65" dirty="0">
                <a:latin typeface="Georgia"/>
                <a:cs typeface="Georgia"/>
              </a:rPr>
              <a:t> </a:t>
            </a:r>
            <a:r>
              <a:rPr sz="2400" spc="-30" dirty="0">
                <a:latin typeface="Georgia"/>
                <a:cs typeface="Georgia"/>
              </a:rPr>
              <a:t>tree.</a:t>
            </a:r>
            <a:endParaRPr sz="2400" dirty="0">
              <a:latin typeface="Georgia"/>
              <a:cs typeface="Georgia"/>
            </a:endParaRPr>
          </a:p>
          <a:p>
            <a:pPr marL="354330" marR="125095" indent="-341630">
              <a:lnSpc>
                <a:spcPct val="100000"/>
              </a:lnSpc>
              <a:spcBef>
                <a:spcPts val="600"/>
              </a:spcBef>
              <a:buFont typeface="Symbol"/>
              <a:buChar char=""/>
              <a:tabLst>
                <a:tab pos="353695" algn="l"/>
                <a:tab pos="354330" algn="l"/>
                <a:tab pos="2719070" algn="l"/>
                <a:tab pos="8002905" algn="l"/>
              </a:tabLst>
            </a:pPr>
            <a:r>
              <a:rPr sz="2400" spc="-50" dirty="0">
                <a:latin typeface="Georgia"/>
                <a:cs typeface="Georgia"/>
              </a:rPr>
              <a:t>Now </a:t>
            </a:r>
            <a:r>
              <a:rPr sz="2400" spc="-30" dirty="0">
                <a:latin typeface="Georgia"/>
                <a:cs typeface="Georgia"/>
              </a:rPr>
              <a:t>the </a:t>
            </a:r>
            <a:r>
              <a:rPr sz="2400" spc="-40" dirty="0">
                <a:latin typeface="Georgia"/>
                <a:cs typeface="Georgia"/>
              </a:rPr>
              <a:t>intention </a:t>
            </a:r>
            <a:r>
              <a:rPr sz="2400" spc="-25" dirty="0">
                <a:latin typeface="Georgia"/>
                <a:cs typeface="Georgia"/>
              </a:rPr>
              <a:t>is </a:t>
            </a:r>
            <a:r>
              <a:rPr sz="2400" spc="-20" dirty="0">
                <a:latin typeface="Georgia"/>
                <a:cs typeface="Georgia"/>
              </a:rPr>
              <a:t>to </a:t>
            </a:r>
            <a:r>
              <a:rPr sz="2400" spc="-55" dirty="0">
                <a:latin typeface="Georgia"/>
                <a:cs typeface="Georgia"/>
              </a:rPr>
              <a:t>find </a:t>
            </a:r>
            <a:r>
              <a:rPr sz="2400" spc="-40" dirty="0">
                <a:latin typeface="Georgia"/>
                <a:cs typeface="Georgia"/>
              </a:rPr>
              <a:t>a </a:t>
            </a:r>
            <a:r>
              <a:rPr sz="2400" spc="5" dirty="0">
                <a:latin typeface="Georgia"/>
                <a:cs typeface="Georgia"/>
              </a:rPr>
              <a:t>new </a:t>
            </a:r>
            <a:r>
              <a:rPr sz="2400" spc="-10" dirty="0">
                <a:latin typeface="Georgia"/>
                <a:cs typeface="Georgia"/>
              </a:rPr>
              <a:t>or </a:t>
            </a:r>
            <a:r>
              <a:rPr sz="2400" spc="-180" dirty="0">
                <a:latin typeface="Georgia"/>
                <a:cs typeface="Georgia"/>
              </a:rPr>
              <a:t>NIL </a:t>
            </a:r>
            <a:r>
              <a:rPr sz="2400" spc="-40" dirty="0">
                <a:latin typeface="Georgia"/>
                <a:cs typeface="Georgia"/>
              </a:rPr>
              <a:t>node that </a:t>
            </a:r>
            <a:r>
              <a:rPr sz="2400" spc="-10" dirty="0">
                <a:latin typeface="Georgia"/>
                <a:cs typeface="Georgia"/>
              </a:rPr>
              <a:t>will </a:t>
            </a:r>
            <a:r>
              <a:rPr sz="2400" spc="-20" dirty="0">
                <a:latin typeface="Georgia"/>
                <a:cs typeface="Georgia"/>
              </a:rPr>
              <a:t>satisfy  </a:t>
            </a:r>
            <a:r>
              <a:rPr sz="2400" spc="-15" dirty="0">
                <a:latin typeface="Georgia"/>
                <a:cs typeface="Georgia"/>
              </a:rPr>
              <a:t>t</a:t>
            </a:r>
            <a:r>
              <a:rPr sz="2400" spc="-80" dirty="0">
                <a:latin typeface="Georgia"/>
                <a:cs typeface="Georgia"/>
              </a:rPr>
              <a:t>h</a:t>
            </a:r>
            <a:r>
              <a:rPr sz="2400" spc="10" dirty="0">
                <a:latin typeface="Georgia"/>
                <a:cs typeface="Georgia"/>
              </a:rPr>
              <a:t>e</a:t>
            </a:r>
            <a:r>
              <a:rPr sz="2400" spc="-45" dirty="0">
                <a:latin typeface="Georgia"/>
                <a:cs typeface="Georgia"/>
              </a:rPr>
              <a:t> </a:t>
            </a:r>
            <a:r>
              <a:rPr sz="2400" spc="-114" dirty="0">
                <a:latin typeface="Georgia"/>
                <a:cs typeface="Georgia"/>
              </a:rPr>
              <a:t>B</a:t>
            </a:r>
            <a:r>
              <a:rPr sz="2400" spc="-110" dirty="0">
                <a:latin typeface="Georgia"/>
                <a:cs typeface="Georgia"/>
              </a:rPr>
              <a:t>S</a:t>
            </a:r>
            <a:r>
              <a:rPr sz="2400" spc="-114" dirty="0">
                <a:latin typeface="Georgia"/>
                <a:cs typeface="Georgia"/>
              </a:rPr>
              <a:t>T</a:t>
            </a:r>
            <a:r>
              <a:rPr sz="2400" spc="-55" dirty="0">
                <a:latin typeface="Georgia"/>
                <a:cs typeface="Georgia"/>
              </a:rPr>
              <a:t> </a:t>
            </a:r>
            <a:r>
              <a:rPr sz="2400" spc="-50" dirty="0">
                <a:latin typeface="Georgia"/>
                <a:cs typeface="Georgia"/>
              </a:rPr>
              <a:t>p</a:t>
            </a:r>
            <a:r>
              <a:rPr sz="2400" spc="10" dirty="0">
                <a:latin typeface="Georgia"/>
                <a:cs typeface="Georgia"/>
              </a:rPr>
              <a:t>r</a:t>
            </a:r>
            <a:r>
              <a:rPr sz="2400" spc="-25" dirty="0">
                <a:latin typeface="Georgia"/>
                <a:cs typeface="Georgia"/>
              </a:rPr>
              <a:t>o</a:t>
            </a:r>
            <a:r>
              <a:rPr sz="2400" spc="-50" dirty="0">
                <a:latin typeface="Georgia"/>
                <a:cs typeface="Georgia"/>
              </a:rPr>
              <a:t>p</a:t>
            </a:r>
            <a:r>
              <a:rPr sz="2400" spc="15" dirty="0">
                <a:latin typeface="Georgia"/>
                <a:cs typeface="Georgia"/>
              </a:rPr>
              <a:t>e</a:t>
            </a:r>
            <a:r>
              <a:rPr sz="2400" spc="10" dirty="0">
                <a:latin typeface="Georgia"/>
                <a:cs typeface="Georgia"/>
              </a:rPr>
              <a:t>r</a:t>
            </a:r>
            <a:r>
              <a:rPr sz="2400" spc="-25" dirty="0">
                <a:latin typeface="Georgia"/>
                <a:cs typeface="Georgia"/>
              </a:rPr>
              <a:t>t</a:t>
            </a:r>
            <a:r>
              <a:rPr sz="2400" spc="25" dirty="0">
                <a:latin typeface="Georgia"/>
                <a:cs typeface="Georgia"/>
              </a:rPr>
              <a:t>y</a:t>
            </a:r>
            <a:r>
              <a:rPr sz="2400" dirty="0">
                <a:latin typeface="Georgia"/>
                <a:cs typeface="Georgia"/>
              </a:rPr>
              <a:t>	</a:t>
            </a:r>
            <a:r>
              <a:rPr sz="2400" spc="-35" dirty="0">
                <a:latin typeface="Georgia"/>
                <a:cs typeface="Georgia"/>
              </a:rPr>
              <a:t>a</a:t>
            </a:r>
            <a:r>
              <a:rPr sz="2400" spc="-55" dirty="0">
                <a:latin typeface="Georgia"/>
                <a:cs typeface="Georgia"/>
              </a:rPr>
              <a:t>f</a:t>
            </a:r>
            <a:r>
              <a:rPr sz="2400" spc="-25" dirty="0">
                <a:latin typeface="Georgia"/>
                <a:cs typeface="Georgia"/>
              </a:rPr>
              <a:t>t</a:t>
            </a:r>
            <a:r>
              <a:rPr sz="2400" spc="15" dirty="0">
                <a:latin typeface="Georgia"/>
                <a:cs typeface="Georgia"/>
              </a:rPr>
              <a:t>e</a:t>
            </a:r>
            <a:r>
              <a:rPr sz="2400" spc="5" dirty="0">
                <a:latin typeface="Georgia"/>
                <a:cs typeface="Georgia"/>
              </a:rPr>
              <a:t>r</a:t>
            </a:r>
            <a:r>
              <a:rPr sz="2400" spc="-50" dirty="0">
                <a:latin typeface="Georgia"/>
                <a:cs typeface="Georgia"/>
              </a:rPr>
              <a:t> p</a:t>
            </a:r>
            <a:r>
              <a:rPr sz="2400" spc="-55" dirty="0">
                <a:latin typeface="Georgia"/>
                <a:cs typeface="Georgia"/>
              </a:rPr>
              <a:t>l</a:t>
            </a:r>
            <a:r>
              <a:rPr sz="2400" spc="-35" dirty="0">
                <a:latin typeface="Georgia"/>
                <a:cs typeface="Georgia"/>
              </a:rPr>
              <a:t>ac</a:t>
            </a:r>
            <a:r>
              <a:rPr sz="2400" spc="-40" dirty="0">
                <a:latin typeface="Georgia"/>
                <a:cs typeface="Georgia"/>
              </a:rPr>
              <a:t>i</a:t>
            </a:r>
            <a:r>
              <a:rPr sz="2400" spc="-70" dirty="0">
                <a:latin typeface="Georgia"/>
                <a:cs typeface="Georgia"/>
              </a:rPr>
              <a:t>n</a:t>
            </a:r>
            <a:r>
              <a:rPr sz="2400" spc="-55" dirty="0">
                <a:latin typeface="Georgia"/>
                <a:cs typeface="Georgia"/>
              </a:rPr>
              <a:t>g</a:t>
            </a:r>
            <a:r>
              <a:rPr sz="2400" spc="-50" dirty="0">
                <a:latin typeface="Georgia"/>
                <a:cs typeface="Georgia"/>
              </a:rPr>
              <a:t> </a:t>
            </a:r>
            <a:r>
              <a:rPr sz="2400" spc="-25" dirty="0">
                <a:latin typeface="Georgia"/>
                <a:cs typeface="Georgia"/>
              </a:rPr>
              <a:t>t</a:t>
            </a:r>
            <a:r>
              <a:rPr sz="2400" spc="-75" dirty="0">
                <a:latin typeface="Georgia"/>
                <a:cs typeface="Georgia"/>
              </a:rPr>
              <a:t>h</a:t>
            </a:r>
            <a:r>
              <a:rPr sz="2400" spc="10" dirty="0">
                <a:latin typeface="Georgia"/>
                <a:cs typeface="Georgia"/>
              </a:rPr>
              <a:t>e</a:t>
            </a:r>
            <a:r>
              <a:rPr sz="2400" spc="-55" dirty="0">
                <a:latin typeface="Georgia"/>
                <a:cs typeface="Georgia"/>
              </a:rPr>
              <a:t> </a:t>
            </a:r>
            <a:r>
              <a:rPr sz="2400" spc="-15" dirty="0">
                <a:latin typeface="Georgia"/>
                <a:cs typeface="Georgia"/>
              </a:rPr>
              <a:t>v</a:t>
            </a:r>
            <a:r>
              <a:rPr sz="2400" spc="-5" dirty="0">
                <a:latin typeface="Georgia"/>
                <a:cs typeface="Georgia"/>
              </a:rPr>
              <a:t>a</a:t>
            </a:r>
            <a:r>
              <a:rPr sz="2400" spc="-55" dirty="0">
                <a:latin typeface="Georgia"/>
                <a:cs typeface="Georgia"/>
              </a:rPr>
              <a:t>l</a:t>
            </a:r>
            <a:r>
              <a:rPr sz="2400" spc="-60" dirty="0">
                <a:latin typeface="Georgia"/>
                <a:cs typeface="Georgia"/>
              </a:rPr>
              <a:t>u</a:t>
            </a:r>
            <a:r>
              <a:rPr sz="2400" spc="10" dirty="0">
                <a:latin typeface="Georgia"/>
                <a:cs typeface="Georgia"/>
              </a:rPr>
              <a:t>e</a:t>
            </a:r>
            <a:r>
              <a:rPr sz="2400" spc="-55" dirty="0">
                <a:latin typeface="Georgia"/>
                <a:cs typeface="Georgia"/>
              </a:rPr>
              <a:t> </a:t>
            </a:r>
            <a:r>
              <a:rPr sz="2400" spc="-95" dirty="0">
                <a:latin typeface="Georgia"/>
                <a:cs typeface="Georgia"/>
              </a:rPr>
              <a:t>v</a:t>
            </a:r>
            <a:r>
              <a:rPr sz="2400" spc="-50" dirty="0">
                <a:latin typeface="Georgia"/>
                <a:cs typeface="Georgia"/>
              </a:rPr>
              <a:t>.</a:t>
            </a:r>
            <a:r>
              <a:rPr sz="2400" spc="-60" dirty="0">
                <a:latin typeface="Georgia"/>
                <a:cs typeface="Georgia"/>
              </a:rPr>
              <a:t> T</a:t>
            </a:r>
            <a:r>
              <a:rPr sz="2400" spc="-80" dirty="0">
                <a:latin typeface="Georgia"/>
                <a:cs typeface="Georgia"/>
              </a:rPr>
              <a:t>h</a:t>
            </a:r>
            <a:r>
              <a:rPr sz="2400" spc="10" dirty="0">
                <a:latin typeface="Georgia"/>
                <a:cs typeface="Georgia"/>
              </a:rPr>
              <a:t>e</a:t>
            </a:r>
            <a:r>
              <a:rPr sz="2400" spc="-55" dirty="0">
                <a:latin typeface="Georgia"/>
                <a:cs typeface="Georgia"/>
              </a:rPr>
              <a:t> </a:t>
            </a:r>
            <a:r>
              <a:rPr sz="2400" spc="-40" dirty="0">
                <a:latin typeface="Georgia"/>
                <a:cs typeface="Georgia"/>
              </a:rPr>
              <a:t>p</a:t>
            </a:r>
            <a:r>
              <a:rPr sz="2400" spc="-15" dirty="0">
                <a:latin typeface="Georgia"/>
                <a:cs typeface="Georgia"/>
              </a:rPr>
              <a:t>ro</a:t>
            </a:r>
            <a:r>
              <a:rPr sz="2400" spc="-35" dirty="0">
                <a:latin typeface="Georgia"/>
                <a:cs typeface="Georgia"/>
              </a:rPr>
              <a:t>c</a:t>
            </a:r>
            <a:r>
              <a:rPr sz="2400" spc="-25" dirty="0">
                <a:latin typeface="Georgia"/>
                <a:cs typeface="Georgia"/>
              </a:rPr>
              <a:t>e</a:t>
            </a:r>
            <a:r>
              <a:rPr sz="2400" spc="-15" dirty="0">
                <a:latin typeface="Georgia"/>
                <a:cs typeface="Georgia"/>
              </a:rPr>
              <a:t>d</a:t>
            </a:r>
            <a:r>
              <a:rPr sz="2400" spc="-70" dirty="0">
                <a:latin typeface="Georgia"/>
                <a:cs typeface="Georgia"/>
              </a:rPr>
              <a:t>u</a:t>
            </a:r>
            <a:r>
              <a:rPr sz="2400" dirty="0">
                <a:latin typeface="Georgia"/>
                <a:cs typeface="Georgia"/>
              </a:rPr>
              <a:t>r</a:t>
            </a:r>
            <a:r>
              <a:rPr sz="2400" spc="10" dirty="0">
                <a:latin typeface="Georgia"/>
                <a:cs typeface="Georgia"/>
              </a:rPr>
              <a:t>e</a:t>
            </a:r>
            <a:r>
              <a:rPr sz="2400" dirty="0">
                <a:latin typeface="Georgia"/>
                <a:cs typeface="Georgia"/>
              </a:rPr>
              <a:t>	</a:t>
            </a:r>
            <a:r>
              <a:rPr sz="2400" spc="-55" dirty="0">
                <a:latin typeface="Georgia"/>
                <a:cs typeface="Georgia"/>
              </a:rPr>
              <a:t>f</a:t>
            </a:r>
            <a:r>
              <a:rPr sz="2400" spc="-40" dirty="0">
                <a:latin typeface="Georgia"/>
                <a:cs typeface="Georgia"/>
              </a:rPr>
              <a:t>i</a:t>
            </a:r>
            <a:r>
              <a:rPr sz="2400" spc="-5" dirty="0">
                <a:latin typeface="Georgia"/>
                <a:cs typeface="Georgia"/>
              </a:rPr>
              <a:t>r</a:t>
            </a:r>
            <a:r>
              <a:rPr sz="2400" spc="5" dirty="0">
                <a:latin typeface="Georgia"/>
                <a:cs typeface="Georgia"/>
              </a:rPr>
              <a:t>s</a:t>
            </a:r>
            <a:r>
              <a:rPr sz="2400" spc="-15" dirty="0">
                <a:latin typeface="Georgia"/>
                <a:cs typeface="Georgia"/>
              </a:rPr>
              <a:t>t  </a:t>
            </a:r>
            <a:r>
              <a:rPr sz="2400" spc="-30" dirty="0">
                <a:latin typeface="Georgia"/>
                <a:cs typeface="Georgia"/>
              </a:rPr>
              <a:t>consider </a:t>
            </a:r>
            <a:r>
              <a:rPr sz="2400" spc="-55" dirty="0">
                <a:latin typeface="Georgia"/>
                <a:cs typeface="Georgia"/>
              </a:rPr>
              <a:t>x </a:t>
            </a:r>
            <a:r>
              <a:rPr sz="2400" spc="-25" dirty="0">
                <a:latin typeface="Georgia"/>
                <a:cs typeface="Georgia"/>
              </a:rPr>
              <a:t>as </a:t>
            </a:r>
            <a:r>
              <a:rPr sz="2400" spc="-30" dirty="0">
                <a:latin typeface="Georgia"/>
                <a:cs typeface="Georgia"/>
              </a:rPr>
              <a:t>the </a:t>
            </a:r>
            <a:r>
              <a:rPr sz="2400" spc="-15" dirty="0">
                <a:latin typeface="Georgia"/>
                <a:cs typeface="Georgia"/>
              </a:rPr>
              <a:t>root </a:t>
            </a:r>
            <a:r>
              <a:rPr sz="2400" spc="-40" dirty="0">
                <a:latin typeface="Georgia"/>
                <a:cs typeface="Georgia"/>
              </a:rPr>
              <a:t>of </a:t>
            </a:r>
            <a:r>
              <a:rPr sz="2400" spc="-30" dirty="0">
                <a:latin typeface="Georgia"/>
                <a:cs typeface="Georgia"/>
              </a:rPr>
              <a:t>the </a:t>
            </a:r>
            <a:r>
              <a:rPr sz="2400" dirty="0">
                <a:latin typeface="Georgia"/>
                <a:cs typeface="Georgia"/>
              </a:rPr>
              <a:t>tree </a:t>
            </a:r>
            <a:r>
              <a:rPr sz="2400" spc="-45" dirty="0">
                <a:latin typeface="Georgia"/>
                <a:cs typeface="Georgia"/>
              </a:rPr>
              <a:t>thus </a:t>
            </a:r>
            <a:r>
              <a:rPr sz="2400" spc="-30" dirty="0">
                <a:latin typeface="Georgia"/>
                <a:cs typeface="Georgia"/>
              </a:rPr>
              <a:t>the </a:t>
            </a:r>
            <a:r>
              <a:rPr sz="2400" spc="-25" dirty="0">
                <a:latin typeface="Georgia"/>
                <a:cs typeface="Georgia"/>
              </a:rPr>
              <a:t>parent </a:t>
            </a:r>
            <a:r>
              <a:rPr sz="2400" spc="-40" dirty="0">
                <a:latin typeface="Georgia"/>
                <a:cs typeface="Georgia"/>
              </a:rPr>
              <a:t>of </a:t>
            </a:r>
            <a:r>
              <a:rPr sz="2400" spc="-30" dirty="0">
                <a:latin typeface="Georgia"/>
                <a:cs typeface="Georgia"/>
              </a:rPr>
              <a:t>the </a:t>
            </a:r>
            <a:r>
              <a:rPr sz="2400" spc="-15" dirty="0">
                <a:latin typeface="Georgia"/>
                <a:cs typeface="Georgia"/>
              </a:rPr>
              <a:t>root  </a:t>
            </a:r>
            <a:r>
              <a:rPr sz="2400" spc="-150" dirty="0">
                <a:latin typeface="Georgia"/>
                <a:cs typeface="Georgia"/>
              </a:rPr>
              <a:t>y=NIL.</a:t>
            </a:r>
            <a:endParaRPr sz="2400" dirty="0">
              <a:latin typeface="Georgia"/>
              <a:cs typeface="Georgia"/>
            </a:endParaRPr>
          </a:p>
          <a:p>
            <a:pPr marL="354330" marR="243840" indent="-341630">
              <a:lnSpc>
                <a:spcPct val="100000"/>
              </a:lnSpc>
              <a:spcBef>
                <a:spcPts val="600"/>
              </a:spcBef>
              <a:buFont typeface="Symbol"/>
              <a:buChar char=""/>
              <a:tabLst>
                <a:tab pos="353695" algn="l"/>
                <a:tab pos="354330" algn="l"/>
              </a:tabLst>
            </a:pPr>
            <a:r>
              <a:rPr sz="2400" spc="-125" dirty="0">
                <a:latin typeface="Georgia"/>
                <a:cs typeface="Georgia"/>
              </a:rPr>
              <a:t>In </a:t>
            </a:r>
            <a:r>
              <a:rPr sz="2400" spc="-15" dirty="0">
                <a:latin typeface="Georgia"/>
                <a:cs typeface="Georgia"/>
              </a:rPr>
              <a:t>steps </a:t>
            </a:r>
            <a:r>
              <a:rPr sz="2400" dirty="0">
                <a:latin typeface="Georgia"/>
                <a:cs typeface="Georgia"/>
              </a:rPr>
              <a:t>3 </a:t>
            </a:r>
            <a:r>
              <a:rPr sz="2400" spc="-20" dirty="0">
                <a:latin typeface="Georgia"/>
                <a:cs typeface="Georgia"/>
              </a:rPr>
              <a:t>to </a:t>
            </a:r>
            <a:r>
              <a:rPr sz="2400" spc="120" dirty="0">
                <a:latin typeface="Georgia"/>
                <a:cs typeface="Georgia"/>
              </a:rPr>
              <a:t>7</a:t>
            </a:r>
            <a:r>
              <a:rPr sz="2400" spc="-365" dirty="0">
                <a:latin typeface="Georgia"/>
                <a:cs typeface="Georgia"/>
              </a:rPr>
              <a:t> </a:t>
            </a:r>
            <a:r>
              <a:rPr sz="2400" spc="-30" dirty="0">
                <a:latin typeface="Georgia"/>
                <a:cs typeface="Georgia"/>
              </a:rPr>
              <a:t>the </a:t>
            </a:r>
            <a:r>
              <a:rPr sz="2400" spc="-20" dirty="0">
                <a:latin typeface="Georgia"/>
                <a:cs typeface="Georgia"/>
              </a:rPr>
              <a:t>procedure </a:t>
            </a:r>
            <a:r>
              <a:rPr sz="2400" spc="-25" dirty="0">
                <a:latin typeface="Georgia"/>
                <a:cs typeface="Georgia"/>
              </a:rPr>
              <a:t>causes </a:t>
            </a:r>
            <a:r>
              <a:rPr sz="2400" spc="-30" dirty="0">
                <a:latin typeface="Georgia"/>
                <a:cs typeface="Georgia"/>
              </a:rPr>
              <a:t>the </a:t>
            </a:r>
            <a:r>
              <a:rPr sz="2400" spc="15" dirty="0">
                <a:latin typeface="Georgia"/>
                <a:cs typeface="Georgia"/>
              </a:rPr>
              <a:t>two </a:t>
            </a:r>
            <a:r>
              <a:rPr sz="2400" spc="-30" dirty="0">
                <a:latin typeface="Georgia"/>
                <a:cs typeface="Georgia"/>
              </a:rPr>
              <a:t>pointer </a:t>
            </a:r>
            <a:r>
              <a:rPr sz="2400" spc="25" dirty="0">
                <a:latin typeface="Georgia"/>
                <a:cs typeface="Georgia"/>
              </a:rPr>
              <a:t>y </a:t>
            </a:r>
            <a:r>
              <a:rPr sz="2400" spc="-55" dirty="0">
                <a:latin typeface="Georgia"/>
                <a:cs typeface="Georgia"/>
              </a:rPr>
              <a:t>and x </a:t>
            </a:r>
            <a:r>
              <a:rPr sz="2400" spc="-25" dirty="0">
                <a:latin typeface="Georgia"/>
                <a:cs typeface="Georgia"/>
              </a:rPr>
              <a:t>to  </a:t>
            </a:r>
            <a:r>
              <a:rPr sz="2400" spc="-35" dirty="0">
                <a:latin typeface="Georgia"/>
                <a:cs typeface="Georgia"/>
              </a:rPr>
              <a:t>move </a:t>
            </a:r>
            <a:r>
              <a:rPr sz="2400" spc="-20" dirty="0">
                <a:latin typeface="Georgia"/>
                <a:cs typeface="Georgia"/>
              </a:rPr>
              <a:t>down </a:t>
            </a:r>
            <a:r>
              <a:rPr sz="2400" spc="-30" dirty="0">
                <a:latin typeface="Georgia"/>
                <a:cs typeface="Georgia"/>
              </a:rPr>
              <a:t>the tree, </a:t>
            </a:r>
            <a:r>
              <a:rPr sz="2400" spc="-45" dirty="0">
                <a:latin typeface="Georgia"/>
                <a:cs typeface="Georgia"/>
              </a:rPr>
              <a:t>going </a:t>
            </a:r>
            <a:r>
              <a:rPr sz="2400" spc="-30" dirty="0">
                <a:latin typeface="Georgia"/>
                <a:cs typeface="Georgia"/>
              </a:rPr>
              <a:t>left </a:t>
            </a:r>
            <a:r>
              <a:rPr sz="2400" spc="-10" dirty="0">
                <a:latin typeface="Georgia"/>
                <a:cs typeface="Georgia"/>
              </a:rPr>
              <a:t>or </a:t>
            </a:r>
            <a:r>
              <a:rPr sz="2400" spc="-35" dirty="0">
                <a:latin typeface="Georgia"/>
                <a:cs typeface="Georgia"/>
              </a:rPr>
              <a:t>right </a:t>
            </a:r>
            <a:r>
              <a:rPr sz="2400" spc="-40" dirty="0">
                <a:latin typeface="Georgia"/>
                <a:cs typeface="Georgia"/>
              </a:rPr>
              <a:t>depending </a:t>
            </a:r>
            <a:r>
              <a:rPr sz="2400" spc="-55" dirty="0">
                <a:latin typeface="Georgia"/>
                <a:cs typeface="Georgia"/>
              </a:rPr>
              <a:t>on </a:t>
            </a:r>
            <a:r>
              <a:rPr sz="2400" spc="-30" dirty="0">
                <a:latin typeface="Georgia"/>
                <a:cs typeface="Georgia"/>
              </a:rPr>
              <a:t>the  </a:t>
            </a:r>
            <a:r>
              <a:rPr sz="2400" spc="-40" dirty="0">
                <a:latin typeface="Georgia"/>
                <a:cs typeface="Georgia"/>
              </a:rPr>
              <a:t>comparison of </a:t>
            </a:r>
            <a:r>
              <a:rPr sz="2400" spc="-30" dirty="0">
                <a:latin typeface="Georgia"/>
                <a:cs typeface="Georgia"/>
              </a:rPr>
              <a:t>z.key </a:t>
            </a:r>
            <a:r>
              <a:rPr sz="2400" spc="-10" dirty="0">
                <a:latin typeface="Georgia"/>
                <a:cs typeface="Georgia"/>
              </a:rPr>
              <a:t>with </a:t>
            </a:r>
            <a:r>
              <a:rPr sz="2400" spc="-65" dirty="0">
                <a:latin typeface="Georgia"/>
                <a:cs typeface="Georgia"/>
              </a:rPr>
              <a:t>x.key, </a:t>
            </a:r>
            <a:r>
              <a:rPr sz="2400" spc="-50" dirty="0">
                <a:latin typeface="Georgia"/>
                <a:cs typeface="Georgia"/>
              </a:rPr>
              <a:t>until </a:t>
            </a:r>
            <a:r>
              <a:rPr sz="2400" spc="-55" dirty="0">
                <a:latin typeface="Georgia"/>
                <a:cs typeface="Georgia"/>
              </a:rPr>
              <a:t>x </a:t>
            </a:r>
            <a:r>
              <a:rPr sz="2400" spc="-30" dirty="0">
                <a:latin typeface="Georgia"/>
                <a:cs typeface="Georgia"/>
              </a:rPr>
              <a:t>becomes</a:t>
            </a:r>
            <a:r>
              <a:rPr sz="2400" spc="-160" dirty="0">
                <a:latin typeface="Georgia"/>
                <a:cs typeface="Georgia"/>
              </a:rPr>
              <a:t> </a:t>
            </a:r>
            <a:r>
              <a:rPr sz="2400" spc="-175" dirty="0">
                <a:latin typeface="Georgia"/>
                <a:cs typeface="Georgia"/>
              </a:rPr>
              <a:t>NIL.</a:t>
            </a:r>
            <a:endParaRPr sz="24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52854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8719" y="71120"/>
            <a:ext cx="67576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Insert </a:t>
            </a:r>
            <a:r>
              <a:rPr spc="-270" dirty="0"/>
              <a:t>a </a:t>
            </a:r>
            <a:r>
              <a:rPr spc="-229" dirty="0"/>
              <a:t>value </a:t>
            </a:r>
            <a:r>
              <a:rPr spc="-254" dirty="0"/>
              <a:t>into </a:t>
            </a:r>
            <a:r>
              <a:rPr spc="-235" dirty="0"/>
              <a:t>the</a:t>
            </a:r>
            <a:r>
              <a:rPr spc="235" dirty="0"/>
              <a:t> </a:t>
            </a:r>
            <a:r>
              <a:rPr spc="-430" dirty="0"/>
              <a:t>BST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939" y="871220"/>
            <a:ext cx="8844915" cy="5617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97155" indent="-342900">
              <a:lnSpc>
                <a:spcPct val="100000"/>
              </a:lnSpc>
              <a:spcBef>
                <a:spcPts val="100"/>
              </a:spcBef>
              <a:buFont typeface="Symbol"/>
              <a:buChar char=""/>
              <a:tabLst>
                <a:tab pos="354965" algn="l"/>
                <a:tab pos="355600" algn="l"/>
              </a:tabLst>
            </a:pPr>
            <a:r>
              <a:rPr sz="2400" spc="-50" dirty="0">
                <a:latin typeface="Georgia"/>
                <a:cs typeface="Georgia"/>
              </a:rPr>
              <a:t>Now </a:t>
            </a:r>
            <a:r>
              <a:rPr sz="2400" spc="-35" dirty="0">
                <a:latin typeface="Georgia"/>
                <a:cs typeface="Georgia"/>
              </a:rPr>
              <a:t>this </a:t>
            </a:r>
            <a:r>
              <a:rPr sz="2400" spc="-180" dirty="0">
                <a:latin typeface="Georgia"/>
                <a:cs typeface="Georgia"/>
              </a:rPr>
              <a:t>NIL </a:t>
            </a:r>
            <a:r>
              <a:rPr sz="2400" spc="-30" dirty="0">
                <a:latin typeface="Georgia"/>
                <a:cs typeface="Georgia"/>
              </a:rPr>
              <a:t>occupies the </a:t>
            </a:r>
            <a:r>
              <a:rPr sz="2400" spc="-35" dirty="0">
                <a:latin typeface="Georgia"/>
                <a:cs typeface="Georgia"/>
              </a:rPr>
              <a:t>position </a:t>
            </a:r>
            <a:r>
              <a:rPr sz="2400" spc="-70" dirty="0">
                <a:latin typeface="Georgia"/>
                <a:cs typeface="Georgia"/>
              </a:rPr>
              <a:t>z, </a:t>
            </a:r>
            <a:r>
              <a:rPr sz="2400" spc="5" dirty="0">
                <a:latin typeface="Georgia"/>
                <a:cs typeface="Georgia"/>
              </a:rPr>
              <a:t>where </a:t>
            </a:r>
            <a:r>
              <a:rPr sz="2400" spc="50" dirty="0">
                <a:latin typeface="Georgia"/>
                <a:cs typeface="Georgia"/>
              </a:rPr>
              <a:t>we </a:t>
            </a:r>
            <a:r>
              <a:rPr sz="2400" spc="-10" dirty="0">
                <a:latin typeface="Georgia"/>
                <a:cs typeface="Georgia"/>
              </a:rPr>
              <a:t>wish </a:t>
            </a:r>
            <a:r>
              <a:rPr sz="2400" spc="-20" dirty="0">
                <a:latin typeface="Georgia"/>
                <a:cs typeface="Georgia"/>
              </a:rPr>
              <a:t>to </a:t>
            </a:r>
            <a:r>
              <a:rPr sz="2400" spc="-30" dirty="0">
                <a:latin typeface="Georgia"/>
                <a:cs typeface="Georgia"/>
              </a:rPr>
              <a:t>place</a:t>
            </a:r>
            <a:r>
              <a:rPr sz="2400" spc="-265" dirty="0">
                <a:latin typeface="Georgia"/>
                <a:cs typeface="Georgia"/>
              </a:rPr>
              <a:t> </a:t>
            </a:r>
            <a:r>
              <a:rPr sz="2400" spc="-30" dirty="0">
                <a:latin typeface="Georgia"/>
                <a:cs typeface="Georgia"/>
              </a:rPr>
              <a:t>the  </a:t>
            </a:r>
            <a:r>
              <a:rPr sz="2400" spc="-50" dirty="0">
                <a:latin typeface="Georgia"/>
                <a:cs typeface="Georgia"/>
              </a:rPr>
              <a:t>input</a:t>
            </a:r>
            <a:r>
              <a:rPr sz="2400" spc="-60" dirty="0">
                <a:latin typeface="Georgia"/>
                <a:cs typeface="Georgia"/>
              </a:rPr>
              <a:t> </a:t>
            </a:r>
            <a:r>
              <a:rPr sz="2400" spc="-65" dirty="0">
                <a:latin typeface="Georgia"/>
                <a:cs typeface="Georgia"/>
              </a:rPr>
              <a:t>item.</a:t>
            </a:r>
            <a:endParaRPr sz="2400" dirty="0">
              <a:latin typeface="Georgia"/>
              <a:cs typeface="Georgia"/>
            </a:endParaRPr>
          </a:p>
          <a:p>
            <a:pPr marL="355600" marR="5080" indent="-342900">
              <a:lnSpc>
                <a:spcPct val="100000"/>
              </a:lnSpc>
              <a:spcBef>
                <a:spcPts val="600"/>
              </a:spcBef>
              <a:buFont typeface="Symbol"/>
              <a:buChar char=""/>
              <a:tabLst>
                <a:tab pos="354965" algn="l"/>
                <a:tab pos="355600" algn="l"/>
                <a:tab pos="3009900" algn="l"/>
              </a:tabLst>
            </a:pPr>
            <a:r>
              <a:rPr sz="2400" spc="-70" dirty="0">
                <a:latin typeface="Georgia"/>
                <a:cs typeface="Georgia"/>
              </a:rPr>
              <a:t>At </a:t>
            </a:r>
            <a:r>
              <a:rPr sz="2400" spc="-35" dirty="0">
                <a:latin typeface="Georgia"/>
                <a:cs typeface="Georgia"/>
              </a:rPr>
              <a:t>this </a:t>
            </a:r>
            <a:r>
              <a:rPr sz="2400" spc="-45" dirty="0">
                <a:latin typeface="Georgia"/>
                <a:cs typeface="Georgia"/>
              </a:rPr>
              <a:t>time </a:t>
            </a:r>
            <a:r>
              <a:rPr sz="2400" spc="40" dirty="0">
                <a:latin typeface="Georgia"/>
                <a:cs typeface="Georgia"/>
              </a:rPr>
              <a:t>we </a:t>
            </a:r>
            <a:r>
              <a:rPr sz="2400" spc="-30" dirty="0">
                <a:latin typeface="Georgia"/>
                <a:cs typeface="Georgia"/>
              </a:rPr>
              <a:t>need </a:t>
            </a:r>
            <a:r>
              <a:rPr sz="2400" spc="25" dirty="0">
                <a:latin typeface="Georgia"/>
                <a:cs typeface="Georgia"/>
              </a:rPr>
              <a:t>y </a:t>
            </a:r>
            <a:r>
              <a:rPr sz="2400" spc="-30" dirty="0">
                <a:latin typeface="Georgia"/>
                <a:cs typeface="Georgia"/>
              </a:rPr>
              <a:t>the parent </a:t>
            </a:r>
            <a:r>
              <a:rPr sz="2400" spc="-40" dirty="0">
                <a:latin typeface="Georgia"/>
                <a:cs typeface="Georgia"/>
              </a:rPr>
              <a:t>of </a:t>
            </a:r>
            <a:r>
              <a:rPr sz="2400" spc="-30" dirty="0">
                <a:latin typeface="Georgia"/>
                <a:cs typeface="Georgia"/>
              </a:rPr>
              <a:t>the </a:t>
            </a:r>
            <a:r>
              <a:rPr sz="2400" spc="-20" dirty="0">
                <a:latin typeface="Georgia"/>
                <a:cs typeface="Georgia"/>
              </a:rPr>
              <a:t>desired </a:t>
            </a:r>
            <a:r>
              <a:rPr sz="2400" spc="-60" dirty="0">
                <a:latin typeface="Georgia"/>
                <a:cs typeface="Georgia"/>
              </a:rPr>
              <a:t>node. </a:t>
            </a:r>
            <a:r>
              <a:rPr sz="2400" spc="-45" dirty="0">
                <a:latin typeface="Georgia"/>
                <a:cs typeface="Georgia"/>
              </a:rPr>
              <a:t>This </a:t>
            </a:r>
            <a:r>
              <a:rPr sz="2400" spc="-20" dirty="0">
                <a:latin typeface="Georgia"/>
                <a:cs typeface="Georgia"/>
              </a:rPr>
              <a:t>is</a:t>
            </a:r>
            <a:r>
              <a:rPr sz="2400" spc="-320" dirty="0">
                <a:latin typeface="Georgia"/>
                <a:cs typeface="Georgia"/>
              </a:rPr>
              <a:t> </a:t>
            </a:r>
            <a:r>
              <a:rPr sz="2400" spc="10" dirty="0">
                <a:latin typeface="Georgia"/>
                <a:cs typeface="Georgia"/>
              </a:rPr>
              <a:t>why  </a:t>
            </a:r>
            <a:r>
              <a:rPr sz="2400" spc="-25" dirty="0">
                <a:latin typeface="Georgia"/>
                <a:cs typeface="Georgia"/>
              </a:rPr>
              <a:t>at </a:t>
            </a:r>
            <a:r>
              <a:rPr sz="2400" spc="-15" dirty="0">
                <a:latin typeface="Georgia"/>
                <a:cs typeface="Georgia"/>
              </a:rPr>
              <a:t>step </a:t>
            </a:r>
            <a:r>
              <a:rPr sz="2400" spc="-35" dirty="0">
                <a:latin typeface="Georgia"/>
                <a:cs typeface="Georgia"/>
              </a:rPr>
              <a:t>four </a:t>
            </a:r>
            <a:r>
              <a:rPr sz="2400" spc="45" dirty="0">
                <a:latin typeface="Georgia"/>
                <a:cs typeface="Georgia"/>
              </a:rPr>
              <a:t>we </a:t>
            </a:r>
            <a:r>
              <a:rPr sz="2400" spc="-5" dirty="0">
                <a:latin typeface="Georgia"/>
                <a:cs typeface="Georgia"/>
              </a:rPr>
              <a:t>always </a:t>
            </a:r>
            <a:r>
              <a:rPr sz="2400" spc="-30" dirty="0">
                <a:latin typeface="Georgia"/>
                <a:cs typeface="Georgia"/>
              </a:rPr>
              <a:t>storing the </a:t>
            </a:r>
            <a:r>
              <a:rPr sz="2400" spc="-25" dirty="0">
                <a:latin typeface="Georgia"/>
                <a:cs typeface="Georgia"/>
              </a:rPr>
              <a:t>parent </a:t>
            </a:r>
            <a:r>
              <a:rPr sz="2400" spc="-40" dirty="0">
                <a:latin typeface="Georgia"/>
                <a:cs typeface="Georgia"/>
              </a:rPr>
              <a:t>of </a:t>
            </a:r>
            <a:r>
              <a:rPr sz="2400" spc="-25" dirty="0">
                <a:latin typeface="Georgia"/>
                <a:cs typeface="Georgia"/>
              </a:rPr>
              <a:t>current </a:t>
            </a:r>
            <a:r>
              <a:rPr sz="2400" spc="-35" dirty="0">
                <a:latin typeface="Georgia"/>
                <a:cs typeface="Georgia"/>
              </a:rPr>
              <a:t>node </a:t>
            </a:r>
            <a:r>
              <a:rPr sz="2400" spc="-55" dirty="0">
                <a:latin typeface="Georgia"/>
                <a:cs typeface="Georgia"/>
              </a:rPr>
              <a:t>x </a:t>
            </a:r>
            <a:r>
              <a:rPr sz="2400" spc="-15" dirty="0">
                <a:latin typeface="Georgia"/>
                <a:cs typeface="Georgia"/>
              </a:rPr>
              <a:t>while  </a:t>
            </a:r>
            <a:r>
              <a:rPr sz="2400" spc="-50" dirty="0">
                <a:latin typeface="Georgia"/>
                <a:cs typeface="Georgia"/>
              </a:rPr>
              <a:t>moving</a:t>
            </a:r>
            <a:r>
              <a:rPr sz="2400" spc="-45" dirty="0">
                <a:latin typeface="Georgia"/>
                <a:cs typeface="Georgia"/>
              </a:rPr>
              <a:t> </a:t>
            </a:r>
            <a:r>
              <a:rPr sz="2400" spc="-25" dirty="0">
                <a:latin typeface="Georgia"/>
                <a:cs typeface="Georgia"/>
              </a:rPr>
              <a:t>downward.	</a:t>
            </a:r>
            <a:r>
              <a:rPr sz="2400" spc="-70" dirty="0">
                <a:latin typeface="Georgia"/>
                <a:cs typeface="Georgia"/>
              </a:rPr>
              <a:t>At </a:t>
            </a:r>
            <a:r>
              <a:rPr sz="2400" spc="-30" dirty="0">
                <a:latin typeface="Georgia"/>
                <a:cs typeface="Georgia"/>
              </a:rPr>
              <a:t>the </a:t>
            </a:r>
            <a:r>
              <a:rPr sz="2400" spc="-40" dirty="0">
                <a:latin typeface="Georgia"/>
                <a:cs typeface="Georgia"/>
              </a:rPr>
              <a:t>end of </a:t>
            </a:r>
            <a:r>
              <a:rPr sz="2400" spc="-15" dirty="0">
                <a:latin typeface="Georgia"/>
                <a:cs typeface="Georgia"/>
              </a:rPr>
              <a:t>step </a:t>
            </a:r>
            <a:r>
              <a:rPr sz="2400" spc="120" dirty="0">
                <a:latin typeface="Georgia"/>
                <a:cs typeface="Georgia"/>
              </a:rPr>
              <a:t>7 </a:t>
            </a:r>
            <a:r>
              <a:rPr sz="2400" spc="-40" dirty="0">
                <a:latin typeface="Georgia"/>
                <a:cs typeface="Georgia"/>
              </a:rPr>
              <a:t>(in </a:t>
            </a:r>
            <a:r>
              <a:rPr sz="2400" spc="-15" dirty="0">
                <a:latin typeface="Georgia"/>
                <a:cs typeface="Georgia"/>
              </a:rPr>
              <a:t>step </a:t>
            </a:r>
            <a:r>
              <a:rPr sz="2400" spc="-50" dirty="0">
                <a:latin typeface="Georgia"/>
                <a:cs typeface="Georgia"/>
              </a:rPr>
              <a:t>8) </a:t>
            </a:r>
            <a:r>
              <a:rPr sz="2400" spc="45" dirty="0">
                <a:latin typeface="Georgia"/>
                <a:cs typeface="Georgia"/>
              </a:rPr>
              <a:t>we </a:t>
            </a:r>
            <a:r>
              <a:rPr sz="2400" spc="-50" dirty="0">
                <a:latin typeface="Georgia"/>
                <a:cs typeface="Georgia"/>
              </a:rPr>
              <a:t>make </a:t>
            </a:r>
            <a:r>
              <a:rPr sz="2400" spc="-40" dirty="0">
                <a:latin typeface="Georgia"/>
                <a:cs typeface="Georgia"/>
              </a:rPr>
              <a:t>this  node </a:t>
            </a:r>
            <a:r>
              <a:rPr sz="2400" spc="-30" dirty="0">
                <a:latin typeface="Georgia"/>
                <a:cs typeface="Georgia"/>
              </a:rPr>
              <a:t>the </a:t>
            </a:r>
            <a:r>
              <a:rPr sz="2400" spc="-25" dirty="0">
                <a:latin typeface="Georgia"/>
                <a:cs typeface="Georgia"/>
              </a:rPr>
              <a:t>parent </a:t>
            </a:r>
            <a:r>
              <a:rPr sz="2400" spc="-40" dirty="0">
                <a:latin typeface="Georgia"/>
                <a:cs typeface="Georgia"/>
              </a:rPr>
              <a:t>of </a:t>
            </a:r>
            <a:r>
              <a:rPr sz="2400" spc="25" dirty="0">
                <a:latin typeface="Georgia"/>
                <a:cs typeface="Georgia"/>
              </a:rPr>
              <a:t>z</a:t>
            </a:r>
            <a:r>
              <a:rPr sz="2400" spc="-145" dirty="0">
                <a:latin typeface="Georgia"/>
                <a:cs typeface="Georgia"/>
              </a:rPr>
              <a:t> </a:t>
            </a:r>
            <a:r>
              <a:rPr sz="2400" spc="-55" dirty="0">
                <a:latin typeface="Georgia"/>
                <a:cs typeface="Georgia"/>
              </a:rPr>
              <a:t>(z.p).</a:t>
            </a:r>
            <a:endParaRPr sz="2400" dirty="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1490"/>
              </a:spcBef>
              <a:buFont typeface="Symbol"/>
              <a:buChar char=""/>
              <a:tabLst>
                <a:tab pos="354965" algn="l"/>
                <a:tab pos="355600" algn="l"/>
              </a:tabLst>
            </a:pPr>
            <a:r>
              <a:rPr sz="2400" spc="-75" dirty="0">
                <a:latin typeface="Georgia"/>
                <a:cs typeface="Georgia"/>
              </a:rPr>
              <a:t>From </a:t>
            </a:r>
            <a:r>
              <a:rPr sz="2400" spc="-15" dirty="0">
                <a:latin typeface="Georgia"/>
                <a:cs typeface="Georgia"/>
              </a:rPr>
              <a:t>steps </a:t>
            </a:r>
            <a:r>
              <a:rPr sz="2400" spc="-30" dirty="0">
                <a:latin typeface="Georgia"/>
                <a:cs typeface="Georgia"/>
              </a:rPr>
              <a:t>9 </a:t>
            </a:r>
            <a:r>
              <a:rPr sz="2400" spc="-25" dirty="0">
                <a:latin typeface="Georgia"/>
                <a:cs typeface="Georgia"/>
              </a:rPr>
              <a:t>to</a:t>
            </a:r>
            <a:r>
              <a:rPr sz="2400" spc="-114" dirty="0">
                <a:latin typeface="Georgia"/>
                <a:cs typeface="Georgia"/>
              </a:rPr>
              <a:t> </a:t>
            </a:r>
            <a:r>
              <a:rPr sz="2400" spc="155" dirty="0">
                <a:latin typeface="Georgia"/>
                <a:cs typeface="Georgia"/>
              </a:rPr>
              <a:t>11:</a:t>
            </a:r>
            <a:endParaRPr sz="2400" dirty="0">
              <a:latin typeface="Georgia"/>
              <a:cs typeface="Georgia"/>
            </a:endParaRPr>
          </a:p>
          <a:p>
            <a:pPr marL="355600" marR="309245" indent="-342900">
              <a:lnSpc>
                <a:spcPct val="100000"/>
              </a:lnSpc>
              <a:spcBef>
                <a:spcPts val="1500"/>
              </a:spcBef>
              <a:buFont typeface="Symbol"/>
              <a:buChar char=""/>
              <a:tabLst>
                <a:tab pos="354965" algn="l"/>
                <a:tab pos="355600" algn="l"/>
                <a:tab pos="1339215" algn="l"/>
              </a:tabLst>
            </a:pPr>
            <a:r>
              <a:rPr sz="2400" spc="-50" dirty="0">
                <a:latin typeface="Georgia"/>
                <a:cs typeface="Georgia"/>
              </a:rPr>
              <a:t>Now </a:t>
            </a:r>
            <a:r>
              <a:rPr sz="2400" spc="-50" dirty="0">
                <a:solidFill>
                  <a:srgbClr val="0000FF"/>
                </a:solidFill>
                <a:latin typeface="Georgia"/>
                <a:cs typeface="Georgia"/>
              </a:rPr>
              <a:t>if	</a:t>
            </a:r>
            <a:r>
              <a:rPr sz="2400" dirty="0">
                <a:latin typeface="Georgia"/>
                <a:cs typeface="Georgia"/>
              </a:rPr>
              <a:t>tree </a:t>
            </a:r>
            <a:r>
              <a:rPr sz="2400" spc="-20" dirty="0">
                <a:latin typeface="Georgia"/>
                <a:cs typeface="Georgia"/>
              </a:rPr>
              <a:t>is </a:t>
            </a:r>
            <a:r>
              <a:rPr sz="2400" spc="-30" dirty="0">
                <a:latin typeface="Georgia"/>
                <a:cs typeface="Georgia"/>
              </a:rPr>
              <a:t>empty </a:t>
            </a:r>
            <a:r>
              <a:rPr sz="2400" spc="-120" dirty="0">
                <a:latin typeface="Georgia"/>
                <a:cs typeface="Georgia"/>
              </a:rPr>
              <a:t>(y==NIL) </a:t>
            </a:r>
            <a:r>
              <a:rPr sz="2400" spc="-40" dirty="0">
                <a:latin typeface="Georgia"/>
                <a:cs typeface="Georgia"/>
              </a:rPr>
              <a:t>then </a:t>
            </a:r>
            <a:r>
              <a:rPr sz="2400" spc="-60" dirty="0">
                <a:latin typeface="Georgia"/>
                <a:cs typeface="Georgia"/>
              </a:rPr>
              <a:t>c</a:t>
            </a:r>
            <a:r>
              <a:rPr sz="2400" i="1" spc="-60" dirty="0">
                <a:latin typeface="Georgia"/>
                <a:cs typeface="Georgia"/>
              </a:rPr>
              <a:t>reate </a:t>
            </a:r>
            <a:r>
              <a:rPr sz="2400" i="1" spc="-114" dirty="0">
                <a:latin typeface="Georgia"/>
                <a:cs typeface="Georgia"/>
              </a:rPr>
              <a:t>a </a:t>
            </a:r>
            <a:r>
              <a:rPr sz="2400" i="1" spc="-80" dirty="0">
                <a:latin typeface="Georgia"/>
                <a:cs typeface="Georgia"/>
              </a:rPr>
              <a:t>root </a:t>
            </a:r>
            <a:r>
              <a:rPr sz="2400" spc="-35" dirty="0">
                <a:latin typeface="Georgia"/>
                <a:cs typeface="Georgia"/>
              </a:rPr>
              <a:t>node </a:t>
            </a:r>
            <a:r>
              <a:rPr sz="2400" spc="-10" dirty="0">
                <a:latin typeface="Georgia"/>
                <a:cs typeface="Georgia"/>
              </a:rPr>
              <a:t>with </a:t>
            </a:r>
            <a:r>
              <a:rPr sz="2400" spc="-30" dirty="0">
                <a:latin typeface="Georgia"/>
                <a:cs typeface="Georgia"/>
              </a:rPr>
              <a:t>the  </a:t>
            </a:r>
            <a:r>
              <a:rPr sz="2400" spc="5" dirty="0">
                <a:latin typeface="Georgia"/>
                <a:cs typeface="Georgia"/>
              </a:rPr>
              <a:t>new</a:t>
            </a:r>
            <a:r>
              <a:rPr sz="2400" spc="-60" dirty="0">
                <a:latin typeface="Georgia"/>
                <a:cs typeface="Georgia"/>
              </a:rPr>
              <a:t> </a:t>
            </a:r>
            <a:r>
              <a:rPr sz="2400" spc="-35" dirty="0">
                <a:latin typeface="Georgia"/>
                <a:cs typeface="Georgia"/>
              </a:rPr>
              <a:t>key(T.root=z)</a:t>
            </a:r>
            <a:endParaRPr sz="2400" dirty="0">
              <a:latin typeface="Georgia"/>
              <a:cs typeface="Georgia"/>
            </a:endParaRPr>
          </a:p>
          <a:p>
            <a:pPr marL="355600" marR="574675" indent="-342900">
              <a:lnSpc>
                <a:spcPct val="100000"/>
              </a:lnSpc>
              <a:spcBef>
                <a:spcPts val="1500"/>
              </a:spcBef>
              <a:buFont typeface="Symbol"/>
              <a:buChar char=""/>
              <a:tabLst>
                <a:tab pos="354965" algn="l"/>
                <a:tab pos="355600" algn="l"/>
              </a:tabLst>
            </a:pPr>
            <a:r>
              <a:rPr sz="2400" spc="-110" dirty="0">
                <a:latin typeface="Georgia"/>
                <a:cs typeface="Georgia"/>
              </a:rPr>
              <a:t>If </a:t>
            </a:r>
            <a:r>
              <a:rPr sz="2400" spc="-30" dirty="0">
                <a:latin typeface="Georgia"/>
                <a:cs typeface="Georgia"/>
              </a:rPr>
              <a:t>the </a:t>
            </a:r>
            <a:r>
              <a:rPr sz="2400" spc="-25" dirty="0">
                <a:latin typeface="Georgia"/>
                <a:cs typeface="Georgia"/>
              </a:rPr>
              <a:t>value </a:t>
            </a:r>
            <a:r>
              <a:rPr sz="2400" spc="15" dirty="0">
                <a:latin typeface="Georgia"/>
                <a:cs typeface="Georgia"/>
              </a:rPr>
              <a:t>v </a:t>
            </a:r>
            <a:r>
              <a:rPr sz="2400" spc="-25" dirty="0">
                <a:latin typeface="Georgia"/>
                <a:cs typeface="Georgia"/>
              </a:rPr>
              <a:t>is </a:t>
            </a:r>
            <a:r>
              <a:rPr sz="2400" spc="-15" dirty="0">
                <a:latin typeface="Georgia"/>
                <a:cs typeface="Georgia"/>
              </a:rPr>
              <a:t>less </a:t>
            </a:r>
            <a:r>
              <a:rPr sz="2400" spc="-55" dirty="0">
                <a:latin typeface="Georgia"/>
                <a:cs typeface="Georgia"/>
              </a:rPr>
              <a:t>than </a:t>
            </a:r>
            <a:r>
              <a:rPr sz="2400" spc="-30" dirty="0">
                <a:latin typeface="Georgia"/>
                <a:cs typeface="Georgia"/>
              </a:rPr>
              <a:t>the </a:t>
            </a:r>
            <a:r>
              <a:rPr sz="2400" spc="-25" dirty="0">
                <a:latin typeface="Georgia"/>
                <a:cs typeface="Georgia"/>
              </a:rPr>
              <a:t>value </a:t>
            </a:r>
            <a:r>
              <a:rPr sz="2400" spc="-40" dirty="0">
                <a:latin typeface="Georgia"/>
                <a:cs typeface="Georgia"/>
              </a:rPr>
              <a:t>of </a:t>
            </a:r>
            <a:r>
              <a:rPr sz="2400" spc="-30" dirty="0">
                <a:latin typeface="Georgia"/>
                <a:cs typeface="Georgia"/>
              </a:rPr>
              <a:t>the</a:t>
            </a:r>
            <a:r>
              <a:rPr sz="2400" spc="-204" dirty="0">
                <a:latin typeface="Georgia"/>
                <a:cs typeface="Georgia"/>
              </a:rPr>
              <a:t> </a:t>
            </a:r>
            <a:r>
              <a:rPr sz="2400" spc="-35" dirty="0">
                <a:latin typeface="Georgia"/>
                <a:cs typeface="Georgia"/>
              </a:rPr>
              <a:t>parent(z.key&lt;y.key)  </a:t>
            </a:r>
            <a:r>
              <a:rPr sz="2400" spc="-45" dirty="0">
                <a:latin typeface="Georgia"/>
                <a:cs typeface="Georgia"/>
              </a:rPr>
              <a:t>then </a:t>
            </a:r>
            <a:r>
              <a:rPr sz="2400" spc="-50" dirty="0">
                <a:latin typeface="Georgia"/>
                <a:cs typeface="Georgia"/>
              </a:rPr>
              <a:t>make </a:t>
            </a:r>
            <a:r>
              <a:rPr sz="2400" spc="-30" dirty="0">
                <a:latin typeface="Georgia"/>
                <a:cs typeface="Georgia"/>
              </a:rPr>
              <a:t>it </a:t>
            </a:r>
            <a:r>
              <a:rPr sz="2400" spc="-20" dirty="0">
                <a:latin typeface="Georgia"/>
                <a:cs typeface="Georgia"/>
              </a:rPr>
              <a:t>as </a:t>
            </a:r>
            <a:r>
              <a:rPr sz="2400" spc="-30" dirty="0">
                <a:latin typeface="Georgia"/>
                <a:cs typeface="Georgia"/>
              </a:rPr>
              <a:t>the </a:t>
            </a:r>
            <a:r>
              <a:rPr sz="2400" spc="-45" dirty="0">
                <a:latin typeface="Georgia"/>
                <a:cs typeface="Georgia"/>
              </a:rPr>
              <a:t>left-child </a:t>
            </a:r>
            <a:r>
              <a:rPr sz="2400" spc="-40" dirty="0">
                <a:latin typeface="Georgia"/>
                <a:cs typeface="Georgia"/>
              </a:rPr>
              <a:t>of </a:t>
            </a:r>
            <a:r>
              <a:rPr sz="2400" spc="-30" dirty="0">
                <a:latin typeface="Georgia"/>
                <a:cs typeface="Georgia"/>
              </a:rPr>
              <a:t>the</a:t>
            </a:r>
            <a:r>
              <a:rPr sz="2400" spc="-155" dirty="0">
                <a:latin typeface="Georgia"/>
                <a:cs typeface="Georgia"/>
              </a:rPr>
              <a:t> </a:t>
            </a:r>
            <a:r>
              <a:rPr sz="2400" spc="-40" dirty="0">
                <a:latin typeface="Georgia"/>
                <a:cs typeface="Georgia"/>
              </a:rPr>
              <a:t>parent(y.left=z)</a:t>
            </a:r>
            <a:endParaRPr sz="2400" dirty="0">
              <a:latin typeface="Georgia"/>
              <a:cs typeface="Georgia"/>
            </a:endParaRPr>
          </a:p>
          <a:p>
            <a:pPr marL="355600" marR="112395" indent="-342900">
              <a:lnSpc>
                <a:spcPct val="100000"/>
              </a:lnSpc>
              <a:spcBef>
                <a:spcPts val="1500"/>
              </a:spcBef>
              <a:buFont typeface="Symbol"/>
              <a:buChar char=""/>
              <a:tabLst>
                <a:tab pos="354965" algn="l"/>
                <a:tab pos="355600" algn="l"/>
              </a:tabLst>
            </a:pPr>
            <a:r>
              <a:rPr sz="2400" spc="-110" dirty="0">
                <a:latin typeface="Georgia"/>
                <a:cs typeface="Georgia"/>
              </a:rPr>
              <a:t>If </a:t>
            </a:r>
            <a:r>
              <a:rPr sz="2400" spc="-30" dirty="0">
                <a:latin typeface="Georgia"/>
                <a:cs typeface="Georgia"/>
              </a:rPr>
              <a:t>the </a:t>
            </a:r>
            <a:r>
              <a:rPr sz="2400" spc="-25" dirty="0">
                <a:latin typeface="Georgia"/>
                <a:cs typeface="Georgia"/>
              </a:rPr>
              <a:t>value </a:t>
            </a:r>
            <a:r>
              <a:rPr sz="2400" spc="15" dirty="0">
                <a:latin typeface="Georgia"/>
                <a:cs typeface="Georgia"/>
              </a:rPr>
              <a:t>v </a:t>
            </a:r>
            <a:r>
              <a:rPr sz="2400" spc="-25" dirty="0">
                <a:latin typeface="Georgia"/>
                <a:cs typeface="Georgia"/>
              </a:rPr>
              <a:t>is </a:t>
            </a:r>
            <a:r>
              <a:rPr sz="2400" spc="-10" dirty="0">
                <a:latin typeface="Georgia"/>
                <a:cs typeface="Georgia"/>
              </a:rPr>
              <a:t>greater </a:t>
            </a:r>
            <a:r>
              <a:rPr sz="2400" spc="-55" dirty="0">
                <a:latin typeface="Georgia"/>
                <a:cs typeface="Georgia"/>
              </a:rPr>
              <a:t>than </a:t>
            </a:r>
            <a:r>
              <a:rPr sz="2400" spc="-30" dirty="0">
                <a:latin typeface="Georgia"/>
                <a:cs typeface="Georgia"/>
              </a:rPr>
              <a:t>the </a:t>
            </a:r>
            <a:r>
              <a:rPr sz="2400" spc="-25" dirty="0">
                <a:latin typeface="Georgia"/>
                <a:cs typeface="Georgia"/>
              </a:rPr>
              <a:t>value </a:t>
            </a:r>
            <a:r>
              <a:rPr sz="2400" spc="-40" dirty="0">
                <a:latin typeface="Georgia"/>
                <a:cs typeface="Georgia"/>
              </a:rPr>
              <a:t>of </a:t>
            </a:r>
            <a:r>
              <a:rPr sz="2400" spc="-30" dirty="0">
                <a:latin typeface="Georgia"/>
                <a:cs typeface="Georgia"/>
              </a:rPr>
              <a:t>the</a:t>
            </a:r>
            <a:r>
              <a:rPr sz="2400" spc="-204" dirty="0">
                <a:latin typeface="Georgia"/>
                <a:cs typeface="Georgia"/>
              </a:rPr>
              <a:t> </a:t>
            </a:r>
            <a:r>
              <a:rPr sz="2400" spc="-35" dirty="0">
                <a:latin typeface="Georgia"/>
                <a:cs typeface="Georgia"/>
              </a:rPr>
              <a:t>parent(z.key&gt;y.key)  </a:t>
            </a:r>
            <a:r>
              <a:rPr sz="2400" spc="-45" dirty="0">
                <a:latin typeface="Georgia"/>
                <a:cs typeface="Georgia"/>
              </a:rPr>
              <a:t>then </a:t>
            </a:r>
            <a:r>
              <a:rPr sz="2400" spc="-50" dirty="0">
                <a:latin typeface="Georgia"/>
                <a:cs typeface="Georgia"/>
              </a:rPr>
              <a:t>make </a:t>
            </a:r>
            <a:r>
              <a:rPr sz="2400" spc="-30" dirty="0">
                <a:latin typeface="Georgia"/>
                <a:cs typeface="Georgia"/>
              </a:rPr>
              <a:t>it </a:t>
            </a:r>
            <a:r>
              <a:rPr sz="2400" spc="-20" dirty="0">
                <a:latin typeface="Georgia"/>
                <a:cs typeface="Georgia"/>
              </a:rPr>
              <a:t>as </a:t>
            </a:r>
            <a:r>
              <a:rPr sz="2400" spc="-30" dirty="0">
                <a:latin typeface="Georgia"/>
                <a:cs typeface="Georgia"/>
              </a:rPr>
              <a:t>the </a:t>
            </a:r>
            <a:r>
              <a:rPr sz="2400" spc="-50" dirty="0">
                <a:latin typeface="Georgia"/>
                <a:cs typeface="Georgia"/>
              </a:rPr>
              <a:t>right-child </a:t>
            </a:r>
            <a:r>
              <a:rPr sz="2400" spc="-40" dirty="0">
                <a:latin typeface="Georgia"/>
                <a:cs typeface="Georgia"/>
              </a:rPr>
              <a:t>of </a:t>
            </a:r>
            <a:r>
              <a:rPr sz="2400" spc="-30" dirty="0">
                <a:latin typeface="Georgia"/>
                <a:cs typeface="Georgia"/>
              </a:rPr>
              <a:t>the</a:t>
            </a:r>
            <a:r>
              <a:rPr sz="2400" spc="-130" dirty="0">
                <a:latin typeface="Georgia"/>
                <a:cs typeface="Georgia"/>
              </a:rPr>
              <a:t> </a:t>
            </a:r>
            <a:r>
              <a:rPr sz="2400" spc="-40" dirty="0">
                <a:latin typeface="Georgia"/>
                <a:cs typeface="Georgia"/>
              </a:rPr>
              <a:t>parent(y.right=z)</a:t>
            </a:r>
            <a:endParaRPr sz="24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19394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8719" y="71120"/>
            <a:ext cx="67576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Insert </a:t>
            </a:r>
            <a:r>
              <a:rPr spc="-270" dirty="0"/>
              <a:t>a </a:t>
            </a:r>
            <a:r>
              <a:rPr spc="-229" dirty="0"/>
              <a:t>value </a:t>
            </a:r>
            <a:r>
              <a:rPr spc="-254" dirty="0"/>
              <a:t>into </a:t>
            </a:r>
            <a:r>
              <a:rPr spc="-235" dirty="0"/>
              <a:t>the</a:t>
            </a:r>
            <a:r>
              <a:rPr spc="235" dirty="0"/>
              <a:t> </a:t>
            </a:r>
            <a:r>
              <a:rPr spc="-430" dirty="0"/>
              <a:t>BST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2182" y="795020"/>
            <a:ext cx="248983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135" dirty="0">
                <a:latin typeface="Georgia"/>
                <a:cs typeface="Georgia"/>
              </a:rPr>
              <a:t>TREE-INSERT(T </a:t>
            </a:r>
            <a:r>
              <a:rPr sz="2300" spc="-150" dirty="0">
                <a:latin typeface="Georgia"/>
                <a:cs typeface="Georgia"/>
              </a:rPr>
              <a:t>,</a:t>
            </a:r>
            <a:r>
              <a:rPr sz="2300" spc="-20" dirty="0">
                <a:latin typeface="Georgia"/>
                <a:cs typeface="Georgia"/>
              </a:rPr>
              <a:t> </a:t>
            </a:r>
            <a:r>
              <a:rPr sz="2300" spc="20" dirty="0">
                <a:latin typeface="Georgia"/>
                <a:cs typeface="Georgia"/>
              </a:rPr>
              <a:t>z)</a:t>
            </a:r>
            <a:endParaRPr sz="2300" dirty="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0739" y="1145539"/>
            <a:ext cx="2047875" cy="129413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355600" algn="l"/>
              </a:tabLst>
            </a:pPr>
            <a:r>
              <a:rPr sz="2300" spc="-140" dirty="0">
                <a:latin typeface="Georgia"/>
                <a:cs typeface="Georgia"/>
              </a:rPr>
              <a:t>y=NIL</a:t>
            </a:r>
            <a:endParaRPr sz="2300" dirty="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AutoNum type="arabicPeriod"/>
              <a:tabLst>
                <a:tab pos="355600" algn="l"/>
              </a:tabLst>
            </a:pPr>
            <a:r>
              <a:rPr sz="2300" spc="-125" dirty="0">
                <a:latin typeface="Georgia"/>
                <a:cs typeface="Georgia"/>
              </a:rPr>
              <a:t>x=</a:t>
            </a:r>
            <a:r>
              <a:rPr sz="2300" spc="-70" dirty="0">
                <a:latin typeface="Georgia"/>
                <a:cs typeface="Georgia"/>
              </a:rPr>
              <a:t> </a:t>
            </a:r>
            <a:r>
              <a:rPr sz="2300" spc="-50" dirty="0">
                <a:latin typeface="Georgia"/>
                <a:cs typeface="Georgia"/>
              </a:rPr>
              <a:t>T.root</a:t>
            </a:r>
            <a:endParaRPr sz="2300" dirty="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AutoNum type="arabicPeriod"/>
              <a:tabLst>
                <a:tab pos="355600" algn="l"/>
              </a:tabLst>
            </a:pPr>
            <a:r>
              <a:rPr sz="2300" spc="-55" dirty="0">
                <a:latin typeface="Georgia"/>
                <a:cs typeface="Georgia"/>
              </a:rPr>
              <a:t>While </a:t>
            </a:r>
            <a:r>
              <a:rPr sz="2300" spc="-50" dirty="0">
                <a:latin typeface="Georgia"/>
                <a:cs typeface="Georgia"/>
              </a:rPr>
              <a:t>x </a:t>
            </a:r>
            <a:r>
              <a:rPr sz="2300" spc="-210" dirty="0">
                <a:latin typeface="Georgia"/>
                <a:cs typeface="Georgia"/>
              </a:rPr>
              <a:t>≠</a:t>
            </a:r>
            <a:r>
              <a:rPr sz="2300" spc="-130" dirty="0">
                <a:latin typeface="Georgia"/>
                <a:cs typeface="Georgia"/>
              </a:rPr>
              <a:t> </a:t>
            </a:r>
            <a:r>
              <a:rPr sz="2300" spc="-170" dirty="0">
                <a:latin typeface="Georgia"/>
                <a:cs typeface="Georgia"/>
              </a:rPr>
              <a:t>NIL</a:t>
            </a:r>
            <a:endParaRPr sz="2300" dirty="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51989" y="2414269"/>
            <a:ext cx="1700530" cy="1717039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300" spc="-80" dirty="0">
                <a:latin typeface="Georgia"/>
                <a:cs typeface="Georgia"/>
              </a:rPr>
              <a:t>y=x</a:t>
            </a:r>
            <a:endParaRPr sz="2300" dirty="0">
              <a:latin typeface="Georgia"/>
              <a:cs typeface="Georgia"/>
            </a:endParaRPr>
          </a:p>
          <a:p>
            <a:pPr marL="267970" marR="5080" indent="-255270">
              <a:lnSpc>
                <a:spcPts val="3329"/>
              </a:lnSpc>
              <a:spcBef>
                <a:spcPts val="204"/>
              </a:spcBef>
            </a:pPr>
            <a:r>
              <a:rPr sz="2300" spc="-50" dirty="0">
                <a:latin typeface="Georgia"/>
                <a:cs typeface="Georgia"/>
              </a:rPr>
              <a:t>if</a:t>
            </a:r>
            <a:r>
              <a:rPr sz="2300" spc="-114" dirty="0">
                <a:latin typeface="Georgia"/>
                <a:cs typeface="Georgia"/>
              </a:rPr>
              <a:t> </a:t>
            </a:r>
            <a:r>
              <a:rPr sz="2300" spc="-50" dirty="0">
                <a:latin typeface="Georgia"/>
                <a:cs typeface="Georgia"/>
              </a:rPr>
              <a:t>z.key&lt;x.key  </a:t>
            </a:r>
            <a:r>
              <a:rPr sz="2300" spc="-70" dirty="0">
                <a:latin typeface="Georgia"/>
                <a:cs typeface="Georgia"/>
              </a:rPr>
              <a:t>x=x.left</a:t>
            </a:r>
            <a:endParaRPr sz="23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2300" spc="-5" dirty="0">
                <a:latin typeface="Georgia"/>
                <a:cs typeface="Georgia"/>
              </a:rPr>
              <a:t>else</a:t>
            </a:r>
            <a:r>
              <a:rPr sz="2300" spc="-114" dirty="0">
                <a:latin typeface="Georgia"/>
                <a:cs typeface="Georgia"/>
              </a:rPr>
              <a:t> </a:t>
            </a:r>
            <a:r>
              <a:rPr sz="2300" spc="-70" dirty="0">
                <a:latin typeface="Georgia"/>
                <a:cs typeface="Georgia"/>
              </a:rPr>
              <a:t>x=x.right</a:t>
            </a:r>
            <a:endParaRPr sz="2300" dirty="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0739" y="2414269"/>
            <a:ext cx="1032510" cy="2163413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300" spc="-90" dirty="0">
                <a:latin typeface="Georgia"/>
                <a:cs typeface="Georgia"/>
              </a:rPr>
              <a:t>4.</a:t>
            </a:r>
            <a:endParaRPr sz="23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2300" spc="-50" dirty="0">
                <a:latin typeface="Georgia"/>
                <a:cs typeface="Georgia"/>
              </a:rPr>
              <a:t>5.</a:t>
            </a:r>
            <a:endParaRPr sz="23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2300" spc="-95" dirty="0">
                <a:latin typeface="Georgia"/>
                <a:cs typeface="Georgia"/>
              </a:rPr>
              <a:t>6.</a:t>
            </a:r>
            <a:endParaRPr sz="23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2300" spc="-20" dirty="0">
                <a:latin typeface="Georgia"/>
                <a:cs typeface="Georgia"/>
              </a:rPr>
              <a:t>7.</a:t>
            </a:r>
            <a:endParaRPr sz="23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300" spc="-130" dirty="0">
                <a:latin typeface="Georgia"/>
                <a:cs typeface="Georgia"/>
              </a:rPr>
              <a:t>8.</a:t>
            </a:r>
            <a:r>
              <a:rPr sz="2300" spc="-90" dirty="0">
                <a:latin typeface="Georgia"/>
                <a:cs typeface="Georgia"/>
              </a:rPr>
              <a:t> </a:t>
            </a:r>
            <a:r>
              <a:rPr lang="en-US" sz="2300" spc="-90" dirty="0" smtClean="0">
                <a:latin typeface="Georgia"/>
                <a:cs typeface="Georgia"/>
              </a:rPr>
              <a:t> </a:t>
            </a:r>
            <a:r>
              <a:rPr sz="2300" spc="-75" dirty="0" err="1" smtClean="0">
                <a:latin typeface="Georgia"/>
                <a:cs typeface="Georgia"/>
              </a:rPr>
              <a:t>z.p</a:t>
            </a:r>
            <a:r>
              <a:rPr sz="2300" spc="-75" dirty="0" smtClean="0">
                <a:latin typeface="Georgia"/>
                <a:cs typeface="Georgia"/>
              </a:rPr>
              <a:t>=y</a:t>
            </a:r>
            <a:endParaRPr sz="2300" dirty="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0739" y="4530089"/>
            <a:ext cx="3655061" cy="2183931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  <a:buAutoNum type="arabicPeriod" startAt="9"/>
              <a:tabLst>
                <a:tab pos="355600" algn="l"/>
              </a:tabLst>
            </a:pPr>
            <a:r>
              <a:rPr lang="en-US" sz="2300" spc="-50" dirty="0" smtClean="0">
                <a:latin typeface="Georgia"/>
                <a:cs typeface="Georgia"/>
              </a:rPr>
              <a:t>  </a:t>
            </a:r>
            <a:r>
              <a:rPr sz="2300" spc="-50" dirty="0" smtClean="0">
                <a:latin typeface="Georgia"/>
                <a:cs typeface="Georgia"/>
              </a:rPr>
              <a:t>if </a:t>
            </a:r>
            <a:r>
              <a:rPr sz="2300" spc="-135" dirty="0">
                <a:latin typeface="Georgia"/>
                <a:cs typeface="Georgia"/>
              </a:rPr>
              <a:t>y==</a:t>
            </a:r>
            <a:r>
              <a:rPr sz="2300" spc="-130" dirty="0">
                <a:latin typeface="Georgia"/>
                <a:cs typeface="Georgia"/>
              </a:rPr>
              <a:t> </a:t>
            </a:r>
            <a:r>
              <a:rPr sz="2300" spc="-175" dirty="0">
                <a:latin typeface="Georgia"/>
                <a:cs typeface="Georgia"/>
              </a:rPr>
              <a:t>NIL</a:t>
            </a:r>
            <a:endParaRPr sz="2300" dirty="0">
              <a:latin typeface="Georgia"/>
              <a:cs typeface="Georgia"/>
            </a:endParaRPr>
          </a:p>
          <a:p>
            <a:pPr marL="12700" marR="5080">
              <a:lnSpc>
                <a:spcPts val="3329"/>
              </a:lnSpc>
              <a:spcBef>
                <a:spcPts val="204"/>
              </a:spcBef>
              <a:buAutoNum type="arabicPeriod" startAt="9"/>
              <a:tabLst>
                <a:tab pos="906144" algn="l"/>
                <a:tab pos="906780" algn="l"/>
                <a:tab pos="1183005" algn="l"/>
              </a:tabLst>
            </a:pPr>
            <a:r>
              <a:rPr lang="en-US" sz="2300" spc="-45" dirty="0" smtClean="0">
                <a:latin typeface="Georgia"/>
                <a:cs typeface="Georgia"/>
              </a:rPr>
              <a:t>     </a:t>
            </a:r>
            <a:r>
              <a:rPr sz="2300" spc="-45" dirty="0" err="1" smtClean="0">
                <a:latin typeface="Georgia"/>
                <a:cs typeface="Georgia"/>
              </a:rPr>
              <a:t>T.root</a:t>
            </a:r>
            <a:r>
              <a:rPr sz="2300" spc="-45" dirty="0" smtClean="0">
                <a:latin typeface="Georgia"/>
                <a:cs typeface="Georgia"/>
              </a:rPr>
              <a:t> </a:t>
            </a:r>
            <a:r>
              <a:rPr sz="2300" spc="-210" dirty="0">
                <a:latin typeface="Georgia"/>
                <a:cs typeface="Georgia"/>
              </a:rPr>
              <a:t>= </a:t>
            </a:r>
            <a:r>
              <a:rPr sz="2300" spc="20" dirty="0">
                <a:latin typeface="Georgia"/>
                <a:cs typeface="Georgia"/>
              </a:rPr>
              <a:t>z  </a:t>
            </a:r>
            <a:endParaRPr lang="en-US" sz="2300" spc="20" dirty="0" smtClean="0">
              <a:latin typeface="Georgia"/>
              <a:cs typeface="Georgia"/>
            </a:endParaRPr>
          </a:p>
          <a:p>
            <a:pPr marL="12700" marR="5080">
              <a:lnSpc>
                <a:spcPts val="3329"/>
              </a:lnSpc>
              <a:spcBef>
                <a:spcPts val="204"/>
              </a:spcBef>
              <a:buAutoNum type="arabicPeriod" startAt="9"/>
              <a:tabLst>
                <a:tab pos="906144" algn="l"/>
                <a:tab pos="906780" algn="l"/>
                <a:tab pos="1183005" algn="l"/>
              </a:tabLst>
            </a:pPr>
            <a:r>
              <a:rPr lang="en-US" sz="2300" spc="30" dirty="0" smtClean="0">
                <a:latin typeface="Georgia"/>
                <a:cs typeface="Georgia"/>
              </a:rPr>
              <a:t> </a:t>
            </a:r>
            <a:r>
              <a:rPr sz="2300" spc="30" dirty="0" err="1" smtClean="0">
                <a:latin typeface="Georgia"/>
                <a:cs typeface="Georgia"/>
              </a:rPr>
              <a:t>elseif</a:t>
            </a:r>
            <a:r>
              <a:rPr sz="2300" spc="30" dirty="0">
                <a:latin typeface="Georgia"/>
                <a:cs typeface="Georgia"/>
              </a:rPr>
              <a:t>	</a:t>
            </a:r>
            <a:r>
              <a:rPr sz="2300" spc="-25" dirty="0">
                <a:latin typeface="Georgia"/>
                <a:cs typeface="Georgia"/>
              </a:rPr>
              <a:t>z.key </a:t>
            </a:r>
            <a:r>
              <a:rPr sz="2300" spc="-210" dirty="0">
                <a:latin typeface="Georgia"/>
                <a:cs typeface="Georgia"/>
              </a:rPr>
              <a:t>&lt;</a:t>
            </a:r>
            <a:r>
              <a:rPr sz="2300" spc="-165" dirty="0">
                <a:latin typeface="Georgia"/>
                <a:cs typeface="Georgia"/>
              </a:rPr>
              <a:t> </a:t>
            </a:r>
            <a:r>
              <a:rPr sz="2300" spc="-25" dirty="0">
                <a:latin typeface="Georgia"/>
                <a:cs typeface="Georgia"/>
              </a:rPr>
              <a:t>y.key</a:t>
            </a:r>
            <a:endParaRPr sz="2300" dirty="0">
              <a:latin typeface="Georgia"/>
              <a:cs typeface="Georgia"/>
            </a:endParaRPr>
          </a:p>
          <a:p>
            <a:pPr marL="12700" marR="579755">
              <a:lnSpc>
                <a:spcPts val="3329"/>
              </a:lnSpc>
              <a:tabLst>
                <a:tab pos="1162685" algn="l"/>
              </a:tabLst>
            </a:pPr>
            <a:r>
              <a:rPr sz="2300" spc="40" dirty="0">
                <a:latin typeface="Georgia"/>
                <a:cs typeface="Georgia"/>
              </a:rPr>
              <a:t>12.	</a:t>
            </a:r>
            <a:r>
              <a:rPr sz="2300" spc="-55" dirty="0" err="1">
                <a:latin typeface="Georgia"/>
                <a:cs typeface="Georgia"/>
              </a:rPr>
              <a:t>y.left</a:t>
            </a:r>
            <a:r>
              <a:rPr sz="2300" spc="-55" dirty="0">
                <a:latin typeface="Georgia"/>
                <a:cs typeface="Georgia"/>
              </a:rPr>
              <a:t>=z  </a:t>
            </a:r>
            <a:endParaRPr lang="en-US" sz="2300" spc="-55" dirty="0" smtClean="0">
              <a:latin typeface="Georgia"/>
              <a:cs typeface="Georgia"/>
            </a:endParaRPr>
          </a:p>
          <a:p>
            <a:pPr marL="12700" marR="579755">
              <a:lnSpc>
                <a:spcPts val="3329"/>
              </a:lnSpc>
              <a:tabLst>
                <a:tab pos="1162685" algn="l"/>
              </a:tabLst>
            </a:pPr>
            <a:r>
              <a:rPr sz="2300" spc="15" dirty="0" smtClean="0">
                <a:latin typeface="Georgia"/>
                <a:cs typeface="Georgia"/>
              </a:rPr>
              <a:t>13.</a:t>
            </a:r>
            <a:r>
              <a:rPr lang="en-US" sz="2300" spc="15" dirty="0" smtClean="0">
                <a:latin typeface="Georgia"/>
                <a:cs typeface="Georgia"/>
              </a:rPr>
              <a:t>  </a:t>
            </a:r>
            <a:r>
              <a:rPr sz="2300" spc="15" dirty="0" smtClean="0">
                <a:latin typeface="Georgia"/>
                <a:cs typeface="Georgia"/>
              </a:rPr>
              <a:t>else </a:t>
            </a:r>
            <a:r>
              <a:rPr sz="2300" spc="-45" dirty="0">
                <a:latin typeface="Georgia"/>
                <a:cs typeface="Georgia"/>
              </a:rPr>
              <a:t>y.right </a:t>
            </a:r>
            <a:r>
              <a:rPr sz="2300" spc="-210" dirty="0">
                <a:latin typeface="Georgia"/>
                <a:cs typeface="Georgia"/>
              </a:rPr>
              <a:t>=</a:t>
            </a:r>
            <a:r>
              <a:rPr sz="2300" spc="-200" dirty="0">
                <a:latin typeface="Georgia"/>
                <a:cs typeface="Georgia"/>
              </a:rPr>
              <a:t> </a:t>
            </a:r>
            <a:r>
              <a:rPr sz="2300" spc="20" dirty="0">
                <a:latin typeface="Georgia"/>
                <a:cs typeface="Georgia"/>
              </a:rPr>
              <a:t>z</a:t>
            </a:r>
            <a:endParaRPr sz="23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82956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0504">
              <a:lnSpc>
                <a:spcPct val="100000"/>
              </a:lnSpc>
              <a:spcBef>
                <a:spcPts val="100"/>
              </a:spcBef>
            </a:pPr>
            <a:r>
              <a:rPr spc="-430" dirty="0"/>
              <a:t>BST </a:t>
            </a:r>
            <a:r>
              <a:rPr spc="-280" dirty="0"/>
              <a:t>Insertion</a:t>
            </a:r>
            <a:r>
              <a:rPr spc="-640" dirty="0"/>
              <a:t> </a:t>
            </a:r>
            <a:r>
              <a:rPr spc="-300" dirty="0"/>
              <a:t>Algorithm</a:t>
            </a:r>
          </a:p>
        </p:txBody>
      </p:sp>
      <p:sp>
        <p:nvSpPr>
          <p:cNvPr id="3" name="object 3"/>
          <p:cNvSpPr/>
          <p:nvPr/>
        </p:nvSpPr>
        <p:spPr>
          <a:xfrm>
            <a:off x="706527" y="1671727"/>
            <a:ext cx="5085534" cy="2620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32529" y="1737359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60" dirty="0">
                <a:latin typeface="Georgia"/>
                <a:cs typeface="Georgia"/>
              </a:rPr>
              <a:t>6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32329" y="2727959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0" dirty="0">
                <a:latin typeface="Georgia"/>
                <a:cs typeface="Georgia"/>
              </a:rPr>
              <a:t>2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7410" y="3774440"/>
            <a:ext cx="2940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650" dirty="0">
                <a:latin typeface="Georgia"/>
                <a:cs typeface="Georgia"/>
              </a:rPr>
              <a:t>1</a:t>
            </a:r>
            <a:r>
              <a:rPr sz="4200" spc="517" baseline="-2976" dirty="0">
                <a:latin typeface="Georgia"/>
                <a:cs typeface="Georgia"/>
              </a:rPr>
              <a:t>1</a:t>
            </a:r>
            <a:endParaRPr sz="4200" baseline="-2976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94329" y="3782059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60" dirty="0">
                <a:latin typeface="Georgia"/>
                <a:cs typeface="Georgia"/>
              </a:rPr>
              <a:t>4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99329" y="3793490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40" dirty="0">
                <a:latin typeface="Georgia"/>
                <a:cs typeface="Georgia"/>
              </a:rPr>
              <a:t>8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82870" y="1482090"/>
            <a:ext cx="34251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0" dirty="0">
                <a:latin typeface="Georgia"/>
                <a:cs typeface="Georgia"/>
              </a:rPr>
              <a:t>We </a:t>
            </a:r>
            <a:r>
              <a:rPr sz="2400" spc="-10" dirty="0">
                <a:latin typeface="Georgia"/>
                <a:cs typeface="Georgia"/>
              </a:rPr>
              <a:t>are </a:t>
            </a:r>
            <a:r>
              <a:rPr sz="2400" spc="-30" dirty="0">
                <a:latin typeface="Georgia"/>
                <a:cs typeface="Georgia"/>
              </a:rPr>
              <a:t>supposed </a:t>
            </a:r>
            <a:r>
              <a:rPr sz="2400" spc="-20" dirty="0">
                <a:latin typeface="Georgia"/>
                <a:cs typeface="Georgia"/>
              </a:rPr>
              <a:t>to</a:t>
            </a:r>
            <a:r>
              <a:rPr sz="2400" spc="-160" dirty="0">
                <a:latin typeface="Georgia"/>
                <a:cs typeface="Georgia"/>
              </a:rPr>
              <a:t> </a:t>
            </a:r>
            <a:r>
              <a:rPr sz="2400" spc="-20" dirty="0">
                <a:latin typeface="Georgia"/>
                <a:cs typeface="Georgia"/>
              </a:rPr>
              <a:t>insert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82870" y="1847850"/>
            <a:ext cx="3531870" cy="1408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703070" algn="l"/>
              </a:tabLst>
            </a:pPr>
            <a:r>
              <a:rPr sz="2400" spc="-65" dirty="0">
                <a:latin typeface="Georgia"/>
                <a:cs typeface="Georgia"/>
              </a:rPr>
              <a:t>an </a:t>
            </a:r>
            <a:r>
              <a:rPr sz="2400" spc="-40" dirty="0">
                <a:latin typeface="Georgia"/>
                <a:cs typeface="Georgia"/>
              </a:rPr>
              <a:t>item </a:t>
            </a:r>
            <a:r>
              <a:rPr sz="2400" spc="-25" dirty="0">
                <a:latin typeface="Georgia"/>
                <a:cs typeface="Georgia"/>
              </a:rPr>
              <a:t>value </a:t>
            </a:r>
            <a:r>
              <a:rPr sz="2400" spc="60" dirty="0">
                <a:latin typeface="Georgia"/>
                <a:cs typeface="Georgia"/>
              </a:rPr>
              <a:t>5 </a:t>
            </a:r>
            <a:r>
              <a:rPr sz="2400" spc="-55" dirty="0">
                <a:latin typeface="Georgia"/>
                <a:cs typeface="Georgia"/>
              </a:rPr>
              <a:t>and find</a:t>
            </a:r>
            <a:r>
              <a:rPr sz="2400" spc="-260" dirty="0">
                <a:latin typeface="Georgia"/>
                <a:cs typeface="Georgia"/>
              </a:rPr>
              <a:t> </a:t>
            </a:r>
            <a:r>
              <a:rPr sz="2400" spc="-65" dirty="0">
                <a:latin typeface="Georgia"/>
                <a:cs typeface="Georgia"/>
              </a:rPr>
              <a:t>an  </a:t>
            </a:r>
            <a:r>
              <a:rPr sz="2400" spc="-25" dirty="0">
                <a:latin typeface="Georgia"/>
                <a:cs typeface="Georgia"/>
              </a:rPr>
              <a:t>appropriate	</a:t>
            </a:r>
            <a:r>
              <a:rPr sz="2400" spc="-35" dirty="0">
                <a:latin typeface="Georgia"/>
                <a:cs typeface="Georgia"/>
              </a:rPr>
              <a:t>node </a:t>
            </a:r>
            <a:r>
              <a:rPr sz="2400" spc="25" dirty="0">
                <a:latin typeface="Georgia"/>
                <a:cs typeface="Georgia"/>
              </a:rPr>
              <a:t>z </a:t>
            </a:r>
            <a:r>
              <a:rPr sz="2400" spc="-25" dirty="0">
                <a:latin typeface="Georgia"/>
                <a:cs typeface="Georgia"/>
              </a:rPr>
              <a:t>for</a:t>
            </a:r>
            <a:r>
              <a:rPr sz="2400" spc="-195" dirty="0">
                <a:latin typeface="Georgia"/>
                <a:cs typeface="Georgia"/>
              </a:rPr>
              <a:t> </a:t>
            </a:r>
            <a:r>
              <a:rPr sz="2400" spc="-30" dirty="0">
                <a:latin typeface="Georgia"/>
                <a:cs typeface="Georgia"/>
              </a:rPr>
              <a:t>it</a:t>
            </a:r>
            <a:endParaRPr sz="2400">
              <a:latin typeface="Georgia"/>
              <a:cs typeface="Georgia"/>
            </a:endParaRPr>
          </a:p>
          <a:p>
            <a:pPr marL="238125">
              <a:lnSpc>
                <a:spcPct val="100000"/>
              </a:lnSpc>
              <a:spcBef>
                <a:spcPts val="1770"/>
              </a:spcBef>
            </a:pPr>
            <a:r>
              <a:rPr sz="2800" b="1" spc="-160" dirty="0">
                <a:latin typeface="Georgia"/>
                <a:cs typeface="Georgia"/>
              </a:rPr>
              <a:t>9</a:t>
            </a:r>
            <a:endParaRPr sz="28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19219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6527" y="1511300"/>
            <a:ext cx="5085534" cy="27808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32329" y="2727959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0" dirty="0">
                <a:latin typeface="Georgia"/>
                <a:cs typeface="Georgia"/>
              </a:rPr>
              <a:t>2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08929" y="2804159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60" dirty="0">
                <a:latin typeface="Georgia"/>
                <a:cs typeface="Georgia"/>
              </a:rPr>
              <a:t>9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7410" y="3774440"/>
            <a:ext cx="2940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650" dirty="0">
                <a:latin typeface="Georgia"/>
                <a:cs typeface="Georgia"/>
              </a:rPr>
              <a:t>1</a:t>
            </a:r>
            <a:r>
              <a:rPr sz="4200" spc="517" baseline="-2976" dirty="0">
                <a:latin typeface="Georgia"/>
                <a:cs typeface="Georgia"/>
              </a:rPr>
              <a:t>1</a:t>
            </a:r>
            <a:endParaRPr sz="4200" baseline="-2976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94329" y="3782059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60" dirty="0">
                <a:latin typeface="Georgia"/>
                <a:cs typeface="Georgia"/>
              </a:rPr>
              <a:t>4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99329" y="3793490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40" dirty="0">
                <a:latin typeface="Georgia"/>
                <a:cs typeface="Georgia"/>
              </a:rPr>
              <a:t>8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0504">
              <a:lnSpc>
                <a:spcPct val="100000"/>
              </a:lnSpc>
              <a:spcBef>
                <a:spcPts val="100"/>
              </a:spcBef>
            </a:pPr>
            <a:r>
              <a:rPr spc="-430" dirty="0"/>
              <a:t>BST </a:t>
            </a:r>
            <a:r>
              <a:rPr spc="-280" dirty="0"/>
              <a:t>Insertion</a:t>
            </a:r>
            <a:r>
              <a:rPr spc="-640" dirty="0"/>
              <a:t> </a:t>
            </a:r>
            <a:r>
              <a:rPr spc="-300" dirty="0"/>
              <a:t>Algorithm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01469" y="1177290"/>
            <a:ext cx="6153785" cy="1012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40"/>
              </a:lnSpc>
              <a:spcBef>
                <a:spcPts val="100"/>
              </a:spcBef>
            </a:pPr>
            <a:r>
              <a:rPr sz="2400" b="1" spc="-170" dirty="0">
                <a:latin typeface="Georgia"/>
                <a:cs typeface="Georgia"/>
              </a:rPr>
              <a:t>x=T.root</a:t>
            </a:r>
            <a:endParaRPr sz="2400">
              <a:latin typeface="Georgia"/>
              <a:cs typeface="Georgia"/>
            </a:endParaRPr>
          </a:p>
          <a:p>
            <a:pPr marL="3594100">
              <a:lnSpc>
                <a:spcPts val="2205"/>
              </a:lnSpc>
            </a:pPr>
            <a:r>
              <a:rPr sz="2400" spc="-175" dirty="0">
                <a:latin typeface="Georgia"/>
                <a:cs typeface="Georgia"/>
              </a:rPr>
              <a:t>Y=NIL </a:t>
            </a:r>
            <a:r>
              <a:rPr sz="2400" spc="-55" dirty="0">
                <a:latin typeface="Georgia"/>
                <a:cs typeface="Georgia"/>
              </a:rPr>
              <a:t>and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70" dirty="0">
                <a:latin typeface="Georgia"/>
                <a:cs typeface="Georgia"/>
              </a:rPr>
              <a:t>x=T.root</a:t>
            </a:r>
            <a:endParaRPr sz="2400">
              <a:latin typeface="Georgia"/>
              <a:cs typeface="Georgia"/>
            </a:endParaRPr>
          </a:p>
          <a:p>
            <a:pPr marR="1647189" algn="ctr">
              <a:lnSpc>
                <a:spcPts val="2925"/>
              </a:lnSpc>
            </a:pPr>
            <a:r>
              <a:rPr sz="2800" b="1" spc="-160" dirty="0">
                <a:latin typeface="Georgia"/>
                <a:cs typeface="Georgia"/>
              </a:rPr>
              <a:t>6</a:t>
            </a:r>
            <a:endParaRPr sz="28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8894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6527" y="1511300"/>
            <a:ext cx="5085534" cy="27808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732529" y="1737359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60" dirty="0">
                <a:latin typeface="Georgia"/>
                <a:cs typeface="Georgia"/>
              </a:rPr>
              <a:t>6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2329" y="2727959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0" dirty="0">
                <a:latin typeface="Georgia"/>
                <a:cs typeface="Georgia"/>
              </a:rPr>
              <a:t>2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08929" y="2804159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60" dirty="0">
                <a:latin typeface="Georgia"/>
                <a:cs typeface="Georgia"/>
              </a:rPr>
              <a:t>9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7410" y="3774440"/>
            <a:ext cx="2940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650" dirty="0">
                <a:latin typeface="Georgia"/>
                <a:cs typeface="Georgia"/>
              </a:rPr>
              <a:t>1</a:t>
            </a:r>
            <a:r>
              <a:rPr sz="4200" spc="517" baseline="-2976" dirty="0">
                <a:latin typeface="Georgia"/>
                <a:cs typeface="Georgia"/>
              </a:rPr>
              <a:t>1</a:t>
            </a:r>
            <a:endParaRPr sz="4200" baseline="-2976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94329" y="3782059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60" dirty="0">
                <a:latin typeface="Georgia"/>
                <a:cs typeface="Georgia"/>
              </a:rPr>
              <a:t>4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99329" y="3793490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40" dirty="0">
                <a:latin typeface="Georgia"/>
                <a:cs typeface="Georgia"/>
              </a:rPr>
              <a:t>8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0504">
              <a:lnSpc>
                <a:spcPct val="100000"/>
              </a:lnSpc>
              <a:spcBef>
                <a:spcPts val="100"/>
              </a:spcBef>
            </a:pPr>
            <a:r>
              <a:rPr spc="-430" dirty="0"/>
              <a:t>BST </a:t>
            </a:r>
            <a:r>
              <a:rPr spc="-280" dirty="0"/>
              <a:t>Insertion</a:t>
            </a:r>
            <a:r>
              <a:rPr spc="-640" dirty="0"/>
              <a:t> </a:t>
            </a:r>
            <a:r>
              <a:rPr spc="-300" dirty="0"/>
              <a:t>Algorithm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01469" y="1177290"/>
            <a:ext cx="71901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40"/>
              </a:lnSpc>
              <a:spcBef>
                <a:spcPts val="100"/>
              </a:spcBef>
            </a:pPr>
            <a:r>
              <a:rPr sz="2400" b="1" spc="-170" dirty="0">
                <a:latin typeface="Georgia"/>
                <a:cs typeface="Georgia"/>
              </a:rPr>
              <a:t>x=T.root</a:t>
            </a:r>
            <a:endParaRPr sz="2400">
              <a:latin typeface="Georgia"/>
              <a:cs typeface="Georgia"/>
            </a:endParaRPr>
          </a:p>
          <a:p>
            <a:pPr marL="3594100">
              <a:lnSpc>
                <a:spcPts val="2640"/>
              </a:lnSpc>
            </a:pPr>
            <a:r>
              <a:rPr sz="2400" spc="-50" dirty="0">
                <a:latin typeface="Georgia"/>
                <a:cs typeface="Georgia"/>
              </a:rPr>
              <a:t>Now </a:t>
            </a:r>
            <a:r>
              <a:rPr sz="2400" spc="-165" dirty="0">
                <a:latin typeface="Georgia"/>
                <a:cs typeface="Georgia"/>
              </a:rPr>
              <a:t>x≠NIL </a:t>
            </a:r>
            <a:r>
              <a:rPr sz="2400" spc="-55" dirty="0">
                <a:latin typeface="Georgia"/>
                <a:cs typeface="Georgia"/>
              </a:rPr>
              <a:t>and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spc="-55" dirty="0">
                <a:latin typeface="Georgia"/>
                <a:cs typeface="Georgia"/>
              </a:rPr>
              <a:t>z.key&lt;x.key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82870" y="1847850"/>
            <a:ext cx="1696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Georgia"/>
                <a:cs typeface="Georgia"/>
              </a:rPr>
              <a:t>That </a:t>
            </a:r>
            <a:r>
              <a:rPr sz="2400" spc="-20" dirty="0">
                <a:latin typeface="Georgia"/>
                <a:cs typeface="Georgia"/>
              </a:rPr>
              <a:t>is</a:t>
            </a:r>
            <a:r>
              <a:rPr sz="2400" spc="-120" dirty="0">
                <a:latin typeface="Georgia"/>
                <a:cs typeface="Georgia"/>
              </a:rPr>
              <a:t> </a:t>
            </a:r>
            <a:r>
              <a:rPr sz="2400" spc="-70" dirty="0">
                <a:latin typeface="Georgia"/>
                <a:cs typeface="Georgia"/>
              </a:rPr>
              <a:t>[5&lt;6]</a:t>
            </a:r>
            <a:endParaRPr sz="24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424279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6527" y="1662429"/>
            <a:ext cx="5085534" cy="26297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732529" y="1737359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60" dirty="0">
                <a:latin typeface="Georgia"/>
                <a:cs typeface="Georgia"/>
              </a:rPr>
              <a:t>6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2329" y="2727959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0" dirty="0">
                <a:latin typeface="Georgia"/>
                <a:cs typeface="Georgia"/>
              </a:rPr>
              <a:t>2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08929" y="2804159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60" dirty="0">
                <a:latin typeface="Georgia"/>
                <a:cs typeface="Georgia"/>
              </a:rPr>
              <a:t>9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7410" y="3774440"/>
            <a:ext cx="2940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650" dirty="0" smtClean="0">
                <a:latin typeface="Georgia"/>
                <a:cs typeface="Georgia"/>
              </a:rPr>
              <a:t>1</a:t>
            </a:r>
            <a:endParaRPr sz="4200" baseline="-2976" dirty="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94329" y="3782059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60" dirty="0">
                <a:latin typeface="Georgia"/>
                <a:cs typeface="Georgia"/>
              </a:rPr>
              <a:t>4</a:t>
            </a:r>
            <a:endParaRPr sz="2800" dirty="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99329" y="3793490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40" dirty="0">
                <a:latin typeface="Georgia"/>
                <a:cs typeface="Georgia"/>
              </a:rPr>
              <a:t>8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7900" y="2167890"/>
            <a:ext cx="186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0" dirty="0">
                <a:latin typeface="Georgia"/>
                <a:cs typeface="Georgia"/>
              </a:rPr>
              <a:t>x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0504">
              <a:lnSpc>
                <a:spcPct val="100000"/>
              </a:lnSpc>
              <a:spcBef>
                <a:spcPts val="100"/>
              </a:spcBef>
            </a:pPr>
            <a:r>
              <a:rPr spc="-430" dirty="0"/>
              <a:t>BST </a:t>
            </a:r>
            <a:r>
              <a:rPr spc="-280" dirty="0"/>
              <a:t>Insertion</a:t>
            </a:r>
            <a:r>
              <a:rPr spc="-640" dirty="0"/>
              <a:t> </a:t>
            </a:r>
            <a:r>
              <a:rPr spc="-300" dirty="0"/>
              <a:t>Algorithm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182870" y="1482090"/>
            <a:ext cx="33889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80" dirty="0">
                <a:latin typeface="Georgia"/>
                <a:cs typeface="Georgia"/>
              </a:rPr>
              <a:t>Y=T.root </a:t>
            </a:r>
            <a:r>
              <a:rPr sz="2400" spc="-55" dirty="0">
                <a:latin typeface="Georgia"/>
                <a:cs typeface="Georgia"/>
              </a:rPr>
              <a:t>and </a:t>
            </a:r>
            <a:r>
              <a:rPr sz="2400" spc="-65" dirty="0">
                <a:latin typeface="Georgia"/>
                <a:cs typeface="Georgia"/>
              </a:rPr>
              <a:t>x=T.root.left  </a:t>
            </a:r>
            <a:r>
              <a:rPr sz="2400" spc="-85" dirty="0">
                <a:latin typeface="Georgia"/>
                <a:cs typeface="Georgia"/>
              </a:rPr>
              <a:t>And</a:t>
            </a:r>
            <a:r>
              <a:rPr sz="2400" spc="-65" dirty="0">
                <a:latin typeface="Georgia"/>
                <a:cs typeface="Georgia"/>
              </a:rPr>
              <a:t> </a:t>
            </a:r>
            <a:r>
              <a:rPr sz="2400" spc="-55" dirty="0">
                <a:latin typeface="Georgia"/>
                <a:cs typeface="Georgia"/>
              </a:rPr>
              <a:t>z.key&gt;x.key[5&gt;2]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53639" y="1400809"/>
            <a:ext cx="187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75" dirty="0">
                <a:latin typeface="Georgia"/>
                <a:cs typeface="Georgia"/>
              </a:rPr>
              <a:t>y</a:t>
            </a:r>
            <a:endParaRPr sz="24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94624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6" y="399457"/>
            <a:ext cx="8891752" cy="6197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452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6527" y="1671727"/>
            <a:ext cx="5085534" cy="2620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732529" y="1737359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60" dirty="0">
                <a:latin typeface="Georgia"/>
                <a:cs typeface="Georgia"/>
              </a:rPr>
              <a:t>6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2329" y="2727959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0" dirty="0">
                <a:latin typeface="Georgia"/>
                <a:cs typeface="Georgia"/>
              </a:rPr>
              <a:t>2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7410" y="3774440"/>
            <a:ext cx="2940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650" dirty="0" smtClean="0">
                <a:latin typeface="Georgia"/>
                <a:cs typeface="Georgia"/>
              </a:rPr>
              <a:t>1</a:t>
            </a:r>
            <a:endParaRPr sz="4200" baseline="-2976" dirty="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94329" y="3742690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60" dirty="0">
                <a:latin typeface="Georgia"/>
                <a:cs typeface="Georgia"/>
              </a:rPr>
              <a:t>4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99329" y="3793490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40" dirty="0">
                <a:latin typeface="Georgia"/>
                <a:cs typeface="Georgia"/>
              </a:rPr>
              <a:t>8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0504">
              <a:lnSpc>
                <a:spcPct val="100000"/>
              </a:lnSpc>
              <a:spcBef>
                <a:spcPts val="100"/>
              </a:spcBef>
            </a:pPr>
            <a:r>
              <a:rPr spc="-430" dirty="0"/>
              <a:t>BST </a:t>
            </a:r>
            <a:r>
              <a:rPr spc="-280" dirty="0"/>
              <a:t>Insertion</a:t>
            </a:r>
            <a:r>
              <a:rPr spc="-640" dirty="0"/>
              <a:t> </a:t>
            </a:r>
            <a:r>
              <a:rPr spc="-300" dirty="0"/>
              <a:t>Algorithm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182870" y="1482090"/>
            <a:ext cx="2211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0" dirty="0">
                <a:latin typeface="Georgia"/>
                <a:cs typeface="Georgia"/>
              </a:rPr>
              <a:t>Y=T.root.left</a:t>
            </a:r>
            <a:r>
              <a:rPr sz="2400" spc="-85" dirty="0">
                <a:latin typeface="Georgia"/>
                <a:cs typeface="Georgia"/>
              </a:rPr>
              <a:t> </a:t>
            </a:r>
            <a:r>
              <a:rPr sz="2400" spc="-55" dirty="0">
                <a:latin typeface="Georgia"/>
                <a:cs typeface="Georgia"/>
              </a:rPr>
              <a:t>and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82870" y="1847850"/>
            <a:ext cx="2846705" cy="1408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latin typeface="Georgia"/>
                <a:cs typeface="Georgia"/>
              </a:rPr>
              <a:t>x=T.root.left.right  </a:t>
            </a:r>
            <a:r>
              <a:rPr sz="2400" spc="-85" dirty="0">
                <a:latin typeface="Georgia"/>
                <a:cs typeface="Georgia"/>
              </a:rPr>
              <a:t>And</a:t>
            </a:r>
            <a:r>
              <a:rPr sz="2400" spc="-120" dirty="0">
                <a:latin typeface="Georgia"/>
                <a:cs typeface="Georgia"/>
              </a:rPr>
              <a:t> </a:t>
            </a:r>
            <a:r>
              <a:rPr sz="2400" spc="-55" dirty="0">
                <a:latin typeface="Georgia"/>
                <a:cs typeface="Georgia"/>
              </a:rPr>
              <a:t>z.key&gt;x.key[5&gt;4]</a:t>
            </a:r>
            <a:endParaRPr sz="2400">
              <a:latin typeface="Georgia"/>
              <a:cs typeface="Georgia"/>
            </a:endParaRPr>
          </a:p>
          <a:p>
            <a:pPr marL="238125">
              <a:lnSpc>
                <a:spcPct val="100000"/>
              </a:lnSpc>
              <a:spcBef>
                <a:spcPts val="1770"/>
              </a:spcBef>
            </a:pPr>
            <a:r>
              <a:rPr sz="2800" b="1" spc="-160" dirty="0">
                <a:latin typeface="Georgia"/>
                <a:cs typeface="Georgia"/>
              </a:rPr>
              <a:t>9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9469" y="1771650"/>
            <a:ext cx="32575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8430">
              <a:lnSpc>
                <a:spcPct val="125000"/>
              </a:lnSpc>
              <a:spcBef>
                <a:spcPts val="100"/>
              </a:spcBef>
            </a:pPr>
            <a:r>
              <a:rPr sz="2400" b="1" spc="-50" dirty="0">
                <a:latin typeface="Georgia"/>
                <a:cs typeface="Georgia"/>
              </a:rPr>
              <a:t>y  </a:t>
            </a:r>
            <a:r>
              <a:rPr sz="2400" b="1" spc="-150" dirty="0">
                <a:latin typeface="Georgia"/>
                <a:cs typeface="Georgia"/>
              </a:rPr>
              <a:t>x</a:t>
            </a:r>
            <a:endParaRPr sz="24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36933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6527" y="1671727"/>
            <a:ext cx="5085534" cy="2620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732529" y="1737359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60" dirty="0">
                <a:latin typeface="Georgia"/>
                <a:cs typeface="Georgia"/>
              </a:rPr>
              <a:t>6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2329" y="2727959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0" dirty="0">
                <a:latin typeface="Georgia"/>
                <a:cs typeface="Georgia"/>
              </a:rPr>
              <a:t>2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08929" y="2804159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60" dirty="0">
                <a:latin typeface="Georgia"/>
                <a:cs typeface="Georgia"/>
              </a:rPr>
              <a:t>9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7410" y="3774440"/>
            <a:ext cx="2940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650" dirty="0" smtClean="0">
                <a:latin typeface="Georgia"/>
                <a:cs typeface="Georgia"/>
              </a:rPr>
              <a:t>1</a:t>
            </a:r>
            <a:endParaRPr sz="4200" baseline="-2976" dirty="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94329" y="3742690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60" dirty="0">
                <a:latin typeface="Georgia"/>
                <a:cs typeface="Georgia"/>
              </a:rPr>
              <a:t>4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99329" y="3793490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40" dirty="0">
                <a:latin typeface="Georgia"/>
                <a:cs typeface="Georgia"/>
              </a:rPr>
              <a:t>8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0269" y="2315209"/>
            <a:ext cx="187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75" dirty="0">
                <a:latin typeface="Georgia"/>
                <a:cs typeface="Georgia"/>
              </a:rPr>
              <a:t>y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0504">
              <a:lnSpc>
                <a:spcPct val="100000"/>
              </a:lnSpc>
              <a:spcBef>
                <a:spcPts val="100"/>
              </a:spcBef>
            </a:pPr>
            <a:r>
              <a:rPr spc="-430" dirty="0"/>
              <a:t>BST </a:t>
            </a:r>
            <a:r>
              <a:rPr spc="-280" dirty="0"/>
              <a:t>Insertion</a:t>
            </a:r>
            <a:r>
              <a:rPr spc="-640" dirty="0"/>
              <a:t> </a:t>
            </a:r>
            <a:r>
              <a:rPr spc="-300" dirty="0"/>
              <a:t>Algorithm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182870" y="1482090"/>
            <a:ext cx="3758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5" dirty="0">
                <a:latin typeface="Georgia"/>
                <a:cs typeface="Georgia"/>
              </a:rPr>
              <a:t>Y=T.root.left.right </a:t>
            </a:r>
            <a:r>
              <a:rPr sz="2400" spc="-55" dirty="0">
                <a:latin typeface="Georgia"/>
                <a:cs typeface="Georgia"/>
              </a:rPr>
              <a:t>and </a:t>
            </a:r>
            <a:r>
              <a:rPr sz="2400" spc="-165" dirty="0">
                <a:latin typeface="Georgia"/>
                <a:cs typeface="Georgia"/>
              </a:rPr>
              <a:t>x=NIL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82870" y="1847850"/>
            <a:ext cx="32810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latin typeface="Georgia"/>
                <a:cs typeface="Georgia"/>
              </a:rPr>
              <a:t>Then</a:t>
            </a:r>
            <a:r>
              <a:rPr sz="2400" spc="-105" dirty="0">
                <a:latin typeface="Georgia"/>
                <a:cs typeface="Georgia"/>
              </a:rPr>
              <a:t> </a:t>
            </a:r>
            <a:r>
              <a:rPr sz="2400" spc="-60" dirty="0">
                <a:latin typeface="Georgia"/>
                <a:cs typeface="Georgia"/>
              </a:rPr>
              <a:t>z.p=T.root.left.right</a:t>
            </a:r>
            <a:endParaRPr sz="24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67928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6527" y="1671727"/>
            <a:ext cx="5085534" cy="2933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732529" y="1737359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60" dirty="0">
                <a:latin typeface="Georgia"/>
                <a:cs typeface="Georgia"/>
              </a:rPr>
              <a:t>6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2329" y="2727959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0" dirty="0">
                <a:latin typeface="Georgia"/>
                <a:cs typeface="Georgia"/>
              </a:rPr>
              <a:t>2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94329" y="3742690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60" dirty="0">
                <a:latin typeface="Georgia"/>
                <a:cs typeface="Georgia"/>
              </a:rPr>
              <a:t>4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99329" y="3793490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40" dirty="0">
                <a:latin typeface="Georgia"/>
                <a:cs typeface="Georgia"/>
              </a:rPr>
              <a:t>8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0269" y="2315209"/>
            <a:ext cx="187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75" dirty="0">
                <a:latin typeface="Georgia"/>
                <a:cs typeface="Georgia"/>
              </a:rPr>
              <a:t>y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0504">
              <a:lnSpc>
                <a:spcPct val="100000"/>
              </a:lnSpc>
              <a:spcBef>
                <a:spcPts val="100"/>
              </a:spcBef>
            </a:pPr>
            <a:r>
              <a:rPr spc="-430" dirty="0"/>
              <a:t>BST </a:t>
            </a:r>
            <a:r>
              <a:rPr spc="-280" dirty="0"/>
              <a:t>Insertion</a:t>
            </a:r>
            <a:r>
              <a:rPr spc="-640" dirty="0"/>
              <a:t> </a:t>
            </a:r>
            <a:r>
              <a:rPr spc="-300" dirty="0"/>
              <a:t>Algorithm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35270" y="1253490"/>
            <a:ext cx="35553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65" dirty="0">
                <a:latin typeface="Georgia"/>
                <a:cs typeface="Georgia"/>
              </a:rPr>
              <a:t>Y=T.root.left.right </a:t>
            </a:r>
            <a:r>
              <a:rPr sz="2400" spc="-20" dirty="0">
                <a:latin typeface="Georgia"/>
                <a:cs typeface="Georgia"/>
              </a:rPr>
              <a:t>[y </a:t>
            </a:r>
            <a:r>
              <a:rPr sz="2400" spc="-215" dirty="0">
                <a:latin typeface="Georgia"/>
                <a:cs typeface="Georgia"/>
              </a:rPr>
              <a:t>≠ </a:t>
            </a:r>
            <a:r>
              <a:rPr sz="2400" spc="-150" dirty="0">
                <a:latin typeface="Georgia"/>
                <a:cs typeface="Georgia"/>
              </a:rPr>
              <a:t>NIL]  </a:t>
            </a:r>
            <a:r>
              <a:rPr sz="2400" spc="-85" dirty="0">
                <a:latin typeface="Georgia"/>
                <a:cs typeface="Georgia"/>
              </a:rPr>
              <a:t>And </a:t>
            </a:r>
            <a:r>
              <a:rPr sz="2400" spc="-45" dirty="0">
                <a:latin typeface="Georgia"/>
                <a:cs typeface="Georgia"/>
              </a:rPr>
              <a:t>z.key&gt;y.key </a:t>
            </a:r>
            <a:r>
              <a:rPr sz="2400" spc="-65" dirty="0">
                <a:latin typeface="Georgia"/>
                <a:cs typeface="Georgia"/>
              </a:rPr>
              <a:t>[5&gt;4]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35270" y="1985009"/>
            <a:ext cx="3009900" cy="1271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95" dirty="0">
                <a:latin typeface="Georgia"/>
                <a:cs typeface="Georgia"/>
              </a:rPr>
              <a:t>So </a:t>
            </a:r>
            <a:r>
              <a:rPr sz="2400" spc="-55" dirty="0">
                <a:latin typeface="Georgia"/>
                <a:cs typeface="Georgia"/>
              </a:rPr>
              <a:t>y.right=z </a:t>
            </a:r>
            <a:r>
              <a:rPr sz="2400" spc="-40" dirty="0">
                <a:latin typeface="Georgia"/>
                <a:cs typeface="Georgia"/>
              </a:rPr>
              <a:t>that </a:t>
            </a:r>
            <a:r>
              <a:rPr sz="2400" spc="-25" dirty="0">
                <a:latin typeface="Georgia"/>
                <a:cs typeface="Georgia"/>
              </a:rPr>
              <a:t>is  </a:t>
            </a:r>
            <a:r>
              <a:rPr sz="2400" spc="-60" dirty="0">
                <a:latin typeface="Georgia"/>
                <a:cs typeface="Georgia"/>
              </a:rPr>
              <a:t>T</a:t>
            </a:r>
            <a:r>
              <a:rPr sz="2400" spc="-160" dirty="0">
                <a:latin typeface="Georgia"/>
                <a:cs typeface="Georgia"/>
              </a:rPr>
              <a:t>.</a:t>
            </a:r>
            <a:r>
              <a:rPr sz="2400" spc="10" dirty="0">
                <a:latin typeface="Georgia"/>
                <a:cs typeface="Georgia"/>
              </a:rPr>
              <a:t>r</a:t>
            </a:r>
            <a:r>
              <a:rPr sz="2400" spc="-25" dirty="0">
                <a:latin typeface="Georgia"/>
                <a:cs typeface="Georgia"/>
              </a:rPr>
              <a:t>oot</a:t>
            </a:r>
            <a:r>
              <a:rPr sz="2400" spc="-155" dirty="0">
                <a:latin typeface="Georgia"/>
                <a:cs typeface="Georgia"/>
              </a:rPr>
              <a:t>.</a:t>
            </a:r>
            <a:r>
              <a:rPr sz="2400" spc="-55" dirty="0">
                <a:latin typeface="Georgia"/>
                <a:cs typeface="Georgia"/>
              </a:rPr>
              <a:t>l</a:t>
            </a:r>
            <a:r>
              <a:rPr sz="2400" spc="15" dirty="0">
                <a:latin typeface="Georgia"/>
                <a:cs typeface="Georgia"/>
              </a:rPr>
              <a:t>e</a:t>
            </a:r>
            <a:r>
              <a:rPr sz="2400" spc="-55" dirty="0">
                <a:latin typeface="Georgia"/>
                <a:cs typeface="Georgia"/>
              </a:rPr>
              <a:t>f</a:t>
            </a:r>
            <a:r>
              <a:rPr sz="2400" spc="-15" dirty="0">
                <a:latin typeface="Georgia"/>
                <a:cs typeface="Georgia"/>
              </a:rPr>
              <a:t>t</a:t>
            </a:r>
            <a:r>
              <a:rPr sz="2400" spc="-160" dirty="0">
                <a:latin typeface="Georgia"/>
                <a:cs typeface="Georgia"/>
              </a:rPr>
              <a:t>.</a:t>
            </a:r>
            <a:r>
              <a:rPr sz="2400" spc="10" dirty="0">
                <a:latin typeface="Georgia"/>
                <a:cs typeface="Georgia"/>
              </a:rPr>
              <a:t>r</a:t>
            </a:r>
            <a:r>
              <a:rPr sz="2400" spc="-40" dirty="0">
                <a:latin typeface="Georgia"/>
                <a:cs typeface="Georgia"/>
              </a:rPr>
              <a:t>ig</a:t>
            </a:r>
            <a:r>
              <a:rPr sz="2400" spc="-80" dirty="0">
                <a:latin typeface="Georgia"/>
                <a:cs typeface="Georgia"/>
              </a:rPr>
              <a:t>h</a:t>
            </a:r>
            <a:r>
              <a:rPr sz="2400" spc="-25" dirty="0">
                <a:latin typeface="Georgia"/>
                <a:cs typeface="Georgia"/>
              </a:rPr>
              <a:t>t</a:t>
            </a:r>
            <a:r>
              <a:rPr sz="2400" spc="-160" dirty="0">
                <a:latin typeface="Georgia"/>
                <a:cs typeface="Georgia"/>
              </a:rPr>
              <a:t>.</a:t>
            </a:r>
            <a:r>
              <a:rPr sz="2400" spc="10" dirty="0">
                <a:latin typeface="Georgia"/>
                <a:cs typeface="Georgia"/>
              </a:rPr>
              <a:t>r</a:t>
            </a:r>
            <a:r>
              <a:rPr sz="2400" spc="-40" dirty="0">
                <a:latin typeface="Georgia"/>
                <a:cs typeface="Georgia"/>
              </a:rPr>
              <a:t>ig</a:t>
            </a:r>
            <a:r>
              <a:rPr sz="2400" spc="-80" dirty="0">
                <a:latin typeface="Georgia"/>
                <a:cs typeface="Georgia"/>
              </a:rPr>
              <a:t>h</a:t>
            </a:r>
            <a:r>
              <a:rPr sz="2400" spc="-15" dirty="0">
                <a:latin typeface="Georgia"/>
                <a:cs typeface="Georgia"/>
              </a:rPr>
              <a:t>t</a:t>
            </a:r>
            <a:r>
              <a:rPr sz="2400" spc="-100" dirty="0">
                <a:latin typeface="Georgia"/>
                <a:cs typeface="Georgia"/>
              </a:rPr>
              <a:t>=z</a:t>
            </a:r>
            <a:endParaRPr sz="2400">
              <a:latin typeface="Georgia"/>
              <a:cs typeface="Georgia"/>
            </a:endParaRPr>
          </a:p>
          <a:p>
            <a:pPr marL="85725">
              <a:lnSpc>
                <a:spcPct val="100000"/>
              </a:lnSpc>
              <a:spcBef>
                <a:spcPts val="690"/>
              </a:spcBef>
            </a:pPr>
            <a:r>
              <a:rPr sz="2800" b="1" spc="-160" dirty="0">
                <a:latin typeface="Georgia"/>
                <a:cs typeface="Georgia"/>
              </a:rPr>
              <a:t>9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90650" y="4886959"/>
            <a:ext cx="2002789" cy="1270"/>
          </a:xfrm>
          <a:custGeom>
            <a:avLst/>
            <a:gdLst/>
            <a:ahLst/>
            <a:cxnLst/>
            <a:rect l="l" t="t" r="r" b="b"/>
            <a:pathLst>
              <a:path w="2002789" h="1270">
                <a:moveTo>
                  <a:pt x="0" y="0"/>
                </a:moveTo>
                <a:lnTo>
                  <a:pt x="2002789" y="126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85820" y="4829809"/>
            <a:ext cx="115569" cy="1155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18260" y="4866640"/>
            <a:ext cx="2004060" cy="1270"/>
          </a:xfrm>
          <a:custGeom>
            <a:avLst/>
            <a:gdLst/>
            <a:ahLst/>
            <a:cxnLst/>
            <a:rect l="l" t="t" r="r" b="b"/>
            <a:pathLst>
              <a:path w="2004060" h="1270">
                <a:moveTo>
                  <a:pt x="0" y="0"/>
                </a:moveTo>
                <a:lnTo>
                  <a:pt x="2004060" y="127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14700" y="4809490"/>
            <a:ext cx="114300" cy="1155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67410" y="3774440"/>
            <a:ext cx="368935" cy="1328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55" dirty="0" smtClean="0">
                <a:latin typeface="Georgia"/>
                <a:cs typeface="Georgia"/>
              </a:rPr>
              <a:t>1</a:t>
            </a:r>
            <a:endParaRPr sz="4200" baseline="-2976" dirty="0">
              <a:latin typeface="Georgia"/>
              <a:cs typeface="Georgia"/>
            </a:endParaRPr>
          </a:p>
          <a:p>
            <a:pPr marL="136525">
              <a:lnSpc>
                <a:spcPct val="100000"/>
              </a:lnSpc>
              <a:spcBef>
                <a:spcPts val="2580"/>
              </a:spcBef>
            </a:pPr>
            <a:r>
              <a:rPr sz="3600" b="1" spc="-170" dirty="0">
                <a:solidFill>
                  <a:srgbClr val="FF0000"/>
                </a:solidFill>
                <a:latin typeface="Georgia"/>
                <a:cs typeface="Georgia"/>
              </a:rPr>
              <a:t>z</a:t>
            </a:r>
            <a:endParaRPr sz="3600" dirty="0">
              <a:latin typeface="Georgia"/>
              <a:cs typeface="Georgi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01390" y="451612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7750" y="4170"/>
                </a:lnTo>
                <a:lnTo>
                  <a:pt x="172092" y="16243"/>
                </a:lnTo>
                <a:lnTo>
                  <a:pt x="130386" y="35559"/>
                </a:lnTo>
                <a:lnTo>
                  <a:pt x="93290" y="61461"/>
                </a:lnTo>
                <a:lnTo>
                  <a:pt x="61461" y="93290"/>
                </a:lnTo>
                <a:lnTo>
                  <a:pt x="35560" y="130386"/>
                </a:lnTo>
                <a:lnTo>
                  <a:pt x="16243" y="172092"/>
                </a:lnTo>
                <a:lnTo>
                  <a:pt x="4170" y="217750"/>
                </a:lnTo>
                <a:lnTo>
                  <a:pt x="0" y="266699"/>
                </a:lnTo>
                <a:lnTo>
                  <a:pt x="4170" y="315649"/>
                </a:lnTo>
                <a:lnTo>
                  <a:pt x="16243" y="361307"/>
                </a:lnTo>
                <a:lnTo>
                  <a:pt x="35560" y="403013"/>
                </a:lnTo>
                <a:lnTo>
                  <a:pt x="61461" y="440109"/>
                </a:lnTo>
                <a:lnTo>
                  <a:pt x="93290" y="471938"/>
                </a:lnTo>
                <a:lnTo>
                  <a:pt x="130386" y="497839"/>
                </a:lnTo>
                <a:lnTo>
                  <a:pt x="172092" y="517156"/>
                </a:lnTo>
                <a:lnTo>
                  <a:pt x="217750" y="529229"/>
                </a:lnTo>
                <a:lnTo>
                  <a:pt x="266700" y="533399"/>
                </a:lnTo>
                <a:lnTo>
                  <a:pt x="315649" y="529229"/>
                </a:lnTo>
                <a:lnTo>
                  <a:pt x="361307" y="517156"/>
                </a:lnTo>
                <a:lnTo>
                  <a:pt x="403013" y="497839"/>
                </a:lnTo>
                <a:lnTo>
                  <a:pt x="440109" y="471938"/>
                </a:lnTo>
                <a:lnTo>
                  <a:pt x="471938" y="440109"/>
                </a:lnTo>
                <a:lnTo>
                  <a:pt x="497839" y="403013"/>
                </a:lnTo>
                <a:lnTo>
                  <a:pt x="517156" y="361307"/>
                </a:lnTo>
                <a:lnTo>
                  <a:pt x="529229" y="315649"/>
                </a:lnTo>
                <a:lnTo>
                  <a:pt x="533400" y="266699"/>
                </a:lnTo>
                <a:lnTo>
                  <a:pt x="529229" y="217750"/>
                </a:lnTo>
                <a:lnTo>
                  <a:pt x="517156" y="172092"/>
                </a:lnTo>
                <a:lnTo>
                  <a:pt x="497839" y="130386"/>
                </a:lnTo>
                <a:lnTo>
                  <a:pt x="471938" y="93290"/>
                </a:lnTo>
                <a:lnTo>
                  <a:pt x="440109" y="61461"/>
                </a:lnTo>
                <a:lnTo>
                  <a:pt x="403013" y="35559"/>
                </a:lnTo>
                <a:lnTo>
                  <a:pt x="361307" y="16243"/>
                </a:lnTo>
                <a:lnTo>
                  <a:pt x="315649" y="4170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>
              <a:alpha val="3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01390" y="451612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315649" y="4170"/>
                </a:lnTo>
                <a:lnTo>
                  <a:pt x="361307" y="16243"/>
                </a:lnTo>
                <a:lnTo>
                  <a:pt x="403013" y="35559"/>
                </a:lnTo>
                <a:lnTo>
                  <a:pt x="440109" y="61461"/>
                </a:lnTo>
                <a:lnTo>
                  <a:pt x="471938" y="93290"/>
                </a:lnTo>
                <a:lnTo>
                  <a:pt x="497839" y="130386"/>
                </a:lnTo>
                <a:lnTo>
                  <a:pt x="517156" y="172092"/>
                </a:lnTo>
                <a:lnTo>
                  <a:pt x="529229" y="217750"/>
                </a:lnTo>
                <a:lnTo>
                  <a:pt x="533400" y="266699"/>
                </a:lnTo>
                <a:lnTo>
                  <a:pt x="529229" y="315649"/>
                </a:lnTo>
                <a:lnTo>
                  <a:pt x="517156" y="361307"/>
                </a:lnTo>
                <a:lnTo>
                  <a:pt x="497839" y="403013"/>
                </a:lnTo>
                <a:lnTo>
                  <a:pt x="471938" y="440109"/>
                </a:lnTo>
                <a:lnTo>
                  <a:pt x="440109" y="471938"/>
                </a:lnTo>
                <a:lnTo>
                  <a:pt x="403013" y="497839"/>
                </a:lnTo>
                <a:lnTo>
                  <a:pt x="361307" y="517156"/>
                </a:lnTo>
                <a:lnTo>
                  <a:pt x="315649" y="529229"/>
                </a:lnTo>
                <a:lnTo>
                  <a:pt x="266700" y="533399"/>
                </a:lnTo>
                <a:lnTo>
                  <a:pt x="217750" y="529229"/>
                </a:lnTo>
                <a:lnTo>
                  <a:pt x="172092" y="517156"/>
                </a:lnTo>
                <a:lnTo>
                  <a:pt x="130386" y="497839"/>
                </a:lnTo>
                <a:lnTo>
                  <a:pt x="93290" y="471938"/>
                </a:lnTo>
                <a:lnTo>
                  <a:pt x="61461" y="440109"/>
                </a:lnTo>
                <a:lnTo>
                  <a:pt x="35560" y="403013"/>
                </a:lnTo>
                <a:lnTo>
                  <a:pt x="16243" y="361307"/>
                </a:lnTo>
                <a:lnTo>
                  <a:pt x="4170" y="315649"/>
                </a:lnTo>
                <a:lnTo>
                  <a:pt x="0" y="266699"/>
                </a:lnTo>
                <a:lnTo>
                  <a:pt x="4170" y="217750"/>
                </a:lnTo>
                <a:lnTo>
                  <a:pt x="16243" y="172092"/>
                </a:lnTo>
                <a:lnTo>
                  <a:pt x="35560" y="130386"/>
                </a:lnTo>
                <a:lnTo>
                  <a:pt x="61461" y="93290"/>
                </a:lnTo>
                <a:lnTo>
                  <a:pt x="93290" y="61461"/>
                </a:lnTo>
                <a:lnTo>
                  <a:pt x="130386" y="35559"/>
                </a:lnTo>
                <a:lnTo>
                  <a:pt x="172092" y="16243"/>
                </a:lnTo>
                <a:lnTo>
                  <a:pt x="217750" y="4170"/>
                </a:lnTo>
                <a:lnTo>
                  <a:pt x="26670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29000" y="44958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7750" y="4170"/>
                </a:lnTo>
                <a:lnTo>
                  <a:pt x="172092" y="16243"/>
                </a:lnTo>
                <a:lnTo>
                  <a:pt x="130386" y="35560"/>
                </a:lnTo>
                <a:lnTo>
                  <a:pt x="93290" y="61461"/>
                </a:lnTo>
                <a:lnTo>
                  <a:pt x="61461" y="93290"/>
                </a:lnTo>
                <a:lnTo>
                  <a:pt x="35560" y="130386"/>
                </a:lnTo>
                <a:lnTo>
                  <a:pt x="16243" y="172092"/>
                </a:lnTo>
                <a:lnTo>
                  <a:pt x="4170" y="217750"/>
                </a:lnTo>
                <a:lnTo>
                  <a:pt x="0" y="266700"/>
                </a:lnTo>
                <a:lnTo>
                  <a:pt x="4170" y="315649"/>
                </a:lnTo>
                <a:lnTo>
                  <a:pt x="16243" y="361307"/>
                </a:lnTo>
                <a:lnTo>
                  <a:pt x="35560" y="403013"/>
                </a:lnTo>
                <a:lnTo>
                  <a:pt x="61461" y="440109"/>
                </a:lnTo>
                <a:lnTo>
                  <a:pt x="93290" y="471938"/>
                </a:lnTo>
                <a:lnTo>
                  <a:pt x="130386" y="497840"/>
                </a:lnTo>
                <a:lnTo>
                  <a:pt x="172092" y="517156"/>
                </a:lnTo>
                <a:lnTo>
                  <a:pt x="217750" y="529229"/>
                </a:lnTo>
                <a:lnTo>
                  <a:pt x="266700" y="533400"/>
                </a:lnTo>
                <a:lnTo>
                  <a:pt x="315649" y="529229"/>
                </a:lnTo>
                <a:lnTo>
                  <a:pt x="361307" y="517156"/>
                </a:lnTo>
                <a:lnTo>
                  <a:pt x="403013" y="497840"/>
                </a:lnTo>
                <a:lnTo>
                  <a:pt x="440109" y="471938"/>
                </a:lnTo>
                <a:lnTo>
                  <a:pt x="471938" y="440109"/>
                </a:lnTo>
                <a:lnTo>
                  <a:pt x="497839" y="403013"/>
                </a:lnTo>
                <a:lnTo>
                  <a:pt x="517156" y="361307"/>
                </a:lnTo>
                <a:lnTo>
                  <a:pt x="529229" y="315649"/>
                </a:lnTo>
                <a:lnTo>
                  <a:pt x="533400" y="266700"/>
                </a:lnTo>
                <a:lnTo>
                  <a:pt x="529229" y="217750"/>
                </a:lnTo>
                <a:lnTo>
                  <a:pt x="517156" y="172092"/>
                </a:lnTo>
                <a:lnTo>
                  <a:pt x="497839" y="130386"/>
                </a:lnTo>
                <a:lnTo>
                  <a:pt x="471938" y="93290"/>
                </a:lnTo>
                <a:lnTo>
                  <a:pt x="440109" y="61461"/>
                </a:lnTo>
                <a:lnTo>
                  <a:pt x="403013" y="35560"/>
                </a:lnTo>
                <a:lnTo>
                  <a:pt x="361307" y="16243"/>
                </a:lnTo>
                <a:lnTo>
                  <a:pt x="315649" y="4170"/>
                </a:lnTo>
                <a:lnTo>
                  <a:pt x="266700" y="0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29000" y="44958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315649" y="4170"/>
                </a:lnTo>
                <a:lnTo>
                  <a:pt x="361307" y="16243"/>
                </a:lnTo>
                <a:lnTo>
                  <a:pt x="403013" y="35559"/>
                </a:lnTo>
                <a:lnTo>
                  <a:pt x="440109" y="61461"/>
                </a:lnTo>
                <a:lnTo>
                  <a:pt x="471938" y="93290"/>
                </a:lnTo>
                <a:lnTo>
                  <a:pt x="497839" y="130386"/>
                </a:lnTo>
                <a:lnTo>
                  <a:pt x="517156" y="172092"/>
                </a:lnTo>
                <a:lnTo>
                  <a:pt x="529229" y="217750"/>
                </a:lnTo>
                <a:lnTo>
                  <a:pt x="533400" y="266700"/>
                </a:lnTo>
                <a:lnTo>
                  <a:pt x="529229" y="315649"/>
                </a:lnTo>
                <a:lnTo>
                  <a:pt x="517156" y="361307"/>
                </a:lnTo>
                <a:lnTo>
                  <a:pt x="497839" y="403013"/>
                </a:lnTo>
                <a:lnTo>
                  <a:pt x="471938" y="440109"/>
                </a:lnTo>
                <a:lnTo>
                  <a:pt x="440109" y="471938"/>
                </a:lnTo>
                <a:lnTo>
                  <a:pt x="403013" y="497839"/>
                </a:lnTo>
                <a:lnTo>
                  <a:pt x="361307" y="517156"/>
                </a:lnTo>
                <a:lnTo>
                  <a:pt x="315649" y="529229"/>
                </a:lnTo>
                <a:lnTo>
                  <a:pt x="266700" y="533400"/>
                </a:lnTo>
                <a:lnTo>
                  <a:pt x="217750" y="529229"/>
                </a:lnTo>
                <a:lnTo>
                  <a:pt x="172092" y="517156"/>
                </a:lnTo>
                <a:lnTo>
                  <a:pt x="130386" y="497840"/>
                </a:lnTo>
                <a:lnTo>
                  <a:pt x="93290" y="471938"/>
                </a:lnTo>
                <a:lnTo>
                  <a:pt x="61461" y="440109"/>
                </a:lnTo>
                <a:lnTo>
                  <a:pt x="35560" y="403013"/>
                </a:lnTo>
                <a:lnTo>
                  <a:pt x="16243" y="361307"/>
                </a:lnTo>
                <a:lnTo>
                  <a:pt x="4170" y="315649"/>
                </a:lnTo>
                <a:lnTo>
                  <a:pt x="0" y="266700"/>
                </a:lnTo>
                <a:lnTo>
                  <a:pt x="4170" y="217750"/>
                </a:lnTo>
                <a:lnTo>
                  <a:pt x="16243" y="172092"/>
                </a:lnTo>
                <a:lnTo>
                  <a:pt x="35560" y="130386"/>
                </a:lnTo>
                <a:lnTo>
                  <a:pt x="61461" y="93290"/>
                </a:lnTo>
                <a:lnTo>
                  <a:pt x="93290" y="61461"/>
                </a:lnTo>
                <a:lnTo>
                  <a:pt x="130386" y="35560"/>
                </a:lnTo>
                <a:lnTo>
                  <a:pt x="172092" y="16243"/>
                </a:lnTo>
                <a:lnTo>
                  <a:pt x="217750" y="4170"/>
                </a:lnTo>
                <a:lnTo>
                  <a:pt x="26670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582670" y="4530090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0" dirty="0">
                <a:latin typeface="Georgia"/>
                <a:cs typeface="Georgia"/>
              </a:rPr>
              <a:t>5</a:t>
            </a:r>
            <a:endParaRPr sz="28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57497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861059"/>
            <a:ext cx="6328410" cy="576199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0"/>
              </a:spcBef>
              <a:tabLst>
                <a:tab pos="325755" algn="l"/>
              </a:tabLst>
            </a:pPr>
            <a:r>
              <a:rPr sz="2400" spc="-45" dirty="0">
                <a:solidFill>
                  <a:srgbClr val="0000FF"/>
                </a:solidFill>
                <a:latin typeface="Georgia"/>
                <a:cs typeface="Georgia"/>
              </a:rPr>
              <a:t>if	</a:t>
            </a:r>
            <a:r>
              <a:rPr sz="2400" dirty="0" smtClean="0">
                <a:latin typeface="Georgia"/>
                <a:cs typeface="Georgia"/>
              </a:rPr>
              <a:t>tree </a:t>
            </a:r>
            <a:r>
              <a:rPr sz="2400" spc="-25" dirty="0" smtClean="0">
                <a:latin typeface="Georgia"/>
                <a:cs typeface="Georgia"/>
              </a:rPr>
              <a:t>is</a:t>
            </a:r>
            <a:r>
              <a:rPr sz="2400" spc="-105" dirty="0" smtClean="0">
                <a:latin typeface="Georgia"/>
                <a:cs typeface="Georgia"/>
              </a:rPr>
              <a:t> </a:t>
            </a:r>
            <a:r>
              <a:rPr sz="2400" spc="-30" dirty="0" smtClean="0">
                <a:latin typeface="Georgia"/>
                <a:cs typeface="Georgia"/>
              </a:rPr>
              <a:t>empty</a:t>
            </a:r>
            <a:endParaRPr sz="2400" dirty="0">
              <a:latin typeface="Georgia"/>
              <a:cs typeface="Georgia"/>
            </a:endParaRPr>
          </a:p>
          <a:p>
            <a:pPr marL="12700" marR="1186180" indent="476250">
              <a:lnSpc>
                <a:spcPct val="111800"/>
              </a:lnSpc>
              <a:spcBef>
                <a:spcPts val="10"/>
              </a:spcBef>
            </a:pPr>
            <a:r>
              <a:rPr sz="2400" i="1" spc="-70" dirty="0">
                <a:latin typeface="Georgia"/>
                <a:cs typeface="Georgia"/>
              </a:rPr>
              <a:t>create </a:t>
            </a:r>
            <a:r>
              <a:rPr sz="2400" i="1" spc="-114" dirty="0">
                <a:latin typeface="Georgia"/>
                <a:cs typeface="Georgia"/>
              </a:rPr>
              <a:t>a </a:t>
            </a:r>
            <a:r>
              <a:rPr sz="2400" i="1" spc="-80" dirty="0">
                <a:latin typeface="Georgia"/>
                <a:cs typeface="Georgia"/>
              </a:rPr>
              <a:t>root </a:t>
            </a:r>
            <a:r>
              <a:rPr sz="2400" spc="-40" dirty="0">
                <a:latin typeface="Georgia"/>
                <a:cs typeface="Georgia"/>
              </a:rPr>
              <a:t>node </a:t>
            </a:r>
            <a:r>
              <a:rPr sz="2400" spc="-10" dirty="0">
                <a:latin typeface="Georgia"/>
                <a:cs typeface="Georgia"/>
              </a:rPr>
              <a:t>with </a:t>
            </a:r>
            <a:r>
              <a:rPr sz="2400" spc="-30" dirty="0">
                <a:latin typeface="Georgia"/>
                <a:cs typeface="Georgia"/>
              </a:rPr>
              <a:t>the </a:t>
            </a:r>
            <a:r>
              <a:rPr sz="2400" spc="5" dirty="0">
                <a:latin typeface="Georgia"/>
                <a:cs typeface="Georgia"/>
              </a:rPr>
              <a:t>new </a:t>
            </a:r>
            <a:r>
              <a:rPr sz="2400" dirty="0">
                <a:latin typeface="Georgia"/>
                <a:cs typeface="Georgia"/>
              </a:rPr>
              <a:t>key  </a:t>
            </a:r>
            <a:r>
              <a:rPr sz="2400" spc="-10" dirty="0">
                <a:solidFill>
                  <a:srgbClr val="0000FF"/>
                </a:solidFill>
                <a:latin typeface="Georgia"/>
                <a:cs typeface="Georgia"/>
              </a:rPr>
              <a:t>else</a:t>
            </a:r>
            <a:endParaRPr sz="2400" dirty="0">
              <a:latin typeface="Georgia"/>
              <a:cs typeface="Georgia"/>
            </a:endParaRPr>
          </a:p>
          <a:p>
            <a:pPr marL="488950" marR="1825625">
              <a:lnSpc>
                <a:spcPct val="111800"/>
              </a:lnSpc>
              <a:spcBef>
                <a:spcPts val="10"/>
              </a:spcBef>
              <a:tabLst>
                <a:tab pos="1616710" algn="l"/>
              </a:tabLst>
            </a:pPr>
            <a:r>
              <a:rPr sz="2400" i="1" spc="-110" dirty="0">
                <a:latin typeface="Georgia"/>
                <a:cs typeface="Georgia"/>
              </a:rPr>
              <a:t>compare </a:t>
            </a:r>
            <a:r>
              <a:rPr sz="2400" dirty="0">
                <a:latin typeface="Georgia"/>
                <a:cs typeface="Georgia"/>
              </a:rPr>
              <a:t>key </a:t>
            </a:r>
            <a:r>
              <a:rPr sz="2400" spc="-15" dirty="0">
                <a:latin typeface="Georgia"/>
                <a:cs typeface="Georgia"/>
              </a:rPr>
              <a:t>with </a:t>
            </a:r>
            <a:r>
              <a:rPr sz="2400" spc="-30" dirty="0">
                <a:latin typeface="Georgia"/>
                <a:cs typeface="Georgia"/>
              </a:rPr>
              <a:t>the </a:t>
            </a:r>
            <a:r>
              <a:rPr sz="2400" spc="-25" dirty="0">
                <a:latin typeface="Georgia"/>
                <a:cs typeface="Georgia"/>
              </a:rPr>
              <a:t>top</a:t>
            </a:r>
            <a:r>
              <a:rPr sz="2400" spc="-150" dirty="0">
                <a:latin typeface="Georgia"/>
                <a:cs typeface="Georgia"/>
              </a:rPr>
              <a:t> </a:t>
            </a:r>
            <a:r>
              <a:rPr sz="2400" spc="-40" dirty="0">
                <a:latin typeface="Georgia"/>
                <a:cs typeface="Georgia"/>
              </a:rPr>
              <a:t>node  </a:t>
            </a:r>
            <a:r>
              <a:rPr sz="2400" spc="-50" dirty="0">
                <a:solidFill>
                  <a:srgbClr val="0000FF"/>
                </a:solidFill>
                <a:latin typeface="Georgia"/>
                <a:cs typeface="Georgia"/>
              </a:rPr>
              <a:t>if</a:t>
            </a:r>
            <a:r>
              <a:rPr sz="2400" spc="-45" dirty="0">
                <a:solidFill>
                  <a:srgbClr val="0000FF"/>
                </a:solidFill>
                <a:latin typeface="Georgia"/>
                <a:cs typeface="Georgia"/>
              </a:rPr>
              <a:t> </a:t>
            </a:r>
            <a:r>
              <a:rPr sz="2400" b="1" spc="-95" dirty="0">
                <a:latin typeface="Georgia"/>
                <a:cs typeface="Georgia"/>
              </a:rPr>
              <a:t>key</a:t>
            </a:r>
            <a:r>
              <a:rPr sz="2400" b="1" spc="-85" dirty="0">
                <a:latin typeface="Georgia"/>
                <a:cs typeface="Georgia"/>
              </a:rPr>
              <a:t> </a:t>
            </a:r>
            <a:r>
              <a:rPr sz="2400" b="1" spc="-270" dirty="0">
                <a:latin typeface="Georgia"/>
                <a:cs typeface="Georgia"/>
              </a:rPr>
              <a:t>=	</a:t>
            </a:r>
            <a:r>
              <a:rPr sz="2400" b="1" spc="-160" dirty="0">
                <a:latin typeface="Georgia"/>
                <a:cs typeface="Georgia"/>
              </a:rPr>
              <a:t>node</a:t>
            </a:r>
            <a:r>
              <a:rPr sz="2400" b="1" spc="-90" dirty="0">
                <a:latin typeface="Georgia"/>
                <a:cs typeface="Georgia"/>
              </a:rPr>
              <a:t> </a:t>
            </a:r>
            <a:r>
              <a:rPr sz="2400" b="1" spc="-95" dirty="0">
                <a:latin typeface="Georgia"/>
                <a:cs typeface="Georgia"/>
              </a:rPr>
              <a:t>key</a:t>
            </a:r>
            <a:endParaRPr sz="2400" dirty="0">
              <a:latin typeface="Georgia"/>
              <a:cs typeface="Georgia"/>
            </a:endParaRPr>
          </a:p>
          <a:p>
            <a:pPr marL="488950" marR="692785" indent="438150">
              <a:lnSpc>
                <a:spcPct val="111800"/>
              </a:lnSpc>
              <a:spcBef>
                <a:spcPts val="10"/>
              </a:spcBef>
              <a:tabLst>
                <a:tab pos="1379855" algn="l"/>
                <a:tab pos="2263140" algn="l"/>
              </a:tabLst>
            </a:pPr>
            <a:r>
              <a:rPr sz="2400" spc="-20" dirty="0">
                <a:latin typeface="Georgia"/>
                <a:cs typeface="Georgia"/>
              </a:rPr>
              <a:t>replace </a:t>
            </a:r>
            <a:r>
              <a:rPr sz="2400" spc="-30" dirty="0">
                <a:latin typeface="Georgia"/>
                <a:cs typeface="Georgia"/>
              </a:rPr>
              <a:t>the </a:t>
            </a:r>
            <a:r>
              <a:rPr sz="2400" spc="-35" dirty="0">
                <a:latin typeface="Georgia"/>
                <a:cs typeface="Georgia"/>
              </a:rPr>
              <a:t>node </a:t>
            </a:r>
            <a:r>
              <a:rPr sz="2400" spc="-15" dirty="0">
                <a:latin typeface="Georgia"/>
                <a:cs typeface="Georgia"/>
              </a:rPr>
              <a:t>with </a:t>
            </a:r>
            <a:r>
              <a:rPr sz="2400" spc="-30" dirty="0">
                <a:latin typeface="Georgia"/>
                <a:cs typeface="Georgia"/>
              </a:rPr>
              <a:t>the </a:t>
            </a:r>
            <a:r>
              <a:rPr sz="2400" spc="5" dirty="0">
                <a:latin typeface="Georgia"/>
                <a:cs typeface="Georgia"/>
              </a:rPr>
              <a:t>new</a:t>
            </a:r>
            <a:r>
              <a:rPr sz="2400" spc="-220" dirty="0">
                <a:latin typeface="Georgia"/>
                <a:cs typeface="Georgia"/>
              </a:rPr>
              <a:t> </a:t>
            </a:r>
            <a:r>
              <a:rPr sz="2400" spc="-25" dirty="0">
                <a:latin typeface="Georgia"/>
                <a:cs typeface="Georgia"/>
              </a:rPr>
              <a:t>value  </a:t>
            </a:r>
            <a:r>
              <a:rPr sz="2400" spc="-10" dirty="0">
                <a:solidFill>
                  <a:srgbClr val="0000FF"/>
                </a:solidFill>
                <a:latin typeface="Georgia"/>
                <a:cs typeface="Georgia"/>
              </a:rPr>
              <a:t>else</a:t>
            </a:r>
            <a:r>
              <a:rPr sz="2400" spc="-50" dirty="0">
                <a:solidFill>
                  <a:srgbClr val="0000FF"/>
                </a:solidFill>
                <a:latin typeface="Georgia"/>
                <a:cs typeface="Georgia"/>
              </a:rPr>
              <a:t> </a:t>
            </a:r>
            <a:r>
              <a:rPr sz="2400" spc="-45" dirty="0">
                <a:solidFill>
                  <a:srgbClr val="0000FF"/>
                </a:solidFill>
                <a:latin typeface="Georgia"/>
                <a:cs typeface="Georgia"/>
              </a:rPr>
              <a:t>if	</a:t>
            </a:r>
            <a:r>
              <a:rPr sz="2400" b="1" spc="-95" dirty="0">
                <a:latin typeface="Georgia"/>
                <a:cs typeface="Georgia"/>
              </a:rPr>
              <a:t>key</a:t>
            </a:r>
            <a:r>
              <a:rPr sz="2400" b="1" spc="-85" dirty="0">
                <a:latin typeface="Georgia"/>
                <a:cs typeface="Georgia"/>
              </a:rPr>
              <a:t> </a:t>
            </a:r>
            <a:r>
              <a:rPr sz="2400" b="1" spc="-270" dirty="0">
                <a:latin typeface="Georgia"/>
                <a:cs typeface="Georgia"/>
              </a:rPr>
              <a:t>&gt;	</a:t>
            </a:r>
            <a:r>
              <a:rPr sz="2400" b="1" spc="-160" dirty="0">
                <a:latin typeface="Georgia"/>
                <a:cs typeface="Georgia"/>
              </a:rPr>
              <a:t>node</a:t>
            </a:r>
            <a:r>
              <a:rPr sz="2400" b="1" spc="-95" dirty="0">
                <a:latin typeface="Georgia"/>
                <a:cs typeface="Georgia"/>
              </a:rPr>
              <a:t> key</a:t>
            </a:r>
            <a:endParaRPr sz="2400" dirty="0">
              <a:latin typeface="Georgia"/>
              <a:cs typeface="Georgia"/>
            </a:endParaRPr>
          </a:p>
          <a:p>
            <a:pPr marL="927100">
              <a:lnSpc>
                <a:spcPct val="100000"/>
              </a:lnSpc>
              <a:spcBef>
                <a:spcPts val="350"/>
              </a:spcBef>
            </a:pPr>
            <a:r>
              <a:rPr sz="2400" i="1" spc="-110" dirty="0">
                <a:latin typeface="Georgia"/>
                <a:cs typeface="Georgia"/>
              </a:rPr>
              <a:t>compare </a:t>
            </a:r>
            <a:r>
              <a:rPr sz="2400" dirty="0">
                <a:latin typeface="Georgia"/>
                <a:cs typeface="Georgia"/>
              </a:rPr>
              <a:t>key </a:t>
            </a:r>
            <a:r>
              <a:rPr sz="2400" spc="-10" dirty="0">
                <a:latin typeface="Georgia"/>
                <a:cs typeface="Georgia"/>
              </a:rPr>
              <a:t>with </a:t>
            </a:r>
            <a:r>
              <a:rPr sz="2400" spc="-30" dirty="0">
                <a:latin typeface="Georgia"/>
                <a:cs typeface="Georgia"/>
              </a:rPr>
              <a:t>the </a:t>
            </a:r>
            <a:r>
              <a:rPr sz="2400" spc="-35" dirty="0">
                <a:latin typeface="Georgia"/>
                <a:cs typeface="Georgia"/>
              </a:rPr>
              <a:t>right</a:t>
            </a:r>
            <a:r>
              <a:rPr sz="2400" spc="-130" dirty="0">
                <a:latin typeface="Georgia"/>
                <a:cs typeface="Georgia"/>
              </a:rPr>
              <a:t> </a:t>
            </a:r>
            <a:r>
              <a:rPr sz="2400" spc="-30" dirty="0">
                <a:latin typeface="Georgia"/>
                <a:cs typeface="Georgia"/>
              </a:rPr>
              <a:t>subtree:</a:t>
            </a:r>
            <a:endParaRPr sz="2400" dirty="0">
              <a:latin typeface="Georgia"/>
              <a:cs typeface="Georgia"/>
            </a:endParaRPr>
          </a:p>
          <a:p>
            <a:pPr marL="1061720" marR="424180">
              <a:lnSpc>
                <a:spcPct val="111800"/>
              </a:lnSpc>
              <a:spcBef>
                <a:spcPts val="10"/>
              </a:spcBef>
              <a:tabLst>
                <a:tab pos="1373505" algn="l"/>
                <a:tab pos="2792095" algn="l"/>
              </a:tabLst>
            </a:pPr>
            <a:r>
              <a:rPr sz="2400" spc="-50" dirty="0">
                <a:solidFill>
                  <a:srgbClr val="0000FF"/>
                </a:solidFill>
                <a:latin typeface="Georgia"/>
                <a:cs typeface="Georgia"/>
              </a:rPr>
              <a:t>if	</a:t>
            </a:r>
            <a:r>
              <a:rPr sz="2400" spc="-15" dirty="0">
                <a:latin typeface="Georgia"/>
                <a:cs typeface="Georgia"/>
              </a:rPr>
              <a:t>subtree </a:t>
            </a:r>
            <a:r>
              <a:rPr sz="2400" spc="-20" dirty="0">
                <a:latin typeface="Georgia"/>
                <a:cs typeface="Georgia"/>
              </a:rPr>
              <a:t>is </a:t>
            </a:r>
            <a:r>
              <a:rPr sz="2400" spc="-35" dirty="0">
                <a:latin typeface="Georgia"/>
                <a:cs typeface="Georgia"/>
              </a:rPr>
              <a:t>empty </a:t>
            </a:r>
            <a:r>
              <a:rPr sz="2400" spc="-10" dirty="0">
                <a:latin typeface="Georgia"/>
                <a:cs typeface="Georgia"/>
              </a:rPr>
              <a:t>create </a:t>
            </a:r>
            <a:r>
              <a:rPr sz="2400" spc="-40" dirty="0">
                <a:latin typeface="Georgia"/>
                <a:cs typeface="Georgia"/>
              </a:rPr>
              <a:t>a </a:t>
            </a:r>
            <a:r>
              <a:rPr sz="2400" spc="-35" dirty="0">
                <a:latin typeface="Georgia"/>
                <a:cs typeface="Georgia"/>
              </a:rPr>
              <a:t>leaf</a:t>
            </a:r>
            <a:r>
              <a:rPr sz="2400" spc="-215" dirty="0">
                <a:latin typeface="Georgia"/>
                <a:cs typeface="Georgia"/>
              </a:rPr>
              <a:t> </a:t>
            </a:r>
            <a:r>
              <a:rPr sz="2400" spc="-40" dirty="0">
                <a:latin typeface="Georgia"/>
                <a:cs typeface="Georgia"/>
              </a:rPr>
              <a:t>node  </a:t>
            </a:r>
            <a:r>
              <a:rPr sz="2400" spc="-10" dirty="0">
                <a:solidFill>
                  <a:srgbClr val="0000FF"/>
                </a:solidFill>
                <a:latin typeface="Georgia"/>
                <a:cs typeface="Georgia"/>
              </a:rPr>
              <a:t>else</a:t>
            </a:r>
            <a:r>
              <a:rPr sz="2400" spc="-45" dirty="0">
                <a:solidFill>
                  <a:srgbClr val="0000FF"/>
                </a:solidFill>
                <a:latin typeface="Georgia"/>
                <a:cs typeface="Georgia"/>
              </a:rPr>
              <a:t> </a:t>
            </a:r>
            <a:r>
              <a:rPr sz="2400" spc="-45" dirty="0">
                <a:solidFill>
                  <a:srgbClr val="007F00"/>
                </a:solidFill>
                <a:latin typeface="Georgia"/>
                <a:cs typeface="Georgia"/>
              </a:rPr>
              <a:t>add</a:t>
            </a:r>
            <a:r>
              <a:rPr sz="2400" spc="-50" dirty="0">
                <a:solidFill>
                  <a:srgbClr val="007F00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007F00"/>
                </a:solidFill>
                <a:latin typeface="Georgia"/>
                <a:cs typeface="Georgia"/>
              </a:rPr>
              <a:t>key	</a:t>
            </a:r>
            <a:r>
              <a:rPr sz="2400" spc="-60" dirty="0">
                <a:latin typeface="Georgia"/>
                <a:cs typeface="Georgia"/>
              </a:rPr>
              <a:t>in </a:t>
            </a:r>
            <a:r>
              <a:rPr sz="2400" spc="-35" dirty="0">
                <a:latin typeface="Georgia"/>
                <a:cs typeface="Georgia"/>
              </a:rPr>
              <a:t>right</a:t>
            </a:r>
            <a:r>
              <a:rPr sz="2400" spc="-40" dirty="0">
                <a:latin typeface="Georgia"/>
                <a:cs typeface="Georgia"/>
              </a:rPr>
              <a:t> </a:t>
            </a:r>
            <a:r>
              <a:rPr sz="2400" spc="-20" dirty="0">
                <a:latin typeface="Georgia"/>
                <a:cs typeface="Georgia"/>
              </a:rPr>
              <a:t>subtree</a:t>
            </a:r>
            <a:endParaRPr sz="2400" dirty="0">
              <a:latin typeface="Georgia"/>
              <a:cs typeface="Georgia"/>
            </a:endParaRPr>
          </a:p>
          <a:p>
            <a:pPr marL="556260">
              <a:lnSpc>
                <a:spcPct val="100000"/>
              </a:lnSpc>
              <a:spcBef>
                <a:spcPts val="350"/>
              </a:spcBef>
              <a:tabLst>
                <a:tab pos="1202055" algn="l"/>
                <a:tab pos="2085339" algn="l"/>
              </a:tabLst>
            </a:pPr>
            <a:r>
              <a:rPr sz="2400" spc="-10" dirty="0">
                <a:solidFill>
                  <a:srgbClr val="0000FF"/>
                </a:solidFill>
                <a:latin typeface="Georgia"/>
                <a:cs typeface="Georgia"/>
              </a:rPr>
              <a:t>else	</a:t>
            </a:r>
            <a:r>
              <a:rPr sz="2400" b="1" spc="-100" dirty="0">
                <a:latin typeface="Georgia"/>
                <a:cs typeface="Georgia"/>
              </a:rPr>
              <a:t>key</a:t>
            </a:r>
            <a:r>
              <a:rPr sz="2400" b="1" spc="-90" dirty="0">
                <a:latin typeface="Georgia"/>
                <a:cs typeface="Georgia"/>
              </a:rPr>
              <a:t> </a:t>
            </a:r>
            <a:r>
              <a:rPr sz="2400" b="1" spc="-270" dirty="0">
                <a:latin typeface="Georgia"/>
                <a:cs typeface="Georgia"/>
              </a:rPr>
              <a:t>&lt;	</a:t>
            </a:r>
            <a:r>
              <a:rPr sz="2400" b="1" spc="-160" dirty="0">
                <a:latin typeface="Georgia"/>
                <a:cs typeface="Georgia"/>
              </a:rPr>
              <a:t>node</a:t>
            </a:r>
            <a:r>
              <a:rPr sz="2400" b="1" spc="-90" dirty="0">
                <a:latin typeface="Georgia"/>
                <a:cs typeface="Georgia"/>
              </a:rPr>
              <a:t> </a:t>
            </a:r>
            <a:r>
              <a:rPr sz="2400" b="1" spc="-100" dirty="0">
                <a:latin typeface="Georgia"/>
                <a:cs typeface="Georgia"/>
              </a:rPr>
              <a:t>key</a:t>
            </a:r>
            <a:endParaRPr sz="2400" dirty="0">
              <a:latin typeface="Georgia"/>
              <a:cs typeface="Georgia"/>
            </a:endParaRPr>
          </a:p>
          <a:p>
            <a:pPr marL="927100">
              <a:lnSpc>
                <a:spcPct val="100000"/>
              </a:lnSpc>
              <a:spcBef>
                <a:spcPts val="340"/>
              </a:spcBef>
            </a:pPr>
            <a:r>
              <a:rPr sz="2400" i="1" spc="-110" dirty="0">
                <a:latin typeface="Georgia"/>
                <a:cs typeface="Georgia"/>
              </a:rPr>
              <a:t>compare </a:t>
            </a:r>
            <a:r>
              <a:rPr sz="2400" dirty="0">
                <a:latin typeface="Georgia"/>
                <a:cs typeface="Georgia"/>
              </a:rPr>
              <a:t>key </a:t>
            </a:r>
            <a:r>
              <a:rPr sz="2400" spc="-10" dirty="0">
                <a:latin typeface="Georgia"/>
                <a:cs typeface="Georgia"/>
              </a:rPr>
              <a:t>with </a:t>
            </a:r>
            <a:r>
              <a:rPr sz="2400" spc="-30" dirty="0">
                <a:latin typeface="Georgia"/>
                <a:cs typeface="Georgia"/>
              </a:rPr>
              <a:t>the </a:t>
            </a:r>
            <a:r>
              <a:rPr sz="2400" spc="-25" dirty="0">
                <a:latin typeface="Georgia"/>
                <a:cs typeface="Georgia"/>
              </a:rPr>
              <a:t>left</a:t>
            </a:r>
            <a:r>
              <a:rPr sz="2400" spc="-140" dirty="0">
                <a:latin typeface="Georgia"/>
                <a:cs typeface="Georgia"/>
              </a:rPr>
              <a:t> </a:t>
            </a:r>
            <a:r>
              <a:rPr sz="2400" spc="-30" dirty="0">
                <a:latin typeface="Georgia"/>
                <a:cs typeface="Georgia"/>
              </a:rPr>
              <a:t>subtree:</a:t>
            </a:r>
            <a:endParaRPr sz="2400" dirty="0">
              <a:latin typeface="Georgia"/>
              <a:cs typeface="Georgia"/>
            </a:endParaRPr>
          </a:p>
          <a:p>
            <a:pPr marL="1061720" marR="5080">
              <a:lnSpc>
                <a:spcPts val="3229"/>
              </a:lnSpc>
              <a:spcBef>
                <a:spcPts val="165"/>
              </a:spcBef>
            </a:pPr>
            <a:r>
              <a:rPr sz="2400" spc="-50" dirty="0">
                <a:solidFill>
                  <a:srgbClr val="0000FF"/>
                </a:solidFill>
                <a:latin typeface="Georgia"/>
                <a:cs typeface="Georgia"/>
              </a:rPr>
              <a:t>if </a:t>
            </a:r>
            <a:r>
              <a:rPr sz="2400" spc="-30" dirty="0">
                <a:latin typeface="Georgia"/>
                <a:cs typeface="Georgia"/>
              </a:rPr>
              <a:t>the </a:t>
            </a:r>
            <a:r>
              <a:rPr sz="2400" spc="-15" dirty="0">
                <a:latin typeface="Georgia"/>
                <a:cs typeface="Georgia"/>
              </a:rPr>
              <a:t>subtree </a:t>
            </a:r>
            <a:r>
              <a:rPr sz="2400" spc="-25" dirty="0">
                <a:latin typeface="Georgia"/>
                <a:cs typeface="Georgia"/>
              </a:rPr>
              <a:t>is </a:t>
            </a:r>
            <a:r>
              <a:rPr sz="2400" spc="-30" dirty="0">
                <a:latin typeface="Georgia"/>
                <a:cs typeface="Georgia"/>
              </a:rPr>
              <a:t>empty </a:t>
            </a:r>
            <a:r>
              <a:rPr sz="2400" spc="-15" dirty="0">
                <a:latin typeface="Georgia"/>
                <a:cs typeface="Georgia"/>
              </a:rPr>
              <a:t>create </a:t>
            </a:r>
            <a:r>
              <a:rPr sz="2400" spc="-40" dirty="0">
                <a:latin typeface="Georgia"/>
                <a:cs typeface="Georgia"/>
              </a:rPr>
              <a:t>a </a:t>
            </a:r>
            <a:r>
              <a:rPr sz="2400" spc="-35" dirty="0">
                <a:latin typeface="Georgia"/>
                <a:cs typeface="Georgia"/>
              </a:rPr>
              <a:t>leaf</a:t>
            </a:r>
            <a:r>
              <a:rPr sz="2400" spc="-200" dirty="0">
                <a:latin typeface="Georgia"/>
                <a:cs typeface="Georgia"/>
              </a:rPr>
              <a:t> </a:t>
            </a:r>
            <a:r>
              <a:rPr sz="2400" spc="-40" dirty="0">
                <a:latin typeface="Georgia"/>
                <a:cs typeface="Georgia"/>
              </a:rPr>
              <a:t>node  </a:t>
            </a:r>
            <a:r>
              <a:rPr sz="2400" spc="-10" dirty="0">
                <a:latin typeface="Georgia"/>
                <a:cs typeface="Georgia"/>
              </a:rPr>
              <a:t>else </a:t>
            </a:r>
            <a:r>
              <a:rPr sz="2400" spc="-45" dirty="0">
                <a:solidFill>
                  <a:srgbClr val="007F00"/>
                </a:solidFill>
                <a:latin typeface="Georgia"/>
                <a:cs typeface="Georgia"/>
              </a:rPr>
              <a:t>add </a:t>
            </a:r>
            <a:r>
              <a:rPr sz="2400" dirty="0">
                <a:solidFill>
                  <a:srgbClr val="007F00"/>
                </a:solidFill>
                <a:latin typeface="Georgia"/>
                <a:cs typeface="Georgia"/>
              </a:rPr>
              <a:t>key </a:t>
            </a:r>
            <a:r>
              <a:rPr sz="2400" spc="-25" dirty="0">
                <a:latin typeface="Georgia"/>
                <a:cs typeface="Georgia"/>
              </a:rPr>
              <a:t>to </a:t>
            </a:r>
            <a:r>
              <a:rPr sz="2400" spc="-30" dirty="0">
                <a:latin typeface="Georgia"/>
                <a:cs typeface="Georgia"/>
              </a:rPr>
              <a:t>the </a:t>
            </a:r>
            <a:r>
              <a:rPr sz="2400" spc="-25" dirty="0">
                <a:latin typeface="Georgia"/>
                <a:cs typeface="Georgia"/>
              </a:rPr>
              <a:t>left</a:t>
            </a:r>
            <a:r>
              <a:rPr sz="2400" spc="-215" dirty="0">
                <a:latin typeface="Georgia"/>
                <a:cs typeface="Georgia"/>
              </a:rPr>
              <a:t> </a:t>
            </a:r>
            <a:r>
              <a:rPr sz="2400" spc="-15" dirty="0">
                <a:latin typeface="Georgia"/>
                <a:cs typeface="Georgia"/>
              </a:rPr>
              <a:t>subtree</a:t>
            </a:r>
            <a:endParaRPr sz="240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1520" y="211889"/>
            <a:ext cx="849694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fontAlgn="base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tabLst>
                <a:tab pos="325755" algn="l"/>
              </a:tabLst>
            </a:pPr>
            <a:r>
              <a:rPr sz="3600" dirty="0">
                <a:latin typeface="+mn-lt"/>
                <a:ea typeface="ＭＳ Ｐゴシック" pitchFamily="-107" charset="-128"/>
                <a:cs typeface="Georgia"/>
              </a:rPr>
              <a:t>Insertion in BST </a:t>
            </a:r>
            <a:r>
              <a:rPr lang="en-US" sz="3600" dirty="0">
                <a:latin typeface="+mn-lt"/>
                <a:ea typeface="ＭＳ Ｐゴシック" pitchFamily="-107" charset="-128"/>
                <a:cs typeface="Georgia"/>
              </a:rPr>
              <a:t>   - </a:t>
            </a:r>
            <a:r>
              <a:rPr lang="en-US" sz="3600" dirty="0" smtClean="0">
                <a:latin typeface="+mn-lt"/>
                <a:ea typeface="ＭＳ Ｐゴシック" pitchFamily="-107" charset="-128"/>
                <a:cs typeface="Georgia"/>
              </a:rPr>
              <a:t>Algorithm</a:t>
            </a:r>
            <a:endParaRPr sz="3600" dirty="0">
              <a:latin typeface="+mn-lt"/>
              <a:ea typeface="ＭＳ Ｐゴシック" pitchFamily="-107" charset="-128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87535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469" y="839470"/>
            <a:ext cx="17208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730" dirty="0">
                <a:latin typeface="Symbol"/>
                <a:cs typeface="Symbol"/>
              </a:rPr>
              <a:t>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469" y="2058670"/>
            <a:ext cx="17208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730" dirty="0">
                <a:latin typeface="Symbol"/>
                <a:cs typeface="Symbol"/>
              </a:rPr>
              <a:t>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469" y="3276600"/>
            <a:ext cx="17208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730" dirty="0">
                <a:latin typeface="Symbol"/>
                <a:cs typeface="Symbol"/>
              </a:rPr>
              <a:t>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469" y="5638800"/>
            <a:ext cx="17208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730" dirty="0">
                <a:latin typeface="Symbol"/>
                <a:cs typeface="Symbol"/>
              </a:rPr>
              <a:t>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4669" y="872490"/>
            <a:ext cx="8584565" cy="5585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500" spc="-70" dirty="0">
                <a:latin typeface="Georgia"/>
                <a:cs typeface="Georgia"/>
              </a:rPr>
              <a:t>Removing </a:t>
            </a:r>
            <a:r>
              <a:rPr sz="2500" spc="-40" dirty="0">
                <a:latin typeface="Georgia"/>
                <a:cs typeface="Georgia"/>
              </a:rPr>
              <a:t>a </a:t>
            </a:r>
            <a:r>
              <a:rPr sz="2500" spc="-45" dirty="0">
                <a:latin typeface="Georgia"/>
                <a:cs typeface="Georgia"/>
              </a:rPr>
              <a:t>node </a:t>
            </a:r>
            <a:r>
              <a:rPr sz="2500" spc="-55" dirty="0">
                <a:latin typeface="Georgia"/>
                <a:cs typeface="Georgia"/>
              </a:rPr>
              <a:t>from </a:t>
            </a:r>
            <a:r>
              <a:rPr sz="2500" spc="-40" dirty="0">
                <a:latin typeface="Georgia"/>
                <a:cs typeface="Georgia"/>
              </a:rPr>
              <a:t>a </a:t>
            </a:r>
            <a:r>
              <a:rPr sz="2500" spc="-120" dirty="0">
                <a:latin typeface="Georgia"/>
                <a:cs typeface="Georgia"/>
              </a:rPr>
              <a:t>BST </a:t>
            </a:r>
            <a:r>
              <a:rPr sz="2500" spc="-25" dirty="0">
                <a:latin typeface="Georgia"/>
                <a:cs typeface="Georgia"/>
              </a:rPr>
              <a:t>is </a:t>
            </a:r>
            <a:r>
              <a:rPr sz="2500" spc="-40" dirty="0">
                <a:latin typeface="Georgia"/>
                <a:cs typeface="Georgia"/>
              </a:rPr>
              <a:t>a </a:t>
            </a:r>
            <a:r>
              <a:rPr sz="2500" spc="-35" dirty="0">
                <a:latin typeface="Georgia"/>
                <a:cs typeface="Georgia"/>
              </a:rPr>
              <a:t>bit </a:t>
            </a:r>
            <a:r>
              <a:rPr sz="2500" spc="-40" dirty="0">
                <a:latin typeface="Georgia"/>
                <a:cs typeface="Georgia"/>
              </a:rPr>
              <a:t>more </a:t>
            </a:r>
            <a:r>
              <a:rPr sz="2500" spc="-65" dirty="0">
                <a:latin typeface="Georgia"/>
                <a:cs typeface="Georgia"/>
              </a:rPr>
              <a:t>complex, </a:t>
            </a:r>
            <a:r>
              <a:rPr sz="2500" spc="-35" dirty="0">
                <a:latin typeface="Georgia"/>
                <a:cs typeface="Georgia"/>
              </a:rPr>
              <a:t>since </a:t>
            </a:r>
            <a:r>
              <a:rPr sz="2500" spc="45" dirty="0">
                <a:latin typeface="Georgia"/>
                <a:cs typeface="Georgia"/>
              </a:rPr>
              <a:t>we</a:t>
            </a:r>
            <a:r>
              <a:rPr sz="2500" spc="-114" dirty="0">
                <a:latin typeface="Georgia"/>
                <a:cs typeface="Georgia"/>
              </a:rPr>
              <a:t> </a:t>
            </a:r>
            <a:r>
              <a:rPr sz="2500" spc="-40" dirty="0">
                <a:latin typeface="Georgia"/>
                <a:cs typeface="Georgia"/>
              </a:rPr>
              <a:t>do  </a:t>
            </a:r>
            <a:r>
              <a:rPr sz="2500" spc="-50" dirty="0">
                <a:latin typeface="Georgia"/>
                <a:cs typeface="Georgia"/>
              </a:rPr>
              <a:t>not </a:t>
            </a:r>
            <a:r>
              <a:rPr sz="2500" spc="-15" dirty="0">
                <a:latin typeface="Georgia"/>
                <a:cs typeface="Georgia"/>
              </a:rPr>
              <a:t>want </a:t>
            </a:r>
            <a:r>
              <a:rPr sz="2500" spc="-25" dirty="0">
                <a:latin typeface="Georgia"/>
                <a:cs typeface="Georgia"/>
              </a:rPr>
              <a:t>to </a:t>
            </a:r>
            <a:r>
              <a:rPr sz="2500" spc="-15" dirty="0">
                <a:latin typeface="Georgia"/>
                <a:cs typeface="Georgia"/>
              </a:rPr>
              <a:t>create </a:t>
            </a:r>
            <a:r>
              <a:rPr sz="2500" spc="-40" dirty="0">
                <a:latin typeface="Georgia"/>
                <a:cs typeface="Georgia"/>
              </a:rPr>
              <a:t>any "holes" </a:t>
            </a:r>
            <a:r>
              <a:rPr sz="2500" spc="-65" dirty="0">
                <a:latin typeface="Georgia"/>
                <a:cs typeface="Georgia"/>
              </a:rPr>
              <a:t>in </a:t>
            </a:r>
            <a:r>
              <a:rPr sz="2500" spc="-35" dirty="0">
                <a:latin typeface="Georgia"/>
                <a:cs typeface="Georgia"/>
              </a:rPr>
              <a:t>the </a:t>
            </a:r>
            <a:r>
              <a:rPr sz="2500" spc="-40" dirty="0">
                <a:latin typeface="Georgia"/>
                <a:cs typeface="Georgia"/>
              </a:rPr>
              <a:t>tree. </a:t>
            </a:r>
            <a:r>
              <a:rPr sz="2500" spc="-50" dirty="0">
                <a:latin typeface="Georgia"/>
                <a:cs typeface="Georgia"/>
              </a:rPr>
              <a:t>The intention </a:t>
            </a:r>
            <a:r>
              <a:rPr sz="2500" spc="-25" dirty="0">
                <a:latin typeface="Georgia"/>
                <a:cs typeface="Georgia"/>
              </a:rPr>
              <a:t>is to  </a:t>
            </a:r>
            <a:r>
              <a:rPr sz="2500" b="1" spc="-165" dirty="0">
                <a:latin typeface="Georgia"/>
                <a:cs typeface="Georgia"/>
              </a:rPr>
              <a:t>remove </a:t>
            </a:r>
            <a:r>
              <a:rPr sz="2500" spc="-35" dirty="0">
                <a:latin typeface="Georgia"/>
                <a:cs typeface="Georgia"/>
              </a:rPr>
              <a:t>the specified </a:t>
            </a:r>
            <a:r>
              <a:rPr sz="2500" spc="-50" dirty="0">
                <a:latin typeface="Georgia"/>
                <a:cs typeface="Georgia"/>
              </a:rPr>
              <a:t>item </a:t>
            </a:r>
            <a:r>
              <a:rPr sz="2500" spc="-55" dirty="0">
                <a:latin typeface="Georgia"/>
                <a:cs typeface="Georgia"/>
              </a:rPr>
              <a:t>from </a:t>
            </a:r>
            <a:r>
              <a:rPr sz="2500" spc="-35" dirty="0">
                <a:latin typeface="Georgia"/>
                <a:cs typeface="Georgia"/>
              </a:rPr>
              <a:t>the </a:t>
            </a:r>
            <a:r>
              <a:rPr sz="2500" spc="-120" dirty="0">
                <a:latin typeface="Georgia"/>
                <a:cs typeface="Georgia"/>
              </a:rPr>
              <a:t>BST </a:t>
            </a:r>
            <a:r>
              <a:rPr sz="2500" spc="-60" dirty="0">
                <a:latin typeface="Georgia"/>
                <a:cs typeface="Georgia"/>
              </a:rPr>
              <a:t>and </a:t>
            </a:r>
            <a:r>
              <a:rPr sz="2500" b="1" spc="-150" dirty="0">
                <a:latin typeface="Georgia"/>
                <a:cs typeface="Georgia"/>
              </a:rPr>
              <a:t>adjusts </a:t>
            </a:r>
            <a:r>
              <a:rPr sz="2500" spc="-35" dirty="0">
                <a:latin typeface="Georgia"/>
                <a:cs typeface="Georgia"/>
              </a:rPr>
              <a:t>the</a:t>
            </a:r>
            <a:r>
              <a:rPr sz="2500" spc="125" dirty="0">
                <a:latin typeface="Georgia"/>
                <a:cs typeface="Georgia"/>
              </a:rPr>
              <a:t> </a:t>
            </a:r>
            <a:r>
              <a:rPr sz="2500" spc="-5" dirty="0">
                <a:latin typeface="Georgia"/>
                <a:cs typeface="Georgia"/>
              </a:rPr>
              <a:t>tree</a:t>
            </a:r>
            <a:endParaRPr sz="2500" dirty="0">
              <a:latin typeface="Georgia"/>
              <a:cs typeface="Georgia"/>
            </a:endParaRPr>
          </a:p>
          <a:p>
            <a:pPr marL="12700" marR="216535" indent="69850">
              <a:lnSpc>
                <a:spcPct val="100000"/>
              </a:lnSpc>
              <a:spcBef>
                <a:spcPts val="590"/>
              </a:spcBef>
              <a:tabLst>
                <a:tab pos="5056505" algn="l"/>
              </a:tabLst>
            </a:pPr>
            <a:r>
              <a:rPr sz="2500" spc="-50" dirty="0">
                <a:latin typeface="Georgia"/>
                <a:cs typeface="Georgia"/>
              </a:rPr>
              <a:t>The </a:t>
            </a:r>
            <a:r>
              <a:rPr sz="2500" spc="-30" dirty="0">
                <a:latin typeface="Georgia"/>
                <a:cs typeface="Georgia"/>
              </a:rPr>
              <a:t>binary search </a:t>
            </a:r>
            <a:r>
              <a:rPr sz="2500" spc="-50" dirty="0">
                <a:latin typeface="Georgia"/>
                <a:cs typeface="Georgia"/>
              </a:rPr>
              <a:t>algorithm</a:t>
            </a:r>
            <a:r>
              <a:rPr sz="2500" spc="-80" dirty="0">
                <a:latin typeface="Georgia"/>
                <a:cs typeface="Georgia"/>
              </a:rPr>
              <a:t> </a:t>
            </a:r>
            <a:r>
              <a:rPr sz="2500" spc="-25" dirty="0">
                <a:latin typeface="Georgia"/>
                <a:cs typeface="Georgia"/>
              </a:rPr>
              <a:t>is</a:t>
            </a:r>
            <a:r>
              <a:rPr sz="2500" spc="-45" dirty="0">
                <a:latin typeface="Georgia"/>
                <a:cs typeface="Georgia"/>
              </a:rPr>
              <a:t> </a:t>
            </a:r>
            <a:r>
              <a:rPr sz="2500" spc="-35" dirty="0">
                <a:latin typeface="Georgia"/>
                <a:cs typeface="Georgia"/>
              </a:rPr>
              <a:t>used	</a:t>
            </a:r>
            <a:r>
              <a:rPr sz="2500" spc="-25" dirty="0">
                <a:latin typeface="Georgia"/>
                <a:cs typeface="Georgia"/>
              </a:rPr>
              <a:t>to </a:t>
            </a:r>
            <a:r>
              <a:rPr sz="2500" spc="-30" dirty="0">
                <a:latin typeface="Georgia"/>
                <a:cs typeface="Georgia"/>
              </a:rPr>
              <a:t>locate </a:t>
            </a:r>
            <a:r>
              <a:rPr sz="2500" spc="-35" dirty="0">
                <a:latin typeface="Georgia"/>
                <a:cs typeface="Georgia"/>
              </a:rPr>
              <a:t>the </a:t>
            </a:r>
            <a:r>
              <a:rPr sz="2500" spc="-20" dirty="0">
                <a:latin typeface="Georgia"/>
                <a:cs typeface="Georgia"/>
              </a:rPr>
              <a:t>target</a:t>
            </a:r>
            <a:r>
              <a:rPr sz="2500" spc="-210" dirty="0">
                <a:latin typeface="Georgia"/>
                <a:cs typeface="Georgia"/>
              </a:rPr>
              <a:t> </a:t>
            </a:r>
            <a:r>
              <a:rPr sz="2500" spc="-70" dirty="0">
                <a:latin typeface="Georgia"/>
                <a:cs typeface="Georgia"/>
              </a:rPr>
              <a:t>item:  </a:t>
            </a:r>
            <a:r>
              <a:rPr sz="2500" b="1" spc="-140" dirty="0">
                <a:latin typeface="Georgia"/>
                <a:cs typeface="Georgia"/>
              </a:rPr>
              <a:t>starting </a:t>
            </a:r>
            <a:r>
              <a:rPr sz="2500" b="1" spc="-125" dirty="0">
                <a:latin typeface="Georgia"/>
                <a:cs typeface="Georgia"/>
              </a:rPr>
              <a:t>at </a:t>
            </a:r>
            <a:r>
              <a:rPr sz="2500" b="1" spc="-135" dirty="0">
                <a:latin typeface="Georgia"/>
                <a:cs typeface="Georgia"/>
              </a:rPr>
              <a:t>the </a:t>
            </a:r>
            <a:r>
              <a:rPr sz="2500" b="1" spc="-150" dirty="0">
                <a:latin typeface="Georgia"/>
                <a:cs typeface="Georgia"/>
              </a:rPr>
              <a:t>root </a:t>
            </a:r>
            <a:r>
              <a:rPr sz="2500" spc="-30" dirty="0">
                <a:latin typeface="Georgia"/>
                <a:cs typeface="Georgia"/>
              </a:rPr>
              <a:t>it </a:t>
            </a:r>
            <a:r>
              <a:rPr sz="2500" spc="-20" dirty="0">
                <a:latin typeface="Georgia"/>
                <a:cs typeface="Georgia"/>
              </a:rPr>
              <a:t>probes </a:t>
            </a:r>
            <a:r>
              <a:rPr sz="2500" spc="-25" dirty="0">
                <a:latin typeface="Georgia"/>
                <a:cs typeface="Georgia"/>
              </a:rPr>
              <a:t>down </a:t>
            </a:r>
            <a:r>
              <a:rPr sz="2500" spc="-35" dirty="0">
                <a:latin typeface="Georgia"/>
                <a:cs typeface="Georgia"/>
              </a:rPr>
              <a:t>the </a:t>
            </a:r>
            <a:r>
              <a:rPr sz="2500" spc="-5" dirty="0">
                <a:latin typeface="Georgia"/>
                <a:cs typeface="Georgia"/>
              </a:rPr>
              <a:t>tree </a:t>
            </a:r>
            <a:r>
              <a:rPr sz="2500" spc="-40" dirty="0">
                <a:latin typeface="Georgia"/>
                <a:cs typeface="Georgia"/>
              </a:rPr>
              <a:t>till </a:t>
            </a:r>
            <a:r>
              <a:rPr sz="2500" spc="-30" dirty="0">
                <a:latin typeface="Georgia"/>
                <a:cs typeface="Georgia"/>
              </a:rPr>
              <a:t>it </a:t>
            </a:r>
            <a:r>
              <a:rPr sz="2500" spc="-55" dirty="0">
                <a:latin typeface="Georgia"/>
                <a:cs typeface="Georgia"/>
              </a:rPr>
              <a:t>finds </a:t>
            </a:r>
            <a:r>
              <a:rPr sz="2500" spc="-35" dirty="0">
                <a:latin typeface="Georgia"/>
                <a:cs typeface="Georgia"/>
              </a:rPr>
              <a:t>the  </a:t>
            </a:r>
            <a:r>
              <a:rPr sz="2500" spc="-25" dirty="0">
                <a:latin typeface="Georgia"/>
                <a:cs typeface="Georgia"/>
              </a:rPr>
              <a:t>target </a:t>
            </a:r>
            <a:r>
              <a:rPr sz="2500" spc="-15" dirty="0">
                <a:latin typeface="Georgia"/>
                <a:cs typeface="Georgia"/>
              </a:rPr>
              <a:t>or </a:t>
            </a:r>
            <a:r>
              <a:rPr sz="2500" spc="-25" dirty="0">
                <a:latin typeface="Georgia"/>
                <a:cs typeface="Georgia"/>
              </a:rPr>
              <a:t>reaches </a:t>
            </a:r>
            <a:r>
              <a:rPr sz="2500" spc="-40" dirty="0">
                <a:latin typeface="Georgia"/>
                <a:cs typeface="Georgia"/>
              </a:rPr>
              <a:t>a leaf </a:t>
            </a:r>
            <a:r>
              <a:rPr sz="2500" spc="-45" dirty="0">
                <a:latin typeface="Georgia"/>
                <a:cs typeface="Georgia"/>
              </a:rPr>
              <a:t>node </a:t>
            </a:r>
            <a:r>
              <a:rPr sz="2500" spc="-20" dirty="0">
                <a:latin typeface="Georgia"/>
                <a:cs typeface="Georgia"/>
              </a:rPr>
              <a:t>(target </a:t>
            </a:r>
            <a:r>
              <a:rPr sz="2500" spc="-50" dirty="0">
                <a:latin typeface="Georgia"/>
                <a:cs typeface="Georgia"/>
              </a:rPr>
              <a:t>not </a:t>
            </a:r>
            <a:r>
              <a:rPr sz="2500" spc="-65" dirty="0">
                <a:latin typeface="Georgia"/>
                <a:cs typeface="Georgia"/>
              </a:rPr>
              <a:t>in </a:t>
            </a:r>
            <a:r>
              <a:rPr sz="2500" spc="-35" dirty="0">
                <a:latin typeface="Georgia"/>
                <a:cs typeface="Georgia"/>
              </a:rPr>
              <a:t>the</a:t>
            </a:r>
            <a:r>
              <a:rPr sz="2500" spc="-235" dirty="0">
                <a:latin typeface="Georgia"/>
                <a:cs typeface="Georgia"/>
              </a:rPr>
              <a:t> </a:t>
            </a:r>
            <a:r>
              <a:rPr sz="2500" spc="-5" dirty="0">
                <a:latin typeface="Georgia"/>
                <a:cs typeface="Georgia"/>
              </a:rPr>
              <a:t>tree)</a:t>
            </a:r>
            <a:endParaRPr sz="2500" dirty="0">
              <a:latin typeface="Georgia"/>
              <a:cs typeface="Georgia"/>
            </a:endParaRPr>
          </a:p>
          <a:p>
            <a:pPr marL="12700" marR="53975" indent="69850">
              <a:lnSpc>
                <a:spcPct val="99900"/>
              </a:lnSpc>
              <a:spcBef>
                <a:spcPts val="600"/>
              </a:spcBef>
            </a:pPr>
            <a:r>
              <a:rPr sz="2500" spc="-120" dirty="0">
                <a:latin typeface="Georgia"/>
                <a:cs typeface="Georgia"/>
              </a:rPr>
              <a:t>If </a:t>
            </a:r>
            <a:r>
              <a:rPr sz="2500" spc="-35" dirty="0">
                <a:latin typeface="Georgia"/>
                <a:cs typeface="Georgia"/>
              </a:rPr>
              <a:t>the </a:t>
            </a:r>
            <a:r>
              <a:rPr sz="2500" spc="-45" dirty="0">
                <a:latin typeface="Georgia"/>
                <a:cs typeface="Georgia"/>
              </a:rPr>
              <a:t>node has </a:t>
            </a:r>
            <a:r>
              <a:rPr sz="2500" spc="-40" dirty="0">
                <a:latin typeface="Georgia"/>
                <a:cs typeface="Georgia"/>
              </a:rPr>
              <a:t>one </a:t>
            </a:r>
            <a:r>
              <a:rPr sz="2500" spc="-55" dirty="0">
                <a:latin typeface="Georgia"/>
                <a:cs typeface="Georgia"/>
              </a:rPr>
              <a:t>child </a:t>
            </a:r>
            <a:r>
              <a:rPr sz="2500" spc="-50" dirty="0">
                <a:latin typeface="Georgia"/>
                <a:cs typeface="Georgia"/>
              </a:rPr>
              <a:t>then </a:t>
            </a:r>
            <a:r>
              <a:rPr sz="2500" spc="-35" dirty="0">
                <a:latin typeface="Georgia"/>
                <a:cs typeface="Georgia"/>
              </a:rPr>
              <a:t>the </a:t>
            </a:r>
            <a:r>
              <a:rPr sz="2500" spc="-50" dirty="0">
                <a:latin typeface="Georgia"/>
                <a:cs typeface="Georgia"/>
              </a:rPr>
              <a:t>child </a:t>
            </a:r>
            <a:r>
              <a:rPr sz="2500" spc="-25" dirty="0">
                <a:latin typeface="Georgia"/>
                <a:cs typeface="Georgia"/>
              </a:rPr>
              <a:t>is </a:t>
            </a:r>
            <a:r>
              <a:rPr sz="2500" spc="-35" dirty="0">
                <a:latin typeface="Georgia"/>
                <a:cs typeface="Georgia"/>
              </a:rPr>
              <a:t>spliced </a:t>
            </a:r>
            <a:r>
              <a:rPr sz="2500" spc="-25" dirty="0">
                <a:latin typeface="Georgia"/>
                <a:cs typeface="Georgia"/>
              </a:rPr>
              <a:t>to </a:t>
            </a:r>
            <a:r>
              <a:rPr sz="2500" spc="-35" dirty="0">
                <a:latin typeface="Georgia"/>
                <a:cs typeface="Georgia"/>
              </a:rPr>
              <a:t>the parent  </a:t>
            </a:r>
            <a:r>
              <a:rPr sz="2500" spc="-45" dirty="0">
                <a:latin typeface="Georgia"/>
                <a:cs typeface="Georgia"/>
              </a:rPr>
              <a:t>of </a:t>
            </a:r>
            <a:r>
              <a:rPr sz="2500" spc="-35" dirty="0">
                <a:latin typeface="Georgia"/>
                <a:cs typeface="Georgia"/>
              </a:rPr>
              <a:t>the </a:t>
            </a:r>
            <a:r>
              <a:rPr sz="2500" spc="-70" dirty="0">
                <a:latin typeface="Georgia"/>
                <a:cs typeface="Georgia"/>
              </a:rPr>
              <a:t>node. </a:t>
            </a:r>
            <a:r>
              <a:rPr sz="2500" spc="-120" dirty="0">
                <a:latin typeface="Georgia"/>
                <a:cs typeface="Georgia"/>
              </a:rPr>
              <a:t>If </a:t>
            </a:r>
            <a:r>
              <a:rPr sz="2500" spc="-35" dirty="0">
                <a:latin typeface="Georgia"/>
                <a:cs typeface="Georgia"/>
              </a:rPr>
              <a:t>the </a:t>
            </a:r>
            <a:r>
              <a:rPr sz="2500" spc="-45" dirty="0">
                <a:latin typeface="Georgia"/>
                <a:cs typeface="Georgia"/>
              </a:rPr>
              <a:t>node has </a:t>
            </a:r>
            <a:r>
              <a:rPr sz="2500" spc="10" dirty="0">
                <a:latin typeface="Georgia"/>
                <a:cs typeface="Georgia"/>
              </a:rPr>
              <a:t>two </a:t>
            </a:r>
            <a:r>
              <a:rPr sz="2500" spc="-45" dirty="0">
                <a:latin typeface="Georgia"/>
                <a:cs typeface="Georgia"/>
              </a:rPr>
              <a:t>children </a:t>
            </a:r>
            <a:r>
              <a:rPr sz="2500" spc="-50" dirty="0">
                <a:latin typeface="Georgia"/>
                <a:cs typeface="Georgia"/>
              </a:rPr>
              <a:t>then </a:t>
            </a:r>
            <a:r>
              <a:rPr sz="2500" spc="-30" dirty="0">
                <a:latin typeface="Georgia"/>
                <a:cs typeface="Georgia"/>
              </a:rPr>
              <a:t>its </a:t>
            </a:r>
            <a:r>
              <a:rPr sz="2500" spc="-25" dirty="0">
                <a:latin typeface="Georgia"/>
                <a:cs typeface="Georgia"/>
              </a:rPr>
              <a:t>successor </a:t>
            </a:r>
            <a:r>
              <a:rPr sz="2500" spc="-50" dirty="0">
                <a:latin typeface="Georgia"/>
                <a:cs typeface="Georgia"/>
              </a:rPr>
              <a:t>has  </a:t>
            </a:r>
            <a:r>
              <a:rPr sz="2500" spc="-60" dirty="0">
                <a:latin typeface="Georgia"/>
                <a:cs typeface="Georgia"/>
              </a:rPr>
              <a:t>no </a:t>
            </a:r>
            <a:r>
              <a:rPr sz="2500" spc="-30" dirty="0">
                <a:latin typeface="Georgia"/>
                <a:cs typeface="Georgia"/>
              </a:rPr>
              <a:t>left </a:t>
            </a:r>
            <a:r>
              <a:rPr sz="2500" spc="-65" dirty="0">
                <a:latin typeface="Georgia"/>
                <a:cs typeface="Georgia"/>
              </a:rPr>
              <a:t>child; </a:t>
            </a:r>
            <a:r>
              <a:rPr sz="2500" spc="-25" dirty="0">
                <a:latin typeface="Georgia"/>
                <a:cs typeface="Georgia"/>
              </a:rPr>
              <a:t>copy </a:t>
            </a:r>
            <a:r>
              <a:rPr sz="2500" spc="-35" dirty="0">
                <a:latin typeface="Georgia"/>
                <a:cs typeface="Georgia"/>
              </a:rPr>
              <a:t>the </a:t>
            </a:r>
            <a:r>
              <a:rPr sz="2500" spc="-25" dirty="0">
                <a:latin typeface="Georgia"/>
                <a:cs typeface="Georgia"/>
              </a:rPr>
              <a:t>successor </a:t>
            </a:r>
            <a:r>
              <a:rPr sz="2500" spc="-50" dirty="0">
                <a:latin typeface="Georgia"/>
                <a:cs typeface="Georgia"/>
              </a:rPr>
              <a:t>into </a:t>
            </a:r>
            <a:r>
              <a:rPr sz="2500" spc="-35" dirty="0">
                <a:latin typeface="Georgia"/>
                <a:cs typeface="Georgia"/>
              </a:rPr>
              <a:t>the </a:t>
            </a:r>
            <a:r>
              <a:rPr sz="2500" spc="-45" dirty="0">
                <a:latin typeface="Georgia"/>
                <a:cs typeface="Georgia"/>
              </a:rPr>
              <a:t>node </a:t>
            </a:r>
            <a:r>
              <a:rPr sz="2500" spc="-65" dirty="0">
                <a:latin typeface="Georgia"/>
                <a:cs typeface="Georgia"/>
              </a:rPr>
              <a:t>and </a:t>
            </a:r>
            <a:r>
              <a:rPr sz="2500" spc="-20" dirty="0">
                <a:latin typeface="Georgia"/>
                <a:cs typeface="Georgia"/>
              </a:rPr>
              <a:t>delete </a:t>
            </a:r>
            <a:r>
              <a:rPr sz="2500" spc="-35" dirty="0">
                <a:latin typeface="Georgia"/>
                <a:cs typeface="Georgia"/>
              </a:rPr>
              <a:t>the  </a:t>
            </a:r>
            <a:r>
              <a:rPr sz="2500" spc="-25" dirty="0">
                <a:latin typeface="Georgia"/>
                <a:cs typeface="Georgia"/>
              </a:rPr>
              <a:t>successor </a:t>
            </a:r>
            <a:r>
              <a:rPr sz="2500" spc="-40" dirty="0">
                <a:latin typeface="Georgia"/>
                <a:cs typeface="Georgia"/>
              </a:rPr>
              <a:t>instead </a:t>
            </a:r>
            <a:r>
              <a:rPr sz="2500" spc="-170" dirty="0">
                <a:latin typeface="Georgia"/>
                <a:cs typeface="Georgia"/>
              </a:rPr>
              <a:t>TREE-DELETE </a:t>
            </a:r>
            <a:r>
              <a:rPr sz="2500" spc="-80" dirty="0">
                <a:latin typeface="Georgia"/>
                <a:cs typeface="Georgia"/>
              </a:rPr>
              <a:t>(T, </a:t>
            </a:r>
            <a:r>
              <a:rPr sz="2500" spc="20" dirty="0">
                <a:latin typeface="Georgia"/>
                <a:cs typeface="Georgia"/>
              </a:rPr>
              <a:t>z) </a:t>
            </a:r>
            <a:r>
              <a:rPr sz="2500" spc="-25" dirty="0">
                <a:latin typeface="Georgia"/>
                <a:cs typeface="Georgia"/>
              </a:rPr>
              <a:t>removes </a:t>
            </a:r>
            <a:r>
              <a:rPr sz="2500" spc="-35" dirty="0">
                <a:latin typeface="Georgia"/>
                <a:cs typeface="Georgia"/>
              </a:rPr>
              <a:t>the </a:t>
            </a:r>
            <a:r>
              <a:rPr sz="2500" spc="-45" dirty="0">
                <a:latin typeface="Georgia"/>
                <a:cs typeface="Georgia"/>
              </a:rPr>
              <a:t>node  </a:t>
            </a:r>
            <a:r>
              <a:rPr sz="2500" spc="-40" dirty="0">
                <a:latin typeface="Georgia"/>
                <a:cs typeface="Georgia"/>
              </a:rPr>
              <a:t>pointed </a:t>
            </a:r>
            <a:r>
              <a:rPr sz="2500" spc="-25" dirty="0">
                <a:latin typeface="Georgia"/>
                <a:cs typeface="Georgia"/>
              </a:rPr>
              <a:t>to </a:t>
            </a:r>
            <a:r>
              <a:rPr sz="2500" spc="-5" dirty="0">
                <a:latin typeface="Georgia"/>
                <a:cs typeface="Georgia"/>
              </a:rPr>
              <a:t>by </a:t>
            </a:r>
            <a:r>
              <a:rPr sz="2500" spc="25" dirty="0">
                <a:latin typeface="Georgia"/>
                <a:cs typeface="Georgia"/>
              </a:rPr>
              <a:t>z </a:t>
            </a:r>
            <a:r>
              <a:rPr sz="2500" spc="-55" dirty="0">
                <a:latin typeface="Georgia"/>
                <a:cs typeface="Georgia"/>
              </a:rPr>
              <a:t>from </a:t>
            </a:r>
            <a:r>
              <a:rPr sz="2500" spc="-35" dirty="0">
                <a:latin typeface="Georgia"/>
                <a:cs typeface="Georgia"/>
              </a:rPr>
              <a:t>the </a:t>
            </a:r>
            <a:r>
              <a:rPr sz="2500" spc="-5" dirty="0">
                <a:latin typeface="Georgia"/>
                <a:cs typeface="Georgia"/>
              </a:rPr>
              <a:t>tree </a:t>
            </a:r>
            <a:r>
              <a:rPr sz="2500" spc="-120" dirty="0">
                <a:latin typeface="Georgia"/>
                <a:cs typeface="Georgia"/>
              </a:rPr>
              <a:t>T. </a:t>
            </a:r>
            <a:r>
              <a:rPr sz="2500" spc="-125" dirty="0">
                <a:latin typeface="Georgia"/>
                <a:cs typeface="Georgia"/>
              </a:rPr>
              <a:t>IT </a:t>
            </a:r>
            <a:r>
              <a:rPr sz="2500" spc="-25" dirty="0">
                <a:latin typeface="Georgia"/>
                <a:cs typeface="Georgia"/>
              </a:rPr>
              <a:t>returns </a:t>
            </a:r>
            <a:r>
              <a:rPr sz="2500" spc="-40" dirty="0">
                <a:latin typeface="Georgia"/>
                <a:cs typeface="Georgia"/>
              </a:rPr>
              <a:t>a </a:t>
            </a:r>
            <a:r>
              <a:rPr sz="2500" spc="-35" dirty="0">
                <a:latin typeface="Georgia"/>
                <a:cs typeface="Georgia"/>
              </a:rPr>
              <a:t>pointer </a:t>
            </a:r>
            <a:r>
              <a:rPr sz="2500" spc="-25" dirty="0">
                <a:latin typeface="Georgia"/>
                <a:cs typeface="Georgia"/>
              </a:rPr>
              <a:t>to </a:t>
            </a:r>
            <a:r>
              <a:rPr sz="2500" spc="-35" dirty="0">
                <a:latin typeface="Georgia"/>
                <a:cs typeface="Georgia"/>
              </a:rPr>
              <a:t>the</a:t>
            </a:r>
            <a:r>
              <a:rPr sz="2500" spc="-275" dirty="0">
                <a:latin typeface="Georgia"/>
                <a:cs typeface="Georgia"/>
              </a:rPr>
              <a:t> </a:t>
            </a:r>
            <a:r>
              <a:rPr sz="2500" spc="-45" dirty="0">
                <a:latin typeface="Georgia"/>
                <a:cs typeface="Georgia"/>
              </a:rPr>
              <a:t>node  </a:t>
            </a:r>
            <a:r>
              <a:rPr sz="2500" spc="-30" dirty="0">
                <a:latin typeface="Georgia"/>
                <a:cs typeface="Georgia"/>
              </a:rPr>
              <a:t>removed </a:t>
            </a:r>
            <a:r>
              <a:rPr sz="2500" spc="-20" dirty="0">
                <a:latin typeface="Georgia"/>
                <a:cs typeface="Georgia"/>
              </a:rPr>
              <a:t>so </a:t>
            </a:r>
            <a:r>
              <a:rPr sz="2500" spc="-45" dirty="0">
                <a:latin typeface="Georgia"/>
                <a:cs typeface="Georgia"/>
              </a:rPr>
              <a:t>that </a:t>
            </a:r>
            <a:r>
              <a:rPr sz="2500" spc="-35" dirty="0">
                <a:latin typeface="Georgia"/>
                <a:cs typeface="Georgia"/>
              </a:rPr>
              <a:t>the </a:t>
            </a:r>
            <a:r>
              <a:rPr sz="2500" spc="-45" dirty="0">
                <a:latin typeface="Georgia"/>
                <a:cs typeface="Georgia"/>
              </a:rPr>
              <a:t>node </a:t>
            </a:r>
            <a:r>
              <a:rPr sz="2500" spc="-55" dirty="0">
                <a:latin typeface="Georgia"/>
                <a:cs typeface="Georgia"/>
              </a:rPr>
              <a:t>can </a:t>
            </a:r>
            <a:r>
              <a:rPr sz="2500" spc="-15" dirty="0">
                <a:latin typeface="Georgia"/>
                <a:cs typeface="Georgia"/>
              </a:rPr>
              <a:t>be </a:t>
            </a:r>
            <a:r>
              <a:rPr sz="2500" spc="-45" dirty="0">
                <a:latin typeface="Georgia"/>
                <a:cs typeface="Georgia"/>
              </a:rPr>
              <a:t>put </a:t>
            </a:r>
            <a:r>
              <a:rPr sz="2500" spc="-60" dirty="0">
                <a:latin typeface="Georgia"/>
                <a:cs typeface="Georgia"/>
              </a:rPr>
              <a:t>on </a:t>
            </a:r>
            <a:r>
              <a:rPr sz="2500" spc="-40" dirty="0">
                <a:latin typeface="Georgia"/>
                <a:cs typeface="Georgia"/>
              </a:rPr>
              <a:t>a free-node</a:t>
            </a:r>
            <a:r>
              <a:rPr sz="2500" spc="-250" dirty="0">
                <a:latin typeface="Georgia"/>
                <a:cs typeface="Georgia"/>
              </a:rPr>
              <a:t> </a:t>
            </a:r>
            <a:r>
              <a:rPr sz="2500" spc="-30" dirty="0">
                <a:latin typeface="Georgia"/>
                <a:cs typeface="Georgia"/>
              </a:rPr>
              <a:t>list</a:t>
            </a:r>
            <a:endParaRPr sz="2500" dirty="0">
              <a:latin typeface="Georgia"/>
              <a:cs typeface="Georgia"/>
            </a:endParaRPr>
          </a:p>
          <a:p>
            <a:pPr marL="12700" marR="305435">
              <a:lnSpc>
                <a:spcPct val="100000"/>
              </a:lnSpc>
              <a:spcBef>
                <a:spcPts val="600"/>
              </a:spcBef>
            </a:pPr>
            <a:r>
              <a:rPr sz="2500" spc="-50" dirty="0">
                <a:latin typeface="Georgia"/>
                <a:cs typeface="Georgia"/>
              </a:rPr>
              <a:t>The </a:t>
            </a:r>
            <a:r>
              <a:rPr sz="2500" spc="-20" dirty="0">
                <a:latin typeface="Georgia"/>
                <a:cs typeface="Georgia"/>
              </a:rPr>
              <a:t>overall </a:t>
            </a:r>
            <a:r>
              <a:rPr sz="2500" spc="-15" dirty="0">
                <a:latin typeface="Georgia"/>
                <a:cs typeface="Georgia"/>
              </a:rPr>
              <a:t>strategy </a:t>
            </a:r>
            <a:r>
              <a:rPr sz="2500" spc="-30" dirty="0">
                <a:latin typeface="Georgia"/>
                <a:cs typeface="Georgia"/>
              </a:rPr>
              <a:t>for </a:t>
            </a:r>
            <a:r>
              <a:rPr sz="2500" spc="-40" dirty="0">
                <a:latin typeface="Georgia"/>
                <a:cs typeface="Georgia"/>
              </a:rPr>
              <a:t>deleting a </a:t>
            </a:r>
            <a:r>
              <a:rPr sz="2500" spc="-45" dirty="0">
                <a:latin typeface="Georgia"/>
                <a:cs typeface="Georgia"/>
              </a:rPr>
              <a:t>node </a:t>
            </a:r>
            <a:r>
              <a:rPr sz="2500" spc="-15" dirty="0">
                <a:latin typeface="Georgia"/>
                <a:cs typeface="Georgia"/>
              </a:rPr>
              <a:t>or </a:t>
            </a:r>
            <a:r>
              <a:rPr sz="2500" spc="-50" dirty="0">
                <a:latin typeface="Georgia"/>
                <a:cs typeface="Georgia"/>
              </a:rPr>
              <a:t>item </a:t>
            </a:r>
            <a:r>
              <a:rPr sz="2500" spc="-55" dirty="0">
                <a:latin typeface="Georgia"/>
                <a:cs typeface="Georgia"/>
              </a:rPr>
              <a:t>from </a:t>
            </a:r>
            <a:r>
              <a:rPr sz="2500" spc="-40" dirty="0">
                <a:latin typeface="Georgia"/>
                <a:cs typeface="Georgia"/>
              </a:rPr>
              <a:t>a</a:t>
            </a:r>
            <a:r>
              <a:rPr sz="2500" spc="-280" dirty="0">
                <a:latin typeface="Georgia"/>
                <a:cs typeface="Georgia"/>
              </a:rPr>
              <a:t> </a:t>
            </a:r>
            <a:r>
              <a:rPr sz="2500" spc="-30" dirty="0">
                <a:latin typeface="Georgia"/>
                <a:cs typeface="Georgia"/>
              </a:rPr>
              <a:t>binary  search </a:t>
            </a:r>
            <a:r>
              <a:rPr sz="2500" spc="-5" dirty="0">
                <a:latin typeface="Georgia"/>
                <a:cs typeface="Georgia"/>
              </a:rPr>
              <a:t>tree </a:t>
            </a:r>
            <a:r>
              <a:rPr sz="2500" spc="-55" dirty="0">
                <a:latin typeface="Georgia"/>
                <a:cs typeface="Georgia"/>
              </a:rPr>
              <a:t>can </a:t>
            </a:r>
            <a:r>
              <a:rPr sz="2500" spc="-15" dirty="0">
                <a:latin typeface="Georgia"/>
                <a:cs typeface="Georgia"/>
              </a:rPr>
              <a:t>be </a:t>
            </a:r>
            <a:r>
              <a:rPr sz="2500" spc="-25" dirty="0">
                <a:latin typeface="Georgia"/>
                <a:cs typeface="Georgia"/>
              </a:rPr>
              <a:t>described </a:t>
            </a:r>
            <a:r>
              <a:rPr sz="2500" spc="-45" dirty="0">
                <a:latin typeface="Georgia"/>
                <a:cs typeface="Georgia"/>
              </a:rPr>
              <a:t>through </a:t>
            </a:r>
            <a:r>
              <a:rPr sz="2500" spc="-40" dirty="0">
                <a:latin typeface="Georgia"/>
                <a:cs typeface="Georgia"/>
              </a:rPr>
              <a:t>some</a:t>
            </a:r>
            <a:r>
              <a:rPr sz="2500" spc="-254" dirty="0">
                <a:latin typeface="Georgia"/>
                <a:cs typeface="Georgia"/>
              </a:rPr>
              <a:t> </a:t>
            </a:r>
            <a:r>
              <a:rPr sz="2500" spc="-45" dirty="0">
                <a:latin typeface="Georgia"/>
                <a:cs typeface="Georgia"/>
              </a:rPr>
              <a:t>cases.</a:t>
            </a:r>
            <a:endParaRPr sz="2500" dirty="0">
              <a:latin typeface="Georgia"/>
              <a:cs typeface="Georg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19810" y="34290"/>
            <a:ext cx="70929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Delete </a:t>
            </a:r>
            <a:r>
              <a:rPr spc="-270" dirty="0"/>
              <a:t>a </a:t>
            </a:r>
            <a:r>
              <a:rPr spc="-229" dirty="0"/>
              <a:t>value </a:t>
            </a:r>
            <a:r>
              <a:rPr spc="-355" dirty="0"/>
              <a:t>from </a:t>
            </a:r>
            <a:r>
              <a:rPr spc="-235" dirty="0"/>
              <a:t>the</a:t>
            </a:r>
            <a:r>
              <a:rPr spc="310" dirty="0"/>
              <a:t> </a:t>
            </a:r>
            <a:r>
              <a:rPr spc="-430" dirty="0"/>
              <a:t>BST</a:t>
            </a:r>
          </a:p>
        </p:txBody>
      </p:sp>
    </p:spTree>
    <p:extLst>
      <p:ext uri="{BB962C8B-B14F-4D97-AF65-F5344CB8AC3E}">
        <p14:creationId xmlns:p14="http://schemas.microsoft.com/office/powerpoint/2010/main" val="265509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252220"/>
            <a:ext cx="8673465" cy="3437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95" dirty="0">
                <a:latin typeface="Georgia"/>
                <a:cs typeface="Georgia"/>
              </a:rPr>
              <a:t>Experimenting </a:t>
            </a:r>
            <a:r>
              <a:rPr sz="2800" b="1" spc="-155" dirty="0">
                <a:latin typeface="Georgia"/>
                <a:cs typeface="Georgia"/>
              </a:rPr>
              <a:t>the</a:t>
            </a:r>
            <a:r>
              <a:rPr sz="2800" b="1" spc="-15" dirty="0">
                <a:latin typeface="Georgia"/>
                <a:cs typeface="Georgia"/>
              </a:rPr>
              <a:t> </a:t>
            </a:r>
            <a:r>
              <a:rPr sz="2800" b="1" spc="-170" dirty="0">
                <a:latin typeface="Georgia"/>
                <a:cs typeface="Georgia"/>
              </a:rPr>
              <a:t>cases:</a:t>
            </a:r>
            <a:endParaRPr sz="2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buFont typeface="Symbol"/>
              <a:buChar char=""/>
              <a:tabLst>
                <a:tab pos="353695" algn="l"/>
                <a:tab pos="354330" algn="l"/>
              </a:tabLst>
            </a:pPr>
            <a:r>
              <a:rPr sz="2800" spc="-55" dirty="0">
                <a:solidFill>
                  <a:srgbClr val="0000FF"/>
                </a:solidFill>
                <a:latin typeface="Georgia"/>
                <a:cs typeface="Georgia"/>
              </a:rPr>
              <a:t>if </a:t>
            </a:r>
            <a:r>
              <a:rPr sz="2800" spc="-35" dirty="0">
                <a:latin typeface="Georgia"/>
                <a:cs typeface="Georgia"/>
              </a:rPr>
              <a:t>the </a:t>
            </a:r>
            <a:r>
              <a:rPr sz="2800" spc="-5" dirty="0">
                <a:latin typeface="Georgia"/>
                <a:cs typeface="Georgia"/>
              </a:rPr>
              <a:t>tree </a:t>
            </a:r>
            <a:r>
              <a:rPr sz="2800" spc="-25" dirty="0">
                <a:latin typeface="Georgia"/>
                <a:cs typeface="Georgia"/>
              </a:rPr>
              <a:t>is </a:t>
            </a:r>
            <a:r>
              <a:rPr sz="2800" spc="-35" dirty="0">
                <a:latin typeface="Georgia"/>
                <a:cs typeface="Georgia"/>
              </a:rPr>
              <a:t>empty </a:t>
            </a:r>
            <a:r>
              <a:rPr sz="2800" spc="-30" dirty="0">
                <a:latin typeface="Georgia"/>
                <a:cs typeface="Georgia"/>
              </a:rPr>
              <a:t>return</a:t>
            </a:r>
            <a:r>
              <a:rPr sz="2800" spc="-245" dirty="0">
                <a:latin typeface="Georgia"/>
                <a:cs typeface="Georgia"/>
              </a:rPr>
              <a:t> </a:t>
            </a:r>
            <a:r>
              <a:rPr sz="2800" spc="-35" dirty="0">
                <a:latin typeface="Georgia"/>
                <a:cs typeface="Georgia"/>
              </a:rPr>
              <a:t>false</a:t>
            </a:r>
            <a:endParaRPr sz="2800">
              <a:latin typeface="Georgia"/>
              <a:cs typeface="Georgia"/>
            </a:endParaRPr>
          </a:p>
          <a:p>
            <a:pPr marL="354330" marR="375920" indent="-341630">
              <a:lnSpc>
                <a:spcPct val="100000"/>
              </a:lnSpc>
              <a:buFont typeface="Symbol"/>
              <a:buChar char=""/>
              <a:tabLst>
                <a:tab pos="353695" algn="l"/>
                <a:tab pos="354330" algn="l"/>
                <a:tab pos="4042410" algn="l"/>
              </a:tabLst>
            </a:pPr>
            <a:r>
              <a:rPr sz="2800" spc="-10" dirty="0">
                <a:solidFill>
                  <a:srgbClr val="0000FF"/>
                </a:solidFill>
                <a:latin typeface="Georgia"/>
                <a:cs typeface="Georgia"/>
              </a:rPr>
              <a:t>else </a:t>
            </a:r>
            <a:r>
              <a:rPr sz="2800" spc="-60" dirty="0">
                <a:latin typeface="Georgia"/>
                <a:cs typeface="Georgia"/>
              </a:rPr>
              <a:t>Attempt </a:t>
            </a:r>
            <a:r>
              <a:rPr sz="2800" spc="-25" dirty="0">
                <a:latin typeface="Georgia"/>
                <a:cs typeface="Georgia"/>
              </a:rPr>
              <a:t>to </a:t>
            </a:r>
            <a:r>
              <a:rPr sz="2800" spc="-30" dirty="0">
                <a:latin typeface="Georgia"/>
                <a:cs typeface="Georgia"/>
              </a:rPr>
              <a:t>locate </a:t>
            </a:r>
            <a:r>
              <a:rPr sz="2800" spc="-35" dirty="0">
                <a:latin typeface="Georgia"/>
                <a:cs typeface="Georgia"/>
              </a:rPr>
              <a:t>the </a:t>
            </a:r>
            <a:r>
              <a:rPr sz="2800" spc="-45" dirty="0">
                <a:latin typeface="Georgia"/>
                <a:cs typeface="Georgia"/>
              </a:rPr>
              <a:t>node </a:t>
            </a:r>
            <a:r>
              <a:rPr sz="2800" spc="-60" dirty="0">
                <a:latin typeface="Georgia"/>
                <a:cs typeface="Georgia"/>
              </a:rPr>
              <a:t>containing </a:t>
            </a:r>
            <a:r>
              <a:rPr sz="2800" spc="-35" dirty="0">
                <a:latin typeface="Georgia"/>
                <a:cs typeface="Georgia"/>
              </a:rPr>
              <a:t>the</a:t>
            </a:r>
            <a:r>
              <a:rPr sz="2800" spc="-235" dirty="0">
                <a:latin typeface="Georgia"/>
                <a:cs typeface="Georgia"/>
              </a:rPr>
              <a:t> </a:t>
            </a:r>
            <a:r>
              <a:rPr sz="2800" spc="-25" dirty="0">
                <a:latin typeface="Georgia"/>
                <a:cs typeface="Georgia"/>
              </a:rPr>
              <a:t>target  </a:t>
            </a:r>
            <a:r>
              <a:rPr sz="2800" spc="-55" dirty="0">
                <a:latin typeface="Georgia"/>
                <a:cs typeface="Georgia"/>
              </a:rPr>
              <a:t>using </a:t>
            </a:r>
            <a:r>
              <a:rPr sz="2800" spc="-35" dirty="0">
                <a:latin typeface="Georgia"/>
                <a:cs typeface="Georgia"/>
              </a:rPr>
              <a:t>the</a:t>
            </a:r>
            <a:r>
              <a:rPr sz="2800" spc="-55" dirty="0">
                <a:latin typeface="Georgia"/>
                <a:cs typeface="Georgia"/>
              </a:rPr>
              <a:t> </a:t>
            </a:r>
            <a:r>
              <a:rPr sz="2800" spc="-35" dirty="0">
                <a:latin typeface="Georgia"/>
                <a:cs typeface="Georgia"/>
              </a:rPr>
              <a:t>binary</a:t>
            </a:r>
            <a:r>
              <a:rPr sz="2800" spc="-70" dirty="0">
                <a:latin typeface="Georgia"/>
                <a:cs typeface="Georgia"/>
              </a:rPr>
              <a:t> </a:t>
            </a:r>
            <a:r>
              <a:rPr sz="2800" spc="-30" dirty="0">
                <a:latin typeface="Georgia"/>
                <a:cs typeface="Georgia"/>
              </a:rPr>
              <a:t>search	</a:t>
            </a:r>
            <a:r>
              <a:rPr sz="2800" spc="-65" dirty="0">
                <a:latin typeface="Georgia"/>
                <a:cs typeface="Georgia"/>
              </a:rPr>
              <a:t>algorithm:</a:t>
            </a:r>
            <a:endParaRPr sz="2800">
              <a:latin typeface="Georgia"/>
              <a:cs typeface="Georgia"/>
            </a:endParaRPr>
          </a:p>
          <a:p>
            <a:pPr marL="925194">
              <a:lnSpc>
                <a:spcPct val="100000"/>
              </a:lnSpc>
            </a:pPr>
            <a:r>
              <a:rPr sz="2800" spc="-55" dirty="0">
                <a:solidFill>
                  <a:srgbClr val="0000FF"/>
                </a:solidFill>
                <a:latin typeface="Georgia"/>
                <a:cs typeface="Georgia"/>
              </a:rPr>
              <a:t>if </a:t>
            </a:r>
            <a:r>
              <a:rPr sz="2800" spc="-35" dirty="0">
                <a:latin typeface="Georgia"/>
                <a:cs typeface="Georgia"/>
              </a:rPr>
              <a:t>the </a:t>
            </a:r>
            <a:r>
              <a:rPr sz="2800" spc="-25" dirty="0">
                <a:latin typeface="Georgia"/>
                <a:cs typeface="Georgia"/>
              </a:rPr>
              <a:t>target is </a:t>
            </a:r>
            <a:r>
              <a:rPr sz="2800" spc="-50" dirty="0">
                <a:latin typeface="Georgia"/>
                <a:cs typeface="Georgia"/>
              </a:rPr>
              <a:t>not </a:t>
            </a:r>
            <a:r>
              <a:rPr sz="2800" spc="-65" dirty="0">
                <a:latin typeface="Georgia"/>
                <a:cs typeface="Georgia"/>
              </a:rPr>
              <a:t>found </a:t>
            </a:r>
            <a:r>
              <a:rPr sz="2800" spc="-30" dirty="0">
                <a:latin typeface="Georgia"/>
                <a:cs typeface="Georgia"/>
              </a:rPr>
              <a:t>return</a:t>
            </a:r>
            <a:r>
              <a:rPr sz="2800" spc="-220" dirty="0">
                <a:latin typeface="Georgia"/>
                <a:cs typeface="Georgia"/>
              </a:rPr>
              <a:t> </a:t>
            </a:r>
            <a:r>
              <a:rPr sz="2800" spc="-35" dirty="0">
                <a:latin typeface="Georgia"/>
                <a:cs typeface="Georgia"/>
              </a:rPr>
              <a:t>false</a:t>
            </a:r>
            <a:endParaRPr sz="2800">
              <a:latin typeface="Georgia"/>
              <a:cs typeface="Georgia"/>
            </a:endParaRPr>
          </a:p>
          <a:p>
            <a:pPr marL="925194" marR="5080">
              <a:lnSpc>
                <a:spcPct val="100000"/>
              </a:lnSpc>
              <a:tabLst>
                <a:tab pos="4598670" algn="l"/>
              </a:tabLst>
            </a:pPr>
            <a:r>
              <a:rPr sz="2800" spc="-10" dirty="0">
                <a:solidFill>
                  <a:srgbClr val="0000FF"/>
                </a:solidFill>
                <a:latin typeface="Georgia"/>
                <a:cs typeface="Georgia"/>
              </a:rPr>
              <a:t>else </a:t>
            </a:r>
            <a:r>
              <a:rPr sz="2800" spc="-35" dirty="0">
                <a:latin typeface="Georgia"/>
                <a:cs typeface="Georgia"/>
              </a:rPr>
              <a:t>the </a:t>
            </a:r>
            <a:r>
              <a:rPr sz="2800" spc="-25" dirty="0">
                <a:latin typeface="Georgia"/>
                <a:cs typeface="Georgia"/>
              </a:rPr>
              <a:t>target</a:t>
            </a:r>
            <a:r>
              <a:rPr sz="2800" spc="-125" dirty="0">
                <a:latin typeface="Georgia"/>
                <a:cs typeface="Georgia"/>
              </a:rPr>
              <a:t> </a:t>
            </a:r>
            <a:r>
              <a:rPr sz="2800" spc="-25" dirty="0">
                <a:latin typeface="Georgia"/>
                <a:cs typeface="Georgia"/>
              </a:rPr>
              <a:t>is</a:t>
            </a:r>
            <a:r>
              <a:rPr sz="2800" spc="-60" dirty="0">
                <a:latin typeface="Georgia"/>
                <a:cs typeface="Georgia"/>
              </a:rPr>
              <a:t> </a:t>
            </a:r>
            <a:r>
              <a:rPr sz="2800" spc="-85" dirty="0">
                <a:latin typeface="Georgia"/>
                <a:cs typeface="Georgia"/>
              </a:rPr>
              <a:t>found,	</a:t>
            </a:r>
            <a:r>
              <a:rPr sz="2800" spc="-50" dirty="0">
                <a:latin typeface="Georgia"/>
                <a:cs typeface="Georgia"/>
              </a:rPr>
              <a:t>then </a:t>
            </a:r>
            <a:r>
              <a:rPr sz="2800" spc="-25" dirty="0">
                <a:latin typeface="Georgia"/>
                <a:cs typeface="Georgia"/>
              </a:rPr>
              <a:t>remove its </a:t>
            </a:r>
            <a:r>
              <a:rPr sz="2800" spc="-70" dirty="0">
                <a:latin typeface="Georgia"/>
                <a:cs typeface="Georgia"/>
              </a:rPr>
              <a:t>node.</a:t>
            </a:r>
            <a:r>
              <a:rPr sz="2800" spc="-229" dirty="0">
                <a:latin typeface="Georgia"/>
                <a:cs typeface="Georgia"/>
              </a:rPr>
              <a:t> </a:t>
            </a:r>
            <a:r>
              <a:rPr sz="2800" spc="-60" dirty="0">
                <a:latin typeface="Georgia"/>
                <a:cs typeface="Georgia"/>
              </a:rPr>
              <a:t>Now  </a:t>
            </a:r>
            <a:r>
              <a:rPr sz="2800" spc="-15" dirty="0">
                <a:latin typeface="Georgia"/>
                <a:cs typeface="Georgia"/>
              </a:rPr>
              <a:t>while </a:t>
            </a:r>
            <a:r>
              <a:rPr sz="2800" spc="-45" dirty="0">
                <a:latin typeface="Georgia"/>
                <a:cs typeface="Georgia"/>
              </a:rPr>
              <a:t>removing </a:t>
            </a:r>
            <a:r>
              <a:rPr sz="2800" spc="-35" dirty="0">
                <a:latin typeface="Georgia"/>
                <a:cs typeface="Georgia"/>
              </a:rPr>
              <a:t>the </a:t>
            </a:r>
            <a:r>
              <a:rPr sz="2800" spc="-45" dirty="0">
                <a:latin typeface="Georgia"/>
                <a:cs typeface="Georgia"/>
              </a:rPr>
              <a:t>node </a:t>
            </a:r>
            <a:r>
              <a:rPr sz="2800" spc="-35" dirty="0">
                <a:latin typeface="Georgia"/>
                <a:cs typeface="Georgia"/>
              </a:rPr>
              <a:t>four </a:t>
            </a:r>
            <a:r>
              <a:rPr sz="2800" spc="-20" dirty="0">
                <a:latin typeface="Georgia"/>
                <a:cs typeface="Georgia"/>
              </a:rPr>
              <a:t>cases </a:t>
            </a:r>
            <a:r>
              <a:rPr sz="2800" spc="-55" dirty="0">
                <a:latin typeface="Georgia"/>
                <a:cs typeface="Georgia"/>
              </a:rPr>
              <a:t>may</a:t>
            </a:r>
            <a:r>
              <a:rPr sz="2800" spc="-295" dirty="0">
                <a:latin typeface="Georgia"/>
                <a:cs typeface="Georgia"/>
              </a:rPr>
              <a:t> </a:t>
            </a:r>
            <a:r>
              <a:rPr sz="2800" spc="-55" dirty="0">
                <a:latin typeface="Georgia"/>
                <a:cs typeface="Georgia"/>
              </a:rPr>
              <a:t>happen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9810" y="223520"/>
            <a:ext cx="70929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Delete </a:t>
            </a:r>
            <a:r>
              <a:rPr spc="-270" dirty="0"/>
              <a:t>a </a:t>
            </a:r>
            <a:r>
              <a:rPr spc="-229" dirty="0"/>
              <a:t>value </a:t>
            </a:r>
            <a:r>
              <a:rPr spc="-355" dirty="0"/>
              <a:t>from </a:t>
            </a:r>
            <a:r>
              <a:rPr spc="-235" dirty="0"/>
              <a:t>the</a:t>
            </a:r>
            <a:r>
              <a:rPr spc="310" dirty="0"/>
              <a:t> </a:t>
            </a:r>
            <a:r>
              <a:rPr spc="-430" dirty="0"/>
              <a:t>BST</a:t>
            </a:r>
          </a:p>
        </p:txBody>
      </p:sp>
    </p:spTree>
    <p:extLst>
      <p:ext uri="{BB962C8B-B14F-4D97-AF65-F5344CB8AC3E}">
        <p14:creationId xmlns:p14="http://schemas.microsoft.com/office/powerpoint/2010/main" val="275872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720090"/>
            <a:ext cx="8249920" cy="5965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115"/>
              </a:lnSpc>
              <a:spcBef>
                <a:spcPts val="100"/>
              </a:spcBef>
              <a:tabLst>
                <a:tab pos="1214755" algn="l"/>
              </a:tabLst>
            </a:pPr>
            <a:r>
              <a:rPr sz="2600" b="1" spc="-195" dirty="0">
                <a:latin typeface="Georgia"/>
                <a:cs typeface="Georgia"/>
              </a:rPr>
              <a:t>Case</a:t>
            </a:r>
            <a:r>
              <a:rPr sz="2600" b="1" spc="-90" dirty="0">
                <a:latin typeface="Georgia"/>
                <a:cs typeface="Georgia"/>
              </a:rPr>
              <a:t> </a:t>
            </a:r>
            <a:r>
              <a:rPr sz="2600" b="1" spc="20" dirty="0">
                <a:latin typeface="Georgia"/>
                <a:cs typeface="Georgia"/>
              </a:rPr>
              <a:t>1:	</a:t>
            </a:r>
            <a:r>
              <a:rPr sz="2600" spc="-55" dirty="0">
                <a:solidFill>
                  <a:srgbClr val="0000FF"/>
                </a:solidFill>
                <a:latin typeface="Georgia"/>
                <a:cs typeface="Georgia"/>
              </a:rPr>
              <a:t>if </a:t>
            </a:r>
            <a:r>
              <a:rPr sz="2600" spc="-30" dirty="0">
                <a:latin typeface="Georgia"/>
                <a:cs typeface="Georgia"/>
              </a:rPr>
              <a:t>the </a:t>
            </a:r>
            <a:r>
              <a:rPr sz="2600" spc="-45" dirty="0">
                <a:latin typeface="Georgia"/>
                <a:cs typeface="Georgia"/>
              </a:rPr>
              <a:t>node has </a:t>
            </a:r>
            <a:r>
              <a:rPr sz="2600" spc="-15" dirty="0">
                <a:latin typeface="Georgia"/>
                <a:cs typeface="Georgia"/>
              </a:rPr>
              <a:t>2 </a:t>
            </a:r>
            <a:r>
              <a:rPr sz="2600" spc="-35" dirty="0">
                <a:latin typeface="Georgia"/>
                <a:cs typeface="Georgia"/>
              </a:rPr>
              <a:t>empty</a:t>
            </a:r>
            <a:r>
              <a:rPr sz="2600" spc="-145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subtrees</a:t>
            </a:r>
            <a:endParaRPr sz="2600">
              <a:latin typeface="Georgia"/>
              <a:cs typeface="Georgia"/>
            </a:endParaRPr>
          </a:p>
          <a:p>
            <a:pPr marL="1183640">
              <a:lnSpc>
                <a:spcPts val="3115"/>
              </a:lnSpc>
            </a:pPr>
            <a:r>
              <a:rPr sz="2600" spc="-110" dirty="0">
                <a:latin typeface="Georgia"/>
                <a:cs typeface="Georgia"/>
              </a:rPr>
              <a:t>- </a:t>
            </a:r>
            <a:r>
              <a:rPr sz="2600" spc="-20" dirty="0">
                <a:latin typeface="Georgia"/>
                <a:cs typeface="Georgia"/>
              </a:rPr>
              <a:t>replace </a:t>
            </a:r>
            <a:r>
              <a:rPr sz="2600" spc="-30" dirty="0">
                <a:latin typeface="Georgia"/>
                <a:cs typeface="Georgia"/>
              </a:rPr>
              <a:t>the </a:t>
            </a:r>
            <a:r>
              <a:rPr sz="2600" spc="-55" dirty="0">
                <a:latin typeface="Georgia"/>
                <a:cs typeface="Georgia"/>
              </a:rPr>
              <a:t>link </a:t>
            </a:r>
            <a:r>
              <a:rPr sz="2600" spc="-65" dirty="0">
                <a:latin typeface="Georgia"/>
                <a:cs typeface="Georgia"/>
              </a:rPr>
              <a:t>in </a:t>
            </a:r>
            <a:r>
              <a:rPr sz="2600" spc="-30" dirty="0">
                <a:latin typeface="Georgia"/>
                <a:cs typeface="Georgia"/>
              </a:rPr>
              <a:t>the parent </a:t>
            </a:r>
            <a:r>
              <a:rPr sz="2600" spc="-15" dirty="0">
                <a:latin typeface="Georgia"/>
                <a:cs typeface="Georgia"/>
              </a:rPr>
              <a:t>with</a:t>
            </a:r>
            <a:r>
              <a:rPr sz="2600" spc="-155" dirty="0">
                <a:latin typeface="Georgia"/>
                <a:cs typeface="Georgia"/>
              </a:rPr>
              <a:t> </a:t>
            </a:r>
            <a:r>
              <a:rPr sz="2600" spc="-60" dirty="0">
                <a:latin typeface="Georgia"/>
                <a:cs typeface="Georgia"/>
              </a:rPr>
              <a:t>null</a:t>
            </a:r>
            <a:endParaRPr sz="26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214755" algn="l"/>
              </a:tabLst>
            </a:pPr>
            <a:r>
              <a:rPr sz="2600" b="1" spc="-195" dirty="0">
                <a:latin typeface="Georgia"/>
                <a:cs typeface="Georgia"/>
              </a:rPr>
              <a:t>Case</a:t>
            </a:r>
            <a:r>
              <a:rPr sz="2600" b="1" spc="-90" dirty="0">
                <a:latin typeface="Georgia"/>
                <a:cs typeface="Georgia"/>
              </a:rPr>
              <a:t> </a:t>
            </a:r>
            <a:r>
              <a:rPr sz="2600" b="1" spc="-160" dirty="0">
                <a:latin typeface="Georgia"/>
                <a:cs typeface="Georgia"/>
              </a:rPr>
              <a:t>2:	</a:t>
            </a:r>
            <a:r>
              <a:rPr sz="2600" spc="-55" dirty="0">
                <a:solidFill>
                  <a:srgbClr val="0000FF"/>
                </a:solidFill>
                <a:latin typeface="Georgia"/>
                <a:cs typeface="Georgia"/>
              </a:rPr>
              <a:t>if </a:t>
            </a:r>
            <a:r>
              <a:rPr sz="2600" spc="-30" dirty="0">
                <a:latin typeface="Georgia"/>
                <a:cs typeface="Georgia"/>
              </a:rPr>
              <a:t>the </a:t>
            </a:r>
            <a:r>
              <a:rPr sz="2600" spc="-45" dirty="0">
                <a:latin typeface="Georgia"/>
                <a:cs typeface="Georgia"/>
              </a:rPr>
              <a:t>node has a </a:t>
            </a:r>
            <a:r>
              <a:rPr sz="2600" spc="-30" dirty="0">
                <a:latin typeface="Georgia"/>
                <a:cs typeface="Georgia"/>
              </a:rPr>
              <a:t>left </a:t>
            </a:r>
            <a:r>
              <a:rPr sz="2600" spc="-60" dirty="0">
                <a:latin typeface="Georgia"/>
                <a:cs typeface="Georgia"/>
              </a:rPr>
              <a:t>and </a:t>
            </a:r>
            <a:r>
              <a:rPr sz="2600" spc="-45" dirty="0">
                <a:latin typeface="Georgia"/>
                <a:cs typeface="Georgia"/>
              </a:rPr>
              <a:t>a </a:t>
            </a:r>
            <a:r>
              <a:rPr sz="2600" spc="-40" dirty="0">
                <a:latin typeface="Georgia"/>
                <a:cs typeface="Georgia"/>
              </a:rPr>
              <a:t>right</a:t>
            </a:r>
            <a:r>
              <a:rPr sz="2600" spc="-170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subtree</a:t>
            </a:r>
            <a:endParaRPr sz="2600">
              <a:latin typeface="Georgia"/>
              <a:cs typeface="Georgia"/>
            </a:endParaRPr>
          </a:p>
          <a:p>
            <a:pPr marL="1183640" marR="5080" indent="-146050">
              <a:lnSpc>
                <a:spcPct val="100000"/>
              </a:lnSpc>
              <a:buChar char="-"/>
              <a:tabLst>
                <a:tab pos="1220470" algn="l"/>
              </a:tabLst>
            </a:pPr>
            <a:r>
              <a:rPr sz="2600" spc="-20" dirty="0">
                <a:latin typeface="Georgia"/>
                <a:cs typeface="Georgia"/>
              </a:rPr>
              <a:t>replace </a:t>
            </a:r>
            <a:r>
              <a:rPr sz="2600" spc="-30" dirty="0">
                <a:latin typeface="Georgia"/>
                <a:cs typeface="Georgia"/>
              </a:rPr>
              <a:t>the </a:t>
            </a:r>
            <a:r>
              <a:rPr sz="2600" spc="-25" dirty="0">
                <a:latin typeface="Georgia"/>
                <a:cs typeface="Georgia"/>
              </a:rPr>
              <a:t>node's value </a:t>
            </a:r>
            <a:r>
              <a:rPr sz="2600" spc="-15" dirty="0">
                <a:latin typeface="Georgia"/>
                <a:cs typeface="Georgia"/>
              </a:rPr>
              <a:t>with </a:t>
            </a:r>
            <a:r>
              <a:rPr sz="2600" spc="-30" dirty="0">
                <a:latin typeface="Georgia"/>
                <a:cs typeface="Georgia"/>
              </a:rPr>
              <a:t>the </a:t>
            </a:r>
            <a:r>
              <a:rPr sz="2600" spc="-75" dirty="0">
                <a:latin typeface="Georgia"/>
                <a:cs typeface="Georgia"/>
              </a:rPr>
              <a:t>max </a:t>
            </a:r>
            <a:r>
              <a:rPr sz="2600" spc="-25" dirty="0">
                <a:latin typeface="Georgia"/>
                <a:cs typeface="Georgia"/>
              </a:rPr>
              <a:t>value </a:t>
            </a:r>
            <a:r>
              <a:rPr sz="2600" spc="-65" dirty="0">
                <a:latin typeface="Georgia"/>
                <a:cs typeface="Georgia"/>
              </a:rPr>
              <a:t>in</a:t>
            </a:r>
            <a:r>
              <a:rPr sz="2600" spc="-285" dirty="0">
                <a:latin typeface="Georgia"/>
                <a:cs typeface="Georgia"/>
              </a:rPr>
              <a:t> </a:t>
            </a:r>
            <a:r>
              <a:rPr sz="2600" spc="-35" dirty="0">
                <a:latin typeface="Georgia"/>
                <a:cs typeface="Georgia"/>
              </a:rPr>
              <a:t>the  </a:t>
            </a:r>
            <a:r>
              <a:rPr sz="2600" spc="-30" dirty="0">
                <a:latin typeface="Georgia"/>
                <a:cs typeface="Georgia"/>
              </a:rPr>
              <a:t>left</a:t>
            </a:r>
            <a:r>
              <a:rPr sz="2600" spc="-65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subtree</a:t>
            </a:r>
            <a:endParaRPr sz="2600">
              <a:latin typeface="Georgia"/>
              <a:cs typeface="Georgia"/>
            </a:endParaRPr>
          </a:p>
          <a:p>
            <a:pPr marL="1183640" indent="-146050">
              <a:lnSpc>
                <a:spcPts val="3110"/>
              </a:lnSpc>
              <a:buChar char="-"/>
              <a:tabLst>
                <a:tab pos="1220470" algn="l"/>
              </a:tabLst>
            </a:pPr>
            <a:r>
              <a:rPr sz="2600" spc="-20" dirty="0">
                <a:latin typeface="Georgia"/>
                <a:cs typeface="Georgia"/>
              </a:rPr>
              <a:t>delete </a:t>
            </a:r>
            <a:r>
              <a:rPr sz="2600" spc="-30" dirty="0">
                <a:latin typeface="Georgia"/>
                <a:cs typeface="Georgia"/>
              </a:rPr>
              <a:t>the </a:t>
            </a:r>
            <a:r>
              <a:rPr sz="2600" spc="-75" dirty="0">
                <a:latin typeface="Georgia"/>
                <a:cs typeface="Georgia"/>
              </a:rPr>
              <a:t>max </a:t>
            </a:r>
            <a:r>
              <a:rPr sz="2600" spc="-45" dirty="0">
                <a:latin typeface="Georgia"/>
                <a:cs typeface="Georgia"/>
              </a:rPr>
              <a:t>node </a:t>
            </a:r>
            <a:r>
              <a:rPr sz="2600" spc="-65" dirty="0">
                <a:latin typeface="Georgia"/>
                <a:cs typeface="Georgia"/>
              </a:rPr>
              <a:t>in </a:t>
            </a:r>
            <a:r>
              <a:rPr sz="2600" spc="-35" dirty="0">
                <a:latin typeface="Georgia"/>
                <a:cs typeface="Georgia"/>
              </a:rPr>
              <a:t>the </a:t>
            </a:r>
            <a:r>
              <a:rPr sz="2600" spc="-30" dirty="0">
                <a:latin typeface="Georgia"/>
                <a:cs typeface="Georgia"/>
              </a:rPr>
              <a:t>left</a:t>
            </a:r>
            <a:r>
              <a:rPr sz="2600" spc="-130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subtree</a:t>
            </a:r>
            <a:endParaRPr sz="26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Georgia"/>
              <a:buChar char="-"/>
            </a:pP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214755" algn="l"/>
                <a:tab pos="1553845" algn="l"/>
              </a:tabLst>
            </a:pPr>
            <a:r>
              <a:rPr sz="2600" b="1" spc="-195" dirty="0">
                <a:latin typeface="Georgia"/>
                <a:cs typeface="Georgia"/>
              </a:rPr>
              <a:t>Case</a:t>
            </a:r>
            <a:r>
              <a:rPr sz="2600" b="1" spc="-90" dirty="0">
                <a:latin typeface="Georgia"/>
                <a:cs typeface="Georgia"/>
              </a:rPr>
              <a:t> </a:t>
            </a:r>
            <a:r>
              <a:rPr sz="2600" b="1" spc="-155" dirty="0">
                <a:latin typeface="Georgia"/>
                <a:cs typeface="Georgia"/>
              </a:rPr>
              <a:t>3:	</a:t>
            </a:r>
            <a:r>
              <a:rPr sz="2600" spc="-55" dirty="0">
                <a:solidFill>
                  <a:srgbClr val="0000FF"/>
                </a:solidFill>
                <a:latin typeface="Georgia"/>
                <a:cs typeface="Georgia"/>
              </a:rPr>
              <a:t>if	</a:t>
            </a:r>
            <a:r>
              <a:rPr sz="2600" spc="-35" dirty="0">
                <a:latin typeface="Georgia"/>
                <a:cs typeface="Georgia"/>
              </a:rPr>
              <a:t>the </a:t>
            </a:r>
            <a:r>
              <a:rPr sz="2600" spc="-45" dirty="0">
                <a:latin typeface="Georgia"/>
                <a:cs typeface="Georgia"/>
              </a:rPr>
              <a:t>node has </a:t>
            </a:r>
            <a:r>
              <a:rPr sz="2600" spc="-60" dirty="0">
                <a:latin typeface="Georgia"/>
                <a:cs typeface="Georgia"/>
              </a:rPr>
              <a:t>no </a:t>
            </a:r>
            <a:r>
              <a:rPr sz="2600" spc="-25" dirty="0">
                <a:latin typeface="Georgia"/>
                <a:cs typeface="Georgia"/>
              </a:rPr>
              <a:t>left</a:t>
            </a:r>
            <a:r>
              <a:rPr sz="2600" spc="-90" dirty="0">
                <a:latin typeface="Georgia"/>
                <a:cs typeface="Georgia"/>
              </a:rPr>
              <a:t> </a:t>
            </a:r>
            <a:r>
              <a:rPr sz="2600" spc="-50" dirty="0">
                <a:latin typeface="Georgia"/>
                <a:cs typeface="Georgia"/>
              </a:rPr>
              <a:t>child</a:t>
            </a:r>
            <a:endParaRPr sz="2600">
              <a:latin typeface="Georgia"/>
              <a:cs typeface="Georgia"/>
            </a:endParaRPr>
          </a:p>
          <a:p>
            <a:pPr marL="1292860" marR="1537335" lvl="1" indent="-146050">
              <a:lnSpc>
                <a:spcPct val="100000"/>
              </a:lnSpc>
              <a:buChar char="-"/>
              <a:tabLst>
                <a:tab pos="1329690" algn="l"/>
              </a:tabLst>
            </a:pPr>
            <a:r>
              <a:rPr sz="2600" spc="-55" dirty="0">
                <a:latin typeface="Georgia"/>
                <a:cs typeface="Georgia"/>
              </a:rPr>
              <a:t>link </a:t>
            </a:r>
            <a:r>
              <a:rPr sz="2600" spc="-35" dirty="0">
                <a:latin typeface="Georgia"/>
                <a:cs typeface="Georgia"/>
              </a:rPr>
              <a:t>the </a:t>
            </a:r>
            <a:r>
              <a:rPr sz="2600" spc="-30" dirty="0">
                <a:latin typeface="Georgia"/>
                <a:cs typeface="Georgia"/>
              </a:rPr>
              <a:t>parent </a:t>
            </a:r>
            <a:r>
              <a:rPr sz="2600" spc="-45" dirty="0">
                <a:latin typeface="Georgia"/>
                <a:cs typeface="Georgia"/>
              </a:rPr>
              <a:t>of </a:t>
            </a:r>
            <a:r>
              <a:rPr sz="2600" spc="-35" dirty="0">
                <a:latin typeface="Georgia"/>
                <a:cs typeface="Georgia"/>
              </a:rPr>
              <a:t>the </a:t>
            </a:r>
            <a:r>
              <a:rPr sz="2600" spc="-40" dirty="0">
                <a:latin typeface="Georgia"/>
                <a:cs typeface="Georgia"/>
              </a:rPr>
              <a:t>node </a:t>
            </a:r>
            <a:r>
              <a:rPr sz="2600" spc="-25" dirty="0">
                <a:latin typeface="Georgia"/>
                <a:cs typeface="Georgia"/>
              </a:rPr>
              <a:t>to </a:t>
            </a:r>
            <a:r>
              <a:rPr sz="2600" spc="-30" dirty="0">
                <a:latin typeface="Georgia"/>
                <a:cs typeface="Georgia"/>
              </a:rPr>
              <a:t>the</a:t>
            </a:r>
            <a:r>
              <a:rPr sz="2600" spc="-180" dirty="0">
                <a:latin typeface="Georgia"/>
                <a:cs typeface="Georgia"/>
              </a:rPr>
              <a:t> </a:t>
            </a:r>
            <a:r>
              <a:rPr sz="2600" spc="-40" dirty="0">
                <a:latin typeface="Georgia"/>
                <a:cs typeface="Georgia"/>
              </a:rPr>
              <a:t>right  (non-empty)</a:t>
            </a:r>
            <a:r>
              <a:rPr sz="2600" spc="-60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subtree</a:t>
            </a:r>
            <a:endParaRPr sz="2600">
              <a:latin typeface="Georgia"/>
              <a:cs typeface="Georgia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Georgia"/>
              <a:buChar char="-"/>
            </a:pP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288415" algn="l"/>
              </a:tabLst>
            </a:pPr>
            <a:r>
              <a:rPr sz="2600" b="1" spc="-195" dirty="0">
                <a:latin typeface="Georgia"/>
                <a:cs typeface="Georgia"/>
              </a:rPr>
              <a:t>Case</a:t>
            </a:r>
            <a:r>
              <a:rPr sz="2600" b="1" spc="-90" dirty="0">
                <a:latin typeface="Georgia"/>
                <a:cs typeface="Georgia"/>
              </a:rPr>
              <a:t> </a:t>
            </a:r>
            <a:r>
              <a:rPr sz="2600" b="1" spc="-190" dirty="0">
                <a:latin typeface="Georgia"/>
                <a:cs typeface="Georgia"/>
              </a:rPr>
              <a:t>4:	</a:t>
            </a:r>
            <a:r>
              <a:rPr sz="2600" spc="-55" dirty="0">
                <a:solidFill>
                  <a:srgbClr val="0000FF"/>
                </a:solidFill>
                <a:latin typeface="Georgia"/>
                <a:cs typeface="Georgia"/>
              </a:rPr>
              <a:t>if </a:t>
            </a:r>
            <a:r>
              <a:rPr sz="2600" spc="-30" dirty="0">
                <a:latin typeface="Georgia"/>
                <a:cs typeface="Georgia"/>
              </a:rPr>
              <a:t>the </a:t>
            </a:r>
            <a:r>
              <a:rPr sz="2600" spc="-40" dirty="0">
                <a:latin typeface="Georgia"/>
                <a:cs typeface="Georgia"/>
              </a:rPr>
              <a:t>node </a:t>
            </a:r>
            <a:r>
              <a:rPr sz="2600" spc="-45" dirty="0">
                <a:latin typeface="Georgia"/>
                <a:cs typeface="Georgia"/>
              </a:rPr>
              <a:t>has </a:t>
            </a:r>
            <a:r>
              <a:rPr sz="2600" spc="-60" dirty="0">
                <a:latin typeface="Georgia"/>
                <a:cs typeface="Georgia"/>
              </a:rPr>
              <a:t>no </a:t>
            </a:r>
            <a:r>
              <a:rPr sz="2600" spc="-40" dirty="0">
                <a:latin typeface="Georgia"/>
                <a:cs typeface="Georgia"/>
              </a:rPr>
              <a:t>right</a:t>
            </a:r>
            <a:r>
              <a:rPr sz="2600" spc="-125" dirty="0">
                <a:latin typeface="Georgia"/>
                <a:cs typeface="Georgia"/>
              </a:rPr>
              <a:t> </a:t>
            </a:r>
            <a:r>
              <a:rPr sz="2600" spc="-50" dirty="0">
                <a:latin typeface="Georgia"/>
                <a:cs typeface="Georgia"/>
              </a:rPr>
              <a:t>child</a:t>
            </a:r>
            <a:endParaRPr sz="2600">
              <a:latin typeface="Georgia"/>
              <a:cs typeface="Georgia"/>
            </a:endParaRPr>
          </a:p>
          <a:p>
            <a:pPr marL="1292860" marR="1618615" lvl="1" indent="-146050">
              <a:lnSpc>
                <a:spcPct val="100000"/>
              </a:lnSpc>
              <a:buChar char="-"/>
              <a:tabLst>
                <a:tab pos="1329690" algn="l"/>
              </a:tabLst>
            </a:pPr>
            <a:r>
              <a:rPr sz="2600" spc="-55" dirty="0">
                <a:latin typeface="Georgia"/>
                <a:cs typeface="Georgia"/>
              </a:rPr>
              <a:t>link </a:t>
            </a:r>
            <a:r>
              <a:rPr sz="2600" spc="-35" dirty="0">
                <a:latin typeface="Georgia"/>
                <a:cs typeface="Georgia"/>
              </a:rPr>
              <a:t>the </a:t>
            </a:r>
            <a:r>
              <a:rPr sz="2600" spc="-30" dirty="0">
                <a:latin typeface="Georgia"/>
                <a:cs typeface="Georgia"/>
              </a:rPr>
              <a:t>parent </a:t>
            </a:r>
            <a:r>
              <a:rPr sz="2600" spc="-45" dirty="0">
                <a:latin typeface="Georgia"/>
                <a:cs typeface="Georgia"/>
              </a:rPr>
              <a:t>of </a:t>
            </a:r>
            <a:r>
              <a:rPr sz="2600" spc="-35" dirty="0">
                <a:latin typeface="Georgia"/>
                <a:cs typeface="Georgia"/>
              </a:rPr>
              <a:t>the </a:t>
            </a:r>
            <a:r>
              <a:rPr sz="2600" spc="-20" dirty="0">
                <a:latin typeface="Georgia"/>
                <a:cs typeface="Georgia"/>
              </a:rPr>
              <a:t>target </a:t>
            </a:r>
            <a:r>
              <a:rPr sz="2600" spc="-25" dirty="0">
                <a:latin typeface="Georgia"/>
                <a:cs typeface="Georgia"/>
              </a:rPr>
              <a:t>to </a:t>
            </a:r>
            <a:r>
              <a:rPr sz="2600" spc="-30" dirty="0">
                <a:latin typeface="Georgia"/>
                <a:cs typeface="Georgia"/>
              </a:rPr>
              <a:t>the</a:t>
            </a:r>
            <a:r>
              <a:rPr sz="2600" spc="-210" dirty="0">
                <a:latin typeface="Georgia"/>
                <a:cs typeface="Georgia"/>
              </a:rPr>
              <a:t> </a:t>
            </a:r>
            <a:r>
              <a:rPr sz="2600" spc="-30" dirty="0">
                <a:latin typeface="Georgia"/>
                <a:cs typeface="Georgia"/>
              </a:rPr>
              <a:t>left  </a:t>
            </a:r>
            <a:r>
              <a:rPr sz="2600" spc="-40" dirty="0">
                <a:latin typeface="Georgia"/>
                <a:cs typeface="Georgia"/>
              </a:rPr>
              <a:t>(non-empty)</a:t>
            </a:r>
            <a:r>
              <a:rPr sz="2600" spc="-60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subtree</a:t>
            </a:r>
            <a:endParaRPr sz="26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9810" y="34290"/>
            <a:ext cx="70929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Delete </a:t>
            </a:r>
            <a:r>
              <a:rPr spc="-270" dirty="0"/>
              <a:t>a </a:t>
            </a:r>
            <a:r>
              <a:rPr spc="-229" dirty="0"/>
              <a:t>value </a:t>
            </a:r>
            <a:r>
              <a:rPr spc="-355" dirty="0"/>
              <a:t>from </a:t>
            </a:r>
            <a:r>
              <a:rPr spc="-235" dirty="0"/>
              <a:t>the</a:t>
            </a:r>
            <a:r>
              <a:rPr spc="310" dirty="0"/>
              <a:t> </a:t>
            </a:r>
            <a:r>
              <a:rPr spc="-430" dirty="0"/>
              <a:t>BST</a:t>
            </a:r>
          </a:p>
        </p:txBody>
      </p:sp>
    </p:spTree>
    <p:extLst>
      <p:ext uri="{BB962C8B-B14F-4D97-AF65-F5344CB8AC3E}">
        <p14:creationId xmlns:p14="http://schemas.microsoft.com/office/powerpoint/2010/main" val="215469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9810" y="185420"/>
            <a:ext cx="70929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Delete </a:t>
            </a:r>
            <a:r>
              <a:rPr spc="-270" dirty="0"/>
              <a:t>a </a:t>
            </a:r>
            <a:r>
              <a:rPr spc="-229" dirty="0"/>
              <a:t>value </a:t>
            </a:r>
            <a:r>
              <a:rPr spc="-355" dirty="0"/>
              <a:t>from </a:t>
            </a:r>
            <a:r>
              <a:rPr spc="-235" dirty="0"/>
              <a:t>the</a:t>
            </a:r>
            <a:r>
              <a:rPr spc="310" dirty="0"/>
              <a:t> </a:t>
            </a:r>
            <a:r>
              <a:rPr spc="-430" dirty="0"/>
              <a:t>BST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28600" y="1177290"/>
            <a:ext cx="7696200" cy="2307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5770">
              <a:lnSpc>
                <a:spcPts val="3115"/>
              </a:lnSpc>
              <a:spcBef>
                <a:spcPts val="100"/>
              </a:spcBef>
              <a:tabLst>
                <a:tab pos="4081145" algn="l"/>
              </a:tabLst>
            </a:pPr>
            <a:r>
              <a:rPr sz="2600" b="1" spc="-195" dirty="0">
                <a:latin typeface="Georgia"/>
                <a:cs typeface="Georgia"/>
              </a:rPr>
              <a:t>Case </a:t>
            </a:r>
            <a:r>
              <a:rPr sz="2600" b="1" spc="70" dirty="0">
                <a:latin typeface="Georgia"/>
                <a:cs typeface="Georgia"/>
              </a:rPr>
              <a:t>1</a:t>
            </a:r>
            <a:r>
              <a:rPr sz="2600" spc="70" dirty="0">
                <a:latin typeface="Georgia"/>
                <a:cs typeface="Georgia"/>
              </a:rPr>
              <a:t>: </a:t>
            </a:r>
            <a:r>
              <a:rPr sz="2600" spc="-40" dirty="0">
                <a:latin typeface="Georgia"/>
                <a:cs typeface="Georgia"/>
              </a:rPr>
              <a:t>removing</a:t>
            </a:r>
            <a:r>
              <a:rPr sz="2600" spc="-65" dirty="0">
                <a:latin typeface="Georgia"/>
                <a:cs typeface="Georgia"/>
              </a:rPr>
              <a:t> </a:t>
            </a:r>
            <a:r>
              <a:rPr sz="2600" spc="-45" dirty="0">
                <a:latin typeface="Georgia"/>
                <a:cs typeface="Georgia"/>
              </a:rPr>
              <a:t>a</a:t>
            </a:r>
            <a:r>
              <a:rPr sz="2600" spc="-50" dirty="0">
                <a:latin typeface="Georgia"/>
                <a:cs typeface="Georgia"/>
              </a:rPr>
              <a:t> </a:t>
            </a:r>
            <a:r>
              <a:rPr sz="2600" spc="-40" dirty="0">
                <a:latin typeface="Georgia"/>
                <a:cs typeface="Georgia"/>
              </a:rPr>
              <a:t>node	</a:t>
            </a:r>
            <a:r>
              <a:rPr sz="2600" spc="-15" dirty="0">
                <a:latin typeface="Georgia"/>
                <a:cs typeface="Georgia"/>
              </a:rPr>
              <a:t>with 2 </a:t>
            </a:r>
            <a:r>
              <a:rPr sz="2600" spc="-160" dirty="0">
                <a:latin typeface="Georgia"/>
                <a:cs typeface="Georgia"/>
              </a:rPr>
              <a:t>EMPTY</a:t>
            </a:r>
            <a:r>
              <a:rPr sz="2600" spc="-175" dirty="0">
                <a:latin typeface="Georgia"/>
                <a:cs typeface="Georgia"/>
              </a:rPr>
              <a:t> </a:t>
            </a:r>
            <a:r>
              <a:rPr sz="2600" spc="-180" dirty="0">
                <a:latin typeface="Georgia"/>
                <a:cs typeface="Georgia"/>
              </a:rPr>
              <a:t>SUBTREES</a:t>
            </a:r>
            <a:endParaRPr sz="2600" dirty="0">
              <a:latin typeface="Georgia"/>
              <a:cs typeface="Georgia"/>
            </a:endParaRPr>
          </a:p>
          <a:p>
            <a:pPr marL="1360170">
              <a:lnSpc>
                <a:spcPts val="3115"/>
              </a:lnSpc>
              <a:tabLst>
                <a:tab pos="6395720" algn="l"/>
              </a:tabLst>
            </a:pPr>
            <a:r>
              <a:rPr sz="2600" spc="-30" dirty="0">
                <a:latin typeface="Georgia"/>
                <a:cs typeface="Georgia"/>
              </a:rPr>
              <a:t>-replace </a:t>
            </a:r>
            <a:r>
              <a:rPr sz="2600" spc="-35" dirty="0">
                <a:latin typeface="Georgia"/>
                <a:cs typeface="Georgia"/>
              </a:rPr>
              <a:t>the </a:t>
            </a:r>
            <a:r>
              <a:rPr sz="2600" spc="-55" dirty="0">
                <a:latin typeface="Georgia"/>
                <a:cs typeface="Georgia"/>
              </a:rPr>
              <a:t>link </a:t>
            </a:r>
            <a:r>
              <a:rPr sz="2600" spc="-65" dirty="0">
                <a:latin typeface="Georgia"/>
                <a:cs typeface="Georgia"/>
              </a:rPr>
              <a:t>in </a:t>
            </a:r>
            <a:r>
              <a:rPr sz="2600" spc="-30" dirty="0">
                <a:latin typeface="Georgia"/>
                <a:cs typeface="Georgia"/>
              </a:rPr>
              <a:t>the</a:t>
            </a:r>
            <a:r>
              <a:rPr sz="2600" spc="-60" dirty="0">
                <a:latin typeface="Georgia"/>
                <a:cs typeface="Georgia"/>
              </a:rPr>
              <a:t> </a:t>
            </a:r>
            <a:r>
              <a:rPr sz="2600" spc="-30" dirty="0">
                <a:latin typeface="Georgia"/>
                <a:cs typeface="Georgia"/>
              </a:rPr>
              <a:t>parent</a:t>
            </a:r>
            <a:r>
              <a:rPr sz="2600" spc="-50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with	</a:t>
            </a:r>
            <a:r>
              <a:rPr sz="2600" spc="-60" dirty="0">
                <a:latin typeface="Georgia"/>
                <a:cs typeface="Georgia"/>
              </a:rPr>
              <a:t>null</a:t>
            </a:r>
            <a:endParaRPr sz="2600" dirty="0">
              <a:latin typeface="Georgia"/>
              <a:cs typeface="Georgia"/>
            </a:endParaRPr>
          </a:p>
          <a:p>
            <a:pPr marL="3530600">
              <a:lnSpc>
                <a:spcPct val="100000"/>
              </a:lnSpc>
              <a:spcBef>
                <a:spcPts val="1989"/>
              </a:spcBef>
              <a:tabLst>
                <a:tab pos="5325745" algn="l"/>
              </a:tabLst>
            </a:pPr>
            <a:r>
              <a:rPr sz="2800" b="1" spc="-210" dirty="0">
                <a:latin typeface="Georgia"/>
                <a:cs typeface="Georgia"/>
              </a:rPr>
              <a:t>Removing	</a:t>
            </a:r>
            <a:r>
              <a:rPr sz="2800" b="1" spc="-160" dirty="0">
                <a:latin typeface="Georgia"/>
                <a:cs typeface="Georgia"/>
              </a:rPr>
              <a:t>4</a:t>
            </a:r>
            <a:endParaRPr sz="2800" dirty="0">
              <a:latin typeface="Georgia"/>
              <a:cs typeface="Georgia"/>
            </a:endParaRPr>
          </a:p>
          <a:p>
            <a:pPr marL="12700">
              <a:lnSpc>
                <a:spcPts val="2445"/>
              </a:lnSpc>
              <a:spcBef>
                <a:spcPts val="1019"/>
              </a:spcBef>
            </a:pPr>
            <a:r>
              <a:rPr sz="2400" spc="-40" dirty="0">
                <a:latin typeface="Georgia"/>
                <a:cs typeface="Georgia"/>
              </a:rPr>
              <a:t>Parent</a:t>
            </a:r>
            <a:endParaRPr sz="2400" dirty="0">
              <a:latin typeface="Georgia"/>
              <a:cs typeface="Georgia"/>
            </a:endParaRPr>
          </a:p>
          <a:p>
            <a:pPr marL="2830830">
              <a:lnSpc>
                <a:spcPts val="2925"/>
              </a:lnSpc>
              <a:tabLst>
                <a:tab pos="6487795" algn="l"/>
              </a:tabLst>
            </a:pPr>
            <a:r>
              <a:rPr sz="2800" b="1" spc="105" dirty="0">
                <a:latin typeface="Georgia"/>
                <a:cs typeface="Georgia"/>
              </a:rPr>
              <a:t>	</a:t>
            </a:r>
            <a:endParaRPr sz="2800" dirty="0">
              <a:latin typeface="Georgia"/>
              <a:cs typeface="Georgia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483869" y="2967127"/>
            <a:ext cx="4600802" cy="1998164"/>
            <a:chOff x="483869" y="2967127"/>
            <a:chExt cx="4600802" cy="1998164"/>
          </a:xfrm>
        </p:grpSpPr>
        <p:grpSp>
          <p:nvGrpSpPr>
            <p:cNvPr id="19" name="Group 18"/>
            <p:cNvGrpSpPr/>
            <p:nvPr/>
          </p:nvGrpSpPr>
          <p:grpSpPr>
            <a:xfrm>
              <a:off x="483869" y="2967127"/>
              <a:ext cx="4600802" cy="1998164"/>
              <a:chOff x="483869" y="2967127"/>
              <a:chExt cx="4600802" cy="1998164"/>
            </a:xfrm>
          </p:grpSpPr>
          <p:sp>
            <p:nvSpPr>
              <p:cNvPr id="2" name="object 2"/>
              <p:cNvSpPr/>
              <p:nvPr/>
            </p:nvSpPr>
            <p:spPr>
              <a:xfrm>
                <a:off x="657540" y="2967127"/>
                <a:ext cx="4427131" cy="1998164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" name="object 4"/>
              <p:cNvSpPr txBox="1"/>
              <p:nvPr/>
            </p:nvSpPr>
            <p:spPr>
              <a:xfrm>
                <a:off x="483869" y="3839209"/>
                <a:ext cx="198120" cy="39116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2400" b="1" spc="-300" dirty="0">
                    <a:latin typeface="Georgia"/>
                    <a:cs typeface="Georgia"/>
                  </a:rPr>
                  <a:t>Z</a:t>
                </a:r>
                <a:endParaRPr sz="2400">
                  <a:latin typeface="Georgia"/>
                  <a:cs typeface="Georgia"/>
                </a:endParaRPr>
              </a:p>
            </p:txBody>
          </p:sp>
          <p:sp>
            <p:nvSpPr>
              <p:cNvPr id="6" name="object 6"/>
              <p:cNvSpPr txBox="1"/>
              <p:nvPr/>
            </p:nvSpPr>
            <p:spPr>
              <a:xfrm>
                <a:off x="1332230" y="4417059"/>
                <a:ext cx="236220" cy="4521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2800" b="1" spc="-160" dirty="0">
                    <a:latin typeface="Georgia"/>
                    <a:cs typeface="Georgia"/>
                  </a:rPr>
                  <a:t>4</a:t>
                </a:r>
                <a:endParaRPr sz="2800">
                  <a:latin typeface="Georgia"/>
                  <a:cs typeface="Georgia"/>
                </a:endParaRPr>
              </a:p>
            </p:txBody>
          </p:sp>
          <p:sp>
            <p:nvSpPr>
              <p:cNvPr id="7" name="object 7"/>
              <p:cNvSpPr txBox="1"/>
              <p:nvPr/>
            </p:nvSpPr>
            <p:spPr>
              <a:xfrm>
                <a:off x="1979929" y="3642359"/>
                <a:ext cx="2293620" cy="4521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  <a:tabLst>
                    <a:tab pos="2069464" algn="l"/>
                  </a:tabLst>
                </a:pPr>
                <a:r>
                  <a:rPr sz="2800" b="1" spc="-20" dirty="0">
                    <a:latin typeface="Georgia"/>
                    <a:cs typeface="Georgia"/>
                  </a:rPr>
                  <a:t>5	</a:t>
                </a:r>
                <a:r>
                  <a:rPr sz="2800" b="1" spc="-160" dirty="0">
                    <a:latin typeface="Georgia"/>
                    <a:cs typeface="Georgia"/>
                  </a:rPr>
                  <a:t>9</a:t>
                </a:r>
                <a:endParaRPr sz="2800" dirty="0">
                  <a:latin typeface="Georgia"/>
                  <a:cs typeface="Georgia"/>
                </a:endParaRPr>
              </a:p>
            </p:txBody>
          </p:sp>
          <p:sp>
            <p:nvSpPr>
              <p:cNvPr id="8" name="object 8"/>
              <p:cNvSpPr txBox="1"/>
              <p:nvPr/>
            </p:nvSpPr>
            <p:spPr>
              <a:xfrm>
                <a:off x="2589529" y="4442459"/>
                <a:ext cx="236220" cy="4521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2800" b="1" spc="-160" dirty="0">
                    <a:latin typeface="Georgia"/>
                    <a:cs typeface="Georgia"/>
                  </a:rPr>
                  <a:t>6</a:t>
                </a:r>
                <a:endParaRPr sz="2800">
                  <a:latin typeface="Georgia"/>
                  <a:cs typeface="Georgia"/>
                </a:endParaRPr>
              </a:p>
            </p:txBody>
          </p:sp>
          <p:sp>
            <p:nvSpPr>
              <p:cNvPr id="9" name="object 9"/>
              <p:cNvSpPr txBox="1"/>
              <p:nvPr/>
            </p:nvSpPr>
            <p:spPr>
              <a:xfrm>
                <a:off x="3427729" y="4467859"/>
                <a:ext cx="236220" cy="4521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2800" b="1" spc="-240" dirty="0">
                    <a:latin typeface="Georgia"/>
                    <a:cs typeface="Georgia"/>
                  </a:rPr>
                  <a:t>8</a:t>
                </a:r>
                <a:endParaRPr sz="2800">
                  <a:latin typeface="Georgia"/>
                  <a:cs typeface="Georgia"/>
                </a:endParaRPr>
              </a:p>
            </p:txBody>
          </p:sp>
          <p:sp>
            <p:nvSpPr>
              <p:cNvPr id="10" name="object 10"/>
              <p:cNvSpPr txBox="1"/>
              <p:nvPr/>
            </p:nvSpPr>
            <p:spPr>
              <a:xfrm>
                <a:off x="4544059" y="4469129"/>
                <a:ext cx="356235" cy="33020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2000" b="1" spc="-545" dirty="0" smtClean="0">
                    <a:latin typeface="Arial"/>
                    <a:cs typeface="Arial"/>
                  </a:rPr>
                  <a:t>1</a:t>
                </a:r>
                <a:r>
                  <a:rPr lang="en-US" sz="2000" b="1" spc="-545" dirty="0" smtClean="0">
                    <a:latin typeface="Arial"/>
                    <a:cs typeface="Arial"/>
                  </a:rPr>
                  <a:t>0</a:t>
                </a:r>
                <a:endParaRPr sz="3000" baseline="-4166" dirty="0">
                  <a:latin typeface="Arial"/>
                  <a:cs typeface="Arial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2967353" y="3115548"/>
              <a:ext cx="3009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7</a:t>
              </a:r>
              <a:endParaRPr lang="en-US" sz="2000" b="1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557927" y="2967127"/>
            <a:ext cx="3306264" cy="2023564"/>
            <a:chOff x="5557927" y="2967127"/>
            <a:chExt cx="3306264" cy="2023564"/>
          </a:xfrm>
        </p:grpSpPr>
        <p:sp>
          <p:nvSpPr>
            <p:cNvPr id="3" name="object 3"/>
            <p:cNvSpPr/>
            <p:nvPr/>
          </p:nvSpPr>
          <p:spPr>
            <a:xfrm>
              <a:off x="5557927" y="2967127"/>
              <a:ext cx="3306264" cy="20235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5789929" y="3718559"/>
              <a:ext cx="236220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b="1" spc="-20" dirty="0">
                  <a:latin typeface="Georgia"/>
                  <a:cs typeface="Georgia"/>
                </a:rPr>
                <a:t>5</a:t>
              </a:r>
              <a:endParaRPr sz="2800">
                <a:latin typeface="Georgia"/>
                <a:cs typeface="Georgia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6323329" y="4493259"/>
              <a:ext cx="236220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b="1" spc="-160" dirty="0">
                  <a:latin typeface="Georgia"/>
                  <a:cs typeface="Georgia"/>
                </a:rPr>
                <a:t>6</a:t>
              </a:r>
              <a:endParaRPr sz="2800">
                <a:latin typeface="Georgia"/>
                <a:cs typeface="Georgia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7656830" y="3693159"/>
              <a:ext cx="236220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b="1" spc="-160" dirty="0">
                  <a:latin typeface="Georgia"/>
                  <a:cs typeface="Georgia"/>
                </a:rPr>
                <a:t>9</a:t>
              </a:r>
              <a:endParaRPr sz="2800">
                <a:latin typeface="Georgia"/>
                <a:cs typeface="Georgia"/>
              </a:endParaRPr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8322309" y="4472940"/>
              <a:ext cx="356235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b="1" spc="-545" dirty="0" smtClean="0">
                  <a:latin typeface="Arial"/>
                  <a:cs typeface="Arial"/>
                </a:rPr>
                <a:t>10</a:t>
              </a:r>
              <a:r>
                <a:rPr lang="en-US" sz="2000" b="1" spc="-545" dirty="0" smtClean="0">
                  <a:latin typeface="Arial"/>
                  <a:cs typeface="Arial"/>
                </a:rPr>
                <a:t>  </a:t>
              </a:r>
              <a:endParaRPr sz="3000" baseline="-4166" dirty="0">
                <a:latin typeface="Arial"/>
                <a:cs typeface="Arial"/>
              </a:endParaRPr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6997700" y="4480559"/>
              <a:ext cx="236220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b="1" spc="-240" dirty="0">
                  <a:latin typeface="Georgia"/>
                  <a:cs typeface="Georgia"/>
                </a:rPr>
                <a:t>8</a:t>
              </a:r>
              <a:endParaRPr sz="2800">
                <a:latin typeface="Georgia"/>
                <a:cs typeface="Georgi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59549" y="311554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7</a:t>
              </a:r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4224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670" y="985520"/>
            <a:ext cx="8907780" cy="1212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195" dirty="0">
                <a:latin typeface="Georgia"/>
                <a:cs typeface="Georgia"/>
              </a:rPr>
              <a:t>Case </a:t>
            </a:r>
            <a:r>
              <a:rPr sz="2600" b="1" spc="-105" dirty="0">
                <a:latin typeface="Georgia"/>
                <a:cs typeface="Georgia"/>
              </a:rPr>
              <a:t>2</a:t>
            </a:r>
            <a:r>
              <a:rPr sz="2600" spc="-105" dirty="0">
                <a:latin typeface="Georgia"/>
                <a:cs typeface="Georgia"/>
              </a:rPr>
              <a:t>: </a:t>
            </a:r>
            <a:r>
              <a:rPr sz="2600" spc="-40" dirty="0">
                <a:latin typeface="Georgia"/>
                <a:cs typeface="Georgia"/>
              </a:rPr>
              <a:t>removing </a:t>
            </a:r>
            <a:r>
              <a:rPr sz="2600" spc="-45" dirty="0">
                <a:latin typeface="Georgia"/>
                <a:cs typeface="Georgia"/>
              </a:rPr>
              <a:t>a </a:t>
            </a:r>
            <a:r>
              <a:rPr sz="2600" spc="-40" dirty="0">
                <a:latin typeface="Georgia"/>
                <a:cs typeface="Georgia"/>
              </a:rPr>
              <a:t>node </a:t>
            </a:r>
            <a:r>
              <a:rPr sz="2600" spc="-15" dirty="0">
                <a:latin typeface="Georgia"/>
                <a:cs typeface="Georgia"/>
              </a:rPr>
              <a:t>with 2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spc="-180" dirty="0">
                <a:latin typeface="Georgia"/>
                <a:cs typeface="Georgia"/>
              </a:rPr>
              <a:t>SUBTREES</a:t>
            </a:r>
            <a:endParaRPr sz="2600" dirty="0">
              <a:latin typeface="Georgia"/>
              <a:cs typeface="Georgia"/>
            </a:endParaRPr>
          </a:p>
          <a:p>
            <a:pPr marL="194945" indent="-182245">
              <a:lnSpc>
                <a:spcPts val="3115"/>
              </a:lnSpc>
              <a:buChar char="-"/>
              <a:tabLst>
                <a:tab pos="195580" algn="l"/>
              </a:tabLst>
            </a:pPr>
            <a:r>
              <a:rPr sz="2600" spc="-20" dirty="0">
                <a:latin typeface="Georgia"/>
                <a:cs typeface="Georgia"/>
              </a:rPr>
              <a:t>replace </a:t>
            </a:r>
            <a:r>
              <a:rPr sz="2600" spc="-30" dirty="0">
                <a:latin typeface="Georgia"/>
                <a:cs typeface="Georgia"/>
              </a:rPr>
              <a:t>the </a:t>
            </a:r>
            <a:r>
              <a:rPr sz="2600" spc="-25" dirty="0">
                <a:latin typeface="Georgia"/>
                <a:cs typeface="Georgia"/>
              </a:rPr>
              <a:t>node's value </a:t>
            </a:r>
            <a:r>
              <a:rPr sz="2600" spc="-15" dirty="0">
                <a:latin typeface="Georgia"/>
                <a:cs typeface="Georgia"/>
              </a:rPr>
              <a:t>with </a:t>
            </a:r>
            <a:r>
              <a:rPr sz="2600" spc="-30" dirty="0">
                <a:latin typeface="Georgia"/>
                <a:cs typeface="Georgia"/>
              </a:rPr>
              <a:t>the </a:t>
            </a:r>
            <a:r>
              <a:rPr sz="2600" spc="-75" dirty="0">
                <a:latin typeface="Georgia"/>
                <a:cs typeface="Georgia"/>
              </a:rPr>
              <a:t>max </a:t>
            </a:r>
            <a:r>
              <a:rPr sz="2600" spc="-25" dirty="0">
                <a:latin typeface="Georgia"/>
                <a:cs typeface="Georgia"/>
              </a:rPr>
              <a:t>value </a:t>
            </a:r>
            <a:r>
              <a:rPr sz="2600" spc="-65" dirty="0">
                <a:latin typeface="Georgia"/>
                <a:cs typeface="Georgia"/>
              </a:rPr>
              <a:t>in </a:t>
            </a:r>
            <a:r>
              <a:rPr sz="2600" spc="-35" dirty="0">
                <a:latin typeface="Georgia"/>
                <a:cs typeface="Georgia"/>
              </a:rPr>
              <a:t>the </a:t>
            </a:r>
            <a:r>
              <a:rPr sz="2600" spc="-30" dirty="0">
                <a:latin typeface="Georgia"/>
                <a:cs typeface="Georgia"/>
              </a:rPr>
              <a:t>left</a:t>
            </a:r>
            <a:r>
              <a:rPr sz="2600" spc="-254" dirty="0">
                <a:latin typeface="Georgia"/>
                <a:cs typeface="Georgia"/>
              </a:rPr>
              <a:t> </a:t>
            </a:r>
            <a:r>
              <a:rPr sz="2600" spc="-20" dirty="0">
                <a:latin typeface="Georgia"/>
                <a:cs typeface="Georgia"/>
              </a:rPr>
              <a:t>subtree</a:t>
            </a:r>
            <a:endParaRPr sz="2600" dirty="0">
              <a:latin typeface="Georgia"/>
              <a:cs typeface="Georgia"/>
            </a:endParaRPr>
          </a:p>
          <a:p>
            <a:pPr marL="194945" indent="-182245">
              <a:lnSpc>
                <a:spcPts val="3115"/>
              </a:lnSpc>
              <a:buChar char="-"/>
              <a:tabLst>
                <a:tab pos="195580" algn="l"/>
              </a:tabLst>
            </a:pPr>
            <a:r>
              <a:rPr sz="2600" spc="-20" dirty="0">
                <a:latin typeface="Georgia"/>
                <a:cs typeface="Georgia"/>
              </a:rPr>
              <a:t>delete </a:t>
            </a:r>
            <a:r>
              <a:rPr sz="2600" spc="-35" dirty="0">
                <a:latin typeface="Georgia"/>
                <a:cs typeface="Georgia"/>
              </a:rPr>
              <a:t>the </a:t>
            </a:r>
            <a:r>
              <a:rPr sz="2600" spc="-75" dirty="0">
                <a:latin typeface="Georgia"/>
                <a:cs typeface="Georgia"/>
              </a:rPr>
              <a:t>max </a:t>
            </a:r>
            <a:r>
              <a:rPr sz="2600" spc="-45" dirty="0">
                <a:latin typeface="Georgia"/>
                <a:cs typeface="Georgia"/>
              </a:rPr>
              <a:t>node </a:t>
            </a:r>
            <a:r>
              <a:rPr sz="2600" spc="-65" dirty="0">
                <a:latin typeface="Georgia"/>
                <a:cs typeface="Georgia"/>
              </a:rPr>
              <a:t>in </a:t>
            </a:r>
            <a:r>
              <a:rPr sz="2600" spc="-35" dirty="0">
                <a:latin typeface="Georgia"/>
                <a:cs typeface="Georgia"/>
              </a:rPr>
              <a:t>the </a:t>
            </a:r>
            <a:r>
              <a:rPr sz="2600" spc="-30" dirty="0">
                <a:latin typeface="Georgia"/>
                <a:cs typeface="Georgia"/>
              </a:rPr>
              <a:t>left</a:t>
            </a:r>
            <a:r>
              <a:rPr sz="2600" spc="-110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subtree</a:t>
            </a:r>
            <a:endParaRPr sz="2600" dirty="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48990" y="2548890"/>
            <a:ext cx="19538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10" dirty="0">
                <a:latin typeface="Georgia"/>
                <a:cs typeface="Georgia"/>
              </a:rPr>
              <a:t>Removing</a:t>
            </a:r>
            <a:r>
              <a:rPr sz="2800" b="1" spc="-190" dirty="0">
                <a:latin typeface="Georgia"/>
                <a:cs typeface="Georgia"/>
              </a:rPr>
              <a:t> </a:t>
            </a:r>
            <a:r>
              <a:rPr sz="2800" b="1" spc="105" dirty="0">
                <a:latin typeface="Georgia"/>
                <a:cs typeface="Georgia"/>
              </a:rPr>
              <a:t>7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19810" y="185420"/>
            <a:ext cx="70929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Delete </a:t>
            </a:r>
            <a:r>
              <a:rPr spc="-270" dirty="0"/>
              <a:t>a </a:t>
            </a:r>
            <a:r>
              <a:rPr spc="-229" dirty="0"/>
              <a:t>value </a:t>
            </a:r>
            <a:r>
              <a:rPr spc="-355" dirty="0"/>
              <a:t>from </a:t>
            </a:r>
            <a:r>
              <a:rPr spc="-235" dirty="0"/>
              <a:t>the</a:t>
            </a:r>
            <a:r>
              <a:rPr spc="310" dirty="0"/>
              <a:t> </a:t>
            </a:r>
            <a:r>
              <a:rPr spc="-430" dirty="0"/>
              <a:t>BST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50317" y="2620009"/>
            <a:ext cx="3985714" cy="2497683"/>
            <a:chOff x="550317" y="2620009"/>
            <a:chExt cx="3985714" cy="2497683"/>
          </a:xfrm>
        </p:grpSpPr>
        <p:sp>
          <p:nvSpPr>
            <p:cNvPr id="4" name="object 4"/>
            <p:cNvSpPr txBox="1"/>
            <p:nvPr/>
          </p:nvSpPr>
          <p:spPr>
            <a:xfrm>
              <a:off x="1093469" y="2620009"/>
              <a:ext cx="19812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spc="-300" dirty="0">
                  <a:latin typeface="Georgia"/>
                  <a:cs typeface="Georgia"/>
                </a:rPr>
                <a:t>Z</a:t>
              </a:r>
              <a:endParaRPr sz="2400">
                <a:latin typeface="Georgia"/>
                <a:cs typeface="Georgia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550317" y="2806700"/>
              <a:ext cx="3985714" cy="23109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1430019" y="3794759"/>
              <a:ext cx="236220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b="1" spc="-20" dirty="0">
                  <a:latin typeface="Georgia"/>
                  <a:cs typeface="Georgia"/>
                </a:rPr>
                <a:t>5</a:t>
              </a:r>
              <a:endParaRPr sz="2800">
                <a:latin typeface="Georgia"/>
                <a:cs typeface="Georgia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782319" y="4569459"/>
              <a:ext cx="236220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b="1" spc="-160" dirty="0">
                  <a:latin typeface="Georgia"/>
                  <a:cs typeface="Georgia"/>
                </a:rPr>
                <a:t>4</a:t>
              </a:r>
              <a:endParaRPr sz="2800">
                <a:latin typeface="Georgia"/>
                <a:cs typeface="Georgia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2498089" y="3185159"/>
              <a:ext cx="236220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b="1" spc="105" dirty="0">
                  <a:latin typeface="Georgia"/>
                  <a:cs typeface="Georgia"/>
                </a:rPr>
                <a:t>7</a:t>
              </a:r>
              <a:endParaRPr sz="2800">
                <a:latin typeface="Georgia"/>
                <a:cs typeface="Georgia"/>
              </a:endParaRPr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3487420" y="3794759"/>
              <a:ext cx="236220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b="1" spc="-160" dirty="0">
                  <a:latin typeface="Georgia"/>
                  <a:cs typeface="Georgia"/>
                </a:rPr>
                <a:t>9</a:t>
              </a:r>
              <a:endParaRPr sz="2800">
                <a:latin typeface="Georgia"/>
                <a:cs typeface="Georgia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2040889" y="4594859"/>
              <a:ext cx="236220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b="1" spc="-160" dirty="0">
                  <a:latin typeface="Georgia"/>
                  <a:cs typeface="Georgia"/>
                </a:rPr>
                <a:t>6</a:t>
              </a:r>
              <a:endParaRPr sz="2800">
                <a:latin typeface="Georgia"/>
                <a:cs typeface="Georgia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2879089" y="4620259"/>
              <a:ext cx="236220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b="1" spc="-240" dirty="0">
                  <a:latin typeface="Georgia"/>
                  <a:cs typeface="Georgia"/>
                </a:rPr>
                <a:t>8</a:t>
              </a:r>
              <a:endParaRPr sz="2800">
                <a:latin typeface="Georgia"/>
                <a:cs typeface="Georgia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3995420" y="4621529"/>
              <a:ext cx="354965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b="1" spc="-555" dirty="0" smtClean="0">
                  <a:latin typeface="Arial"/>
                  <a:cs typeface="Arial"/>
                </a:rPr>
                <a:t>1</a:t>
              </a:r>
              <a:r>
                <a:rPr sz="3000" b="1" spc="-150" baseline="-4166" dirty="0" smtClean="0">
                  <a:latin typeface="Arial"/>
                  <a:cs typeface="Arial"/>
                </a:rPr>
                <a:t>0</a:t>
              </a:r>
              <a:endParaRPr sz="3000" baseline="-4166" dirty="0">
                <a:latin typeface="Arial"/>
                <a:cs typeface="Arial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911497" y="3056027"/>
            <a:ext cx="3928564" cy="2061664"/>
            <a:chOff x="4911497" y="3056027"/>
            <a:chExt cx="3928564" cy="2061664"/>
          </a:xfrm>
        </p:grpSpPr>
        <p:sp>
          <p:nvSpPr>
            <p:cNvPr id="3" name="object 3"/>
            <p:cNvSpPr/>
            <p:nvPr/>
          </p:nvSpPr>
          <p:spPr>
            <a:xfrm>
              <a:off x="4911497" y="3056027"/>
              <a:ext cx="3928564" cy="20616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6667500" y="3121659"/>
              <a:ext cx="236220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b="1" spc="-160" dirty="0">
                  <a:latin typeface="Georgia"/>
                  <a:cs typeface="Georgia"/>
                </a:rPr>
                <a:t>6</a:t>
              </a:r>
              <a:endParaRPr sz="2800">
                <a:latin typeface="Georgia"/>
                <a:cs typeface="Georgia"/>
              </a:endParaRPr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5676900" y="3807459"/>
              <a:ext cx="236220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b="1" spc="-20" dirty="0">
                  <a:latin typeface="Georgia"/>
                  <a:cs typeface="Georgia"/>
                </a:rPr>
                <a:t>5</a:t>
              </a:r>
              <a:endParaRPr sz="2800">
                <a:latin typeface="Georgia"/>
                <a:cs typeface="Georgia"/>
              </a:endParaRPr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5143500" y="4569459"/>
              <a:ext cx="236220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b="1" spc="-160" dirty="0">
                  <a:latin typeface="Georgia"/>
                  <a:cs typeface="Georgia"/>
                </a:rPr>
                <a:t>4</a:t>
              </a:r>
              <a:endParaRPr sz="2800">
                <a:latin typeface="Georgia"/>
                <a:cs typeface="Georgia"/>
              </a:endParaRPr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7124700" y="4569459"/>
              <a:ext cx="236220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b="1" spc="-240" dirty="0">
                  <a:latin typeface="Georgia"/>
                  <a:cs typeface="Georgia"/>
                </a:rPr>
                <a:t>8</a:t>
              </a:r>
              <a:endParaRPr sz="2800">
                <a:latin typeface="Georgia"/>
                <a:cs typeface="Georgia"/>
              </a:endParaRPr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7734300" y="3807459"/>
              <a:ext cx="236220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b="1" spc="-160" dirty="0">
                  <a:latin typeface="Georgia"/>
                  <a:cs typeface="Georgia"/>
                </a:rPr>
                <a:t>9</a:t>
              </a:r>
              <a:endParaRPr sz="2800">
                <a:latin typeface="Georgia"/>
                <a:cs typeface="Georgia"/>
              </a:endParaRPr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8296909" y="4634229"/>
              <a:ext cx="356235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b="1" spc="-545" dirty="0" smtClean="0">
                  <a:latin typeface="Arial"/>
                  <a:cs typeface="Arial"/>
                </a:rPr>
                <a:t>1</a:t>
              </a:r>
              <a:r>
                <a:rPr sz="3000" b="1" spc="-150" baseline="-4166" dirty="0" smtClean="0">
                  <a:latin typeface="Arial"/>
                  <a:cs typeface="Arial"/>
                </a:rPr>
                <a:t>0</a:t>
              </a:r>
              <a:endParaRPr sz="3000" baseline="-4166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851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670" y="1024890"/>
            <a:ext cx="860742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14755" algn="l"/>
                <a:tab pos="1552575" algn="l"/>
              </a:tabLst>
            </a:pPr>
            <a:r>
              <a:rPr sz="2600" b="1" spc="-195" dirty="0">
                <a:latin typeface="Georgia"/>
                <a:cs typeface="Georgia"/>
              </a:rPr>
              <a:t>Case</a:t>
            </a:r>
            <a:r>
              <a:rPr sz="2600" b="1" spc="-95" dirty="0">
                <a:latin typeface="Georgia"/>
                <a:cs typeface="Georgia"/>
              </a:rPr>
              <a:t> </a:t>
            </a:r>
            <a:r>
              <a:rPr sz="2600" b="1" spc="-155" dirty="0">
                <a:latin typeface="Georgia"/>
                <a:cs typeface="Georgia"/>
              </a:rPr>
              <a:t>3:	</a:t>
            </a:r>
            <a:r>
              <a:rPr sz="2600" spc="-55" dirty="0">
                <a:solidFill>
                  <a:srgbClr val="0000FF"/>
                </a:solidFill>
                <a:latin typeface="Georgia"/>
                <a:cs typeface="Georgia"/>
              </a:rPr>
              <a:t>if	</a:t>
            </a:r>
            <a:r>
              <a:rPr sz="2600" spc="-30" dirty="0">
                <a:latin typeface="Georgia"/>
                <a:cs typeface="Georgia"/>
              </a:rPr>
              <a:t>the </a:t>
            </a:r>
            <a:r>
              <a:rPr sz="2600" spc="-45" dirty="0">
                <a:latin typeface="Georgia"/>
                <a:cs typeface="Georgia"/>
              </a:rPr>
              <a:t>node has </a:t>
            </a:r>
            <a:r>
              <a:rPr sz="2600" spc="-60" dirty="0">
                <a:latin typeface="Georgia"/>
                <a:cs typeface="Georgia"/>
              </a:rPr>
              <a:t>no </a:t>
            </a:r>
            <a:r>
              <a:rPr sz="2600" spc="-30" dirty="0">
                <a:latin typeface="Georgia"/>
                <a:cs typeface="Georgia"/>
              </a:rPr>
              <a:t>left</a:t>
            </a:r>
            <a:r>
              <a:rPr sz="2600" spc="-110" dirty="0">
                <a:latin typeface="Georgia"/>
                <a:cs typeface="Georgia"/>
              </a:rPr>
              <a:t> </a:t>
            </a:r>
            <a:r>
              <a:rPr sz="2600" spc="-50" dirty="0">
                <a:latin typeface="Georgia"/>
                <a:cs typeface="Georgia"/>
              </a:rPr>
              <a:t>child</a:t>
            </a:r>
            <a:endParaRPr sz="26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2600" spc="-110" dirty="0">
                <a:latin typeface="Georgia"/>
                <a:cs typeface="Georgia"/>
              </a:rPr>
              <a:t>- </a:t>
            </a:r>
            <a:r>
              <a:rPr sz="2600" spc="-55" dirty="0">
                <a:latin typeface="Georgia"/>
                <a:cs typeface="Georgia"/>
              </a:rPr>
              <a:t>link </a:t>
            </a:r>
            <a:r>
              <a:rPr sz="2600" spc="-30" dirty="0">
                <a:latin typeface="Georgia"/>
                <a:cs typeface="Georgia"/>
              </a:rPr>
              <a:t>the parent </a:t>
            </a:r>
            <a:r>
              <a:rPr sz="2600" spc="-45" dirty="0">
                <a:latin typeface="Georgia"/>
                <a:cs typeface="Georgia"/>
              </a:rPr>
              <a:t>of </a:t>
            </a:r>
            <a:r>
              <a:rPr sz="2600" spc="-30" dirty="0">
                <a:latin typeface="Georgia"/>
                <a:cs typeface="Georgia"/>
              </a:rPr>
              <a:t>the </a:t>
            </a:r>
            <a:r>
              <a:rPr sz="2600" spc="-45" dirty="0">
                <a:latin typeface="Georgia"/>
                <a:cs typeface="Georgia"/>
              </a:rPr>
              <a:t>node </a:t>
            </a:r>
            <a:r>
              <a:rPr sz="2600" spc="-25" dirty="0">
                <a:latin typeface="Georgia"/>
                <a:cs typeface="Georgia"/>
              </a:rPr>
              <a:t>to </a:t>
            </a:r>
            <a:r>
              <a:rPr sz="2600" spc="-30" dirty="0">
                <a:latin typeface="Georgia"/>
                <a:cs typeface="Georgia"/>
              </a:rPr>
              <a:t>the </a:t>
            </a:r>
            <a:r>
              <a:rPr sz="2600" spc="-35" dirty="0">
                <a:latin typeface="Georgia"/>
                <a:cs typeface="Georgia"/>
              </a:rPr>
              <a:t>right </a:t>
            </a:r>
            <a:r>
              <a:rPr sz="2600" spc="-40" dirty="0">
                <a:latin typeface="Georgia"/>
                <a:cs typeface="Georgia"/>
              </a:rPr>
              <a:t>(non-empty)</a:t>
            </a:r>
            <a:r>
              <a:rPr sz="2600" spc="-190" dirty="0">
                <a:latin typeface="Georgia"/>
                <a:cs typeface="Georgia"/>
              </a:rPr>
              <a:t> </a:t>
            </a:r>
            <a:r>
              <a:rPr sz="2600" spc="-20" dirty="0">
                <a:latin typeface="Georgia"/>
                <a:cs typeface="Georgia"/>
              </a:rPr>
              <a:t>subtree</a:t>
            </a:r>
            <a:endParaRPr sz="2600" dirty="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19810" y="185420"/>
            <a:ext cx="70929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Delete </a:t>
            </a:r>
            <a:r>
              <a:rPr spc="-270" dirty="0"/>
              <a:t>a </a:t>
            </a:r>
            <a:r>
              <a:rPr spc="-229" dirty="0"/>
              <a:t>value </a:t>
            </a:r>
            <a:r>
              <a:rPr spc="-355" dirty="0"/>
              <a:t>from </a:t>
            </a:r>
            <a:r>
              <a:rPr spc="-235" dirty="0"/>
              <a:t>the</a:t>
            </a:r>
            <a:r>
              <a:rPr spc="310" dirty="0"/>
              <a:t> </a:t>
            </a:r>
            <a:r>
              <a:rPr spc="-430" dirty="0"/>
              <a:t>BST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07669" y="2320290"/>
            <a:ext cx="4128363" cy="2797402"/>
            <a:chOff x="407669" y="2320290"/>
            <a:chExt cx="4128363" cy="2797402"/>
          </a:xfrm>
        </p:grpSpPr>
        <p:sp>
          <p:nvSpPr>
            <p:cNvPr id="4" name="object 4"/>
            <p:cNvSpPr txBox="1"/>
            <p:nvPr/>
          </p:nvSpPr>
          <p:spPr>
            <a:xfrm>
              <a:off x="407669" y="2853690"/>
              <a:ext cx="19812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spc="-300" dirty="0">
                  <a:latin typeface="Georgia"/>
                  <a:cs typeface="Georgia"/>
                </a:rPr>
                <a:t>Z</a:t>
              </a:r>
              <a:endParaRPr sz="2400">
                <a:latin typeface="Georgia"/>
                <a:cs typeface="Georgia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677863" y="2692400"/>
              <a:ext cx="3858169" cy="24252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1430019" y="3794759"/>
              <a:ext cx="236220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b="1" spc="-20" dirty="0">
                  <a:latin typeface="Georgia"/>
                  <a:cs typeface="Georgia"/>
                </a:rPr>
                <a:t>5</a:t>
              </a:r>
              <a:endParaRPr sz="2800" dirty="0">
                <a:latin typeface="Georgia"/>
                <a:cs typeface="Georgia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2498089" y="3185159"/>
              <a:ext cx="236220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b="1" spc="105" dirty="0">
                  <a:latin typeface="Georgia"/>
                  <a:cs typeface="Georgia"/>
                </a:rPr>
                <a:t>7</a:t>
              </a:r>
              <a:endParaRPr sz="2800">
                <a:latin typeface="Georgia"/>
                <a:cs typeface="Georgia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3487420" y="3794759"/>
              <a:ext cx="236220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b="1" spc="-160" dirty="0">
                  <a:latin typeface="Georgia"/>
                  <a:cs typeface="Georgia"/>
                </a:rPr>
                <a:t>9</a:t>
              </a:r>
              <a:endParaRPr sz="2800">
                <a:latin typeface="Georgia"/>
                <a:cs typeface="Georgia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2040889" y="4594859"/>
              <a:ext cx="236220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b="1" spc="-160" dirty="0">
                  <a:latin typeface="Georgia"/>
                  <a:cs typeface="Georgia"/>
                </a:rPr>
                <a:t>6</a:t>
              </a:r>
              <a:endParaRPr sz="2800">
                <a:latin typeface="Georgia"/>
                <a:cs typeface="Georgia"/>
              </a:endParaRPr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2879089" y="4620259"/>
              <a:ext cx="236220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b="1" spc="-240" dirty="0">
                  <a:latin typeface="Georgia"/>
                  <a:cs typeface="Georgia"/>
                </a:rPr>
                <a:t>8</a:t>
              </a:r>
              <a:endParaRPr sz="2800">
                <a:latin typeface="Georgia"/>
                <a:cs typeface="Georgia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3995420" y="4621529"/>
              <a:ext cx="354965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b="1" spc="-555" dirty="0" smtClean="0">
                  <a:latin typeface="Arial"/>
                  <a:cs typeface="Arial"/>
                </a:rPr>
                <a:t>1</a:t>
              </a:r>
              <a:r>
                <a:rPr sz="3000" b="1" spc="-150" baseline="-4166" dirty="0" smtClean="0">
                  <a:latin typeface="Arial"/>
                  <a:cs typeface="Arial"/>
                </a:rPr>
                <a:t>0</a:t>
              </a:r>
              <a:endParaRPr sz="3000" baseline="-4166" dirty="0">
                <a:latin typeface="Arial"/>
                <a:cs typeface="Arial"/>
              </a:endParaRPr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762000" y="2320290"/>
              <a:ext cx="89789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40" dirty="0">
                  <a:latin typeface="Georgia"/>
                  <a:cs typeface="Georgia"/>
                </a:rPr>
                <a:t>Parent</a:t>
              </a:r>
              <a:endParaRPr sz="2400">
                <a:latin typeface="Georgia"/>
                <a:cs typeface="Georgia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348990" y="2167890"/>
            <a:ext cx="242570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0510">
              <a:lnSpc>
                <a:spcPct val="100000"/>
              </a:lnSpc>
              <a:spcBef>
                <a:spcPts val="100"/>
              </a:spcBef>
            </a:pPr>
            <a:r>
              <a:rPr sz="2400" spc="-40" dirty="0">
                <a:latin typeface="Georgia"/>
                <a:cs typeface="Georgia"/>
              </a:rPr>
              <a:t>Parent</a:t>
            </a:r>
            <a:endParaRPr sz="24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800" b="1" spc="-210" dirty="0">
                <a:latin typeface="Georgia"/>
                <a:cs typeface="Georgia"/>
              </a:rPr>
              <a:t>Removing</a:t>
            </a:r>
            <a:r>
              <a:rPr sz="2800" b="1" spc="-125" dirty="0">
                <a:latin typeface="Georgia"/>
                <a:cs typeface="Georgia"/>
              </a:rPr>
              <a:t> </a:t>
            </a:r>
            <a:r>
              <a:rPr sz="2800" b="1" spc="-20" dirty="0">
                <a:latin typeface="Georgia"/>
                <a:cs typeface="Georgia"/>
              </a:rPr>
              <a:t>5</a:t>
            </a:r>
            <a:endParaRPr sz="2800" dirty="0">
              <a:latin typeface="Georgia"/>
              <a:cs typeface="Georgia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773827" y="2540000"/>
            <a:ext cx="3066234" cy="2515462"/>
            <a:chOff x="5773827" y="2540000"/>
            <a:chExt cx="3066234" cy="2515462"/>
          </a:xfrm>
        </p:grpSpPr>
        <p:sp>
          <p:nvSpPr>
            <p:cNvPr id="3" name="object 3"/>
            <p:cNvSpPr/>
            <p:nvPr/>
          </p:nvSpPr>
          <p:spPr>
            <a:xfrm>
              <a:off x="5773827" y="2540000"/>
              <a:ext cx="3066234" cy="25154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6667500" y="3058159"/>
              <a:ext cx="236220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b="1" spc="105" dirty="0">
                  <a:latin typeface="Georgia"/>
                  <a:cs typeface="Georgia"/>
                </a:rPr>
                <a:t>7</a:t>
              </a:r>
              <a:endParaRPr sz="2800">
                <a:latin typeface="Georgia"/>
                <a:cs typeface="Georgia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7124700" y="4505959"/>
              <a:ext cx="236220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b="1" spc="-240" dirty="0">
                  <a:latin typeface="Georgia"/>
                  <a:cs typeface="Georgia"/>
                </a:rPr>
                <a:t>8</a:t>
              </a:r>
              <a:endParaRPr sz="2800">
                <a:latin typeface="Georgia"/>
                <a:cs typeface="Georgia"/>
              </a:endParaRPr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7734300" y="3743959"/>
              <a:ext cx="236220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b="1" spc="-160" dirty="0">
                  <a:latin typeface="Georgia"/>
                  <a:cs typeface="Georgia"/>
                </a:rPr>
                <a:t>9</a:t>
              </a:r>
              <a:endParaRPr sz="2800">
                <a:latin typeface="Georgia"/>
                <a:cs typeface="Georgia"/>
              </a:endParaRPr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8296909" y="4572000"/>
              <a:ext cx="356235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b="1" spc="-545" dirty="0" smtClean="0">
                  <a:latin typeface="Arial"/>
                  <a:cs typeface="Arial"/>
                </a:rPr>
                <a:t>1</a:t>
              </a:r>
              <a:r>
                <a:rPr sz="3000" b="1" spc="-150" baseline="-4166" dirty="0" smtClean="0">
                  <a:latin typeface="Arial"/>
                  <a:cs typeface="Arial"/>
                </a:rPr>
                <a:t>0</a:t>
              </a:r>
              <a:endParaRPr sz="3000" baseline="-4166" dirty="0">
                <a:latin typeface="Arial"/>
                <a:cs typeface="Arial"/>
              </a:endParaRPr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6005829" y="3909059"/>
              <a:ext cx="236220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b="1" spc="-160" dirty="0">
                  <a:latin typeface="Georgia"/>
                  <a:cs typeface="Georgia"/>
                </a:rPr>
                <a:t>6</a:t>
              </a:r>
              <a:endParaRPr sz="2800">
                <a:latin typeface="Georgia"/>
                <a:cs typeface="Georgi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49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7438550" cy="6621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906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670" y="1024890"/>
            <a:ext cx="838644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14755" algn="l"/>
                <a:tab pos="1552575" algn="l"/>
              </a:tabLst>
            </a:pPr>
            <a:r>
              <a:rPr sz="2600" b="1" spc="-195" dirty="0">
                <a:latin typeface="Georgia"/>
                <a:cs typeface="Georgia"/>
              </a:rPr>
              <a:t>Case</a:t>
            </a:r>
            <a:r>
              <a:rPr sz="2600" b="1" spc="-95" dirty="0">
                <a:latin typeface="Georgia"/>
                <a:cs typeface="Georgia"/>
              </a:rPr>
              <a:t> </a:t>
            </a:r>
            <a:r>
              <a:rPr sz="2600" b="1" spc="-190" dirty="0">
                <a:latin typeface="Georgia"/>
                <a:cs typeface="Georgia"/>
              </a:rPr>
              <a:t>4:	</a:t>
            </a:r>
            <a:r>
              <a:rPr sz="2600" spc="-55" dirty="0">
                <a:solidFill>
                  <a:srgbClr val="0000FF"/>
                </a:solidFill>
                <a:latin typeface="Georgia"/>
                <a:cs typeface="Georgia"/>
              </a:rPr>
              <a:t>if	</a:t>
            </a:r>
            <a:r>
              <a:rPr sz="2600" spc="-30" dirty="0">
                <a:latin typeface="Georgia"/>
                <a:cs typeface="Georgia"/>
              </a:rPr>
              <a:t>the </a:t>
            </a:r>
            <a:r>
              <a:rPr sz="2600" spc="-45" dirty="0">
                <a:latin typeface="Georgia"/>
                <a:cs typeface="Georgia"/>
              </a:rPr>
              <a:t>node has </a:t>
            </a:r>
            <a:r>
              <a:rPr sz="2600" spc="-60" dirty="0">
                <a:latin typeface="Georgia"/>
                <a:cs typeface="Georgia"/>
              </a:rPr>
              <a:t>no </a:t>
            </a:r>
            <a:r>
              <a:rPr sz="2600" spc="-40" dirty="0">
                <a:latin typeface="Georgia"/>
                <a:cs typeface="Georgia"/>
              </a:rPr>
              <a:t>right</a:t>
            </a:r>
            <a:r>
              <a:rPr sz="2600" spc="-110" dirty="0">
                <a:latin typeface="Georgia"/>
                <a:cs typeface="Georgia"/>
              </a:rPr>
              <a:t> </a:t>
            </a:r>
            <a:r>
              <a:rPr sz="2600" spc="-50" dirty="0">
                <a:latin typeface="Georgia"/>
                <a:cs typeface="Georgia"/>
              </a:rPr>
              <a:t>child</a:t>
            </a:r>
            <a:endParaRPr sz="26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2600" spc="-110" dirty="0">
                <a:latin typeface="Georgia"/>
                <a:cs typeface="Georgia"/>
              </a:rPr>
              <a:t>- </a:t>
            </a:r>
            <a:r>
              <a:rPr sz="2600" spc="-55" dirty="0">
                <a:latin typeface="Georgia"/>
                <a:cs typeface="Georgia"/>
              </a:rPr>
              <a:t>link </a:t>
            </a:r>
            <a:r>
              <a:rPr sz="2600" spc="-30" dirty="0">
                <a:latin typeface="Georgia"/>
                <a:cs typeface="Georgia"/>
              </a:rPr>
              <a:t>the parent </a:t>
            </a:r>
            <a:r>
              <a:rPr sz="2600" spc="-45" dirty="0">
                <a:latin typeface="Georgia"/>
                <a:cs typeface="Georgia"/>
              </a:rPr>
              <a:t>of </a:t>
            </a:r>
            <a:r>
              <a:rPr sz="2600" spc="-30" dirty="0">
                <a:latin typeface="Georgia"/>
                <a:cs typeface="Georgia"/>
              </a:rPr>
              <a:t>the </a:t>
            </a:r>
            <a:r>
              <a:rPr sz="2600" spc="-45" dirty="0">
                <a:latin typeface="Georgia"/>
                <a:cs typeface="Georgia"/>
              </a:rPr>
              <a:t>node </a:t>
            </a:r>
            <a:r>
              <a:rPr sz="2600" spc="-25" dirty="0">
                <a:latin typeface="Georgia"/>
                <a:cs typeface="Georgia"/>
              </a:rPr>
              <a:t>to </a:t>
            </a:r>
            <a:r>
              <a:rPr sz="2600" spc="-30" dirty="0">
                <a:latin typeface="Georgia"/>
                <a:cs typeface="Georgia"/>
              </a:rPr>
              <a:t>the </a:t>
            </a:r>
            <a:r>
              <a:rPr sz="2600" spc="-25" dirty="0">
                <a:latin typeface="Georgia"/>
                <a:cs typeface="Georgia"/>
              </a:rPr>
              <a:t>left </a:t>
            </a:r>
            <a:r>
              <a:rPr sz="2600" spc="-40" dirty="0">
                <a:latin typeface="Georgia"/>
                <a:cs typeface="Georgia"/>
              </a:rPr>
              <a:t>(non-empty)</a:t>
            </a:r>
            <a:r>
              <a:rPr sz="2600" spc="-190" dirty="0">
                <a:latin typeface="Georgia"/>
                <a:cs typeface="Georgia"/>
              </a:rPr>
              <a:t> </a:t>
            </a:r>
            <a:r>
              <a:rPr sz="2600" spc="-20" dirty="0">
                <a:latin typeface="Georgia"/>
                <a:cs typeface="Georgia"/>
              </a:rPr>
              <a:t>subtree</a:t>
            </a:r>
            <a:endParaRPr sz="2600" dirty="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19810" y="185420"/>
            <a:ext cx="70929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Delete </a:t>
            </a:r>
            <a:r>
              <a:rPr spc="-270" dirty="0"/>
              <a:t>a </a:t>
            </a:r>
            <a:r>
              <a:rPr spc="-229" dirty="0"/>
              <a:t>value </a:t>
            </a:r>
            <a:r>
              <a:rPr spc="-355" dirty="0"/>
              <a:t>from </a:t>
            </a:r>
            <a:r>
              <a:rPr spc="-235" dirty="0"/>
              <a:t>the</a:t>
            </a:r>
            <a:r>
              <a:rPr spc="310" dirty="0"/>
              <a:t> </a:t>
            </a:r>
            <a:r>
              <a:rPr spc="-430" dirty="0"/>
              <a:t>BST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348990" y="2167890"/>
            <a:ext cx="242570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0510">
              <a:lnSpc>
                <a:spcPct val="100000"/>
              </a:lnSpc>
              <a:spcBef>
                <a:spcPts val="100"/>
              </a:spcBef>
            </a:pPr>
            <a:r>
              <a:rPr sz="2400" spc="-40" dirty="0">
                <a:latin typeface="Georgia"/>
                <a:cs typeface="Georgia"/>
              </a:rPr>
              <a:t>Parent</a:t>
            </a:r>
            <a:endParaRPr sz="2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800" b="1" spc="-210" dirty="0">
                <a:latin typeface="Georgia"/>
                <a:cs typeface="Georgia"/>
              </a:rPr>
              <a:t>Removing</a:t>
            </a:r>
            <a:r>
              <a:rPr sz="2800" b="1" spc="-125" dirty="0">
                <a:latin typeface="Georgia"/>
                <a:cs typeface="Georgia"/>
              </a:rPr>
              <a:t> </a:t>
            </a:r>
            <a:r>
              <a:rPr sz="2800" b="1" spc="-20" dirty="0">
                <a:latin typeface="Georgia"/>
                <a:cs typeface="Georgia"/>
              </a:rPr>
              <a:t>5</a:t>
            </a:r>
            <a:endParaRPr sz="2800">
              <a:latin typeface="Georgia"/>
              <a:cs typeface="Georgia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634127" y="2540000"/>
            <a:ext cx="3205934" cy="2515462"/>
            <a:chOff x="5634127" y="2540000"/>
            <a:chExt cx="3205934" cy="2515462"/>
          </a:xfrm>
        </p:grpSpPr>
        <p:sp>
          <p:nvSpPr>
            <p:cNvPr id="3" name="object 3"/>
            <p:cNvSpPr/>
            <p:nvPr/>
          </p:nvSpPr>
          <p:spPr>
            <a:xfrm>
              <a:off x="5634127" y="2540000"/>
              <a:ext cx="3205934" cy="25154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6667500" y="3058159"/>
              <a:ext cx="236220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b="1" spc="105" dirty="0">
                  <a:latin typeface="Georgia"/>
                  <a:cs typeface="Georgia"/>
                </a:rPr>
                <a:t>7</a:t>
              </a:r>
              <a:endParaRPr sz="2800">
                <a:latin typeface="Georgia"/>
                <a:cs typeface="Georgia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7124700" y="4505959"/>
              <a:ext cx="236220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b="1" spc="-240" dirty="0">
                  <a:latin typeface="Georgia"/>
                  <a:cs typeface="Georgia"/>
                </a:rPr>
                <a:t>8</a:t>
              </a:r>
              <a:endParaRPr sz="2800">
                <a:latin typeface="Georgia"/>
                <a:cs typeface="Georgia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7734300" y="3743959"/>
              <a:ext cx="236220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b="1" spc="-160" dirty="0">
                  <a:latin typeface="Georgia"/>
                  <a:cs typeface="Georgia"/>
                </a:rPr>
                <a:t>9</a:t>
              </a:r>
              <a:endParaRPr sz="2800">
                <a:latin typeface="Georgia"/>
                <a:cs typeface="Georgia"/>
              </a:endParaRPr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8296909" y="4572000"/>
              <a:ext cx="356235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b="1" spc="-545" dirty="0" smtClean="0">
                  <a:latin typeface="Arial"/>
                  <a:cs typeface="Arial"/>
                </a:rPr>
                <a:t>1</a:t>
              </a:r>
              <a:r>
                <a:rPr sz="3000" b="1" spc="-150" baseline="-4166" dirty="0" smtClean="0">
                  <a:latin typeface="Arial"/>
                  <a:cs typeface="Arial"/>
                </a:rPr>
                <a:t>0</a:t>
              </a:r>
              <a:endParaRPr sz="3000" baseline="-4166" dirty="0">
                <a:latin typeface="Arial"/>
                <a:cs typeface="Arial"/>
              </a:endParaRPr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5866129" y="3947159"/>
              <a:ext cx="236220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b="1" spc="-160" dirty="0">
                  <a:latin typeface="Georgia"/>
                  <a:cs typeface="Georgia"/>
                </a:rPr>
                <a:t>4</a:t>
              </a:r>
              <a:endParaRPr sz="2800">
                <a:latin typeface="Georgia"/>
                <a:cs typeface="Georgia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07669" y="2320290"/>
            <a:ext cx="4128363" cy="2810102"/>
            <a:chOff x="407669" y="2320290"/>
            <a:chExt cx="4128363" cy="2810102"/>
          </a:xfrm>
        </p:grpSpPr>
        <p:sp>
          <p:nvSpPr>
            <p:cNvPr id="4" name="object 4"/>
            <p:cNvSpPr txBox="1"/>
            <p:nvPr/>
          </p:nvSpPr>
          <p:spPr>
            <a:xfrm>
              <a:off x="407669" y="2853690"/>
              <a:ext cx="19812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spc="-300" dirty="0">
                  <a:latin typeface="Georgia"/>
                  <a:cs typeface="Georgia"/>
                </a:rPr>
                <a:t>Z</a:t>
              </a:r>
              <a:endParaRPr sz="2400">
                <a:latin typeface="Georgia"/>
                <a:cs typeface="Georgia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677863" y="2692400"/>
              <a:ext cx="3858169" cy="24379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1430019" y="3794759"/>
              <a:ext cx="236220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b="1" spc="-20" dirty="0">
                  <a:latin typeface="Georgia"/>
                  <a:cs typeface="Georgia"/>
                </a:rPr>
                <a:t>5</a:t>
              </a:r>
              <a:endParaRPr sz="2800">
                <a:latin typeface="Georgia"/>
                <a:cs typeface="Georgia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2498089" y="3185159"/>
              <a:ext cx="236220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b="1" spc="105" dirty="0">
                  <a:latin typeface="Georgia"/>
                  <a:cs typeface="Georgia"/>
                </a:rPr>
                <a:t>7</a:t>
              </a:r>
              <a:endParaRPr sz="2800">
                <a:latin typeface="Georgia"/>
                <a:cs typeface="Georgia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3487420" y="3794759"/>
              <a:ext cx="236220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b="1" spc="-160" dirty="0">
                  <a:latin typeface="Georgia"/>
                  <a:cs typeface="Georgia"/>
                </a:rPr>
                <a:t>9</a:t>
              </a:r>
              <a:endParaRPr sz="2800">
                <a:latin typeface="Georgia"/>
                <a:cs typeface="Georgia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2879089" y="4620259"/>
              <a:ext cx="236220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b="1" spc="-240" dirty="0">
                  <a:latin typeface="Georgia"/>
                  <a:cs typeface="Georgia"/>
                </a:rPr>
                <a:t>8</a:t>
              </a:r>
              <a:endParaRPr sz="2800">
                <a:latin typeface="Georgia"/>
                <a:cs typeface="Georgia"/>
              </a:endParaRPr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3995420" y="4621529"/>
              <a:ext cx="354965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b="1" spc="-555" dirty="0" smtClean="0">
                  <a:latin typeface="Arial"/>
                  <a:cs typeface="Arial"/>
                </a:rPr>
                <a:t>1</a:t>
              </a:r>
              <a:r>
                <a:rPr sz="3000" b="1" spc="-150" baseline="-4166" dirty="0" smtClean="0">
                  <a:latin typeface="Arial"/>
                  <a:cs typeface="Arial"/>
                </a:rPr>
                <a:t>0</a:t>
              </a:r>
              <a:endParaRPr sz="3000" baseline="-4166" dirty="0">
                <a:latin typeface="Arial"/>
                <a:cs typeface="Arial"/>
              </a:endParaRPr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762000" y="2320290"/>
              <a:ext cx="89789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40" dirty="0">
                  <a:latin typeface="Georgia"/>
                  <a:cs typeface="Georgia"/>
                </a:rPr>
                <a:t>Parent</a:t>
              </a:r>
              <a:endParaRPr sz="2400">
                <a:latin typeface="Georgia"/>
                <a:cs typeface="Georgia"/>
              </a:endParaRPr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913130" y="4632959"/>
              <a:ext cx="236220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b="1" spc="-160" dirty="0">
                  <a:latin typeface="Georgia"/>
                  <a:cs typeface="Georgia"/>
                </a:rPr>
                <a:t>4</a:t>
              </a:r>
              <a:endParaRPr sz="2800">
                <a:latin typeface="Georgia"/>
                <a:cs typeface="Georgi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305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5139" y="147320"/>
            <a:ext cx="60858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30" dirty="0"/>
              <a:t>BST </a:t>
            </a:r>
            <a:r>
              <a:rPr spc="-265" dirty="0"/>
              <a:t>Deletion</a:t>
            </a:r>
            <a:r>
              <a:rPr spc="-575" dirty="0"/>
              <a:t> </a:t>
            </a:r>
            <a:r>
              <a:rPr spc="-305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3639" y="871220"/>
            <a:ext cx="2092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10" dirty="0">
                <a:latin typeface="Georgia"/>
                <a:cs typeface="Georgia"/>
              </a:rPr>
              <a:t>TREE-DELETE </a:t>
            </a:r>
            <a:r>
              <a:rPr sz="1800" b="1" spc="-110" dirty="0">
                <a:latin typeface="Georgia"/>
                <a:cs typeface="Georgia"/>
              </a:rPr>
              <a:t>(T,</a:t>
            </a:r>
            <a:r>
              <a:rPr sz="1800" b="1" spc="-204" dirty="0">
                <a:latin typeface="Georgia"/>
                <a:cs typeface="Georgia"/>
              </a:rPr>
              <a:t> </a:t>
            </a:r>
            <a:r>
              <a:rPr sz="1800" b="1" spc="-80" dirty="0">
                <a:latin typeface="Georgia"/>
                <a:cs typeface="Georgia"/>
              </a:rPr>
              <a:t>z)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0739" y="789940"/>
            <a:ext cx="3919220" cy="468630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800" dirty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40"/>
              </a:spcBef>
              <a:buAutoNum type="arabicPeriod"/>
              <a:tabLst>
                <a:tab pos="354965" algn="l"/>
                <a:tab pos="355600" algn="l"/>
                <a:tab pos="1951989" algn="l"/>
                <a:tab pos="2587625" algn="l"/>
              </a:tabLst>
            </a:pPr>
            <a:r>
              <a:rPr sz="1800" spc="-40" dirty="0">
                <a:latin typeface="Georgia"/>
                <a:cs typeface="Georgia"/>
              </a:rPr>
              <a:t>if </a:t>
            </a:r>
            <a:r>
              <a:rPr sz="1800" spc="-25" dirty="0">
                <a:latin typeface="Georgia"/>
                <a:cs typeface="Georgia"/>
              </a:rPr>
              <a:t>left </a:t>
            </a:r>
            <a:r>
              <a:rPr sz="1800" spc="-30" dirty="0">
                <a:latin typeface="Georgia"/>
                <a:cs typeface="Georgia"/>
              </a:rPr>
              <a:t>[z]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spc="-165" dirty="0">
                <a:latin typeface="Georgia"/>
                <a:cs typeface="Georgia"/>
              </a:rPr>
              <a:t>=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spc="-135" dirty="0">
                <a:latin typeface="Georgia"/>
                <a:cs typeface="Georgia"/>
              </a:rPr>
              <a:t>NIL	</a:t>
            </a:r>
            <a:r>
              <a:rPr sz="1800" spc="-145" dirty="0">
                <a:latin typeface="Georgia"/>
                <a:cs typeface="Georgia"/>
              </a:rPr>
              <a:t>.OR.	</a:t>
            </a:r>
            <a:r>
              <a:rPr sz="1800" spc="-25" dirty="0">
                <a:latin typeface="Georgia"/>
                <a:cs typeface="Georgia"/>
              </a:rPr>
              <a:t>right[z] </a:t>
            </a:r>
            <a:r>
              <a:rPr sz="1800" spc="-165" dirty="0">
                <a:latin typeface="Georgia"/>
                <a:cs typeface="Georgia"/>
              </a:rPr>
              <a:t>=</a:t>
            </a:r>
            <a:r>
              <a:rPr sz="1800" spc="-140" dirty="0">
                <a:latin typeface="Georgia"/>
                <a:cs typeface="Georgia"/>
              </a:rPr>
              <a:t> </a:t>
            </a:r>
            <a:r>
              <a:rPr sz="1800" spc="-135" dirty="0">
                <a:latin typeface="Georgia"/>
                <a:cs typeface="Georgia"/>
              </a:rPr>
              <a:t>NIL</a:t>
            </a:r>
            <a:endParaRPr sz="1800">
              <a:latin typeface="Georgia"/>
              <a:cs typeface="Georgia"/>
            </a:endParaRPr>
          </a:p>
          <a:p>
            <a:pPr marL="556260" indent="-543560">
              <a:lnSpc>
                <a:spcPct val="100000"/>
              </a:lnSpc>
              <a:spcBef>
                <a:spcPts val="450"/>
              </a:spcBef>
              <a:buAutoNum type="arabicPeriod"/>
              <a:tabLst>
                <a:tab pos="555625" algn="l"/>
                <a:tab pos="556260" algn="l"/>
              </a:tabLst>
            </a:pPr>
            <a:r>
              <a:rPr sz="1800" spc="-35" dirty="0">
                <a:latin typeface="Georgia"/>
                <a:cs typeface="Georgia"/>
              </a:rPr>
              <a:t>then </a:t>
            </a:r>
            <a:r>
              <a:rPr sz="1800" spc="20" dirty="0">
                <a:latin typeface="Georgia"/>
                <a:cs typeface="Georgia"/>
              </a:rPr>
              <a:t>y </a:t>
            </a:r>
            <a:r>
              <a:rPr sz="1800" spc="-520" dirty="0">
                <a:latin typeface="Arial Black"/>
                <a:cs typeface="Arial Black"/>
              </a:rPr>
              <a:t>←</a:t>
            </a:r>
            <a:r>
              <a:rPr sz="1800" spc="-515" dirty="0">
                <a:latin typeface="Arial Black"/>
                <a:cs typeface="Arial Black"/>
              </a:rPr>
              <a:t> </a:t>
            </a:r>
            <a:r>
              <a:rPr sz="1800" spc="15" dirty="0">
                <a:latin typeface="Georgia"/>
                <a:cs typeface="Georgia"/>
              </a:rPr>
              <a:t>z</a:t>
            </a:r>
            <a:endParaRPr sz="1800">
              <a:latin typeface="Georgia"/>
              <a:cs typeface="Georgia"/>
            </a:endParaRPr>
          </a:p>
          <a:p>
            <a:pPr marL="556260" indent="-543560">
              <a:lnSpc>
                <a:spcPct val="100000"/>
              </a:lnSpc>
              <a:spcBef>
                <a:spcPts val="450"/>
              </a:spcBef>
              <a:buAutoNum type="arabicPeriod"/>
              <a:tabLst>
                <a:tab pos="555625" algn="l"/>
                <a:tab pos="556260" algn="l"/>
              </a:tabLst>
            </a:pPr>
            <a:r>
              <a:rPr sz="1800" spc="-10" dirty="0">
                <a:latin typeface="Georgia"/>
                <a:cs typeface="Georgia"/>
              </a:rPr>
              <a:t>else </a:t>
            </a:r>
            <a:r>
              <a:rPr sz="1800" spc="20" dirty="0">
                <a:latin typeface="Georgia"/>
                <a:cs typeface="Georgia"/>
              </a:rPr>
              <a:t>y </a:t>
            </a:r>
            <a:r>
              <a:rPr sz="1800" spc="-520" dirty="0">
                <a:latin typeface="Arial Black"/>
                <a:cs typeface="Arial Black"/>
              </a:rPr>
              <a:t>← </a:t>
            </a:r>
            <a:r>
              <a:rPr sz="1800" spc="-140" dirty="0">
                <a:latin typeface="Georgia"/>
                <a:cs typeface="Georgia"/>
              </a:rPr>
              <a:t>TREE-SUCCESSOR</a:t>
            </a:r>
            <a:r>
              <a:rPr sz="1800" spc="-160" dirty="0">
                <a:latin typeface="Georgia"/>
                <a:cs typeface="Georgia"/>
              </a:rPr>
              <a:t> </a:t>
            </a:r>
            <a:r>
              <a:rPr sz="1800" spc="10" dirty="0">
                <a:latin typeface="Georgia"/>
                <a:cs typeface="Georgia"/>
              </a:rPr>
              <a:t>(z)</a:t>
            </a:r>
            <a:endParaRPr sz="18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45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spc="-40" dirty="0">
                <a:latin typeface="Georgia"/>
                <a:cs typeface="Georgia"/>
              </a:rPr>
              <a:t>if </a:t>
            </a:r>
            <a:r>
              <a:rPr sz="1800" spc="-25" dirty="0">
                <a:latin typeface="Georgia"/>
                <a:cs typeface="Georgia"/>
              </a:rPr>
              <a:t>left [y] </a:t>
            </a:r>
            <a:r>
              <a:rPr sz="1800" spc="-165" dirty="0">
                <a:latin typeface="Georgia"/>
                <a:cs typeface="Georgia"/>
              </a:rPr>
              <a:t>≠</a:t>
            </a:r>
            <a:r>
              <a:rPr sz="1800" spc="-85" dirty="0">
                <a:latin typeface="Georgia"/>
                <a:cs typeface="Georgia"/>
              </a:rPr>
              <a:t> </a:t>
            </a:r>
            <a:r>
              <a:rPr sz="1800" spc="-130" dirty="0">
                <a:latin typeface="Georgia"/>
                <a:cs typeface="Georgia"/>
              </a:rPr>
              <a:t>NIL</a:t>
            </a:r>
            <a:endParaRPr sz="1800">
              <a:latin typeface="Georgia"/>
              <a:cs typeface="Georgia"/>
            </a:endParaRPr>
          </a:p>
          <a:p>
            <a:pPr marL="556260" indent="-543560">
              <a:lnSpc>
                <a:spcPct val="100000"/>
              </a:lnSpc>
              <a:spcBef>
                <a:spcPts val="450"/>
              </a:spcBef>
              <a:buAutoNum type="arabicPeriod"/>
              <a:tabLst>
                <a:tab pos="555625" algn="l"/>
                <a:tab pos="556260" algn="l"/>
              </a:tabLst>
            </a:pPr>
            <a:r>
              <a:rPr sz="1800" spc="-35" dirty="0">
                <a:latin typeface="Georgia"/>
                <a:cs typeface="Georgia"/>
              </a:rPr>
              <a:t>then </a:t>
            </a:r>
            <a:r>
              <a:rPr sz="1800" spc="-40" dirty="0">
                <a:latin typeface="Georgia"/>
                <a:cs typeface="Georgia"/>
              </a:rPr>
              <a:t>x </a:t>
            </a:r>
            <a:r>
              <a:rPr sz="1800" spc="-520" dirty="0">
                <a:latin typeface="Arial Black"/>
                <a:cs typeface="Arial Black"/>
              </a:rPr>
              <a:t>←</a:t>
            </a:r>
            <a:r>
              <a:rPr sz="1800" spc="-459" dirty="0">
                <a:latin typeface="Arial Black"/>
                <a:cs typeface="Arial Black"/>
              </a:rPr>
              <a:t> </a:t>
            </a:r>
            <a:r>
              <a:rPr sz="1800" spc="-25" dirty="0">
                <a:latin typeface="Georgia"/>
                <a:cs typeface="Georgia"/>
              </a:rPr>
              <a:t>left[y]</a:t>
            </a:r>
            <a:endParaRPr sz="1800">
              <a:latin typeface="Georgia"/>
              <a:cs typeface="Georgia"/>
            </a:endParaRPr>
          </a:p>
          <a:p>
            <a:pPr marL="556260" indent="-543560">
              <a:lnSpc>
                <a:spcPct val="100000"/>
              </a:lnSpc>
              <a:spcBef>
                <a:spcPts val="439"/>
              </a:spcBef>
              <a:buAutoNum type="arabicPeriod"/>
              <a:tabLst>
                <a:tab pos="555625" algn="l"/>
                <a:tab pos="556260" algn="l"/>
              </a:tabLst>
            </a:pPr>
            <a:r>
              <a:rPr sz="1800" spc="-10" dirty="0">
                <a:latin typeface="Georgia"/>
                <a:cs typeface="Georgia"/>
              </a:rPr>
              <a:t>else </a:t>
            </a:r>
            <a:r>
              <a:rPr sz="1800" spc="-40" dirty="0">
                <a:latin typeface="Georgia"/>
                <a:cs typeface="Georgia"/>
              </a:rPr>
              <a:t>x </a:t>
            </a:r>
            <a:r>
              <a:rPr sz="1800" spc="-520" dirty="0">
                <a:latin typeface="Arial Black"/>
                <a:cs typeface="Arial Black"/>
              </a:rPr>
              <a:t>← </a:t>
            </a:r>
            <a:r>
              <a:rPr sz="1800" spc="-25" dirty="0">
                <a:latin typeface="Georgia"/>
                <a:cs typeface="Georgia"/>
              </a:rPr>
              <a:t>right</a:t>
            </a:r>
            <a:r>
              <a:rPr sz="1800" spc="-90" dirty="0">
                <a:latin typeface="Georgia"/>
                <a:cs typeface="Georgia"/>
              </a:rPr>
              <a:t> </a:t>
            </a:r>
            <a:r>
              <a:rPr sz="1800" spc="-25" dirty="0">
                <a:latin typeface="Georgia"/>
                <a:cs typeface="Georgia"/>
              </a:rPr>
              <a:t>[y]</a:t>
            </a:r>
            <a:endParaRPr sz="18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45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spc="-40" dirty="0">
                <a:latin typeface="Georgia"/>
                <a:cs typeface="Georgia"/>
              </a:rPr>
              <a:t>if x </a:t>
            </a:r>
            <a:r>
              <a:rPr sz="1800" spc="-165" dirty="0">
                <a:latin typeface="Georgia"/>
                <a:cs typeface="Georgia"/>
              </a:rPr>
              <a:t>≠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spc="-135" dirty="0">
                <a:latin typeface="Georgia"/>
                <a:cs typeface="Georgia"/>
              </a:rPr>
              <a:t>NIL</a:t>
            </a:r>
            <a:endParaRPr sz="1800">
              <a:latin typeface="Georgia"/>
              <a:cs typeface="Georgia"/>
            </a:endParaRPr>
          </a:p>
          <a:p>
            <a:pPr marL="556260" indent="-543560">
              <a:lnSpc>
                <a:spcPct val="100000"/>
              </a:lnSpc>
              <a:spcBef>
                <a:spcPts val="450"/>
              </a:spcBef>
              <a:buAutoNum type="arabicPeriod"/>
              <a:tabLst>
                <a:tab pos="555625" algn="l"/>
                <a:tab pos="556260" algn="l"/>
              </a:tabLst>
            </a:pPr>
            <a:r>
              <a:rPr sz="1800" spc="-35" dirty="0">
                <a:latin typeface="Georgia"/>
                <a:cs typeface="Georgia"/>
              </a:rPr>
              <a:t>then </a:t>
            </a:r>
            <a:r>
              <a:rPr sz="1800" spc="-45" dirty="0">
                <a:latin typeface="Georgia"/>
                <a:cs typeface="Georgia"/>
              </a:rPr>
              <a:t>p[x] </a:t>
            </a:r>
            <a:r>
              <a:rPr sz="1800" spc="-520" dirty="0">
                <a:latin typeface="Arial Black"/>
                <a:cs typeface="Arial Black"/>
              </a:rPr>
              <a:t>←</a:t>
            </a:r>
            <a:r>
              <a:rPr sz="1800" spc="-450" dirty="0">
                <a:latin typeface="Arial Black"/>
                <a:cs typeface="Arial Black"/>
              </a:rPr>
              <a:t> </a:t>
            </a:r>
            <a:r>
              <a:rPr sz="1800" spc="-30" dirty="0">
                <a:latin typeface="Georgia"/>
                <a:cs typeface="Georgia"/>
              </a:rPr>
              <a:t>p[y]</a:t>
            </a:r>
            <a:endParaRPr sz="18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45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spc="-40" dirty="0">
                <a:latin typeface="Georgia"/>
                <a:cs typeface="Georgia"/>
              </a:rPr>
              <a:t>if </a:t>
            </a:r>
            <a:r>
              <a:rPr sz="1800" spc="-30" dirty="0">
                <a:latin typeface="Georgia"/>
                <a:cs typeface="Georgia"/>
              </a:rPr>
              <a:t>p[y] </a:t>
            </a:r>
            <a:r>
              <a:rPr sz="1800" spc="-165" dirty="0">
                <a:latin typeface="Georgia"/>
                <a:cs typeface="Georgia"/>
              </a:rPr>
              <a:t>=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spc="-135" dirty="0">
                <a:latin typeface="Georgia"/>
                <a:cs typeface="Georgia"/>
              </a:rPr>
              <a:t>NIL</a:t>
            </a:r>
            <a:endParaRPr sz="1800">
              <a:latin typeface="Georgia"/>
              <a:cs typeface="Georgia"/>
            </a:endParaRPr>
          </a:p>
          <a:p>
            <a:pPr marL="556260" indent="-543560">
              <a:lnSpc>
                <a:spcPct val="100000"/>
              </a:lnSpc>
              <a:spcBef>
                <a:spcPts val="439"/>
              </a:spcBef>
              <a:buAutoNum type="arabicPeriod"/>
              <a:tabLst>
                <a:tab pos="555625" algn="l"/>
                <a:tab pos="556260" algn="l"/>
              </a:tabLst>
            </a:pPr>
            <a:r>
              <a:rPr sz="1800" spc="-35" dirty="0">
                <a:latin typeface="Georgia"/>
                <a:cs typeface="Georgia"/>
              </a:rPr>
              <a:t>then </a:t>
            </a:r>
            <a:r>
              <a:rPr sz="1800" spc="-10" dirty="0">
                <a:latin typeface="Georgia"/>
                <a:cs typeface="Georgia"/>
              </a:rPr>
              <a:t>root </a:t>
            </a:r>
            <a:r>
              <a:rPr sz="1800" spc="-50" dirty="0">
                <a:latin typeface="Georgia"/>
                <a:cs typeface="Georgia"/>
              </a:rPr>
              <a:t>[T] </a:t>
            </a:r>
            <a:r>
              <a:rPr sz="1800" spc="-520" dirty="0">
                <a:latin typeface="Arial Black"/>
                <a:cs typeface="Arial Black"/>
              </a:rPr>
              <a:t>←</a:t>
            </a:r>
            <a:r>
              <a:rPr sz="1800" spc="-470" dirty="0">
                <a:latin typeface="Arial Black"/>
                <a:cs typeface="Arial Black"/>
              </a:rPr>
              <a:t> </a:t>
            </a:r>
            <a:r>
              <a:rPr sz="1800" spc="-40" dirty="0">
                <a:latin typeface="Georgia"/>
                <a:cs typeface="Georgia"/>
              </a:rPr>
              <a:t>x</a:t>
            </a:r>
            <a:endParaRPr sz="1800">
              <a:latin typeface="Georgia"/>
              <a:cs typeface="Georgia"/>
            </a:endParaRPr>
          </a:p>
          <a:p>
            <a:pPr marL="556260" indent="-543560">
              <a:lnSpc>
                <a:spcPct val="100000"/>
              </a:lnSpc>
              <a:spcBef>
                <a:spcPts val="450"/>
              </a:spcBef>
              <a:buAutoNum type="arabicPeriod"/>
              <a:tabLst>
                <a:tab pos="555625" algn="l"/>
                <a:tab pos="556260" algn="l"/>
              </a:tabLst>
            </a:pPr>
            <a:r>
              <a:rPr sz="1800" spc="-10" dirty="0">
                <a:latin typeface="Georgia"/>
                <a:cs typeface="Georgia"/>
              </a:rPr>
              <a:t>else </a:t>
            </a:r>
            <a:r>
              <a:rPr sz="1800" spc="-40" dirty="0">
                <a:latin typeface="Georgia"/>
                <a:cs typeface="Georgia"/>
              </a:rPr>
              <a:t>if </a:t>
            </a:r>
            <a:r>
              <a:rPr sz="1800" spc="20" dirty="0">
                <a:latin typeface="Georgia"/>
                <a:cs typeface="Georgia"/>
              </a:rPr>
              <a:t>y </a:t>
            </a:r>
            <a:r>
              <a:rPr sz="1800" spc="-165" dirty="0">
                <a:latin typeface="Georgia"/>
                <a:cs typeface="Georgia"/>
              </a:rPr>
              <a:t>= </a:t>
            </a:r>
            <a:r>
              <a:rPr sz="1800" spc="-25" dirty="0">
                <a:latin typeface="Georgia"/>
                <a:cs typeface="Georgia"/>
              </a:rPr>
              <a:t>left</a:t>
            </a:r>
            <a:r>
              <a:rPr sz="1800" spc="-295" dirty="0">
                <a:latin typeface="Georgia"/>
                <a:cs typeface="Georgia"/>
              </a:rPr>
              <a:t> </a:t>
            </a:r>
            <a:r>
              <a:rPr sz="1800" spc="-35" dirty="0">
                <a:latin typeface="Georgia"/>
                <a:cs typeface="Georgia"/>
              </a:rPr>
              <a:t>[p[y]]</a:t>
            </a:r>
            <a:endParaRPr sz="1800">
              <a:latin typeface="Georgia"/>
              <a:cs typeface="Georgia"/>
            </a:endParaRPr>
          </a:p>
          <a:p>
            <a:pPr marL="758190" indent="-745490">
              <a:lnSpc>
                <a:spcPct val="100000"/>
              </a:lnSpc>
              <a:spcBef>
                <a:spcPts val="450"/>
              </a:spcBef>
              <a:buAutoNum type="arabicPeriod"/>
              <a:tabLst>
                <a:tab pos="757555" algn="l"/>
                <a:tab pos="758190" algn="l"/>
              </a:tabLst>
            </a:pPr>
            <a:r>
              <a:rPr sz="1800" spc="-35" dirty="0">
                <a:latin typeface="Georgia"/>
                <a:cs typeface="Georgia"/>
              </a:rPr>
              <a:t>then </a:t>
            </a:r>
            <a:r>
              <a:rPr sz="1800" spc="-25" dirty="0">
                <a:latin typeface="Georgia"/>
                <a:cs typeface="Georgia"/>
              </a:rPr>
              <a:t>left </a:t>
            </a:r>
            <a:r>
              <a:rPr sz="1800" spc="-35" dirty="0">
                <a:latin typeface="Georgia"/>
                <a:cs typeface="Georgia"/>
              </a:rPr>
              <a:t>[p[y]] </a:t>
            </a:r>
            <a:r>
              <a:rPr sz="1800" spc="-520" dirty="0">
                <a:latin typeface="Arial Black"/>
                <a:cs typeface="Arial Black"/>
              </a:rPr>
              <a:t>←</a:t>
            </a:r>
            <a:r>
              <a:rPr sz="1800" spc="-484" dirty="0">
                <a:latin typeface="Arial Black"/>
                <a:cs typeface="Arial Black"/>
              </a:rPr>
              <a:t> </a:t>
            </a:r>
            <a:r>
              <a:rPr sz="1800" spc="-40" dirty="0">
                <a:latin typeface="Georgia"/>
                <a:cs typeface="Georgia"/>
              </a:rPr>
              <a:t>x</a:t>
            </a:r>
            <a:endParaRPr sz="1800">
              <a:latin typeface="Georgia"/>
              <a:cs typeface="Georgia"/>
            </a:endParaRPr>
          </a:p>
          <a:p>
            <a:pPr marL="758190" indent="-745490">
              <a:lnSpc>
                <a:spcPct val="100000"/>
              </a:lnSpc>
              <a:spcBef>
                <a:spcPts val="450"/>
              </a:spcBef>
              <a:buAutoNum type="arabicPeriod"/>
              <a:tabLst>
                <a:tab pos="757555" algn="l"/>
                <a:tab pos="758190" algn="l"/>
              </a:tabLst>
            </a:pPr>
            <a:r>
              <a:rPr sz="1800" spc="-10" dirty="0">
                <a:latin typeface="Georgia"/>
                <a:cs typeface="Georgia"/>
              </a:rPr>
              <a:t>else </a:t>
            </a:r>
            <a:r>
              <a:rPr sz="1800" spc="-25" dirty="0">
                <a:latin typeface="Georgia"/>
                <a:cs typeface="Georgia"/>
              </a:rPr>
              <a:t>right </a:t>
            </a:r>
            <a:r>
              <a:rPr sz="1800" spc="-35" dirty="0">
                <a:latin typeface="Georgia"/>
                <a:cs typeface="Georgia"/>
              </a:rPr>
              <a:t>[p[y]] </a:t>
            </a:r>
            <a:r>
              <a:rPr sz="1800" spc="-520" dirty="0">
                <a:latin typeface="Arial Black"/>
                <a:cs typeface="Arial Black"/>
              </a:rPr>
              <a:t>←</a:t>
            </a:r>
            <a:r>
              <a:rPr sz="1800" spc="-515" dirty="0">
                <a:latin typeface="Arial Black"/>
                <a:cs typeface="Arial Black"/>
              </a:rPr>
              <a:t> </a:t>
            </a:r>
            <a:r>
              <a:rPr sz="1800" spc="-40" dirty="0">
                <a:latin typeface="Georgia"/>
                <a:cs typeface="Georgia"/>
              </a:rPr>
              <a:t>x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0739" y="5452109"/>
            <a:ext cx="4052570" cy="134874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40"/>
              </a:spcBef>
              <a:buAutoNum type="arabicPeriod" startAt="14"/>
              <a:tabLst>
                <a:tab pos="355600" algn="l"/>
              </a:tabLst>
            </a:pPr>
            <a:r>
              <a:rPr sz="1800" spc="-40" dirty="0">
                <a:latin typeface="Georgia"/>
                <a:cs typeface="Georgia"/>
              </a:rPr>
              <a:t>if </a:t>
            </a:r>
            <a:r>
              <a:rPr sz="1800" spc="20" dirty="0">
                <a:latin typeface="Georgia"/>
                <a:cs typeface="Georgia"/>
              </a:rPr>
              <a:t>y </a:t>
            </a:r>
            <a:r>
              <a:rPr sz="1800" spc="-165" dirty="0">
                <a:latin typeface="Georgia"/>
                <a:cs typeface="Georgia"/>
              </a:rPr>
              <a:t>≠</a:t>
            </a:r>
            <a:r>
              <a:rPr sz="1800" spc="-110" dirty="0">
                <a:latin typeface="Georgia"/>
                <a:cs typeface="Georgia"/>
              </a:rPr>
              <a:t> </a:t>
            </a:r>
            <a:r>
              <a:rPr sz="1800" spc="15" dirty="0">
                <a:latin typeface="Georgia"/>
                <a:cs typeface="Georgia"/>
              </a:rPr>
              <a:t>z</a:t>
            </a:r>
            <a:endParaRPr sz="1800">
              <a:latin typeface="Georgia"/>
              <a:cs typeface="Georgia"/>
            </a:endParaRPr>
          </a:p>
          <a:p>
            <a:pPr marL="556260" indent="-543560">
              <a:lnSpc>
                <a:spcPct val="100000"/>
              </a:lnSpc>
              <a:spcBef>
                <a:spcPts val="440"/>
              </a:spcBef>
              <a:buAutoNum type="arabicPeriod" startAt="14"/>
              <a:tabLst>
                <a:tab pos="555625" algn="l"/>
                <a:tab pos="556260" algn="l"/>
              </a:tabLst>
            </a:pPr>
            <a:r>
              <a:rPr sz="1800" spc="-35" dirty="0">
                <a:latin typeface="Georgia"/>
                <a:cs typeface="Georgia"/>
              </a:rPr>
              <a:t>then </a:t>
            </a:r>
            <a:r>
              <a:rPr sz="1800" spc="-5" dirty="0">
                <a:latin typeface="Georgia"/>
                <a:cs typeface="Georgia"/>
              </a:rPr>
              <a:t>key </a:t>
            </a:r>
            <a:r>
              <a:rPr sz="1800" spc="-30" dirty="0">
                <a:latin typeface="Georgia"/>
                <a:cs typeface="Georgia"/>
              </a:rPr>
              <a:t>[z] </a:t>
            </a:r>
            <a:r>
              <a:rPr sz="1800" spc="-520" dirty="0">
                <a:latin typeface="Arial Black"/>
                <a:cs typeface="Arial Black"/>
              </a:rPr>
              <a:t>← </a:t>
            </a:r>
            <a:r>
              <a:rPr sz="1800" dirty="0">
                <a:latin typeface="Georgia"/>
                <a:cs typeface="Georgia"/>
              </a:rPr>
              <a:t>key</a:t>
            </a:r>
            <a:r>
              <a:rPr sz="1800" spc="-90" dirty="0">
                <a:latin typeface="Georgia"/>
                <a:cs typeface="Georgia"/>
              </a:rPr>
              <a:t> </a:t>
            </a:r>
            <a:r>
              <a:rPr sz="1800" spc="-25" dirty="0">
                <a:latin typeface="Georgia"/>
                <a:cs typeface="Georgia"/>
              </a:rPr>
              <a:t>[y]</a:t>
            </a:r>
            <a:endParaRPr sz="1800">
              <a:latin typeface="Georgia"/>
              <a:cs typeface="Georgia"/>
            </a:endParaRPr>
          </a:p>
          <a:p>
            <a:pPr marL="758190" indent="-745490">
              <a:lnSpc>
                <a:spcPct val="100000"/>
              </a:lnSpc>
              <a:spcBef>
                <a:spcPts val="450"/>
              </a:spcBef>
              <a:buAutoNum type="arabicPeriod" startAt="14"/>
              <a:tabLst>
                <a:tab pos="757555" algn="l"/>
                <a:tab pos="758190" algn="l"/>
              </a:tabLst>
            </a:pPr>
            <a:r>
              <a:rPr sz="1800" spc="-40" dirty="0">
                <a:latin typeface="Georgia"/>
                <a:cs typeface="Georgia"/>
              </a:rPr>
              <a:t>if </a:t>
            </a:r>
            <a:r>
              <a:rPr sz="1800" spc="20" dirty="0">
                <a:latin typeface="Georgia"/>
                <a:cs typeface="Georgia"/>
              </a:rPr>
              <a:t>y </a:t>
            </a:r>
            <a:r>
              <a:rPr sz="1800" spc="-30" dirty="0">
                <a:latin typeface="Georgia"/>
                <a:cs typeface="Georgia"/>
              </a:rPr>
              <a:t>has </a:t>
            </a:r>
            <a:r>
              <a:rPr sz="1800" spc="-20" dirty="0">
                <a:latin typeface="Georgia"/>
                <a:cs typeface="Georgia"/>
              </a:rPr>
              <a:t>other </a:t>
            </a:r>
            <a:r>
              <a:rPr sz="1800" spc="-45" dirty="0">
                <a:latin typeface="Georgia"/>
                <a:cs typeface="Georgia"/>
              </a:rPr>
              <a:t>field, </a:t>
            </a:r>
            <a:r>
              <a:rPr sz="1800" spc="-15" dirty="0">
                <a:latin typeface="Georgia"/>
                <a:cs typeface="Georgia"/>
              </a:rPr>
              <a:t>copy </a:t>
            </a:r>
            <a:r>
              <a:rPr sz="1800" spc="-60" dirty="0">
                <a:latin typeface="Georgia"/>
                <a:cs typeface="Georgia"/>
              </a:rPr>
              <a:t>them,</a:t>
            </a:r>
            <a:r>
              <a:rPr sz="1800" spc="-175" dirty="0">
                <a:latin typeface="Georgia"/>
                <a:cs typeface="Georgia"/>
              </a:rPr>
              <a:t> </a:t>
            </a:r>
            <a:r>
              <a:rPr sz="1800" spc="-20" dirty="0">
                <a:latin typeface="Georgia"/>
                <a:cs typeface="Georgia"/>
              </a:rPr>
              <a:t>too</a:t>
            </a:r>
            <a:endParaRPr sz="18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450"/>
              </a:spcBef>
              <a:buAutoNum type="arabicPeriod" startAt="14"/>
              <a:tabLst>
                <a:tab pos="355600" algn="l"/>
              </a:tabLst>
            </a:pPr>
            <a:r>
              <a:rPr sz="1800" spc="-20" dirty="0">
                <a:latin typeface="Georgia"/>
                <a:cs typeface="Georgia"/>
              </a:rPr>
              <a:t>return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spc="20" dirty="0">
                <a:latin typeface="Georgia"/>
                <a:cs typeface="Georgia"/>
              </a:rPr>
              <a:t>y</a:t>
            </a:r>
            <a:endParaRPr sz="18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43309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0869" y="1710690"/>
            <a:ext cx="7788909" cy="3455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Font typeface="Symbol"/>
              <a:buChar char=""/>
              <a:tabLst>
                <a:tab pos="332105" algn="l"/>
                <a:tab pos="332740" algn="l"/>
              </a:tabLst>
            </a:pPr>
            <a:r>
              <a:rPr sz="2800" spc="-55" dirty="0">
                <a:latin typeface="Georgia"/>
                <a:cs typeface="Georgia"/>
              </a:rPr>
              <a:t>The </a:t>
            </a:r>
            <a:r>
              <a:rPr sz="2800" spc="-40" dirty="0">
                <a:latin typeface="Georgia"/>
                <a:cs typeface="Georgia"/>
              </a:rPr>
              <a:t>complexity </a:t>
            </a:r>
            <a:r>
              <a:rPr sz="2800" spc="-45" dirty="0">
                <a:latin typeface="Georgia"/>
                <a:cs typeface="Georgia"/>
              </a:rPr>
              <a:t>of </a:t>
            </a:r>
            <a:r>
              <a:rPr sz="2800" spc="-35" dirty="0">
                <a:latin typeface="Georgia"/>
                <a:cs typeface="Georgia"/>
              </a:rPr>
              <a:t>operations </a:t>
            </a:r>
            <a:r>
              <a:rPr sz="2800" b="1" spc="-175" dirty="0">
                <a:solidFill>
                  <a:srgbClr val="FF0000"/>
                </a:solidFill>
                <a:latin typeface="Georgia"/>
                <a:cs typeface="Georgia"/>
              </a:rPr>
              <a:t>search</a:t>
            </a:r>
            <a:r>
              <a:rPr sz="2800" spc="-175" dirty="0">
                <a:solidFill>
                  <a:srgbClr val="FF0000"/>
                </a:solidFill>
                <a:latin typeface="Georgia"/>
                <a:cs typeface="Georgia"/>
              </a:rPr>
              <a:t>, </a:t>
            </a:r>
            <a:r>
              <a:rPr sz="2800" b="1" spc="-150" dirty="0">
                <a:solidFill>
                  <a:srgbClr val="FF0000"/>
                </a:solidFill>
                <a:latin typeface="Georgia"/>
                <a:cs typeface="Georgia"/>
              </a:rPr>
              <a:t>insert</a:t>
            </a:r>
            <a:r>
              <a:rPr sz="2800" b="1" spc="-3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800" spc="-70" dirty="0">
                <a:latin typeface="Georgia"/>
                <a:cs typeface="Georgia"/>
              </a:rPr>
              <a:t>and</a:t>
            </a:r>
            <a:endParaRPr sz="2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tabLst>
                <a:tab pos="2472690" algn="l"/>
              </a:tabLst>
            </a:pPr>
            <a:r>
              <a:rPr sz="2800" b="1" spc="-175" dirty="0">
                <a:solidFill>
                  <a:srgbClr val="FF0000"/>
                </a:solidFill>
                <a:latin typeface="Georgia"/>
                <a:cs typeface="Georgia"/>
              </a:rPr>
              <a:t>remove</a:t>
            </a:r>
            <a:r>
              <a:rPr sz="2800" b="1" spc="-9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800" spc="-70" dirty="0">
                <a:latin typeface="Georgia"/>
                <a:cs typeface="Georgia"/>
              </a:rPr>
              <a:t>in</a:t>
            </a:r>
            <a:r>
              <a:rPr sz="2800" spc="-65" dirty="0">
                <a:latin typeface="Georgia"/>
                <a:cs typeface="Georgia"/>
              </a:rPr>
              <a:t> </a:t>
            </a:r>
            <a:r>
              <a:rPr sz="2800" spc="-130" dirty="0">
                <a:latin typeface="Georgia"/>
                <a:cs typeface="Georgia"/>
              </a:rPr>
              <a:t>BST	</a:t>
            </a:r>
            <a:r>
              <a:rPr sz="2800" spc="-25" dirty="0">
                <a:latin typeface="Georgia"/>
                <a:cs typeface="Georgia"/>
              </a:rPr>
              <a:t>is </a:t>
            </a:r>
            <a:r>
              <a:rPr sz="2800" spc="-80" dirty="0">
                <a:latin typeface="Georgia"/>
                <a:cs typeface="Georgia"/>
              </a:rPr>
              <a:t>O(h) </a:t>
            </a:r>
            <a:r>
              <a:rPr sz="2800" spc="-185" dirty="0">
                <a:latin typeface="Georgia"/>
                <a:cs typeface="Georgia"/>
              </a:rPr>
              <a:t>, </a:t>
            </a:r>
            <a:r>
              <a:rPr sz="2800" spc="5" dirty="0">
                <a:latin typeface="Georgia"/>
                <a:cs typeface="Georgia"/>
              </a:rPr>
              <a:t>where </a:t>
            </a:r>
            <a:r>
              <a:rPr sz="2800" spc="-85" dirty="0">
                <a:latin typeface="Georgia"/>
                <a:cs typeface="Georgia"/>
              </a:rPr>
              <a:t>h </a:t>
            </a:r>
            <a:r>
              <a:rPr sz="2800" spc="-25" dirty="0">
                <a:latin typeface="Georgia"/>
                <a:cs typeface="Georgia"/>
              </a:rPr>
              <a:t>is </a:t>
            </a:r>
            <a:r>
              <a:rPr sz="2800" spc="-35" dirty="0">
                <a:latin typeface="Georgia"/>
                <a:cs typeface="Georgia"/>
              </a:rPr>
              <a:t>the</a:t>
            </a:r>
            <a:r>
              <a:rPr sz="2800" spc="-95" dirty="0">
                <a:latin typeface="Georgia"/>
                <a:cs typeface="Georgia"/>
              </a:rPr>
              <a:t> </a:t>
            </a:r>
            <a:r>
              <a:rPr sz="2800" spc="-70" dirty="0">
                <a:latin typeface="Georgia"/>
                <a:cs typeface="Georgia"/>
              </a:rPr>
              <a:t>height.</a:t>
            </a:r>
            <a:endParaRPr sz="2800">
              <a:latin typeface="Georgia"/>
              <a:cs typeface="Georgia"/>
            </a:endParaRPr>
          </a:p>
          <a:p>
            <a:pPr marL="12700" marR="80645">
              <a:lnSpc>
                <a:spcPct val="100000"/>
              </a:lnSpc>
              <a:spcBef>
                <a:spcPts val="1750"/>
              </a:spcBef>
              <a:buFont typeface="Symbol"/>
              <a:buChar char=""/>
              <a:tabLst>
                <a:tab pos="254000" algn="l"/>
                <a:tab pos="4331970" algn="l"/>
              </a:tabLst>
            </a:pPr>
            <a:r>
              <a:rPr sz="2800" spc="-85" dirty="0">
                <a:latin typeface="Georgia"/>
                <a:cs typeface="Georgia"/>
              </a:rPr>
              <a:t>When </a:t>
            </a:r>
            <a:r>
              <a:rPr sz="2800" spc="-35" dirty="0">
                <a:latin typeface="Georgia"/>
                <a:cs typeface="Georgia"/>
              </a:rPr>
              <a:t>the </a:t>
            </a:r>
            <a:r>
              <a:rPr sz="2800" dirty="0">
                <a:latin typeface="Georgia"/>
                <a:cs typeface="Georgia"/>
              </a:rPr>
              <a:t>tree</a:t>
            </a:r>
            <a:r>
              <a:rPr sz="2800" spc="-55" dirty="0">
                <a:latin typeface="Georgia"/>
                <a:cs typeface="Georgia"/>
              </a:rPr>
              <a:t> </a:t>
            </a:r>
            <a:r>
              <a:rPr sz="2800" spc="-25" dirty="0">
                <a:latin typeface="Georgia"/>
                <a:cs typeface="Georgia"/>
              </a:rPr>
              <a:t>is</a:t>
            </a:r>
            <a:r>
              <a:rPr sz="2800" spc="-60" dirty="0">
                <a:latin typeface="Georgia"/>
                <a:cs typeface="Georgia"/>
              </a:rPr>
              <a:t> </a:t>
            </a:r>
            <a:r>
              <a:rPr sz="2800" spc="-50" dirty="0">
                <a:latin typeface="Georgia"/>
                <a:cs typeface="Georgia"/>
              </a:rPr>
              <a:t>balanced	then </a:t>
            </a:r>
            <a:r>
              <a:rPr sz="2800" spc="-35" dirty="0">
                <a:latin typeface="Georgia"/>
                <a:cs typeface="Georgia"/>
              </a:rPr>
              <a:t>it </a:t>
            </a:r>
            <a:r>
              <a:rPr sz="2800" spc="-25" dirty="0">
                <a:latin typeface="Georgia"/>
                <a:cs typeface="Georgia"/>
              </a:rPr>
              <a:t>is </a:t>
            </a:r>
            <a:r>
              <a:rPr sz="2800" spc="-75" dirty="0">
                <a:solidFill>
                  <a:srgbClr val="0000FF"/>
                </a:solidFill>
                <a:latin typeface="Georgia"/>
                <a:cs typeface="Georgia"/>
              </a:rPr>
              <a:t>O(log </a:t>
            </a:r>
            <a:r>
              <a:rPr sz="2800" spc="-85" dirty="0">
                <a:solidFill>
                  <a:srgbClr val="0000FF"/>
                </a:solidFill>
                <a:latin typeface="Georgia"/>
                <a:cs typeface="Georgia"/>
              </a:rPr>
              <a:t>n)</a:t>
            </a:r>
            <a:r>
              <a:rPr sz="2800" spc="-85" dirty="0">
                <a:latin typeface="Georgia"/>
                <a:cs typeface="Georgia"/>
              </a:rPr>
              <a:t>.</a:t>
            </a:r>
            <a:r>
              <a:rPr sz="2800" spc="-175" dirty="0">
                <a:latin typeface="Georgia"/>
                <a:cs typeface="Georgia"/>
              </a:rPr>
              <a:t> </a:t>
            </a:r>
            <a:r>
              <a:rPr sz="2800" spc="-50" dirty="0">
                <a:latin typeface="Georgia"/>
                <a:cs typeface="Georgia"/>
              </a:rPr>
              <a:t>The  </a:t>
            </a:r>
            <a:r>
              <a:rPr sz="2800" spc="-55" dirty="0">
                <a:latin typeface="Georgia"/>
                <a:cs typeface="Georgia"/>
              </a:rPr>
              <a:t>updating </a:t>
            </a:r>
            <a:r>
              <a:rPr sz="2800" spc="-30" dirty="0">
                <a:latin typeface="Georgia"/>
                <a:cs typeface="Georgia"/>
              </a:rPr>
              <a:t>operations </a:t>
            </a:r>
            <a:r>
              <a:rPr sz="2800" spc="-35" dirty="0">
                <a:latin typeface="Georgia"/>
                <a:cs typeface="Georgia"/>
              </a:rPr>
              <a:t>cause the </a:t>
            </a:r>
            <a:r>
              <a:rPr sz="2800" dirty="0">
                <a:latin typeface="Georgia"/>
                <a:cs typeface="Georgia"/>
              </a:rPr>
              <a:t>tree </a:t>
            </a:r>
            <a:r>
              <a:rPr sz="2800" spc="-25" dirty="0">
                <a:latin typeface="Georgia"/>
                <a:cs typeface="Georgia"/>
              </a:rPr>
              <a:t>to </a:t>
            </a:r>
            <a:r>
              <a:rPr sz="2800" spc="-40" dirty="0">
                <a:latin typeface="Georgia"/>
                <a:cs typeface="Georgia"/>
              </a:rPr>
              <a:t>become  </a:t>
            </a:r>
            <a:r>
              <a:rPr sz="2800" spc="-70" dirty="0">
                <a:latin typeface="Georgia"/>
                <a:cs typeface="Georgia"/>
              </a:rPr>
              <a:t>unbalanced.</a:t>
            </a:r>
            <a:endParaRPr sz="2800">
              <a:latin typeface="Georgia"/>
              <a:cs typeface="Georgia"/>
            </a:endParaRPr>
          </a:p>
          <a:p>
            <a:pPr marL="12700" marR="5080">
              <a:lnSpc>
                <a:spcPct val="100000"/>
              </a:lnSpc>
              <a:spcBef>
                <a:spcPts val="1740"/>
              </a:spcBef>
              <a:buFont typeface="Symbol"/>
              <a:buChar char=""/>
              <a:tabLst>
                <a:tab pos="332105" algn="l"/>
                <a:tab pos="332740" algn="l"/>
              </a:tabLst>
            </a:pPr>
            <a:r>
              <a:rPr sz="2800" spc="-55" dirty="0">
                <a:latin typeface="Georgia"/>
                <a:cs typeface="Georgia"/>
              </a:rPr>
              <a:t>The </a:t>
            </a:r>
            <a:r>
              <a:rPr sz="2800" dirty="0">
                <a:latin typeface="Georgia"/>
                <a:cs typeface="Georgia"/>
              </a:rPr>
              <a:t>tree </a:t>
            </a:r>
            <a:r>
              <a:rPr sz="2800" spc="-65" dirty="0">
                <a:latin typeface="Georgia"/>
                <a:cs typeface="Georgia"/>
              </a:rPr>
              <a:t>can </a:t>
            </a:r>
            <a:r>
              <a:rPr sz="2800" spc="-25" dirty="0">
                <a:latin typeface="Georgia"/>
                <a:cs typeface="Georgia"/>
              </a:rPr>
              <a:t>degenerate </a:t>
            </a:r>
            <a:r>
              <a:rPr sz="2800" spc="-30" dirty="0">
                <a:latin typeface="Georgia"/>
                <a:cs typeface="Georgia"/>
              </a:rPr>
              <a:t>to </a:t>
            </a:r>
            <a:r>
              <a:rPr sz="2800" spc="-45" dirty="0">
                <a:latin typeface="Georgia"/>
                <a:cs typeface="Georgia"/>
              </a:rPr>
              <a:t>a </a:t>
            </a:r>
            <a:r>
              <a:rPr sz="2800" spc="-40" dirty="0">
                <a:latin typeface="Georgia"/>
                <a:cs typeface="Georgia"/>
              </a:rPr>
              <a:t>linear shape </a:t>
            </a:r>
            <a:r>
              <a:rPr sz="2800" spc="-70" dirty="0">
                <a:latin typeface="Georgia"/>
                <a:cs typeface="Georgia"/>
              </a:rPr>
              <a:t>and</a:t>
            </a:r>
            <a:r>
              <a:rPr sz="2800" spc="-305" dirty="0">
                <a:latin typeface="Georgia"/>
                <a:cs typeface="Georgia"/>
              </a:rPr>
              <a:t> </a:t>
            </a:r>
            <a:r>
              <a:rPr sz="2800" spc="-35" dirty="0">
                <a:latin typeface="Georgia"/>
                <a:cs typeface="Georgia"/>
              </a:rPr>
              <a:t>the  operations </a:t>
            </a:r>
            <a:r>
              <a:rPr sz="2800" spc="-10" dirty="0">
                <a:latin typeface="Georgia"/>
                <a:cs typeface="Georgia"/>
              </a:rPr>
              <a:t>will </a:t>
            </a:r>
            <a:r>
              <a:rPr sz="2800" spc="-40" dirty="0">
                <a:latin typeface="Georgia"/>
                <a:cs typeface="Georgia"/>
              </a:rPr>
              <a:t>become </a:t>
            </a:r>
            <a:r>
              <a:rPr sz="2800" spc="-254" dirty="0">
                <a:solidFill>
                  <a:srgbClr val="0000FF"/>
                </a:solidFill>
                <a:latin typeface="Georgia"/>
                <a:cs typeface="Georgia"/>
              </a:rPr>
              <a:t>O</a:t>
            </a:r>
            <a:r>
              <a:rPr sz="2800" spc="-160" dirty="0">
                <a:solidFill>
                  <a:srgbClr val="0000FF"/>
                </a:solidFill>
                <a:latin typeface="Georgia"/>
                <a:cs typeface="Georgia"/>
              </a:rPr>
              <a:t> </a:t>
            </a:r>
            <a:r>
              <a:rPr sz="2800" spc="-25" dirty="0">
                <a:solidFill>
                  <a:srgbClr val="0000FF"/>
                </a:solidFill>
                <a:latin typeface="Georgia"/>
                <a:cs typeface="Georgia"/>
              </a:rPr>
              <a:t>(n)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4269" y="452120"/>
            <a:ext cx="69202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5" dirty="0"/>
              <a:t>Analysis </a:t>
            </a:r>
            <a:r>
              <a:rPr spc="-300" dirty="0"/>
              <a:t>of </a:t>
            </a:r>
            <a:r>
              <a:rPr spc="-430" dirty="0"/>
              <a:t>BST</a:t>
            </a:r>
            <a:r>
              <a:rPr spc="105" dirty="0"/>
              <a:t> </a:t>
            </a:r>
            <a:r>
              <a:rPr spc="-285" dirty="0"/>
              <a:t>Operations</a:t>
            </a:r>
          </a:p>
        </p:txBody>
      </p:sp>
    </p:spTree>
    <p:extLst>
      <p:ext uri="{BB962C8B-B14F-4D97-AF65-F5344CB8AC3E}">
        <p14:creationId xmlns:p14="http://schemas.microsoft.com/office/powerpoint/2010/main" val="196400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5616" y="17760"/>
            <a:ext cx="68516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80" dirty="0"/>
              <a:t>What </a:t>
            </a:r>
            <a:r>
              <a:rPr spc="-210" dirty="0"/>
              <a:t>is </a:t>
            </a:r>
            <a:r>
              <a:rPr spc="-270" dirty="0"/>
              <a:t>a </a:t>
            </a:r>
            <a:r>
              <a:rPr spc="-265" dirty="0"/>
              <a:t>Degenerate</a:t>
            </a:r>
            <a:r>
              <a:rPr spc="210" dirty="0"/>
              <a:t> </a:t>
            </a:r>
            <a:r>
              <a:rPr spc="-425" dirty="0"/>
              <a:t>BST?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0944" y="836712"/>
            <a:ext cx="797115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356610" algn="l"/>
              </a:tabLst>
            </a:pPr>
            <a:r>
              <a:rPr sz="3900" spc="-1139" baseline="5341" dirty="0">
                <a:latin typeface="Symbol"/>
                <a:cs typeface="Symbol"/>
              </a:rPr>
              <a:t></a:t>
            </a:r>
            <a:r>
              <a:rPr sz="3900" spc="-1139" baseline="5341" dirty="0">
                <a:latin typeface="Times New Roman"/>
                <a:cs typeface="Times New Roman"/>
              </a:rPr>
              <a:t>	</a:t>
            </a:r>
            <a:r>
              <a:rPr sz="2600" spc="-125" dirty="0">
                <a:latin typeface="Georgia"/>
                <a:cs typeface="Georgia"/>
              </a:rPr>
              <a:t>A</a:t>
            </a:r>
            <a:r>
              <a:rPr sz="2600" spc="-45" dirty="0">
                <a:latin typeface="Georgia"/>
                <a:cs typeface="Georgia"/>
              </a:rPr>
              <a:t> </a:t>
            </a:r>
            <a:r>
              <a:rPr sz="2600" spc="-25" dirty="0">
                <a:latin typeface="Georgia"/>
                <a:cs typeface="Georgia"/>
              </a:rPr>
              <a:t>degenerate</a:t>
            </a:r>
            <a:r>
              <a:rPr sz="2600" spc="-35" dirty="0">
                <a:latin typeface="Georgia"/>
                <a:cs typeface="Georgia"/>
              </a:rPr>
              <a:t> </a:t>
            </a:r>
            <a:r>
              <a:rPr sz="2600" spc="-30" dirty="0">
                <a:latin typeface="Georgia"/>
                <a:cs typeface="Georgia"/>
              </a:rPr>
              <a:t>binary	</a:t>
            </a:r>
            <a:r>
              <a:rPr sz="2600" spc="-25" dirty="0">
                <a:latin typeface="Georgia"/>
                <a:cs typeface="Georgia"/>
              </a:rPr>
              <a:t>search </a:t>
            </a:r>
            <a:r>
              <a:rPr sz="2600" dirty="0">
                <a:latin typeface="Georgia"/>
                <a:cs typeface="Georgia"/>
              </a:rPr>
              <a:t>tree </a:t>
            </a:r>
            <a:r>
              <a:rPr sz="2600" spc="-30" dirty="0">
                <a:latin typeface="Georgia"/>
                <a:cs typeface="Georgia"/>
              </a:rPr>
              <a:t>is </a:t>
            </a:r>
            <a:r>
              <a:rPr sz="2600" spc="-40" dirty="0">
                <a:latin typeface="Georgia"/>
                <a:cs typeface="Georgia"/>
              </a:rPr>
              <a:t>one </a:t>
            </a:r>
            <a:r>
              <a:rPr sz="2600" spc="5" dirty="0">
                <a:latin typeface="Georgia"/>
                <a:cs typeface="Georgia"/>
              </a:rPr>
              <a:t>where </a:t>
            </a:r>
            <a:r>
              <a:rPr sz="2600" spc="-50" dirty="0">
                <a:latin typeface="Georgia"/>
                <a:cs typeface="Georgia"/>
              </a:rPr>
              <a:t>most</a:t>
            </a:r>
            <a:r>
              <a:rPr sz="2600" spc="-254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or  </a:t>
            </a:r>
            <a:r>
              <a:rPr sz="2600" spc="-45" dirty="0">
                <a:latin typeface="Georgia"/>
                <a:cs typeface="Georgia"/>
              </a:rPr>
              <a:t>all of </a:t>
            </a:r>
            <a:r>
              <a:rPr sz="2600" spc="-30" dirty="0">
                <a:latin typeface="Georgia"/>
                <a:cs typeface="Georgia"/>
              </a:rPr>
              <a:t>the </a:t>
            </a:r>
            <a:r>
              <a:rPr sz="2600" spc="-35" dirty="0">
                <a:latin typeface="Georgia"/>
                <a:cs typeface="Georgia"/>
              </a:rPr>
              <a:t>nodes </a:t>
            </a:r>
            <a:r>
              <a:rPr sz="2600" spc="-50" dirty="0">
                <a:latin typeface="Georgia"/>
                <a:cs typeface="Georgia"/>
              </a:rPr>
              <a:t>contain </a:t>
            </a:r>
            <a:r>
              <a:rPr sz="2600" spc="-35" dirty="0">
                <a:latin typeface="Georgia"/>
                <a:cs typeface="Georgia"/>
              </a:rPr>
              <a:t>only </a:t>
            </a:r>
            <a:r>
              <a:rPr sz="2600" spc="-40" dirty="0">
                <a:latin typeface="Georgia"/>
                <a:cs typeface="Georgia"/>
              </a:rPr>
              <a:t>one sub</a:t>
            </a:r>
            <a:r>
              <a:rPr sz="2600" spc="-180" dirty="0">
                <a:latin typeface="Georgia"/>
                <a:cs typeface="Georgia"/>
              </a:rPr>
              <a:t> </a:t>
            </a:r>
            <a:r>
              <a:rPr sz="2600" spc="-70" dirty="0">
                <a:latin typeface="Georgia"/>
                <a:cs typeface="Georgia"/>
              </a:rPr>
              <a:t>node.</a:t>
            </a:r>
            <a:endParaRPr sz="2600" dirty="0">
              <a:latin typeface="Georgia"/>
              <a:cs typeface="Georg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422494"/>
              </p:ext>
            </p:extLst>
          </p:nvPr>
        </p:nvGraphicFramePr>
        <p:xfrm>
          <a:off x="271894" y="1717561"/>
          <a:ext cx="8084184" cy="2076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4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02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0105">
                <a:tc>
                  <a:txBody>
                    <a:bodyPr/>
                    <a:lstStyle/>
                    <a:p>
                      <a:pPr marL="31750">
                        <a:lnSpc>
                          <a:spcPts val="2905"/>
                        </a:lnSpc>
                      </a:pPr>
                      <a:r>
                        <a:rPr sz="2600" dirty="0">
                          <a:latin typeface="Symbol"/>
                          <a:cs typeface="Symbol"/>
                        </a:rPr>
                        <a:t>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 marR="200025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600" spc="-100" dirty="0">
                          <a:latin typeface="Georgia"/>
                          <a:cs typeface="Georgia"/>
                        </a:rPr>
                        <a:t>It </a:t>
                      </a:r>
                      <a:r>
                        <a:rPr sz="2600" spc="-30" dirty="0">
                          <a:latin typeface="Georgia"/>
                          <a:cs typeface="Georgia"/>
                        </a:rPr>
                        <a:t>is</a:t>
                      </a:r>
                      <a:r>
                        <a:rPr sz="2600" spc="-7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600" spc="-50" dirty="0">
                          <a:latin typeface="Georgia"/>
                          <a:cs typeface="Georgia"/>
                        </a:rPr>
                        <a:t>unbalanced  </a:t>
                      </a:r>
                      <a:r>
                        <a:rPr sz="2600" spc="-25" dirty="0">
                          <a:latin typeface="Georgia"/>
                          <a:cs typeface="Georgia"/>
                        </a:rPr>
                        <a:t>degrades to</a:t>
                      </a:r>
                      <a:r>
                        <a:rPr sz="2600" spc="-15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600" spc="-50" dirty="0">
                          <a:latin typeface="Georgia"/>
                          <a:cs typeface="Georgia"/>
                        </a:rPr>
                        <a:t>tha</a:t>
                      </a:r>
                      <a:endParaRPr sz="2600" dirty="0">
                        <a:latin typeface="Georgia"/>
                        <a:cs typeface="Georgi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2012314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600" spc="-50" dirty="0">
                          <a:latin typeface="Georgia"/>
                          <a:cs typeface="Georgia"/>
                        </a:rPr>
                        <a:t>rmance</a:t>
                      </a:r>
                      <a:endParaRPr sz="2600" dirty="0">
                        <a:latin typeface="Georgia"/>
                        <a:cs typeface="Georgia"/>
                      </a:endParaRPr>
                    </a:p>
                  </a:txBody>
                  <a:tcPr marL="0" marR="0" marT="571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634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600" dirty="0">
                          <a:latin typeface="Symbol"/>
                          <a:cs typeface="Symbol"/>
                        </a:rPr>
                        <a:t></a:t>
                      </a:r>
                      <a:endParaRPr sz="2600">
                        <a:latin typeface="Symbol"/>
                        <a:cs typeface="Symbol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L="95250" marR="20370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600" spc="-120" dirty="0">
                          <a:latin typeface="Georgia"/>
                          <a:cs typeface="Georgia"/>
                        </a:rPr>
                        <a:t>If </a:t>
                      </a:r>
                      <a:r>
                        <a:rPr sz="2600" spc="-20" dirty="0" smtClean="0">
                          <a:latin typeface="Georgia"/>
                          <a:cs typeface="Georgia"/>
                        </a:rPr>
                        <a:t>your </a:t>
                      </a:r>
                      <a:r>
                        <a:rPr sz="2600" spc="-55" dirty="0">
                          <a:latin typeface="Georgia"/>
                          <a:cs typeface="Georgia"/>
                        </a:rPr>
                        <a:t>add </a:t>
                      </a:r>
                      <a:r>
                        <a:rPr sz="2600" spc="-60" dirty="0" smtClean="0">
                          <a:latin typeface="Georgia"/>
                          <a:cs typeface="Georgia"/>
                        </a:rPr>
                        <a:t>no  </a:t>
                      </a:r>
                      <a:r>
                        <a:rPr sz="2600" spc="-45" dirty="0" smtClean="0">
                          <a:latin typeface="Georgia"/>
                          <a:cs typeface="Georgia"/>
                        </a:rPr>
                        <a:t>then </a:t>
                      </a:r>
                      <a:r>
                        <a:rPr sz="2600" spc="-25" dirty="0">
                          <a:latin typeface="Georgia"/>
                          <a:cs typeface="Georgia"/>
                        </a:rPr>
                        <a:t>you </a:t>
                      </a:r>
                      <a:r>
                        <a:rPr sz="2600" spc="-55" dirty="0">
                          <a:latin typeface="Georgia"/>
                          <a:cs typeface="Georgia"/>
                        </a:rPr>
                        <a:t>can</a:t>
                      </a:r>
                      <a:r>
                        <a:rPr sz="2600" spc="-17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600" spc="-20" dirty="0">
                          <a:latin typeface="Georgia"/>
                          <a:cs typeface="Georgia"/>
                        </a:rPr>
                        <a:t>ea  </a:t>
                      </a:r>
                      <a:r>
                        <a:rPr sz="2600" spc="-40" dirty="0">
                          <a:latin typeface="Georgia"/>
                          <a:cs typeface="Georgia"/>
                        </a:rPr>
                        <a:t>feeding </a:t>
                      </a:r>
                      <a:r>
                        <a:rPr sz="2600" spc="-35" dirty="0">
                          <a:latin typeface="Georgia"/>
                          <a:cs typeface="Georgia"/>
                        </a:rPr>
                        <a:t>it </a:t>
                      </a:r>
                      <a:r>
                        <a:rPr sz="2600" spc="-45" dirty="0">
                          <a:latin typeface="Georgia"/>
                          <a:cs typeface="Georgia"/>
                        </a:rPr>
                        <a:t>data</a:t>
                      </a:r>
                      <a:r>
                        <a:rPr sz="2600" spc="-17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600" spc="-25" dirty="0">
                          <a:latin typeface="Georgia"/>
                          <a:cs typeface="Georgia"/>
                        </a:rPr>
                        <a:t>t</a:t>
                      </a:r>
                      <a:endParaRPr sz="2600" dirty="0">
                        <a:latin typeface="Georgia"/>
                        <a:cs typeface="Georgia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2061845" marR="24130" indent="-539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600" dirty="0" err="1" smtClean="0">
                          <a:latin typeface="Georgia"/>
                          <a:cs typeface="Georgia"/>
                        </a:rPr>
                        <a:t>b</a:t>
                      </a:r>
                      <a:r>
                        <a:rPr sz="2600" spc="-5" dirty="0" err="1" smtClean="0">
                          <a:latin typeface="Georgia"/>
                          <a:cs typeface="Georgia"/>
                        </a:rPr>
                        <a:t>a</a:t>
                      </a:r>
                      <a:r>
                        <a:rPr sz="2600" dirty="0" err="1" smtClean="0">
                          <a:latin typeface="Georgia"/>
                          <a:cs typeface="Georgia"/>
                        </a:rPr>
                        <a:t>l</a:t>
                      </a:r>
                      <a:r>
                        <a:rPr sz="2600" spc="-5" dirty="0" err="1" smtClean="0">
                          <a:latin typeface="Georgia"/>
                          <a:cs typeface="Georgia"/>
                        </a:rPr>
                        <a:t>an</a:t>
                      </a:r>
                      <a:r>
                        <a:rPr sz="2600" dirty="0" err="1" smtClean="0">
                          <a:latin typeface="Georgia"/>
                          <a:cs typeface="Georgia"/>
                        </a:rPr>
                        <a:t>c</a:t>
                      </a:r>
                      <a:r>
                        <a:rPr sz="2600" spc="-5" dirty="0" err="1" smtClean="0">
                          <a:latin typeface="Georgia"/>
                          <a:cs typeface="Georgia"/>
                        </a:rPr>
                        <a:t>i</a:t>
                      </a:r>
                      <a:r>
                        <a:rPr sz="2600" spc="5" dirty="0" err="1" smtClean="0">
                          <a:latin typeface="Georgia"/>
                          <a:cs typeface="Georgia"/>
                        </a:rPr>
                        <a:t>n</a:t>
                      </a:r>
                      <a:r>
                        <a:rPr sz="2600" spc="-10" dirty="0" err="1" smtClean="0">
                          <a:latin typeface="Georgia"/>
                          <a:cs typeface="Georgia"/>
                        </a:rPr>
                        <a:t>g</a:t>
                      </a:r>
                      <a:r>
                        <a:rPr sz="2600" spc="5" dirty="0" err="1" smtClean="0">
                          <a:latin typeface="Georgia"/>
                          <a:cs typeface="Georgia"/>
                        </a:rPr>
                        <a:t>ee</a:t>
                      </a:r>
                      <a:r>
                        <a:rPr sz="2600" spc="-75" dirty="0" smtClean="0">
                          <a:latin typeface="Georgia"/>
                          <a:cs typeface="Georgia"/>
                        </a:rPr>
                        <a:t> </a:t>
                      </a:r>
                      <a:r>
                        <a:rPr sz="2600" spc="-5" dirty="0">
                          <a:latin typeface="Georgia"/>
                          <a:cs typeface="Georgia"/>
                        </a:rPr>
                        <a:t>by</a:t>
                      </a:r>
                      <a:endParaRPr sz="2600" dirty="0">
                        <a:latin typeface="Georgia"/>
                        <a:cs typeface="Georgia"/>
                      </a:endParaRPr>
                    </a:p>
                  </a:txBody>
                  <a:tcPr marL="0" marR="0" marT="4000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618795" y="1739617"/>
            <a:ext cx="4328795" cy="2054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1470">
              <a:lnSpc>
                <a:spcPts val="2990"/>
              </a:lnSpc>
            </a:pPr>
            <a:r>
              <a:rPr sz="2600" spc="-90" dirty="0">
                <a:latin typeface="Georgia"/>
                <a:cs typeface="Georgia"/>
              </a:rPr>
              <a:t>and, </a:t>
            </a:r>
            <a:r>
              <a:rPr sz="2600" spc="-65" dirty="0">
                <a:latin typeface="Georgia"/>
                <a:cs typeface="Georgia"/>
              </a:rPr>
              <a:t>in </a:t>
            </a:r>
            <a:r>
              <a:rPr sz="2600" spc="-30" dirty="0">
                <a:latin typeface="Georgia"/>
                <a:cs typeface="Georgia"/>
              </a:rPr>
              <a:t>the </a:t>
            </a:r>
            <a:r>
              <a:rPr sz="2600" spc="10" dirty="0">
                <a:latin typeface="Georgia"/>
                <a:cs typeface="Georgia"/>
              </a:rPr>
              <a:t>worst </a:t>
            </a:r>
            <a:r>
              <a:rPr sz="2600" spc="-50" dirty="0">
                <a:latin typeface="Georgia"/>
                <a:cs typeface="Georgia"/>
              </a:rPr>
              <a:t>case,</a:t>
            </a:r>
            <a:r>
              <a:rPr sz="2600" spc="-185" dirty="0">
                <a:latin typeface="Georgia"/>
                <a:cs typeface="Georgia"/>
              </a:rPr>
              <a:t> </a:t>
            </a:r>
            <a:r>
              <a:rPr sz="2600" spc="-20" dirty="0">
                <a:latin typeface="Georgia"/>
                <a:cs typeface="Georgia"/>
              </a:rPr>
              <a:t>perfo</a:t>
            </a:r>
            <a:endParaRPr sz="2600" dirty="0">
              <a:latin typeface="Georgia"/>
              <a:cs typeface="Georgia"/>
            </a:endParaRPr>
          </a:p>
          <a:p>
            <a:pPr marL="205104">
              <a:lnSpc>
                <a:spcPct val="100000"/>
              </a:lnSpc>
            </a:pPr>
            <a:r>
              <a:rPr sz="2600" spc="-20" dirty="0">
                <a:latin typeface="Georgia"/>
                <a:cs typeface="Georgia"/>
              </a:rPr>
              <a:t>t </a:t>
            </a:r>
            <a:r>
              <a:rPr sz="2600" spc="-45" dirty="0">
                <a:latin typeface="Georgia"/>
                <a:cs typeface="Georgia"/>
              </a:rPr>
              <a:t>of a linked</a:t>
            </a:r>
            <a:r>
              <a:rPr sz="2600" spc="-130" dirty="0">
                <a:latin typeface="Georgia"/>
                <a:cs typeface="Georgia"/>
              </a:rPr>
              <a:t> </a:t>
            </a:r>
            <a:r>
              <a:rPr sz="2600" spc="-60" dirty="0" smtClean="0">
                <a:latin typeface="Georgia"/>
                <a:cs typeface="Georgia"/>
              </a:rPr>
              <a:t>list.</a:t>
            </a:r>
            <a:endParaRPr sz="2600" dirty="0" smtClean="0">
              <a:latin typeface="Georgia"/>
              <a:cs typeface="Georgia"/>
            </a:endParaRPr>
          </a:p>
          <a:p>
            <a:pPr marL="219075" indent="-219710" algn="just">
              <a:lnSpc>
                <a:spcPct val="100000"/>
              </a:lnSpc>
              <a:spcBef>
                <a:spcPts val="650"/>
              </a:spcBef>
            </a:pPr>
            <a:r>
              <a:rPr sz="2600" spc="-25" dirty="0" smtClean="0">
                <a:latin typeface="Georgia"/>
                <a:cs typeface="Georgia"/>
              </a:rPr>
              <a:t>de </a:t>
            </a:r>
            <a:r>
              <a:rPr sz="2600" spc="-55" dirty="0" smtClean="0">
                <a:latin typeface="Georgia"/>
                <a:cs typeface="Georgia"/>
              </a:rPr>
              <a:t>function </a:t>
            </a:r>
            <a:r>
              <a:rPr sz="2600" spc="-25" dirty="0" smtClean="0">
                <a:latin typeface="Georgia"/>
                <a:cs typeface="Georgia"/>
              </a:rPr>
              <a:t>does </a:t>
            </a:r>
            <a:r>
              <a:rPr sz="2600" spc="-45" dirty="0" smtClean="0">
                <a:latin typeface="Georgia"/>
                <a:cs typeface="Georgia"/>
              </a:rPr>
              <a:t>not </a:t>
            </a:r>
            <a:r>
              <a:rPr sz="2600" spc="-50" dirty="0" smtClean="0">
                <a:latin typeface="Georgia"/>
                <a:cs typeface="Georgia"/>
              </a:rPr>
              <a:t>handle </a:t>
            </a:r>
            <a:r>
              <a:rPr sz="2600" spc="5" dirty="0" smtClean="0">
                <a:latin typeface="Georgia"/>
                <a:cs typeface="Georgia"/>
              </a:rPr>
              <a:t>re  </a:t>
            </a:r>
            <a:r>
              <a:rPr sz="2600" spc="-20" dirty="0" err="1" smtClean="0">
                <a:latin typeface="Georgia"/>
                <a:cs typeface="Georgia"/>
              </a:rPr>
              <a:t>sily</a:t>
            </a:r>
            <a:r>
              <a:rPr sz="2600" spc="-20" dirty="0" smtClean="0">
                <a:latin typeface="Georgia"/>
                <a:cs typeface="Georgia"/>
              </a:rPr>
              <a:t> </a:t>
            </a:r>
            <a:r>
              <a:rPr sz="2600" spc="-35" dirty="0" smtClean="0">
                <a:latin typeface="Georgia"/>
                <a:cs typeface="Georgia"/>
              </a:rPr>
              <a:t>construct </a:t>
            </a:r>
            <a:r>
              <a:rPr sz="2600" spc="-45" dirty="0" smtClean="0">
                <a:latin typeface="Georgia"/>
                <a:cs typeface="Georgia"/>
              </a:rPr>
              <a:t>a </a:t>
            </a:r>
            <a:r>
              <a:rPr sz="2600" spc="-25" dirty="0" smtClean="0">
                <a:latin typeface="Georgia"/>
                <a:cs typeface="Georgia"/>
              </a:rPr>
              <a:t>degenerate</a:t>
            </a:r>
            <a:r>
              <a:rPr sz="2600" spc="-145" dirty="0" smtClean="0">
                <a:latin typeface="Georgia"/>
                <a:cs typeface="Georgia"/>
              </a:rPr>
              <a:t> </a:t>
            </a:r>
            <a:r>
              <a:rPr sz="2600" spc="-10" dirty="0" err="1" smtClean="0">
                <a:latin typeface="Georgia"/>
                <a:cs typeface="Georgia"/>
              </a:rPr>
              <a:t>tr</a:t>
            </a:r>
            <a:r>
              <a:rPr sz="2600" spc="-10" dirty="0" smtClean="0">
                <a:latin typeface="Georgia"/>
                <a:cs typeface="Georgia"/>
              </a:rPr>
              <a:t>  </a:t>
            </a:r>
            <a:r>
              <a:rPr sz="2600" spc="-50" dirty="0" smtClean="0">
                <a:latin typeface="Georgia"/>
                <a:cs typeface="Georgia"/>
              </a:rPr>
              <a:t>hat </a:t>
            </a:r>
            <a:r>
              <a:rPr sz="2600" spc="-30" dirty="0" smtClean="0">
                <a:latin typeface="Georgia"/>
                <a:cs typeface="Georgia"/>
              </a:rPr>
              <a:t>is </a:t>
            </a:r>
            <a:r>
              <a:rPr sz="2600" spc="-20" dirty="0" smtClean="0">
                <a:latin typeface="Georgia"/>
                <a:cs typeface="Georgia"/>
              </a:rPr>
              <a:t>already</a:t>
            </a:r>
            <a:r>
              <a:rPr sz="2600" spc="-100" dirty="0" smtClean="0">
                <a:latin typeface="Georgia"/>
                <a:cs typeface="Georgia"/>
              </a:rPr>
              <a:t> </a:t>
            </a:r>
            <a:r>
              <a:rPr sz="2600" spc="-40" dirty="0" smtClean="0">
                <a:latin typeface="Georgia"/>
                <a:cs typeface="Georgia"/>
              </a:rPr>
              <a:t>sorted.</a:t>
            </a:r>
            <a:endParaRPr sz="2600" dirty="0">
              <a:latin typeface="Georgia"/>
              <a:cs typeface="Georg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59832" y="4005064"/>
            <a:ext cx="2880320" cy="27261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134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7069" y="1648459"/>
            <a:ext cx="2178685" cy="331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b="1" spc="-270" dirty="0">
                <a:solidFill>
                  <a:srgbClr val="FF0000"/>
                </a:solidFill>
                <a:latin typeface="Georgia"/>
                <a:cs typeface="Georgia"/>
              </a:rPr>
              <a:t>Does </a:t>
            </a:r>
            <a:r>
              <a:rPr sz="3600" b="1" spc="-195" dirty="0">
                <a:solidFill>
                  <a:srgbClr val="FF0000"/>
                </a:solidFill>
                <a:latin typeface="Georgia"/>
                <a:cs typeface="Georgia"/>
              </a:rPr>
              <a:t>the  </a:t>
            </a:r>
            <a:r>
              <a:rPr sz="3600" b="1" spc="-220" dirty="0">
                <a:solidFill>
                  <a:srgbClr val="FF0000"/>
                </a:solidFill>
                <a:latin typeface="Georgia"/>
                <a:cs typeface="Georgia"/>
              </a:rPr>
              <a:t>order </a:t>
            </a:r>
            <a:r>
              <a:rPr sz="3600" b="1" spc="-245" dirty="0">
                <a:solidFill>
                  <a:srgbClr val="FF0000"/>
                </a:solidFill>
                <a:latin typeface="Georgia"/>
                <a:cs typeface="Georgia"/>
              </a:rPr>
              <a:t>of  </a:t>
            </a:r>
            <a:r>
              <a:rPr sz="3600" b="1" spc="-204" dirty="0">
                <a:solidFill>
                  <a:srgbClr val="FF0000"/>
                </a:solidFill>
                <a:latin typeface="Georgia"/>
                <a:cs typeface="Georgia"/>
              </a:rPr>
              <a:t>inserting  </a:t>
            </a:r>
            <a:r>
              <a:rPr sz="3600" b="1" spc="-215" dirty="0">
                <a:solidFill>
                  <a:srgbClr val="FF0000"/>
                </a:solidFill>
                <a:latin typeface="Georgia"/>
                <a:cs typeface="Georgia"/>
              </a:rPr>
              <a:t>elements  </a:t>
            </a:r>
            <a:r>
              <a:rPr sz="3600" b="1" spc="-204" dirty="0">
                <a:solidFill>
                  <a:srgbClr val="FF0000"/>
                </a:solidFill>
                <a:latin typeface="Georgia"/>
                <a:cs typeface="Georgia"/>
              </a:rPr>
              <a:t>into </a:t>
            </a:r>
            <a:r>
              <a:rPr sz="3600" b="1" spc="-220" dirty="0">
                <a:solidFill>
                  <a:srgbClr val="FF0000"/>
                </a:solidFill>
                <a:latin typeface="Georgia"/>
                <a:cs typeface="Georgia"/>
              </a:rPr>
              <a:t>a </a:t>
            </a:r>
            <a:r>
              <a:rPr sz="3600" b="1" spc="-165" dirty="0">
                <a:solidFill>
                  <a:srgbClr val="FF0000"/>
                </a:solidFill>
                <a:latin typeface="Georgia"/>
                <a:cs typeface="Georgia"/>
              </a:rPr>
              <a:t>tree  </a:t>
            </a:r>
            <a:r>
              <a:rPr sz="3600" b="1" spc="-235" dirty="0">
                <a:solidFill>
                  <a:srgbClr val="FF0000"/>
                </a:solidFill>
                <a:latin typeface="Georgia"/>
                <a:cs typeface="Georgia"/>
              </a:rPr>
              <a:t>matter?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24657" y="218847"/>
            <a:ext cx="5248094" cy="6267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064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042159"/>
            <a:ext cx="8015605" cy="17881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55600" marR="1717039" indent="-342900">
              <a:lnSpc>
                <a:spcPts val="3270"/>
              </a:lnSpc>
              <a:spcBef>
                <a:spcPts val="280"/>
              </a:spcBef>
              <a:buFont typeface="Symbol"/>
              <a:buChar char=""/>
              <a:tabLst>
                <a:tab pos="354965" algn="l"/>
                <a:tab pos="355600" algn="l"/>
              </a:tabLst>
            </a:pPr>
            <a:r>
              <a:rPr sz="2800" spc="-80" dirty="0">
                <a:latin typeface="Georgia"/>
                <a:cs typeface="Georgia"/>
              </a:rPr>
              <a:t>Yes, </a:t>
            </a:r>
            <a:r>
              <a:rPr sz="2800" spc="-35" dirty="0">
                <a:latin typeface="Georgia"/>
                <a:cs typeface="Georgia"/>
              </a:rPr>
              <a:t>certain </a:t>
            </a:r>
            <a:r>
              <a:rPr sz="2800" spc="-15" dirty="0">
                <a:latin typeface="Georgia"/>
                <a:cs typeface="Georgia"/>
              </a:rPr>
              <a:t>orders </a:t>
            </a:r>
            <a:r>
              <a:rPr sz="2800" spc="-70" dirty="0">
                <a:latin typeface="Georgia"/>
                <a:cs typeface="Georgia"/>
              </a:rPr>
              <a:t>might </a:t>
            </a:r>
            <a:r>
              <a:rPr sz="2800" spc="-35" dirty="0">
                <a:latin typeface="Georgia"/>
                <a:cs typeface="Georgia"/>
              </a:rPr>
              <a:t>produce </a:t>
            </a:r>
            <a:r>
              <a:rPr sz="2800" spc="10" dirty="0">
                <a:latin typeface="Georgia"/>
                <a:cs typeface="Georgia"/>
              </a:rPr>
              <a:t>very  </a:t>
            </a:r>
            <a:r>
              <a:rPr sz="2800" spc="-55" dirty="0">
                <a:latin typeface="Georgia"/>
                <a:cs typeface="Georgia"/>
              </a:rPr>
              <a:t>unbalanced </a:t>
            </a:r>
            <a:r>
              <a:rPr sz="2800" spc="-5" dirty="0">
                <a:latin typeface="Georgia"/>
                <a:cs typeface="Georgia"/>
              </a:rPr>
              <a:t>trees </a:t>
            </a:r>
            <a:r>
              <a:rPr sz="2800" spc="-10" dirty="0">
                <a:latin typeface="Georgia"/>
                <a:cs typeface="Georgia"/>
              </a:rPr>
              <a:t>or </a:t>
            </a:r>
            <a:r>
              <a:rPr sz="2800" spc="-30" dirty="0">
                <a:latin typeface="Georgia"/>
                <a:cs typeface="Georgia"/>
              </a:rPr>
              <a:t>degenerated</a:t>
            </a:r>
            <a:r>
              <a:rPr sz="2800" spc="-225" dirty="0">
                <a:latin typeface="Georgia"/>
                <a:cs typeface="Georgia"/>
              </a:rPr>
              <a:t> </a:t>
            </a:r>
            <a:r>
              <a:rPr sz="2800" spc="-25" dirty="0">
                <a:latin typeface="Georgia"/>
                <a:cs typeface="Georgia"/>
              </a:rPr>
              <a:t>trees!</a:t>
            </a:r>
            <a:endParaRPr sz="2800">
              <a:latin typeface="Georgia"/>
              <a:cs typeface="Georgia"/>
            </a:endParaRPr>
          </a:p>
          <a:p>
            <a:pPr marL="355600" marR="5080" indent="-342900">
              <a:lnSpc>
                <a:spcPts val="3270"/>
              </a:lnSpc>
              <a:spcBef>
                <a:spcPts val="710"/>
              </a:spcBef>
              <a:buFont typeface="Symbol"/>
              <a:buChar char=""/>
              <a:tabLst>
                <a:tab pos="354965" algn="l"/>
                <a:tab pos="355600" algn="l"/>
              </a:tabLst>
            </a:pPr>
            <a:r>
              <a:rPr sz="2800" spc="-80" dirty="0">
                <a:latin typeface="Georgia"/>
                <a:cs typeface="Georgia"/>
              </a:rPr>
              <a:t>Unbalanced </a:t>
            </a:r>
            <a:r>
              <a:rPr sz="2800" spc="-5" dirty="0">
                <a:latin typeface="Georgia"/>
                <a:cs typeface="Georgia"/>
              </a:rPr>
              <a:t>trees </a:t>
            </a:r>
            <a:r>
              <a:rPr sz="2800" spc="-15" dirty="0">
                <a:latin typeface="Georgia"/>
                <a:cs typeface="Georgia"/>
              </a:rPr>
              <a:t>are </a:t>
            </a:r>
            <a:r>
              <a:rPr sz="2800" spc="-50" dirty="0">
                <a:latin typeface="Georgia"/>
                <a:cs typeface="Georgia"/>
              </a:rPr>
              <a:t>not </a:t>
            </a:r>
            <a:r>
              <a:rPr sz="2800" spc="-30" dirty="0">
                <a:latin typeface="Georgia"/>
                <a:cs typeface="Georgia"/>
              </a:rPr>
              <a:t>desirable because</a:t>
            </a:r>
            <a:r>
              <a:rPr sz="2800" spc="-185" dirty="0">
                <a:latin typeface="Georgia"/>
                <a:cs typeface="Georgia"/>
              </a:rPr>
              <a:t> </a:t>
            </a:r>
            <a:r>
              <a:rPr sz="2800" spc="-30" dirty="0">
                <a:latin typeface="Georgia"/>
                <a:cs typeface="Georgia"/>
              </a:rPr>
              <a:t>search  </a:t>
            </a:r>
            <a:r>
              <a:rPr sz="2800" spc="-55" dirty="0">
                <a:latin typeface="Georgia"/>
                <a:cs typeface="Georgia"/>
              </a:rPr>
              <a:t>time</a:t>
            </a:r>
            <a:r>
              <a:rPr sz="2800" spc="-70" dirty="0">
                <a:latin typeface="Georgia"/>
                <a:cs typeface="Georgia"/>
              </a:rPr>
              <a:t> </a:t>
            </a:r>
            <a:r>
              <a:rPr sz="2800" spc="-40" dirty="0">
                <a:latin typeface="Georgia"/>
                <a:cs typeface="Georgia"/>
              </a:rPr>
              <a:t>increases!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3860800"/>
            <a:ext cx="1898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815" dirty="0">
                <a:latin typeface="Symbol"/>
                <a:cs typeface="Symbol"/>
              </a:rPr>
              <a:t>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3883659"/>
            <a:ext cx="6758305" cy="867410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12700" marR="5080">
              <a:lnSpc>
                <a:spcPts val="3270"/>
              </a:lnSpc>
              <a:spcBef>
                <a:spcPts val="284"/>
              </a:spcBef>
            </a:pPr>
            <a:r>
              <a:rPr sz="2800" spc="-55" dirty="0">
                <a:latin typeface="Georgia"/>
                <a:cs typeface="Georgia"/>
              </a:rPr>
              <a:t>Advanced </a:t>
            </a:r>
            <a:r>
              <a:rPr sz="2800" dirty="0">
                <a:latin typeface="Georgia"/>
                <a:cs typeface="Georgia"/>
              </a:rPr>
              <a:t>tree </a:t>
            </a:r>
            <a:r>
              <a:rPr sz="2800" spc="-40" dirty="0">
                <a:latin typeface="Georgia"/>
                <a:cs typeface="Georgia"/>
              </a:rPr>
              <a:t>structures, </a:t>
            </a:r>
            <a:r>
              <a:rPr sz="2800" spc="-55" dirty="0">
                <a:latin typeface="Georgia"/>
                <a:cs typeface="Georgia"/>
              </a:rPr>
              <a:t>such </a:t>
            </a:r>
            <a:r>
              <a:rPr sz="2800" spc="-30" dirty="0">
                <a:latin typeface="Georgia"/>
                <a:cs typeface="Georgia"/>
              </a:rPr>
              <a:t>as</a:t>
            </a:r>
            <a:r>
              <a:rPr sz="2800" spc="-160" dirty="0">
                <a:latin typeface="Georgia"/>
                <a:cs typeface="Georgia"/>
              </a:rPr>
              <a:t> </a:t>
            </a:r>
            <a:r>
              <a:rPr sz="2800" b="1" spc="-150" dirty="0">
                <a:solidFill>
                  <a:srgbClr val="FF0000"/>
                </a:solidFill>
                <a:latin typeface="Georgia"/>
                <a:cs typeface="Georgia"/>
              </a:rPr>
              <a:t>red-black  </a:t>
            </a:r>
            <a:r>
              <a:rPr sz="2800" b="1" spc="-155" dirty="0">
                <a:solidFill>
                  <a:srgbClr val="FF0000"/>
                </a:solidFill>
                <a:latin typeface="Georgia"/>
                <a:cs typeface="Georgia"/>
              </a:rPr>
              <a:t>trees, </a:t>
            </a:r>
            <a:r>
              <a:rPr sz="2800" b="1" spc="-350" dirty="0">
                <a:solidFill>
                  <a:srgbClr val="FF0000"/>
                </a:solidFill>
                <a:latin typeface="Georgia"/>
                <a:cs typeface="Georgia"/>
              </a:rPr>
              <a:t>AVL </a:t>
            </a:r>
            <a:r>
              <a:rPr sz="2800" b="1" spc="-155" dirty="0">
                <a:solidFill>
                  <a:srgbClr val="FF0000"/>
                </a:solidFill>
                <a:latin typeface="Georgia"/>
                <a:cs typeface="Georgia"/>
              </a:rPr>
              <a:t>trees</a:t>
            </a:r>
            <a:r>
              <a:rPr sz="2800" b="1" spc="-155" dirty="0">
                <a:latin typeface="Georgia"/>
                <a:cs typeface="Georgia"/>
              </a:rPr>
              <a:t>, </a:t>
            </a:r>
            <a:r>
              <a:rPr sz="2800" spc="-35" dirty="0">
                <a:latin typeface="Georgia"/>
                <a:cs typeface="Georgia"/>
              </a:rPr>
              <a:t>guarantee </a:t>
            </a:r>
            <a:r>
              <a:rPr sz="2800" spc="-45" dirty="0">
                <a:latin typeface="Georgia"/>
                <a:cs typeface="Georgia"/>
              </a:rPr>
              <a:t>balanced</a:t>
            </a:r>
            <a:r>
              <a:rPr sz="2800" spc="-150" dirty="0">
                <a:latin typeface="Georgia"/>
                <a:cs typeface="Georgia"/>
              </a:rPr>
              <a:t> </a:t>
            </a:r>
            <a:r>
              <a:rPr sz="2800" spc="-35" dirty="0">
                <a:latin typeface="Georgia"/>
                <a:cs typeface="Georgia"/>
              </a:rPr>
              <a:t>trees.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69950" y="163829"/>
            <a:ext cx="7272655" cy="1365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43840">
              <a:lnSpc>
                <a:spcPct val="100000"/>
              </a:lnSpc>
              <a:spcBef>
                <a:spcPts val="100"/>
              </a:spcBef>
            </a:pPr>
            <a:r>
              <a:rPr spc="-320" dirty="0"/>
              <a:t>Does </a:t>
            </a:r>
            <a:r>
              <a:rPr spc="-235" dirty="0"/>
              <a:t>the </a:t>
            </a:r>
            <a:r>
              <a:rPr spc="-260" dirty="0"/>
              <a:t>order </a:t>
            </a:r>
            <a:r>
              <a:rPr spc="-300" dirty="0"/>
              <a:t>of </a:t>
            </a:r>
            <a:r>
              <a:rPr spc="-250" dirty="0"/>
              <a:t>inserting  </a:t>
            </a:r>
            <a:r>
              <a:rPr spc="-254" dirty="0"/>
              <a:t>elements into </a:t>
            </a:r>
            <a:r>
              <a:rPr spc="-270" dirty="0"/>
              <a:t>a </a:t>
            </a:r>
            <a:r>
              <a:rPr spc="-195" dirty="0"/>
              <a:t>tree</a:t>
            </a:r>
            <a:r>
              <a:rPr spc="140" dirty="0"/>
              <a:t> </a:t>
            </a:r>
            <a:r>
              <a:rPr spc="-290" dirty="0"/>
              <a:t>matter?</a:t>
            </a:r>
          </a:p>
        </p:txBody>
      </p:sp>
    </p:spTree>
    <p:extLst>
      <p:ext uri="{BB962C8B-B14F-4D97-AF65-F5344CB8AC3E}">
        <p14:creationId xmlns:p14="http://schemas.microsoft.com/office/powerpoint/2010/main" val="120190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1245869"/>
            <a:ext cx="7700645" cy="420116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400" spc="-25" dirty="0">
                <a:latin typeface="Georgia"/>
                <a:cs typeface="Georgia"/>
              </a:rPr>
              <a:t>Prevent </a:t>
            </a:r>
            <a:r>
              <a:rPr sz="2400" spc="-30" dirty="0">
                <a:latin typeface="Georgia"/>
                <a:cs typeface="Georgia"/>
              </a:rPr>
              <a:t>the degeneration </a:t>
            </a:r>
            <a:r>
              <a:rPr sz="2400" spc="-40" dirty="0">
                <a:latin typeface="Georgia"/>
                <a:cs typeface="Georgia"/>
              </a:rPr>
              <a:t>of </a:t>
            </a:r>
            <a:r>
              <a:rPr sz="2400" spc="-30" dirty="0">
                <a:latin typeface="Georgia"/>
                <a:cs typeface="Georgia"/>
              </a:rPr>
              <a:t>the </a:t>
            </a:r>
            <a:r>
              <a:rPr sz="2400" spc="-110" dirty="0">
                <a:latin typeface="Georgia"/>
                <a:cs typeface="Georgia"/>
              </a:rPr>
              <a:t>BST</a:t>
            </a:r>
            <a:r>
              <a:rPr sz="2400" spc="-170" dirty="0">
                <a:latin typeface="Georgia"/>
                <a:cs typeface="Georgia"/>
              </a:rPr>
              <a:t> </a:t>
            </a:r>
            <a:r>
              <a:rPr sz="2400" spc="-120" dirty="0">
                <a:latin typeface="Georgia"/>
                <a:cs typeface="Georgia"/>
              </a:rPr>
              <a:t>:</a:t>
            </a:r>
            <a:endParaRPr sz="2400">
              <a:latin typeface="Georgia"/>
              <a:cs typeface="Georgia"/>
            </a:endParaRPr>
          </a:p>
          <a:p>
            <a:pPr marL="355600" marR="5080" indent="-342900">
              <a:lnSpc>
                <a:spcPts val="2800"/>
              </a:lnSpc>
              <a:spcBef>
                <a:spcPts val="690"/>
              </a:spcBef>
              <a:buFont typeface="Symbol"/>
              <a:buChar char=""/>
              <a:tabLst>
                <a:tab pos="354965" algn="l"/>
                <a:tab pos="355600" algn="l"/>
              </a:tabLst>
            </a:pPr>
            <a:r>
              <a:rPr sz="2400" spc="-114" dirty="0">
                <a:latin typeface="Georgia"/>
                <a:cs typeface="Georgia"/>
              </a:rPr>
              <a:t>A </a:t>
            </a:r>
            <a:r>
              <a:rPr sz="2400" spc="-110" dirty="0">
                <a:latin typeface="Georgia"/>
                <a:cs typeface="Georgia"/>
              </a:rPr>
              <a:t>BST </a:t>
            </a:r>
            <a:r>
              <a:rPr sz="2400" spc="-55" dirty="0">
                <a:latin typeface="Georgia"/>
                <a:cs typeface="Georgia"/>
              </a:rPr>
              <a:t>can </a:t>
            </a:r>
            <a:r>
              <a:rPr sz="2400" spc="-20" dirty="0">
                <a:latin typeface="Georgia"/>
                <a:cs typeface="Georgia"/>
              </a:rPr>
              <a:t>be </a:t>
            </a:r>
            <a:r>
              <a:rPr sz="2400" spc="-10" dirty="0">
                <a:latin typeface="Georgia"/>
                <a:cs typeface="Georgia"/>
              </a:rPr>
              <a:t>set </a:t>
            </a:r>
            <a:r>
              <a:rPr sz="2400" spc="-55" dirty="0">
                <a:latin typeface="Georgia"/>
                <a:cs typeface="Georgia"/>
              </a:rPr>
              <a:t>up </a:t>
            </a:r>
            <a:r>
              <a:rPr sz="2400" spc="-20" dirty="0">
                <a:latin typeface="Georgia"/>
                <a:cs typeface="Georgia"/>
              </a:rPr>
              <a:t>to </a:t>
            </a:r>
            <a:r>
              <a:rPr sz="2400" spc="-60" dirty="0">
                <a:latin typeface="Georgia"/>
                <a:cs typeface="Georgia"/>
              </a:rPr>
              <a:t>maintain </a:t>
            </a:r>
            <a:r>
              <a:rPr sz="2400" spc="-40" dirty="0">
                <a:latin typeface="Georgia"/>
                <a:cs typeface="Georgia"/>
              </a:rPr>
              <a:t>balance </a:t>
            </a:r>
            <a:r>
              <a:rPr sz="2400" spc="-45" dirty="0">
                <a:latin typeface="Georgia"/>
                <a:cs typeface="Georgia"/>
              </a:rPr>
              <a:t>during </a:t>
            </a:r>
            <a:r>
              <a:rPr sz="2400" spc="-50" dirty="0">
                <a:latin typeface="Georgia"/>
                <a:cs typeface="Georgia"/>
              </a:rPr>
              <a:t>updating  </a:t>
            </a:r>
            <a:r>
              <a:rPr sz="2400" spc="-25" dirty="0">
                <a:latin typeface="Georgia"/>
                <a:cs typeface="Georgia"/>
              </a:rPr>
              <a:t>operations (insertions </a:t>
            </a:r>
            <a:r>
              <a:rPr sz="2400" spc="-55" dirty="0">
                <a:latin typeface="Georgia"/>
                <a:cs typeface="Georgia"/>
              </a:rPr>
              <a:t>and</a:t>
            </a:r>
            <a:r>
              <a:rPr sz="2400" spc="-120" dirty="0">
                <a:latin typeface="Georgia"/>
                <a:cs typeface="Georgia"/>
              </a:rPr>
              <a:t> </a:t>
            </a:r>
            <a:r>
              <a:rPr sz="2400" spc="-25" dirty="0">
                <a:latin typeface="Georgia"/>
                <a:cs typeface="Georgia"/>
              </a:rPr>
              <a:t>removals)</a:t>
            </a:r>
            <a:endParaRPr sz="2400">
              <a:latin typeface="Georgia"/>
              <a:cs typeface="Georgia"/>
            </a:endParaRPr>
          </a:p>
          <a:p>
            <a:pPr marL="355600" marR="48260" indent="-342900">
              <a:lnSpc>
                <a:spcPts val="2810"/>
              </a:lnSpc>
              <a:spcBef>
                <a:spcPts val="600"/>
              </a:spcBef>
              <a:buFont typeface="Symbol"/>
              <a:buChar char=""/>
              <a:tabLst>
                <a:tab pos="354965" algn="l"/>
                <a:tab pos="355600" algn="l"/>
                <a:tab pos="1592580" algn="l"/>
              </a:tabLst>
            </a:pPr>
            <a:r>
              <a:rPr sz="2400" spc="-20" dirty="0">
                <a:latin typeface="Georgia"/>
                <a:cs typeface="Georgia"/>
              </a:rPr>
              <a:t>Types</a:t>
            </a:r>
            <a:r>
              <a:rPr sz="2400" spc="-50" dirty="0">
                <a:latin typeface="Georgia"/>
                <a:cs typeface="Georgia"/>
              </a:rPr>
              <a:t> </a:t>
            </a:r>
            <a:r>
              <a:rPr sz="2400" spc="-40" dirty="0">
                <a:latin typeface="Georgia"/>
                <a:cs typeface="Georgia"/>
              </a:rPr>
              <a:t>of	</a:t>
            </a:r>
            <a:r>
              <a:rPr sz="2400" spc="-114" dirty="0">
                <a:latin typeface="Georgia"/>
                <a:cs typeface="Georgia"/>
              </a:rPr>
              <a:t>ST </a:t>
            </a:r>
            <a:r>
              <a:rPr sz="2400" spc="-30" dirty="0">
                <a:latin typeface="Georgia"/>
                <a:cs typeface="Georgia"/>
              </a:rPr>
              <a:t>which </a:t>
            </a:r>
            <a:r>
              <a:rPr sz="2400" spc="-60" dirty="0">
                <a:latin typeface="Georgia"/>
                <a:cs typeface="Georgia"/>
              </a:rPr>
              <a:t>maintain </a:t>
            </a:r>
            <a:r>
              <a:rPr sz="2400" spc="-30" dirty="0">
                <a:latin typeface="Georgia"/>
                <a:cs typeface="Georgia"/>
              </a:rPr>
              <a:t>the </a:t>
            </a:r>
            <a:r>
              <a:rPr sz="2400" spc="-50" dirty="0">
                <a:latin typeface="Georgia"/>
                <a:cs typeface="Georgia"/>
              </a:rPr>
              <a:t>optimal </a:t>
            </a:r>
            <a:r>
              <a:rPr sz="2400" spc="-35" dirty="0">
                <a:latin typeface="Georgia"/>
                <a:cs typeface="Georgia"/>
              </a:rPr>
              <a:t>performance </a:t>
            </a:r>
            <a:r>
              <a:rPr sz="2400" spc="-60" dirty="0">
                <a:latin typeface="Georgia"/>
                <a:cs typeface="Georgia"/>
              </a:rPr>
              <a:t>in  </a:t>
            </a:r>
            <a:r>
              <a:rPr sz="2400" spc="-20" dirty="0">
                <a:latin typeface="Georgia"/>
                <a:cs typeface="Georgia"/>
              </a:rPr>
              <a:t>other </a:t>
            </a:r>
            <a:r>
              <a:rPr sz="2400" dirty="0">
                <a:latin typeface="Georgia"/>
                <a:cs typeface="Georgia"/>
              </a:rPr>
              <a:t>words </a:t>
            </a:r>
            <a:r>
              <a:rPr sz="2400" spc="-40" dirty="0">
                <a:latin typeface="Georgia"/>
                <a:cs typeface="Georgia"/>
              </a:rPr>
              <a:t>balanced</a:t>
            </a:r>
            <a:r>
              <a:rPr sz="2400" spc="-150" dirty="0">
                <a:latin typeface="Georgia"/>
                <a:cs typeface="Georgia"/>
              </a:rPr>
              <a:t> </a:t>
            </a:r>
            <a:r>
              <a:rPr sz="2400" spc="-20" dirty="0">
                <a:latin typeface="Georgia"/>
                <a:cs typeface="Georgia"/>
              </a:rPr>
              <a:t>trees:</a:t>
            </a:r>
            <a:endParaRPr sz="2400">
              <a:latin typeface="Georgia"/>
              <a:cs typeface="Georgia"/>
            </a:endParaRPr>
          </a:p>
          <a:p>
            <a:pPr marL="755650" lvl="1" indent="-285750">
              <a:lnSpc>
                <a:spcPct val="100000"/>
              </a:lnSpc>
              <a:spcBef>
                <a:spcPts val="450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25" dirty="0">
                <a:latin typeface="Georgia"/>
                <a:cs typeface="Georgia"/>
              </a:rPr>
              <a:t>splay</a:t>
            </a:r>
            <a:r>
              <a:rPr sz="2400" spc="-5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trees</a:t>
            </a:r>
            <a:endParaRPr sz="2400">
              <a:latin typeface="Georgia"/>
              <a:cs typeface="Georgia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145" dirty="0">
                <a:latin typeface="Georgia"/>
                <a:cs typeface="Georgia"/>
              </a:rPr>
              <a:t>AVL</a:t>
            </a:r>
            <a:r>
              <a:rPr sz="2400" spc="-15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trees</a:t>
            </a:r>
            <a:endParaRPr sz="2400">
              <a:latin typeface="Georgia"/>
              <a:cs typeface="Georgia"/>
            </a:endParaRPr>
          </a:p>
          <a:p>
            <a:pPr marL="755650" lvl="1" indent="-285750">
              <a:lnSpc>
                <a:spcPct val="100000"/>
              </a:lnSpc>
              <a:spcBef>
                <a:spcPts val="520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5" dirty="0">
                <a:latin typeface="Georgia"/>
                <a:cs typeface="Georgia"/>
              </a:rPr>
              <a:t>2-4</a:t>
            </a:r>
            <a:r>
              <a:rPr sz="2400" spc="-140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Trees</a:t>
            </a:r>
            <a:endParaRPr sz="2400">
              <a:latin typeface="Georgia"/>
              <a:cs typeface="Georgia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70" dirty="0">
                <a:latin typeface="Georgia"/>
                <a:cs typeface="Georgia"/>
              </a:rPr>
              <a:t>Red-Black </a:t>
            </a:r>
            <a:r>
              <a:rPr sz="2400" dirty="0">
                <a:latin typeface="Georgia"/>
                <a:cs typeface="Georgia"/>
              </a:rPr>
              <a:t>trees</a:t>
            </a:r>
            <a:endParaRPr sz="2400">
              <a:latin typeface="Georgia"/>
              <a:cs typeface="Georgia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30" dirty="0">
                <a:latin typeface="Georgia"/>
                <a:cs typeface="Georgia"/>
              </a:rPr>
              <a:t>B-trees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23110" y="299720"/>
            <a:ext cx="50946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Better </a:t>
            </a:r>
            <a:r>
              <a:rPr spc="-330" dirty="0"/>
              <a:t>Search</a:t>
            </a:r>
            <a:r>
              <a:rPr spc="-114" dirty="0"/>
              <a:t> </a:t>
            </a:r>
            <a:r>
              <a:rPr spc="-215" dirty="0"/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32734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/>
              <a:t>Minimize The Search Time of Binary Search Tree In Dynamic Situation</a:t>
            </a:r>
          </a:p>
        </p:txBody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16113"/>
            <a:ext cx="7696200" cy="44831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400" dirty="0"/>
              <a:t>From the </a:t>
            </a:r>
            <a:r>
              <a:rPr lang="en-US" altLang="zh-TW" sz="2400" dirty="0" smtClean="0"/>
              <a:t>previous few examples</a:t>
            </a:r>
            <a:r>
              <a:rPr lang="en-US" altLang="zh-TW" sz="2400" dirty="0"/>
              <a:t>, we know that the average and maximum search time will be minimized if the binary search tree is maintained as a complete binary search tree at all times.</a:t>
            </a:r>
          </a:p>
          <a:p>
            <a:pPr>
              <a:lnSpc>
                <a:spcPct val="80000"/>
              </a:lnSpc>
            </a:pPr>
            <a:r>
              <a:rPr lang="en-US" altLang="zh-TW" sz="2400" dirty="0"/>
              <a:t>However, to achieve this in a dynamic situation, we have to pay a high price to restructure the tree to be a complete binary tree all the time.</a:t>
            </a:r>
          </a:p>
          <a:p>
            <a:pPr>
              <a:lnSpc>
                <a:spcPct val="80000"/>
              </a:lnSpc>
            </a:pPr>
            <a:r>
              <a:rPr lang="en-US" altLang="zh-TW" sz="2400" dirty="0"/>
              <a:t>In 1962, </a:t>
            </a:r>
            <a:r>
              <a:rPr lang="en-US" altLang="zh-TW" sz="2400" dirty="0" err="1"/>
              <a:t>Adelson-Velskii</a:t>
            </a:r>
            <a:r>
              <a:rPr lang="en-US" altLang="zh-TW" sz="2400" dirty="0"/>
              <a:t> and Landis introduced a binary tree structure that is balanced with respect to the heights of </a:t>
            </a:r>
            <a:r>
              <a:rPr lang="en-US" altLang="zh-TW" sz="2400" dirty="0" err="1"/>
              <a:t>subtrees</a:t>
            </a:r>
            <a:r>
              <a:rPr lang="en-US" altLang="zh-TW" sz="2400" dirty="0"/>
              <a:t>. As a result of the balanced nature of this type of tree, dynamic retrievals can be performed in O(log n) time if the tree has n nodes. The resulting tree remains height-balanced. This is called an AVL tree.</a:t>
            </a:r>
          </a:p>
        </p:txBody>
      </p:sp>
    </p:spTree>
    <p:extLst>
      <p:ext uri="{BB962C8B-B14F-4D97-AF65-F5344CB8AC3E}">
        <p14:creationId xmlns:p14="http://schemas.microsoft.com/office/powerpoint/2010/main" val="155454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Balancing  BST – (</a:t>
            </a:r>
            <a:r>
              <a:rPr lang="en-US" smtClean="0"/>
              <a:t>AVL Tree)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35696" y="2276872"/>
            <a:ext cx="57663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hlinkClick r:id="rId2" action="ppaction://hlinkfile"/>
              </a:rPr>
              <a:t>Click </a:t>
            </a:r>
            <a:r>
              <a:rPr lang="en-US" sz="3200" dirty="0">
                <a:hlinkClick r:id="rId2" action="ppaction://hlinkfile"/>
              </a:rPr>
              <a:t>Reference (lab6ASD.pdf</a:t>
            </a:r>
            <a:r>
              <a:rPr lang="en-US" sz="3200" dirty="0" smtClean="0">
                <a:hlinkClick r:id="rId2" action="ppaction://hlinkfile"/>
              </a:rPr>
              <a:t>)</a:t>
            </a:r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Last Topic – CTS – Session 9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5946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Indexed Binary Search Trees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b="1" u="sng" smtClean="0"/>
              <a:t>Definition</a:t>
            </a:r>
          </a:p>
          <a:p>
            <a:pPr eaLnBrk="1" hangingPunct="1"/>
            <a:r>
              <a:rPr lang="en-US" altLang="ko-KR" smtClean="0"/>
              <a:t>Binary search tree.</a:t>
            </a:r>
          </a:p>
          <a:p>
            <a:pPr eaLnBrk="1" hangingPunct="1"/>
            <a:r>
              <a:rPr lang="en-US" altLang="ko-KR" smtClean="0"/>
              <a:t>Each node has an additional field ‘</a:t>
            </a:r>
            <a:r>
              <a:rPr lang="en-US" altLang="ko-KR" smtClean="0">
                <a:solidFill>
                  <a:srgbClr val="0000FF"/>
                </a:solidFill>
              </a:rPr>
              <a:t>LeftSize</a:t>
            </a:r>
            <a:r>
              <a:rPr lang="en-US" altLang="ko-KR" smtClean="0"/>
              <a:t>’.</a:t>
            </a:r>
          </a:p>
          <a:p>
            <a:pPr eaLnBrk="1" hangingPunct="1"/>
            <a:r>
              <a:rPr lang="en-US" altLang="ko-KR" smtClean="0"/>
              <a:t>Support search and delete operations </a:t>
            </a:r>
            <a:r>
              <a:rPr lang="en-US" altLang="ko-KR" smtClean="0">
                <a:solidFill>
                  <a:srgbClr val="0000FF"/>
                </a:solidFill>
              </a:rPr>
              <a:t>by rank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as well as all the binary search tree operations.</a:t>
            </a:r>
          </a:p>
          <a:p>
            <a:pPr eaLnBrk="1" hangingPunct="1"/>
            <a:r>
              <a:rPr lang="en-US" altLang="ko-KR" smtClean="0">
                <a:solidFill>
                  <a:srgbClr val="0000FF"/>
                </a:solidFill>
              </a:rPr>
              <a:t>LeftSize</a:t>
            </a:r>
          </a:p>
          <a:p>
            <a:pPr lvl="1" eaLnBrk="1" hangingPunct="1"/>
            <a:r>
              <a:rPr lang="en-US" altLang="ko-KR" smtClean="0"/>
              <a:t>the number of elements in its </a:t>
            </a:r>
            <a:r>
              <a:rPr lang="en-US" altLang="ko-KR" smtClean="0">
                <a:solidFill>
                  <a:srgbClr val="FF3300"/>
                </a:solidFill>
              </a:rPr>
              <a:t>left subtree</a:t>
            </a:r>
          </a:p>
          <a:p>
            <a:pPr lvl="1" eaLnBrk="1" hangingPunct="1"/>
            <a:r>
              <a:rPr lang="en-US" altLang="ko-KR" smtClean="0"/>
              <a:t>the rank of an element with respect to the elements in its subtree (e.g., the fourth element in sorted order)</a:t>
            </a:r>
          </a:p>
        </p:txBody>
      </p:sp>
    </p:spTree>
    <p:extLst>
      <p:ext uri="{BB962C8B-B14F-4D97-AF65-F5344CB8AC3E}">
        <p14:creationId xmlns:p14="http://schemas.microsoft.com/office/powerpoint/2010/main" val="2214353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9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9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9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9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9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9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9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9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59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59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9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9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59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59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07" grpId="0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1469" y="185420"/>
            <a:ext cx="58121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380" dirty="0">
                <a:solidFill>
                  <a:srgbClr val="FF0000"/>
                </a:solidFill>
                <a:latin typeface="Georgia"/>
                <a:cs typeface="Georgia"/>
              </a:rPr>
              <a:t>What </a:t>
            </a:r>
            <a:r>
              <a:rPr sz="4400" b="1" spc="-210" dirty="0">
                <a:solidFill>
                  <a:srgbClr val="FF0000"/>
                </a:solidFill>
                <a:latin typeface="Georgia"/>
                <a:cs typeface="Georgia"/>
              </a:rPr>
              <a:t>is </a:t>
            </a:r>
            <a:r>
              <a:rPr sz="4400" b="1" spc="-270" dirty="0">
                <a:solidFill>
                  <a:srgbClr val="FF0000"/>
                </a:solidFill>
                <a:latin typeface="Georgia"/>
                <a:cs typeface="Georgia"/>
              </a:rPr>
              <a:t>a </a:t>
            </a:r>
            <a:r>
              <a:rPr sz="4400" b="1" spc="-290" dirty="0">
                <a:solidFill>
                  <a:srgbClr val="FF0000"/>
                </a:solidFill>
                <a:latin typeface="Georgia"/>
                <a:cs typeface="Georgia"/>
              </a:rPr>
              <a:t>Binary</a:t>
            </a:r>
            <a:r>
              <a:rPr sz="4400" b="1" spc="204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4400" b="1" spc="-250" dirty="0">
                <a:solidFill>
                  <a:srgbClr val="FF0000"/>
                </a:solidFill>
                <a:latin typeface="Georgia"/>
                <a:cs typeface="Georgia"/>
              </a:rPr>
              <a:t>Tree?</a:t>
            </a:r>
            <a:endParaRPr sz="440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099820"/>
            <a:ext cx="665416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2800" spc="-100" dirty="0" smtClean="0">
                <a:latin typeface="Georgia"/>
                <a:cs typeface="Georgia"/>
              </a:rPr>
              <a:t>Each </a:t>
            </a:r>
            <a:r>
              <a:rPr sz="2800" spc="-45" dirty="0">
                <a:latin typeface="Georgia"/>
                <a:cs typeface="Georgia"/>
              </a:rPr>
              <a:t>node </a:t>
            </a:r>
            <a:r>
              <a:rPr sz="2800" spc="-65" dirty="0">
                <a:latin typeface="Georgia"/>
                <a:cs typeface="Georgia"/>
              </a:rPr>
              <a:t>can </a:t>
            </a:r>
            <a:r>
              <a:rPr sz="2800" spc="-30" dirty="0">
                <a:latin typeface="Georgia"/>
                <a:cs typeface="Georgia"/>
              </a:rPr>
              <a:t>have </a:t>
            </a:r>
            <a:r>
              <a:rPr sz="2800" spc="-55" dirty="0">
                <a:latin typeface="Georgia"/>
                <a:cs typeface="Georgia"/>
              </a:rPr>
              <a:t>up </a:t>
            </a:r>
            <a:r>
              <a:rPr sz="2800" spc="-25" dirty="0">
                <a:latin typeface="Georgia"/>
                <a:cs typeface="Georgia"/>
              </a:rPr>
              <a:t>to</a:t>
            </a:r>
            <a:r>
              <a:rPr sz="2800" spc="-355" dirty="0">
                <a:latin typeface="Georgia"/>
                <a:cs typeface="Georgia"/>
              </a:rPr>
              <a:t> </a:t>
            </a:r>
            <a:r>
              <a:rPr sz="2800" spc="15" dirty="0">
                <a:latin typeface="Georgia"/>
                <a:cs typeface="Georgia"/>
              </a:rPr>
              <a:t>two  </a:t>
            </a:r>
            <a:r>
              <a:rPr sz="2800" spc="-25" dirty="0">
                <a:latin typeface="Georgia"/>
                <a:cs typeface="Georgia"/>
              </a:rPr>
              <a:t>successor</a:t>
            </a:r>
            <a:r>
              <a:rPr sz="2800" spc="-80" dirty="0">
                <a:latin typeface="Georgia"/>
                <a:cs typeface="Georgia"/>
              </a:rPr>
              <a:t> </a:t>
            </a:r>
            <a:r>
              <a:rPr sz="2800" spc="-65" dirty="0">
                <a:latin typeface="Georgia"/>
                <a:cs typeface="Georgia"/>
              </a:rPr>
              <a:t>nodes.</a:t>
            </a:r>
            <a:endParaRPr sz="2800" dirty="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43200" y="2515870"/>
            <a:ext cx="4002690" cy="3515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7308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382000" cy="609600"/>
          </a:xfrm>
        </p:spPr>
        <p:txBody>
          <a:bodyPr/>
          <a:lstStyle/>
          <a:p>
            <a:pPr eaLnBrk="1" hangingPunct="1"/>
            <a:r>
              <a:rPr lang="en-US" altLang="ko-KR" smtClean="0"/>
              <a:t>Indexed Binary Search Tree Example</a:t>
            </a:r>
          </a:p>
        </p:txBody>
      </p:sp>
      <p:sp>
        <p:nvSpPr>
          <p:cNvPr id="560131" name="Text Box 3"/>
          <p:cNvSpPr txBox="1">
            <a:spLocks noChangeArrowheads="1"/>
          </p:cNvSpPr>
          <p:nvPr/>
        </p:nvSpPr>
        <p:spPr bwMode="auto">
          <a:xfrm>
            <a:off x="1219200" y="5060950"/>
            <a:ext cx="628808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latinLnBrk="1" hangingPunct="1">
              <a:buFontTx/>
              <a:buChar char="•"/>
            </a:pPr>
            <a:r>
              <a:rPr lang="en-US" altLang="ko-KR" sz="2800" smtClean="0">
                <a:solidFill>
                  <a:srgbClr val="003366"/>
                </a:solidFill>
                <a:latin typeface="Arial" pitchFamily="34" charset="0"/>
              </a:rPr>
              <a:t> </a:t>
            </a:r>
            <a:r>
              <a:rPr lang="en-US" altLang="ko-KR" sz="2800" smtClean="0">
                <a:solidFill>
                  <a:srgbClr val="FF3300"/>
                </a:solidFill>
                <a:latin typeface="Arial" pitchFamily="34" charset="0"/>
              </a:rPr>
              <a:t>What is the Leftsize for each node? </a:t>
            </a:r>
          </a:p>
          <a:p>
            <a:pPr eaLnBrk="1" latinLnBrk="1" hangingPunct="1">
              <a:buFontTx/>
              <a:buChar char="•"/>
            </a:pPr>
            <a:r>
              <a:rPr lang="en-US" altLang="ko-KR" sz="2800" smtClean="0">
                <a:solidFill>
                  <a:srgbClr val="003366"/>
                </a:solidFill>
                <a:latin typeface="Arial" pitchFamily="34" charset="0"/>
              </a:rPr>
              <a:t> LeftSize values are in </a:t>
            </a:r>
            <a:r>
              <a:rPr lang="en-US" altLang="ko-KR" sz="2800" smtClean="0">
                <a:solidFill>
                  <a:srgbClr val="FF3300"/>
                </a:solidFill>
                <a:latin typeface="Arial" pitchFamily="34" charset="0"/>
              </a:rPr>
              <a:t>red</a:t>
            </a:r>
            <a:r>
              <a:rPr lang="en-US" altLang="ko-KR" sz="2800" smtClean="0">
                <a:solidFill>
                  <a:srgbClr val="003366"/>
                </a:solidFill>
                <a:latin typeface="Arial" pitchFamily="34" charset="0"/>
              </a:rPr>
              <a:t>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52600" y="1073150"/>
            <a:ext cx="5410200" cy="3886200"/>
            <a:chOff x="1104" y="922"/>
            <a:chExt cx="3408" cy="2448"/>
          </a:xfrm>
        </p:grpSpPr>
        <p:sp>
          <p:nvSpPr>
            <p:cNvPr id="8210" name="Oval 5"/>
            <p:cNvSpPr>
              <a:spLocks noChangeArrowheads="1"/>
            </p:cNvSpPr>
            <p:nvPr/>
          </p:nvSpPr>
          <p:spPr bwMode="auto">
            <a:xfrm>
              <a:off x="3216" y="922"/>
              <a:ext cx="240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1"/>
              <a:r>
                <a:rPr kumimoji="1" lang="en-US" altLang="ko-KR" sz="2000" b="1" smtClean="0">
                  <a:solidFill>
                    <a:srgbClr val="003366"/>
                  </a:solidFill>
                  <a:latin typeface="굴림" pitchFamily="50" charset="-127"/>
                </a:rPr>
                <a:t>20</a:t>
              </a:r>
            </a:p>
          </p:txBody>
        </p:sp>
        <p:sp>
          <p:nvSpPr>
            <p:cNvPr id="8211" name="Oval 6"/>
            <p:cNvSpPr>
              <a:spLocks noChangeArrowheads="1"/>
            </p:cNvSpPr>
            <p:nvPr/>
          </p:nvSpPr>
          <p:spPr bwMode="auto">
            <a:xfrm>
              <a:off x="4272" y="1498"/>
              <a:ext cx="240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1"/>
              <a:r>
                <a:rPr kumimoji="1" lang="en-US" altLang="ko-KR" sz="2000" b="1" smtClean="0">
                  <a:solidFill>
                    <a:srgbClr val="003366"/>
                  </a:solidFill>
                  <a:latin typeface="굴림" pitchFamily="50" charset="-127"/>
                </a:rPr>
                <a:t>40</a:t>
              </a:r>
            </a:p>
          </p:txBody>
        </p:sp>
        <p:sp>
          <p:nvSpPr>
            <p:cNvPr id="8212" name="Oval 7"/>
            <p:cNvSpPr>
              <a:spLocks noChangeArrowheads="1"/>
            </p:cNvSpPr>
            <p:nvPr/>
          </p:nvSpPr>
          <p:spPr bwMode="auto">
            <a:xfrm>
              <a:off x="2160" y="1498"/>
              <a:ext cx="240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1"/>
              <a:r>
                <a:rPr kumimoji="1" lang="en-US" altLang="ko-KR" sz="2000" b="1" smtClean="0">
                  <a:solidFill>
                    <a:srgbClr val="003366"/>
                  </a:solidFill>
                  <a:latin typeface="굴림" pitchFamily="50" charset="-127"/>
                </a:rPr>
                <a:t>10</a:t>
              </a:r>
            </a:p>
          </p:txBody>
        </p:sp>
        <p:sp>
          <p:nvSpPr>
            <p:cNvPr id="8213" name="Oval 8"/>
            <p:cNvSpPr>
              <a:spLocks noChangeArrowheads="1"/>
            </p:cNvSpPr>
            <p:nvPr/>
          </p:nvSpPr>
          <p:spPr bwMode="auto">
            <a:xfrm>
              <a:off x="1536" y="2074"/>
              <a:ext cx="240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1"/>
              <a:r>
                <a:rPr kumimoji="1" lang="en-US" altLang="ko-KR" sz="2000" b="1" dirty="0" smtClean="0">
                  <a:solidFill>
                    <a:srgbClr val="003366"/>
                  </a:solidFill>
                  <a:latin typeface="굴림" pitchFamily="50" charset="-127"/>
                </a:rPr>
                <a:t>6</a:t>
              </a:r>
            </a:p>
          </p:txBody>
        </p:sp>
        <p:sp>
          <p:nvSpPr>
            <p:cNvPr id="8214" name="Oval 9"/>
            <p:cNvSpPr>
              <a:spLocks noChangeArrowheads="1"/>
            </p:cNvSpPr>
            <p:nvPr/>
          </p:nvSpPr>
          <p:spPr bwMode="auto">
            <a:xfrm>
              <a:off x="1104" y="2650"/>
              <a:ext cx="240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1"/>
              <a:r>
                <a:rPr kumimoji="1" lang="en-US" altLang="ko-KR" sz="2000" b="1" smtClean="0">
                  <a:solidFill>
                    <a:srgbClr val="003366"/>
                  </a:solidFill>
                  <a:latin typeface="굴림" pitchFamily="50" charset="-127"/>
                </a:rPr>
                <a:t>2</a:t>
              </a:r>
            </a:p>
          </p:txBody>
        </p:sp>
        <p:sp>
          <p:nvSpPr>
            <p:cNvPr id="8215" name="Oval 10"/>
            <p:cNvSpPr>
              <a:spLocks noChangeArrowheads="1"/>
            </p:cNvSpPr>
            <p:nvPr/>
          </p:nvSpPr>
          <p:spPr bwMode="auto">
            <a:xfrm>
              <a:off x="1872" y="2650"/>
              <a:ext cx="240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1"/>
              <a:r>
                <a:rPr kumimoji="1" lang="en-US" altLang="ko-KR" sz="2000" b="1" smtClean="0">
                  <a:solidFill>
                    <a:srgbClr val="003366"/>
                  </a:solidFill>
                  <a:latin typeface="굴림" pitchFamily="50" charset="-127"/>
                </a:rPr>
                <a:t>8</a:t>
              </a:r>
            </a:p>
          </p:txBody>
        </p:sp>
        <p:sp>
          <p:nvSpPr>
            <p:cNvPr id="8216" name="Oval 11"/>
            <p:cNvSpPr>
              <a:spLocks noChangeArrowheads="1"/>
            </p:cNvSpPr>
            <p:nvPr/>
          </p:nvSpPr>
          <p:spPr bwMode="auto">
            <a:xfrm>
              <a:off x="2688" y="2074"/>
              <a:ext cx="240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1"/>
              <a:r>
                <a:rPr kumimoji="1" lang="en-US" altLang="ko-KR" sz="2000" b="1" smtClean="0">
                  <a:solidFill>
                    <a:srgbClr val="003366"/>
                  </a:solidFill>
                  <a:latin typeface="굴림" pitchFamily="50" charset="-127"/>
                </a:rPr>
                <a:t>15</a:t>
              </a:r>
            </a:p>
          </p:txBody>
        </p:sp>
        <p:sp>
          <p:nvSpPr>
            <p:cNvPr id="8217" name="Oval 12"/>
            <p:cNvSpPr>
              <a:spLocks noChangeArrowheads="1"/>
            </p:cNvSpPr>
            <p:nvPr/>
          </p:nvSpPr>
          <p:spPr bwMode="auto">
            <a:xfrm>
              <a:off x="3840" y="2074"/>
              <a:ext cx="240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1"/>
              <a:r>
                <a:rPr kumimoji="1" lang="en-US" altLang="ko-KR" sz="2000" b="1" smtClean="0">
                  <a:solidFill>
                    <a:srgbClr val="003366"/>
                  </a:solidFill>
                  <a:latin typeface="굴림" pitchFamily="50" charset="-127"/>
                </a:rPr>
                <a:t>30</a:t>
              </a:r>
            </a:p>
          </p:txBody>
        </p:sp>
        <p:sp>
          <p:nvSpPr>
            <p:cNvPr id="8218" name="Oval 13"/>
            <p:cNvSpPr>
              <a:spLocks noChangeArrowheads="1"/>
            </p:cNvSpPr>
            <p:nvPr/>
          </p:nvSpPr>
          <p:spPr bwMode="auto">
            <a:xfrm>
              <a:off x="3552" y="2650"/>
              <a:ext cx="240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1"/>
              <a:r>
                <a:rPr kumimoji="1" lang="en-US" altLang="ko-KR" sz="2000" b="1" smtClean="0">
                  <a:solidFill>
                    <a:srgbClr val="003366"/>
                  </a:solidFill>
                  <a:latin typeface="굴림" pitchFamily="50" charset="-127"/>
                </a:rPr>
                <a:t>25</a:t>
              </a:r>
            </a:p>
          </p:txBody>
        </p:sp>
        <p:sp>
          <p:nvSpPr>
            <p:cNvPr id="8219" name="Line 14"/>
            <p:cNvSpPr>
              <a:spLocks noChangeShapeType="1"/>
            </p:cNvSpPr>
            <p:nvPr/>
          </p:nvSpPr>
          <p:spPr bwMode="auto">
            <a:xfrm flipH="1">
              <a:off x="2304" y="1162"/>
              <a:ext cx="105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latinLnBrk="1"/>
              <a:endParaRPr kumimoji="1" lang="en-US" sz="2400" smtClean="0">
                <a:solidFill>
                  <a:srgbClr val="003366"/>
                </a:solidFill>
                <a:latin typeface="Times New Roman" pitchFamily="18" charset="0"/>
              </a:endParaRPr>
            </a:p>
          </p:txBody>
        </p:sp>
        <p:sp>
          <p:nvSpPr>
            <p:cNvPr id="8220" name="Line 15"/>
            <p:cNvSpPr>
              <a:spLocks noChangeShapeType="1"/>
            </p:cNvSpPr>
            <p:nvPr/>
          </p:nvSpPr>
          <p:spPr bwMode="auto">
            <a:xfrm>
              <a:off x="3360" y="1162"/>
              <a:ext cx="100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latinLnBrk="1"/>
              <a:endParaRPr kumimoji="1" lang="en-US" sz="2400" smtClean="0">
                <a:solidFill>
                  <a:srgbClr val="003366"/>
                </a:solidFill>
                <a:latin typeface="Times New Roman" pitchFamily="18" charset="0"/>
              </a:endParaRPr>
            </a:p>
          </p:txBody>
        </p:sp>
        <p:sp>
          <p:nvSpPr>
            <p:cNvPr id="8221" name="Line 16"/>
            <p:cNvSpPr>
              <a:spLocks noChangeShapeType="1"/>
            </p:cNvSpPr>
            <p:nvPr/>
          </p:nvSpPr>
          <p:spPr bwMode="auto">
            <a:xfrm flipH="1">
              <a:off x="1680" y="1738"/>
              <a:ext cx="5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latinLnBrk="1"/>
              <a:endParaRPr kumimoji="1" lang="en-US" sz="2400" smtClean="0">
                <a:solidFill>
                  <a:srgbClr val="003366"/>
                </a:solidFill>
                <a:latin typeface="Times New Roman" pitchFamily="18" charset="0"/>
              </a:endParaRPr>
            </a:p>
          </p:txBody>
        </p:sp>
        <p:sp>
          <p:nvSpPr>
            <p:cNvPr id="8222" name="Line 17"/>
            <p:cNvSpPr>
              <a:spLocks noChangeShapeType="1"/>
            </p:cNvSpPr>
            <p:nvPr/>
          </p:nvSpPr>
          <p:spPr bwMode="auto">
            <a:xfrm>
              <a:off x="2304" y="1738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latinLnBrk="1"/>
              <a:endParaRPr kumimoji="1" lang="en-US" sz="2400" smtClean="0">
                <a:solidFill>
                  <a:srgbClr val="003366"/>
                </a:solidFill>
                <a:latin typeface="Times New Roman" pitchFamily="18" charset="0"/>
              </a:endParaRPr>
            </a:p>
          </p:txBody>
        </p:sp>
        <p:sp>
          <p:nvSpPr>
            <p:cNvPr id="8223" name="Line 18"/>
            <p:cNvSpPr>
              <a:spLocks noChangeShapeType="1"/>
            </p:cNvSpPr>
            <p:nvPr/>
          </p:nvSpPr>
          <p:spPr bwMode="auto">
            <a:xfrm flipH="1">
              <a:off x="3936" y="1738"/>
              <a:ext cx="43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latinLnBrk="1"/>
              <a:endParaRPr kumimoji="1" lang="en-US" sz="2400" smtClean="0">
                <a:solidFill>
                  <a:srgbClr val="003366"/>
                </a:solidFill>
                <a:latin typeface="Times New Roman" pitchFamily="18" charset="0"/>
              </a:endParaRPr>
            </a:p>
          </p:txBody>
        </p:sp>
        <p:sp>
          <p:nvSpPr>
            <p:cNvPr id="8224" name="Line 19"/>
            <p:cNvSpPr>
              <a:spLocks noChangeShapeType="1"/>
            </p:cNvSpPr>
            <p:nvPr/>
          </p:nvSpPr>
          <p:spPr bwMode="auto">
            <a:xfrm flipH="1">
              <a:off x="1248" y="2314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latinLnBrk="1"/>
              <a:endParaRPr kumimoji="1" lang="en-US" sz="2400" smtClean="0">
                <a:solidFill>
                  <a:srgbClr val="003366"/>
                </a:solidFill>
                <a:latin typeface="Times New Roman" pitchFamily="18" charset="0"/>
              </a:endParaRPr>
            </a:p>
          </p:txBody>
        </p:sp>
        <p:sp>
          <p:nvSpPr>
            <p:cNvPr id="8225" name="Line 20"/>
            <p:cNvSpPr>
              <a:spLocks noChangeShapeType="1"/>
            </p:cNvSpPr>
            <p:nvPr/>
          </p:nvSpPr>
          <p:spPr bwMode="auto">
            <a:xfrm>
              <a:off x="1680" y="2314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latinLnBrk="1"/>
              <a:endParaRPr kumimoji="1" lang="en-US" sz="2400" smtClean="0">
                <a:solidFill>
                  <a:srgbClr val="003366"/>
                </a:solidFill>
                <a:latin typeface="Times New Roman" pitchFamily="18" charset="0"/>
              </a:endParaRPr>
            </a:p>
          </p:txBody>
        </p:sp>
        <p:sp>
          <p:nvSpPr>
            <p:cNvPr id="8226" name="Line 21"/>
            <p:cNvSpPr>
              <a:spLocks noChangeShapeType="1"/>
            </p:cNvSpPr>
            <p:nvPr/>
          </p:nvSpPr>
          <p:spPr bwMode="auto">
            <a:xfrm flipH="1">
              <a:off x="3648" y="2314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latinLnBrk="1"/>
              <a:endParaRPr kumimoji="1" lang="en-US" sz="2400" smtClean="0">
                <a:solidFill>
                  <a:srgbClr val="003366"/>
                </a:solidFill>
                <a:latin typeface="Times New Roman" pitchFamily="18" charset="0"/>
              </a:endParaRPr>
            </a:p>
          </p:txBody>
        </p:sp>
        <p:sp>
          <p:nvSpPr>
            <p:cNvPr id="8227" name="Oval 22"/>
            <p:cNvSpPr>
              <a:spLocks noChangeArrowheads="1"/>
            </p:cNvSpPr>
            <p:nvPr/>
          </p:nvSpPr>
          <p:spPr bwMode="auto">
            <a:xfrm>
              <a:off x="4224" y="2650"/>
              <a:ext cx="240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1"/>
              <a:r>
                <a:rPr kumimoji="1" lang="en-US" altLang="ko-KR" sz="2000" b="1" smtClean="0">
                  <a:solidFill>
                    <a:srgbClr val="003366"/>
                  </a:solidFill>
                  <a:latin typeface="굴림" pitchFamily="50" charset="-127"/>
                </a:rPr>
                <a:t>35</a:t>
              </a:r>
            </a:p>
          </p:txBody>
        </p:sp>
        <p:sp>
          <p:nvSpPr>
            <p:cNvPr id="8228" name="Line 23"/>
            <p:cNvSpPr>
              <a:spLocks noChangeShapeType="1"/>
            </p:cNvSpPr>
            <p:nvPr/>
          </p:nvSpPr>
          <p:spPr bwMode="auto">
            <a:xfrm>
              <a:off x="3984" y="2314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latinLnBrk="1"/>
              <a:endParaRPr kumimoji="1" lang="en-US" sz="2400" smtClean="0">
                <a:solidFill>
                  <a:srgbClr val="003366"/>
                </a:solidFill>
                <a:latin typeface="Times New Roman" pitchFamily="18" charset="0"/>
              </a:endParaRPr>
            </a:p>
          </p:txBody>
        </p:sp>
        <p:sp>
          <p:nvSpPr>
            <p:cNvPr id="8229" name="Oval 24"/>
            <p:cNvSpPr>
              <a:spLocks noChangeArrowheads="1"/>
            </p:cNvSpPr>
            <p:nvPr/>
          </p:nvSpPr>
          <p:spPr bwMode="auto">
            <a:xfrm>
              <a:off x="1584" y="3130"/>
              <a:ext cx="240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1"/>
              <a:r>
                <a:rPr kumimoji="1" lang="en-US" altLang="ko-KR" sz="2000" b="1" smtClean="0">
                  <a:solidFill>
                    <a:srgbClr val="003366"/>
                  </a:solidFill>
                  <a:latin typeface="굴림" pitchFamily="50" charset="-127"/>
                </a:rPr>
                <a:t>7</a:t>
              </a:r>
            </a:p>
          </p:txBody>
        </p:sp>
        <p:sp>
          <p:nvSpPr>
            <p:cNvPr id="8230" name="Line 25"/>
            <p:cNvSpPr>
              <a:spLocks noChangeShapeType="1"/>
            </p:cNvSpPr>
            <p:nvPr/>
          </p:nvSpPr>
          <p:spPr bwMode="auto">
            <a:xfrm flipH="1">
              <a:off x="1728" y="2890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latinLnBrk="1"/>
              <a:endParaRPr kumimoji="1" lang="en-US" sz="2400" smtClean="0">
                <a:solidFill>
                  <a:srgbClr val="003366"/>
                </a:solidFill>
                <a:latin typeface="Times New Roman" pitchFamily="18" charset="0"/>
              </a:endParaRPr>
            </a:p>
          </p:txBody>
        </p:sp>
        <p:sp>
          <p:nvSpPr>
            <p:cNvPr id="8231" name="Oval 26"/>
            <p:cNvSpPr>
              <a:spLocks noChangeArrowheads="1"/>
            </p:cNvSpPr>
            <p:nvPr/>
          </p:nvSpPr>
          <p:spPr bwMode="auto">
            <a:xfrm>
              <a:off x="3072" y="2650"/>
              <a:ext cx="240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1"/>
              <a:r>
                <a:rPr kumimoji="1" lang="en-US" altLang="ko-KR" sz="2000" b="1" smtClean="0">
                  <a:solidFill>
                    <a:srgbClr val="003366"/>
                  </a:solidFill>
                  <a:latin typeface="굴림" pitchFamily="50" charset="-127"/>
                </a:rPr>
                <a:t>18</a:t>
              </a:r>
            </a:p>
          </p:txBody>
        </p:sp>
        <p:sp>
          <p:nvSpPr>
            <p:cNvPr id="8232" name="Line 27"/>
            <p:cNvSpPr>
              <a:spLocks noChangeShapeType="1"/>
            </p:cNvSpPr>
            <p:nvPr/>
          </p:nvSpPr>
          <p:spPr bwMode="auto">
            <a:xfrm>
              <a:off x="2832" y="2314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latinLnBrk="1"/>
              <a:endParaRPr kumimoji="1" lang="en-US" sz="2400" smtClean="0">
                <a:solidFill>
                  <a:srgbClr val="003366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1447800" y="981075"/>
            <a:ext cx="5356225" cy="3841750"/>
            <a:chOff x="912" y="864"/>
            <a:chExt cx="3374" cy="2420"/>
          </a:xfrm>
        </p:grpSpPr>
        <p:sp>
          <p:nvSpPr>
            <p:cNvPr id="8198" name="Text Box 29"/>
            <p:cNvSpPr txBox="1">
              <a:spLocks noChangeArrowheads="1"/>
            </p:cNvSpPr>
            <p:nvPr/>
          </p:nvSpPr>
          <p:spPr bwMode="auto">
            <a:xfrm>
              <a:off x="3024" y="864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latinLnBrk="1" hangingPunct="1"/>
              <a:r>
                <a:rPr lang="en-US" altLang="ko-KR" sz="2000" b="1" smtClean="0">
                  <a:solidFill>
                    <a:srgbClr val="FF3300"/>
                  </a:solidFill>
                  <a:latin typeface="굴림" pitchFamily="50" charset="-127"/>
                </a:rPr>
                <a:t>7</a:t>
              </a:r>
            </a:p>
          </p:txBody>
        </p:sp>
        <p:sp>
          <p:nvSpPr>
            <p:cNvPr id="8199" name="Text Box 30"/>
            <p:cNvSpPr txBox="1">
              <a:spLocks noChangeArrowheads="1"/>
            </p:cNvSpPr>
            <p:nvPr/>
          </p:nvSpPr>
          <p:spPr bwMode="auto">
            <a:xfrm>
              <a:off x="1968" y="1440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latinLnBrk="1" hangingPunct="1"/>
              <a:r>
                <a:rPr lang="en-US" altLang="ko-KR" sz="2000" b="1" smtClean="0">
                  <a:solidFill>
                    <a:srgbClr val="FF3300"/>
                  </a:solidFill>
                  <a:latin typeface="굴림" pitchFamily="50" charset="-127"/>
                </a:rPr>
                <a:t>4</a:t>
              </a:r>
            </a:p>
          </p:txBody>
        </p:sp>
        <p:sp>
          <p:nvSpPr>
            <p:cNvPr id="8200" name="Text Box 31"/>
            <p:cNvSpPr txBox="1">
              <a:spLocks noChangeArrowheads="1"/>
            </p:cNvSpPr>
            <p:nvPr/>
          </p:nvSpPr>
          <p:spPr bwMode="auto">
            <a:xfrm>
              <a:off x="1344" y="2016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latinLnBrk="1" hangingPunct="1"/>
              <a:r>
                <a:rPr lang="en-US" altLang="ko-KR" sz="2000" b="1" dirty="0" smtClean="0">
                  <a:solidFill>
                    <a:srgbClr val="FF3300"/>
                  </a:solidFill>
                  <a:latin typeface="굴림" pitchFamily="50" charset="-127"/>
                </a:rPr>
                <a:t>1</a:t>
              </a:r>
            </a:p>
          </p:txBody>
        </p:sp>
        <p:sp>
          <p:nvSpPr>
            <p:cNvPr id="8201" name="Text Box 32"/>
            <p:cNvSpPr txBox="1">
              <a:spLocks noChangeArrowheads="1"/>
            </p:cNvSpPr>
            <p:nvPr/>
          </p:nvSpPr>
          <p:spPr bwMode="auto">
            <a:xfrm>
              <a:off x="912" y="2554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latinLnBrk="1" hangingPunct="1"/>
              <a:r>
                <a:rPr lang="en-US" altLang="ko-KR" sz="2000" b="1" smtClean="0">
                  <a:solidFill>
                    <a:srgbClr val="FF3300"/>
                  </a:solidFill>
                  <a:latin typeface="굴림" pitchFamily="50" charset="-127"/>
                </a:rPr>
                <a:t>0</a:t>
              </a:r>
            </a:p>
          </p:txBody>
        </p:sp>
        <p:sp>
          <p:nvSpPr>
            <p:cNvPr id="8202" name="Text Box 33"/>
            <p:cNvSpPr txBox="1">
              <a:spLocks noChangeArrowheads="1"/>
            </p:cNvSpPr>
            <p:nvPr/>
          </p:nvSpPr>
          <p:spPr bwMode="auto">
            <a:xfrm>
              <a:off x="1392" y="3034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latinLnBrk="1" hangingPunct="1"/>
              <a:r>
                <a:rPr lang="en-US" altLang="ko-KR" sz="2000" b="1" smtClean="0">
                  <a:solidFill>
                    <a:srgbClr val="FF3300"/>
                  </a:solidFill>
                  <a:latin typeface="굴림" pitchFamily="50" charset="-127"/>
                </a:rPr>
                <a:t>0</a:t>
              </a:r>
            </a:p>
          </p:txBody>
        </p:sp>
        <p:sp>
          <p:nvSpPr>
            <p:cNvPr id="8203" name="Text Box 34"/>
            <p:cNvSpPr txBox="1">
              <a:spLocks noChangeArrowheads="1"/>
            </p:cNvSpPr>
            <p:nvPr/>
          </p:nvSpPr>
          <p:spPr bwMode="auto">
            <a:xfrm>
              <a:off x="1680" y="2554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latinLnBrk="1" hangingPunct="1"/>
              <a:r>
                <a:rPr lang="en-US" altLang="ko-KR" sz="2000" b="1" smtClean="0">
                  <a:solidFill>
                    <a:srgbClr val="FF3300"/>
                  </a:solidFill>
                  <a:latin typeface="굴림" pitchFamily="50" charset="-127"/>
                </a:rPr>
                <a:t>1</a:t>
              </a:r>
            </a:p>
          </p:txBody>
        </p:sp>
        <p:sp>
          <p:nvSpPr>
            <p:cNvPr id="8204" name="Text Box 35"/>
            <p:cNvSpPr txBox="1">
              <a:spLocks noChangeArrowheads="1"/>
            </p:cNvSpPr>
            <p:nvPr/>
          </p:nvSpPr>
          <p:spPr bwMode="auto">
            <a:xfrm>
              <a:off x="2496" y="2016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latinLnBrk="1" hangingPunct="1"/>
              <a:r>
                <a:rPr lang="en-US" altLang="ko-KR" sz="2000" b="1" smtClean="0">
                  <a:solidFill>
                    <a:srgbClr val="FF3300"/>
                  </a:solidFill>
                  <a:latin typeface="굴림" pitchFamily="50" charset="-127"/>
                </a:rPr>
                <a:t>0</a:t>
              </a:r>
            </a:p>
          </p:txBody>
        </p:sp>
        <p:sp>
          <p:nvSpPr>
            <p:cNvPr id="8205" name="Text Box 36"/>
            <p:cNvSpPr txBox="1">
              <a:spLocks noChangeArrowheads="1"/>
            </p:cNvSpPr>
            <p:nvPr/>
          </p:nvSpPr>
          <p:spPr bwMode="auto">
            <a:xfrm>
              <a:off x="4080" y="1440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latinLnBrk="1" hangingPunct="1"/>
              <a:r>
                <a:rPr lang="en-US" altLang="ko-KR" sz="2000" b="1" smtClean="0">
                  <a:solidFill>
                    <a:srgbClr val="FF3300"/>
                  </a:solidFill>
                  <a:latin typeface="굴림" pitchFamily="50" charset="-127"/>
                </a:rPr>
                <a:t>3</a:t>
              </a:r>
            </a:p>
          </p:txBody>
        </p:sp>
        <p:sp>
          <p:nvSpPr>
            <p:cNvPr id="8206" name="Text Box 37"/>
            <p:cNvSpPr txBox="1">
              <a:spLocks noChangeArrowheads="1"/>
            </p:cNvSpPr>
            <p:nvPr/>
          </p:nvSpPr>
          <p:spPr bwMode="auto">
            <a:xfrm>
              <a:off x="3648" y="2016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latinLnBrk="1" hangingPunct="1"/>
              <a:r>
                <a:rPr lang="en-US" altLang="ko-KR" sz="2000" b="1" smtClean="0">
                  <a:solidFill>
                    <a:srgbClr val="FF3300"/>
                  </a:solidFill>
                  <a:latin typeface="굴림" pitchFamily="50" charset="-127"/>
                </a:rPr>
                <a:t>1</a:t>
              </a:r>
            </a:p>
          </p:txBody>
        </p:sp>
        <p:sp>
          <p:nvSpPr>
            <p:cNvPr id="8207" name="Text Box 38"/>
            <p:cNvSpPr txBox="1">
              <a:spLocks noChangeArrowheads="1"/>
            </p:cNvSpPr>
            <p:nvPr/>
          </p:nvSpPr>
          <p:spPr bwMode="auto">
            <a:xfrm>
              <a:off x="2880" y="2592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latinLnBrk="1" hangingPunct="1"/>
              <a:r>
                <a:rPr lang="en-US" altLang="ko-KR" sz="2000" b="1" smtClean="0">
                  <a:solidFill>
                    <a:srgbClr val="FF3300"/>
                  </a:solidFill>
                  <a:latin typeface="굴림" pitchFamily="50" charset="-127"/>
                </a:rPr>
                <a:t>0</a:t>
              </a:r>
            </a:p>
          </p:txBody>
        </p:sp>
        <p:sp>
          <p:nvSpPr>
            <p:cNvPr id="8208" name="Text Box 39"/>
            <p:cNvSpPr txBox="1">
              <a:spLocks noChangeArrowheads="1"/>
            </p:cNvSpPr>
            <p:nvPr/>
          </p:nvSpPr>
          <p:spPr bwMode="auto">
            <a:xfrm>
              <a:off x="3360" y="2592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latinLnBrk="1" hangingPunct="1"/>
              <a:r>
                <a:rPr lang="en-US" altLang="ko-KR" sz="2000" b="1" smtClean="0">
                  <a:solidFill>
                    <a:srgbClr val="FF3300"/>
                  </a:solidFill>
                  <a:latin typeface="굴림" pitchFamily="50" charset="-127"/>
                </a:rPr>
                <a:t>0</a:t>
              </a:r>
            </a:p>
          </p:txBody>
        </p:sp>
        <p:sp>
          <p:nvSpPr>
            <p:cNvPr id="8209" name="Text Box 40"/>
            <p:cNvSpPr txBox="1">
              <a:spLocks noChangeArrowheads="1"/>
            </p:cNvSpPr>
            <p:nvPr/>
          </p:nvSpPr>
          <p:spPr bwMode="auto">
            <a:xfrm>
              <a:off x="4032" y="2592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latinLnBrk="1" hangingPunct="1"/>
              <a:r>
                <a:rPr lang="en-US" altLang="ko-KR" sz="2000" b="1" smtClean="0">
                  <a:solidFill>
                    <a:srgbClr val="FF3300"/>
                  </a:solidFill>
                  <a:latin typeface="굴림" pitchFamily="50" charset="-127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99722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0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0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1" grpId="0" build="p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LeftSize and Rank</a:t>
            </a:r>
          </a:p>
        </p:txBody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 smtClean="0"/>
              <a:t>Rank of an element is its position in </a:t>
            </a:r>
            <a:r>
              <a:rPr lang="en-US" altLang="ko-KR" sz="2400" dirty="0" err="1" smtClean="0"/>
              <a:t>inorder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inorder</a:t>
            </a:r>
            <a:r>
              <a:rPr lang="en-US" altLang="ko-KR" sz="2400" dirty="0" smtClean="0"/>
              <a:t> = ascending key order).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altLang="ko-KR" sz="2400" dirty="0" smtClean="0"/>
              <a:t>[</a:t>
            </a:r>
            <a:r>
              <a:rPr lang="en-US" altLang="ko-KR" sz="2400" u="sng" dirty="0" smtClean="0"/>
              <a:t>2</a:t>
            </a:r>
            <a:r>
              <a:rPr lang="en-US" altLang="ko-KR" sz="2400" dirty="0" smtClean="0"/>
              <a:t>,6,7,8,10,</a:t>
            </a:r>
            <a:r>
              <a:rPr lang="en-US" altLang="ko-KR" sz="2400" u="sng" dirty="0" smtClean="0"/>
              <a:t>15</a:t>
            </a:r>
            <a:r>
              <a:rPr lang="en-US" altLang="ko-KR" sz="2400" dirty="0" smtClean="0"/>
              <a:t>,18,</a:t>
            </a:r>
            <a:r>
              <a:rPr lang="en-US" altLang="ko-KR" sz="2400" u="sng" dirty="0" smtClean="0"/>
              <a:t>20</a:t>
            </a:r>
            <a:r>
              <a:rPr lang="en-US" altLang="ko-KR" sz="2400" dirty="0" smtClean="0"/>
              <a:t>,25,30,35,40]</a:t>
            </a:r>
          </a:p>
          <a:p>
            <a:pPr eaLnBrk="1" hangingPunct="1"/>
            <a:r>
              <a:rPr lang="en-US" altLang="ko-KR" sz="2400" dirty="0" smtClean="0"/>
              <a:t>rank(2)=0</a:t>
            </a:r>
          </a:p>
          <a:p>
            <a:pPr eaLnBrk="1" hangingPunct="1"/>
            <a:r>
              <a:rPr lang="en-US" altLang="ko-KR" sz="2400" dirty="0" smtClean="0"/>
              <a:t>rank(15)=5</a:t>
            </a:r>
          </a:p>
          <a:p>
            <a:pPr eaLnBrk="1" hangingPunct="1"/>
            <a:r>
              <a:rPr lang="en-US" altLang="ko-KR" sz="2400" dirty="0" smtClean="0"/>
              <a:t>rank(20)=7</a:t>
            </a:r>
          </a:p>
          <a:p>
            <a:pPr eaLnBrk="1" hangingPunct="1"/>
            <a:r>
              <a:rPr lang="en-US" altLang="ko-KR" sz="2400" dirty="0" err="1" smtClean="0"/>
              <a:t>LeftSize</a:t>
            </a:r>
            <a:r>
              <a:rPr lang="en-US" altLang="ko-KR" sz="2400" dirty="0" smtClean="0"/>
              <a:t>(x) = rank(x) with respect to elements in the </a:t>
            </a:r>
            <a:r>
              <a:rPr lang="en-US" altLang="ko-KR" sz="2400" dirty="0" err="1" smtClean="0"/>
              <a:t>subtree</a:t>
            </a:r>
            <a:r>
              <a:rPr lang="en-US" altLang="ko-KR" sz="2400" dirty="0" smtClean="0"/>
              <a:t> rooted at x</a:t>
            </a:r>
          </a:p>
        </p:txBody>
      </p:sp>
    </p:spTree>
    <p:extLst>
      <p:ext uri="{BB962C8B-B14F-4D97-AF65-F5344CB8AC3E}">
        <p14:creationId xmlns:p14="http://schemas.microsoft.com/office/powerpoint/2010/main" val="35952818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1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1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1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1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1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1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1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1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1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1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61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61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155" grpId="0" build="p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Exercise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ko-KR" sz="2400" dirty="0" smtClean="0"/>
          </a:p>
        </p:txBody>
      </p:sp>
      <p:pic>
        <p:nvPicPr>
          <p:cNvPr id="562181" name="Picture 5" descr="tre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788" y="1543050"/>
            <a:ext cx="6121400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39914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2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2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2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2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79" grpId="0" build="p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382000" cy="609600"/>
          </a:xfrm>
        </p:spPr>
        <p:txBody>
          <a:bodyPr/>
          <a:lstStyle/>
          <a:p>
            <a:pPr eaLnBrk="1" hangingPunct="1"/>
            <a:r>
              <a:rPr lang="en-US" altLang="ko-KR" sz="2800" smtClean="0"/>
              <a:t>Indexed Binary Search Tree – Search &amp; Delete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 err="1" smtClean="0"/>
              <a:t>IndexSearch</a:t>
            </a:r>
            <a:r>
              <a:rPr lang="en-US" altLang="ko-KR" dirty="0" smtClean="0"/>
              <a:t>(rank) returns the </a:t>
            </a:r>
            <a:r>
              <a:rPr lang="en-US" altLang="ko-KR" dirty="0" err="1" smtClean="0"/>
              <a:t>rank</a:t>
            </a:r>
            <a:r>
              <a:rPr lang="en-US" altLang="ko-KR" baseline="30000" dirty="0" err="1" smtClean="0"/>
              <a:t>th</a:t>
            </a:r>
            <a:r>
              <a:rPr lang="en-US" altLang="ko-KR" dirty="0" smtClean="0"/>
              <a:t> element</a:t>
            </a:r>
          </a:p>
          <a:p>
            <a:pPr eaLnBrk="1" hangingPunct="1"/>
            <a:r>
              <a:rPr lang="en-US" altLang="ko-KR" dirty="0" err="1" smtClean="0"/>
              <a:t>IndexDelete</a:t>
            </a:r>
            <a:r>
              <a:rPr lang="en-US" altLang="ko-KR" dirty="0" smtClean="0"/>
              <a:t>(rank) deletes the </a:t>
            </a:r>
            <a:r>
              <a:rPr lang="en-US" altLang="ko-KR" dirty="0" err="1" smtClean="0"/>
              <a:t>rank</a:t>
            </a:r>
            <a:r>
              <a:rPr lang="en-US" altLang="ko-KR" baseline="30000" dirty="0" err="1" smtClean="0"/>
              <a:t>th</a:t>
            </a:r>
            <a:r>
              <a:rPr lang="en-US" altLang="ko-KR" dirty="0" smtClean="0"/>
              <a:t> element</a:t>
            </a:r>
          </a:p>
          <a:p>
            <a:pPr eaLnBrk="1" hangingPunct="1"/>
            <a:r>
              <a:rPr lang="en-US" altLang="ko-KR" dirty="0" smtClean="0"/>
              <a:t>If rank = </a:t>
            </a:r>
            <a:r>
              <a:rPr lang="en-US" altLang="ko-KR" dirty="0" err="1" smtClean="0"/>
              <a:t>x.LeftSize</a:t>
            </a:r>
            <a:r>
              <a:rPr lang="en-US" altLang="ko-KR" dirty="0" smtClean="0"/>
              <a:t>, desired element is </a:t>
            </a:r>
            <a:r>
              <a:rPr lang="en-US" altLang="ko-KR" dirty="0" err="1" smtClean="0"/>
              <a:t>x.element</a:t>
            </a:r>
            <a:r>
              <a:rPr lang="en-US" altLang="ko-KR" dirty="0" smtClean="0"/>
              <a:t>.</a:t>
            </a:r>
          </a:p>
          <a:p>
            <a:pPr eaLnBrk="1" hangingPunct="1"/>
            <a:r>
              <a:rPr lang="en-US" altLang="ko-KR" dirty="0" smtClean="0"/>
              <a:t>If rank &lt; </a:t>
            </a:r>
            <a:r>
              <a:rPr lang="en-US" altLang="ko-KR" dirty="0" err="1" smtClean="0"/>
              <a:t>x.LeftSize</a:t>
            </a:r>
            <a:r>
              <a:rPr lang="en-US" altLang="ko-KR" dirty="0" smtClean="0"/>
              <a:t>, desired element is </a:t>
            </a:r>
            <a:r>
              <a:rPr lang="en-US" altLang="ko-KR" dirty="0" err="1" smtClean="0"/>
              <a:t>rank</a:t>
            </a:r>
            <a:r>
              <a:rPr lang="en-US" altLang="ko-KR" baseline="30000" dirty="0" err="1" smtClean="0"/>
              <a:t>th</a:t>
            </a:r>
            <a:r>
              <a:rPr lang="en-US" altLang="ko-KR" dirty="0" smtClean="0"/>
              <a:t> element in left </a:t>
            </a:r>
            <a:r>
              <a:rPr lang="en-US" altLang="ko-KR" dirty="0" err="1" smtClean="0"/>
              <a:t>subtree</a:t>
            </a:r>
            <a:r>
              <a:rPr lang="en-US" altLang="ko-KR" dirty="0" smtClean="0"/>
              <a:t> of x.</a:t>
            </a:r>
          </a:p>
          <a:p>
            <a:pPr eaLnBrk="1" hangingPunct="1"/>
            <a:r>
              <a:rPr lang="en-US" altLang="ko-KR" dirty="0" smtClean="0"/>
              <a:t>If rank &gt; </a:t>
            </a:r>
            <a:r>
              <a:rPr lang="en-US" altLang="ko-KR" dirty="0" err="1" smtClean="0"/>
              <a:t>x.LeftSize</a:t>
            </a:r>
            <a:r>
              <a:rPr lang="en-US" altLang="ko-KR" dirty="0" smtClean="0"/>
              <a:t>, desired element is</a:t>
            </a:r>
            <a:br>
              <a:rPr lang="en-US" altLang="ko-KR" dirty="0" smtClean="0"/>
            </a:br>
            <a:r>
              <a:rPr lang="en-US" altLang="ko-KR" dirty="0" smtClean="0"/>
              <a:t>(rank-(x.LeftSize+1))</a:t>
            </a:r>
            <a:r>
              <a:rPr lang="en-US" altLang="ko-KR" baseline="30000" dirty="0" err="1" smtClean="0"/>
              <a:t>th</a:t>
            </a:r>
            <a:r>
              <a:rPr lang="en-US" altLang="ko-KR" dirty="0" smtClean="0"/>
              <a:t> element in right </a:t>
            </a:r>
            <a:r>
              <a:rPr lang="en-US" altLang="ko-KR" dirty="0" err="1" smtClean="0"/>
              <a:t>subtree</a:t>
            </a:r>
            <a:r>
              <a:rPr lang="en-US" altLang="ko-KR" dirty="0" smtClean="0"/>
              <a:t> of x.</a:t>
            </a:r>
          </a:p>
          <a:p>
            <a:pPr marL="0" indent="0" eaLnBrk="1" hangingPunct="1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450376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9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9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9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9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9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9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9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9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9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9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1" grpId="0" build="p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9"/>
          <p:cNvSpPr>
            <a:spLocks noChangeArrowheads="1"/>
          </p:cNvSpPr>
          <p:nvPr/>
        </p:nvSpPr>
        <p:spPr bwMode="auto">
          <a:xfrm>
            <a:off x="381000" y="333375"/>
            <a:ext cx="800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altLang="ko-KR" sz="3200" b="1">
                <a:solidFill>
                  <a:schemeClr val="tx2"/>
                </a:solidFill>
                <a:latin typeface="Arial" pitchFamily="34" charset="0"/>
              </a:rPr>
              <a:t>Indexed Binary Search Example</a:t>
            </a:r>
          </a:p>
        </p:txBody>
      </p:sp>
      <p:sp>
        <p:nvSpPr>
          <p:cNvPr id="546856" name="Text Box 40"/>
          <p:cNvSpPr txBox="1">
            <a:spLocks noChangeArrowheads="1"/>
          </p:cNvSpPr>
          <p:nvPr/>
        </p:nvSpPr>
        <p:spPr bwMode="auto">
          <a:xfrm>
            <a:off x="533400" y="5010150"/>
            <a:ext cx="63770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ko-KR" dirty="0">
                <a:solidFill>
                  <a:srgbClr val="FF3300"/>
                </a:solidFill>
                <a:latin typeface="Arial" pitchFamily="34" charset="0"/>
              </a:rPr>
              <a:t> What is the </a:t>
            </a:r>
            <a:r>
              <a:rPr lang="en-US" altLang="ko-KR" dirty="0" smtClean="0">
                <a:solidFill>
                  <a:srgbClr val="FF3300"/>
                </a:solidFill>
                <a:latin typeface="Arial" pitchFamily="34" charset="0"/>
              </a:rPr>
              <a:t>3</a:t>
            </a:r>
            <a:r>
              <a:rPr lang="en-US" altLang="ko-KR" baseline="30000" dirty="0" smtClean="0">
                <a:solidFill>
                  <a:srgbClr val="FF3300"/>
                </a:solidFill>
                <a:latin typeface="Arial" pitchFamily="34" charset="0"/>
              </a:rPr>
              <a:t>rd</a:t>
            </a:r>
            <a:r>
              <a:rPr lang="en-US" altLang="ko-KR" dirty="0" smtClean="0">
                <a:solidFill>
                  <a:srgbClr val="FF3300"/>
                </a:solidFill>
                <a:latin typeface="Arial" pitchFamily="34" charset="0"/>
              </a:rPr>
              <a:t> element </a:t>
            </a:r>
            <a:r>
              <a:rPr lang="en-US" altLang="ko-KR" dirty="0">
                <a:solidFill>
                  <a:srgbClr val="FF3300"/>
                </a:solidFill>
                <a:latin typeface="Arial" pitchFamily="34" charset="0"/>
              </a:rPr>
              <a:t>in this </a:t>
            </a:r>
            <a:r>
              <a:rPr lang="en-US" altLang="ko-KR" dirty="0" err="1">
                <a:solidFill>
                  <a:srgbClr val="FF3300"/>
                </a:solidFill>
                <a:latin typeface="Arial" pitchFamily="34" charset="0"/>
              </a:rPr>
              <a:t>IndexedBST</a:t>
            </a:r>
            <a:r>
              <a:rPr lang="en-US" altLang="ko-KR" dirty="0">
                <a:solidFill>
                  <a:srgbClr val="FF3300"/>
                </a:solidFill>
                <a:latin typeface="Arial" pitchFamily="34" charset="0"/>
              </a:rPr>
              <a:t>?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1447800" y="1001713"/>
            <a:ext cx="5715000" cy="3978275"/>
            <a:chOff x="912" y="1430"/>
            <a:chExt cx="3600" cy="2506"/>
          </a:xfrm>
        </p:grpSpPr>
        <p:sp>
          <p:nvSpPr>
            <p:cNvPr id="33800" name="Oval 42"/>
            <p:cNvSpPr>
              <a:spLocks noChangeArrowheads="1"/>
            </p:cNvSpPr>
            <p:nvPr/>
          </p:nvSpPr>
          <p:spPr bwMode="auto">
            <a:xfrm>
              <a:off x="3216" y="1488"/>
              <a:ext cx="240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b="1">
                  <a:latin typeface="굴림" pitchFamily="50" charset="-127"/>
                </a:rPr>
                <a:t>20</a:t>
              </a:r>
            </a:p>
          </p:txBody>
        </p:sp>
        <p:sp>
          <p:nvSpPr>
            <p:cNvPr id="33801" name="Oval 43"/>
            <p:cNvSpPr>
              <a:spLocks noChangeArrowheads="1"/>
            </p:cNvSpPr>
            <p:nvPr/>
          </p:nvSpPr>
          <p:spPr bwMode="auto">
            <a:xfrm>
              <a:off x="4272" y="2064"/>
              <a:ext cx="240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b="1">
                  <a:latin typeface="굴림" pitchFamily="50" charset="-127"/>
                </a:rPr>
                <a:t>40</a:t>
              </a:r>
            </a:p>
          </p:txBody>
        </p:sp>
        <p:sp>
          <p:nvSpPr>
            <p:cNvPr id="33802" name="Oval 44"/>
            <p:cNvSpPr>
              <a:spLocks noChangeArrowheads="1"/>
            </p:cNvSpPr>
            <p:nvPr/>
          </p:nvSpPr>
          <p:spPr bwMode="auto">
            <a:xfrm>
              <a:off x="2160" y="2064"/>
              <a:ext cx="240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b="1">
                  <a:latin typeface="굴림" pitchFamily="50" charset="-127"/>
                </a:rPr>
                <a:t>10</a:t>
              </a:r>
            </a:p>
          </p:txBody>
        </p:sp>
        <p:sp>
          <p:nvSpPr>
            <p:cNvPr id="33803" name="Oval 45"/>
            <p:cNvSpPr>
              <a:spLocks noChangeArrowheads="1"/>
            </p:cNvSpPr>
            <p:nvPr/>
          </p:nvSpPr>
          <p:spPr bwMode="auto">
            <a:xfrm>
              <a:off x="1536" y="2640"/>
              <a:ext cx="240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b="1">
                  <a:latin typeface="굴림" pitchFamily="50" charset="-127"/>
                </a:rPr>
                <a:t>6</a:t>
              </a:r>
            </a:p>
          </p:txBody>
        </p:sp>
        <p:sp>
          <p:nvSpPr>
            <p:cNvPr id="33804" name="Oval 46"/>
            <p:cNvSpPr>
              <a:spLocks noChangeArrowheads="1"/>
            </p:cNvSpPr>
            <p:nvPr/>
          </p:nvSpPr>
          <p:spPr bwMode="auto">
            <a:xfrm>
              <a:off x="1104" y="3216"/>
              <a:ext cx="240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b="1">
                  <a:latin typeface="굴림" pitchFamily="50" charset="-127"/>
                </a:rPr>
                <a:t>2</a:t>
              </a:r>
            </a:p>
          </p:txBody>
        </p:sp>
        <p:sp>
          <p:nvSpPr>
            <p:cNvPr id="33805" name="Oval 47"/>
            <p:cNvSpPr>
              <a:spLocks noChangeArrowheads="1"/>
            </p:cNvSpPr>
            <p:nvPr/>
          </p:nvSpPr>
          <p:spPr bwMode="auto">
            <a:xfrm>
              <a:off x="1872" y="3216"/>
              <a:ext cx="240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b="1">
                  <a:latin typeface="굴림" pitchFamily="50" charset="-127"/>
                </a:rPr>
                <a:t>8</a:t>
              </a:r>
            </a:p>
          </p:txBody>
        </p:sp>
        <p:sp>
          <p:nvSpPr>
            <p:cNvPr id="33806" name="Oval 48"/>
            <p:cNvSpPr>
              <a:spLocks noChangeArrowheads="1"/>
            </p:cNvSpPr>
            <p:nvPr/>
          </p:nvSpPr>
          <p:spPr bwMode="auto">
            <a:xfrm>
              <a:off x="2688" y="2640"/>
              <a:ext cx="240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b="1">
                  <a:latin typeface="굴림" pitchFamily="50" charset="-127"/>
                </a:rPr>
                <a:t>15</a:t>
              </a:r>
            </a:p>
          </p:txBody>
        </p:sp>
        <p:sp>
          <p:nvSpPr>
            <p:cNvPr id="33807" name="Oval 49"/>
            <p:cNvSpPr>
              <a:spLocks noChangeArrowheads="1"/>
            </p:cNvSpPr>
            <p:nvPr/>
          </p:nvSpPr>
          <p:spPr bwMode="auto">
            <a:xfrm>
              <a:off x="3840" y="2640"/>
              <a:ext cx="240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b="1">
                  <a:latin typeface="굴림" pitchFamily="50" charset="-127"/>
                </a:rPr>
                <a:t>30</a:t>
              </a:r>
            </a:p>
          </p:txBody>
        </p:sp>
        <p:sp>
          <p:nvSpPr>
            <p:cNvPr id="33808" name="Oval 50"/>
            <p:cNvSpPr>
              <a:spLocks noChangeArrowheads="1"/>
            </p:cNvSpPr>
            <p:nvPr/>
          </p:nvSpPr>
          <p:spPr bwMode="auto">
            <a:xfrm>
              <a:off x="3552" y="3216"/>
              <a:ext cx="240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b="1">
                  <a:latin typeface="굴림" pitchFamily="50" charset="-127"/>
                </a:rPr>
                <a:t>25</a:t>
              </a:r>
            </a:p>
          </p:txBody>
        </p:sp>
        <p:sp>
          <p:nvSpPr>
            <p:cNvPr id="33809" name="Line 51"/>
            <p:cNvSpPr>
              <a:spLocks noChangeShapeType="1"/>
            </p:cNvSpPr>
            <p:nvPr/>
          </p:nvSpPr>
          <p:spPr bwMode="auto">
            <a:xfrm flipH="1">
              <a:off x="2304" y="1728"/>
              <a:ext cx="105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10" name="Line 52"/>
            <p:cNvSpPr>
              <a:spLocks noChangeShapeType="1"/>
            </p:cNvSpPr>
            <p:nvPr/>
          </p:nvSpPr>
          <p:spPr bwMode="auto">
            <a:xfrm>
              <a:off x="3360" y="1728"/>
              <a:ext cx="100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11" name="Line 53"/>
            <p:cNvSpPr>
              <a:spLocks noChangeShapeType="1"/>
            </p:cNvSpPr>
            <p:nvPr/>
          </p:nvSpPr>
          <p:spPr bwMode="auto">
            <a:xfrm flipH="1">
              <a:off x="1680" y="2304"/>
              <a:ext cx="5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12" name="Line 54"/>
            <p:cNvSpPr>
              <a:spLocks noChangeShapeType="1"/>
            </p:cNvSpPr>
            <p:nvPr/>
          </p:nvSpPr>
          <p:spPr bwMode="auto">
            <a:xfrm>
              <a:off x="2304" y="2304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13" name="Line 55"/>
            <p:cNvSpPr>
              <a:spLocks noChangeShapeType="1"/>
            </p:cNvSpPr>
            <p:nvPr/>
          </p:nvSpPr>
          <p:spPr bwMode="auto">
            <a:xfrm flipH="1">
              <a:off x="3936" y="2304"/>
              <a:ext cx="43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14" name="Line 56"/>
            <p:cNvSpPr>
              <a:spLocks noChangeShapeType="1"/>
            </p:cNvSpPr>
            <p:nvPr/>
          </p:nvSpPr>
          <p:spPr bwMode="auto">
            <a:xfrm flipH="1">
              <a:off x="1248" y="2880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15" name="Line 57"/>
            <p:cNvSpPr>
              <a:spLocks noChangeShapeType="1"/>
            </p:cNvSpPr>
            <p:nvPr/>
          </p:nvSpPr>
          <p:spPr bwMode="auto">
            <a:xfrm>
              <a:off x="1680" y="2880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16" name="Line 58"/>
            <p:cNvSpPr>
              <a:spLocks noChangeShapeType="1"/>
            </p:cNvSpPr>
            <p:nvPr/>
          </p:nvSpPr>
          <p:spPr bwMode="auto">
            <a:xfrm flipH="1">
              <a:off x="3648" y="2880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17" name="Oval 59"/>
            <p:cNvSpPr>
              <a:spLocks noChangeArrowheads="1"/>
            </p:cNvSpPr>
            <p:nvPr/>
          </p:nvSpPr>
          <p:spPr bwMode="auto">
            <a:xfrm>
              <a:off x="4224" y="3216"/>
              <a:ext cx="240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b="1">
                  <a:latin typeface="굴림" pitchFamily="50" charset="-127"/>
                </a:rPr>
                <a:t>35</a:t>
              </a:r>
            </a:p>
          </p:txBody>
        </p:sp>
        <p:sp>
          <p:nvSpPr>
            <p:cNvPr id="33818" name="Line 60"/>
            <p:cNvSpPr>
              <a:spLocks noChangeShapeType="1"/>
            </p:cNvSpPr>
            <p:nvPr/>
          </p:nvSpPr>
          <p:spPr bwMode="auto">
            <a:xfrm>
              <a:off x="3984" y="2880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19" name="Oval 61"/>
            <p:cNvSpPr>
              <a:spLocks noChangeArrowheads="1"/>
            </p:cNvSpPr>
            <p:nvPr/>
          </p:nvSpPr>
          <p:spPr bwMode="auto">
            <a:xfrm>
              <a:off x="1584" y="3696"/>
              <a:ext cx="240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b="1">
                  <a:latin typeface="굴림" pitchFamily="50" charset="-127"/>
                </a:rPr>
                <a:t>7</a:t>
              </a:r>
            </a:p>
          </p:txBody>
        </p:sp>
        <p:sp>
          <p:nvSpPr>
            <p:cNvPr id="33820" name="Line 62"/>
            <p:cNvSpPr>
              <a:spLocks noChangeShapeType="1"/>
            </p:cNvSpPr>
            <p:nvPr/>
          </p:nvSpPr>
          <p:spPr bwMode="auto">
            <a:xfrm flipH="1">
              <a:off x="1728" y="345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21" name="Oval 63"/>
            <p:cNvSpPr>
              <a:spLocks noChangeArrowheads="1"/>
            </p:cNvSpPr>
            <p:nvPr/>
          </p:nvSpPr>
          <p:spPr bwMode="auto">
            <a:xfrm>
              <a:off x="3072" y="3216"/>
              <a:ext cx="240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b="1">
                  <a:latin typeface="굴림" pitchFamily="50" charset="-127"/>
                </a:rPr>
                <a:t>18</a:t>
              </a:r>
            </a:p>
          </p:txBody>
        </p:sp>
        <p:sp>
          <p:nvSpPr>
            <p:cNvPr id="33822" name="Line 64"/>
            <p:cNvSpPr>
              <a:spLocks noChangeShapeType="1"/>
            </p:cNvSpPr>
            <p:nvPr/>
          </p:nvSpPr>
          <p:spPr bwMode="auto">
            <a:xfrm>
              <a:off x="2832" y="2880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23" name="Text Box 65"/>
            <p:cNvSpPr txBox="1">
              <a:spLocks noChangeArrowheads="1"/>
            </p:cNvSpPr>
            <p:nvPr/>
          </p:nvSpPr>
          <p:spPr bwMode="auto">
            <a:xfrm>
              <a:off x="3024" y="1430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itchFamily="50" charset="-127"/>
                </a:rPr>
                <a:t>7</a:t>
              </a:r>
            </a:p>
          </p:txBody>
        </p:sp>
        <p:sp>
          <p:nvSpPr>
            <p:cNvPr id="33824" name="Text Box 66"/>
            <p:cNvSpPr txBox="1">
              <a:spLocks noChangeArrowheads="1"/>
            </p:cNvSpPr>
            <p:nvPr/>
          </p:nvSpPr>
          <p:spPr bwMode="auto">
            <a:xfrm>
              <a:off x="1968" y="2006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itchFamily="50" charset="-127"/>
                </a:rPr>
                <a:t>4</a:t>
              </a:r>
            </a:p>
          </p:txBody>
        </p:sp>
        <p:sp>
          <p:nvSpPr>
            <p:cNvPr id="33825" name="Text Box 67"/>
            <p:cNvSpPr txBox="1">
              <a:spLocks noChangeArrowheads="1"/>
            </p:cNvSpPr>
            <p:nvPr/>
          </p:nvSpPr>
          <p:spPr bwMode="auto">
            <a:xfrm>
              <a:off x="1344" y="2582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itchFamily="50" charset="-127"/>
                </a:rPr>
                <a:t>1</a:t>
              </a:r>
            </a:p>
          </p:txBody>
        </p:sp>
        <p:sp>
          <p:nvSpPr>
            <p:cNvPr id="33826" name="Text Box 68"/>
            <p:cNvSpPr txBox="1">
              <a:spLocks noChangeArrowheads="1"/>
            </p:cNvSpPr>
            <p:nvPr/>
          </p:nvSpPr>
          <p:spPr bwMode="auto">
            <a:xfrm>
              <a:off x="912" y="3120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itchFamily="50" charset="-127"/>
                </a:rPr>
                <a:t>0</a:t>
              </a:r>
            </a:p>
          </p:txBody>
        </p:sp>
        <p:sp>
          <p:nvSpPr>
            <p:cNvPr id="33827" name="Text Box 69"/>
            <p:cNvSpPr txBox="1">
              <a:spLocks noChangeArrowheads="1"/>
            </p:cNvSpPr>
            <p:nvPr/>
          </p:nvSpPr>
          <p:spPr bwMode="auto">
            <a:xfrm>
              <a:off x="1392" y="3600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itchFamily="50" charset="-127"/>
                </a:rPr>
                <a:t>0</a:t>
              </a:r>
            </a:p>
          </p:txBody>
        </p:sp>
        <p:sp>
          <p:nvSpPr>
            <p:cNvPr id="33828" name="Text Box 70"/>
            <p:cNvSpPr txBox="1">
              <a:spLocks noChangeArrowheads="1"/>
            </p:cNvSpPr>
            <p:nvPr/>
          </p:nvSpPr>
          <p:spPr bwMode="auto">
            <a:xfrm>
              <a:off x="1680" y="3120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itchFamily="50" charset="-127"/>
                </a:rPr>
                <a:t>1</a:t>
              </a:r>
            </a:p>
          </p:txBody>
        </p:sp>
        <p:sp>
          <p:nvSpPr>
            <p:cNvPr id="33829" name="Text Box 71"/>
            <p:cNvSpPr txBox="1">
              <a:spLocks noChangeArrowheads="1"/>
            </p:cNvSpPr>
            <p:nvPr/>
          </p:nvSpPr>
          <p:spPr bwMode="auto">
            <a:xfrm>
              <a:off x="2496" y="2582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itchFamily="50" charset="-127"/>
                </a:rPr>
                <a:t>0</a:t>
              </a:r>
            </a:p>
          </p:txBody>
        </p:sp>
        <p:sp>
          <p:nvSpPr>
            <p:cNvPr id="33830" name="Text Box 72"/>
            <p:cNvSpPr txBox="1">
              <a:spLocks noChangeArrowheads="1"/>
            </p:cNvSpPr>
            <p:nvPr/>
          </p:nvSpPr>
          <p:spPr bwMode="auto">
            <a:xfrm>
              <a:off x="4080" y="2006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itchFamily="50" charset="-127"/>
                </a:rPr>
                <a:t>3</a:t>
              </a:r>
            </a:p>
          </p:txBody>
        </p:sp>
        <p:sp>
          <p:nvSpPr>
            <p:cNvPr id="33831" name="Text Box 73"/>
            <p:cNvSpPr txBox="1">
              <a:spLocks noChangeArrowheads="1"/>
            </p:cNvSpPr>
            <p:nvPr/>
          </p:nvSpPr>
          <p:spPr bwMode="auto">
            <a:xfrm>
              <a:off x="3648" y="2582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itchFamily="50" charset="-127"/>
                </a:rPr>
                <a:t>1</a:t>
              </a:r>
            </a:p>
          </p:txBody>
        </p:sp>
        <p:sp>
          <p:nvSpPr>
            <p:cNvPr id="33832" name="Text Box 74"/>
            <p:cNvSpPr txBox="1">
              <a:spLocks noChangeArrowheads="1"/>
            </p:cNvSpPr>
            <p:nvPr/>
          </p:nvSpPr>
          <p:spPr bwMode="auto">
            <a:xfrm>
              <a:off x="2880" y="3158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itchFamily="50" charset="-127"/>
                </a:rPr>
                <a:t>0</a:t>
              </a:r>
            </a:p>
          </p:txBody>
        </p:sp>
        <p:sp>
          <p:nvSpPr>
            <p:cNvPr id="33833" name="Text Box 75"/>
            <p:cNvSpPr txBox="1">
              <a:spLocks noChangeArrowheads="1"/>
            </p:cNvSpPr>
            <p:nvPr/>
          </p:nvSpPr>
          <p:spPr bwMode="auto">
            <a:xfrm>
              <a:off x="3360" y="3158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itchFamily="50" charset="-127"/>
                </a:rPr>
                <a:t>0</a:t>
              </a:r>
            </a:p>
          </p:txBody>
        </p:sp>
        <p:sp>
          <p:nvSpPr>
            <p:cNvPr id="33834" name="Text Box 76"/>
            <p:cNvSpPr txBox="1">
              <a:spLocks noChangeArrowheads="1"/>
            </p:cNvSpPr>
            <p:nvPr/>
          </p:nvSpPr>
          <p:spPr bwMode="auto">
            <a:xfrm>
              <a:off x="4032" y="3158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itchFamily="50" charset="-127"/>
                </a:rPr>
                <a:t>0</a:t>
              </a:r>
            </a:p>
          </p:txBody>
        </p:sp>
      </p:grpSp>
      <p:sp>
        <p:nvSpPr>
          <p:cNvPr id="546893" name="Freeform 77"/>
          <p:cNvSpPr>
            <a:spLocks/>
          </p:cNvSpPr>
          <p:nvPr/>
        </p:nvSpPr>
        <p:spPr bwMode="auto">
          <a:xfrm>
            <a:off x="2895600" y="3744913"/>
            <a:ext cx="533400" cy="533400"/>
          </a:xfrm>
          <a:custGeom>
            <a:avLst/>
            <a:gdLst>
              <a:gd name="T0" fmla="*/ 186 w 428"/>
              <a:gd name="T1" fmla="*/ 0 h 311"/>
              <a:gd name="T2" fmla="*/ 98 w 428"/>
              <a:gd name="T3" fmla="*/ 24 h 311"/>
              <a:gd name="T4" fmla="*/ 50 w 428"/>
              <a:gd name="T5" fmla="*/ 56 h 311"/>
              <a:gd name="T6" fmla="*/ 26 w 428"/>
              <a:gd name="T7" fmla="*/ 216 h 311"/>
              <a:gd name="T8" fmla="*/ 34 w 428"/>
              <a:gd name="T9" fmla="*/ 240 h 311"/>
              <a:gd name="T10" fmla="*/ 58 w 428"/>
              <a:gd name="T11" fmla="*/ 248 h 311"/>
              <a:gd name="T12" fmla="*/ 106 w 428"/>
              <a:gd name="T13" fmla="*/ 280 h 311"/>
              <a:gd name="T14" fmla="*/ 154 w 428"/>
              <a:gd name="T15" fmla="*/ 296 h 311"/>
              <a:gd name="T16" fmla="*/ 178 w 428"/>
              <a:gd name="T17" fmla="*/ 304 h 311"/>
              <a:gd name="T18" fmla="*/ 330 w 428"/>
              <a:gd name="T19" fmla="*/ 288 h 311"/>
              <a:gd name="T20" fmla="*/ 378 w 428"/>
              <a:gd name="T21" fmla="*/ 256 h 311"/>
              <a:gd name="T22" fmla="*/ 402 w 428"/>
              <a:gd name="T23" fmla="*/ 240 h 311"/>
              <a:gd name="T24" fmla="*/ 426 w 428"/>
              <a:gd name="T25" fmla="*/ 192 h 311"/>
              <a:gd name="T26" fmla="*/ 418 w 428"/>
              <a:gd name="T27" fmla="*/ 144 h 311"/>
              <a:gd name="T28" fmla="*/ 330 w 428"/>
              <a:gd name="T29" fmla="*/ 64 h 311"/>
              <a:gd name="T30" fmla="*/ 306 w 428"/>
              <a:gd name="T31" fmla="*/ 56 h 311"/>
              <a:gd name="T32" fmla="*/ 250 w 428"/>
              <a:gd name="T33" fmla="*/ 32 h 311"/>
              <a:gd name="T34" fmla="*/ 186 w 428"/>
              <a:gd name="T35" fmla="*/ 0 h 311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428"/>
              <a:gd name="T55" fmla="*/ 0 h 311"/>
              <a:gd name="T56" fmla="*/ 428 w 428"/>
              <a:gd name="T57" fmla="*/ 311 h 311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428" h="311">
                <a:moveTo>
                  <a:pt x="186" y="0"/>
                </a:moveTo>
                <a:cubicBezTo>
                  <a:pt x="165" y="4"/>
                  <a:pt x="115" y="12"/>
                  <a:pt x="98" y="24"/>
                </a:cubicBezTo>
                <a:cubicBezTo>
                  <a:pt x="82" y="35"/>
                  <a:pt x="50" y="56"/>
                  <a:pt x="50" y="56"/>
                </a:cubicBezTo>
                <a:cubicBezTo>
                  <a:pt x="0" y="131"/>
                  <a:pt x="11" y="93"/>
                  <a:pt x="26" y="216"/>
                </a:cubicBezTo>
                <a:cubicBezTo>
                  <a:pt x="27" y="224"/>
                  <a:pt x="28" y="234"/>
                  <a:pt x="34" y="240"/>
                </a:cubicBezTo>
                <a:cubicBezTo>
                  <a:pt x="40" y="246"/>
                  <a:pt x="51" y="244"/>
                  <a:pt x="58" y="248"/>
                </a:cubicBezTo>
                <a:cubicBezTo>
                  <a:pt x="75" y="257"/>
                  <a:pt x="88" y="274"/>
                  <a:pt x="106" y="280"/>
                </a:cubicBezTo>
                <a:cubicBezTo>
                  <a:pt x="122" y="285"/>
                  <a:pt x="138" y="291"/>
                  <a:pt x="154" y="296"/>
                </a:cubicBezTo>
                <a:cubicBezTo>
                  <a:pt x="162" y="299"/>
                  <a:pt x="178" y="304"/>
                  <a:pt x="178" y="304"/>
                </a:cubicBezTo>
                <a:cubicBezTo>
                  <a:pt x="229" y="301"/>
                  <a:pt x="284" y="311"/>
                  <a:pt x="330" y="288"/>
                </a:cubicBezTo>
                <a:cubicBezTo>
                  <a:pt x="347" y="279"/>
                  <a:pt x="362" y="267"/>
                  <a:pt x="378" y="256"/>
                </a:cubicBezTo>
                <a:cubicBezTo>
                  <a:pt x="386" y="251"/>
                  <a:pt x="402" y="240"/>
                  <a:pt x="402" y="240"/>
                </a:cubicBezTo>
                <a:cubicBezTo>
                  <a:pt x="408" y="223"/>
                  <a:pt x="424" y="210"/>
                  <a:pt x="426" y="192"/>
                </a:cubicBezTo>
                <a:cubicBezTo>
                  <a:pt x="428" y="176"/>
                  <a:pt x="422" y="160"/>
                  <a:pt x="418" y="144"/>
                </a:cubicBezTo>
                <a:cubicBezTo>
                  <a:pt x="403" y="82"/>
                  <a:pt x="391" y="84"/>
                  <a:pt x="330" y="64"/>
                </a:cubicBezTo>
                <a:cubicBezTo>
                  <a:pt x="322" y="61"/>
                  <a:pt x="313" y="61"/>
                  <a:pt x="306" y="56"/>
                </a:cubicBezTo>
                <a:cubicBezTo>
                  <a:pt x="273" y="34"/>
                  <a:pt x="291" y="42"/>
                  <a:pt x="250" y="32"/>
                </a:cubicBezTo>
                <a:cubicBezTo>
                  <a:pt x="229" y="18"/>
                  <a:pt x="209" y="11"/>
                  <a:pt x="186" y="0"/>
                </a:cubicBezTo>
                <a:close/>
              </a:path>
            </a:pathLst>
          </a:custGeom>
          <a:noFill/>
          <a:ln w="222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46894" name="Freeform 78"/>
          <p:cNvSpPr>
            <a:spLocks/>
          </p:cNvSpPr>
          <p:nvPr/>
        </p:nvSpPr>
        <p:spPr bwMode="auto">
          <a:xfrm>
            <a:off x="6019800" y="2830513"/>
            <a:ext cx="533400" cy="533400"/>
          </a:xfrm>
          <a:custGeom>
            <a:avLst/>
            <a:gdLst>
              <a:gd name="T0" fmla="*/ 186 w 428"/>
              <a:gd name="T1" fmla="*/ 0 h 311"/>
              <a:gd name="T2" fmla="*/ 98 w 428"/>
              <a:gd name="T3" fmla="*/ 24 h 311"/>
              <a:gd name="T4" fmla="*/ 50 w 428"/>
              <a:gd name="T5" fmla="*/ 56 h 311"/>
              <a:gd name="T6" fmla="*/ 26 w 428"/>
              <a:gd name="T7" fmla="*/ 216 h 311"/>
              <a:gd name="T8" fmla="*/ 34 w 428"/>
              <a:gd name="T9" fmla="*/ 240 h 311"/>
              <a:gd name="T10" fmla="*/ 58 w 428"/>
              <a:gd name="T11" fmla="*/ 248 h 311"/>
              <a:gd name="T12" fmla="*/ 106 w 428"/>
              <a:gd name="T13" fmla="*/ 280 h 311"/>
              <a:gd name="T14" fmla="*/ 154 w 428"/>
              <a:gd name="T15" fmla="*/ 296 h 311"/>
              <a:gd name="T16" fmla="*/ 178 w 428"/>
              <a:gd name="T17" fmla="*/ 304 h 311"/>
              <a:gd name="T18" fmla="*/ 330 w 428"/>
              <a:gd name="T19" fmla="*/ 288 h 311"/>
              <a:gd name="T20" fmla="*/ 378 w 428"/>
              <a:gd name="T21" fmla="*/ 256 h 311"/>
              <a:gd name="T22" fmla="*/ 402 w 428"/>
              <a:gd name="T23" fmla="*/ 240 h 311"/>
              <a:gd name="T24" fmla="*/ 426 w 428"/>
              <a:gd name="T25" fmla="*/ 192 h 311"/>
              <a:gd name="T26" fmla="*/ 418 w 428"/>
              <a:gd name="T27" fmla="*/ 144 h 311"/>
              <a:gd name="T28" fmla="*/ 330 w 428"/>
              <a:gd name="T29" fmla="*/ 64 h 311"/>
              <a:gd name="T30" fmla="*/ 306 w 428"/>
              <a:gd name="T31" fmla="*/ 56 h 311"/>
              <a:gd name="T32" fmla="*/ 250 w 428"/>
              <a:gd name="T33" fmla="*/ 32 h 311"/>
              <a:gd name="T34" fmla="*/ 186 w 428"/>
              <a:gd name="T35" fmla="*/ 0 h 311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428"/>
              <a:gd name="T55" fmla="*/ 0 h 311"/>
              <a:gd name="T56" fmla="*/ 428 w 428"/>
              <a:gd name="T57" fmla="*/ 311 h 311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428" h="311">
                <a:moveTo>
                  <a:pt x="186" y="0"/>
                </a:moveTo>
                <a:cubicBezTo>
                  <a:pt x="165" y="4"/>
                  <a:pt x="115" y="12"/>
                  <a:pt x="98" y="24"/>
                </a:cubicBezTo>
                <a:cubicBezTo>
                  <a:pt x="82" y="35"/>
                  <a:pt x="50" y="56"/>
                  <a:pt x="50" y="56"/>
                </a:cubicBezTo>
                <a:cubicBezTo>
                  <a:pt x="0" y="131"/>
                  <a:pt x="11" y="93"/>
                  <a:pt x="26" y="216"/>
                </a:cubicBezTo>
                <a:cubicBezTo>
                  <a:pt x="27" y="224"/>
                  <a:pt x="28" y="234"/>
                  <a:pt x="34" y="240"/>
                </a:cubicBezTo>
                <a:cubicBezTo>
                  <a:pt x="40" y="246"/>
                  <a:pt x="51" y="244"/>
                  <a:pt x="58" y="248"/>
                </a:cubicBezTo>
                <a:cubicBezTo>
                  <a:pt x="75" y="257"/>
                  <a:pt x="88" y="274"/>
                  <a:pt x="106" y="280"/>
                </a:cubicBezTo>
                <a:cubicBezTo>
                  <a:pt x="122" y="285"/>
                  <a:pt x="138" y="291"/>
                  <a:pt x="154" y="296"/>
                </a:cubicBezTo>
                <a:cubicBezTo>
                  <a:pt x="162" y="299"/>
                  <a:pt x="178" y="304"/>
                  <a:pt x="178" y="304"/>
                </a:cubicBezTo>
                <a:cubicBezTo>
                  <a:pt x="229" y="301"/>
                  <a:pt x="284" y="311"/>
                  <a:pt x="330" y="288"/>
                </a:cubicBezTo>
                <a:cubicBezTo>
                  <a:pt x="347" y="279"/>
                  <a:pt x="362" y="267"/>
                  <a:pt x="378" y="256"/>
                </a:cubicBezTo>
                <a:cubicBezTo>
                  <a:pt x="386" y="251"/>
                  <a:pt x="402" y="240"/>
                  <a:pt x="402" y="240"/>
                </a:cubicBezTo>
                <a:cubicBezTo>
                  <a:pt x="408" y="223"/>
                  <a:pt x="424" y="210"/>
                  <a:pt x="426" y="192"/>
                </a:cubicBezTo>
                <a:cubicBezTo>
                  <a:pt x="428" y="176"/>
                  <a:pt x="422" y="160"/>
                  <a:pt x="418" y="144"/>
                </a:cubicBezTo>
                <a:cubicBezTo>
                  <a:pt x="403" y="82"/>
                  <a:pt x="391" y="84"/>
                  <a:pt x="330" y="64"/>
                </a:cubicBezTo>
                <a:cubicBezTo>
                  <a:pt x="322" y="61"/>
                  <a:pt x="313" y="61"/>
                  <a:pt x="306" y="56"/>
                </a:cubicBezTo>
                <a:cubicBezTo>
                  <a:pt x="273" y="34"/>
                  <a:pt x="291" y="42"/>
                  <a:pt x="250" y="32"/>
                </a:cubicBezTo>
                <a:cubicBezTo>
                  <a:pt x="229" y="18"/>
                  <a:pt x="209" y="11"/>
                  <a:pt x="186" y="0"/>
                </a:cubicBezTo>
                <a:close/>
              </a:path>
            </a:pathLst>
          </a:custGeom>
          <a:noFill/>
          <a:ln w="222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46895" name="Text Box 79"/>
          <p:cNvSpPr txBox="1">
            <a:spLocks noChangeArrowheads="1"/>
          </p:cNvSpPr>
          <p:nvPr/>
        </p:nvSpPr>
        <p:spPr bwMode="auto">
          <a:xfrm>
            <a:off x="533400" y="5492750"/>
            <a:ext cx="7534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ko-KR" dirty="0">
                <a:solidFill>
                  <a:srgbClr val="FF3300"/>
                </a:solidFill>
                <a:latin typeface="Arial" pitchFamily="34" charset="0"/>
              </a:rPr>
              <a:t> What is the 9</a:t>
            </a:r>
            <a:r>
              <a:rPr lang="en-US" altLang="ko-KR" baseline="30000" dirty="0" smtClean="0">
                <a:solidFill>
                  <a:srgbClr val="FF3300"/>
                </a:solidFill>
                <a:latin typeface="Arial" pitchFamily="34" charset="0"/>
              </a:rPr>
              <a:t>th</a:t>
            </a:r>
            <a:r>
              <a:rPr lang="en-US" altLang="ko-KR" dirty="0" smtClean="0">
                <a:solidFill>
                  <a:srgbClr val="FF3300"/>
                </a:solidFill>
                <a:latin typeface="Arial" pitchFamily="34" charset="0"/>
              </a:rPr>
              <a:t> </a:t>
            </a:r>
            <a:r>
              <a:rPr lang="en-US" altLang="ko-KR" dirty="0">
                <a:solidFill>
                  <a:srgbClr val="FF3300"/>
                </a:solidFill>
                <a:latin typeface="Arial" pitchFamily="34" charset="0"/>
              </a:rPr>
              <a:t>element in this </a:t>
            </a:r>
            <a:r>
              <a:rPr lang="en-US" altLang="ko-KR" dirty="0" err="1">
                <a:solidFill>
                  <a:srgbClr val="FF3300"/>
                </a:solidFill>
                <a:latin typeface="Arial" pitchFamily="34" charset="0"/>
              </a:rPr>
              <a:t>IndexedBST</a:t>
            </a:r>
            <a:r>
              <a:rPr lang="en-US" altLang="ko-KR" dirty="0">
                <a:solidFill>
                  <a:srgbClr val="FF3300"/>
                </a:solidFill>
                <a:latin typeface="Arial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731575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6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6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6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6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6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6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6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6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56" grpId="0" autoUpdateAnimBg="0"/>
      <p:bldP spid="546893" grpId="0" animBg="1"/>
      <p:bldP spid="546894" grpId="0" animBg="1"/>
      <p:bldP spid="546895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7003504" cy="1143000"/>
          </a:xfrm>
        </p:spPr>
        <p:txBody>
          <a:bodyPr/>
          <a:lstStyle/>
          <a:p>
            <a:r>
              <a:rPr lang="en-US" b="0" dirty="0"/>
              <a:t>Find k-</a:t>
            </a:r>
            <a:r>
              <a:rPr lang="en-US" b="0" dirty="0" err="1"/>
              <a:t>th</a:t>
            </a:r>
            <a:r>
              <a:rPr lang="en-US" b="0" dirty="0"/>
              <a:t> smallest element in BST 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889" y="1268760"/>
            <a:ext cx="87849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Given root of binary search tree and K as input, find K-</a:t>
            </a:r>
            <a:r>
              <a:rPr lang="en-US" dirty="0" err="1"/>
              <a:t>th</a:t>
            </a:r>
            <a:r>
              <a:rPr lang="en-US" dirty="0"/>
              <a:t> smallest element in BST. </a:t>
            </a:r>
          </a:p>
          <a:p>
            <a:r>
              <a:rPr lang="en-US" dirty="0"/>
              <a:t>For example, in the following BST, if k = 3, then output should be 10, and if k = 5, then output should be 14.</a:t>
            </a:r>
          </a:p>
        </p:txBody>
      </p:sp>
      <p:pic>
        <p:nvPicPr>
          <p:cNvPr id="1026" name="Picture 2" descr="https://www.geeksforgeeks.org/wp-content/uploads/BST.gif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201" y="2118767"/>
            <a:ext cx="2466975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9" y="4365104"/>
            <a:ext cx="9119989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2123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683568" y="2420888"/>
            <a:ext cx="7632848" cy="1503040"/>
          </a:xfrm>
        </p:spPr>
        <p:txBody>
          <a:bodyPr/>
          <a:lstStyle/>
          <a:p>
            <a:r>
              <a:rPr lang="en-US" b="0" dirty="0" smtClean="0"/>
              <a:t>Exercise: </a:t>
            </a:r>
          </a:p>
          <a:p>
            <a:r>
              <a:rPr lang="en-US" b="0" dirty="0" smtClean="0"/>
              <a:t>Find </a:t>
            </a:r>
            <a:r>
              <a:rPr lang="en-US" b="0" dirty="0"/>
              <a:t>k-</a:t>
            </a:r>
            <a:r>
              <a:rPr lang="en-US" b="0" dirty="0" err="1"/>
              <a:t>th</a:t>
            </a:r>
            <a:r>
              <a:rPr lang="en-US" b="0" dirty="0"/>
              <a:t> </a:t>
            </a:r>
            <a:r>
              <a:rPr lang="en-US" b="0" dirty="0" smtClean="0"/>
              <a:t>Largest </a:t>
            </a:r>
            <a:r>
              <a:rPr lang="en-US" b="0" dirty="0"/>
              <a:t>element in BST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17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Range 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queries</a:t>
            </a: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556793"/>
            <a:ext cx="90364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lang="en-US" dirty="0" smtClean="0">
                <a:solidFill>
                  <a:srgbClr val="222222"/>
                </a:solidFill>
                <a:cs typeface="Arial" charset="0"/>
              </a:rPr>
              <a:t>A </a:t>
            </a:r>
            <a:r>
              <a:rPr lang="en-US" dirty="0">
                <a:solidFill>
                  <a:srgbClr val="0645AD"/>
                </a:solidFill>
                <a:cs typeface="Arial" charset="0"/>
              </a:rPr>
              <a:t>range query</a:t>
            </a:r>
            <a:r>
              <a:rPr lang="en-US" dirty="0">
                <a:solidFill>
                  <a:srgbClr val="222222"/>
                </a:solidFill>
                <a:cs typeface="Arial" charset="0"/>
              </a:rPr>
              <a:t> on a range tree reports the set of points that lie inside a given interval. To report the points that lie in the interval [</a:t>
            </a:r>
            <a:r>
              <a:rPr lang="en-US" i="1" dirty="0">
                <a:solidFill>
                  <a:srgbClr val="222222"/>
                </a:solidFill>
                <a:cs typeface="Arial" charset="0"/>
              </a:rPr>
              <a:t>x</a:t>
            </a:r>
            <a:r>
              <a:rPr lang="en-US" sz="800" baseline="-30000" dirty="0">
                <a:solidFill>
                  <a:srgbClr val="222222"/>
                </a:solidFill>
                <a:cs typeface="Arial" charset="0"/>
              </a:rPr>
              <a:t>1</a:t>
            </a:r>
            <a:r>
              <a:rPr lang="en-US" dirty="0">
                <a:solidFill>
                  <a:srgbClr val="222222"/>
                </a:solidFill>
                <a:cs typeface="Arial" charset="0"/>
              </a:rPr>
              <a:t>, </a:t>
            </a:r>
            <a:r>
              <a:rPr lang="en-US" i="1" dirty="0">
                <a:solidFill>
                  <a:srgbClr val="222222"/>
                </a:solidFill>
                <a:cs typeface="Arial" charset="0"/>
              </a:rPr>
              <a:t>x</a:t>
            </a:r>
            <a:r>
              <a:rPr lang="en-US" sz="800" baseline="-30000" dirty="0">
                <a:solidFill>
                  <a:srgbClr val="222222"/>
                </a:solidFill>
                <a:cs typeface="Arial" charset="0"/>
              </a:rPr>
              <a:t>2</a:t>
            </a:r>
            <a:r>
              <a:rPr lang="en-US" dirty="0">
                <a:solidFill>
                  <a:srgbClr val="222222"/>
                </a:solidFill>
                <a:cs typeface="Arial" charset="0"/>
              </a:rPr>
              <a:t>], we start by searching for </a:t>
            </a:r>
            <a:r>
              <a:rPr lang="en-US" i="1" dirty="0">
                <a:solidFill>
                  <a:srgbClr val="222222"/>
                </a:solidFill>
                <a:cs typeface="Arial" charset="0"/>
              </a:rPr>
              <a:t>x</a:t>
            </a:r>
            <a:r>
              <a:rPr lang="en-US" sz="800" baseline="-30000" dirty="0">
                <a:solidFill>
                  <a:srgbClr val="222222"/>
                </a:solidFill>
                <a:cs typeface="Arial" charset="0"/>
              </a:rPr>
              <a:t>1</a:t>
            </a:r>
            <a:r>
              <a:rPr lang="en-US" dirty="0">
                <a:solidFill>
                  <a:srgbClr val="222222"/>
                </a:solidFill>
                <a:cs typeface="Arial" charset="0"/>
              </a:rPr>
              <a:t> and </a:t>
            </a:r>
            <a:r>
              <a:rPr lang="en-US" i="1" dirty="0">
                <a:solidFill>
                  <a:srgbClr val="222222"/>
                </a:solidFill>
                <a:cs typeface="Arial" charset="0"/>
              </a:rPr>
              <a:t>x</a:t>
            </a:r>
            <a:r>
              <a:rPr lang="en-US" sz="800" baseline="-30000" dirty="0">
                <a:solidFill>
                  <a:srgbClr val="222222"/>
                </a:solidFill>
                <a:cs typeface="Arial" charset="0"/>
              </a:rPr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3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7003504" cy="1143000"/>
          </a:xfrm>
        </p:spPr>
        <p:txBody>
          <a:bodyPr/>
          <a:lstStyle/>
          <a:p>
            <a:r>
              <a:rPr lang="en-US" dirty="0"/>
              <a:t>Print BST keys in the given range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515100"/>
            <a:ext cx="87129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Given </a:t>
            </a:r>
            <a:r>
              <a:rPr lang="en-US" dirty="0"/>
              <a:t>two values k1 and k2 (where k1 &lt; k2) and a root pointer to a Binary Search Tree. Print all the keys of tree in range k1 to k2. i.e. print all x such that k1&lt;=x&lt;=k2 and x is a key of given BST. Print all the keys in increasing order. </a:t>
            </a:r>
          </a:p>
          <a:p>
            <a:r>
              <a:rPr lang="en-US" dirty="0"/>
              <a:t>For example, if k1 = 10 and k2 = 22, then your function should print 12, 20 and 22.</a:t>
            </a:r>
          </a:p>
        </p:txBody>
      </p:sp>
      <p:pic>
        <p:nvPicPr>
          <p:cNvPr id="21508" name="Picture 4" descr="https://www.geeksforgeeks.org/wp-content/uploads/BST_3311.gif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048" y="2924944"/>
            <a:ext cx="3566908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3074" y="4725144"/>
            <a:ext cx="856681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Approach - ???</a:t>
            </a:r>
          </a:p>
          <a:p>
            <a:r>
              <a:rPr lang="en-US" b="1" dirty="0" smtClean="0"/>
              <a:t>Algorithm</a:t>
            </a:r>
            <a:r>
              <a:rPr lang="en-US" b="1" dirty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1) If value of root’s key is greater than k1, then recursively call in left </a:t>
            </a:r>
            <a:r>
              <a:rPr lang="en-US" dirty="0" err="1"/>
              <a:t>subtree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2) If value of root’s key is in range, then print the root’s key.</a:t>
            </a:r>
            <a:br>
              <a:rPr lang="en-US" dirty="0"/>
            </a:br>
            <a:r>
              <a:rPr lang="en-US" dirty="0"/>
              <a:t>3) If value of root’s key is smaller than k2, then recursively call in right </a:t>
            </a:r>
            <a:r>
              <a:rPr lang="en-US" dirty="0" err="1"/>
              <a:t>subtree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139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Uses for </a:t>
            </a:r>
            <a:r>
              <a:rPr lang="en-US" dirty="0" smtClean="0"/>
              <a:t>Binary </a:t>
            </a:r>
            <a:r>
              <a:rPr lang="en-US" dirty="0"/>
              <a:t>Search Trees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23528" y="1556792"/>
            <a:ext cx="74888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Use for storing and retrieving information n Insert, delete, and search faster than with a linked list </a:t>
            </a:r>
            <a:endParaRPr lang="en-US" dirty="0" smtClean="0"/>
          </a:p>
          <a:p>
            <a:r>
              <a:rPr lang="en-US" dirty="0" smtClean="0"/>
              <a:t>Take </a:t>
            </a:r>
            <a:r>
              <a:rPr lang="en-US" dirty="0"/>
              <a:t>advantage of </a:t>
            </a:r>
            <a:r>
              <a:rPr lang="en-US" dirty="0" err="1"/>
              <a:t>logn</a:t>
            </a:r>
            <a:r>
              <a:rPr lang="en-US" dirty="0"/>
              <a:t> height </a:t>
            </a:r>
          </a:p>
          <a:p>
            <a:r>
              <a:rPr lang="en-US" dirty="0" smtClean="0"/>
              <a:t>Idea</a:t>
            </a:r>
            <a:r>
              <a:rPr lang="en-US" dirty="0"/>
              <a:t>: Store information in an ordered way (keys)</a:t>
            </a:r>
          </a:p>
        </p:txBody>
      </p:sp>
    </p:spTree>
    <p:extLst>
      <p:ext uri="{BB962C8B-B14F-4D97-AF65-F5344CB8AC3E}">
        <p14:creationId xmlns:p14="http://schemas.microsoft.com/office/powerpoint/2010/main" val="24602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9000" y="223520"/>
            <a:ext cx="48171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5" dirty="0"/>
              <a:t>Basic</a:t>
            </a:r>
            <a:r>
              <a:rPr spc="-185" dirty="0"/>
              <a:t> </a:t>
            </a:r>
            <a:r>
              <a:rPr spc="-270" dirty="0"/>
              <a:t>Terminology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176020"/>
            <a:ext cx="7750809" cy="16594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itchFamily="34" charset="0"/>
              <a:buChar char="•"/>
              <a:tabLst>
                <a:tab pos="354965" algn="l"/>
                <a:tab pos="355600" algn="l"/>
              </a:tabLst>
            </a:pPr>
            <a:r>
              <a:rPr sz="2400" spc="-60" dirty="0">
                <a:latin typeface="Georgia"/>
                <a:cs typeface="Georgia"/>
              </a:rPr>
              <a:t>Nodes </a:t>
            </a:r>
            <a:r>
              <a:rPr sz="2400" spc="-10" dirty="0">
                <a:latin typeface="Georgia"/>
                <a:cs typeface="Georgia"/>
              </a:rPr>
              <a:t>are </a:t>
            </a:r>
            <a:r>
              <a:rPr sz="2400" spc="-25" dirty="0" smtClean="0">
                <a:latin typeface="Georgia"/>
                <a:cs typeface="Georgia"/>
              </a:rPr>
              <a:t>organize</a:t>
            </a:r>
            <a:r>
              <a:rPr lang="en-US" sz="2400" spc="-25" dirty="0" smtClean="0">
                <a:latin typeface="Georgia"/>
                <a:cs typeface="Georgia"/>
              </a:rPr>
              <a:t>d</a:t>
            </a:r>
            <a:r>
              <a:rPr sz="2400" spc="-25" dirty="0" smtClean="0">
                <a:latin typeface="Georgia"/>
                <a:cs typeface="Georgia"/>
              </a:rPr>
              <a:t> </a:t>
            </a:r>
            <a:r>
              <a:rPr sz="2400" spc="-60" dirty="0">
                <a:latin typeface="Georgia"/>
                <a:cs typeface="Georgia"/>
              </a:rPr>
              <a:t>in </a:t>
            </a:r>
            <a:r>
              <a:rPr sz="2400" spc="-10" dirty="0">
                <a:latin typeface="Georgia"/>
                <a:cs typeface="Georgia"/>
              </a:rPr>
              <a:t>levels </a:t>
            </a:r>
            <a:r>
              <a:rPr sz="2400" spc="-30" dirty="0">
                <a:latin typeface="Georgia"/>
                <a:cs typeface="Georgia"/>
              </a:rPr>
              <a:t>(indexed </a:t>
            </a:r>
            <a:r>
              <a:rPr sz="2400" spc="-50" dirty="0">
                <a:latin typeface="Georgia"/>
                <a:cs typeface="Georgia"/>
              </a:rPr>
              <a:t>from</a:t>
            </a:r>
            <a:r>
              <a:rPr sz="2400" spc="-175" dirty="0">
                <a:latin typeface="Georgia"/>
                <a:cs typeface="Georgia"/>
              </a:rPr>
              <a:t> </a:t>
            </a:r>
            <a:r>
              <a:rPr sz="2400" spc="-100" dirty="0">
                <a:latin typeface="Georgia"/>
                <a:cs typeface="Georgia"/>
              </a:rPr>
              <a:t>0).</a:t>
            </a:r>
            <a:endParaRPr sz="2400" dirty="0">
              <a:latin typeface="Georgia"/>
              <a:cs typeface="Georgia"/>
            </a:endParaRPr>
          </a:p>
          <a:p>
            <a:pPr marL="457200" indent="-457200">
              <a:lnSpc>
                <a:spcPct val="100000"/>
              </a:lnSpc>
              <a:spcBef>
                <a:spcPts val="45"/>
              </a:spcBef>
              <a:buFont typeface="Arial" pitchFamily="34" charset="0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" pitchFamily="34" charset="0"/>
              <a:buChar char="•"/>
              <a:tabLst>
                <a:tab pos="354965" algn="l"/>
                <a:tab pos="355600" algn="l"/>
              </a:tabLst>
            </a:pPr>
            <a:r>
              <a:rPr sz="2400" b="1" spc="-145" dirty="0">
                <a:latin typeface="Georgia"/>
                <a:cs typeface="Georgia"/>
              </a:rPr>
              <a:t>Level </a:t>
            </a:r>
            <a:r>
              <a:rPr sz="2400" b="1" spc="-135" dirty="0">
                <a:latin typeface="Georgia"/>
                <a:cs typeface="Georgia"/>
              </a:rPr>
              <a:t>(or depth) </a:t>
            </a:r>
            <a:r>
              <a:rPr sz="2400" b="1" spc="-165" dirty="0">
                <a:latin typeface="Georgia"/>
                <a:cs typeface="Georgia"/>
              </a:rPr>
              <a:t>of </a:t>
            </a:r>
            <a:r>
              <a:rPr sz="2400" b="1" spc="-150" dirty="0">
                <a:latin typeface="Georgia"/>
                <a:cs typeface="Georgia"/>
              </a:rPr>
              <a:t>a node</a:t>
            </a:r>
            <a:r>
              <a:rPr sz="2400" spc="-150" dirty="0">
                <a:latin typeface="Georgia"/>
                <a:cs typeface="Georgia"/>
              </a:rPr>
              <a:t>: </a:t>
            </a:r>
            <a:r>
              <a:rPr sz="2400" spc="-50" dirty="0">
                <a:latin typeface="Georgia"/>
                <a:cs typeface="Georgia"/>
              </a:rPr>
              <a:t>number </a:t>
            </a:r>
            <a:r>
              <a:rPr sz="2400" spc="-40" dirty="0">
                <a:latin typeface="Georgia"/>
                <a:cs typeface="Georgia"/>
              </a:rPr>
              <a:t>of </a:t>
            </a:r>
            <a:r>
              <a:rPr sz="2400" spc="-15" dirty="0">
                <a:latin typeface="Georgia"/>
                <a:cs typeface="Georgia"/>
              </a:rPr>
              <a:t>edges </a:t>
            </a:r>
            <a:r>
              <a:rPr sz="2400" spc="-55" dirty="0">
                <a:latin typeface="Georgia"/>
                <a:cs typeface="Georgia"/>
              </a:rPr>
              <a:t>in </a:t>
            </a:r>
            <a:r>
              <a:rPr sz="2400" spc="-30" dirty="0">
                <a:latin typeface="Georgia"/>
                <a:cs typeface="Georgia"/>
              </a:rPr>
              <a:t>the </a:t>
            </a:r>
            <a:r>
              <a:rPr sz="2400" spc="-45" dirty="0">
                <a:latin typeface="Georgia"/>
                <a:cs typeface="Georgia"/>
              </a:rPr>
              <a:t>path  </a:t>
            </a:r>
            <a:r>
              <a:rPr sz="2400" spc="-50" dirty="0">
                <a:latin typeface="Georgia"/>
                <a:cs typeface="Georgia"/>
              </a:rPr>
              <a:t>from </a:t>
            </a:r>
            <a:r>
              <a:rPr sz="2400" spc="-30" dirty="0">
                <a:latin typeface="Georgia"/>
                <a:cs typeface="Georgia"/>
              </a:rPr>
              <a:t>the </a:t>
            </a:r>
            <a:r>
              <a:rPr sz="2400" spc="-15" dirty="0">
                <a:latin typeface="Georgia"/>
                <a:cs typeface="Georgia"/>
              </a:rPr>
              <a:t>root </a:t>
            </a:r>
            <a:r>
              <a:rPr sz="2400" spc="-20" dirty="0">
                <a:latin typeface="Georgia"/>
                <a:cs typeface="Georgia"/>
              </a:rPr>
              <a:t>to </a:t>
            </a:r>
            <a:r>
              <a:rPr sz="2400" spc="-40" dirty="0">
                <a:latin typeface="Georgia"/>
                <a:cs typeface="Georgia"/>
              </a:rPr>
              <a:t>that</a:t>
            </a:r>
            <a:r>
              <a:rPr sz="2400" spc="-175" dirty="0">
                <a:latin typeface="Georgia"/>
                <a:cs typeface="Georgia"/>
              </a:rPr>
              <a:t> </a:t>
            </a:r>
            <a:r>
              <a:rPr sz="2400" spc="-60" dirty="0">
                <a:latin typeface="Georgia"/>
                <a:cs typeface="Georgia"/>
              </a:rPr>
              <a:t>node.</a:t>
            </a:r>
            <a:endParaRPr sz="2400" dirty="0">
              <a:latin typeface="Georgia"/>
              <a:cs typeface="Georg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15816" y="3469009"/>
            <a:ext cx="3581400" cy="2750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31256" y="3569338"/>
            <a:ext cx="865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not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full!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619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/>
          </p:cNvSpPr>
          <p:nvPr>
            <p:ph type="body" idx="1"/>
          </p:nvPr>
        </p:nvSpPr>
        <p:spPr>
          <a:xfrm>
            <a:off x="304800" y="1493842"/>
            <a:ext cx="8229600" cy="4525963"/>
          </a:xfrm>
          <a:prstGeom prst="rect">
            <a:avLst/>
          </a:prstGeom>
        </p:spPr>
        <p:txBody>
          <a:bodyPr/>
          <a:lstStyle/>
          <a:p>
            <a:pPr lvl="0" algn="ctr" defTabSz="457200">
              <a:spcBef>
                <a:spcPts val="800"/>
              </a:spcBef>
              <a:defRPr sz="1800"/>
            </a:pPr>
            <a:endParaRPr sz="4400"/>
          </a:p>
          <a:p>
            <a:pPr lvl="0" algn="ctr" defTabSz="457200">
              <a:spcBef>
                <a:spcPts val="800"/>
              </a:spcBef>
              <a:defRPr sz="1800"/>
            </a:pPr>
            <a:r>
              <a:rPr sz="4400"/>
              <a:t>Thanks!!!</a:t>
            </a:r>
          </a:p>
          <a:p>
            <a:pPr lvl="0" algn="ctr" defTabSz="457200">
              <a:spcBef>
                <a:spcPts val="800"/>
              </a:spcBef>
              <a:defRPr sz="1800"/>
            </a:pPr>
            <a:r>
              <a:rPr sz="4400"/>
              <a:t>Queries?</a:t>
            </a:r>
          </a:p>
        </p:txBody>
      </p:sp>
      <p:sp>
        <p:nvSpPr>
          <p:cNvPr id="208" name="Shape 208"/>
          <p:cNvSpPr>
            <a:spLocks noGrp="1"/>
          </p:cNvSpPr>
          <p:nvPr>
            <p:ph type="sldNum" sz="quarter" idx="4294967295"/>
          </p:nvPr>
        </p:nvSpPr>
        <p:spPr>
          <a:xfrm>
            <a:off x="6553200" y="6172208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70</a:t>
            </a:fld>
            <a:endParaRPr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2736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7955" y="188640"/>
            <a:ext cx="9144000" cy="63377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 is a difference between a </a:t>
            </a:r>
            <a:r>
              <a:rPr lang="en-US" dirty="0" smtClean="0"/>
              <a:t>STRICT, COMPLETE and </a:t>
            </a:r>
            <a:r>
              <a:rPr lang="en-US" dirty="0"/>
              <a:t>FULL BINARY TREE. </a:t>
            </a:r>
          </a:p>
          <a:p>
            <a:pPr marL="514350" indent="-514350">
              <a:buAutoNum type="arabicParenR"/>
            </a:pPr>
            <a:r>
              <a:rPr lang="en-US" dirty="0" smtClean="0"/>
              <a:t>FULL </a:t>
            </a:r>
            <a:r>
              <a:rPr lang="en-US" dirty="0"/>
              <a:t>BINARY TREE: A binary tree of height h that contains exactly (</a:t>
            </a:r>
            <a:r>
              <a:rPr lang="en-US" dirty="0" smtClean="0"/>
              <a:t>2</a:t>
            </a:r>
            <a:r>
              <a:rPr lang="en-US" baseline="30000" dirty="0" smtClean="0"/>
              <a:t>h+1</a:t>
            </a:r>
            <a:r>
              <a:rPr lang="en-US" dirty="0" smtClean="0"/>
              <a:t>)-</a:t>
            </a:r>
            <a:r>
              <a:rPr lang="en-US" dirty="0"/>
              <a:t>1 elements is called a full binary tree.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or </a:t>
            </a:r>
            <a:r>
              <a:rPr lang="en-US" dirty="0"/>
              <a:t>in other words</a:t>
            </a:r>
          </a:p>
          <a:p>
            <a:pPr marL="0" indent="0">
              <a:buNone/>
            </a:pPr>
            <a:r>
              <a:rPr lang="en-US" dirty="0"/>
              <a:t>In a FULL BINARY TREE each node has exactly 0 or 2 children and all leaf nodes are on the same level.</a:t>
            </a:r>
          </a:p>
          <a:p>
            <a:pPr marL="0" indent="0">
              <a:buNone/>
            </a:pPr>
            <a:r>
              <a:rPr lang="en-US" dirty="0"/>
              <a:t>For Example: The following is a FULL BINARY TREE: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89" y="4289863"/>
            <a:ext cx="2442507" cy="1937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2) STRICT BINARY TREE: Each node has exactly 0 or 2 children.</a:t>
            </a:r>
          </a:p>
          <a:p>
            <a:pPr marL="0" indent="0">
              <a:buNone/>
            </a:pPr>
            <a:r>
              <a:rPr lang="en-US" sz="2400" dirty="0"/>
              <a:t>For example: The following is a STRICT BINARY TREE: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3</a:t>
            </a:r>
            <a:r>
              <a:rPr lang="en-US" sz="2400" dirty="0"/>
              <a:t>) COMPLETE BINARY TREE: A Binary Tree is complete Binary Tree if all levels are completely filled except possibly the last level and the last </a:t>
            </a:r>
            <a:r>
              <a:rPr lang="en-US" sz="2400" dirty="0">
                <a:hlinkClick r:id="rId2" action="ppaction://hlinksldjump"/>
              </a:rPr>
              <a:t>level</a:t>
            </a:r>
            <a:r>
              <a:rPr lang="en-US" sz="2400" dirty="0"/>
              <a:t> has all keys as left as possible.</a:t>
            </a:r>
          </a:p>
          <a:p>
            <a:pPr marL="0" indent="0">
              <a:buNone/>
            </a:pPr>
            <a:r>
              <a:rPr lang="en-US" sz="2400" dirty="0"/>
              <a:t>For Example: The following is a COMPLETE BINARY TREE: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345" y="4431220"/>
            <a:ext cx="2307904" cy="2208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527282"/>
            <a:ext cx="2182511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48680"/>
            <a:ext cx="2023766" cy="224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835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s233lecture-template">
  <a:themeElements>
    <a:clrScheme name="cs233lecture-template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s233lecture-template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굴림" pitchFamily="50" charset="-127"/>
          </a:defRPr>
        </a:defPPr>
      </a:lstStyle>
    </a:lnDef>
  </a:objectDefaults>
  <a:extraClrSchemeLst>
    <a:extraClrScheme>
      <a:clrScheme name="cs233lecture-template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33lecture-template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33lecture-templat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33lecture-template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41936</TotalTime>
  <Words>2585</Words>
  <Application>Microsoft Office PowerPoint</Application>
  <PresentationFormat>On-screen Show (4:3)</PresentationFormat>
  <Paragraphs>551</Paragraphs>
  <Slides>70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70</vt:i4>
      </vt:variant>
    </vt:vector>
  </HeadingPairs>
  <TitlesOfParts>
    <vt:vector size="85" baseType="lpstr">
      <vt:lpstr>ＭＳ Ｐゴシック</vt:lpstr>
      <vt:lpstr>Arial</vt:lpstr>
      <vt:lpstr>Arial Black</vt:lpstr>
      <vt:lpstr>Calibri</vt:lpstr>
      <vt:lpstr>Calibri Light</vt:lpstr>
      <vt:lpstr>DejaVu Sans</vt:lpstr>
      <vt:lpstr>Georgia</vt:lpstr>
      <vt:lpstr>굴림</vt:lpstr>
      <vt:lpstr>Symbol</vt:lpstr>
      <vt:lpstr>Times New Roman</vt:lpstr>
      <vt:lpstr>Trebuchet MS</vt:lpstr>
      <vt:lpstr>Wingdings</vt:lpstr>
      <vt:lpstr>1_Default Design</vt:lpstr>
      <vt:lpstr>Office Theme</vt:lpstr>
      <vt:lpstr>cs233lecture-template</vt:lpstr>
      <vt:lpstr>Data Structures and Algorithm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Terminology</vt:lpstr>
      <vt:lpstr>PowerPoint Presentation</vt:lpstr>
      <vt:lpstr>PowerPoint Presentation</vt:lpstr>
      <vt:lpstr>PowerPoint Presentation</vt:lpstr>
      <vt:lpstr>What is the height  H of a full tree with N  nodes?</vt:lpstr>
      <vt:lpstr>Why is h important?</vt:lpstr>
      <vt:lpstr>PowerPoint Presentation</vt:lpstr>
      <vt:lpstr>Binary Search Trees</vt:lpstr>
      <vt:lpstr>Binary Search Trees</vt:lpstr>
      <vt:lpstr>Binary Search Trees</vt:lpstr>
      <vt:lpstr>How to search a binary search  tree?</vt:lpstr>
      <vt:lpstr>How to search a binary search  tree?</vt:lpstr>
      <vt:lpstr>How to search a binary search  tree?</vt:lpstr>
      <vt:lpstr>Difference between BT and BST</vt:lpstr>
      <vt:lpstr>Binary Tree Search Algorithm</vt:lpstr>
      <vt:lpstr>Binary Tree Search Algorithm</vt:lpstr>
      <vt:lpstr>Binary Tree Search Algorithm</vt:lpstr>
      <vt:lpstr>Binary Tree Search Algorithm</vt:lpstr>
      <vt:lpstr>Binary Tree Search Algorithm</vt:lpstr>
      <vt:lpstr>Binary Tree Search Algorithm</vt:lpstr>
      <vt:lpstr>Binary Tree Search Algorithm</vt:lpstr>
      <vt:lpstr>Binary Tree Search Algorithm</vt:lpstr>
      <vt:lpstr>BST – algorithm </vt:lpstr>
      <vt:lpstr>Minimum Key or Element</vt:lpstr>
      <vt:lpstr>Maximum Key or Element</vt:lpstr>
      <vt:lpstr>Insert a value into the BST</vt:lpstr>
      <vt:lpstr>Insert a value into the BST</vt:lpstr>
      <vt:lpstr>Insert a value into the BST</vt:lpstr>
      <vt:lpstr>Insert a value into the BST</vt:lpstr>
      <vt:lpstr>BST Insertion Algorithm</vt:lpstr>
      <vt:lpstr>BST Insertion Algorithm</vt:lpstr>
      <vt:lpstr>BST Insertion Algorithm</vt:lpstr>
      <vt:lpstr>BST Insertion Algorithm</vt:lpstr>
      <vt:lpstr>BST Insertion Algorithm</vt:lpstr>
      <vt:lpstr>BST Insertion Algorithm</vt:lpstr>
      <vt:lpstr>BST Insertion Algorithm</vt:lpstr>
      <vt:lpstr>Insertion in BST    - Algorithm</vt:lpstr>
      <vt:lpstr>Delete a value from the BST</vt:lpstr>
      <vt:lpstr>Delete a value from the BST</vt:lpstr>
      <vt:lpstr>Delete a value from the BST</vt:lpstr>
      <vt:lpstr>Delete a value from the BST</vt:lpstr>
      <vt:lpstr>Delete a value from the BST</vt:lpstr>
      <vt:lpstr>Delete a value from the BST</vt:lpstr>
      <vt:lpstr>Delete a value from the BST</vt:lpstr>
      <vt:lpstr>BST Deletion Algorithm</vt:lpstr>
      <vt:lpstr>Analysis of BST Operations</vt:lpstr>
      <vt:lpstr>What is a Degenerate BST?</vt:lpstr>
      <vt:lpstr>PowerPoint Presentation</vt:lpstr>
      <vt:lpstr>Does the order of inserting  elements into a tree matter?</vt:lpstr>
      <vt:lpstr>Better Search Trees</vt:lpstr>
      <vt:lpstr>Minimize The Search Time of Binary Search Tree In Dynamic Situation</vt:lpstr>
      <vt:lpstr>PowerPoint Presentation</vt:lpstr>
      <vt:lpstr>Indexed Binary Search Trees</vt:lpstr>
      <vt:lpstr>Indexed Binary Search Tree Example</vt:lpstr>
      <vt:lpstr>LeftSize and Rank</vt:lpstr>
      <vt:lpstr>Exercise</vt:lpstr>
      <vt:lpstr>Indexed Binary Search Tree – Search &amp; Delete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Queen's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mccollam</dc:creator>
  <cp:lastModifiedBy>user</cp:lastModifiedBy>
  <cp:revision>345</cp:revision>
  <cp:lastPrinted>2009-02-02T16:26:50Z</cp:lastPrinted>
  <dcterms:created xsi:type="dcterms:W3CDTF">2009-02-02T16:18:54Z</dcterms:created>
  <dcterms:modified xsi:type="dcterms:W3CDTF">2022-01-22T17:26:03Z</dcterms:modified>
</cp:coreProperties>
</file>