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0.wmf" ContentType="image/x-wmf"/>
  <Override PartName="/ppt/media/image38.png" ContentType="image/png"/>
  <Override PartName="/ppt/media/image15.png" ContentType="image/png"/>
  <Override PartName="/ppt/media/image16.png" ContentType="image/png"/>
  <Override PartName="/ppt/media/image6.jpeg" ContentType="image/jpeg"/>
  <Override PartName="/ppt/media/image1.jpeg" ContentType="image/jpeg"/>
  <Override PartName="/ppt/media/image39.png" ContentType="image/png"/>
  <Override PartName="/ppt/media/image14.png" ContentType="image/png"/>
  <Override PartName="/ppt/media/image4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3.png" ContentType="image/png"/>
  <Override PartName="/ppt/media/image24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32.png" ContentType="image/png"/>
  <Override PartName="/ppt/media/image11.png" ContentType="image/png"/>
  <Override PartName="/ppt/media/image36.png" ContentType="image/png"/>
  <Override PartName="/ppt/media/image37.wmf" ContentType="image/x-wmf"/>
  <Override PartName="/ppt/media/image12.wmf" ContentType="image/x-wmf"/>
  <Override PartName="/ppt/media/image13.wmf" ContentType="image/x-wmf"/>
  <Override PartName="/ppt/media/image22.wmf" ContentType="image/x-wmf"/>
  <Override PartName="/ppt/media/image25.wmf" ContentType="image/x-wmf"/>
  <Override PartName="/ppt/media/image29.wmf" ContentType="image/x-wmf"/>
  <Override PartName="/ppt/media/image31.wmf" ContentType="image/x-wmf"/>
  <Override PartName="/ppt/media/image10.wmf" ContentType="image/x-wmf"/>
  <Override PartName="/ppt/media/image35.wmf" ContentType="image/x-wmf"/>
  <Override PartName="/ppt/media/image34.wmf" ContentType="image/x-wmf"/>
  <Override PartName="/ppt/media/image9.png" ContentType="image/png"/>
  <Override PartName="/ppt/media/image7.png" ContentType="image/png"/>
  <Override PartName="/ppt/media/image2.png" ContentType="image/png"/>
  <Override PartName="/ppt/media/image33.wmf" ContentType="image/x-wmf"/>
  <Override PartName="/ppt/media/image8.png" ContentType="image/png"/>
  <Override PartName="/ppt/media/image3.png" ContentType="image/png"/>
  <Override PartName="/ppt/media/image30.wmf" ContentType="image/x-wmf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352680"/>
            <a:ext cx="8686440" cy="2742840"/>
          </a:xfrm>
          <a:prstGeom prst="rect">
            <a:avLst/>
          </a:prstGeom>
          <a:solidFill>
            <a:srgbClr val="10114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2895480" y="6095880"/>
            <a:ext cx="2895120" cy="759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6095880"/>
            <a:ext cx="2895120" cy="759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5791320" y="6095880"/>
            <a:ext cx="2895120" cy="759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" name="Picture 10" descr=""/>
          <p:cNvPicPr/>
          <p:nvPr/>
        </p:nvPicPr>
        <p:blipFill>
          <a:blip r:embed="rId3"/>
          <a:srcRect l="0" t="0" r="0" b="28589"/>
          <a:stretch/>
        </p:blipFill>
        <p:spPr>
          <a:xfrm>
            <a:off x="76320" y="3352680"/>
            <a:ext cx="2057040" cy="197928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-76320" y="5257800"/>
            <a:ext cx="220932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180" spc="-111" strike="noStrike">
                <a:solidFill>
                  <a:srgbClr val="ffffff"/>
                </a:solidFill>
                <a:latin typeface="Arial"/>
              </a:rPr>
              <a:t>BITS</a:t>
            </a:r>
            <a:r>
              <a:rPr b="0" lang="en-US" sz="2180" spc="-111" strike="noStrike">
                <a:solidFill>
                  <a:srgbClr val="ffffff"/>
                </a:solidFill>
                <a:latin typeface="Arial"/>
              </a:rPr>
              <a:t> Pilani</a:t>
            </a:r>
            <a:endParaRPr b="0" lang="en-US" sz="2180" spc="-1" strike="noStrike">
              <a:latin typeface="Arial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152280" y="5667480"/>
            <a:ext cx="1904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Arial"/>
              </a:rPr>
              <a:t>Pilani Campus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2514600" y="5410080"/>
            <a:ext cx="6019560" cy="533160"/>
          </a:xfrm>
          <a:prstGeom prst="rect">
            <a:avLst/>
          </a:prstGeom>
        </p:spPr>
        <p:txBody>
          <a:bodyPr anchor="b"/>
          <a:p>
            <a:pPr algn="r">
              <a:lnSpc>
                <a:spcPts val="1349"/>
              </a:lnSpc>
            </a:pPr>
            <a:r>
              <a:rPr b="0" lang="en-US" sz="135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1" marL="557280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2514600" y="3809880"/>
            <a:ext cx="6019560" cy="1523520"/>
          </a:xfrm>
          <a:prstGeom prst="rect">
            <a:avLst/>
          </a:prstGeom>
        </p:spPr>
        <p:txBody>
          <a:bodyPr anchor="ctr"/>
          <a:p>
            <a:pPr>
              <a:lnSpc>
                <a:spcPts val="2999"/>
              </a:lnSpc>
            </a:pPr>
            <a:r>
              <a:rPr b="0" lang="en-US" sz="3300" spc="-1" strike="noStrike">
                <a:solidFill>
                  <a:srgbClr val="ffffff"/>
                </a:solidFill>
                <a:latin typeface="Calibri"/>
              </a:rPr>
              <a:t>Click to edit Master title </a:t>
            </a:r>
            <a:r>
              <a:rPr b="0" lang="en-US" sz="3300" spc="-1" strike="noStrike">
                <a:solidFill>
                  <a:srgbClr val="ffffff"/>
                </a:solidFill>
                <a:latin typeface="Calibri"/>
              </a:rPr>
              <a:t>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CustomShape 9"/>
          <p:cNvSpPr/>
          <p:nvPr/>
        </p:nvSpPr>
        <p:spPr>
          <a:xfrm>
            <a:off x="0" y="3352680"/>
            <a:ext cx="8686440" cy="2742840"/>
          </a:xfrm>
          <a:prstGeom prst="rect">
            <a:avLst/>
          </a:prstGeom>
          <a:solidFill>
            <a:srgbClr val="10114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10"/>
          <p:cNvSpPr/>
          <p:nvPr/>
        </p:nvSpPr>
        <p:spPr>
          <a:xfrm>
            <a:off x="2895480" y="6095880"/>
            <a:ext cx="2895120" cy="759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11"/>
          <p:cNvSpPr/>
          <p:nvPr/>
        </p:nvSpPr>
        <p:spPr>
          <a:xfrm>
            <a:off x="0" y="6095880"/>
            <a:ext cx="2895120" cy="759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" name="CustomShape 12"/>
          <p:cNvSpPr/>
          <p:nvPr/>
        </p:nvSpPr>
        <p:spPr>
          <a:xfrm>
            <a:off x="5791320" y="6095880"/>
            <a:ext cx="2895120" cy="759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3" name="Picture 10" descr=""/>
          <p:cNvPicPr/>
          <p:nvPr/>
        </p:nvPicPr>
        <p:blipFill>
          <a:blip r:embed="rId4"/>
          <a:srcRect l="0" t="0" r="0" b="28589"/>
          <a:stretch/>
        </p:blipFill>
        <p:spPr>
          <a:xfrm>
            <a:off x="76320" y="3352680"/>
            <a:ext cx="2057040" cy="1979280"/>
          </a:xfrm>
          <a:prstGeom prst="rect">
            <a:avLst/>
          </a:prstGeom>
          <a:ln>
            <a:noFill/>
          </a:ln>
        </p:spPr>
      </p:pic>
      <p:sp>
        <p:nvSpPr>
          <p:cNvPr id="14" name="CustomShape 13"/>
          <p:cNvSpPr/>
          <p:nvPr/>
        </p:nvSpPr>
        <p:spPr>
          <a:xfrm>
            <a:off x="-76320" y="5257800"/>
            <a:ext cx="220932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900" spc="-148" strike="noStrike">
                <a:solidFill>
                  <a:srgbClr val="ffffff"/>
                </a:solidFill>
                <a:latin typeface="Arial"/>
              </a:rPr>
              <a:t>BITS</a:t>
            </a:r>
            <a:r>
              <a:rPr b="0" lang="en-US" sz="2900" spc="-148" strike="noStrike">
                <a:solidFill>
                  <a:srgbClr val="ffffff"/>
                </a:solidFill>
                <a:latin typeface="Arial"/>
              </a:rPr>
              <a:t> Pilani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15" name="CustomShape 14"/>
          <p:cNvSpPr/>
          <p:nvPr/>
        </p:nvSpPr>
        <p:spPr>
          <a:xfrm>
            <a:off x="152280" y="5667480"/>
            <a:ext cx="1904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Pilani Campus</a:t>
            </a:r>
            <a:endParaRPr b="0" lang="en-US" sz="1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0" y="4281480"/>
            <a:ext cx="9143640" cy="2576160"/>
          </a:xfrm>
          <a:prstGeom prst="rect">
            <a:avLst/>
          </a:prstGeom>
          <a:solidFill>
            <a:schemeClr val="bg1"/>
          </a:solidFill>
          <a:ln w="9360">
            <a:solidFill>
              <a:srgbClr val="4a7ebb"/>
            </a:solidFill>
            <a:miter/>
          </a:ln>
          <a:effectLst>
            <a:outerShdw blurRad="635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54" name="Picture 8" descr=""/>
          <p:cNvPicPr/>
          <p:nvPr/>
        </p:nvPicPr>
        <p:blipFill>
          <a:blip r:embed="rId3"/>
          <a:srcRect l="1916" t="0" r="0" b="5315"/>
          <a:stretch/>
        </p:blipFill>
        <p:spPr>
          <a:xfrm>
            <a:off x="6629400" y="0"/>
            <a:ext cx="2193480" cy="69192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2882880" y="6775560"/>
            <a:ext cx="2895120" cy="759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" name="CustomShape 3"/>
          <p:cNvSpPr/>
          <p:nvPr/>
        </p:nvSpPr>
        <p:spPr>
          <a:xfrm>
            <a:off x="-12600" y="6775560"/>
            <a:ext cx="2895120" cy="759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" name="CustomShape 4"/>
          <p:cNvSpPr/>
          <p:nvPr/>
        </p:nvSpPr>
        <p:spPr>
          <a:xfrm>
            <a:off x="5778360" y="6775560"/>
            <a:ext cx="2895120" cy="759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" name="CustomShape 5"/>
          <p:cNvSpPr/>
          <p:nvPr/>
        </p:nvSpPr>
        <p:spPr>
          <a:xfrm>
            <a:off x="6858000" y="762120"/>
            <a:ext cx="2209320" cy="4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180" spc="-111" strike="noStrike">
                <a:solidFill>
                  <a:srgbClr val="ffffff"/>
                </a:solidFill>
                <a:latin typeface="Arial"/>
              </a:rPr>
              <a:t>BITS</a:t>
            </a:r>
            <a:r>
              <a:rPr b="0" lang="en-US" sz="2180" spc="-111" strike="noStrike">
                <a:solidFill>
                  <a:srgbClr val="ffffff"/>
                </a:solidFill>
                <a:latin typeface="Arial"/>
              </a:rPr>
              <a:t> Pilani</a:t>
            </a:r>
            <a:endParaRPr b="0" lang="en-US" sz="2180" spc="-1" strike="noStrike">
              <a:latin typeface="Arial"/>
            </a:endParaRPr>
          </a:p>
        </p:txBody>
      </p:sp>
      <p:sp>
        <p:nvSpPr>
          <p:cNvPr id="59" name="CustomShape 6"/>
          <p:cNvSpPr/>
          <p:nvPr/>
        </p:nvSpPr>
        <p:spPr>
          <a:xfrm>
            <a:off x="7086600" y="1171440"/>
            <a:ext cx="1904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Arial"/>
              </a:rPr>
              <a:t>Pilani Campus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304920" y="4648320"/>
            <a:ext cx="8457840" cy="1599840"/>
          </a:xfrm>
          <a:prstGeom prst="rect">
            <a:avLst/>
          </a:prstGeom>
        </p:spPr>
        <p:txBody>
          <a:bodyPr/>
          <a:p>
            <a:pPr>
              <a:lnSpc>
                <a:spcPts val="3149"/>
              </a:lnSpc>
            </a:pPr>
            <a:r>
              <a:rPr b="1" lang="en-US" sz="3000" spc="-11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1" marL="557280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1" name="Picture 6" descr=""/>
          <p:cNvPicPr/>
          <p:nvPr/>
        </p:nvPicPr>
        <p:blipFill>
          <a:blip r:embed="rId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62" name="CustomShape 8"/>
          <p:cNvSpPr/>
          <p:nvPr/>
        </p:nvSpPr>
        <p:spPr>
          <a:xfrm>
            <a:off x="0" y="4281480"/>
            <a:ext cx="9143640" cy="2576160"/>
          </a:xfrm>
          <a:prstGeom prst="rect">
            <a:avLst/>
          </a:prstGeom>
          <a:solidFill>
            <a:schemeClr val="bg1"/>
          </a:solidFill>
          <a:ln w="9360">
            <a:solidFill>
              <a:srgbClr val="4a7ebb"/>
            </a:solidFill>
            <a:miter/>
          </a:ln>
          <a:effectLst>
            <a:outerShdw blurRad="635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63" name="Picture 8" descr=""/>
          <p:cNvPicPr/>
          <p:nvPr/>
        </p:nvPicPr>
        <p:blipFill>
          <a:blip r:embed="rId5"/>
          <a:srcRect l="1916" t="0" r="0" b="5315"/>
          <a:stretch/>
        </p:blipFill>
        <p:spPr>
          <a:xfrm>
            <a:off x="6629400" y="0"/>
            <a:ext cx="2193480" cy="691920"/>
          </a:xfrm>
          <a:prstGeom prst="rect">
            <a:avLst/>
          </a:prstGeom>
          <a:ln>
            <a:noFill/>
          </a:ln>
        </p:spPr>
      </p:pic>
      <p:sp>
        <p:nvSpPr>
          <p:cNvPr id="64" name="CustomShape 9"/>
          <p:cNvSpPr/>
          <p:nvPr/>
        </p:nvSpPr>
        <p:spPr>
          <a:xfrm>
            <a:off x="2882880" y="6775560"/>
            <a:ext cx="2895120" cy="759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10"/>
          <p:cNvSpPr/>
          <p:nvPr/>
        </p:nvSpPr>
        <p:spPr>
          <a:xfrm>
            <a:off x="-12600" y="6775560"/>
            <a:ext cx="2895120" cy="759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11"/>
          <p:cNvSpPr/>
          <p:nvPr/>
        </p:nvSpPr>
        <p:spPr>
          <a:xfrm>
            <a:off x="5778360" y="6775560"/>
            <a:ext cx="2895120" cy="759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12"/>
          <p:cNvSpPr/>
          <p:nvPr/>
        </p:nvSpPr>
        <p:spPr>
          <a:xfrm>
            <a:off x="6858000" y="762120"/>
            <a:ext cx="220932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900" spc="-148" strike="noStrike">
                <a:solidFill>
                  <a:srgbClr val="ffffff"/>
                </a:solidFill>
                <a:latin typeface="Arial"/>
              </a:rPr>
              <a:t>BITS</a:t>
            </a:r>
            <a:r>
              <a:rPr b="0" lang="en-US" sz="2900" spc="-148" strike="noStrike">
                <a:solidFill>
                  <a:srgbClr val="ffffff"/>
                </a:solidFill>
                <a:latin typeface="Arial"/>
              </a:rPr>
              <a:t> Pilani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68" name="CustomShape 13"/>
          <p:cNvSpPr/>
          <p:nvPr/>
        </p:nvSpPr>
        <p:spPr>
          <a:xfrm>
            <a:off x="7086600" y="1171440"/>
            <a:ext cx="19047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Pilani Campus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" name="PlaceHolder 1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276720" y="6595920"/>
            <a:ext cx="5866920" cy="2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830" spc="-1" strike="noStrike">
                <a:solidFill>
                  <a:srgbClr val="101141"/>
                </a:solidFill>
                <a:latin typeface="Arial"/>
              </a:rPr>
              <a:t>BITS </a:t>
            </a:r>
            <a:r>
              <a:rPr b="0" lang="en-US" sz="830" spc="-1" strike="noStrike">
                <a:solidFill>
                  <a:srgbClr val="101141"/>
                </a:solidFill>
                <a:latin typeface="Arial"/>
              </a:rPr>
              <a:t>Pilani, Pilani Campus</a:t>
            </a:r>
            <a:endParaRPr b="0" lang="en-US" sz="830" spc="-1" strike="noStrike">
              <a:latin typeface="Arial"/>
            </a:endParaRPr>
          </a:p>
        </p:txBody>
      </p:sp>
      <p:grpSp>
        <p:nvGrpSpPr>
          <p:cNvPr id="107" name="Group 2"/>
          <p:cNvGrpSpPr/>
          <p:nvPr/>
        </p:nvGrpSpPr>
        <p:grpSpPr>
          <a:xfrm>
            <a:off x="2084400" y="6550200"/>
            <a:ext cx="7059240" cy="48960"/>
            <a:chOff x="2084400" y="6550200"/>
            <a:chExt cx="7059240" cy="48960"/>
          </a:xfrm>
        </p:grpSpPr>
        <p:sp>
          <p:nvSpPr>
            <p:cNvPr id="108" name="CustomShape 3"/>
            <p:cNvSpPr/>
            <p:nvPr/>
          </p:nvSpPr>
          <p:spPr>
            <a:xfrm>
              <a:off x="4630680" y="6550200"/>
              <a:ext cx="2328480" cy="489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9" name="CustomShape 4"/>
            <p:cNvSpPr/>
            <p:nvPr/>
          </p:nvSpPr>
          <p:spPr>
            <a:xfrm>
              <a:off x="6908760" y="6550200"/>
              <a:ext cx="2234880" cy="4572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0" name="CustomShape 5"/>
            <p:cNvSpPr/>
            <p:nvPr/>
          </p:nvSpPr>
          <p:spPr>
            <a:xfrm>
              <a:off x="2084400" y="6550200"/>
              <a:ext cx="2580840" cy="489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pic>
        <p:nvPicPr>
          <p:cNvPr id="111" name="Picture 11" descr=""/>
          <p:cNvPicPr/>
          <p:nvPr/>
        </p:nvPicPr>
        <p:blipFill>
          <a:blip r:embed="rId2"/>
          <a:srcRect l="1916" t="0" r="0" b="5315"/>
          <a:stretch/>
        </p:blipFill>
        <p:spPr>
          <a:xfrm>
            <a:off x="6629400" y="0"/>
            <a:ext cx="2193480" cy="691920"/>
          </a:xfrm>
          <a:prstGeom prst="rect">
            <a:avLst/>
          </a:prstGeom>
          <a:ln>
            <a:noFill/>
          </a:ln>
        </p:spPr>
      </p:pic>
      <p:grpSp>
        <p:nvGrpSpPr>
          <p:cNvPr id="112" name="Group 6"/>
          <p:cNvGrpSpPr/>
          <p:nvPr/>
        </p:nvGrpSpPr>
        <p:grpSpPr>
          <a:xfrm>
            <a:off x="2133720" y="6553080"/>
            <a:ext cx="7009920" cy="45720"/>
            <a:chOff x="2133720" y="6553080"/>
            <a:chExt cx="7009920" cy="45720"/>
          </a:xfrm>
        </p:grpSpPr>
        <p:sp>
          <p:nvSpPr>
            <p:cNvPr id="113" name="CustomShape 7"/>
            <p:cNvSpPr/>
            <p:nvPr/>
          </p:nvSpPr>
          <p:spPr>
            <a:xfrm>
              <a:off x="4495680" y="6553080"/>
              <a:ext cx="2328480" cy="4572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4" name="CustomShape 8"/>
            <p:cNvSpPr/>
            <p:nvPr/>
          </p:nvSpPr>
          <p:spPr>
            <a:xfrm>
              <a:off x="2133720" y="6553080"/>
              <a:ext cx="2361960" cy="4572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5" name="CustomShape 9"/>
            <p:cNvSpPr/>
            <p:nvPr/>
          </p:nvSpPr>
          <p:spPr>
            <a:xfrm>
              <a:off x="6815160" y="6553080"/>
              <a:ext cx="2328480" cy="457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6" name="Group 10"/>
          <p:cNvGrpSpPr/>
          <p:nvPr/>
        </p:nvGrpSpPr>
        <p:grpSpPr>
          <a:xfrm>
            <a:off x="0" y="1295280"/>
            <a:ext cx="7009920" cy="45720"/>
            <a:chOff x="0" y="1295280"/>
            <a:chExt cx="7009920" cy="45720"/>
          </a:xfrm>
        </p:grpSpPr>
        <p:sp>
          <p:nvSpPr>
            <p:cNvPr id="117" name="CustomShape 11"/>
            <p:cNvSpPr/>
            <p:nvPr/>
          </p:nvSpPr>
          <p:spPr>
            <a:xfrm>
              <a:off x="2362320" y="1295280"/>
              <a:ext cx="2328480" cy="4572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8" name="CustomShape 12"/>
            <p:cNvSpPr/>
            <p:nvPr/>
          </p:nvSpPr>
          <p:spPr>
            <a:xfrm>
              <a:off x="0" y="1295280"/>
              <a:ext cx="2361960" cy="4572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13"/>
            <p:cNvSpPr/>
            <p:nvPr/>
          </p:nvSpPr>
          <p:spPr>
            <a:xfrm>
              <a:off x="4681440" y="1295280"/>
              <a:ext cx="2328480" cy="457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0" name="PlaceHolder 1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wmf"/><Relationship Id="rId10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wmf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wmf"/><Relationship Id="rId5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wmf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wmf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wmf"/><Relationship Id="rId4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2514600" y="5410080"/>
            <a:ext cx="6019560" cy="533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ts val="1349"/>
              </a:lnSpc>
            </a:pPr>
            <a:r>
              <a:rPr b="0" lang="en-US" sz="1350" spc="-1" strike="noStrike">
                <a:solidFill>
                  <a:srgbClr val="ffffff"/>
                </a:solidFill>
                <a:latin typeface="Calibri"/>
              </a:rPr>
              <a:t>MFDS Team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2514600" y="3809880"/>
            <a:ext cx="6019560" cy="1523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ts val="2999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Mathematical Foundations for Data Science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0" y="304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Using Theorem 1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0" y="1371600"/>
            <a:ext cx="9145800" cy="5492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57040" indent="-256680">
              <a:lnSpc>
                <a:spcPct val="100000"/>
              </a:lnSpc>
              <a:spcBef>
                <a:spcPts val="439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Example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: What is the solution to the recurrence relation 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22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22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mbria Math"/>
              </a:rPr>
              <a:t> + </a:t>
            </a:r>
            <a:r>
              <a:rPr b="0" lang="en-US" sz="2200" spc="-1" strike="noStrike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22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mbria Math"/>
              </a:rPr>
              <a:t> with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0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2200" spc="-1" strike="noStrike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mbria Math"/>
              </a:rPr>
              <a:t> and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lang="en-US" sz="22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2200" spc="-1" strike="noStrike">
                <a:solidFill>
                  <a:srgbClr val="000000"/>
                </a:solidFill>
                <a:latin typeface="Cambria Math"/>
                <a:ea typeface="Cambria Math"/>
              </a:rPr>
              <a:t>7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mbria Math"/>
              </a:rPr>
              <a:t>?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Cambria Math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Cambria Math"/>
              </a:rPr>
              <a:t>Solution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mbria Math"/>
              </a:rPr>
              <a:t>: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80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The characteristic equation is  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r</a:t>
            </a:r>
            <a:r>
              <a:rPr b="0" lang="en-US" sz="1900" spc="-1" strike="noStrike" baseline="30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19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 r </a:t>
            </a:r>
            <a:r>
              <a:rPr b="0" i="1" lang="en-US" sz="19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900" spc="-1" strike="noStrike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900" spc="-1" strike="noStrike">
                <a:solidFill>
                  <a:srgbClr val="000000"/>
                </a:solidFill>
                <a:latin typeface="Cambria Math"/>
                <a:ea typeface="Cambria Math"/>
              </a:rPr>
              <a:t>0. 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   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Its roots are 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r = </a:t>
            </a:r>
            <a:r>
              <a:rPr b="0" lang="en-US" sz="1900" spc="-1" strike="noStrike">
                <a:solidFill>
                  <a:srgbClr val="000000"/>
                </a:solidFill>
                <a:latin typeface="Cambria Math"/>
                <a:ea typeface="Cambria Math"/>
              </a:rPr>
              <a:t>2 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and 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r = </a:t>
            </a:r>
            <a:r>
              <a:rPr b="0" i="1" lang="en-US" sz="19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900" spc="-1" strike="noStrike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. 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Therefore, {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9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}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is a solution to the recurrence relation if and only if  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9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= α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900" spc="-1" strike="noStrike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9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+ α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(</a:t>
            </a:r>
            <a:r>
              <a:rPr b="0" i="1" lang="en-US" sz="19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900" spc="-1" strike="noStrike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)</a:t>
            </a:r>
            <a:r>
              <a:rPr b="0" i="1" lang="en-US" sz="19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, for some constants 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α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and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α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.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    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To find the constants  α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and α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, note that     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0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900" spc="-1" strike="noStrike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α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+ α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 and  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900" spc="-1" strike="noStrike">
                <a:solidFill>
                  <a:srgbClr val="000000"/>
                </a:solidFill>
                <a:latin typeface="Cambria Math"/>
                <a:ea typeface="Cambria Math"/>
              </a:rPr>
              <a:t>7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= α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900" spc="-1" strike="noStrike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+ α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(</a:t>
            </a:r>
            <a:r>
              <a:rPr b="0" lang="en-US" sz="19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900" spc="-1" strike="noStrike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).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    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Solving these equations, we find that   α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900" spc="-1" strike="noStrike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and α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19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9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900" spc="-1" strike="noStrike">
                <a:solidFill>
                  <a:srgbClr val="000000"/>
                </a:solidFill>
                <a:latin typeface="Cambria Math"/>
                <a:ea typeface="Cambria Math"/>
              </a:rPr>
              <a:t>1. 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    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Hence, the solution is the sequence {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9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}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with   </a:t>
            </a:r>
            <a:r>
              <a:rPr b="0" i="1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9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900" spc="-1" strike="noStrike">
                <a:solidFill>
                  <a:srgbClr val="000000"/>
                </a:solidFill>
                <a:latin typeface="Cambria Math"/>
                <a:ea typeface="Cambria Math"/>
              </a:rPr>
              <a:t>3∙2</a:t>
            </a:r>
            <a:r>
              <a:rPr b="0" i="1" lang="en-US" sz="19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9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 (</a:t>
            </a:r>
            <a:r>
              <a:rPr b="0" lang="en-US" sz="19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900" spc="-1" strike="noStrike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)</a:t>
            </a:r>
            <a:r>
              <a:rPr b="0" i="1" lang="en-US" sz="19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mbria Math"/>
              </a:rPr>
              <a:t>.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</a:pP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 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3" name="Ink 3" descr=""/>
          <p:cNvPicPr/>
          <p:nvPr/>
        </p:nvPicPr>
        <p:blipFill>
          <a:blip r:embed="rId1"/>
          <a:stretch/>
        </p:blipFill>
        <p:spPr>
          <a:xfrm>
            <a:off x="176760" y="1372320"/>
            <a:ext cx="8908200" cy="444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4560" y="514440"/>
            <a:ext cx="89204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An Explicit Formula for the Fibonacci Numbers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4560" y="1371600"/>
            <a:ext cx="9109080" cy="5486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57040" indent="-25668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We can use Theorem </a:t>
            </a:r>
            <a:r>
              <a:rPr b="0" lang="en-US" sz="1600" spc="-1" strike="noStrike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mbria Math"/>
              </a:rPr>
              <a:t> to find an explicit formula for the Fibonacci numbers. The sequence of Fibonacci numbers satisfies the recurrence relation  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Cambria Math"/>
              </a:rPr>
              <a:t>f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Cambria Math"/>
              </a:rPr>
              <a:t> = f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Cambria Math"/>
              </a:rPr>
              <a:t>  +  f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mbria Math"/>
              </a:rPr>
              <a:t> with the initial conditions: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Cambria Math"/>
              </a:rPr>
              <a:t> f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0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600" spc="-1" strike="noStrike">
                <a:solidFill>
                  <a:srgbClr val="000000"/>
                </a:solidFill>
                <a:latin typeface="Cambria Math"/>
                <a:ea typeface="Cambria Math"/>
              </a:rPr>
              <a:t>0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mbria Math"/>
              </a:rPr>
              <a:t>and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Cambria Math"/>
              </a:rPr>
              <a:t>f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600" spc="-1" strike="noStrike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mbria Math"/>
              </a:rPr>
              <a:t>.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Solution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:  The roots of the characteristic equation   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r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– r –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0 are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for some constants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α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and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α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6" name="Picture 8" descr=""/>
          <p:cNvPicPr/>
          <p:nvPr/>
        </p:nvPicPr>
        <p:blipFill>
          <a:blip r:embed="rId1"/>
          <a:stretch/>
        </p:blipFill>
        <p:spPr>
          <a:xfrm>
            <a:off x="762120" y="2853360"/>
            <a:ext cx="1253520" cy="387720"/>
          </a:xfrm>
          <a:prstGeom prst="rect">
            <a:avLst/>
          </a:prstGeom>
          <a:ln>
            <a:noFill/>
          </a:ln>
        </p:spPr>
      </p:pic>
      <p:pic>
        <p:nvPicPr>
          <p:cNvPr id="187" name="Picture 9" descr=""/>
          <p:cNvPicPr/>
          <p:nvPr/>
        </p:nvPicPr>
        <p:blipFill>
          <a:blip r:embed="rId2"/>
          <a:stretch/>
        </p:blipFill>
        <p:spPr>
          <a:xfrm>
            <a:off x="2685240" y="2807640"/>
            <a:ext cx="1257480" cy="38772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63360" y="3247560"/>
            <a:ext cx="4604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By Theorem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9" name="Picture 7" descr=""/>
          <p:cNvPicPr/>
          <p:nvPr/>
        </p:nvPicPr>
        <p:blipFill>
          <a:blip r:embed="rId3"/>
          <a:stretch/>
        </p:blipFill>
        <p:spPr>
          <a:xfrm>
            <a:off x="2257200" y="3530160"/>
            <a:ext cx="3771360" cy="49968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190" name="CustomShape 4"/>
          <p:cNvSpPr/>
          <p:nvPr/>
        </p:nvSpPr>
        <p:spPr>
          <a:xfrm>
            <a:off x="63360" y="4076280"/>
            <a:ext cx="77086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Using the initial conditions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0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0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and 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f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, we have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1" name="Picture 11" descr=""/>
          <p:cNvPicPr/>
          <p:nvPr/>
        </p:nvPicPr>
        <p:blipFill>
          <a:blip r:embed="rId4"/>
          <a:stretch/>
        </p:blipFill>
        <p:spPr>
          <a:xfrm>
            <a:off x="606960" y="4705920"/>
            <a:ext cx="1408320" cy="172440"/>
          </a:xfrm>
          <a:prstGeom prst="rect">
            <a:avLst/>
          </a:prstGeom>
          <a:ln>
            <a:noFill/>
          </a:ln>
        </p:spPr>
      </p:pic>
      <p:pic>
        <p:nvPicPr>
          <p:cNvPr id="192" name="Picture 12" descr=""/>
          <p:cNvPicPr/>
          <p:nvPr/>
        </p:nvPicPr>
        <p:blipFill>
          <a:blip r:embed="rId5"/>
          <a:stretch/>
        </p:blipFill>
        <p:spPr>
          <a:xfrm>
            <a:off x="2819520" y="4637880"/>
            <a:ext cx="2794320" cy="342720"/>
          </a:xfrm>
          <a:prstGeom prst="rect">
            <a:avLst/>
          </a:prstGeom>
          <a:ln>
            <a:noFill/>
          </a:ln>
        </p:spPr>
      </p:pic>
      <p:pic>
        <p:nvPicPr>
          <p:cNvPr id="193" name="Picture 13" descr=""/>
          <p:cNvPicPr/>
          <p:nvPr/>
        </p:nvPicPr>
        <p:blipFill>
          <a:blip r:embed="rId6"/>
          <a:stretch/>
        </p:blipFill>
        <p:spPr>
          <a:xfrm>
            <a:off x="6377040" y="4674960"/>
            <a:ext cx="676800" cy="268200"/>
          </a:xfrm>
          <a:prstGeom prst="rect">
            <a:avLst/>
          </a:prstGeom>
          <a:ln>
            <a:noFill/>
          </a:ln>
        </p:spPr>
      </p:pic>
      <p:pic>
        <p:nvPicPr>
          <p:cNvPr id="194" name="Picture 14" descr=""/>
          <p:cNvPicPr/>
          <p:nvPr/>
        </p:nvPicPr>
        <p:blipFill>
          <a:blip r:embed="rId7"/>
          <a:stretch/>
        </p:blipFill>
        <p:spPr>
          <a:xfrm>
            <a:off x="7817400" y="4636440"/>
            <a:ext cx="824040" cy="268200"/>
          </a:xfrm>
          <a:prstGeom prst="rect">
            <a:avLst/>
          </a:prstGeom>
          <a:ln>
            <a:noFill/>
          </a:ln>
        </p:spPr>
      </p:pic>
      <p:pic>
        <p:nvPicPr>
          <p:cNvPr id="195" name="Picture 15" descr=""/>
          <p:cNvPicPr/>
          <p:nvPr/>
        </p:nvPicPr>
        <p:blipFill>
          <a:blip r:embed="rId8"/>
          <a:stretch/>
        </p:blipFill>
        <p:spPr>
          <a:xfrm>
            <a:off x="3292560" y="5661000"/>
            <a:ext cx="2750040" cy="35388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196" name="Ink 3" descr=""/>
          <p:cNvPicPr/>
          <p:nvPr/>
        </p:nvPicPr>
        <p:blipFill>
          <a:blip r:embed="rId9"/>
          <a:stretch/>
        </p:blipFill>
        <p:spPr>
          <a:xfrm>
            <a:off x="1014480" y="2156760"/>
            <a:ext cx="7751520" cy="3999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0" y="209880"/>
            <a:ext cx="84578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mbria Math"/>
                <a:ea typeface="Cambria Math"/>
              </a:rPr>
              <a:t>Theorem 2 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mbria Math"/>
              </a:rPr>
              <a:t>The Solution when there is a Repeated Root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91440" y="1524240"/>
            <a:ext cx="9001800" cy="533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57040" indent="-256680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Theorem 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:  Let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and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be real numbers with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≠ 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.  Suppose that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r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– 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r – 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0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has one repeated root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. Then the sequence {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} is a solution to the recurrence  relation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= 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+ 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if  and only if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for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n =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0,1,2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,…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, where α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and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α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 are constants.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9" name="Picture 5" descr=""/>
          <p:cNvPicPr/>
          <p:nvPr/>
        </p:nvPicPr>
        <p:blipFill>
          <a:blip r:embed="rId1"/>
          <a:stretch/>
        </p:blipFill>
        <p:spPr>
          <a:xfrm>
            <a:off x="3048120" y="2571120"/>
            <a:ext cx="1980720" cy="234000"/>
          </a:xfrm>
          <a:prstGeom prst="rect">
            <a:avLst/>
          </a:prstGeom>
          <a:ln>
            <a:noFill/>
          </a:ln>
        </p:spPr>
      </p:pic>
      <p:sp>
        <p:nvSpPr>
          <p:cNvPr id="200" name="CustomShape 3"/>
          <p:cNvSpPr/>
          <p:nvPr/>
        </p:nvSpPr>
        <p:spPr>
          <a:xfrm>
            <a:off x="0" y="4114800"/>
            <a:ext cx="9071280" cy="22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257040" indent="-256680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Example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  What is the solution to the recurrence  relation  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= 6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9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with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1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and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= 6? </a:t>
            </a:r>
            <a:endParaRPr b="0" lang="en-US" sz="18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Solution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:</a:t>
            </a:r>
            <a:endParaRPr b="0" lang="en-US" sz="18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The characteristic equation is 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r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6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r +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9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0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.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The only root is 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r =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Therefore,  {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}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is a solution to the recurrence relation  if and only if  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 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= α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+ α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)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       where α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and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α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 are constants.</a:t>
            </a:r>
            <a:endParaRPr b="0" lang="en-US" sz="18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To find the constants  α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and α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, note that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  a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α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  and      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6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= α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 ∙ 3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+ α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 ∙3.</a:t>
            </a:r>
            <a:endParaRPr b="0" lang="en-US" sz="18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Solving, we find that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α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and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Cambria Math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α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 .        Hence,              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+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. 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99360" y="0"/>
            <a:ext cx="9067320" cy="994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Theorem </a:t>
            </a:r>
            <a:r>
              <a:rPr b="1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Solving Linear Homogeneous Recurrence Relations of Arbitrary Degree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0" y="1447920"/>
            <a:ext cx="9143640" cy="518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57040" indent="-256680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Theorem </a:t>
            </a:r>
            <a:r>
              <a:rPr b="1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: Let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c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,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c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,…, c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be real numbers. Suppose that the characteristic equation  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   r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– c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r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mbria Math"/>
                <a:ea typeface="Cambria Math"/>
              </a:rPr>
              <a:t>−1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–</a:t>
            </a:r>
            <a:r>
              <a:rPr b="0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⋯</a:t>
            </a:r>
            <a:r>
              <a:rPr b="0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 –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c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0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has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k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distinct roots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,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, …,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r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. Then a sequence {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}   is a solution of the recurrence relation  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= 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+ 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+ ….. + c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if and only if    for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, …, where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α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mbria Math"/>
                <a:ea typeface="Cambria Math"/>
              </a:rPr>
              <a:t>α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1600" spc="-1" strike="noStrike">
                <a:solidFill>
                  <a:srgbClr val="000000"/>
                </a:solidFill>
                <a:latin typeface="Cambria Math"/>
                <a:ea typeface="Cambria Math"/>
              </a:rPr>
              <a:t>,…, α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lang="en-US" sz="1600" spc="-1" strike="noStrike">
                <a:solidFill>
                  <a:srgbClr val="000000"/>
                </a:solidFill>
                <a:latin typeface="Cambria Math"/>
                <a:ea typeface="Cambria Math"/>
              </a:rPr>
              <a:t> are constants.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This theorem can be used to solve linear homogeneous recurrence relations with constant coefficients of any degree when the characteristic equation has distinct roots.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3" name="Picture 4" descr=""/>
          <p:cNvPicPr/>
          <p:nvPr/>
        </p:nvPicPr>
        <p:blipFill>
          <a:blip r:embed="rId1"/>
          <a:stretch/>
        </p:blipFill>
        <p:spPr>
          <a:xfrm>
            <a:off x="1379520" y="3319920"/>
            <a:ext cx="6118560" cy="429120"/>
          </a:xfrm>
          <a:prstGeom prst="rect">
            <a:avLst/>
          </a:prstGeom>
          <a:ln>
            <a:solidFill>
              <a:srgbClr val="3465a4"/>
            </a:solidFill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pic>
        <p:nvPicPr>
          <p:cNvPr id="204" name="Ink 3" descr=""/>
          <p:cNvPicPr/>
          <p:nvPr/>
        </p:nvPicPr>
        <p:blipFill>
          <a:blip r:embed="rId2"/>
          <a:stretch/>
        </p:blipFill>
        <p:spPr>
          <a:xfrm>
            <a:off x="1280160" y="3657600"/>
            <a:ext cx="8298360" cy="469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0" y="152280"/>
            <a:ext cx="687456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Theorem </a:t>
            </a:r>
            <a:r>
              <a:rPr b="1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4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mbria Math"/>
              </a:rPr>
              <a:t>The General Case with Repeated Roots Allowed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0" y="1371600"/>
            <a:ext cx="9067320" cy="5409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57040" indent="-25668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Theorem </a:t>
            </a:r>
            <a:r>
              <a:rPr b="1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: Let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c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,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c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,…, c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be real numbers. Suppose that the characteristic equation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 r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– c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r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mbria Math"/>
                <a:ea typeface="Cambria Math"/>
              </a:rPr>
              <a:t>−1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–</a:t>
            </a:r>
            <a:r>
              <a:rPr b="0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⋯</a:t>
            </a:r>
            <a:r>
              <a:rPr b="0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 –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c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0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has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t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distinct roots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,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, …,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r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with multiplicities 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,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, …,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m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, respectively so that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m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≥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for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Cambria Math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600" spc="-1" strike="noStrike">
                <a:solidFill>
                  <a:srgbClr val="000000"/>
                </a:solidFill>
                <a:latin typeface="Cambria Math"/>
                <a:ea typeface="Cambria Math"/>
              </a:rPr>
              <a:t>0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mbria Math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mbria Math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mbria Math"/>
              </a:rPr>
              <a:t>, …,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Cambria Math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mbria Math"/>
              </a:rPr>
              <a:t> and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+ 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m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+  … +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m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t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=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. Then a sequence {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}   is a solution of the recurrence relation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= c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+ c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+ ….. + c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a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00"/>
              </a:spcBef>
            </a:pPr>
            <a:r>
              <a:rPr b="1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     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if and only if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2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2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2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2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2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34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   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for 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2100" spc="-1" strike="noStrike">
                <a:solidFill>
                  <a:srgbClr val="000000"/>
                </a:solidFill>
                <a:latin typeface="Cambria Math"/>
                <a:ea typeface="Cambria Math"/>
              </a:rPr>
              <a:t>0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, </a:t>
            </a:r>
            <a:r>
              <a:rPr b="0" lang="en-US" sz="2100" spc="-1" strike="noStrike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, </a:t>
            </a:r>
            <a:r>
              <a:rPr b="0" lang="en-US" sz="2100" spc="-1" strike="noStrike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, …, where </a:t>
            </a:r>
            <a:r>
              <a:rPr b="0" lang="en-US" sz="2100" spc="-1" strike="noStrike">
                <a:solidFill>
                  <a:srgbClr val="000000"/>
                </a:solidFill>
                <a:latin typeface="Cambria Math"/>
                <a:ea typeface="Cambria Math"/>
              </a:rPr>
              <a:t>α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i,j</a:t>
            </a:r>
            <a:r>
              <a:rPr b="0" lang="en-US" sz="2100" spc="-1" strike="noStrike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b="0" lang="en-US" sz="2180" spc="-1" strike="noStrike">
                <a:solidFill>
                  <a:srgbClr val="000000"/>
                </a:solidFill>
                <a:latin typeface="Cambria Math"/>
                <a:ea typeface="Cambria Math"/>
              </a:rPr>
              <a:t>are constants for 1≤ </a:t>
            </a:r>
            <a:r>
              <a:rPr b="0" i="1" lang="en-US" sz="2180" spc="-1" strike="noStrike">
                <a:solidFill>
                  <a:srgbClr val="000000"/>
                </a:solidFill>
                <a:latin typeface="Calibri"/>
                <a:ea typeface="Cambria Math"/>
              </a:rPr>
              <a:t>i </a:t>
            </a:r>
            <a:r>
              <a:rPr b="0" lang="en-US" sz="2180" spc="-1" strike="noStrike">
                <a:solidFill>
                  <a:srgbClr val="000000"/>
                </a:solidFill>
                <a:latin typeface="Cambria Math"/>
                <a:ea typeface="Cambria Math"/>
              </a:rPr>
              <a:t>≤ </a:t>
            </a:r>
            <a:r>
              <a:rPr b="0" i="1" lang="en-US" sz="2180" spc="-1" strike="noStrike">
                <a:solidFill>
                  <a:srgbClr val="000000"/>
                </a:solidFill>
                <a:latin typeface="Calibri"/>
                <a:ea typeface="Cambria Math"/>
              </a:rPr>
              <a:t>t</a:t>
            </a:r>
            <a:r>
              <a:rPr b="0" lang="en-US" sz="2180" spc="-1" strike="noStrike">
                <a:solidFill>
                  <a:srgbClr val="000000"/>
                </a:solidFill>
                <a:latin typeface="Cambria Math"/>
                <a:ea typeface="Cambria Math"/>
              </a:rPr>
              <a:t>  and 0≤ </a:t>
            </a:r>
            <a:r>
              <a:rPr b="0" i="1" lang="en-US" sz="2180" spc="-1" strike="noStrike">
                <a:solidFill>
                  <a:srgbClr val="000000"/>
                </a:solidFill>
                <a:latin typeface="Cambria Math"/>
                <a:ea typeface="Cambria Math"/>
              </a:rPr>
              <a:t>j </a:t>
            </a:r>
            <a:r>
              <a:rPr b="0" lang="en-US" sz="2180" spc="-1" strike="noStrike">
                <a:solidFill>
                  <a:srgbClr val="000000"/>
                </a:solidFill>
                <a:latin typeface="Cambria Math"/>
                <a:ea typeface="Cambria Math"/>
              </a:rPr>
              <a:t>≤ </a:t>
            </a:r>
            <a:r>
              <a:rPr b="0" i="1" lang="en-US" sz="2180" spc="-1" strike="noStrike">
                <a:solidFill>
                  <a:srgbClr val="000000"/>
                </a:solidFill>
                <a:latin typeface="Calibri"/>
                <a:ea typeface="Cambria Math"/>
              </a:rPr>
              <a:t>m</a:t>
            </a:r>
            <a:r>
              <a:rPr b="0" i="1" lang="en-US" sz="2179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i</a:t>
            </a:r>
            <a:r>
              <a:rPr b="0" i="1" lang="en-US" sz="2179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179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2100" spc="-1" strike="noStrike">
                <a:solidFill>
                  <a:srgbClr val="000000"/>
                </a:solidFill>
                <a:latin typeface="Cambria Math"/>
                <a:ea typeface="Cambria Math"/>
              </a:rPr>
              <a:t>.</a:t>
            </a:r>
            <a:r>
              <a:rPr b="0" lang="en-US" sz="2100" spc="-1" strike="noStrike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7" name="Picture 10" descr=""/>
          <p:cNvPicPr/>
          <p:nvPr/>
        </p:nvPicPr>
        <p:blipFill>
          <a:blip r:embed="rId1"/>
          <a:stretch/>
        </p:blipFill>
        <p:spPr>
          <a:xfrm>
            <a:off x="1154160" y="3535200"/>
            <a:ext cx="4639680" cy="270720"/>
          </a:xfrm>
          <a:prstGeom prst="rect">
            <a:avLst/>
          </a:prstGeom>
          <a:ln>
            <a:noFill/>
          </a:ln>
        </p:spPr>
      </p:pic>
      <p:pic>
        <p:nvPicPr>
          <p:cNvPr id="208" name="Picture 12" descr=""/>
          <p:cNvPicPr/>
          <p:nvPr/>
        </p:nvPicPr>
        <p:blipFill>
          <a:blip r:embed="rId2"/>
          <a:stretch/>
        </p:blipFill>
        <p:spPr>
          <a:xfrm>
            <a:off x="2088000" y="3850920"/>
            <a:ext cx="4967640" cy="316800"/>
          </a:xfrm>
          <a:prstGeom prst="rect">
            <a:avLst/>
          </a:prstGeom>
          <a:ln>
            <a:noFill/>
          </a:ln>
        </p:spPr>
      </p:pic>
      <p:pic>
        <p:nvPicPr>
          <p:cNvPr id="209" name="Picture 14" descr=""/>
          <p:cNvPicPr/>
          <p:nvPr/>
        </p:nvPicPr>
        <p:blipFill>
          <a:blip r:embed="rId3"/>
          <a:stretch/>
        </p:blipFill>
        <p:spPr>
          <a:xfrm>
            <a:off x="2819520" y="4213440"/>
            <a:ext cx="5562360" cy="316080"/>
          </a:xfrm>
          <a:prstGeom prst="rect">
            <a:avLst/>
          </a:prstGeom>
          <a:ln>
            <a:noFill/>
          </a:ln>
        </p:spPr>
      </p:pic>
      <p:pic>
        <p:nvPicPr>
          <p:cNvPr id="210" name="Ink 3" descr=""/>
          <p:cNvPicPr/>
          <p:nvPr/>
        </p:nvPicPr>
        <p:blipFill>
          <a:blip r:embed="rId4"/>
          <a:stretch/>
        </p:blipFill>
        <p:spPr>
          <a:xfrm>
            <a:off x="356760" y="1742040"/>
            <a:ext cx="8360640" cy="305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514080"/>
            <a:ext cx="8052480" cy="642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000000"/>
                </a:solidFill>
                <a:latin typeface="Calibri"/>
              </a:rPr>
              <a:t>Linear Non-homogeneous Recurrence Relations</a:t>
            </a:r>
            <a:br/>
            <a:r>
              <a:rPr b="1" lang="en-US" sz="2250" spc="-1" strike="noStrike">
                <a:solidFill>
                  <a:srgbClr val="000000"/>
                </a:solidFill>
                <a:latin typeface="Calibri"/>
              </a:rPr>
              <a:t> with Constant Coefficients</a:t>
            </a:r>
            <a:endParaRPr b="0" lang="en-US" sz="22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80640" y="1938960"/>
            <a:ext cx="8834400" cy="376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>
            <a:normAutofit/>
          </a:bodyPr>
          <a:p>
            <a:pPr marL="257040" indent="-256680">
              <a:lnSpc>
                <a:spcPct val="100000"/>
              </a:lnSpc>
              <a:spcBef>
                <a:spcPts val="601"/>
              </a:spcBef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Definition: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linear nonhomogeneous recurrence relation with constant coefficients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is a recurrence relation of the form: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 algn="ctr">
              <a:lnSpc>
                <a:spcPct val="100000"/>
              </a:lnSpc>
              <a:spcBef>
                <a:spcPts val="36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 = 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+ 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+ ….. + c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+ F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)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,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where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, 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, ….,c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are real numbers, and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 is a function not identically zero depending only on </a:t>
            </a:r>
            <a:r>
              <a:rPr b="0" i="1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The recurrence relation</a:t>
            </a:r>
            <a:r>
              <a:rPr b="0" i="1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      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= 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+ 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+ ….. + c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 ,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   is called the associated homogeneous recurrence relation.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3" name="Ink 3" descr=""/>
          <p:cNvPicPr/>
          <p:nvPr/>
        </p:nvPicPr>
        <p:blipFill>
          <a:blip r:embed="rId1"/>
          <a:stretch/>
        </p:blipFill>
        <p:spPr>
          <a:xfrm>
            <a:off x="1128240" y="2707200"/>
            <a:ext cx="5313960" cy="78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-76320" y="251640"/>
            <a:ext cx="8979480" cy="642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Linear Non-homogeneous Recurrence Relations with Constant Coefficients (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cont.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80640" y="1930320"/>
            <a:ext cx="8979480" cy="4009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>
            <a:normAutofit/>
          </a:bodyPr>
          <a:p>
            <a:pPr marL="257040" indent="-256680">
              <a:lnSpc>
                <a:spcPct val="100000"/>
              </a:lnSpc>
              <a:spcBef>
                <a:spcPts val="420"/>
              </a:spcBef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The following are linear nonhomogeneous recurrence relations with constant coefficients: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85920" indent="-38556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i="1" lang="en-US" sz="21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</a:rPr>
              <a:t> = a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+ </a:t>
            </a:r>
            <a:r>
              <a:rPr b="0" lang="en-US" sz="2100" spc="-1" strike="noStrike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21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,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85920" indent="-38556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   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= a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+ a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+ n</a:t>
            </a:r>
            <a:r>
              <a:rPr b="0" lang="en-US" sz="2100" spc="-1" strike="noStrike" baseline="30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+ n + </a:t>
            </a:r>
            <a:r>
              <a:rPr b="0" lang="en-US" sz="2100" spc="-1" strike="noStrike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,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85920" indent="-38556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   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2100" spc="-1" strike="noStrike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+  n</a:t>
            </a:r>
            <a:r>
              <a:rPr b="0" lang="en-US" sz="2100" spc="-1" strike="noStrike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r>
              <a:rPr b="0" i="1" lang="en-US" sz="2100" spc="-1" strike="noStrike" baseline="30000">
                <a:solidFill>
                  <a:srgbClr val="000000"/>
                </a:solidFill>
                <a:latin typeface="Cambria Math"/>
                <a:ea typeface="Cambria Math"/>
              </a:rPr>
              <a:t>n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,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85920" indent="-38556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   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= a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+ a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+ a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3 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+ n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!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20"/>
              </a:spcBef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  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where the following are the associated linear homogeneous recurrence relations, respectively: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85920" indent="-38556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Calibri"/>
              <a:buAutoNum type="alphaLcParenR"/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   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= a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 ,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85920" indent="-38556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Calibri"/>
              <a:buAutoNum type="alphaLcParenR"/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   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= a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+ a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,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85920" indent="-38556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Calibri"/>
              <a:buAutoNum type="alphaLcParenR"/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   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2100" spc="-1" strike="noStrike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,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385920" indent="-38556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Calibri"/>
              <a:buAutoNum type="alphaLcParenR"/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   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= a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+ a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+ a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6" name="Ink 3" descr=""/>
          <p:cNvPicPr/>
          <p:nvPr/>
        </p:nvPicPr>
        <p:blipFill>
          <a:blip r:embed="rId1"/>
          <a:stretch/>
        </p:blipFill>
        <p:spPr>
          <a:xfrm>
            <a:off x="508680" y="955080"/>
            <a:ext cx="3144240" cy="506412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-76320" y="380880"/>
            <a:ext cx="9084600" cy="884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latin typeface="Calibri"/>
              </a:rPr>
              <a:t>Solving Linear Non-homogeneous Recurrence Relations with Constant Coefficients </a:t>
            </a:r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29520" y="1906200"/>
            <a:ext cx="9084600" cy="40366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>
            <a:normAutofit/>
          </a:bodyPr>
          <a:p>
            <a:pPr marL="257040" indent="-25668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Theorem 5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:  If {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(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p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} is a particular  solution of the nonhomogeneous linear recurrence relation with constant coefficients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 algn="ctr">
              <a:lnSpc>
                <a:spcPct val="100000"/>
              </a:lnSpc>
              <a:spcBef>
                <a:spcPts val="315"/>
              </a:spcBef>
            </a:pPr>
            <a:r>
              <a:rPr b="0" i="1" lang="en-US" sz="1580" spc="-1" strike="noStrike">
                <a:solidFill>
                  <a:srgbClr val="000000"/>
                </a:solidFill>
                <a:latin typeface="Calibri"/>
                <a:ea typeface="Cambria Math"/>
              </a:rPr>
              <a:t>       </a:t>
            </a:r>
            <a:r>
              <a:rPr b="0" i="1" lang="en-US" sz="158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579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580" spc="-1" strike="noStrike">
                <a:solidFill>
                  <a:srgbClr val="000000"/>
                </a:solidFill>
                <a:latin typeface="Calibri"/>
                <a:ea typeface="Cambria Math"/>
              </a:rPr>
              <a:t> = c</a:t>
            </a:r>
            <a:r>
              <a:rPr b="0" lang="en-US" sz="1579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58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579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579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579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579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1580" spc="-1" strike="noStrike">
                <a:solidFill>
                  <a:srgbClr val="000000"/>
                </a:solidFill>
                <a:latin typeface="Calibri"/>
                <a:ea typeface="Cambria Math"/>
              </a:rPr>
              <a:t>+ c</a:t>
            </a:r>
            <a:r>
              <a:rPr b="0" lang="en-US" sz="1579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58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579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579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579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580" spc="-1" strike="noStrike">
                <a:solidFill>
                  <a:srgbClr val="000000"/>
                </a:solidFill>
                <a:latin typeface="Calibri"/>
                <a:ea typeface="Cambria Math"/>
              </a:rPr>
              <a:t> + </a:t>
            </a:r>
            <a:r>
              <a:rPr b="0" lang="en-US" sz="1580" spc="-1" strike="noStrike">
                <a:solidFill>
                  <a:srgbClr val="000000"/>
                </a:solidFill>
                <a:latin typeface="Cambria Math"/>
                <a:ea typeface="Cambria Math"/>
              </a:rPr>
              <a:t>⋯ </a:t>
            </a:r>
            <a:r>
              <a:rPr b="0" i="1" lang="en-US" sz="1580" spc="-1" strike="noStrike">
                <a:solidFill>
                  <a:srgbClr val="000000"/>
                </a:solidFill>
                <a:latin typeface="Calibri"/>
                <a:ea typeface="Cambria Math"/>
              </a:rPr>
              <a:t>+ c</a:t>
            </a:r>
            <a:r>
              <a:rPr b="0" i="1" lang="en-US" sz="1579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i="1" lang="en-US" sz="1580" spc="-1" strike="noStrike">
                <a:solidFill>
                  <a:srgbClr val="000000"/>
                </a:solidFill>
                <a:latin typeface="Calibri"/>
                <a:ea typeface="Cambria Math"/>
              </a:rPr>
              <a:t> a</a:t>
            </a:r>
            <a:r>
              <a:rPr b="0" i="1" lang="en-US" sz="1579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579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i="1" lang="en-US" sz="1579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 </a:t>
            </a:r>
            <a:r>
              <a:rPr b="0" i="1" lang="en-US" sz="1580" spc="-1" strike="noStrike">
                <a:solidFill>
                  <a:srgbClr val="000000"/>
                </a:solidFill>
                <a:latin typeface="Calibri"/>
                <a:ea typeface="Cambria Math"/>
              </a:rPr>
              <a:t>+ F</a:t>
            </a:r>
            <a:r>
              <a:rPr b="0" lang="en-US" sz="1580" spc="-1" strike="noStrike">
                <a:solidFill>
                  <a:srgbClr val="000000"/>
                </a:solidFill>
                <a:latin typeface="Calibri"/>
                <a:ea typeface="Cambria Math"/>
              </a:rPr>
              <a:t>(</a:t>
            </a:r>
            <a:r>
              <a:rPr b="0" i="1" lang="en-US" sz="1580" spc="-1" strike="noStrike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580" spc="-1" strike="noStrike">
                <a:solidFill>
                  <a:srgbClr val="000000"/>
                </a:solidFill>
                <a:latin typeface="Calibri"/>
                <a:ea typeface="Cambria Math"/>
              </a:rPr>
              <a:t>)</a:t>
            </a:r>
            <a:r>
              <a:rPr b="0" i="1" lang="en-US" sz="1579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,</a:t>
            </a:r>
            <a:endParaRPr b="0" lang="en-US" sz="158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then every solution is of the form {  } where  {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(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h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} is a solution of the associated homogeneous recurrence relation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 algn="ctr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        </a:t>
            </a:r>
            <a:r>
              <a:rPr b="0" i="1" lang="en-US" sz="158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579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580" spc="-1" strike="noStrike">
                <a:solidFill>
                  <a:srgbClr val="000000"/>
                </a:solidFill>
                <a:latin typeface="Calibri"/>
                <a:ea typeface="Cambria Math"/>
              </a:rPr>
              <a:t> = c</a:t>
            </a:r>
            <a:r>
              <a:rPr b="0" lang="en-US" sz="1579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58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579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579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579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579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1580" spc="-1" strike="noStrike">
                <a:solidFill>
                  <a:srgbClr val="000000"/>
                </a:solidFill>
                <a:latin typeface="Calibri"/>
                <a:ea typeface="Cambria Math"/>
              </a:rPr>
              <a:t>+ c</a:t>
            </a:r>
            <a:r>
              <a:rPr b="0" lang="en-US" sz="1579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58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579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579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579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580" spc="-1" strike="noStrike">
                <a:solidFill>
                  <a:srgbClr val="000000"/>
                </a:solidFill>
                <a:latin typeface="Calibri"/>
                <a:ea typeface="Cambria Math"/>
              </a:rPr>
              <a:t> + </a:t>
            </a:r>
            <a:r>
              <a:rPr b="0" lang="en-US" sz="1580" spc="-1" strike="noStrike">
                <a:solidFill>
                  <a:srgbClr val="000000"/>
                </a:solidFill>
                <a:latin typeface="Cambria Math"/>
                <a:ea typeface="Cambria Math"/>
              </a:rPr>
              <a:t>⋯</a:t>
            </a:r>
            <a:r>
              <a:rPr b="0" i="1" lang="en-US" sz="1580" spc="-1" strike="noStrike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b="0" i="1" lang="en-US" sz="1580" spc="-1" strike="noStrike">
                <a:solidFill>
                  <a:srgbClr val="000000"/>
                </a:solidFill>
                <a:latin typeface="Calibri"/>
                <a:ea typeface="Cambria Math"/>
              </a:rPr>
              <a:t>+ c</a:t>
            </a:r>
            <a:r>
              <a:rPr b="0" i="1" lang="en-US" sz="1579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i="1" lang="en-US" sz="1580" spc="-1" strike="noStrike">
                <a:solidFill>
                  <a:srgbClr val="000000"/>
                </a:solidFill>
                <a:latin typeface="Calibri"/>
                <a:ea typeface="Cambria Math"/>
              </a:rPr>
              <a:t> a</a:t>
            </a:r>
            <a:r>
              <a:rPr b="0" i="1" lang="en-US" sz="1579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579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i="1" lang="en-US" sz="1579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 .</a:t>
            </a:r>
            <a:endParaRPr b="0" lang="en-US" sz="15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29520" y="1906200"/>
            <a:ext cx="9084600" cy="40366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latin typeface="Calibri"/>
              </a:rPr>
              <a:t> 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0" name="Ink 3" descr=""/>
          <p:cNvPicPr/>
          <p:nvPr/>
        </p:nvPicPr>
        <p:blipFill>
          <a:blip r:embed="rId2"/>
          <a:stretch/>
        </p:blipFill>
        <p:spPr>
          <a:xfrm>
            <a:off x="2910600" y="2883960"/>
            <a:ext cx="3626640" cy="162612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0" y="42480"/>
            <a:ext cx="6400440" cy="931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Solving Linear Non-homogeneous Recurrence Relations with Constant Coefficients (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</a:rPr>
              <a:t>continued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)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104040" y="1906200"/>
            <a:ext cx="8980200" cy="39772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>
            <a:normAutofit/>
          </a:bodyPr>
          <a:p>
            <a:pPr marL="257040" indent="-256680">
              <a:lnSpc>
                <a:spcPct val="100000"/>
              </a:lnSpc>
              <a:spcBef>
                <a:spcPts val="601"/>
              </a:spcBef>
            </a:pPr>
            <a:r>
              <a:rPr b="1" lang="en-US" sz="3000" spc="-1" strike="noStrike">
                <a:solidFill>
                  <a:srgbClr val="000000"/>
                </a:solidFill>
                <a:latin typeface="Cambria Math"/>
                <a:ea typeface="Cambria Math"/>
              </a:rPr>
              <a:t>  </a:t>
            </a:r>
            <a:r>
              <a:rPr b="1" lang="en-US" sz="2100" spc="-1" strike="noStrike">
                <a:solidFill>
                  <a:srgbClr val="000000"/>
                </a:solidFill>
                <a:latin typeface="Cambria Math"/>
                <a:ea typeface="Cambria Math"/>
              </a:rPr>
              <a:t>Example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:  Find all solutions of the recurrence relation 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2100" spc="-1" strike="noStrike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+ </a:t>
            </a:r>
            <a:r>
              <a:rPr b="0" lang="en-US" sz="2100" spc="-1" strike="noStrike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n.  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What is the solution with 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lang="en-US" sz="21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= </a:t>
            </a:r>
            <a:r>
              <a:rPr b="0" lang="en-US" sz="2100" spc="-1" strike="noStrike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?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</a:pPr>
            <a:r>
              <a:rPr b="0" i="1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     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Solution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: The associated linear homogeneous equation is </a:t>
            </a:r>
            <a:r>
              <a:rPr b="0" i="1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5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500" spc="-1" strike="noStrike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r>
              <a:rPr b="0" i="1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5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5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5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. 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</a:pPr>
            <a:r>
              <a:rPr b="0" i="1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  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 algn="ctr">
              <a:lnSpc>
                <a:spcPct val="100000"/>
              </a:lnSpc>
              <a:spcBef>
                <a:spcPts val="420"/>
              </a:spcBef>
            </a:pPr>
            <a:r>
              <a:rPr b="1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     </a:t>
            </a: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Its solutions are </a:t>
            </a:r>
            <a:r>
              <a:rPr b="1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1" i="1" lang="en-US" sz="21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1" lang="en-US" sz="21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(</a:t>
            </a:r>
            <a:r>
              <a:rPr b="1" i="1" lang="en-US" sz="21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h</a:t>
            </a:r>
            <a:r>
              <a:rPr b="1" lang="en-US" sz="21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)</a:t>
            </a:r>
            <a:r>
              <a:rPr b="1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1" lang="en-US" sz="2100" spc="-1" strike="noStrike">
                <a:solidFill>
                  <a:srgbClr val="000000"/>
                </a:solidFill>
                <a:latin typeface="Cambria Math"/>
                <a:ea typeface="Cambria Math"/>
              </a:rPr>
              <a:t>α</a:t>
            </a:r>
            <a:r>
              <a:rPr b="1" lang="en-US" sz="2100" spc="-1" strike="noStrike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r>
              <a:rPr b="1" i="1" lang="en-US" sz="21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1" i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, </a:t>
            </a: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where </a:t>
            </a:r>
            <a:r>
              <a:rPr b="1" lang="en-US" sz="2100" spc="-1" strike="noStrike">
                <a:solidFill>
                  <a:srgbClr val="000000"/>
                </a:solidFill>
                <a:latin typeface="Cambria Math"/>
                <a:ea typeface="Cambria Math"/>
              </a:rPr>
              <a:t>α</a:t>
            </a:r>
            <a:r>
              <a:rPr b="1" lang="en-US" sz="2100" spc="-1" strike="noStrike">
                <a:solidFill>
                  <a:srgbClr val="000000"/>
                </a:solidFill>
                <a:latin typeface="Calibri"/>
                <a:ea typeface="Cambria Math"/>
              </a:rPr>
              <a:t>  is a constant.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   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Because </a:t>
            </a:r>
            <a:r>
              <a:rPr b="0" i="1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F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(</a:t>
            </a:r>
            <a:r>
              <a:rPr b="0" i="1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)= </a:t>
            </a:r>
            <a:r>
              <a:rPr b="0" lang="en-US" sz="1500" spc="-1" strike="noStrike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 is a polynomial in </a:t>
            </a:r>
            <a:r>
              <a:rPr b="0" i="1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n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of degree one,  to find a particular solution we might try a linear function in </a:t>
            </a:r>
            <a:r>
              <a:rPr b="0" i="1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,  say  </a:t>
            </a:r>
            <a:r>
              <a:rPr b="0" i="1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p</a:t>
            </a:r>
            <a:r>
              <a:rPr b="0" i="1" lang="en-US" sz="15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i="1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cn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 + </a:t>
            </a:r>
            <a:r>
              <a:rPr b="0" i="1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d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, where </a:t>
            </a:r>
            <a:r>
              <a:rPr b="0" i="1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c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and </a:t>
            </a:r>
            <a:r>
              <a:rPr b="0" i="1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d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 are constants.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Suppose that </a:t>
            </a:r>
            <a:r>
              <a:rPr b="0" i="1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p</a:t>
            </a:r>
            <a:r>
              <a:rPr b="0" i="1" lang="en-US" sz="15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i="1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cn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 + </a:t>
            </a:r>
            <a:r>
              <a:rPr b="0" i="1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d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  is such a solution.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1" marL="557280" indent="-2138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mbria Math"/>
              </a:rPr>
              <a:t>Then 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200" spc="-1" strike="noStrike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Cambria Math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mbria Math"/>
              </a:rPr>
              <a:t>   becomes   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Cambria Math"/>
              </a:rPr>
              <a:t>cn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mbria Math"/>
              </a:rPr>
              <a:t> + 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Cambria Math"/>
              </a:rPr>
              <a:t>d = </a:t>
            </a:r>
            <a:r>
              <a:rPr b="0" lang="en-US" sz="1200" spc="-1" strike="noStrike">
                <a:solidFill>
                  <a:srgbClr val="000000"/>
                </a:solidFill>
                <a:latin typeface="Cambria Math"/>
                <a:ea typeface="Cambria Math"/>
              </a:rPr>
              <a:t>3(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Cambria Math"/>
              </a:rPr>
              <a:t>c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mbria Math"/>
              </a:rPr>
              <a:t>(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2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 </a:t>
            </a:r>
            <a:r>
              <a:rPr b="0" lang="en-US" sz="1200" spc="-1" strike="noStrike">
                <a:solidFill>
                  <a:srgbClr val="000000"/>
                </a:solidFill>
                <a:latin typeface="Cambria Math"/>
                <a:ea typeface="Cambria Math"/>
              </a:rPr>
              <a:t>1)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mbria Math"/>
              </a:rPr>
              <a:t> + 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Cambria Math"/>
              </a:rPr>
              <a:t>d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mbria Math"/>
              </a:rPr>
              <a:t>)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Cambria Math"/>
              </a:rPr>
              <a:t>+ </a:t>
            </a:r>
            <a:r>
              <a:rPr b="0" lang="en-US" sz="1200" spc="-1" strike="noStrike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Cambria Math"/>
              </a:rPr>
              <a:t>n.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</a:pPr>
            <a:r>
              <a:rPr b="0" i="1" lang="en-US" sz="1500" spc="-1" strike="noStrike">
                <a:solidFill>
                  <a:srgbClr val="000000"/>
                </a:solidFill>
                <a:latin typeface="Calibri"/>
                <a:ea typeface="Cambria Math"/>
              </a:rPr>
              <a:t>  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3" name="Ink 3" descr=""/>
          <p:cNvPicPr/>
          <p:nvPr/>
        </p:nvPicPr>
        <p:blipFill>
          <a:blip r:embed="rId1"/>
          <a:stretch/>
        </p:blipFill>
        <p:spPr>
          <a:xfrm>
            <a:off x="747720" y="1652040"/>
            <a:ext cx="8242920" cy="409356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0" y="152280"/>
            <a:ext cx="9039600" cy="931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Solving Linear Non homogeneous Recurrence Relations with Constant Coefficients (</a:t>
            </a:r>
            <a:r>
              <a:rPr b="0" i="1" lang="en-US" sz="2100" spc="-1" strike="noStrike">
                <a:solidFill>
                  <a:srgbClr val="000000"/>
                </a:solidFill>
                <a:latin typeface="Calibri"/>
              </a:rPr>
              <a:t>continued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) 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104040" y="1371600"/>
            <a:ext cx="8980200" cy="50288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>
            <a:normAutofit/>
          </a:bodyPr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Simplifying yields (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+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)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n +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d </a:t>
            </a:r>
            <a:r>
              <a:rPr b="0" i="1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 =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. It follows that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cn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+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d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is  a solution if and only if        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+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c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0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and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d </a:t>
            </a:r>
            <a:r>
              <a:rPr b="0" i="1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 =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0.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Therefore,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cn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+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d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is  a solution if and only if c = </a:t>
            </a:r>
            <a:r>
              <a:rPr b="0" i="1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1 and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d = </a:t>
            </a:r>
            <a:r>
              <a:rPr b="0" i="1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3/2.  Consequently,   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(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p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= </a:t>
            </a:r>
            <a:r>
              <a:rPr b="0" i="1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n </a:t>
            </a:r>
            <a:r>
              <a:rPr b="0" i="1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3/2  is a particular solution. 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 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By Theorem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5, all solutions are of the form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= 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(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p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+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(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h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= </a:t>
            </a:r>
            <a:r>
              <a:rPr b="0" i="1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n </a:t>
            </a:r>
            <a:r>
              <a:rPr b="0" i="1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3/2 + α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where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α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 is a constant.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  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To find the solution with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=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3, let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 = 1 in the above formula for the general solution.   Then 3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= </a:t>
            </a:r>
            <a:r>
              <a:rPr b="0" i="1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3/2 +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3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α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,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and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α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11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Hence, the solution is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1" i="1" lang="en-US" sz="2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1" i="1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n </a:t>
            </a:r>
            <a:r>
              <a:rPr b="1" i="1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 </a:t>
            </a:r>
            <a:r>
              <a:rPr b="1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3/2 + (</a:t>
            </a:r>
            <a:r>
              <a:rPr b="1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11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/</a:t>
            </a:r>
            <a:r>
              <a:rPr b="1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6</a:t>
            </a:r>
            <a:r>
              <a:rPr b="1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)</a:t>
            </a:r>
            <a:r>
              <a:rPr b="1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3</a:t>
            </a:r>
            <a:r>
              <a:rPr b="1" i="1" lang="en-US" sz="28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320"/>
              </a:spcBef>
            </a:pPr>
            <a:r>
              <a:rPr b="0" i="1" lang="en-US" sz="1600" spc="-1" strike="noStrike">
                <a:solidFill>
                  <a:srgbClr val="000000"/>
                </a:solidFill>
                <a:latin typeface="Calibri"/>
                <a:ea typeface="Cambria Math"/>
              </a:rPr>
              <a:t> 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6" name="Ink 3" descr=""/>
          <p:cNvPicPr/>
          <p:nvPr/>
        </p:nvPicPr>
        <p:blipFill>
          <a:blip r:embed="rId1"/>
          <a:stretch/>
        </p:blipFill>
        <p:spPr>
          <a:xfrm>
            <a:off x="2236320" y="1685520"/>
            <a:ext cx="5886720" cy="42901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04920" y="4648320"/>
            <a:ext cx="8457840" cy="1599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ts val="3149"/>
              </a:lnSpc>
            </a:pPr>
            <a:r>
              <a:rPr b="1" lang="en-US" sz="3000" spc="-111" strike="noStrike">
                <a:solidFill>
                  <a:srgbClr val="000000"/>
                </a:solidFill>
                <a:latin typeface="Arial"/>
              </a:rPr>
              <a:t>DSECL  ZC416, MFDS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3149"/>
              </a:lnSpc>
            </a:pP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3149"/>
              </a:lnSpc>
            </a:pPr>
            <a:r>
              <a:rPr b="1" lang="en-US" sz="3000" spc="-111" strike="noStrike">
                <a:solidFill>
                  <a:srgbClr val="000000"/>
                </a:solidFill>
                <a:latin typeface="Arial"/>
              </a:rPr>
              <a:t>Lecture No. 15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228600" y="398520"/>
            <a:ext cx="5757480" cy="7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50" spc="-1" strike="noStrike">
                <a:solidFill>
                  <a:srgbClr val="000000"/>
                </a:solidFill>
                <a:latin typeface="Calibri"/>
              </a:rPr>
              <a:t>Theorem 6  </a:t>
            </a:r>
            <a:endParaRPr b="0" lang="en-US" sz="405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0" y="1577160"/>
            <a:ext cx="9143640" cy="4022280"/>
          </a:xfrm>
          <a:prstGeom prst="rect">
            <a:avLst/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Suppose that {} satisfies the linear nonhomogeneous recurrence relation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where are real numbers, and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                 </a:t>
            </a:r>
            <a:r>
              <a:rPr b="1" i="1" lang="en-US" sz="1800" spc="-1" strike="noStrike">
                <a:solidFill>
                  <a:srgbClr val="4f81bd"/>
                </a:solidFill>
                <a:latin typeface="Calibri"/>
              </a:rPr>
              <a:t>F (n) = </a:t>
            </a:r>
            <a:r>
              <a:rPr b="1" lang="en-US" sz="1800" spc="-1" strike="noStrike">
                <a:solidFill>
                  <a:srgbClr val="4f81bd"/>
                </a:solidFill>
                <a:latin typeface="Calibri"/>
              </a:rPr>
              <a:t>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where and  are real numbers.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When s is not a root of the characteristic equation of the associated linear homogeneous recurrence relation, there is a particular solution of the form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1800" spc="-1" strike="noStrike">
                <a:solidFill>
                  <a:srgbClr val="00b05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When s is a root of this characteristic equation and its multiplicity is m, there is a particular solution of the form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0" y="1577160"/>
            <a:ext cx="9143640" cy="4169160"/>
          </a:xfrm>
          <a:prstGeom prst="rect">
            <a:avLst/>
          </a:prstGeom>
          <a:blipFill rotWithShape="0">
            <a:blip r:embed="rId1"/>
            <a:stretch>
              <a:fillRect l="-398" t="-574" r="0" b="-101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0" name="Ink 2" descr=""/>
          <p:cNvPicPr/>
          <p:nvPr/>
        </p:nvPicPr>
        <p:blipFill>
          <a:blip r:embed="rId2"/>
          <a:stretch/>
        </p:blipFill>
        <p:spPr>
          <a:xfrm>
            <a:off x="1012320" y="1840680"/>
            <a:ext cx="7665120" cy="364752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0" y="1900080"/>
            <a:ext cx="93009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What form does a particular solution of the linear nonhomogeneous recurrence relation have , and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0" y="1900080"/>
            <a:ext cx="9300960" cy="964800"/>
          </a:xfrm>
          <a:prstGeom prst="rect">
            <a:avLst/>
          </a:prstGeom>
          <a:blipFill rotWithShape="0">
            <a:blip r:embed="rId1"/>
            <a:stretch>
              <a:fillRect l="-523" t="-3774" r="0" b="-3145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42840" y="2842200"/>
            <a:ext cx="9057960" cy="28292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Solution: The associated linear homogeneous recurrence relation is . Its characteristic equation, , has a single root, 3, of multiplicity two.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To apply Theorem 6, with  of the form , where  is a polynomial and  is a constant, we need to ask whether  is a root of this characteristic equation. Because  is a root with multiplicity  but  is not a root.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Theorem 6 tells us that a particular solution has the form</a:t>
            </a: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if , </a:t>
            </a: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if ,</a:t>
            </a: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if , and</a:t>
            </a:r>
            <a:endParaRPr b="0" lang="en-US" sz="15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if 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42840" y="2842200"/>
            <a:ext cx="9057960" cy="2862000"/>
          </a:xfrm>
          <a:prstGeom prst="rect">
            <a:avLst/>
          </a:prstGeom>
          <a:blipFill rotWithShape="0">
            <a:blip r:embed="rId2"/>
            <a:stretch>
              <a:fillRect l="-130" t="0" r="0" b="-104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246600" y="355680"/>
            <a:ext cx="8650800" cy="7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50" spc="-1" strike="noStrike">
                <a:solidFill>
                  <a:srgbClr val="000000"/>
                </a:solidFill>
                <a:latin typeface="Calibri"/>
              </a:rPr>
              <a:t>Example</a:t>
            </a:r>
            <a:endParaRPr b="0" lang="en-US" sz="4050" spc="-1" strike="noStrike">
              <a:latin typeface="Arial"/>
            </a:endParaRPr>
          </a:p>
        </p:txBody>
      </p:sp>
      <p:pic>
        <p:nvPicPr>
          <p:cNvPr id="236" name="Ink 1" descr=""/>
          <p:cNvPicPr/>
          <p:nvPr/>
        </p:nvPicPr>
        <p:blipFill>
          <a:blip r:embed="rId3"/>
          <a:stretch/>
        </p:blipFill>
        <p:spPr>
          <a:xfrm>
            <a:off x="9360" y="1935360"/>
            <a:ext cx="9035640" cy="9568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76320" y="1600200"/>
            <a:ext cx="89150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57040" indent="-2566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MR12"/>
              </a:rPr>
              <a:t>Solving linear recurrence relations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MR12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MR12"/>
              </a:rPr>
              <a:t>Linear homogeneous recurrence relations with constant coefficients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MR12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MR12"/>
              </a:rPr>
              <a:t>Characteristic equation and multiplicity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MR12"/>
              </a:rPr>
              <a:t>Linear nonhomogeneous recurrence relations with constant coefficients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0" y="152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Avenir Next LT Pro Light"/>
              </a:rPr>
              <a:t>Linear Homogeneous Recurrence Relations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-20880" y="1447920"/>
            <a:ext cx="9088200" cy="2514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57040" indent="-25668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Definition: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linear homogeneous recurrence relation of degree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 with constant coefficients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 a recurrence relation of the form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 algn="ctr">
              <a:lnSpc>
                <a:spcPct val="100000"/>
              </a:lnSpc>
              <a:spcBef>
                <a:spcPts val="479"/>
              </a:spcBef>
            </a:pP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i="1" lang="en-US" sz="24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 = c</a:t>
            </a:r>
            <a:r>
              <a:rPr b="1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1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1" i="1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1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1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+ c</a:t>
            </a:r>
            <a:r>
              <a:rPr b="1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1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1" i="1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1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+ ….. + c</a:t>
            </a:r>
            <a:r>
              <a:rPr b="1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a</a:t>
            </a:r>
            <a:r>
              <a:rPr b="1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1" i="1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1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 ,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where     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c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, c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, ….,c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are real numbers, and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c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≠ </a:t>
            </a:r>
            <a:r>
              <a:rPr b="0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0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80880" y="3657600"/>
            <a:ext cx="8762760" cy="2978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is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linear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because the right-hand side is a sum of the previous terms of the sequence each multiplied by a function of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is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homogeneous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because no terms occur that are not multiples of the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s. Each coefficient is a constant.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degree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is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 k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because 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is expressed in terms of the previous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terms of the sequence. 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368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000000"/>
                </a:solidFill>
                <a:latin typeface="Calibri"/>
              </a:rPr>
              <a:t>Examples of Linear Homogeneous Recurrence Relations 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0" y="1219320"/>
            <a:ext cx="9143640" cy="510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(1.11)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P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n-1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Cambria Math"/>
              </a:rPr>
              <a:t>linear homogeneous recurrence relation of degree one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f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= f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n-1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+ f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n-2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 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Cambria Math"/>
              </a:rPr>
              <a:t>linear homogeneous recurrence relation of degree two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                    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                               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	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Cambria Math"/>
              </a:rPr>
              <a:t>not linear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H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H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+ </a:t>
            </a:r>
            <a:r>
              <a:rPr b="0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 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Cambria Math"/>
              </a:rPr>
              <a:t>not homogeneous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B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= nB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 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Cambria Math"/>
              </a:rPr>
              <a:t>coefficients are not constants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8" name="Picture 6" descr=""/>
          <p:cNvPicPr/>
          <p:nvPr/>
        </p:nvPicPr>
        <p:blipFill>
          <a:blip r:embed="rId1"/>
          <a:stretch/>
        </p:blipFill>
        <p:spPr>
          <a:xfrm>
            <a:off x="609480" y="4372200"/>
            <a:ext cx="2433240" cy="34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0" y="152280"/>
            <a:ext cx="91436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Linear Homogeneous Recurrence Relations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19040" y="3276720"/>
            <a:ext cx="8305560" cy="2019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By strong induction, a sequence satisfying such a recurrence relation is uniquely determined by 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recurrence relation and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initial conditions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0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C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,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0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C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,</a:t>
            </a:r>
            <a:r>
              <a:rPr b="0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…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,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−1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C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−1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0" y="1490040"/>
            <a:ext cx="9143640" cy="1573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Consider a linear homogeneous recurrence relation of degree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 with constant coefficients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</a:rPr>
              <a:t> = c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+ c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+ ….. + c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a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 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where     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, c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, ….,c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are real numbers, and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c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≠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0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0" y="4680"/>
            <a:ext cx="9067320" cy="1214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Solving Linear Homogeneous Recurrence Relations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0" y="1371600"/>
            <a:ext cx="9143640" cy="518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basic approach is to look for solutions of the form   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where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is a constant.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Note that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is a solution to the recurrence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relation   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i="1" lang="en-US" sz="20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 = c</a:t>
            </a:r>
            <a:r>
              <a:rPr b="1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1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1" i="1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1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1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+ c</a:t>
            </a:r>
            <a:r>
              <a:rPr b="1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1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1" i="1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1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+ </a:t>
            </a:r>
            <a:r>
              <a:rPr b="1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⋯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+ c</a:t>
            </a:r>
            <a:r>
              <a:rPr b="1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a</a:t>
            </a:r>
            <a:r>
              <a:rPr b="1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1" i="1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1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if and only if     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r</a:t>
            </a:r>
            <a:r>
              <a:rPr b="1" i="1" lang="en-US" sz="24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= c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r</a:t>
            </a:r>
            <a:r>
              <a:rPr b="1" i="1" lang="en-US" sz="18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1" i="1" lang="en-US" sz="1800" spc="-1" strike="noStrike" baseline="30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1" lang="en-US" sz="1800" spc="-1" strike="noStrike" baseline="30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1" i="1" lang="en-US" sz="18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+ c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r</a:t>
            </a:r>
            <a:r>
              <a:rPr b="1" i="1" lang="en-US" sz="18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1" i="1" lang="en-US" sz="1800" spc="-1" strike="noStrike" baseline="30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1" lang="en-US" sz="1800" spc="-1" strike="noStrike" baseline="30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1" i="1" lang="en-US" sz="18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+ </a:t>
            </a:r>
            <a:r>
              <a:rPr b="1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⋯ 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+ c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 r</a:t>
            </a:r>
            <a:r>
              <a:rPr b="1" i="1" lang="en-US" sz="18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1" lang="en-US" sz="1800" spc="-1" strike="noStrike" baseline="30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1" i="1" lang="en-US" sz="18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1" lang="en-US" sz="18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Algebraic manipulation yields the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characteristic equation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: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 algn="ctr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    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r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c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r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c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r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⋯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 c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r</a:t>
            </a: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  <a:ea typeface="Cambria Math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mbria Math"/>
                <a:ea typeface="Cambria Math"/>
              </a:rPr>
              <a:t>−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mbria Math"/>
              </a:rPr>
              <a:t>c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k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mbria Math"/>
              </a:rPr>
              <a:t>= </a:t>
            </a:r>
            <a:r>
              <a:rPr b="0" lang="en-US" sz="1800" spc="-1" strike="noStrike">
                <a:solidFill>
                  <a:srgbClr val="000000"/>
                </a:solidFill>
                <a:latin typeface="Cambria Math"/>
                <a:ea typeface="Cambria Math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7080" y="-76320"/>
            <a:ext cx="8229240" cy="144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Solving Linear Homogeneous Recurrence Relations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0" y="1371600"/>
            <a:ext cx="9143640" cy="518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sequence {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} with 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i="1" lang="en-US" sz="24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is a solution if and only if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is a solution to the characteristic equation.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solutions to the characteristic equation are called the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characteristic roots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 the recurrence relation. The roots are used to give an explicit formula for all the solutions of the recurrence relation.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6" name="Ink 3" descr=""/>
          <p:cNvPicPr/>
          <p:nvPr/>
        </p:nvPicPr>
        <p:blipFill>
          <a:blip r:embed="rId1"/>
          <a:stretch/>
        </p:blipFill>
        <p:spPr>
          <a:xfrm>
            <a:off x="8655840" y="4556520"/>
            <a:ext cx="134640" cy="23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76320" y="76320"/>
            <a:ext cx="883872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Theorem </a:t>
            </a:r>
            <a:r>
              <a:rPr b="1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mbria Math"/>
              </a:rPr>
              <a:t>Solving Linear Homogeneous Recurrence Relations of Degree Two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76320" y="1519560"/>
            <a:ext cx="8838720" cy="525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57040" indent="-256680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Let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and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c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be real numbers. Suppose that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r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– c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r – c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0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has two distinct roots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r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and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r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Then the sequence {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} is a solution to the recurrence    relation  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=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c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+ c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a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n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−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if and only if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for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n = </a:t>
            </a:r>
            <a:r>
              <a:rPr b="0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0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,…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, where α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1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and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α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mbria Math"/>
                <a:ea typeface="Cambria Math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mbria Math"/>
              </a:rPr>
              <a:t> are constants.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9" name="Picture 4" descr=""/>
          <p:cNvPicPr/>
          <p:nvPr/>
        </p:nvPicPr>
        <p:blipFill>
          <a:blip r:embed="rId1"/>
          <a:stretch/>
        </p:blipFill>
        <p:spPr>
          <a:xfrm>
            <a:off x="3276720" y="3886200"/>
            <a:ext cx="2819160" cy="354600"/>
          </a:xfrm>
          <a:prstGeom prst="rect">
            <a:avLst/>
          </a:prstGeom>
          <a:ln>
            <a:noFill/>
          </a:ln>
        </p:spPr>
      </p:pic>
      <p:pic>
        <p:nvPicPr>
          <p:cNvPr id="180" name="Ink 3" descr=""/>
          <p:cNvPicPr/>
          <p:nvPr/>
        </p:nvPicPr>
        <p:blipFill>
          <a:blip r:embed="rId2"/>
          <a:stretch/>
        </p:blipFill>
        <p:spPr>
          <a:xfrm>
            <a:off x="403560" y="1001160"/>
            <a:ext cx="8405640" cy="440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bits</Template>
  <TotalTime>44004</TotalTime>
  <Application>LibreOffice/6.0.7.3$Linux_X86_64 LibreOffice_project/00m0$Build-3</Application>
  <Words>1834</Words>
  <Paragraphs>194</Paragraphs>
  <Company>Monmouth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2011-03-27T19:09:13Z</dcterms:created>
  <dc:creator>Richard Scherl</dc:creator>
  <dc:description/>
  <dc:language>en-US</dc:language>
  <cp:lastModifiedBy/>
  <dcterms:modified xsi:type="dcterms:W3CDTF">2022-03-18T17:30:27Z</dcterms:modified>
  <cp:revision>2387</cp:revision>
  <dc:subject/>
  <dc:title>The Foundations: Logic and Proofs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Monmouth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21</vt:i4>
  </property>
</Properties>
</file>