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1"/>
  </p:notesMasterIdLst>
  <p:sldIdLst>
    <p:sldId id="279" r:id="rId3"/>
    <p:sldId id="459" r:id="rId4"/>
    <p:sldId id="460" r:id="rId5"/>
    <p:sldId id="461" r:id="rId6"/>
    <p:sldId id="462" r:id="rId7"/>
    <p:sldId id="319" r:id="rId8"/>
    <p:sldId id="320" r:id="rId9"/>
    <p:sldId id="321" r:id="rId10"/>
    <p:sldId id="322" r:id="rId11"/>
    <p:sldId id="348" r:id="rId12"/>
    <p:sldId id="324" r:id="rId13"/>
    <p:sldId id="349" r:id="rId14"/>
    <p:sldId id="423" r:id="rId15"/>
    <p:sldId id="424" r:id="rId16"/>
    <p:sldId id="325" r:id="rId17"/>
    <p:sldId id="350" r:id="rId18"/>
    <p:sldId id="351" r:id="rId19"/>
    <p:sldId id="425" r:id="rId20"/>
    <p:sldId id="327" r:id="rId21"/>
    <p:sldId id="352" r:id="rId22"/>
    <p:sldId id="353" r:id="rId23"/>
    <p:sldId id="426" r:id="rId24"/>
    <p:sldId id="427" r:id="rId25"/>
    <p:sldId id="428" r:id="rId26"/>
    <p:sldId id="429" r:id="rId27"/>
    <p:sldId id="430" r:id="rId28"/>
    <p:sldId id="431" r:id="rId29"/>
    <p:sldId id="432" r:id="rId30"/>
    <p:sldId id="433" r:id="rId31"/>
    <p:sldId id="435" r:id="rId32"/>
    <p:sldId id="436" r:id="rId33"/>
    <p:sldId id="439" r:id="rId34"/>
    <p:sldId id="440" r:id="rId35"/>
    <p:sldId id="441" r:id="rId36"/>
    <p:sldId id="442" r:id="rId37"/>
    <p:sldId id="443" r:id="rId38"/>
    <p:sldId id="444" r:id="rId39"/>
    <p:sldId id="445" r:id="rId40"/>
    <p:sldId id="446" r:id="rId41"/>
    <p:sldId id="447" r:id="rId42"/>
    <p:sldId id="458" r:id="rId43"/>
    <p:sldId id="455" r:id="rId44"/>
    <p:sldId id="456" r:id="rId45"/>
    <p:sldId id="457" r:id="rId46"/>
    <p:sldId id="449" r:id="rId47"/>
    <p:sldId id="450" r:id="rId48"/>
    <p:sldId id="451" r:id="rId49"/>
    <p:sldId id="45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p:cViewPr varScale="1">
        <p:scale>
          <a:sx n="91" d="100"/>
          <a:sy n="91" d="100"/>
        </p:scale>
        <p:origin x="75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05-11-2021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22997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EBC9D2F-5FCE-4B4F-80E6-E39EED6BD8E1}" type="slidenum">
              <a:rPr lang="en-IN" smtClean="0"/>
              <a:pPr/>
              <a:t>1</a:t>
            </a:fld>
            <a:endParaRPr lang="en-IN"/>
          </a:p>
        </p:txBody>
      </p:sp>
    </p:spTree>
    <p:extLst>
      <p:ext uri="{BB962C8B-B14F-4D97-AF65-F5344CB8AC3E}">
        <p14:creationId xmlns:p14="http://schemas.microsoft.com/office/powerpoint/2010/main" val="413374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262063" y="722313"/>
            <a:ext cx="4799012" cy="3598862"/>
          </a:xfrm>
          <a:ln/>
        </p:spPr>
      </p:sp>
      <p:sp>
        <p:nvSpPr>
          <p:cNvPr id="74137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274588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262063" y="722313"/>
            <a:ext cx="4799012" cy="3598862"/>
          </a:xfrm>
          <a:ln/>
        </p:spPr>
      </p:sp>
      <p:sp>
        <p:nvSpPr>
          <p:cNvPr id="74649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53206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262063" y="722313"/>
            <a:ext cx="4799012" cy="3598862"/>
          </a:xfrm>
          <a:ln/>
        </p:spPr>
      </p:sp>
      <p:sp>
        <p:nvSpPr>
          <p:cNvPr id="749571"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52803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262063" y="722313"/>
            <a:ext cx="4799012" cy="3598862"/>
          </a:xfrm>
          <a:ln/>
        </p:spPr>
      </p:sp>
      <p:sp>
        <p:nvSpPr>
          <p:cNvPr id="75161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212049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262063" y="722313"/>
            <a:ext cx="4799012" cy="3598862"/>
          </a:xfrm>
          <a:ln/>
        </p:spPr>
      </p:sp>
      <p:sp>
        <p:nvSpPr>
          <p:cNvPr id="75673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453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1260475" y="722313"/>
            <a:ext cx="4799013" cy="3598862"/>
          </a:xfrm>
          <a:ln/>
        </p:spPr>
      </p:sp>
      <p:sp>
        <p:nvSpPr>
          <p:cNvPr id="765955" name="Rectangle 3"/>
          <p:cNvSpPr>
            <a:spLocks noGrp="1" noChangeArrowheads="1"/>
          </p:cNvSpPr>
          <p:nvPr>
            <p:ph type="body" idx="1"/>
          </p:nvPr>
        </p:nvSpPr>
        <p:spPr>
          <a:xfrm>
            <a:off x="974725" y="4559300"/>
            <a:ext cx="5365750" cy="4319588"/>
          </a:xfrm>
        </p:spPr>
        <p:txBody>
          <a:bodyPr lIns="95035" tIns="47517" rIns="95035" bIns="47517"/>
          <a:lstStyle/>
          <a:p>
            <a:endParaRPr lang="en-US" altLang="en-US"/>
          </a:p>
        </p:txBody>
      </p:sp>
    </p:spTree>
    <p:extLst>
      <p:ext uri="{BB962C8B-B14F-4D97-AF65-F5344CB8AC3E}">
        <p14:creationId xmlns:p14="http://schemas.microsoft.com/office/powerpoint/2010/main" val="320109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p:cNvSpPr>
          <p:nvPr>
            <p:ph type="sldImg"/>
          </p:nvPr>
        </p:nvSpPr>
        <p:spPr bwMode="auto">
          <a:xfrm>
            <a:off x="1260475" y="722313"/>
            <a:ext cx="4799013" cy="3598862"/>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192063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72E522-BC90-4B79-A844-D8B0E38D7FC2}" type="slidenum">
              <a:rPr lang="en-US" smtClean="0"/>
              <a:t>45</a:t>
            </a:fld>
            <a:endParaRPr lang="en-US"/>
          </a:p>
        </p:txBody>
      </p:sp>
    </p:spTree>
    <p:extLst>
      <p:ext uri="{BB962C8B-B14F-4D97-AF65-F5344CB8AC3E}">
        <p14:creationId xmlns:p14="http://schemas.microsoft.com/office/powerpoint/2010/main" val="32860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11/5/2021</a:t>
            </a:fld>
            <a:endParaRPr lang="en-US"/>
          </a:p>
        </p:txBody>
      </p:sp>
      <p:sp>
        <p:nvSpPr>
          <p:cNvPr id="6" name="Footer Placeholder 5">
            <a:extLst>
              <a:ext uri="{FF2B5EF4-FFF2-40B4-BE49-F238E27FC236}">
                <a16:creationId xmlns=""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6389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a:t>
            </a:r>
            <a:r>
              <a:rPr lang="en-US" sz="1100" dirty="0" err="1" smtClean="0">
                <a:solidFill>
                  <a:srgbClr val="101141"/>
                </a:solidFill>
                <a:latin typeface="Arial"/>
                <a:cs typeface="Arial"/>
              </a:rPr>
              <a:t>Pilani</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13"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Microsoft_Word_97_-_2003_Document2.doc"/><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jpe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79712" y="3501008"/>
            <a:ext cx="6696744" cy="1832992"/>
          </a:xfrm>
        </p:spPr>
        <p:txBody>
          <a:bodyPr/>
          <a:lstStyle/>
          <a:p>
            <a:r>
              <a:rPr lang="en-US" sz="3600" dirty="0" smtClean="0"/>
              <a:t>Course Name : </a:t>
            </a:r>
            <a:br>
              <a:rPr lang="en-US" sz="3600" dirty="0" smtClean="0"/>
            </a:br>
            <a:r>
              <a:rPr lang="en-US" sz="3600" dirty="0" smtClean="0"/>
              <a:t>Data Mining</a:t>
            </a:r>
            <a:endParaRPr lang="en-US" sz="3600" dirty="0"/>
          </a:p>
        </p:txBody>
      </p:sp>
      <p:sp>
        <p:nvSpPr>
          <p:cNvPr id="6" name="Content Placeholder 5"/>
          <p:cNvSpPr>
            <a:spLocks noGrp="1"/>
          </p:cNvSpPr>
          <p:nvPr>
            <p:ph sz="quarter" idx="13"/>
          </p:nvPr>
        </p:nvSpPr>
        <p:spPr>
          <a:xfrm>
            <a:off x="2267744" y="5013176"/>
            <a:ext cx="6266656" cy="930424"/>
          </a:xfrm>
        </p:spPr>
        <p:txBody>
          <a:bodyPr/>
          <a:lstStyle/>
          <a:p>
            <a:r>
              <a:rPr lang="en-US" dirty="0" smtClean="0"/>
              <a:t>Dr. Vijayalakshmi Anand</a:t>
            </a:r>
          </a:p>
          <a:p>
            <a:r>
              <a:rPr lang="en-US" dirty="0" smtClean="0"/>
              <a:t>Professor ,Computer science department, BITS</a:t>
            </a:r>
            <a:r>
              <a:rPr lang="en-US" dirty="0" smtClean="0"/>
              <a:t>- </a:t>
            </a:r>
            <a:r>
              <a:rPr lang="en-US" dirty="0"/>
              <a:t>P</a:t>
            </a:r>
            <a:r>
              <a:rPr lang="en-US" dirty="0" smtClean="0"/>
              <a:t>ilani</a:t>
            </a:r>
          </a:p>
          <a:p>
            <a:endParaRPr lang="en-US" dirty="0" smtClean="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Evolution of Database Technology</a:t>
            </a:r>
            <a:endParaRPr lang="en-IN"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IN" dirty="0"/>
              <a:t>1960s</a:t>
            </a:r>
          </a:p>
          <a:p>
            <a:pPr lvl="1"/>
            <a:r>
              <a:rPr lang="en-IN" dirty="0"/>
              <a:t>Data collection, database creation, IMS and network DBMS</a:t>
            </a:r>
          </a:p>
          <a:p>
            <a:r>
              <a:rPr lang="en-IN" dirty="0"/>
              <a:t>1970s</a:t>
            </a:r>
          </a:p>
          <a:p>
            <a:pPr lvl="1"/>
            <a:r>
              <a:rPr lang="en-IN" dirty="0"/>
              <a:t>Relational data model, RDBMS implementation</a:t>
            </a:r>
          </a:p>
          <a:p>
            <a:r>
              <a:rPr lang="en-IN" dirty="0"/>
              <a:t>1980s</a:t>
            </a:r>
          </a:p>
          <a:p>
            <a:pPr lvl="1"/>
            <a:r>
              <a:rPr lang="en-IN" dirty="0"/>
              <a:t>RDBMS, Extended data models</a:t>
            </a:r>
          </a:p>
          <a:p>
            <a:r>
              <a:rPr lang="en-IN" dirty="0"/>
              <a:t>1990s</a:t>
            </a:r>
          </a:p>
          <a:p>
            <a:pPr lvl="1"/>
            <a:r>
              <a:rPr lang="en-IN" dirty="0"/>
              <a:t>Data mining , data warehousing, web databases</a:t>
            </a:r>
          </a:p>
          <a:p>
            <a:r>
              <a:rPr lang="en-IN" dirty="0"/>
              <a:t>2000s</a:t>
            </a:r>
          </a:p>
          <a:p>
            <a:pPr lvl="1"/>
            <a:r>
              <a:rPr lang="en-IN" dirty="0"/>
              <a:t>Stream data management and mining</a:t>
            </a:r>
          </a:p>
          <a:p>
            <a:pPr lvl="1"/>
            <a:r>
              <a:rPr lang="en-IN" dirty="0"/>
              <a:t>Data mining and its applications</a:t>
            </a:r>
          </a:p>
          <a:p>
            <a:pPr lvl="1"/>
            <a:r>
              <a:rPr lang="en-IN" dirty="0"/>
              <a:t>Web technology and global information systems</a:t>
            </a:r>
          </a:p>
          <a:p>
            <a:endParaRPr lang="en-IN" dirty="0"/>
          </a:p>
        </p:txBody>
      </p:sp>
    </p:spTree>
    <p:extLst>
      <p:ext uri="{BB962C8B-B14F-4D97-AF65-F5344CB8AC3E}">
        <p14:creationId xmlns:p14="http://schemas.microsoft.com/office/powerpoint/2010/main" val="1707548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Data Mining</a:t>
            </a:r>
            <a:endParaRPr lang="en-IN" dirty="0"/>
          </a:p>
        </p:txBody>
      </p:sp>
      <p:sp>
        <p:nvSpPr>
          <p:cNvPr id="3" name="Content Placeholder 2"/>
          <p:cNvSpPr>
            <a:spLocks noGrp="1"/>
          </p:cNvSpPr>
          <p:nvPr>
            <p:ph idx="1"/>
          </p:nvPr>
        </p:nvSpPr>
        <p:spPr>
          <a:xfrm>
            <a:off x="395536" y="1484784"/>
            <a:ext cx="8143900" cy="5195910"/>
          </a:xfrm>
        </p:spPr>
        <p:txBody>
          <a:bodyPr>
            <a:normAutofit/>
          </a:bodyPr>
          <a:lstStyle/>
          <a:p>
            <a:pPr>
              <a:lnSpc>
                <a:spcPct val="110000"/>
              </a:lnSpc>
            </a:pPr>
            <a:r>
              <a:rPr lang="en-US" altLang="en-US" sz="2400" dirty="0"/>
              <a:t>Data mining (knowledge discovery from data) </a:t>
            </a:r>
          </a:p>
          <a:p>
            <a:pPr lvl="1">
              <a:lnSpc>
                <a:spcPct val="110000"/>
              </a:lnSpc>
            </a:pPr>
            <a:r>
              <a:rPr lang="en-US" altLang="en-US" sz="2000" dirty="0"/>
              <a:t>Extraction of interesting </a:t>
            </a:r>
            <a:r>
              <a:rPr lang="en-US" altLang="en-US" sz="1600" dirty="0"/>
              <a:t>(</a:t>
            </a:r>
            <a:r>
              <a:rPr lang="en-GB" altLang="en-US" sz="2000" u="sng" dirty="0"/>
              <a:t>non-trivial,</a:t>
            </a:r>
            <a:r>
              <a:rPr lang="en-GB" altLang="en-US" sz="2000" dirty="0"/>
              <a:t> </a:t>
            </a:r>
            <a:r>
              <a:rPr lang="en-GB" altLang="en-US" sz="2000" u="sng" dirty="0"/>
              <a:t>implicit</a:t>
            </a:r>
            <a:r>
              <a:rPr lang="en-GB" altLang="en-US" sz="2000" dirty="0"/>
              <a:t>, </a:t>
            </a:r>
            <a:r>
              <a:rPr lang="en-GB" altLang="en-US" sz="2000" u="sng" dirty="0"/>
              <a:t>previously unknown</a:t>
            </a:r>
            <a:r>
              <a:rPr lang="en-GB" altLang="en-US" sz="2000" dirty="0"/>
              <a:t> and </a:t>
            </a:r>
            <a:r>
              <a:rPr lang="en-GB" altLang="en-US" sz="2000" u="sng" dirty="0"/>
              <a:t>potentially useful)</a:t>
            </a:r>
            <a:r>
              <a:rPr lang="en-GB" altLang="en-US" dirty="0"/>
              <a:t> </a:t>
            </a:r>
            <a:r>
              <a:rPr lang="en-GB" altLang="en-US" sz="2000" dirty="0"/>
              <a:t>patterns or knowledge from huge amount of data</a:t>
            </a:r>
          </a:p>
          <a:p>
            <a:pPr lvl="1">
              <a:lnSpc>
                <a:spcPct val="110000"/>
              </a:lnSpc>
            </a:pPr>
            <a:r>
              <a:rPr lang="en-US" altLang="en-US" sz="2000" dirty="0"/>
              <a:t>Data mining: a misnomer?</a:t>
            </a:r>
            <a:endParaRPr lang="en-GB" altLang="en-US" sz="1600" dirty="0"/>
          </a:p>
          <a:p>
            <a:pPr>
              <a:lnSpc>
                <a:spcPct val="110000"/>
              </a:lnSpc>
            </a:pPr>
            <a:r>
              <a:rPr lang="en-US" altLang="en-US" sz="2400" dirty="0"/>
              <a:t>Alternative names</a:t>
            </a:r>
          </a:p>
          <a:p>
            <a:pPr lvl="1">
              <a:lnSpc>
                <a:spcPct val="110000"/>
              </a:lnSpc>
            </a:pPr>
            <a:r>
              <a:rPr lang="en-US" altLang="en-US" sz="2000" dirty="0"/>
              <a:t>Knowledge discovery (mining) in databases (KDD), knowledge extraction, data/pattern analysis, data archeology, data dredging, information harvesting, business intelligence, etc.</a:t>
            </a:r>
          </a:p>
          <a:p>
            <a:pPr marL="0" indent="0">
              <a:buNone/>
            </a:pPr>
            <a:endParaRPr lang="en-IN" dirty="0" smtClean="0"/>
          </a:p>
          <a:p>
            <a:pPr lvl="1"/>
            <a:endParaRPr lang="en-IN" dirty="0" smtClean="0"/>
          </a:p>
          <a:p>
            <a:endParaRPr lang="en-IN" dirty="0"/>
          </a:p>
        </p:txBody>
      </p:sp>
    </p:spTree>
    <p:extLst>
      <p:ext uri="{BB962C8B-B14F-4D97-AF65-F5344CB8AC3E}">
        <p14:creationId xmlns:p14="http://schemas.microsoft.com/office/powerpoint/2010/main" val="1935293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What is (not) Data Mining?</a:t>
            </a:r>
          </a:p>
        </p:txBody>
      </p:sp>
      <p:sp>
        <p:nvSpPr>
          <p:cNvPr id="6" name="Text Box 4"/>
          <p:cNvSpPr txBox="1">
            <a:spLocks noGrp="1" noChangeArrowheads="1"/>
          </p:cNvSpPr>
          <p:nvPr>
            <p:ph idx="1"/>
          </p:nvPr>
        </p:nvSpPr>
        <p:spPr bwMode="auto">
          <a:xfrm>
            <a:off x="251520" y="1600200"/>
            <a:ext cx="3466728" cy="4525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5000"/>
              </a:lnSpc>
              <a:spcBef>
                <a:spcPct val="20000"/>
              </a:spcBef>
              <a:spcAft>
                <a:spcPts val="400"/>
              </a:spcAft>
              <a:buClr>
                <a:srgbClr val="0C7B9C"/>
              </a:buClr>
              <a:buSzPct val="75000"/>
              <a:buFont typeface="Monotype Sorts" pitchFamily="2" charset="2"/>
              <a:buChar char="l"/>
            </a:pPr>
            <a:r>
              <a:rPr lang="en-US" altLang="en-US" sz="2800" b="1" dirty="0"/>
              <a:t> </a:t>
            </a:r>
            <a:r>
              <a:rPr lang="en-US" altLang="en-US" sz="2400" b="1" dirty="0"/>
              <a:t>What is not Data Mining?</a:t>
            </a:r>
          </a:p>
          <a:p>
            <a:pPr lvl="1" eaLnBrk="0" hangingPunct="0">
              <a:lnSpc>
                <a:spcPct val="95000"/>
              </a:lnSpc>
              <a:spcBef>
                <a:spcPct val="60000"/>
              </a:spcBef>
              <a:spcAft>
                <a:spcPts val="400"/>
              </a:spcAft>
              <a:buClr>
                <a:srgbClr val="0C7B9C"/>
              </a:buClr>
              <a:buSzPct val="100000"/>
              <a:buFont typeface="Arial" panose="020B0604020202020204" pitchFamily="34" charset="0"/>
              <a:buChar char="–"/>
            </a:pPr>
            <a:r>
              <a:rPr lang="en-US" altLang="en-US" sz="2800" dirty="0"/>
              <a:t> </a:t>
            </a:r>
            <a:r>
              <a:rPr lang="en-US" altLang="en-US" sz="2400" dirty="0"/>
              <a:t>Look up phone number in phone directory</a:t>
            </a:r>
          </a:p>
          <a:p>
            <a:pPr lvl="1" eaLnBrk="0" hangingPunct="0">
              <a:lnSpc>
                <a:spcPct val="95000"/>
              </a:lnSpc>
              <a:spcBef>
                <a:spcPct val="20000"/>
              </a:spcBef>
              <a:spcAft>
                <a:spcPts val="400"/>
              </a:spcAft>
              <a:buClr>
                <a:srgbClr val="0C7B9C"/>
              </a:buClr>
              <a:buSzPct val="100000"/>
              <a:buFont typeface="Arial" panose="020B0604020202020204" pitchFamily="34" charset="0"/>
              <a:buNone/>
            </a:pPr>
            <a:r>
              <a:rPr lang="en-US" altLang="en-US" sz="2800" dirty="0"/>
              <a:t> </a:t>
            </a:r>
            <a:endParaRPr lang="en-US" altLang="en-US" sz="2800" dirty="0" smtClean="0"/>
          </a:p>
          <a:p>
            <a:pPr lvl="1" eaLnBrk="0" hangingPunct="0">
              <a:lnSpc>
                <a:spcPct val="95000"/>
              </a:lnSpc>
              <a:spcAft>
                <a:spcPts val="400"/>
              </a:spcAft>
              <a:buClr>
                <a:srgbClr val="0C7B9C"/>
              </a:buClr>
              <a:buSzPct val="100000"/>
              <a:buFont typeface="Arial" panose="020B0604020202020204" pitchFamily="34" charset="0"/>
              <a:buChar char="–"/>
            </a:pPr>
            <a:r>
              <a:rPr lang="en-US" altLang="en-US" sz="2800" dirty="0" smtClean="0"/>
              <a:t> </a:t>
            </a:r>
            <a:r>
              <a:rPr lang="en-US" altLang="en-US" sz="2400" dirty="0" smtClean="0"/>
              <a:t>Query a Web search engine for information about “Amazon”</a:t>
            </a:r>
            <a:endParaRPr lang="en-US" altLang="en-US" sz="1200" b="1" dirty="0"/>
          </a:p>
        </p:txBody>
      </p:sp>
      <p:sp>
        <p:nvSpPr>
          <p:cNvPr id="7" name="Text Box 5"/>
          <p:cNvSpPr txBox="1">
            <a:spLocks noChangeArrowheads="1"/>
          </p:cNvSpPr>
          <p:nvPr/>
        </p:nvSpPr>
        <p:spPr bwMode="auto">
          <a:xfrm>
            <a:off x="4067944" y="1624013"/>
            <a:ext cx="4714056" cy="39805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ct val="95000"/>
              </a:lnSpc>
              <a:spcBef>
                <a:spcPct val="20000"/>
              </a:spcBef>
              <a:spcAft>
                <a:spcPts val="400"/>
              </a:spcAft>
              <a:buClr>
                <a:srgbClr val="0C7B9C"/>
              </a:buClr>
              <a:buSzPct val="75000"/>
              <a:buFont typeface="Monotype Sorts" pitchFamily="2" charset="2"/>
              <a:buChar char="l"/>
            </a:pPr>
            <a:r>
              <a:rPr lang="en-US" altLang="en-US" sz="2800" b="1" dirty="0"/>
              <a:t> </a:t>
            </a:r>
            <a:r>
              <a:rPr lang="en-US" altLang="en-US" sz="2400" b="1" dirty="0"/>
              <a:t>What is Data Mining</a:t>
            </a:r>
            <a:r>
              <a:rPr lang="en-US" altLang="en-US" sz="2400" b="1" dirty="0" smtClean="0"/>
              <a:t>?</a:t>
            </a:r>
            <a:r>
              <a:rPr lang="en-US" altLang="en-US" sz="2800" dirty="0" smtClean="0"/>
              <a:t> </a:t>
            </a:r>
          </a:p>
          <a:p>
            <a:pPr lvl="1" eaLnBrk="0" hangingPunct="0">
              <a:lnSpc>
                <a:spcPct val="95000"/>
              </a:lnSpc>
              <a:spcBef>
                <a:spcPct val="20000"/>
              </a:spcBef>
              <a:spcAft>
                <a:spcPts val="400"/>
              </a:spcAft>
              <a:buClr>
                <a:srgbClr val="0C7B9C"/>
              </a:buClr>
              <a:buSzPct val="100000"/>
              <a:buFont typeface="Arial" panose="020B0604020202020204" pitchFamily="34" charset="0"/>
              <a:buChar char="–"/>
            </a:pPr>
            <a:r>
              <a:rPr lang="en-US" altLang="en-US" sz="2800" dirty="0" smtClean="0"/>
              <a:t> </a:t>
            </a:r>
            <a:r>
              <a:rPr lang="en-US" altLang="en-US" sz="2400" dirty="0" smtClean="0"/>
              <a:t>Certain names are more prevalent in certain US locations (O’Brien, </a:t>
            </a:r>
            <a:r>
              <a:rPr lang="en-US" altLang="en-US" sz="2400" dirty="0" err="1" smtClean="0"/>
              <a:t>O’Rurke</a:t>
            </a:r>
            <a:r>
              <a:rPr lang="en-US" altLang="en-US" sz="2400" dirty="0" smtClean="0"/>
              <a:t>, O’Reilly… in Boston area)</a:t>
            </a:r>
          </a:p>
          <a:p>
            <a:pPr lvl="1" eaLnBrk="0" hangingPunct="0">
              <a:lnSpc>
                <a:spcPct val="95000"/>
              </a:lnSpc>
              <a:spcBef>
                <a:spcPct val="20000"/>
              </a:spcBef>
              <a:spcAft>
                <a:spcPts val="400"/>
              </a:spcAft>
              <a:buClr>
                <a:srgbClr val="0C7B9C"/>
              </a:buClr>
              <a:buSzPct val="100000"/>
              <a:buFont typeface="Arial" panose="020B0604020202020204" pitchFamily="34" charset="0"/>
              <a:buChar char="–"/>
            </a:pPr>
            <a:r>
              <a:rPr lang="en-US" altLang="en-US" sz="2400" dirty="0" smtClean="0"/>
              <a:t> </a:t>
            </a:r>
            <a:r>
              <a:rPr lang="en-US" altLang="en-US" sz="2400" dirty="0"/>
              <a:t>Group together similar documents returned by search engine according to their context (e.g. Amazon rainforest, Amazon.com,)</a:t>
            </a:r>
          </a:p>
        </p:txBody>
      </p:sp>
    </p:spTree>
    <p:extLst>
      <p:ext uri="{BB962C8B-B14F-4D97-AF65-F5344CB8AC3E}">
        <p14:creationId xmlns:p14="http://schemas.microsoft.com/office/powerpoint/2010/main" val="2941282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a:t>
            </a:r>
            <a:r>
              <a:rPr lang="en-IN" dirty="0"/>
              <a:t>used in DM </a:t>
            </a:r>
          </a:p>
        </p:txBody>
      </p:sp>
      <p:sp>
        <p:nvSpPr>
          <p:cNvPr id="3" name="Content Placeholder 2"/>
          <p:cNvSpPr>
            <a:spLocks noGrp="1"/>
          </p:cNvSpPr>
          <p:nvPr>
            <p:ph idx="1"/>
          </p:nvPr>
        </p:nvSpPr>
        <p:spPr>
          <a:xfrm>
            <a:off x="457200" y="1438673"/>
            <a:ext cx="8229600" cy="1066800"/>
          </a:xfrm>
        </p:spPr>
        <p:txBody>
          <a:bodyPr>
            <a:normAutofit fontScale="62500" lnSpcReduction="20000"/>
          </a:bodyPr>
          <a:lstStyle/>
          <a:p>
            <a:r>
              <a:rPr lang="en-IN" dirty="0"/>
              <a:t>D</a:t>
            </a:r>
            <a:r>
              <a:rPr lang="en-IN" dirty="0" smtClean="0"/>
              <a:t>ata </a:t>
            </a:r>
            <a:r>
              <a:rPr lang="en-IN" dirty="0"/>
              <a:t>mining has incorporated many techniques from other domains such as statistics, machine learning, pattern recognition, database and data warehouse systems, information retrieval, visualization, algorithms, high-performance computing, and many application </a:t>
            </a:r>
          </a:p>
        </p:txBody>
      </p:sp>
      <p:grpSp>
        <p:nvGrpSpPr>
          <p:cNvPr id="6" name="Group 5"/>
          <p:cNvGrpSpPr/>
          <p:nvPr/>
        </p:nvGrpSpPr>
        <p:grpSpPr>
          <a:xfrm>
            <a:off x="304800" y="2505473"/>
            <a:ext cx="8534400" cy="3886198"/>
            <a:chOff x="304800" y="1600200"/>
            <a:chExt cx="8534400" cy="4114800"/>
          </a:xfrm>
        </p:grpSpPr>
        <p:sp>
          <p:nvSpPr>
            <p:cNvPr id="7" name="Oval 19"/>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b="1" dirty="0"/>
                <a:t>Data Mining</a:t>
              </a:r>
            </a:p>
          </p:txBody>
        </p:sp>
        <p:sp>
          <p:nvSpPr>
            <p:cNvPr id="8" name="Line 13"/>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 name="Line 14"/>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 name="Line 15"/>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 name="Line 16"/>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 name="Line 17"/>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3" name="Line 18"/>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4" name="Oval 21"/>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dirty="0"/>
                <a:t>Machine</a:t>
              </a:r>
            </a:p>
            <a:p>
              <a:pPr algn="ctr" eaLnBrk="1" hangingPunct="1"/>
              <a:r>
                <a:rPr lang="en-US" altLang="en-US" sz="2400" dirty="0"/>
                <a:t>Learning</a:t>
              </a:r>
            </a:p>
          </p:txBody>
        </p:sp>
        <p:sp>
          <p:nvSpPr>
            <p:cNvPr id="15" name="Oval 22"/>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dirty="0"/>
                <a:t>Statistics</a:t>
              </a:r>
            </a:p>
          </p:txBody>
        </p:sp>
        <p:sp>
          <p:nvSpPr>
            <p:cNvPr id="16" name="Oval 23"/>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Applications</a:t>
              </a:r>
            </a:p>
          </p:txBody>
        </p:sp>
        <p:sp>
          <p:nvSpPr>
            <p:cNvPr id="17" name="Oval 24"/>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Algorithm</a:t>
              </a:r>
            </a:p>
          </p:txBody>
        </p:sp>
        <p:sp>
          <p:nvSpPr>
            <p:cNvPr id="18" name="Oval 25"/>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dirty="0"/>
                <a:t>Pattern</a:t>
              </a:r>
            </a:p>
            <a:p>
              <a:pPr algn="ctr" eaLnBrk="1" hangingPunct="1"/>
              <a:r>
                <a:rPr lang="en-US" altLang="en-US" sz="2400" dirty="0"/>
                <a:t>Recognition</a:t>
              </a:r>
            </a:p>
          </p:txBody>
        </p:sp>
        <p:sp>
          <p:nvSpPr>
            <p:cNvPr id="19" name="Oval 26"/>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800"/>
                <a:t>High-Performance</a:t>
              </a:r>
            </a:p>
            <a:p>
              <a:pPr algn="ctr" eaLnBrk="1" hangingPunct="1"/>
              <a:r>
                <a:rPr lang="en-US" altLang="en-US" sz="1800"/>
                <a:t>Computing</a:t>
              </a:r>
            </a:p>
          </p:txBody>
        </p:sp>
        <p:sp>
          <p:nvSpPr>
            <p:cNvPr id="20" name="Oval 27"/>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lang="en-US" altLang="en-US" sz="2400"/>
                <a:t>Visualization</a:t>
              </a:r>
              <a:endParaRPr lang="en-US" altLang="en-US" sz="2000"/>
            </a:p>
          </p:txBody>
        </p:sp>
        <p:sp>
          <p:nvSpPr>
            <p:cNvPr id="21" name="Line 28"/>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2" name="Oval 30"/>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Database </a:t>
              </a:r>
            </a:p>
            <a:p>
              <a:pPr algn="ctr" eaLnBrk="1" hangingPunct="1"/>
              <a:r>
                <a:rPr lang="en-US" altLang="en-US" sz="2400"/>
                <a:t>Technology</a:t>
              </a:r>
            </a:p>
          </p:txBody>
        </p:sp>
        <p:sp>
          <p:nvSpPr>
            <p:cNvPr id="23" name="Line 31"/>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256658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10" y="133567"/>
            <a:ext cx="7886700" cy="464949"/>
          </a:xfrm>
        </p:spPr>
        <p:txBody>
          <a:bodyPr>
            <a:noAutofit/>
          </a:bodyPr>
          <a:lstStyle/>
          <a:p>
            <a:pPr algn="ctr"/>
            <a:r>
              <a:rPr lang="en-US" sz="3600" b="1" dirty="0">
                <a:latin typeface="+mn-lt"/>
              </a:rPr>
              <a:t>Data Mining on Diverse kinds of Data</a:t>
            </a:r>
          </a:p>
        </p:txBody>
      </p:sp>
      <p:sp>
        <p:nvSpPr>
          <p:cNvPr id="3" name="Content Placeholder 2"/>
          <p:cNvSpPr>
            <a:spLocks noGrp="1"/>
          </p:cNvSpPr>
          <p:nvPr>
            <p:ph idx="1"/>
          </p:nvPr>
        </p:nvSpPr>
        <p:spPr>
          <a:xfrm>
            <a:off x="410676" y="1416721"/>
            <a:ext cx="8121764" cy="5435599"/>
          </a:xfrm>
        </p:spPr>
        <p:txBody>
          <a:bodyPr>
            <a:normAutofit/>
          </a:bodyPr>
          <a:lstStyle/>
          <a:p>
            <a:pPr>
              <a:lnSpc>
                <a:spcPct val="120000"/>
              </a:lnSpc>
            </a:pPr>
            <a:r>
              <a:rPr lang="en-US" sz="2600" dirty="0"/>
              <a:t>Besides relational database data (from operational or analytical systems), there are many other kinds of data that have diverse forms and structures and different semantic meanings. </a:t>
            </a:r>
          </a:p>
          <a:p>
            <a:pPr>
              <a:lnSpc>
                <a:spcPct val="120000"/>
              </a:lnSpc>
            </a:pPr>
            <a:r>
              <a:rPr lang="en-US" sz="2400" dirty="0" smtClean="0"/>
              <a:t>Diversity </a:t>
            </a:r>
            <a:r>
              <a:rPr lang="en-US" sz="2400" dirty="0"/>
              <a:t>of data brings in new challenges such as handling special structures (e.g., sequences, trees, graphs, and networks) and specific semantics (such as ordering, image, audio and video contents, and connectivity) </a:t>
            </a:r>
          </a:p>
        </p:txBody>
      </p:sp>
    </p:spTree>
    <p:extLst>
      <p:ext uri="{BB962C8B-B14F-4D97-AF65-F5344CB8AC3E}">
        <p14:creationId xmlns:p14="http://schemas.microsoft.com/office/powerpoint/2010/main" val="286446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traditional technique is not suitable for </a:t>
            </a:r>
            <a:r>
              <a:rPr lang="en-IN" dirty="0" err="1" smtClean="0"/>
              <a:t>Bigdata</a:t>
            </a:r>
            <a:endParaRPr lang="en-IN" dirty="0"/>
          </a:p>
        </p:txBody>
      </p:sp>
      <p:sp>
        <p:nvSpPr>
          <p:cNvPr id="3" name="Content Placeholder 2"/>
          <p:cNvSpPr>
            <a:spLocks noGrp="1"/>
          </p:cNvSpPr>
          <p:nvPr>
            <p:ph idx="1"/>
          </p:nvPr>
        </p:nvSpPr>
        <p:spPr/>
        <p:txBody>
          <a:bodyPr>
            <a:normAutofit/>
          </a:bodyPr>
          <a:lstStyle/>
          <a:p>
            <a:r>
              <a:rPr lang="en-IN" sz="2700" dirty="0" smtClean="0"/>
              <a:t>Traditional Techniques may </a:t>
            </a:r>
            <a:r>
              <a:rPr lang="en-IN" sz="2700" dirty="0"/>
              <a:t>be unsuitable due to </a:t>
            </a:r>
          </a:p>
          <a:p>
            <a:pPr lvl="1"/>
            <a:r>
              <a:rPr lang="en-IN" sz="2300" dirty="0"/>
              <a:t>Enormity of data</a:t>
            </a:r>
          </a:p>
          <a:p>
            <a:pPr lvl="1"/>
            <a:r>
              <a:rPr lang="en-IN" sz="2300" dirty="0"/>
              <a:t>High dimensionality </a:t>
            </a:r>
            <a:br>
              <a:rPr lang="en-IN" sz="2300" dirty="0"/>
            </a:br>
            <a:r>
              <a:rPr lang="en-IN" sz="2300" dirty="0"/>
              <a:t>of data</a:t>
            </a:r>
          </a:p>
          <a:p>
            <a:pPr lvl="1"/>
            <a:r>
              <a:rPr lang="en-IN" sz="2300" dirty="0"/>
              <a:t>Heterogeneous, </a:t>
            </a:r>
            <a:br>
              <a:rPr lang="en-IN" sz="2300" dirty="0"/>
            </a:br>
            <a:r>
              <a:rPr lang="en-IN" sz="2300" dirty="0"/>
              <a:t>distributed nature </a:t>
            </a:r>
            <a:br>
              <a:rPr lang="en-IN" sz="2300" dirty="0"/>
            </a:br>
            <a:r>
              <a:rPr lang="en-IN" sz="2300" dirty="0"/>
              <a:t>of data</a:t>
            </a:r>
          </a:p>
          <a:p>
            <a:endParaRPr lang="en-IN" sz="2700" dirty="0"/>
          </a:p>
        </p:txBody>
      </p:sp>
      <p:sp>
        <p:nvSpPr>
          <p:cNvPr id="3076" name="AutoShape 4" descr="Image result for IB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8" name="AutoShape 6" descr="Image result for IB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8532440" y="6300028"/>
            <a:ext cx="432048" cy="369332"/>
          </a:xfrm>
          <a:prstGeom prst="rect">
            <a:avLst/>
          </a:prstGeom>
          <a:noFill/>
        </p:spPr>
        <p:txBody>
          <a:bodyPr wrap="square" rtlCol="0">
            <a:spAutoFit/>
          </a:bodyPr>
          <a:lstStyle/>
          <a:p>
            <a:r>
              <a:rPr lang="en-IN" dirty="0" smtClean="0"/>
              <a:t>15</a:t>
            </a:r>
            <a:endParaRPr lang="en-IN" dirty="0"/>
          </a:p>
        </p:txBody>
      </p:sp>
    </p:spTree>
    <p:extLst>
      <p:ext uri="{BB962C8B-B14F-4D97-AF65-F5344CB8AC3E}">
        <p14:creationId xmlns:p14="http://schemas.microsoft.com/office/powerpoint/2010/main" val="7340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7344816" cy="850106"/>
          </a:xfrm>
        </p:spPr>
        <p:txBody>
          <a:bodyPr/>
          <a:lstStyle/>
          <a:p>
            <a:r>
              <a:rPr lang="en-IN" dirty="0"/>
              <a:t>Multidimensional view of data Mining</a:t>
            </a:r>
          </a:p>
        </p:txBody>
      </p:sp>
      <p:sp>
        <p:nvSpPr>
          <p:cNvPr id="3" name="Content Placeholder 2"/>
          <p:cNvSpPr>
            <a:spLocks noGrp="1"/>
          </p:cNvSpPr>
          <p:nvPr>
            <p:ph idx="1"/>
          </p:nvPr>
        </p:nvSpPr>
        <p:spPr/>
        <p:txBody>
          <a:bodyPr>
            <a:normAutofit fontScale="85000" lnSpcReduction="10000"/>
          </a:bodyPr>
          <a:lstStyle/>
          <a:p>
            <a:r>
              <a:rPr lang="en-IN" dirty="0"/>
              <a:t>Data to be mined</a:t>
            </a:r>
          </a:p>
          <a:p>
            <a:pPr lvl="1"/>
            <a:r>
              <a:rPr lang="en-IN" dirty="0"/>
              <a:t>Database data, data warehouse, transactional data, stream, time series, text and web, multimedia, graphs and social and information network</a:t>
            </a:r>
          </a:p>
          <a:p>
            <a:endParaRPr lang="en-IN" dirty="0"/>
          </a:p>
          <a:p>
            <a:r>
              <a:rPr lang="en-IN" dirty="0"/>
              <a:t>Knowledge to be mined(Data mining functions)</a:t>
            </a:r>
          </a:p>
          <a:p>
            <a:pPr lvl="1"/>
            <a:r>
              <a:rPr lang="en-IN" dirty="0"/>
              <a:t>Characterization, discrimination, association, classification, clustering, trend/deviation, outlier analysis etc.</a:t>
            </a:r>
          </a:p>
          <a:p>
            <a:pPr lvl="1"/>
            <a:r>
              <a:rPr lang="en-IN" dirty="0"/>
              <a:t>Descriptive vs. predictive data mining</a:t>
            </a:r>
          </a:p>
          <a:p>
            <a:pPr lvl="1"/>
            <a:r>
              <a:rPr lang="en-IN" dirty="0"/>
              <a:t>Multiple/integrated functions and mining  at multiple levels</a:t>
            </a:r>
          </a:p>
          <a:p>
            <a:endParaRPr lang="en-IN" dirty="0"/>
          </a:p>
          <a:p>
            <a:endParaRPr lang="en-IN" dirty="0"/>
          </a:p>
        </p:txBody>
      </p:sp>
      <p:sp>
        <p:nvSpPr>
          <p:cNvPr id="4" name="TextBox 3"/>
          <p:cNvSpPr txBox="1"/>
          <p:nvPr/>
        </p:nvSpPr>
        <p:spPr>
          <a:xfrm>
            <a:off x="8604448" y="6309320"/>
            <a:ext cx="432048" cy="369332"/>
          </a:xfrm>
          <a:prstGeom prst="rect">
            <a:avLst/>
          </a:prstGeom>
          <a:noFill/>
        </p:spPr>
        <p:txBody>
          <a:bodyPr wrap="square" rtlCol="0">
            <a:spAutoFit/>
          </a:bodyPr>
          <a:lstStyle/>
          <a:p>
            <a:r>
              <a:rPr lang="en-IN" dirty="0" smtClean="0"/>
              <a:t>16</a:t>
            </a:r>
            <a:endParaRPr lang="en-IN" dirty="0"/>
          </a:p>
        </p:txBody>
      </p:sp>
    </p:spTree>
    <p:extLst>
      <p:ext uri="{BB962C8B-B14F-4D97-AF65-F5344CB8AC3E}">
        <p14:creationId xmlns:p14="http://schemas.microsoft.com/office/powerpoint/2010/main" val="170084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612532" cy="850106"/>
          </a:xfrm>
        </p:spPr>
        <p:txBody>
          <a:bodyPr/>
          <a:lstStyle/>
          <a:p>
            <a:r>
              <a:rPr lang="en-IN" dirty="0"/>
              <a:t>Multidimensional view of data Mining</a:t>
            </a:r>
          </a:p>
        </p:txBody>
      </p:sp>
      <p:sp>
        <p:nvSpPr>
          <p:cNvPr id="3" name="Content Placeholder 2"/>
          <p:cNvSpPr>
            <a:spLocks noGrp="1"/>
          </p:cNvSpPr>
          <p:nvPr>
            <p:ph idx="1"/>
          </p:nvPr>
        </p:nvSpPr>
        <p:spPr/>
        <p:txBody>
          <a:bodyPr>
            <a:normAutofit/>
          </a:bodyPr>
          <a:lstStyle/>
          <a:p>
            <a:r>
              <a:rPr lang="en-IN" dirty="0"/>
              <a:t>Techniques utilized</a:t>
            </a:r>
          </a:p>
          <a:p>
            <a:pPr lvl="1"/>
            <a:r>
              <a:rPr lang="en-IN" dirty="0"/>
              <a:t>Data intensive, data warehouse(OLAP), machine learning, statistics, pattern recognition, visualization, high performance etc.</a:t>
            </a:r>
          </a:p>
          <a:p>
            <a:endParaRPr lang="en-IN" dirty="0"/>
          </a:p>
          <a:p>
            <a:r>
              <a:rPr lang="en-IN" dirty="0"/>
              <a:t>Applications adapted</a:t>
            </a:r>
          </a:p>
          <a:p>
            <a:pPr lvl="1"/>
            <a:r>
              <a:rPr lang="en-IN" dirty="0"/>
              <a:t>Retail , telecommunications, banking, fraud analysis, bio-data mining, stock market analysis, text mining, web mining etc.</a:t>
            </a:r>
          </a:p>
          <a:p>
            <a:endParaRPr lang="en-IN" dirty="0"/>
          </a:p>
        </p:txBody>
      </p:sp>
    </p:spTree>
    <p:extLst>
      <p:ext uri="{BB962C8B-B14F-4D97-AF65-F5344CB8AC3E}">
        <p14:creationId xmlns:p14="http://schemas.microsoft.com/office/powerpoint/2010/main" val="335971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Datamining Method and classification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sz="2400" dirty="0" smtClean="0"/>
              <a:t>Methods</a:t>
            </a:r>
          </a:p>
          <a:p>
            <a:r>
              <a:rPr lang="en-IN" sz="2400" dirty="0" smtClean="0"/>
              <a:t>Prediction </a:t>
            </a:r>
            <a:r>
              <a:rPr lang="en-IN" sz="2400" dirty="0"/>
              <a:t>Method</a:t>
            </a:r>
          </a:p>
          <a:p>
            <a:pPr lvl="1"/>
            <a:r>
              <a:rPr lang="en-IN" sz="2400" dirty="0"/>
              <a:t>Use some variables to predict unknown or future values of other variables</a:t>
            </a:r>
          </a:p>
          <a:p>
            <a:r>
              <a:rPr lang="en-IN" sz="2400" dirty="0"/>
              <a:t>Description Method</a:t>
            </a:r>
          </a:p>
          <a:p>
            <a:pPr lvl="1"/>
            <a:r>
              <a:rPr lang="en-IN" sz="2400" dirty="0"/>
              <a:t>Find human-interpretable patterns that describe the data</a:t>
            </a:r>
          </a:p>
          <a:p>
            <a:pPr>
              <a:buFont typeface="Wingdings" panose="05000000000000000000" pitchFamily="2" charset="2"/>
              <a:buChar char="q"/>
            </a:pPr>
            <a:r>
              <a:rPr lang="en-IN" sz="2400" dirty="0" smtClean="0"/>
              <a:t>Classification of datamining</a:t>
            </a:r>
            <a:endParaRPr lang="en-IN" sz="2400" dirty="0"/>
          </a:p>
          <a:p>
            <a:r>
              <a:rPr lang="en-IN" dirty="0" smtClean="0"/>
              <a:t>  </a:t>
            </a:r>
            <a:r>
              <a:rPr lang="en-IN" sz="2400" dirty="0" smtClean="0"/>
              <a:t>Supervised learning</a:t>
            </a:r>
          </a:p>
          <a:p>
            <a:r>
              <a:rPr lang="en-IN" sz="2400" dirty="0" smtClean="0"/>
              <a:t>  Unsupervised learning</a:t>
            </a:r>
            <a:endParaRPr lang="en-IN" sz="2400" dirty="0"/>
          </a:p>
        </p:txBody>
      </p:sp>
    </p:spTree>
    <p:extLst>
      <p:ext uri="{BB962C8B-B14F-4D97-AF65-F5344CB8AC3E}">
        <p14:creationId xmlns:p14="http://schemas.microsoft.com/office/powerpoint/2010/main" val="2803934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Mining </a:t>
            </a:r>
            <a:r>
              <a:rPr lang="en-IN" dirty="0" smtClean="0"/>
              <a:t>Tasks</a:t>
            </a:r>
            <a:endParaRPr lang="en-IN"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IN" dirty="0" smtClean="0"/>
              <a:t>Common </a:t>
            </a:r>
            <a:r>
              <a:rPr lang="en-IN" dirty="0"/>
              <a:t>data mining tasks</a:t>
            </a:r>
          </a:p>
          <a:p>
            <a:pPr lvl="1"/>
            <a:r>
              <a:rPr lang="en-IN" dirty="0"/>
              <a:t>Classification [Predictive</a:t>
            </a:r>
            <a:r>
              <a:rPr lang="en-IN" dirty="0" smtClean="0"/>
              <a:t>] </a:t>
            </a:r>
          </a:p>
          <a:p>
            <a:pPr lvl="1"/>
            <a:r>
              <a:rPr lang="en-IN" dirty="0" smtClean="0"/>
              <a:t>Clustering </a:t>
            </a:r>
            <a:r>
              <a:rPr lang="en-IN" dirty="0"/>
              <a:t>[Descriptive</a:t>
            </a:r>
            <a:r>
              <a:rPr lang="en-IN" dirty="0" smtClean="0"/>
              <a:t>] </a:t>
            </a:r>
          </a:p>
          <a:p>
            <a:pPr lvl="1"/>
            <a:r>
              <a:rPr lang="en-IN" dirty="0" smtClean="0"/>
              <a:t>Association </a:t>
            </a:r>
            <a:r>
              <a:rPr lang="en-IN" dirty="0"/>
              <a:t>Rule Discovery [</a:t>
            </a:r>
            <a:r>
              <a:rPr lang="en-IN" dirty="0" smtClean="0"/>
              <a:t>Descriptive]</a:t>
            </a:r>
          </a:p>
          <a:p>
            <a:pPr lvl="1"/>
            <a:r>
              <a:rPr lang="en-IN" dirty="0" smtClean="0"/>
              <a:t>Sequential </a:t>
            </a:r>
            <a:r>
              <a:rPr lang="en-IN" dirty="0"/>
              <a:t>Pattern Discovery [</a:t>
            </a:r>
            <a:r>
              <a:rPr lang="en-IN" dirty="0" smtClean="0"/>
              <a:t>Descriptive]</a:t>
            </a:r>
          </a:p>
          <a:p>
            <a:pPr lvl="1"/>
            <a:r>
              <a:rPr lang="en-IN" dirty="0" smtClean="0"/>
              <a:t>Regression </a:t>
            </a:r>
            <a:r>
              <a:rPr lang="en-IN" dirty="0"/>
              <a:t>[Predictive</a:t>
            </a:r>
            <a:r>
              <a:rPr lang="en-IN" dirty="0" smtClean="0"/>
              <a:t>] </a:t>
            </a:r>
          </a:p>
          <a:p>
            <a:pPr lvl="1"/>
            <a:r>
              <a:rPr lang="en-IN" dirty="0" smtClean="0"/>
              <a:t>Deviation </a:t>
            </a:r>
            <a:r>
              <a:rPr lang="en-IN" dirty="0"/>
              <a:t>Detection [Predictive</a:t>
            </a:r>
            <a:r>
              <a:rPr lang="en-IN" dirty="0" smtClean="0"/>
              <a:t>]</a:t>
            </a:r>
            <a:endParaRPr lang="en-IN" dirty="0"/>
          </a:p>
        </p:txBody>
      </p:sp>
    </p:spTree>
    <p:extLst>
      <p:ext uri="{BB962C8B-B14F-4D97-AF65-F5344CB8AC3E}">
        <p14:creationId xmlns:p14="http://schemas.microsoft.com/office/powerpoint/2010/main" val="349416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80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Definition</a:t>
            </a:r>
          </a:p>
        </p:txBody>
      </p:sp>
      <p:sp>
        <p:nvSpPr>
          <p:cNvPr id="3" name="Content Placeholder 2"/>
          <p:cNvSpPr>
            <a:spLocks noGrp="1"/>
          </p:cNvSpPr>
          <p:nvPr>
            <p:ph idx="1"/>
          </p:nvPr>
        </p:nvSpPr>
        <p:spPr/>
        <p:txBody>
          <a:bodyPr/>
          <a:lstStyle/>
          <a:p>
            <a:pPr>
              <a:lnSpc>
                <a:spcPct val="90000"/>
              </a:lnSpc>
            </a:pPr>
            <a:r>
              <a:rPr lang="en-US" altLang="en-US" sz="2800" dirty="0"/>
              <a:t>Given a collection of records (</a:t>
            </a:r>
            <a:r>
              <a:rPr lang="en-US" altLang="en-US" sz="2800" i="1" dirty="0">
                <a:solidFill>
                  <a:srgbClr val="CC0000"/>
                </a:solidFill>
              </a:rPr>
              <a:t>training set </a:t>
            </a:r>
            <a:r>
              <a:rPr lang="en-US" altLang="en-US" sz="2800" dirty="0"/>
              <a:t>)</a:t>
            </a:r>
          </a:p>
          <a:p>
            <a:pPr lvl="1">
              <a:lnSpc>
                <a:spcPct val="90000"/>
              </a:lnSpc>
            </a:pPr>
            <a:r>
              <a:rPr lang="en-US" altLang="en-US" sz="2000" dirty="0"/>
              <a:t>Each record contains a set of </a:t>
            </a:r>
            <a:r>
              <a:rPr lang="en-US" altLang="en-US" sz="2000" i="1" dirty="0">
                <a:solidFill>
                  <a:srgbClr val="CC0000"/>
                </a:solidFill>
              </a:rPr>
              <a:t>attributes</a:t>
            </a:r>
            <a:r>
              <a:rPr lang="en-US" altLang="en-US" sz="2000" dirty="0"/>
              <a:t>, one of the attributes is the </a:t>
            </a:r>
            <a:r>
              <a:rPr lang="en-US" altLang="en-US" sz="2000" i="1" dirty="0">
                <a:solidFill>
                  <a:srgbClr val="CC0000"/>
                </a:solidFill>
              </a:rPr>
              <a:t>class</a:t>
            </a:r>
            <a:r>
              <a:rPr lang="en-US" altLang="en-US" sz="2000" dirty="0"/>
              <a:t>.</a:t>
            </a:r>
            <a:endParaRPr lang="en-US" altLang="en-US" sz="2400" dirty="0"/>
          </a:p>
          <a:p>
            <a:pPr>
              <a:lnSpc>
                <a:spcPct val="90000"/>
              </a:lnSpc>
            </a:pPr>
            <a:r>
              <a:rPr lang="en-US" altLang="en-US" sz="2800" dirty="0"/>
              <a:t>Find a </a:t>
            </a:r>
            <a:r>
              <a:rPr lang="en-US" altLang="en-US" sz="2800" i="1" dirty="0">
                <a:solidFill>
                  <a:srgbClr val="CC0000"/>
                </a:solidFill>
              </a:rPr>
              <a:t>model</a:t>
            </a:r>
            <a:r>
              <a:rPr lang="en-US" altLang="en-US" sz="2800" dirty="0"/>
              <a:t>  for class attribute as a function of the values of other attributes.</a:t>
            </a:r>
          </a:p>
          <a:p>
            <a:pPr>
              <a:lnSpc>
                <a:spcPct val="90000"/>
              </a:lnSpc>
            </a:pPr>
            <a:r>
              <a:rPr lang="en-US" altLang="en-US" sz="2800" dirty="0"/>
              <a:t>Goal: </a:t>
            </a:r>
            <a:r>
              <a:rPr lang="en-US" altLang="en-US" sz="2800" u="sng" dirty="0"/>
              <a:t>previously unseen</a:t>
            </a:r>
            <a:r>
              <a:rPr lang="en-US" altLang="en-US" sz="2800" dirty="0"/>
              <a:t> records should be assigned a class as accurately as possible.</a:t>
            </a:r>
          </a:p>
          <a:p>
            <a:pPr lvl="1">
              <a:lnSpc>
                <a:spcPct val="90000"/>
              </a:lnSpc>
            </a:pPr>
            <a:r>
              <a:rPr lang="en-US" altLang="en-US" sz="2000" dirty="0"/>
              <a:t>A </a:t>
            </a:r>
            <a:r>
              <a:rPr lang="en-US" altLang="en-US" sz="2000" i="1" dirty="0">
                <a:solidFill>
                  <a:srgbClr val="CC0000"/>
                </a:solidFill>
              </a:rPr>
              <a:t>test set</a:t>
            </a:r>
            <a:r>
              <a:rPr lang="en-US" altLang="en-US" sz="2000" dirty="0"/>
              <a:t> is used to determine the accuracy of the model. Usually, the given data set is divided into training and test sets, with training set used to build the model and test set used to validate it.</a:t>
            </a:r>
          </a:p>
          <a:p>
            <a:endParaRPr lang="en-IN" dirty="0"/>
          </a:p>
        </p:txBody>
      </p:sp>
    </p:spTree>
    <p:extLst>
      <p:ext uri="{BB962C8B-B14F-4D97-AF65-F5344CB8AC3E}">
        <p14:creationId xmlns:p14="http://schemas.microsoft.com/office/powerpoint/2010/main" val="24255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Example</a:t>
            </a:r>
          </a:p>
        </p:txBody>
      </p:sp>
      <p:grpSp>
        <p:nvGrpSpPr>
          <p:cNvPr id="6" name="Group 5"/>
          <p:cNvGrpSpPr/>
          <p:nvPr/>
        </p:nvGrpSpPr>
        <p:grpSpPr>
          <a:xfrm>
            <a:off x="381000" y="1749896"/>
            <a:ext cx="8534400" cy="4343400"/>
            <a:chOff x="381000" y="1828800"/>
            <a:chExt cx="8534400" cy="4343400"/>
          </a:xfrm>
        </p:grpSpPr>
        <p:graphicFrame>
          <p:nvGraphicFramePr>
            <p:cNvPr id="7" name="Object 4"/>
            <p:cNvGraphicFramePr>
              <a:graphicFrameLocks noChangeAspect="1"/>
            </p:cNvGraphicFramePr>
            <p:nvPr>
              <p:extLst>
                <p:ext uri="{D42A27DB-BD31-4B8C-83A1-F6EECF244321}">
                  <p14:modId xmlns:p14="http://schemas.microsoft.com/office/powerpoint/2010/main" val="206948453"/>
                </p:ext>
              </p:extLst>
            </p:nvPr>
          </p:nvGraphicFramePr>
          <p:xfrm>
            <a:off x="381000" y="2452688"/>
            <a:ext cx="3565525" cy="3687762"/>
          </p:xfrm>
          <a:graphic>
            <a:graphicData uri="http://schemas.openxmlformats.org/presentationml/2006/ole">
              <mc:AlternateContent xmlns:mc="http://schemas.openxmlformats.org/markup-compatibility/2006">
                <mc:Choice xmlns:v="urn:schemas-microsoft-com:vml" Requires="v">
                  <p:oleObj spid="_x0000_s3176" name="Document" r:id="rId3" imgW="5405628" imgH="5782056" progId="Word.Document.8">
                    <p:embed/>
                  </p:oleObj>
                </mc:Choice>
                <mc:Fallback>
                  <p:oleObj name="Document" r:id="rId3" imgW="5405628" imgH="5782056" progId="Word.Document.8">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52688"/>
                          <a:ext cx="3565525" cy="368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rot="19183191">
              <a:off x="990600" y="182880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9" name="Text Box 6"/>
            <p:cNvSpPr txBox="1">
              <a:spLocks noChangeArrowheads="1"/>
            </p:cNvSpPr>
            <p:nvPr/>
          </p:nvSpPr>
          <p:spPr bwMode="auto">
            <a:xfrm rot="19183191">
              <a:off x="1752600" y="182880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10" name="Text Box 7"/>
            <p:cNvSpPr txBox="1">
              <a:spLocks noChangeArrowheads="1"/>
            </p:cNvSpPr>
            <p:nvPr/>
          </p:nvSpPr>
          <p:spPr bwMode="auto">
            <a:xfrm rot="19183191">
              <a:off x="2514600" y="1828800"/>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600" b="1">
                  <a:solidFill>
                    <a:srgbClr val="006600"/>
                  </a:solidFill>
                </a:rPr>
                <a:t>continuous</a:t>
              </a:r>
              <a:endParaRPr lang="en-US" altLang="en-US" sz="1600" b="1">
                <a:solidFill>
                  <a:schemeClr val="bg2"/>
                </a:solidFill>
              </a:endParaRPr>
            </a:p>
          </p:txBody>
        </p:sp>
        <p:sp>
          <p:nvSpPr>
            <p:cNvPr id="11" name="Text Box 8"/>
            <p:cNvSpPr txBox="1">
              <a:spLocks noChangeArrowheads="1"/>
            </p:cNvSpPr>
            <p:nvPr/>
          </p:nvSpPr>
          <p:spPr bwMode="auto">
            <a:xfrm rot="19183191">
              <a:off x="3276600" y="2057400"/>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600" b="1">
                  <a:solidFill>
                    <a:srgbClr val="006600"/>
                  </a:solidFill>
                </a:rPr>
                <a:t>class</a:t>
              </a:r>
              <a:endParaRPr lang="en-US" altLang="en-US" sz="1600" b="1">
                <a:solidFill>
                  <a:schemeClr val="bg2"/>
                </a:solidFill>
              </a:endParaRPr>
            </a:p>
          </p:txBody>
        </p:sp>
        <p:graphicFrame>
          <p:nvGraphicFramePr>
            <p:cNvPr id="12" name="Object 9"/>
            <p:cNvGraphicFramePr>
              <a:graphicFrameLocks noChangeAspect="1"/>
            </p:cNvGraphicFramePr>
            <p:nvPr>
              <p:extLst>
                <p:ext uri="{D42A27DB-BD31-4B8C-83A1-F6EECF244321}">
                  <p14:modId xmlns:p14="http://schemas.microsoft.com/office/powerpoint/2010/main" val="1262967682"/>
                </p:ext>
              </p:extLst>
            </p:nvPr>
          </p:nvGraphicFramePr>
          <p:xfrm>
            <a:off x="4419600" y="2438400"/>
            <a:ext cx="2994025" cy="2646363"/>
          </p:xfrm>
          <a:graphic>
            <a:graphicData uri="http://schemas.openxmlformats.org/presentationml/2006/ole">
              <mc:AlternateContent xmlns:mc="http://schemas.openxmlformats.org/markup-compatibility/2006">
                <mc:Choice xmlns:v="urn:schemas-microsoft-com:vml" Requires="v">
                  <p:oleObj spid="_x0000_s3177" name="Document" r:id="rId5" imgW="4614672" imgH="4076700" progId="Word.Document.8">
                    <p:embed/>
                  </p:oleObj>
                </mc:Choice>
                <mc:Fallback>
                  <p:oleObj name="Document" r:id="rId5" imgW="4614672" imgH="4076700" progId="Word.Document.8">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438400"/>
                          <a:ext cx="2994025" cy="2646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
            <p:cNvGrpSpPr>
              <a:grpSpLocks/>
            </p:cNvGrpSpPr>
            <p:nvPr/>
          </p:nvGrpSpPr>
          <p:grpSpPr bwMode="auto">
            <a:xfrm>
              <a:off x="7848600" y="4343400"/>
              <a:ext cx="990600" cy="685800"/>
              <a:chOff x="4944" y="2736"/>
              <a:chExt cx="624" cy="432"/>
            </a:xfrm>
          </p:grpSpPr>
          <p:sp>
            <p:nvSpPr>
              <p:cNvPr id="24" name="AutoShape 11"/>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 Box 12"/>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400" b="1">
                    <a:solidFill>
                      <a:srgbClr val="0000CC"/>
                    </a:solidFill>
                  </a:rPr>
                  <a:t>Test</a:t>
                </a:r>
              </a:p>
              <a:p>
                <a:pPr algn="ctr" eaLnBrk="0" hangingPunct="0">
                  <a:lnSpc>
                    <a:spcPct val="80000"/>
                  </a:lnSpc>
                  <a:spcBef>
                    <a:spcPct val="20000"/>
                  </a:spcBef>
                  <a:buClr>
                    <a:schemeClr val="accent2"/>
                  </a:buClr>
                  <a:buSzPct val="75000"/>
                  <a:buFont typeface="Monotype Sorts" pitchFamily="2" charset="2"/>
                  <a:buNone/>
                </a:pPr>
                <a:r>
                  <a:rPr lang="en-US" altLang="en-US" sz="1400" b="1">
                    <a:solidFill>
                      <a:srgbClr val="0000CC"/>
                    </a:solidFill>
                  </a:rPr>
                  <a:t>Set</a:t>
                </a:r>
                <a:endParaRPr lang="en-US" altLang="en-US" sz="1400">
                  <a:solidFill>
                    <a:schemeClr val="bg2"/>
                  </a:solidFill>
                </a:endParaRPr>
              </a:p>
            </p:txBody>
          </p:sp>
        </p:grpSp>
        <p:sp>
          <p:nvSpPr>
            <p:cNvPr id="14" name="Text Box 14"/>
            <p:cNvSpPr txBox="1">
              <a:spLocks noChangeArrowheads="1"/>
            </p:cNvSpPr>
            <p:nvPr/>
          </p:nvSpPr>
          <p:spPr bwMode="auto">
            <a:xfrm>
              <a:off x="4038600" y="5634038"/>
              <a:ext cx="104298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00" b="1">
                  <a:solidFill>
                    <a:schemeClr val="tx2"/>
                  </a:solidFill>
                </a:rPr>
                <a:t>Training </a:t>
              </a:r>
            </a:p>
            <a:p>
              <a:pPr algn="ctr" eaLnBrk="0" hangingPunct="0">
                <a:lnSpc>
                  <a:spcPct val="80000"/>
                </a:lnSpc>
                <a:spcBef>
                  <a:spcPct val="20000"/>
                </a:spcBef>
                <a:buClr>
                  <a:schemeClr val="accent2"/>
                </a:buClr>
                <a:buSzPct val="75000"/>
                <a:buFont typeface="Monotype Sorts" pitchFamily="2" charset="2"/>
                <a:buNone/>
              </a:pPr>
              <a:r>
                <a:rPr lang="en-US" altLang="en-US" sz="1600" b="1">
                  <a:solidFill>
                    <a:schemeClr val="tx2"/>
                  </a:solidFill>
                </a:rPr>
                <a:t>Set</a:t>
              </a:r>
              <a:endParaRPr lang="en-US" altLang="en-US" sz="1400">
                <a:solidFill>
                  <a:schemeClr val="bg2"/>
                </a:solidFill>
              </a:endParaRPr>
            </a:p>
          </p:txBody>
        </p:sp>
        <p:grpSp>
          <p:nvGrpSpPr>
            <p:cNvPr id="15" name="Group 15"/>
            <p:cNvGrpSpPr>
              <a:grpSpLocks/>
            </p:cNvGrpSpPr>
            <p:nvPr/>
          </p:nvGrpSpPr>
          <p:grpSpPr bwMode="auto">
            <a:xfrm>
              <a:off x="7789863" y="5481638"/>
              <a:ext cx="1125537" cy="690562"/>
              <a:chOff x="3360" y="2880"/>
              <a:chExt cx="672" cy="415"/>
            </a:xfrm>
          </p:grpSpPr>
          <p:sp>
            <p:nvSpPr>
              <p:cNvPr id="22" name="AutoShape 16"/>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Text Box 17"/>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2000" b="1">
                    <a:solidFill>
                      <a:srgbClr val="CC0000"/>
                    </a:solidFill>
                  </a:rPr>
                  <a:t>Model</a:t>
                </a:r>
                <a:endParaRPr lang="en-US" altLang="en-US" sz="1400">
                  <a:solidFill>
                    <a:schemeClr val="bg2"/>
                  </a:solidFill>
                </a:endParaRPr>
              </a:p>
            </p:txBody>
          </p:sp>
        </p:grpSp>
        <p:sp>
          <p:nvSpPr>
            <p:cNvPr id="16" name="Text Box 19"/>
            <p:cNvSpPr txBox="1">
              <a:spLocks noChangeArrowheads="1"/>
            </p:cNvSpPr>
            <p:nvPr/>
          </p:nvSpPr>
          <p:spPr bwMode="auto">
            <a:xfrm>
              <a:off x="5715000" y="5410200"/>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b="1">
                  <a:solidFill>
                    <a:srgbClr val="000000"/>
                  </a:solidFill>
                </a:rPr>
                <a:t>Learn </a:t>
              </a:r>
            </a:p>
            <a:p>
              <a:pPr algn="ctr" eaLnBrk="0" hangingPunct="0">
                <a:spcBef>
                  <a:spcPct val="20000"/>
                </a:spcBef>
                <a:buClr>
                  <a:schemeClr val="accent2"/>
                </a:buClr>
                <a:buSzPct val="75000"/>
                <a:buFont typeface="Monotype Sorts" pitchFamily="2" charset="2"/>
                <a:buNone/>
              </a:pPr>
              <a:r>
                <a:rPr lang="en-US" altLang="en-US" sz="2000" b="1">
                  <a:solidFill>
                    <a:srgbClr val="000000"/>
                  </a:solidFill>
                </a:rPr>
                <a:t>Classifier</a:t>
              </a:r>
              <a:endParaRPr lang="en-US" altLang="en-US" sz="1400">
                <a:solidFill>
                  <a:srgbClr val="00E0CB"/>
                </a:solidFill>
              </a:endParaRPr>
            </a:p>
          </p:txBody>
        </p:sp>
        <p:sp>
          <p:nvSpPr>
            <p:cNvPr id="17" name="AutoShape 20"/>
            <p:cNvSpPr>
              <a:spLocks noChangeArrowheads="1"/>
            </p:cNvSpPr>
            <p:nvPr/>
          </p:nvSpPr>
          <p:spPr bwMode="auto">
            <a:xfrm>
              <a:off x="5140325" y="5745163"/>
              <a:ext cx="484188" cy="141287"/>
            </a:xfrm>
            <a:prstGeom prst="rightArrow">
              <a:avLst>
                <a:gd name="adj1" fmla="val 50000"/>
                <a:gd name="adj2" fmla="val 85675"/>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utoShape 21"/>
            <p:cNvSpPr>
              <a:spLocks noChangeArrowheads="1"/>
            </p:cNvSpPr>
            <p:nvPr/>
          </p:nvSpPr>
          <p:spPr bwMode="auto">
            <a:xfrm>
              <a:off x="7162800" y="5710238"/>
              <a:ext cx="484188" cy="141287"/>
            </a:xfrm>
            <a:prstGeom prst="rightArrow">
              <a:avLst>
                <a:gd name="adj1" fmla="val 50000"/>
                <a:gd name="adj2" fmla="val 85675"/>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AutoShape 22"/>
            <p:cNvSpPr>
              <a:spLocks noChangeArrowheads="1"/>
            </p:cNvSpPr>
            <p:nvPr/>
          </p:nvSpPr>
          <p:spPr bwMode="auto">
            <a:xfrm rot="5400000">
              <a:off x="8225631" y="5185569"/>
              <a:ext cx="312738"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23"/>
            <p:cNvSpPr>
              <a:spLocks noChangeShapeType="1"/>
            </p:cNvSpPr>
            <p:nvPr/>
          </p:nvSpPr>
          <p:spPr bwMode="auto">
            <a:xfrm>
              <a:off x="3810000" y="48768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4"/>
            <p:cNvSpPr>
              <a:spLocks noChangeShapeType="1"/>
            </p:cNvSpPr>
            <p:nvPr/>
          </p:nvSpPr>
          <p:spPr bwMode="auto">
            <a:xfrm>
              <a:off x="7467600" y="38100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200860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661901" y="132370"/>
            <a:ext cx="7886700" cy="499398"/>
          </a:xfrm>
        </p:spPr>
        <p:txBody>
          <a:bodyPr>
            <a:noAutofit/>
          </a:bodyPr>
          <a:lstStyle/>
          <a:p>
            <a:pPr algn="ctr"/>
            <a:r>
              <a:rPr lang="en-US" altLang="en-US" sz="3600" b="1" dirty="0">
                <a:latin typeface="+mn-lt"/>
              </a:rPr>
              <a:t>Classification: Application 1</a:t>
            </a:r>
          </a:p>
        </p:txBody>
      </p:sp>
      <p:sp>
        <p:nvSpPr>
          <p:cNvPr id="739331" name="Rectangle 3"/>
          <p:cNvSpPr>
            <a:spLocks noGrp="1" noChangeArrowheads="1"/>
          </p:cNvSpPr>
          <p:nvPr>
            <p:ph idx="1"/>
          </p:nvPr>
        </p:nvSpPr>
        <p:spPr>
          <a:xfrm>
            <a:off x="539552" y="1268760"/>
            <a:ext cx="7886700" cy="4907685"/>
          </a:xfrm>
        </p:spPr>
        <p:txBody>
          <a:bodyPr>
            <a:normAutofit fontScale="77500" lnSpcReduction="20000"/>
          </a:bodyPr>
          <a:lstStyle/>
          <a:p>
            <a:pPr marL="257175" indent="-257175"/>
            <a:r>
              <a:rPr lang="en-US" altLang="en-US" sz="2400" dirty="0"/>
              <a:t>Direct Marketing</a:t>
            </a:r>
          </a:p>
          <a:p>
            <a:pPr marL="557213" lvl="1" indent="-214313"/>
            <a:r>
              <a:rPr lang="en-US" altLang="en-US" dirty="0"/>
              <a:t>Goal: Reduce cost of mailing by </a:t>
            </a:r>
            <a:r>
              <a:rPr lang="en-US" altLang="en-US" i="1" dirty="0">
                <a:solidFill>
                  <a:srgbClr val="FF0066"/>
                </a:solidFill>
              </a:rPr>
              <a:t>targeting</a:t>
            </a:r>
            <a:r>
              <a:rPr lang="en-US" altLang="en-US" dirty="0"/>
              <a:t> a set of consumers likely to buy a new cell-phone product</a:t>
            </a:r>
            <a:r>
              <a:rPr lang="en-US" altLang="en-US" dirty="0" smtClean="0"/>
              <a:t>.</a:t>
            </a:r>
          </a:p>
          <a:p>
            <a:pPr marL="557213" lvl="1" indent="-214313"/>
            <a:r>
              <a:rPr lang="en-US" altLang="en-US" dirty="0"/>
              <a:t>Application</a:t>
            </a:r>
            <a:r>
              <a:rPr lang="en-US" altLang="en-US" dirty="0" smtClean="0"/>
              <a:t>:</a:t>
            </a:r>
          </a:p>
          <a:p>
            <a:pPr marL="342900" lvl="1" indent="0">
              <a:buNone/>
            </a:pPr>
            <a:r>
              <a:rPr lang="en-US" altLang="en-US" dirty="0"/>
              <a:t> </a:t>
            </a:r>
            <a:r>
              <a:rPr lang="en-US" altLang="en-US" dirty="0" smtClean="0"/>
              <a:t>                Retail industry-by providing useful and accurate trends.</a:t>
            </a:r>
          </a:p>
          <a:p>
            <a:pPr marL="342900" lvl="1" indent="0">
              <a:buNone/>
            </a:pPr>
            <a:r>
              <a:rPr lang="en-US" altLang="en-US" dirty="0"/>
              <a:t> </a:t>
            </a:r>
            <a:r>
              <a:rPr lang="en-US" altLang="en-US" dirty="0" smtClean="0"/>
              <a:t>                Credit company –to identify customers to be interested</a:t>
            </a:r>
            <a:endParaRPr lang="en-US" altLang="en-US" dirty="0"/>
          </a:p>
          <a:p>
            <a:pPr marL="342900" lvl="1" indent="0">
              <a:buNone/>
            </a:pPr>
            <a:r>
              <a:rPr lang="en-US" altLang="en-US" dirty="0" smtClean="0"/>
              <a:t>            </a:t>
            </a:r>
            <a:endParaRPr lang="en-US" altLang="en-US" dirty="0"/>
          </a:p>
          <a:p>
            <a:pPr marL="557213" lvl="1" indent="-214313"/>
            <a:r>
              <a:rPr lang="en-US" altLang="en-US" dirty="0"/>
              <a:t>Approach:</a:t>
            </a:r>
          </a:p>
          <a:p>
            <a:pPr lvl="2"/>
            <a:r>
              <a:rPr lang="en-US" altLang="en-US" dirty="0"/>
              <a:t>Use the data for a similar product introduced before. </a:t>
            </a:r>
          </a:p>
          <a:p>
            <a:pPr lvl="2"/>
            <a:r>
              <a:rPr lang="en-US" altLang="en-US" dirty="0"/>
              <a:t>We know which customers decided to buy and which decided otherwise. This </a:t>
            </a:r>
            <a:r>
              <a:rPr lang="en-US" altLang="en-US" i="1" dirty="0">
                <a:solidFill>
                  <a:srgbClr val="0000FF"/>
                </a:solidFill>
              </a:rPr>
              <a:t>{buy, don’t buy}</a:t>
            </a:r>
            <a:r>
              <a:rPr lang="en-US" altLang="en-US" dirty="0"/>
              <a:t> decision forms the </a:t>
            </a:r>
            <a:r>
              <a:rPr lang="en-US" altLang="en-US" i="1" dirty="0">
                <a:solidFill>
                  <a:srgbClr val="0000FF"/>
                </a:solidFill>
              </a:rPr>
              <a:t>class attribute</a:t>
            </a:r>
            <a:r>
              <a:rPr lang="en-US" altLang="en-US" dirty="0"/>
              <a:t>.</a:t>
            </a:r>
          </a:p>
          <a:p>
            <a:pPr lvl="2"/>
            <a:r>
              <a:rPr lang="en-US" altLang="en-US" dirty="0"/>
              <a:t>Collect various demographic, lifestyle, and company-interaction related information about all such customers.</a:t>
            </a:r>
          </a:p>
          <a:p>
            <a:pPr lvl="3"/>
            <a:r>
              <a:rPr lang="en-US" altLang="en-US" dirty="0"/>
              <a:t>Type of business, where they stay, how much they earn, etc.</a:t>
            </a:r>
          </a:p>
          <a:p>
            <a:pPr lvl="2"/>
            <a:r>
              <a:rPr lang="en-US" altLang="en-US" dirty="0"/>
              <a:t>Use this information as input attributes to learn a classifier </a:t>
            </a:r>
            <a:r>
              <a:rPr lang="en-US" altLang="en-US" dirty="0" smtClean="0"/>
              <a:t>model.</a:t>
            </a:r>
          </a:p>
          <a:p>
            <a:pPr marL="914400" lvl="2" indent="0">
              <a:buNone/>
            </a:pPr>
            <a:endParaRPr lang="en-US" altLang="en-US" dirty="0" smtClean="0"/>
          </a:p>
        </p:txBody>
      </p:sp>
      <p:sp>
        <p:nvSpPr>
          <p:cNvPr id="739332" name="Text Box 4"/>
          <p:cNvSpPr txBox="1">
            <a:spLocks noChangeArrowheads="1"/>
          </p:cNvSpPr>
          <p:nvPr/>
        </p:nvSpPr>
        <p:spPr bwMode="auto">
          <a:xfrm>
            <a:off x="5197534" y="5737860"/>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26052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645275" y="182246"/>
            <a:ext cx="7886700" cy="383019"/>
          </a:xfrm>
        </p:spPr>
        <p:txBody>
          <a:bodyPr>
            <a:noAutofit/>
          </a:bodyPr>
          <a:lstStyle/>
          <a:p>
            <a:pPr algn="ctr"/>
            <a:r>
              <a:rPr lang="en-US" altLang="en-US" sz="3600" b="1" dirty="0">
                <a:latin typeface="+mn-lt"/>
              </a:rPr>
              <a:t>Classification: Application 2</a:t>
            </a:r>
          </a:p>
        </p:txBody>
      </p:sp>
      <p:sp>
        <p:nvSpPr>
          <p:cNvPr id="740355" name="Rectangle 3"/>
          <p:cNvSpPr>
            <a:spLocks noGrp="1" noChangeArrowheads="1"/>
          </p:cNvSpPr>
          <p:nvPr>
            <p:ph idx="1"/>
          </p:nvPr>
        </p:nvSpPr>
        <p:spPr>
          <a:xfrm>
            <a:off x="595400" y="1360113"/>
            <a:ext cx="7886700" cy="4351338"/>
          </a:xfrm>
        </p:spPr>
        <p:txBody>
          <a:bodyPr>
            <a:normAutofit fontScale="92500" lnSpcReduction="20000"/>
          </a:bodyPr>
          <a:lstStyle/>
          <a:p>
            <a:pPr marL="257175" indent="-257175"/>
            <a:r>
              <a:rPr lang="en-US" altLang="en-US" sz="2400" dirty="0"/>
              <a:t>Fraud Detection</a:t>
            </a:r>
          </a:p>
          <a:p>
            <a:pPr marL="557213" lvl="1" indent="-214313"/>
            <a:r>
              <a:rPr lang="en-US" altLang="en-US" dirty="0"/>
              <a:t>Goal: Predict fraudulent cases in credit card transactions.</a:t>
            </a:r>
          </a:p>
          <a:p>
            <a:pPr marL="557213" lvl="1" indent="-214313"/>
            <a:r>
              <a:rPr lang="en-US" altLang="en-US" dirty="0"/>
              <a:t>Approach:</a:t>
            </a:r>
          </a:p>
          <a:p>
            <a:pPr lvl="2"/>
            <a:r>
              <a:rPr lang="en-US" altLang="en-US" dirty="0"/>
              <a:t>Use credit card transactions and the information on its account-holder as attributes.</a:t>
            </a:r>
          </a:p>
          <a:p>
            <a:pPr lvl="3">
              <a:lnSpc>
                <a:spcPct val="90000"/>
              </a:lnSpc>
            </a:pPr>
            <a:r>
              <a:rPr lang="en-US" altLang="en-US" dirty="0"/>
              <a:t>When does a customer buy, what does he buy, how often he pays on time, </a:t>
            </a:r>
            <a:r>
              <a:rPr lang="en-US" altLang="en-US" dirty="0" err="1"/>
              <a:t>etc</a:t>
            </a:r>
            <a:endParaRPr lang="en-US" altLang="en-US" dirty="0"/>
          </a:p>
          <a:p>
            <a:pPr lvl="2"/>
            <a:r>
              <a:rPr lang="en-US" altLang="en-US" dirty="0"/>
              <a:t>Label past transactions as fraud or fair transactions. This forms the class attribute.</a:t>
            </a:r>
          </a:p>
          <a:p>
            <a:pPr lvl="2"/>
            <a:r>
              <a:rPr lang="en-US" altLang="en-US" dirty="0"/>
              <a:t>Learn a model for the class of the transactions.</a:t>
            </a:r>
          </a:p>
          <a:p>
            <a:pPr lvl="2"/>
            <a:r>
              <a:rPr lang="en-US" altLang="en-US" dirty="0"/>
              <a:t>Use this model to detect fraud by observing credit card transactions on an account.</a:t>
            </a:r>
          </a:p>
        </p:txBody>
      </p:sp>
    </p:spTree>
    <p:extLst>
      <p:ext uri="{BB962C8B-B14F-4D97-AF65-F5344CB8AC3E}">
        <p14:creationId xmlns:p14="http://schemas.microsoft.com/office/powerpoint/2010/main" val="2588343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idx="1"/>
          </p:nvPr>
        </p:nvSpPr>
        <p:spPr>
          <a:xfrm>
            <a:off x="578774" y="1326861"/>
            <a:ext cx="7886700" cy="4351338"/>
          </a:xfrm>
        </p:spPr>
        <p:txBody>
          <a:bodyPr>
            <a:normAutofit lnSpcReduction="10000"/>
          </a:bodyPr>
          <a:lstStyle/>
          <a:p>
            <a:pPr marL="257175" indent="-257175"/>
            <a:r>
              <a:rPr lang="en-US" altLang="en-US" dirty="0"/>
              <a:t>Customer Attrition/Churn:</a:t>
            </a:r>
          </a:p>
          <a:p>
            <a:pPr marL="557213" lvl="1" indent="-214313"/>
            <a:r>
              <a:rPr lang="en-US" altLang="en-US" dirty="0"/>
              <a:t>Goal: To predict whether a customer is likely to be lost to a competitor.</a:t>
            </a:r>
          </a:p>
          <a:p>
            <a:pPr marL="557213" lvl="1" indent="-214313"/>
            <a:r>
              <a:rPr lang="en-US" altLang="en-US" dirty="0"/>
              <a:t>Approach:</a:t>
            </a:r>
          </a:p>
          <a:p>
            <a:pPr lvl="2"/>
            <a:r>
              <a:rPr lang="en-US" altLang="en-US" dirty="0"/>
              <a:t>Use detailed record of transactions with each of the past and present customers, to find attributes.</a:t>
            </a:r>
          </a:p>
          <a:p>
            <a:pPr lvl="3"/>
            <a:r>
              <a:rPr lang="en-US" altLang="en-US" dirty="0"/>
              <a:t>How often the customer calls, where he calls, what time-of-the day he calls most, his financial status, marital status, etc. </a:t>
            </a:r>
          </a:p>
          <a:p>
            <a:pPr lvl="2"/>
            <a:r>
              <a:rPr lang="en-US" altLang="en-US" dirty="0"/>
              <a:t>Label the customers as loyal or disloyal.</a:t>
            </a:r>
          </a:p>
          <a:p>
            <a:pPr lvl="2"/>
            <a:r>
              <a:rPr lang="en-US" altLang="en-US" dirty="0"/>
              <a:t>Find a model for loyalty.</a:t>
            </a:r>
          </a:p>
        </p:txBody>
      </p:sp>
      <p:sp>
        <p:nvSpPr>
          <p:cNvPr id="742404" name="Text Box 4"/>
          <p:cNvSpPr txBox="1">
            <a:spLocks noChangeArrowheads="1"/>
          </p:cNvSpPr>
          <p:nvPr/>
        </p:nvSpPr>
        <p:spPr bwMode="auto">
          <a:xfrm>
            <a:off x="4914901" y="5429250"/>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Times New Roman" panose="02020603050405020304" pitchFamily="18" charset="0"/>
              </a:rPr>
              <a:t>From [Berry &amp; Linoff] Data Mining Techniques, 1997</a:t>
            </a:r>
          </a:p>
        </p:txBody>
      </p:sp>
      <p:sp>
        <p:nvSpPr>
          <p:cNvPr id="6" name="Rectangle 2"/>
          <p:cNvSpPr>
            <a:spLocks noGrp="1" noChangeArrowheads="1"/>
          </p:cNvSpPr>
          <p:nvPr>
            <p:ph type="title"/>
          </p:nvPr>
        </p:nvSpPr>
        <p:spPr>
          <a:xfrm>
            <a:off x="661901" y="132370"/>
            <a:ext cx="7886700" cy="499398"/>
          </a:xfrm>
        </p:spPr>
        <p:txBody>
          <a:bodyPr>
            <a:noAutofit/>
          </a:bodyPr>
          <a:lstStyle/>
          <a:p>
            <a:pPr algn="ctr"/>
            <a:r>
              <a:rPr lang="en-US" altLang="en-US" sz="3600" b="1" dirty="0">
                <a:latin typeface="+mn-lt"/>
              </a:rPr>
              <a:t>Classification: Application 3</a:t>
            </a:r>
          </a:p>
        </p:txBody>
      </p:sp>
    </p:spTree>
    <p:extLst>
      <p:ext uri="{BB962C8B-B14F-4D97-AF65-F5344CB8AC3E}">
        <p14:creationId xmlns:p14="http://schemas.microsoft.com/office/powerpoint/2010/main" val="4078134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7" name="Rectangle 3"/>
          <p:cNvSpPr>
            <a:spLocks noGrp="1" noChangeArrowheads="1"/>
          </p:cNvSpPr>
          <p:nvPr>
            <p:ph idx="1"/>
          </p:nvPr>
        </p:nvSpPr>
        <p:spPr>
          <a:xfrm>
            <a:off x="678526" y="1393363"/>
            <a:ext cx="7886700" cy="4351338"/>
          </a:xfrm>
        </p:spPr>
        <p:txBody>
          <a:bodyPr>
            <a:normAutofit fontScale="92500" lnSpcReduction="20000"/>
          </a:bodyPr>
          <a:lstStyle/>
          <a:p>
            <a:pPr marL="257175" indent="-257175"/>
            <a:r>
              <a:rPr lang="en-US" altLang="en-US" sz="2400" dirty="0"/>
              <a:t>Sky Survey Cataloging</a:t>
            </a:r>
          </a:p>
          <a:p>
            <a:pPr marL="557213" lvl="1" indent="-214313"/>
            <a:r>
              <a:rPr lang="en-US" altLang="en-US" dirty="0"/>
              <a:t>Goal: To predict class (star or galaxy) of sky objects, especially visually faint ones, based on the telescopic survey images (from Palomar Observatory).</a:t>
            </a:r>
          </a:p>
          <a:p>
            <a:pPr lvl="3"/>
            <a:r>
              <a:rPr lang="en-US" altLang="en-US" dirty="0"/>
              <a:t>3000 images with 23,040 x 23,040 pixels per image.</a:t>
            </a:r>
          </a:p>
          <a:p>
            <a:pPr marL="557213" lvl="1" indent="-214313"/>
            <a:r>
              <a:rPr lang="en-US" altLang="en-US" dirty="0"/>
              <a:t>Approach:</a:t>
            </a:r>
          </a:p>
          <a:p>
            <a:pPr lvl="2"/>
            <a:r>
              <a:rPr lang="en-US" altLang="en-US" dirty="0"/>
              <a:t>Segment the image. </a:t>
            </a:r>
          </a:p>
          <a:p>
            <a:pPr lvl="2"/>
            <a:r>
              <a:rPr lang="en-US" altLang="en-US" dirty="0"/>
              <a:t>Measure image attributes (features) - 40 of them per object.</a:t>
            </a:r>
          </a:p>
          <a:p>
            <a:pPr lvl="2"/>
            <a:r>
              <a:rPr lang="en-US" altLang="en-US" dirty="0"/>
              <a:t>Model the class based on these features.</a:t>
            </a:r>
          </a:p>
          <a:p>
            <a:pPr lvl="2"/>
            <a:r>
              <a:rPr lang="en-US" altLang="en-US" dirty="0"/>
              <a:t>Success Story: Could find 16 new high red-shift quasars, some of the farthest objects that are difficult to find!</a:t>
            </a:r>
          </a:p>
        </p:txBody>
      </p:sp>
      <p:sp>
        <p:nvSpPr>
          <p:cNvPr id="743428" name="Text Box 4"/>
          <p:cNvSpPr txBox="1">
            <a:spLocks noChangeArrowheads="1"/>
          </p:cNvSpPr>
          <p:nvPr/>
        </p:nvSpPr>
        <p:spPr bwMode="auto">
          <a:xfrm>
            <a:off x="4000501" y="5429250"/>
            <a:ext cx="392928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Times New Roman" panose="02020603050405020304" pitchFamily="18" charset="0"/>
              </a:rPr>
              <a:t>From [Fayyad, et.al.] Advances in Knowledge Discovery and Data Mining, 1996</a:t>
            </a:r>
          </a:p>
        </p:txBody>
      </p:sp>
      <p:sp>
        <p:nvSpPr>
          <p:cNvPr id="6" name="Rectangle 2"/>
          <p:cNvSpPr>
            <a:spLocks noGrp="1" noChangeArrowheads="1"/>
          </p:cNvSpPr>
          <p:nvPr>
            <p:ph type="title"/>
          </p:nvPr>
        </p:nvSpPr>
        <p:spPr>
          <a:xfrm>
            <a:off x="661901" y="132370"/>
            <a:ext cx="7886700" cy="499398"/>
          </a:xfrm>
        </p:spPr>
        <p:txBody>
          <a:bodyPr>
            <a:noAutofit/>
          </a:bodyPr>
          <a:lstStyle/>
          <a:p>
            <a:pPr algn="ctr"/>
            <a:r>
              <a:rPr lang="en-US" altLang="en-US" sz="3600" b="1" dirty="0">
                <a:latin typeface="+mn-lt"/>
              </a:rPr>
              <a:t>Classification: Application 4</a:t>
            </a:r>
          </a:p>
        </p:txBody>
      </p:sp>
    </p:spTree>
    <p:extLst>
      <p:ext uri="{BB962C8B-B14F-4D97-AF65-F5344CB8AC3E}">
        <p14:creationId xmlns:p14="http://schemas.microsoft.com/office/powerpoint/2010/main" val="137181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628650" y="198872"/>
            <a:ext cx="7886700" cy="516023"/>
          </a:xfrm>
        </p:spPr>
        <p:txBody>
          <a:bodyPr>
            <a:noAutofit/>
          </a:bodyPr>
          <a:lstStyle/>
          <a:p>
            <a:pPr algn="ctr"/>
            <a:r>
              <a:rPr lang="en-US" altLang="en-US" sz="3600" b="1" dirty="0">
                <a:latin typeface="+mn-lt"/>
              </a:rPr>
              <a:t>Clustering Definition</a:t>
            </a:r>
          </a:p>
        </p:txBody>
      </p:sp>
      <p:sp>
        <p:nvSpPr>
          <p:cNvPr id="745475" name="Rectangle 3"/>
          <p:cNvSpPr>
            <a:spLocks noGrp="1" noChangeArrowheads="1"/>
          </p:cNvSpPr>
          <p:nvPr>
            <p:ph idx="1"/>
          </p:nvPr>
        </p:nvSpPr>
        <p:spPr>
          <a:xfrm>
            <a:off x="645275" y="1310236"/>
            <a:ext cx="7886700" cy="4351338"/>
          </a:xfrm>
        </p:spPr>
        <p:txBody>
          <a:bodyPr>
            <a:normAutofit fontScale="92500" lnSpcReduction="10000"/>
          </a:bodyPr>
          <a:lstStyle/>
          <a:p>
            <a:pPr marL="257175" indent="-257175"/>
            <a:r>
              <a:rPr lang="en-US" altLang="en-US" dirty="0"/>
              <a:t>Given a set of data points, each having a set of attributes, and a similarity measure among them, find clusters such that</a:t>
            </a:r>
          </a:p>
          <a:p>
            <a:pPr marL="557213" lvl="1" indent="-214313"/>
            <a:r>
              <a:rPr lang="en-US" altLang="en-US" dirty="0"/>
              <a:t>Data points in one cluster are more similar to one another.</a:t>
            </a:r>
          </a:p>
          <a:p>
            <a:pPr marL="557213" lvl="1" indent="-214313"/>
            <a:r>
              <a:rPr lang="en-US" altLang="en-US" dirty="0"/>
              <a:t>Data points in separate clusters are less similar to one another.</a:t>
            </a:r>
          </a:p>
          <a:p>
            <a:pPr marL="257175" indent="-257175"/>
            <a:r>
              <a:rPr lang="en-US" altLang="en-US" dirty="0"/>
              <a:t>Similarity Measures:</a:t>
            </a:r>
          </a:p>
          <a:p>
            <a:pPr marL="557213" lvl="1" indent="-214313"/>
            <a:r>
              <a:rPr lang="en-US" altLang="en-US" dirty="0"/>
              <a:t>Euclidean Distance if attributes are continuous.</a:t>
            </a:r>
          </a:p>
          <a:p>
            <a:pPr marL="557213" lvl="1" indent="-214313"/>
            <a:r>
              <a:rPr lang="en-US" altLang="en-US" dirty="0"/>
              <a:t>Other Problem-specific Measures.</a:t>
            </a:r>
          </a:p>
        </p:txBody>
      </p:sp>
    </p:spTree>
    <p:extLst>
      <p:ext uri="{BB962C8B-B14F-4D97-AF65-F5344CB8AC3E}">
        <p14:creationId xmlns:p14="http://schemas.microsoft.com/office/powerpoint/2010/main" val="3655813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3276600" y="3200400"/>
            <a:ext cx="3048000" cy="2678113"/>
            <a:chOff x="2160" y="2544"/>
            <a:chExt cx="1920" cy="1687"/>
          </a:xfrm>
        </p:grpSpPr>
        <p:sp>
          <p:nvSpPr>
            <p:cNvPr id="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Rectangle 32"/>
          <p:cNvSpPr/>
          <p:nvPr/>
        </p:nvSpPr>
        <p:spPr>
          <a:xfrm>
            <a:off x="191193" y="3621222"/>
            <a:ext cx="2784763" cy="646331"/>
          </a:xfrm>
          <a:prstGeom prst="rect">
            <a:avLst/>
          </a:prstGeom>
        </p:spPr>
        <p:txBody>
          <a:bodyPr wrap="square">
            <a:spAutoFit/>
          </a:bodyPr>
          <a:lstStyle/>
          <a:p>
            <a:r>
              <a:rPr kumimoji="1" lang="en-US" altLang="en-US" dirty="0">
                <a:latin typeface="Tahoma" panose="020B0604030504040204" pitchFamily="34" charset="0"/>
              </a:rPr>
              <a:t>Euclidean Distance Based Clustering in 3-D space</a:t>
            </a:r>
            <a:endParaRPr lang="en-US" dirty="0"/>
          </a:p>
        </p:txBody>
      </p:sp>
      <p:sp>
        <p:nvSpPr>
          <p:cNvPr id="34" name="Rectangle 2"/>
          <p:cNvSpPr>
            <a:spLocks noGrp="1" noChangeArrowheads="1"/>
          </p:cNvSpPr>
          <p:nvPr>
            <p:ph type="title"/>
          </p:nvPr>
        </p:nvSpPr>
        <p:spPr>
          <a:xfrm>
            <a:off x="732551" y="116941"/>
            <a:ext cx="7886700" cy="564703"/>
          </a:xfrm>
        </p:spPr>
        <p:txBody>
          <a:bodyPr>
            <a:noAutofit/>
          </a:bodyPr>
          <a:lstStyle/>
          <a:p>
            <a:pPr algn="ctr"/>
            <a:r>
              <a:rPr lang="en-US" altLang="en-US" sz="3600" b="1" dirty="0">
                <a:latin typeface="+mn-lt"/>
              </a:rPr>
              <a:t>Illustrating Clustering</a:t>
            </a:r>
          </a:p>
        </p:txBody>
      </p:sp>
      <p:sp>
        <p:nvSpPr>
          <p:cNvPr id="2" name="TextBox 1"/>
          <p:cNvSpPr txBox="1"/>
          <p:nvPr/>
        </p:nvSpPr>
        <p:spPr>
          <a:xfrm>
            <a:off x="1403648" y="1628800"/>
            <a:ext cx="4311352" cy="646331"/>
          </a:xfrm>
          <a:prstGeom prst="rect">
            <a:avLst/>
          </a:prstGeom>
          <a:noFill/>
        </p:spPr>
        <p:txBody>
          <a:bodyPr wrap="square" rtlCol="0">
            <a:spAutoFit/>
          </a:bodyPr>
          <a:lstStyle/>
          <a:p>
            <a:r>
              <a:rPr lang="en-IN" dirty="0" err="1" smtClean="0"/>
              <a:t>Intercluster</a:t>
            </a:r>
            <a:r>
              <a:rPr lang="en-IN" dirty="0" smtClean="0"/>
              <a:t> –less distance </a:t>
            </a:r>
          </a:p>
          <a:p>
            <a:r>
              <a:rPr lang="en-IN" dirty="0" err="1" smtClean="0"/>
              <a:t>Intracluster</a:t>
            </a:r>
            <a:r>
              <a:rPr lang="en-IN" dirty="0" smtClean="0"/>
              <a:t> –more distance</a:t>
            </a:r>
            <a:endParaRPr lang="en-IN" dirty="0"/>
          </a:p>
        </p:txBody>
      </p:sp>
    </p:spTree>
    <p:extLst>
      <p:ext uri="{BB962C8B-B14F-4D97-AF65-F5344CB8AC3E}">
        <p14:creationId xmlns:p14="http://schemas.microsoft.com/office/powerpoint/2010/main" val="3120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661901" y="115745"/>
            <a:ext cx="7886700" cy="432896"/>
          </a:xfrm>
        </p:spPr>
        <p:txBody>
          <a:bodyPr>
            <a:noAutofit/>
          </a:bodyPr>
          <a:lstStyle/>
          <a:p>
            <a:pPr algn="ctr"/>
            <a:r>
              <a:rPr lang="en-US" altLang="en-US" sz="3600" b="1" dirty="0">
                <a:latin typeface="+mn-lt"/>
              </a:rPr>
              <a:t>Clustering: Application 1</a:t>
            </a:r>
          </a:p>
        </p:txBody>
      </p:sp>
      <p:sp>
        <p:nvSpPr>
          <p:cNvPr id="748547" name="Rectangle 3"/>
          <p:cNvSpPr>
            <a:spLocks noGrp="1" noChangeArrowheads="1"/>
          </p:cNvSpPr>
          <p:nvPr>
            <p:ph idx="1"/>
          </p:nvPr>
        </p:nvSpPr>
        <p:spPr>
          <a:xfrm>
            <a:off x="562148" y="1276985"/>
            <a:ext cx="7886700" cy="4351338"/>
          </a:xfrm>
        </p:spPr>
        <p:txBody>
          <a:bodyPr>
            <a:normAutofit fontScale="92500" lnSpcReduction="10000"/>
          </a:bodyPr>
          <a:lstStyle/>
          <a:p>
            <a:pPr marL="257175" indent="-257175"/>
            <a:r>
              <a:rPr lang="en-US" altLang="en-US" sz="2400" dirty="0"/>
              <a:t>Market Segmentation:</a:t>
            </a:r>
          </a:p>
          <a:p>
            <a:pPr marL="557213" lvl="1" indent="-214313"/>
            <a:r>
              <a:rPr lang="en-US" altLang="en-US" dirty="0"/>
              <a:t>Goal: subdivide a market into distinct subsets of customers where any subset may conceivably be selected as a market target to be reached with a distinct marketing mix.</a:t>
            </a:r>
          </a:p>
          <a:p>
            <a:pPr marL="557213" lvl="1" indent="-214313"/>
            <a:r>
              <a:rPr lang="en-US" altLang="en-US" dirty="0"/>
              <a:t>Approach: </a:t>
            </a:r>
          </a:p>
          <a:p>
            <a:pPr lvl="2"/>
            <a:r>
              <a:rPr lang="en-US" altLang="en-US" dirty="0"/>
              <a:t>Collect different attributes of customers based on their geographical and lifestyle related information.</a:t>
            </a:r>
          </a:p>
          <a:p>
            <a:pPr lvl="2"/>
            <a:r>
              <a:rPr lang="en-US" altLang="en-US" dirty="0"/>
              <a:t>Find clusters of similar customers.</a:t>
            </a:r>
          </a:p>
          <a:p>
            <a:pPr lvl="2"/>
            <a:r>
              <a:rPr lang="en-US" altLang="en-US" dirty="0"/>
              <a:t>Measure the clustering quality by observing buying patterns of customers in same cluster vs. those from different clusters. </a:t>
            </a:r>
          </a:p>
        </p:txBody>
      </p:sp>
    </p:spTree>
    <p:extLst>
      <p:ext uri="{BB962C8B-B14F-4D97-AF65-F5344CB8AC3E}">
        <p14:creationId xmlns:p14="http://schemas.microsoft.com/office/powerpoint/2010/main" val="425135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Grp="1" noChangeArrowheads="1"/>
          </p:cNvSpPr>
          <p:nvPr>
            <p:ph idx="1"/>
          </p:nvPr>
        </p:nvSpPr>
        <p:spPr>
          <a:xfrm>
            <a:off x="661900" y="1210483"/>
            <a:ext cx="7886700" cy="4351338"/>
          </a:xfrm>
        </p:spPr>
        <p:txBody>
          <a:bodyPr>
            <a:normAutofit fontScale="92500" lnSpcReduction="10000"/>
          </a:bodyPr>
          <a:lstStyle/>
          <a:p>
            <a:pPr marL="257175" indent="-257175"/>
            <a:r>
              <a:rPr lang="en-US" altLang="en-US" dirty="0"/>
              <a:t>Document Clustering:</a:t>
            </a:r>
          </a:p>
          <a:p>
            <a:pPr marL="557213" lvl="1" indent="-214313"/>
            <a:r>
              <a:rPr lang="en-US" altLang="en-US" dirty="0"/>
              <a:t>Goal: To find groups of documents that are similar to each other based on the important terms appearing in them.</a:t>
            </a:r>
          </a:p>
          <a:p>
            <a:pPr marL="557213" lvl="1" indent="-214313"/>
            <a:r>
              <a:rPr lang="en-US" altLang="en-US" dirty="0"/>
              <a:t>Approach: To identify frequently occurring terms in each document. Form a similarity measure based on the frequencies of different terms. Use it to cluster.</a:t>
            </a:r>
          </a:p>
          <a:p>
            <a:pPr marL="557213" lvl="1" indent="-214313"/>
            <a:r>
              <a:rPr lang="en-US" altLang="en-US" dirty="0"/>
              <a:t>Gain: Information Retrieval can utilize the clusters to relate a new document or search term to clustered documents.</a:t>
            </a:r>
          </a:p>
        </p:txBody>
      </p:sp>
      <p:sp>
        <p:nvSpPr>
          <p:cNvPr id="5" name="Rectangle 2"/>
          <p:cNvSpPr>
            <a:spLocks noGrp="1" noChangeArrowheads="1"/>
          </p:cNvSpPr>
          <p:nvPr>
            <p:ph type="title"/>
          </p:nvPr>
        </p:nvSpPr>
        <p:spPr>
          <a:xfrm>
            <a:off x="661901" y="115745"/>
            <a:ext cx="7886700" cy="432896"/>
          </a:xfrm>
        </p:spPr>
        <p:txBody>
          <a:bodyPr>
            <a:noAutofit/>
          </a:bodyPr>
          <a:lstStyle/>
          <a:p>
            <a:pPr algn="ctr"/>
            <a:r>
              <a:rPr lang="en-US" altLang="en-US" sz="3600" b="1" dirty="0">
                <a:latin typeface="+mn-lt"/>
              </a:rPr>
              <a:t>Clustering: Application 2</a:t>
            </a:r>
          </a:p>
        </p:txBody>
      </p:sp>
    </p:spTree>
    <p:extLst>
      <p:ext uri="{BB962C8B-B14F-4D97-AF65-F5344CB8AC3E}">
        <p14:creationId xmlns:p14="http://schemas.microsoft.com/office/powerpoint/2010/main" val="42825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925CEDC8-7CE0-418F-81EF-B87B4A3F7E67}" type="slidenum">
              <a:rPr lang="en-US" smtClean="0"/>
              <a:pPr>
                <a:defRPr/>
              </a:pPr>
              <a:t>3</a:t>
            </a:fld>
            <a:endParaRPr lang="en-US"/>
          </a:p>
        </p:txBody>
      </p:sp>
      <p:sp>
        <p:nvSpPr>
          <p:cNvPr id="6146" name="Rectangle 2"/>
          <p:cNvSpPr>
            <a:spLocks noGrp="1" noChangeArrowheads="1"/>
          </p:cNvSpPr>
          <p:nvPr>
            <p:ph type="title" idx="4294967295"/>
          </p:nvPr>
        </p:nvSpPr>
        <p:spPr>
          <a:xfrm>
            <a:off x="88777" y="469362"/>
            <a:ext cx="7886700" cy="737675"/>
          </a:xfrm>
        </p:spPr>
        <p:txBody>
          <a:bodyPr>
            <a:normAutofit/>
          </a:bodyPr>
          <a:lstStyle/>
          <a:p>
            <a:pPr eaLnBrk="1" hangingPunct="1"/>
            <a:r>
              <a:rPr lang="en-US" sz="3600" b="0" dirty="0">
                <a:solidFill>
                  <a:srgbClr val="000000"/>
                </a:solidFill>
                <a:latin typeface="+mn-lt"/>
                <a:cs typeface="Times New Roman" panose="02020603050405020304" pitchFamily="18" charset="0"/>
              </a:rPr>
              <a:t> </a:t>
            </a:r>
            <a:r>
              <a:rPr lang="en-US" sz="3600" b="1" dirty="0">
                <a:latin typeface="+mn-lt"/>
                <a:cs typeface="Times New Roman" panose="02020603050405020304" pitchFamily="18" charset="0"/>
              </a:rPr>
              <a:t>Textbooks/Reference Books</a:t>
            </a:r>
          </a:p>
        </p:txBody>
      </p:sp>
      <p:graphicFrame>
        <p:nvGraphicFramePr>
          <p:cNvPr id="6" name="Table 5">
            <a:extLst>
              <a:ext uri="{FF2B5EF4-FFF2-40B4-BE49-F238E27FC236}">
                <a16:creationId xmlns="" xmlns:a16="http://schemas.microsoft.com/office/drawing/2014/main" id="{4EF9B133-7FD8-4AD8-9620-9621F491A4AF}"/>
              </a:ext>
            </a:extLst>
          </p:cNvPr>
          <p:cNvGraphicFramePr>
            <a:graphicFrameLocks noGrp="1"/>
          </p:cNvGraphicFramePr>
          <p:nvPr>
            <p:extLst/>
          </p:nvPr>
        </p:nvGraphicFramePr>
        <p:xfrm>
          <a:off x="746232" y="1780097"/>
          <a:ext cx="6124575" cy="981456"/>
        </p:xfrm>
        <a:graphic>
          <a:graphicData uri="http://schemas.openxmlformats.org/drawingml/2006/table">
            <a:tbl>
              <a:tblPr>
                <a:tableStyleId>{5C22544A-7EE6-4342-B048-85BDC9FD1C3A}</a:tableStyleId>
              </a:tblPr>
              <a:tblGrid>
                <a:gridCol w="700768">
                  <a:extLst>
                    <a:ext uri="{9D8B030D-6E8A-4147-A177-3AD203B41FA5}">
                      <a16:colId xmlns="" xmlns:a16="http://schemas.microsoft.com/office/drawing/2014/main" val="3726361861"/>
                    </a:ext>
                  </a:extLst>
                </a:gridCol>
                <a:gridCol w="5423807">
                  <a:extLst>
                    <a:ext uri="{9D8B030D-6E8A-4147-A177-3AD203B41FA5}">
                      <a16:colId xmlns="" xmlns:a16="http://schemas.microsoft.com/office/drawing/2014/main" val="934937767"/>
                    </a:ext>
                  </a:extLst>
                </a:gridCol>
              </a:tblGrid>
              <a:tr h="0">
                <a:tc>
                  <a:txBody>
                    <a:bodyPr/>
                    <a:lstStyle/>
                    <a:p>
                      <a:pPr marL="0" marR="0" algn="ctr">
                        <a:lnSpc>
                          <a:spcPct val="115000"/>
                        </a:lnSpc>
                        <a:spcBef>
                          <a:spcPts val="0"/>
                        </a:spcBef>
                        <a:spcAft>
                          <a:spcPts val="0"/>
                        </a:spcAft>
                      </a:pPr>
                      <a:r>
                        <a:rPr lang="en-US" sz="1400">
                          <a:effectLst/>
                        </a:rPr>
                        <a:t>T1</a:t>
                      </a:r>
                      <a:endParaRPr lang="en-IN" sz="14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a:effectLst/>
                        </a:rPr>
                        <a:t>Tan P. N., Steinbach M &amp; Kumar V. “Introduction to Data Mining” Pearson Education, 2006</a:t>
                      </a:r>
                      <a:endParaRPr lang="en-IN" sz="140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 xmlns:a16="http://schemas.microsoft.com/office/drawing/2014/main" val="4095303888"/>
                  </a:ext>
                </a:extLst>
              </a:tr>
              <a:tr h="0">
                <a:tc>
                  <a:txBody>
                    <a:bodyPr/>
                    <a:lstStyle/>
                    <a:p>
                      <a:pPr marL="0" marR="0" algn="ctr">
                        <a:lnSpc>
                          <a:spcPct val="115000"/>
                        </a:lnSpc>
                        <a:spcBef>
                          <a:spcPts val="0"/>
                        </a:spcBef>
                        <a:spcAft>
                          <a:spcPts val="0"/>
                        </a:spcAft>
                      </a:pPr>
                      <a:r>
                        <a:rPr lang="en-US" sz="1400">
                          <a:effectLst/>
                        </a:rPr>
                        <a:t>T2</a:t>
                      </a:r>
                      <a:endParaRPr lang="en-IN" sz="14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effectLst/>
                        </a:rPr>
                        <a:t>Data Mining: Concepts and Techniques, Third Edition  by  Jiawei Han and Micheline </a:t>
                      </a:r>
                      <a:r>
                        <a:rPr lang="en-US" sz="1400" dirty="0" err="1">
                          <a:effectLst/>
                        </a:rPr>
                        <a:t>Kamber</a:t>
                      </a:r>
                      <a:r>
                        <a:rPr lang="en-US" sz="1400" dirty="0">
                          <a:effectLst/>
                        </a:rPr>
                        <a:t> Morgan Kaufmann Publishers, 2011</a:t>
                      </a:r>
                      <a:endParaRPr lang="en-IN" sz="14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 xmlns:a16="http://schemas.microsoft.com/office/drawing/2014/main" val="1160870616"/>
                  </a:ext>
                </a:extLst>
              </a:tr>
            </a:tbl>
          </a:graphicData>
        </a:graphic>
      </p:graphicFrame>
      <p:graphicFrame>
        <p:nvGraphicFramePr>
          <p:cNvPr id="7" name="Table 6">
            <a:extLst>
              <a:ext uri="{FF2B5EF4-FFF2-40B4-BE49-F238E27FC236}">
                <a16:creationId xmlns="" xmlns:a16="http://schemas.microsoft.com/office/drawing/2014/main" id="{38939A72-9125-456A-8B9D-C9183F056A03}"/>
              </a:ext>
            </a:extLst>
          </p:cNvPr>
          <p:cNvGraphicFramePr>
            <a:graphicFrameLocks noGrp="1"/>
          </p:cNvGraphicFramePr>
          <p:nvPr>
            <p:extLst/>
          </p:nvPr>
        </p:nvGraphicFramePr>
        <p:xfrm>
          <a:off x="756590" y="3332372"/>
          <a:ext cx="6124575" cy="981456"/>
        </p:xfrm>
        <a:graphic>
          <a:graphicData uri="http://schemas.openxmlformats.org/drawingml/2006/table">
            <a:tbl>
              <a:tblPr>
                <a:tableStyleId>{5C22544A-7EE6-4342-B048-85BDC9FD1C3A}</a:tableStyleId>
              </a:tblPr>
              <a:tblGrid>
                <a:gridCol w="700768">
                  <a:extLst>
                    <a:ext uri="{9D8B030D-6E8A-4147-A177-3AD203B41FA5}">
                      <a16:colId xmlns="" xmlns:a16="http://schemas.microsoft.com/office/drawing/2014/main" val="4017531086"/>
                    </a:ext>
                  </a:extLst>
                </a:gridCol>
                <a:gridCol w="5423807">
                  <a:extLst>
                    <a:ext uri="{9D8B030D-6E8A-4147-A177-3AD203B41FA5}">
                      <a16:colId xmlns="" xmlns:a16="http://schemas.microsoft.com/office/drawing/2014/main" val="1766237456"/>
                    </a:ext>
                  </a:extLst>
                </a:gridCol>
              </a:tblGrid>
              <a:tr h="0">
                <a:tc>
                  <a:txBody>
                    <a:bodyPr/>
                    <a:lstStyle/>
                    <a:p>
                      <a:pPr marL="0" marR="0" algn="ctr">
                        <a:lnSpc>
                          <a:spcPct val="115000"/>
                        </a:lnSpc>
                        <a:spcBef>
                          <a:spcPts val="0"/>
                        </a:spcBef>
                        <a:spcAft>
                          <a:spcPts val="0"/>
                        </a:spcAft>
                      </a:pPr>
                      <a:r>
                        <a:rPr lang="en-US" sz="1400" dirty="0">
                          <a:effectLst/>
                          <a:latin typeface="+mn-lt"/>
                        </a:rPr>
                        <a:t>R1</a:t>
                      </a:r>
                      <a:endParaRPr lang="en-IN" sz="1400" dirty="0">
                        <a:solidFill>
                          <a:srgbClr val="000000"/>
                        </a:solidFill>
                        <a:effectLst/>
                        <a:latin typeface="+mn-lt"/>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effectLst/>
                          <a:latin typeface="+mn-lt"/>
                        </a:rPr>
                        <a:t>Predictive Analytics and Data Mining: Concepts and Practice with RapidMiner by  Vijay </a:t>
                      </a:r>
                      <a:r>
                        <a:rPr lang="en-US" sz="1400" dirty="0" err="1">
                          <a:effectLst/>
                          <a:latin typeface="+mn-lt"/>
                        </a:rPr>
                        <a:t>Kotu</a:t>
                      </a:r>
                      <a:r>
                        <a:rPr lang="en-US" sz="1400" dirty="0">
                          <a:effectLst/>
                          <a:latin typeface="+mn-lt"/>
                        </a:rPr>
                        <a:t> and </a:t>
                      </a:r>
                      <a:r>
                        <a:rPr lang="en-US" sz="1400" dirty="0" err="1">
                          <a:effectLst/>
                          <a:latin typeface="+mn-lt"/>
                        </a:rPr>
                        <a:t>Bala</a:t>
                      </a:r>
                      <a:r>
                        <a:rPr lang="en-US" sz="1400" dirty="0">
                          <a:effectLst/>
                          <a:latin typeface="+mn-lt"/>
                        </a:rPr>
                        <a:t> Deshpande Morgan Kaufmann Publishers © 2015</a:t>
                      </a:r>
                      <a:endParaRPr lang="en-IN" sz="1400" dirty="0">
                        <a:solidFill>
                          <a:srgbClr val="000000"/>
                        </a:solidFill>
                        <a:effectLst/>
                        <a:latin typeface="+mn-lt"/>
                        <a:ea typeface="Calibri" panose="020F0502020204030204" pitchFamily="34" charset="0"/>
                      </a:endParaRPr>
                    </a:p>
                  </a:txBody>
                  <a:tcPr marL="28575" marR="68580" marT="0" marB="0"/>
                </a:tc>
                <a:extLst>
                  <a:ext uri="{0D108BD9-81ED-4DB2-BD59-A6C34878D82A}">
                    <a16:rowId xmlns="" xmlns:a16="http://schemas.microsoft.com/office/drawing/2014/main" val="3877190824"/>
                  </a:ext>
                </a:extLst>
              </a:tr>
              <a:tr h="0">
                <a:tc>
                  <a:txBody>
                    <a:bodyPr/>
                    <a:lstStyle/>
                    <a:p>
                      <a:pPr marL="0" marR="0" algn="ctr">
                        <a:lnSpc>
                          <a:spcPct val="115000"/>
                        </a:lnSpc>
                        <a:spcBef>
                          <a:spcPts val="0"/>
                        </a:spcBef>
                        <a:spcAft>
                          <a:spcPts val="0"/>
                        </a:spcAft>
                      </a:pPr>
                      <a:endParaRPr lang="en-IN" sz="1400" dirty="0">
                        <a:solidFill>
                          <a:srgbClr val="000000"/>
                        </a:solidFill>
                        <a:effectLst/>
                        <a:latin typeface="+mn-lt"/>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solidFill>
                            <a:schemeClr val="dk1"/>
                          </a:solidFill>
                          <a:effectLst/>
                          <a:latin typeface="+mn-lt"/>
                          <a:ea typeface="+mn-ea"/>
                        </a:rPr>
                        <a:t>Additional</a:t>
                      </a:r>
                      <a:r>
                        <a:rPr lang="en-US" sz="1400" baseline="0" dirty="0">
                          <a:solidFill>
                            <a:schemeClr val="dk1"/>
                          </a:solidFill>
                          <a:effectLst/>
                          <a:latin typeface="+mn-lt"/>
                          <a:ea typeface="+mn-ea"/>
                        </a:rPr>
                        <a:t> references may be given during lectures</a:t>
                      </a:r>
                      <a:endParaRPr lang="en-IN" sz="1400" dirty="0">
                        <a:solidFill>
                          <a:srgbClr val="000000"/>
                        </a:solidFill>
                        <a:effectLst/>
                        <a:latin typeface="+mn-lt"/>
                        <a:ea typeface="Calibri" panose="020F0502020204030204" pitchFamily="34" charset="0"/>
                      </a:endParaRPr>
                    </a:p>
                  </a:txBody>
                  <a:tcPr marL="28575" marR="68580" marT="0" marB="0"/>
                </a:tc>
                <a:extLst>
                  <a:ext uri="{0D108BD9-81ED-4DB2-BD59-A6C34878D82A}">
                    <a16:rowId xmlns="" xmlns:a16="http://schemas.microsoft.com/office/drawing/2014/main" val="2150342738"/>
                  </a:ext>
                </a:extLst>
              </a:tr>
            </a:tbl>
          </a:graphicData>
        </a:graphic>
      </p:graphicFrame>
      <p:sp>
        <p:nvSpPr>
          <p:cNvPr id="8" name="Rectangle 2">
            <a:extLst>
              <a:ext uri="{FF2B5EF4-FFF2-40B4-BE49-F238E27FC236}">
                <a16:creationId xmlns="" xmlns:a16="http://schemas.microsoft.com/office/drawing/2014/main" id="{E9579CC3-B6CF-4C15-8260-65600946A6CF}"/>
              </a:ext>
            </a:extLst>
          </p:cNvPr>
          <p:cNvSpPr>
            <a:spLocks noChangeArrowheads="1"/>
          </p:cNvSpPr>
          <p:nvPr/>
        </p:nvSpPr>
        <p:spPr bwMode="auto">
          <a:xfrm>
            <a:off x="630823" y="2747597"/>
            <a:ext cx="32981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A"/>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A"/>
                </a:solidFill>
                <a:effectLst/>
                <a:ea typeface="Calibri" panose="020F0502020204030204" pitchFamily="34" charset="0"/>
                <a:cs typeface="Times New Roman" panose="02020603050405020304" pitchFamily="18" charset="0"/>
              </a:rPr>
              <a:t>Reference Book(s) &amp; other resources</a:t>
            </a:r>
            <a:endParaRPr kumimoji="0" lang="en-US" altLang="en-US" sz="2800" b="0" i="0" u="none" strike="noStrike" cap="none" normalizeH="0" baseline="0" dirty="0">
              <a:ln>
                <a:noFill/>
              </a:ln>
              <a:solidFill>
                <a:schemeClr val="tx1"/>
              </a:solidFill>
              <a:effectLst/>
            </a:endParaRPr>
          </a:p>
        </p:txBody>
      </p:sp>
      <p:sp>
        <p:nvSpPr>
          <p:cNvPr id="11" name="Rectangle 2">
            <a:extLst>
              <a:ext uri="{FF2B5EF4-FFF2-40B4-BE49-F238E27FC236}">
                <a16:creationId xmlns="" xmlns:a16="http://schemas.microsoft.com/office/drawing/2014/main" id="{5831DD5A-15C6-46BF-95A1-C23674BE44E1}"/>
              </a:ext>
            </a:extLst>
          </p:cNvPr>
          <p:cNvSpPr>
            <a:spLocks noChangeArrowheads="1"/>
          </p:cNvSpPr>
          <p:nvPr/>
        </p:nvSpPr>
        <p:spPr bwMode="auto">
          <a:xfrm>
            <a:off x="756590" y="1389615"/>
            <a:ext cx="1093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A"/>
                </a:solidFill>
                <a:cs typeface="Times New Roman" panose="02020603050405020304" pitchFamily="18" charset="0"/>
              </a:rPr>
              <a:t>Text Books</a:t>
            </a:r>
          </a:p>
        </p:txBody>
      </p:sp>
    </p:spTree>
    <p:extLst>
      <p:ext uri="{BB962C8B-B14F-4D97-AF65-F5344CB8AC3E}">
        <p14:creationId xmlns:p14="http://schemas.microsoft.com/office/powerpoint/2010/main" val="90420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578774" y="198872"/>
            <a:ext cx="7886700" cy="516024"/>
          </a:xfrm>
        </p:spPr>
        <p:txBody>
          <a:bodyPr>
            <a:noAutofit/>
          </a:bodyPr>
          <a:lstStyle/>
          <a:p>
            <a:pPr algn="ctr"/>
            <a:r>
              <a:rPr lang="en-US" altLang="en-US" sz="3600" b="1" dirty="0">
                <a:latin typeface="+mn-lt"/>
              </a:rPr>
              <a:t>Association Rule Discovery: Definition</a:t>
            </a:r>
          </a:p>
        </p:txBody>
      </p:sp>
      <p:sp>
        <p:nvSpPr>
          <p:cNvPr id="754691" name="Rectangle 3"/>
          <p:cNvSpPr>
            <a:spLocks noGrp="1" noChangeArrowheads="1"/>
          </p:cNvSpPr>
          <p:nvPr>
            <p:ph type="body" idx="1"/>
          </p:nvPr>
        </p:nvSpPr>
        <p:spPr>
          <a:xfrm>
            <a:off x="578774" y="1260360"/>
            <a:ext cx="7886700" cy="4351338"/>
          </a:xfrm>
        </p:spPr>
        <p:txBody>
          <a:bodyPr/>
          <a:lstStyle/>
          <a:p>
            <a:r>
              <a:rPr lang="en-US" altLang="en-US" sz="2400" dirty="0"/>
              <a:t>Given a set of records each of which contain some number of items from a given collection;</a:t>
            </a:r>
          </a:p>
          <a:p>
            <a:pPr lvl="1"/>
            <a:r>
              <a:rPr lang="en-US" altLang="en-US" sz="2400" dirty="0"/>
              <a:t>Produce dependency rules which will predict occurrence of an item based on occurrences of other items.</a:t>
            </a:r>
            <a:endParaRPr lang="en-US" altLang="en-US" dirty="0"/>
          </a:p>
        </p:txBody>
      </p:sp>
      <p:sp>
        <p:nvSpPr>
          <p:cNvPr id="7" name="Text Box 6"/>
          <p:cNvSpPr txBox="1">
            <a:spLocks noChangeArrowheads="1"/>
          </p:cNvSpPr>
          <p:nvPr/>
        </p:nvSpPr>
        <p:spPr bwMode="auto">
          <a:xfrm>
            <a:off x="4876800" y="30480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Example of Association Rules</a:t>
            </a:r>
          </a:p>
        </p:txBody>
      </p:sp>
      <p:sp>
        <p:nvSpPr>
          <p:cNvPr id="8" name="Text Box 7"/>
          <p:cNvSpPr txBox="1">
            <a:spLocks noChangeArrowheads="1"/>
          </p:cNvSpPr>
          <p:nvPr/>
        </p:nvSpPr>
        <p:spPr bwMode="auto">
          <a:xfrm>
            <a:off x="5288626" y="3853701"/>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t>{Diaper} </a:t>
            </a:r>
            <a:r>
              <a:rPr lang="en-US" altLang="en-US" sz="1800" b="0" dirty="0">
                <a:sym typeface="Symbol" panose="05050102010706020507" pitchFamily="18" charset="2"/>
              </a:rPr>
              <a:t> {Butter},</a:t>
            </a:r>
            <a:br>
              <a:rPr lang="en-US" altLang="en-US" sz="1800" b="0" dirty="0">
                <a:sym typeface="Symbol" panose="05050102010706020507" pitchFamily="18" charset="2"/>
              </a:rPr>
            </a:br>
            <a:r>
              <a:rPr lang="en-US" altLang="en-US" sz="1800" b="0" dirty="0">
                <a:sym typeface="Symbol" panose="05050102010706020507" pitchFamily="18" charset="2"/>
              </a:rPr>
              <a:t>{Milk, Bread}  {</a:t>
            </a:r>
            <a:r>
              <a:rPr lang="en-US" altLang="en-US" dirty="0">
                <a:sym typeface="Symbol" panose="05050102010706020507" pitchFamily="18" charset="2"/>
              </a:rPr>
              <a:t>Bean</a:t>
            </a:r>
            <a:r>
              <a:rPr lang="en-US" altLang="en-US" sz="1800" b="0" dirty="0">
                <a:sym typeface="Symbol" panose="05050102010706020507" pitchFamily="18" charset="2"/>
              </a:rPr>
              <a:t>s, Coke},</a:t>
            </a:r>
            <a:br>
              <a:rPr lang="en-US" altLang="en-US" sz="1800" b="0" dirty="0">
                <a:sym typeface="Symbol" panose="05050102010706020507" pitchFamily="18" charset="2"/>
              </a:rPr>
            </a:br>
            <a:r>
              <a:rPr lang="en-US" altLang="en-US" sz="1800" b="0" dirty="0">
                <a:sym typeface="Symbol" panose="05050102010706020507" pitchFamily="18" charset="2"/>
              </a:rPr>
              <a:t>{Butter, Bread}  {Milk},</a:t>
            </a:r>
          </a:p>
        </p:txBody>
      </p:sp>
      <p:graphicFrame>
        <p:nvGraphicFramePr>
          <p:cNvPr id="9" name="Content Placeholder 3">
            <a:extLst>
              <a:ext uri="{FF2B5EF4-FFF2-40B4-BE49-F238E27FC236}">
                <a16:creationId xmlns:a16="http://schemas.microsoft.com/office/drawing/2014/main" xmlns="" id="{DE82F31D-6632-4DD9-9037-CA205B62BC41}"/>
              </a:ext>
            </a:extLst>
          </p:cNvPr>
          <p:cNvGraphicFramePr>
            <a:graphicFrameLocks/>
          </p:cNvGraphicFramePr>
          <p:nvPr>
            <p:extLst/>
          </p:nvPr>
        </p:nvGraphicFramePr>
        <p:xfrm>
          <a:off x="864705" y="3550230"/>
          <a:ext cx="3276600" cy="1767205"/>
        </p:xfrm>
        <a:graphic>
          <a:graphicData uri="http://schemas.openxmlformats.org/drawingml/2006/table">
            <a:tbl>
              <a:tblPr firstRow="1" firstCol="1" bandRow="1" bandCol="1">
                <a:tableStyleId>{5C22544A-7EE6-4342-B048-85BDC9FD1C3A}</a:tableStyleId>
              </a:tblPr>
              <a:tblGrid>
                <a:gridCol w="532868">
                  <a:extLst>
                    <a:ext uri="{9D8B030D-6E8A-4147-A177-3AD203B41FA5}">
                      <a16:colId xmlns:a16="http://schemas.microsoft.com/office/drawing/2014/main" xmlns="" val="20000"/>
                    </a:ext>
                  </a:extLst>
                </a:gridCol>
                <a:gridCol w="2743732">
                  <a:extLst>
                    <a:ext uri="{9D8B030D-6E8A-4147-A177-3AD203B41FA5}">
                      <a16:colId xmlns:a16="http://schemas.microsoft.com/office/drawing/2014/main" xmlns="" val="20001"/>
                    </a:ext>
                  </a:extLst>
                </a:gridCol>
              </a:tblGrid>
              <a:tr h="297180">
                <a:tc>
                  <a:txBody>
                    <a:bodyPr/>
                    <a:lstStyle/>
                    <a:p>
                      <a:pPr marL="0" marR="0">
                        <a:spcBef>
                          <a:spcPts val="0"/>
                        </a:spcBef>
                        <a:spcAft>
                          <a:spcPts val="0"/>
                        </a:spcAft>
                      </a:pPr>
                      <a:r>
                        <a:rPr lang="en-US" sz="1600" kern="0" dirty="0">
                          <a:solidFill>
                            <a:schemeClr val="tx1"/>
                          </a:solidFill>
                          <a:effectLst/>
                        </a:rPr>
                        <a:t>TID</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kern="0" dirty="0">
                          <a:solidFill>
                            <a:schemeClr val="tx1"/>
                          </a:solidFill>
                          <a:effectLst/>
                        </a:rPr>
                        <a:t>Items</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xmlns="" val="10000"/>
                  </a:ext>
                </a:extLst>
              </a:tr>
              <a:tr h="294005">
                <a:tc>
                  <a:txBody>
                    <a:bodyPr/>
                    <a:lstStyle/>
                    <a:p>
                      <a:pPr marL="0" marR="0">
                        <a:spcBef>
                          <a:spcPts val="0"/>
                        </a:spcBef>
                        <a:spcAft>
                          <a:spcPts val="0"/>
                        </a:spcAft>
                      </a:pPr>
                      <a:r>
                        <a:rPr lang="en-US" sz="1600">
                          <a:solidFill>
                            <a:schemeClr val="tx1"/>
                          </a:solidFill>
                          <a:effectLst/>
                        </a:rPr>
                        <a:t>1</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94005">
                <a:tc>
                  <a:txBody>
                    <a:bodyPr/>
                    <a:lstStyle/>
                    <a:p>
                      <a:pPr marL="0" marR="0">
                        <a:spcBef>
                          <a:spcPts val="0"/>
                        </a:spcBef>
                        <a:spcAft>
                          <a:spcPts val="0"/>
                        </a:spcAft>
                      </a:pPr>
                      <a:r>
                        <a:rPr lang="en-US" sz="1600">
                          <a:solidFill>
                            <a:schemeClr val="tx1"/>
                          </a:solidFill>
                          <a:effectLst/>
                        </a:rPr>
                        <a:t>2</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Diaper, Butter, Beans</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94005">
                <a:tc>
                  <a:txBody>
                    <a:bodyPr/>
                    <a:lstStyle/>
                    <a:p>
                      <a:pPr marL="0" marR="0">
                        <a:spcBef>
                          <a:spcPts val="0"/>
                        </a:spcBef>
                        <a:spcAft>
                          <a:spcPts val="0"/>
                        </a:spcAft>
                      </a:pPr>
                      <a:r>
                        <a:rPr lang="en-US" sz="1600">
                          <a:solidFill>
                            <a:schemeClr val="tx1"/>
                          </a:solidFill>
                          <a:effectLst/>
                        </a:rPr>
                        <a:t>3</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Milk, Diaper, Butter,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94005">
                <a:tc>
                  <a:txBody>
                    <a:bodyPr/>
                    <a:lstStyle/>
                    <a:p>
                      <a:pPr marL="0" marR="0">
                        <a:spcBef>
                          <a:spcPts val="0"/>
                        </a:spcBef>
                        <a:spcAft>
                          <a:spcPts val="0"/>
                        </a:spcAft>
                      </a:pPr>
                      <a:r>
                        <a:rPr lang="en-US" sz="1600">
                          <a:solidFill>
                            <a:schemeClr val="tx1"/>
                          </a:solidFill>
                          <a:effectLst/>
                        </a:rPr>
                        <a:t>4</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Butter</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94005">
                <a:tc>
                  <a:txBody>
                    <a:bodyPr/>
                    <a:lstStyle/>
                    <a:p>
                      <a:pPr marL="0" marR="0">
                        <a:spcBef>
                          <a:spcPts val="0"/>
                        </a:spcBef>
                        <a:spcAft>
                          <a:spcPts val="0"/>
                        </a:spcAft>
                      </a:pPr>
                      <a:r>
                        <a:rPr lang="en-US" sz="1600" dirty="0">
                          <a:solidFill>
                            <a:schemeClr val="tx1"/>
                          </a:solidFill>
                          <a:effectLst/>
                        </a:rPr>
                        <a:t>5</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12313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665018" y="150193"/>
            <a:ext cx="8139203" cy="664454"/>
          </a:xfrm>
        </p:spPr>
        <p:txBody>
          <a:bodyPr>
            <a:noAutofit/>
          </a:bodyPr>
          <a:lstStyle/>
          <a:p>
            <a:pPr algn="ctr"/>
            <a:r>
              <a:rPr lang="en-US" altLang="en-US" sz="3600" b="1" dirty="0" smtClean="0">
                <a:latin typeface="+mn-lt"/>
              </a:rPr>
              <a:t>Applications</a:t>
            </a:r>
            <a:endParaRPr lang="en-US" altLang="en-US" sz="3600" b="1" dirty="0">
              <a:latin typeface="+mn-lt"/>
            </a:endParaRPr>
          </a:p>
        </p:txBody>
      </p:sp>
      <p:sp>
        <p:nvSpPr>
          <p:cNvPr id="755715" name="Rectangle 3"/>
          <p:cNvSpPr>
            <a:spLocks noGrp="1" noChangeArrowheads="1"/>
          </p:cNvSpPr>
          <p:nvPr>
            <p:ph idx="1"/>
          </p:nvPr>
        </p:nvSpPr>
        <p:spPr>
          <a:xfrm>
            <a:off x="645275" y="1343487"/>
            <a:ext cx="7886700" cy="4351338"/>
          </a:xfrm>
          <a:ln/>
        </p:spPr>
        <p:txBody>
          <a:bodyPr>
            <a:normAutofit/>
          </a:bodyPr>
          <a:lstStyle/>
          <a:p>
            <a:pPr marL="257175" indent="-257175"/>
            <a:r>
              <a:rPr lang="en-US" altLang="en-US" dirty="0" smtClean="0"/>
              <a:t>Market basket analysis</a:t>
            </a:r>
          </a:p>
          <a:p>
            <a:pPr marL="257175" indent="-257175"/>
            <a:r>
              <a:rPr lang="en-IN" b="1" dirty="0"/>
              <a:t>Medical Diagnosis</a:t>
            </a:r>
          </a:p>
          <a:p>
            <a:pPr marL="257175" indent="-257175"/>
            <a:r>
              <a:rPr lang="en-US" altLang="en-US" dirty="0" smtClean="0"/>
              <a:t>Census data</a:t>
            </a:r>
            <a:endParaRPr lang="en-US" altLang="en-US" dirty="0"/>
          </a:p>
        </p:txBody>
      </p:sp>
    </p:spTree>
    <p:extLst>
      <p:ext uri="{BB962C8B-B14F-4D97-AF65-F5344CB8AC3E}">
        <p14:creationId xmlns:p14="http://schemas.microsoft.com/office/powerpoint/2010/main" val="3168621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12025" y="198871"/>
            <a:ext cx="7886700" cy="449521"/>
          </a:xfrm>
        </p:spPr>
        <p:txBody>
          <a:bodyPr>
            <a:normAutofit fontScale="90000"/>
          </a:bodyPr>
          <a:lstStyle/>
          <a:p>
            <a:pPr algn="ctr"/>
            <a:r>
              <a:rPr lang="en-US" altLang="en-US" b="1" dirty="0">
                <a:latin typeface="+mn-lt"/>
              </a:rPr>
              <a:t>Regression</a:t>
            </a:r>
          </a:p>
        </p:txBody>
      </p:sp>
      <p:sp>
        <p:nvSpPr>
          <p:cNvPr id="764931" name="Rectangle 3"/>
          <p:cNvSpPr>
            <a:spLocks noGrp="1" noChangeArrowheads="1"/>
          </p:cNvSpPr>
          <p:nvPr>
            <p:ph idx="1"/>
          </p:nvPr>
        </p:nvSpPr>
        <p:spPr>
          <a:xfrm>
            <a:off x="612025" y="1310235"/>
            <a:ext cx="7886700" cy="4351338"/>
          </a:xfrm>
        </p:spPr>
        <p:txBody>
          <a:bodyPr>
            <a:normAutofit lnSpcReduction="10000"/>
          </a:bodyPr>
          <a:lstStyle/>
          <a:p>
            <a:pPr marL="257175" indent="-257175"/>
            <a:r>
              <a:rPr lang="en-US" altLang="en-US" sz="2400" dirty="0"/>
              <a:t>Predict a value of a given continuous valued variable based on the values of other variables, assuming a linear or nonlinear model of dependency.</a:t>
            </a:r>
          </a:p>
          <a:p>
            <a:pPr marL="257175" indent="-257175"/>
            <a:r>
              <a:rPr lang="en-US" altLang="en-US" sz="2400" dirty="0"/>
              <a:t>Greatly studied in statistics, neural network fields.</a:t>
            </a:r>
          </a:p>
          <a:p>
            <a:pPr marL="257175" indent="-257175"/>
            <a:r>
              <a:rPr lang="en-US" altLang="en-US" sz="2400" dirty="0"/>
              <a:t>Examples:</a:t>
            </a:r>
          </a:p>
          <a:p>
            <a:pPr marL="557213" lvl="1" indent="-214313"/>
            <a:r>
              <a:rPr lang="en-US" altLang="en-US" dirty="0"/>
              <a:t>Predicting sales amounts of new product based on </a:t>
            </a:r>
            <a:r>
              <a:rPr lang="en-US" altLang="en-US" dirty="0" err="1"/>
              <a:t>advetising</a:t>
            </a:r>
            <a:r>
              <a:rPr lang="en-US" altLang="en-US" dirty="0"/>
              <a:t> expenditure.</a:t>
            </a:r>
          </a:p>
          <a:p>
            <a:pPr marL="557213" lvl="1" indent="-214313"/>
            <a:r>
              <a:rPr lang="en-US" altLang="en-US" dirty="0"/>
              <a:t>Predicting wind velocities as a function of temperature, humidity, air pressure, etc.</a:t>
            </a:r>
          </a:p>
          <a:p>
            <a:pPr marL="557213" lvl="1" indent="-214313"/>
            <a:r>
              <a:rPr lang="en-US" altLang="en-US" dirty="0"/>
              <a:t>Time series prediction of stock market indices.</a:t>
            </a:r>
          </a:p>
        </p:txBody>
      </p:sp>
    </p:spTree>
    <p:extLst>
      <p:ext uri="{BB962C8B-B14F-4D97-AF65-F5344CB8AC3E}">
        <p14:creationId xmlns:p14="http://schemas.microsoft.com/office/powerpoint/2010/main" val="2662269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628650" y="365126"/>
            <a:ext cx="7886700" cy="532649"/>
          </a:xfrm>
        </p:spPr>
        <p:txBody>
          <a:bodyPr>
            <a:noAutofit/>
          </a:bodyPr>
          <a:lstStyle/>
          <a:p>
            <a:pPr algn="ctr"/>
            <a:r>
              <a:rPr lang="en-US" altLang="en-US" sz="3600" b="1" dirty="0">
                <a:latin typeface="+mn-lt"/>
              </a:rPr>
              <a:t>Deviation/Anomaly Detection</a:t>
            </a:r>
          </a:p>
        </p:txBody>
      </p:sp>
      <p:sp>
        <p:nvSpPr>
          <p:cNvPr id="672771" name="Rectangle 3"/>
          <p:cNvSpPr>
            <a:spLocks noGrp="1" noChangeArrowheads="1"/>
          </p:cNvSpPr>
          <p:nvPr>
            <p:ph idx="1"/>
          </p:nvPr>
        </p:nvSpPr>
        <p:spPr>
          <a:xfrm>
            <a:off x="530975" y="1729783"/>
            <a:ext cx="7886700" cy="3263504"/>
          </a:xfrm>
        </p:spPr>
        <p:txBody>
          <a:bodyPr>
            <a:normAutofit lnSpcReduction="10000"/>
          </a:bodyPr>
          <a:lstStyle/>
          <a:p>
            <a:r>
              <a:rPr lang="en-US" altLang="en-US" dirty="0"/>
              <a:t>Detect significant deviations from normal behavior</a:t>
            </a:r>
          </a:p>
          <a:p>
            <a:endParaRPr lang="en-US" altLang="en-US" sz="2400" dirty="0"/>
          </a:p>
          <a:p>
            <a:pPr>
              <a:lnSpc>
                <a:spcPct val="100000"/>
              </a:lnSpc>
              <a:spcAft>
                <a:spcPts val="450"/>
              </a:spcAft>
            </a:pPr>
            <a:r>
              <a:rPr lang="en-US" altLang="en-US" dirty="0"/>
              <a:t>Applications:</a:t>
            </a:r>
          </a:p>
          <a:p>
            <a:pPr lvl="1">
              <a:spcAft>
                <a:spcPts val="900"/>
              </a:spcAft>
            </a:pPr>
            <a:r>
              <a:rPr lang="en-US" altLang="en-US" dirty="0"/>
              <a:t>Credit Card Fraud Detection</a:t>
            </a:r>
          </a:p>
          <a:p>
            <a:pPr lvl="1"/>
            <a:r>
              <a:rPr lang="en-US" altLang="en-US" dirty="0"/>
              <a:t>Network Intrusion Detection</a:t>
            </a:r>
          </a:p>
          <a:p>
            <a:pPr lvl="1"/>
            <a:endParaRPr lang="en-US" altLang="en-US" dirty="0"/>
          </a:p>
        </p:txBody>
      </p:sp>
    </p:spTree>
    <p:extLst>
      <p:ext uri="{BB962C8B-B14F-4D97-AF65-F5344CB8AC3E}">
        <p14:creationId xmlns:p14="http://schemas.microsoft.com/office/powerpoint/2010/main" val="2004033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346871"/>
          </a:xfrm>
        </p:spPr>
        <p:txBody>
          <a:bodyPr>
            <a:normAutofit/>
          </a:bodyPr>
          <a:lstStyle/>
          <a:p>
            <a:pPr algn="ctr"/>
            <a:r>
              <a:rPr lang="en-IN" sz="3600" b="1" dirty="0" smtClean="0">
                <a:latin typeface="+mn-lt"/>
              </a:rPr>
              <a:t/>
            </a:r>
            <a:br>
              <a:rPr lang="en-IN" sz="3600" b="1" dirty="0" smtClean="0">
                <a:latin typeface="+mn-lt"/>
              </a:rPr>
            </a:br>
            <a:r>
              <a:rPr lang="en-IN" sz="3600" b="1" dirty="0" smtClean="0">
                <a:latin typeface="+mn-lt"/>
              </a:rPr>
              <a:t>Data Mining Process</a:t>
            </a:r>
            <a:endParaRPr lang="en-US" sz="3600" b="1" dirty="0">
              <a:latin typeface="+mn-lt"/>
            </a:endParaRPr>
          </a:p>
        </p:txBody>
      </p:sp>
    </p:spTree>
    <p:extLst>
      <p:ext uri="{BB962C8B-B14F-4D97-AF65-F5344CB8AC3E}">
        <p14:creationId xmlns:p14="http://schemas.microsoft.com/office/powerpoint/2010/main" val="67387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276" y="165621"/>
            <a:ext cx="7886700" cy="482772"/>
          </a:xfrm>
        </p:spPr>
        <p:txBody>
          <a:bodyPr>
            <a:normAutofit fontScale="90000"/>
          </a:bodyPr>
          <a:lstStyle/>
          <a:p>
            <a:pPr algn="ctr"/>
            <a:r>
              <a:rPr lang="en-US" b="1" dirty="0">
                <a:latin typeface="+mn-lt"/>
              </a:rPr>
              <a:t>DM Process</a:t>
            </a:r>
          </a:p>
        </p:txBody>
      </p:sp>
      <p:sp>
        <p:nvSpPr>
          <p:cNvPr id="3" name="Content Placeholder 2"/>
          <p:cNvSpPr>
            <a:spLocks noGrp="1"/>
          </p:cNvSpPr>
          <p:nvPr>
            <p:ph idx="1"/>
          </p:nvPr>
        </p:nvSpPr>
        <p:spPr>
          <a:xfrm>
            <a:off x="628650" y="1106326"/>
            <a:ext cx="7886700" cy="4795710"/>
          </a:xfrm>
        </p:spPr>
        <p:txBody>
          <a:bodyPr>
            <a:normAutofit/>
          </a:bodyPr>
          <a:lstStyle/>
          <a:p>
            <a:r>
              <a:rPr lang="en-US" dirty="0"/>
              <a:t>The standard data </a:t>
            </a:r>
            <a:r>
              <a:rPr lang="en-US" dirty="0">
                <a:effectLst/>
              </a:rPr>
              <a:t>mining process involves </a:t>
            </a:r>
          </a:p>
          <a:p>
            <a:pPr lvl="1" indent="-342900">
              <a:buFont typeface="+mj-lt"/>
              <a:buAutoNum type="arabicPeriod"/>
            </a:pPr>
            <a:r>
              <a:rPr lang="en-US" dirty="0">
                <a:effectLst/>
              </a:rPr>
              <a:t>understanding the problem, </a:t>
            </a:r>
          </a:p>
          <a:p>
            <a:pPr lvl="1" indent="-342900">
              <a:buFont typeface="+mj-lt"/>
              <a:buAutoNum type="arabicPeriod"/>
            </a:pPr>
            <a:r>
              <a:rPr lang="en-US" dirty="0">
                <a:effectLst/>
              </a:rPr>
              <a:t>preparing the data (samples), </a:t>
            </a:r>
          </a:p>
          <a:p>
            <a:pPr lvl="1" indent="-342900">
              <a:buFont typeface="+mj-lt"/>
              <a:buAutoNum type="arabicPeriod"/>
            </a:pPr>
            <a:r>
              <a:rPr lang="en-US" dirty="0">
                <a:effectLst/>
              </a:rPr>
              <a:t>developing the model, </a:t>
            </a:r>
          </a:p>
          <a:p>
            <a:pPr lvl="1" indent="-342900">
              <a:buFont typeface="+mj-lt"/>
              <a:buAutoNum type="arabicPeriod"/>
            </a:pPr>
            <a:r>
              <a:rPr lang="en-US" dirty="0">
                <a:effectLst/>
              </a:rPr>
              <a:t>applying the model on a data set to see how the model may work in real world, and </a:t>
            </a:r>
          </a:p>
          <a:p>
            <a:pPr lvl="1" indent="-342900">
              <a:buFont typeface="+mj-lt"/>
              <a:buAutoNum type="arabicPeriod"/>
            </a:pPr>
            <a:r>
              <a:rPr lang="en-US" dirty="0">
                <a:effectLst/>
              </a:rPr>
              <a:t>production deployment</a:t>
            </a:r>
            <a:r>
              <a:rPr lang="en-US" dirty="0" smtClean="0">
                <a:effectLst/>
              </a:rPr>
              <a:t>.</a:t>
            </a:r>
            <a:endParaRPr lang="en-US" dirty="0">
              <a:effectLst/>
            </a:endParaRPr>
          </a:p>
        </p:txBody>
      </p:sp>
    </p:spTree>
    <p:extLst>
      <p:ext uri="{BB962C8B-B14F-4D97-AF65-F5344CB8AC3E}">
        <p14:creationId xmlns:p14="http://schemas.microsoft.com/office/powerpoint/2010/main" val="2674088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00" y="148996"/>
            <a:ext cx="7886700" cy="599150"/>
          </a:xfrm>
        </p:spPr>
        <p:txBody>
          <a:bodyPr>
            <a:normAutofit fontScale="90000"/>
          </a:bodyPr>
          <a:lstStyle/>
          <a:p>
            <a:pPr algn="ctr"/>
            <a:r>
              <a:rPr lang="en-US" sz="3600" b="1" dirty="0">
                <a:effectLst/>
                <a:latin typeface="+mn-lt"/>
              </a:rPr>
              <a:t>Generic Data Mining </a:t>
            </a:r>
            <a:r>
              <a:rPr lang="en-US" sz="3600" b="1" dirty="0">
                <a:latin typeface="+mn-lt"/>
              </a:rPr>
              <a:t>P</a:t>
            </a:r>
            <a:r>
              <a:rPr lang="en-US" sz="3600" b="1" dirty="0">
                <a:effectLst/>
                <a:latin typeface="+mn-lt"/>
              </a:rPr>
              <a:t>rocess </a:t>
            </a:r>
            <a:endParaRPr lang="en-US" sz="36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652" y="1361945"/>
            <a:ext cx="6350000" cy="4470400"/>
          </a:xfrm>
        </p:spPr>
      </p:pic>
    </p:spTree>
    <p:extLst>
      <p:ext uri="{BB962C8B-B14F-4D97-AF65-F5344CB8AC3E}">
        <p14:creationId xmlns:p14="http://schemas.microsoft.com/office/powerpoint/2010/main" val="1260711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82772"/>
          </a:xfrm>
        </p:spPr>
        <p:txBody>
          <a:bodyPr>
            <a:noAutofit/>
          </a:bodyPr>
          <a:lstStyle/>
          <a:p>
            <a:pPr algn="ctr"/>
            <a:r>
              <a:rPr lang="en-US" sz="3600" b="1" dirty="0">
                <a:latin typeface="+mn-lt"/>
              </a:rPr>
              <a:t>Prior Knowledge</a:t>
            </a:r>
          </a:p>
        </p:txBody>
      </p:sp>
      <p:sp>
        <p:nvSpPr>
          <p:cNvPr id="3" name="Content Placeholder 2"/>
          <p:cNvSpPr>
            <a:spLocks noGrp="1"/>
          </p:cNvSpPr>
          <p:nvPr>
            <p:ph idx="1"/>
          </p:nvPr>
        </p:nvSpPr>
        <p:spPr>
          <a:xfrm>
            <a:off x="628650" y="1293610"/>
            <a:ext cx="7886700" cy="4351338"/>
          </a:xfrm>
        </p:spPr>
        <p:txBody>
          <a:bodyPr>
            <a:normAutofit lnSpcReduction="10000"/>
          </a:bodyPr>
          <a:lstStyle/>
          <a:p>
            <a:r>
              <a:rPr lang="en-US" dirty="0"/>
              <a:t>Data Mining tools/solutions identify hidden patterns. </a:t>
            </a:r>
          </a:p>
          <a:p>
            <a:pPr lvl="1"/>
            <a:r>
              <a:rPr lang="en-US" dirty="0"/>
              <a:t>Generally we get many patterns</a:t>
            </a:r>
          </a:p>
          <a:p>
            <a:pPr lvl="1"/>
            <a:r>
              <a:rPr lang="en-US" dirty="0"/>
              <a:t>Out of them many could be false or trivial.</a:t>
            </a:r>
          </a:p>
          <a:p>
            <a:pPr lvl="1"/>
            <a:r>
              <a:rPr lang="en-US" dirty="0"/>
              <a:t>Filtering false patterns requires domain understanding.</a:t>
            </a:r>
          </a:p>
          <a:p>
            <a:r>
              <a:rPr lang="en-US" dirty="0"/>
              <a:t>Understanding how the data is collected, stored, transformed, reported, and used is essential</a:t>
            </a:r>
            <a:r>
              <a:rPr lang="en-US" dirty="0" smtClean="0"/>
              <a:t>.</a:t>
            </a:r>
            <a:endParaRPr lang="en-US" dirty="0"/>
          </a:p>
        </p:txBody>
      </p:sp>
    </p:spTree>
    <p:extLst>
      <p:ext uri="{BB962C8B-B14F-4D97-AF65-F5344CB8AC3E}">
        <p14:creationId xmlns:p14="http://schemas.microsoft.com/office/powerpoint/2010/main" val="2309006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12" y="548680"/>
            <a:ext cx="7886700" cy="466147"/>
          </a:xfrm>
        </p:spPr>
        <p:txBody>
          <a:bodyPr>
            <a:noAutofit/>
          </a:bodyPr>
          <a:lstStyle/>
          <a:p>
            <a:pPr algn="ctr"/>
            <a:r>
              <a:rPr lang="en-US" sz="3600" b="1" dirty="0">
                <a:latin typeface="+mn-lt"/>
              </a:rPr>
              <a:t>Data Preparation</a:t>
            </a:r>
          </a:p>
        </p:txBody>
      </p:sp>
      <p:sp>
        <p:nvSpPr>
          <p:cNvPr id="3" name="Content Placeholder 2"/>
          <p:cNvSpPr>
            <a:spLocks noGrp="1"/>
          </p:cNvSpPr>
          <p:nvPr>
            <p:ph idx="1"/>
          </p:nvPr>
        </p:nvSpPr>
        <p:spPr>
          <a:xfrm>
            <a:off x="467544" y="1628800"/>
            <a:ext cx="8488218" cy="5093393"/>
          </a:xfrm>
        </p:spPr>
        <p:txBody>
          <a:bodyPr>
            <a:noAutofit/>
          </a:bodyPr>
          <a:lstStyle/>
          <a:p>
            <a:pPr>
              <a:lnSpc>
                <a:spcPct val="80000"/>
              </a:lnSpc>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Data cleaning </a:t>
            </a:r>
          </a:p>
          <a:p>
            <a:pPr>
              <a:lnSpc>
                <a:spcPct val="80000"/>
              </a:lnSpc>
            </a:pPr>
            <a:r>
              <a:rPr lang="en-US" sz="2400" dirty="0" smtClean="0">
                <a:latin typeface="Arial" panose="020B0604020202020204" pitchFamily="34" charset="0"/>
                <a:cs typeface="Arial" panose="020B0604020202020204" pitchFamily="34" charset="0"/>
              </a:rPr>
              <a:t>Missing values</a:t>
            </a:r>
          </a:p>
          <a:p>
            <a:pPr>
              <a:lnSpc>
                <a:spcPct val="80000"/>
              </a:lnSpc>
            </a:pPr>
            <a:r>
              <a:rPr lang="en-US" sz="2400" dirty="0" smtClean="0">
                <a:latin typeface="Arial" panose="020B0604020202020204" pitchFamily="34" charset="0"/>
                <a:cs typeface="Arial" panose="020B0604020202020204" pitchFamily="34" charset="0"/>
              </a:rPr>
              <a:t>Outliers </a:t>
            </a: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anomalies in the data set </a:t>
            </a:r>
            <a:endParaRPr lang="en-IN" sz="2400" dirty="0" smtClean="0">
              <a:latin typeface="Arial" panose="020B0604020202020204" pitchFamily="34" charset="0"/>
              <a:cs typeface="Arial" panose="020B0604020202020204" pitchFamily="34" charset="0"/>
            </a:endParaRPr>
          </a:p>
          <a:p>
            <a:pPr>
              <a:lnSpc>
                <a:spcPct val="80000"/>
              </a:lnSpc>
              <a:buFont typeface="Wingdings" panose="05000000000000000000" pitchFamily="2" charset="2"/>
              <a:buChar char="q"/>
            </a:pPr>
            <a:r>
              <a:rPr lang="en-US" sz="2400" dirty="0">
                <a:latin typeface="Arial" panose="020B0604020202020204" pitchFamily="34" charset="0"/>
                <a:cs typeface="Arial" panose="020B0604020202020204" pitchFamily="34" charset="0"/>
              </a:rPr>
              <a:t>Feature </a:t>
            </a:r>
            <a:r>
              <a:rPr lang="en-US" sz="2400" dirty="0" smtClean="0">
                <a:latin typeface="Arial" panose="020B0604020202020204" pitchFamily="34" charset="0"/>
                <a:cs typeface="Arial" panose="020B0604020202020204" pitchFamily="34" charset="0"/>
              </a:rPr>
              <a:t>Selection</a:t>
            </a:r>
          </a:p>
          <a:p>
            <a:pPr>
              <a:lnSpc>
                <a:spcPct val="80000"/>
              </a:lnSpc>
              <a:buFont typeface="Wingdings" panose="05000000000000000000" pitchFamily="2" charset="2"/>
              <a:buChar char="q"/>
            </a:pPr>
            <a:r>
              <a:rPr lang="en-US" sz="2400" dirty="0">
                <a:latin typeface="Arial" panose="020B0604020202020204" pitchFamily="34" charset="0"/>
                <a:cs typeface="Arial" panose="020B0604020202020204" pitchFamily="34" charset="0"/>
              </a:rPr>
              <a:t>Transformation</a:t>
            </a:r>
            <a:endParaRPr lang="en-IN" sz="2400" dirty="0">
              <a:latin typeface="Arial" panose="020B0604020202020204" pitchFamily="34" charset="0"/>
              <a:cs typeface="Arial" panose="020B0604020202020204" pitchFamily="34" charset="0"/>
            </a:endParaRPr>
          </a:p>
          <a:p>
            <a:pPr marL="0" indent="0">
              <a:lnSpc>
                <a:spcPct val="80000"/>
              </a:lnSpc>
              <a:buNone/>
            </a:pPr>
            <a:endParaRPr lang="en-IN" sz="2400" dirty="0">
              <a:latin typeface="Arial" panose="020B0604020202020204" pitchFamily="34" charset="0"/>
              <a:cs typeface="Arial" panose="020B0604020202020204" pitchFamily="34" charset="0"/>
            </a:endParaRPr>
          </a:p>
          <a:p>
            <a:pPr marL="0" indent="0">
              <a:lnSpc>
                <a:spcPct val="80000"/>
              </a:lnSpc>
              <a:buNone/>
            </a:pPr>
            <a:endParaRPr lang="en-US" sz="1800" b="1" dirty="0"/>
          </a:p>
        </p:txBody>
      </p:sp>
    </p:spTree>
    <p:extLst>
      <p:ext uri="{BB962C8B-B14F-4D97-AF65-F5344CB8AC3E}">
        <p14:creationId xmlns:p14="http://schemas.microsoft.com/office/powerpoint/2010/main" val="3533527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01" y="132370"/>
            <a:ext cx="7886700" cy="599150"/>
          </a:xfrm>
        </p:spPr>
        <p:txBody>
          <a:bodyPr>
            <a:normAutofit fontScale="90000"/>
          </a:bodyPr>
          <a:lstStyle/>
          <a:p>
            <a:pPr algn="ctr"/>
            <a:r>
              <a:rPr lang="en-US" sz="3600" b="1" dirty="0">
                <a:latin typeface="+mn-lt"/>
              </a:rPr>
              <a:t>Modeling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988840"/>
            <a:ext cx="5715000" cy="2520315"/>
          </a:xfrm>
        </p:spPr>
      </p:pic>
    </p:spTree>
    <p:extLst>
      <p:ext uri="{BB962C8B-B14F-4D97-AF65-F5344CB8AC3E}">
        <p14:creationId xmlns:p14="http://schemas.microsoft.com/office/powerpoint/2010/main" val="32876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304800" y="1493838"/>
          <a:ext cx="8230160" cy="3980370"/>
        </p:xfrm>
        <a:graphic>
          <a:graphicData uri="http://schemas.openxmlformats.org/drawingml/2006/table">
            <a:tbl>
              <a:tblPr>
                <a:tableStyleId>{5C22544A-7EE6-4342-B048-85BDC9FD1C3A}</a:tableStyleId>
              </a:tblPr>
              <a:tblGrid>
                <a:gridCol w="1097355">
                  <a:extLst>
                    <a:ext uri="{9D8B030D-6E8A-4147-A177-3AD203B41FA5}">
                      <a16:colId xmlns="" xmlns:a16="http://schemas.microsoft.com/office/drawing/2014/main" val="20000"/>
                    </a:ext>
                  </a:extLst>
                </a:gridCol>
                <a:gridCol w="7132805">
                  <a:extLst>
                    <a:ext uri="{9D8B030D-6E8A-4147-A177-3AD203B41FA5}">
                      <a16:colId xmlns="" xmlns:a16="http://schemas.microsoft.com/office/drawing/2014/main" val="20001"/>
                    </a:ext>
                  </a:extLst>
                </a:gridCol>
              </a:tblGrid>
              <a:tr h="398037">
                <a:tc>
                  <a:txBody>
                    <a:bodyPr/>
                    <a:lstStyle/>
                    <a:p>
                      <a:pPr marL="0" marR="0" algn="ctr">
                        <a:spcBef>
                          <a:spcPts val="0"/>
                        </a:spcBef>
                        <a:spcAft>
                          <a:spcPts val="0"/>
                        </a:spcAft>
                      </a:pPr>
                      <a:r>
                        <a:rPr lang="en-IN" sz="1400" b="1" u="sng" kern="50" dirty="0">
                          <a:effectLst/>
                        </a:rPr>
                        <a:t>No</a:t>
                      </a:r>
                      <a:endParaRPr lang="en-US" sz="1600" b="1" u="sng" kern="50" dirty="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IN" sz="1400" b="1" u="sng" kern="50" dirty="0">
                          <a:effectLst/>
                        </a:rPr>
                        <a:t>Title of the Module</a:t>
                      </a:r>
                      <a:endParaRPr lang="en-US" sz="1600" b="1" u="sng" kern="50" dirty="0">
                        <a:effectLst/>
                        <a:latin typeface="Times New Roman" panose="02020603050405020304" pitchFamily="18" charset="0"/>
                        <a:ea typeface="WenQuanYi Micro Hei"/>
                        <a:cs typeface="Lohit Hindi"/>
                      </a:endParaRPr>
                    </a:p>
                  </a:txBody>
                  <a:tcPr marL="41600" marR="41600" marT="34925" marB="34925"/>
                </a:tc>
                <a:extLst>
                  <a:ext uri="{0D108BD9-81ED-4DB2-BD59-A6C34878D82A}">
                    <a16:rowId xmlns="" xmlns:a16="http://schemas.microsoft.com/office/drawing/2014/main" val="10000"/>
                  </a:ext>
                </a:extLst>
              </a:tr>
              <a:tr h="398037">
                <a:tc>
                  <a:txBody>
                    <a:bodyPr/>
                    <a:lstStyle/>
                    <a:p>
                      <a:pPr marL="0" marR="0" algn="ctr">
                        <a:spcBef>
                          <a:spcPts val="0"/>
                        </a:spcBef>
                        <a:spcAft>
                          <a:spcPts val="0"/>
                        </a:spcAft>
                      </a:pPr>
                      <a:r>
                        <a:rPr lang="en-IN" sz="1400" kern="50">
                          <a:effectLst/>
                        </a:rPr>
                        <a:t>M1</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Introduction to Data Mining</a:t>
                      </a:r>
                    </a:p>
                  </a:txBody>
                  <a:tcPr marL="41600" marR="41600" marT="34925" marB="34925"/>
                </a:tc>
                <a:extLst>
                  <a:ext uri="{0D108BD9-81ED-4DB2-BD59-A6C34878D82A}">
                    <a16:rowId xmlns="" xmlns:a16="http://schemas.microsoft.com/office/drawing/2014/main" val="10001"/>
                  </a:ext>
                </a:extLst>
              </a:tr>
              <a:tr h="398037">
                <a:tc>
                  <a:txBody>
                    <a:bodyPr/>
                    <a:lstStyle/>
                    <a:p>
                      <a:pPr marL="0" marR="0" algn="ctr">
                        <a:spcBef>
                          <a:spcPts val="0"/>
                        </a:spcBef>
                        <a:spcAft>
                          <a:spcPts val="0"/>
                        </a:spcAft>
                      </a:pPr>
                      <a:r>
                        <a:rPr lang="en-IN" sz="1400" kern="50">
                          <a:effectLst/>
                        </a:rPr>
                        <a:t>M2</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Data Preprocessing</a:t>
                      </a:r>
                    </a:p>
                  </a:txBody>
                  <a:tcPr marL="41600" marR="41600" marT="34925" marB="34925"/>
                </a:tc>
                <a:extLst>
                  <a:ext uri="{0D108BD9-81ED-4DB2-BD59-A6C34878D82A}">
                    <a16:rowId xmlns="" xmlns:a16="http://schemas.microsoft.com/office/drawing/2014/main" val="10002"/>
                  </a:ext>
                </a:extLst>
              </a:tr>
              <a:tr h="398037">
                <a:tc>
                  <a:txBody>
                    <a:bodyPr/>
                    <a:lstStyle/>
                    <a:p>
                      <a:pPr marL="0" marR="0" algn="ctr">
                        <a:spcBef>
                          <a:spcPts val="0"/>
                        </a:spcBef>
                        <a:spcAft>
                          <a:spcPts val="0"/>
                        </a:spcAft>
                      </a:pPr>
                      <a:r>
                        <a:rPr lang="en-IN" sz="1400" kern="50">
                          <a:effectLst/>
                        </a:rPr>
                        <a:t>M3</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effectLst/>
                          <a:latin typeface="Times New Roman" panose="02020603050405020304" pitchFamily="18" charset="0"/>
                          <a:ea typeface="WenQuanYi Micro Hei"/>
                          <a:cs typeface="Lohit Hindi"/>
                        </a:rPr>
                        <a:t>Data Exploration</a:t>
                      </a:r>
                    </a:p>
                  </a:txBody>
                  <a:tcPr marL="41600" marR="41600" marT="34925" marB="34925"/>
                </a:tc>
                <a:extLst>
                  <a:ext uri="{0D108BD9-81ED-4DB2-BD59-A6C34878D82A}">
                    <a16:rowId xmlns="" xmlns:a16="http://schemas.microsoft.com/office/drawing/2014/main" val="10003"/>
                  </a:ext>
                </a:extLst>
              </a:tr>
              <a:tr h="398037">
                <a:tc>
                  <a:txBody>
                    <a:bodyPr/>
                    <a:lstStyle/>
                    <a:p>
                      <a:pPr marL="0" marR="0" algn="ctr">
                        <a:spcBef>
                          <a:spcPts val="0"/>
                        </a:spcBef>
                        <a:spcAft>
                          <a:spcPts val="0"/>
                        </a:spcAft>
                      </a:pPr>
                      <a:r>
                        <a:rPr lang="en-IN" sz="1400" kern="50">
                          <a:effectLst/>
                        </a:rPr>
                        <a:t>M4</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Classification and Prediction</a:t>
                      </a:r>
                    </a:p>
                  </a:txBody>
                  <a:tcPr marL="41600" marR="41600" marT="34925" marB="34925"/>
                </a:tc>
                <a:extLst>
                  <a:ext uri="{0D108BD9-81ED-4DB2-BD59-A6C34878D82A}">
                    <a16:rowId xmlns="" xmlns:a16="http://schemas.microsoft.com/office/drawing/2014/main" val="10004"/>
                  </a:ext>
                </a:extLst>
              </a:tr>
              <a:tr h="398037">
                <a:tc>
                  <a:txBody>
                    <a:bodyPr/>
                    <a:lstStyle/>
                    <a:p>
                      <a:pPr marL="0" marR="0" algn="ctr">
                        <a:spcBef>
                          <a:spcPts val="0"/>
                        </a:spcBef>
                        <a:spcAft>
                          <a:spcPts val="0"/>
                        </a:spcAft>
                      </a:pPr>
                      <a:r>
                        <a:rPr lang="en-IN" sz="1400" kern="50">
                          <a:effectLst/>
                        </a:rPr>
                        <a:t>M5</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Clustering</a:t>
                      </a:r>
                    </a:p>
                  </a:txBody>
                  <a:tcPr marL="41600" marR="41600" marT="34925" marB="34925"/>
                </a:tc>
                <a:extLst>
                  <a:ext uri="{0D108BD9-81ED-4DB2-BD59-A6C34878D82A}">
                    <a16:rowId xmlns="" xmlns:a16="http://schemas.microsoft.com/office/drawing/2014/main" val="10005"/>
                  </a:ext>
                </a:extLst>
              </a:tr>
              <a:tr h="398037">
                <a:tc>
                  <a:txBody>
                    <a:bodyPr/>
                    <a:lstStyle/>
                    <a:p>
                      <a:pPr marL="0" marR="0" algn="ctr">
                        <a:spcBef>
                          <a:spcPts val="0"/>
                        </a:spcBef>
                        <a:spcAft>
                          <a:spcPts val="0"/>
                        </a:spcAft>
                      </a:pPr>
                      <a:r>
                        <a:rPr lang="en-IN" sz="1400" kern="50">
                          <a:effectLst/>
                        </a:rPr>
                        <a:t>M6</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Association Analysis</a:t>
                      </a:r>
                    </a:p>
                  </a:txBody>
                  <a:tcPr marL="41600" marR="41600" marT="34925" marB="34925"/>
                </a:tc>
                <a:extLst>
                  <a:ext uri="{0D108BD9-81ED-4DB2-BD59-A6C34878D82A}">
                    <a16:rowId xmlns="" xmlns:a16="http://schemas.microsoft.com/office/drawing/2014/main" val="10006"/>
                  </a:ext>
                </a:extLst>
              </a:tr>
              <a:tr h="398037">
                <a:tc>
                  <a:txBody>
                    <a:bodyPr/>
                    <a:lstStyle/>
                    <a:p>
                      <a:pPr marL="0" marR="0" algn="ctr">
                        <a:spcBef>
                          <a:spcPts val="0"/>
                        </a:spcBef>
                        <a:spcAft>
                          <a:spcPts val="0"/>
                        </a:spcAft>
                      </a:pPr>
                      <a:r>
                        <a:rPr lang="en-IN" sz="1400" kern="50">
                          <a:effectLst/>
                        </a:rPr>
                        <a:t>M7</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Anomaly Detection</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 xmlns:a16="http://schemas.microsoft.com/office/drawing/2014/main" val="10007"/>
                  </a:ext>
                </a:extLst>
              </a:tr>
              <a:tr h="398037">
                <a:tc>
                  <a:txBody>
                    <a:bodyPr/>
                    <a:lstStyle/>
                    <a:p>
                      <a:pPr marL="0" marR="0" algn="ctr">
                        <a:spcBef>
                          <a:spcPts val="0"/>
                        </a:spcBef>
                        <a:spcAft>
                          <a:spcPts val="0"/>
                        </a:spcAft>
                      </a:pPr>
                      <a:r>
                        <a:rPr lang="en-IN" sz="1400" kern="50">
                          <a:effectLst/>
                        </a:rPr>
                        <a:t>M8</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on unstructured (Big) data</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 xmlns:a16="http://schemas.microsoft.com/office/drawing/2014/main" val="10008"/>
                  </a:ext>
                </a:extLst>
              </a:tr>
              <a:tr h="398037">
                <a:tc>
                  <a:txBody>
                    <a:bodyPr/>
                    <a:lstStyle/>
                    <a:p>
                      <a:pPr marL="0" marR="0" algn="ctr">
                        <a:spcBef>
                          <a:spcPts val="0"/>
                        </a:spcBef>
                        <a:spcAft>
                          <a:spcPts val="0"/>
                        </a:spcAft>
                      </a:pPr>
                      <a:r>
                        <a:rPr lang="en-IN" sz="1400" kern="50">
                          <a:effectLst/>
                        </a:rPr>
                        <a:t>M9</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Applications</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 xmlns:a16="http://schemas.microsoft.com/office/drawing/2014/main" val="10009"/>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
        <p:nvSpPr>
          <p:cNvPr id="2" name="Title 1">
            <a:extLst>
              <a:ext uri="{FF2B5EF4-FFF2-40B4-BE49-F238E27FC236}">
                <a16:creationId xmlns="" xmlns:a16="http://schemas.microsoft.com/office/drawing/2014/main" id="{5C4692D1-2AFF-42B8-AC26-84BCC579B641}"/>
              </a:ext>
            </a:extLst>
          </p:cNvPr>
          <p:cNvSpPr>
            <a:spLocks noGrp="1"/>
          </p:cNvSpPr>
          <p:nvPr>
            <p:ph type="title" idx="4294967295"/>
          </p:nvPr>
        </p:nvSpPr>
        <p:spPr>
          <a:xfrm>
            <a:off x="213064" y="596068"/>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Modular Structure</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143001" y="-18197"/>
            <a:ext cx="12309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82315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01" y="165621"/>
            <a:ext cx="7886700" cy="482772"/>
          </a:xfrm>
        </p:spPr>
        <p:txBody>
          <a:bodyPr>
            <a:noAutofit/>
          </a:bodyPr>
          <a:lstStyle/>
          <a:p>
            <a:pPr algn="ctr"/>
            <a:r>
              <a:rPr lang="en-US" sz="3600" b="1" dirty="0">
                <a:latin typeface="+mn-lt"/>
              </a:rPr>
              <a:t>Application</a:t>
            </a:r>
          </a:p>
        </p:txBody>
      </p:sp>
      <p:sp>
        <p:nvSpPr>
          <p:cNvPr id="3" name="Content Placeholder 2"/>
          <p:cNvSpPr>
            <a:spLocks noGrp="1"/>
          </p:cNvSpPr>
          <p:nvPr>
            <p:ph idx="1"/>
          </p:nvPr>
        </p:nvSpPr>
        <p:spPr>
          <a:xfrm>
            <a:off x="445769" y="927850"/>
            <a:ext cx="8299219" cy="5472949"/>
          </a:xfrm>
        </p:spPr>
        <p:txBody>
          <a:bodyPr>
            <a:noAutofit/>
          </a:bodyPr>
          <a:lstStyle/>
          <a:p>
            <a:pPr marL="0" indent="0">
              <a:buNone/>
            </a:pPr>
            <a:endParaRPr lang="en-US" sz="2000" dirty="0" smtClean="0"/>
          </a:p>
          <a:p>
            <a:pPr marL="0" indent="0">
              <a:buNone/>
            </a:pPr>
            <a:endParaRPr lang="en-US" sz="2000" dirty="0"/>
          </a:p>
          <a:p>
            <a:pPr marL="0" indent="0">
              <a:buNone/>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model deployment stage considerations: </a:t>
            </a:r>
          </a:p>
          <a:p>
            <a:pPr lvl="1"/>
            <a:r>
              <a:rPr lang="en-US" sz="2400" dirty="0">
                <a:latin typeface="Arial" panose="020B0604020202020204" pitchFamily="34" charset="0"/>
                <a:cs typeface="Arial" panose="020B0604020202020204" pitchFamily="34" charset="0"/>
              </a:rPr>
              <a:t>assessing model readiness</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technical integration,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response </a:t>
            </a:r>
            <a:r>
              <a:rPr lang="en-US" sz="2400" dirty="0">
                <a:latin typeface="Arial" panose="020B0604020202020204" pitchFamily="34" charset="0"/>
                <a:cs typeface="Arial" panose="020B0604020202020204" pitchFamily="34" charset="0"/>
              </a:rPr>
              <a:t>time,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model </a:t>
            </a:r>
            <a:r>
              <a:rPr lang="en-US" sz="2400" dirty="0">
                <a:latin typeface="Arial" panose="020B0604020202020204" pitchFamily="34" charset="0"/>
                <a:cs typeface="Arial" panose="020B0604020202020204" pitchFamily="34" charset="0"/>
              </a:rPr>
              <a:t>maintenance</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assimilation</a:t>
            </a:r>
          </a:p>
          <a:p>
            <a:endParaRPr lang="en-US" sz="2000" dirty="0"/>
          </a:p>
        </p:txBody>
      </p:sp>
    </p:spTree>
    <p:extLst>
      <p:ext uri="{BB962C8B-B14F-4D97-AF65-F5344CB8AC3E}">
        <p14:creationId xmlns:p14="http://schemas.microsoft.com/office/powerpoint/2010/main" val="726698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Knowledge and action</a:t>
            </a:r>
            <a:endParaRPr lang="en-IN" dirty="0"/>
          </a:p>
        </p:txBody>
      </p:sp>
      <p:sp>
        <p:nvSpPr>
          <p:cNvPr id="3" name="Content Placeholder 2"/>
          <p:cNvSpPr>
            <a:spLocks noGrp="1"/>
          </p:cNvSpPr>
          <p:nvPr>
            <p:ph idx="1"/>
          </p:nvPr>
        </p:nvSpPr>
        <p:spPr/>
        <p:txBody>
          <a:bodyPr>
            <a:normAutofit/>
          </a:bodyPr>
          <a:lstStyle/>
          <a:p>
            <a:pPr lvl="0"/>
            <a:r>
              <a:rPr lang="en-IN" dirty="0" smtClean="0"/>
              <a:t>easy </a:t>
            </a:r>
            <a:r>
              <a:rPr lang="en-IN" dirty="0"/>
              <a:t>to understand for non-technical stakeholders.</a:t>
            </a:r>
          </a:p>
          <a:p>
            <a:pPr marL="0" lvl="0" indent="0">
              <a:buNone/>
            </a:pPr>
            <a:endParaRPr lang="en-IN" dirty="0"/>
          </a:p>
          <a:p>
            <a:r>
              <a:rPr lang="en-IN" dirty="0"/>
              <a:t>A final project report is </a:t>
            </a:r>
            <a:r>
              <a:rPr lang="en-IN" dirty="0" smtClean="0"/>
              <a:t>created</a:t>
            </a:r>
            <a:endParaRPr lang="en-IN" dirty="0"/>
          </a:p>
        </p:txBody>
      </p:sp>
    </p:spTree>
    <p:extLst>
      <p:ext uri="{BB962C8B-B14F-4D97-AF65-F5344CB8AC3E}">
        <p14:creationId xmlns:p14="http://schemas.microsoft.com/office/powerpoint/2010/main" val="2211615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CRISP-DM</a:t>
            </a:r>
            <a:endParaRPr lang="en-IN" dirty="0"/>
          </a:p>
        </p:txBody>
      </p:sp>
      <p:sp>
        <p:nvSpPr>
          <p:cNvPr id="3" name="Content Placeholder 2"/>
          <p:cNvSpPr>
            <a:spLocks noGrp="1"/>
          </p:cNvSpPr>
          <p:nvPr>
            <p:ph idx="1"/>
          </p:nvPr>
        </p:nvSpPr>
        <p:spPr/>
        <p:txBody>
          <a:bodyPr/>
          <a:lstStyle/>
          <a:p>
            <a:r>
              <a:rPr lang="en-US" dirty="0"/>
              <a:t>A popular data mining process frameworks is CRISP-DM (Cross Industry Standard Process for Data Mining). </a:t>
            </a:r>
            <a:endParaRPr lang="en-US" dirty="0" smtClean="0"/>
          </a:p>
          <a:p>
            <a:r>
              <a:rPr lang="en-US" dirty="0" smtClean="0"/>
              <a:t>This </a:t>
            </a:r>
            <a:r>
              <a:rPr lang="en-US" dirty="0"/>
              <a:t>framework was developed by a consortium of companies involved in data </a:t>
            </a:r>
            <a:r>
              <a:rPr lang="en-US" dirty="0" smtClean="0"/>
              <a:t>mining in 1990</a:t>
            </a:r>
          </a:p>
          <a:p>
            <a:r>
              <a:rPr lang="en-US" dirty="0" smtClean="0"/>
              <a:t>Advantages</a:t>
            </a:r>
            <a:endParaRPr lang="en-US" dirty="0"/>
          </a:p>
          <a:p>
            <a:endParaRPr lang="en-IN" dirty="0"/>
          </a:p>
        </p:txBody>
      </p:sp>
    </p:spTree>
    <p:extLst>
      <p:ext uri="{BB962C8B-B14F-4D97-AF65-F5344CB8AC3E}">
        <p14:creationId xmlns:p14="http://schemas.microsoft.com/office/powerpoint/2010/main" val="562894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00" y="198871"/>
            <a:ext cx="7886700" cy="399645"/>
          </a:xfrm>
        </p:spPr>
        <p:txBody>
          <a:bodyPr>
            <a:normAutofit fontScale="90000"/>
          </a:bodyPr>
          <a:lstStyle/>
          <a:p>
            <a:pPr algn="ctr"/>
            <a:r>
              <a:rPr lang="en-US" b="1" dirty="0">
                <a:effectLst/>
                <a:latin typeface="+mn-lt"/>
              </a:rPr>
              <a:t>CRISP data mining framework </a:t>
            </a:r>
            <a:endParaRPr lang="en-US" b="1"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5895" y="1484784"/>
            <a:ext cx="4218709" cy="4083628"/>
          </a:xfrm>
        </p:spPr>
      </p:pic>
      <p:sp>
        <p:nvSpPr>
          <p:cNvPr id="3" name="TextBox 2"/>
          <p:cNvSpPr txBox="1"/>
          <p:nvPr/>
        </p:nvSpPr>
        <p:spPr>
          <a:xfrm>
            <a:off x="5756564" y="998566"/>
            <a:ext cx="2993231" cy="424732"/>
          </a:xfrm>
          <a:prstGeom prst="rect">
            <a:avLst/>
          </a:prstGeom>
          <a:noFill/>
        </p:spPr>
        <p:txBody>
          <a:bodyPr wrap="square" rtlCol="0">
            <a:spAutoFit/>
          </a:bodyPr>
          <a:lstStyle/>
          <a:p>
            <a:pPr>
              <a:lnSpc>
                <a:spcPct val="90000"/>
              </a:lnSpc>
            </a:pPr>
            <a:endParaRPr lang="en-US" sz="2400" dirty="0"/>
          </a:p>
        </p:txBody>
      </p:sp>
    </p:spTree>
    <p:extLst>
      <p:ext uri="{BB962C8B-B14F-4D97-AF65-F5344CB8AC3E}">
        <p14:creationId xmlns:p14="http://schemas.microsoft.com/office/powerpoint/2010/main" val="705232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b="1" dirty="0"/>
              <a:t> </a:t>
            </a:r>
            <a:r>
              <a:rPr lang="en-IN" b="1" dirty="0" smtClean="0"/>
              <a:t>                         DM issues/Challenges</a:t>
            </a:r>
            <a:endParaRPr lang="en-IN" b="1" dirty="0"/>
          </a:p>
        </p:txBody>
      </p:sp>
    </p:spTree>
    <p:extLst>
      <p:ext uri="{BB962C8B-B14F-4D97-AF65-F5344CB8AC3E}">
        <p14:creationId xmlns:p14="http://schemas.microsoft.com/office/powerpoint/2010/main" val="2544643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 y="123177"/>
            <a:ext cx="8844741" cy="558467"/>
          </a:xfrm>
        </p:spPr>
        <p:txBody>
          <a:bodyPr>
            <a:noAutofit/>
          </a:bodyPr>
          <a:lstStyle/>
          <a:p>
            <a:pPr algn="ctr"/>
            <a:r>
              <a:rPr lang="en-US" sz="3200" b="1" dirty="0">
                <a:latin typeface="+mn-lt"/>
              </a:rPr>
              <a:t>DM Issues/Challenges – Mining Methodology</a:t>
            </a:r>
          </a:p>
        </p:txBody>
      </p:sp>
      <p:sp>
        <p:nvSpPr>
          <p:cNvPr id="3" name="Content Placeholder 2"/>
          <p:cNvSpPr>
            <a:spLocks noGrp="1"/>
          </p:cNvSpPr>
          <p:nvPr>
            <p:ph idx="1"/>
          </p:nvPr>
        </p:nvSpPr>
        <p:spPr>
          <a:xfrm>
            <a:off x="441613" y="1054099"/>
            <a:ext cx="8303376" cy="5118101"/>
          </a:xfrm>
        </p:spPr>
        <p:txBody>
          <a:bodyPr>
            <a:noAutofit/>
          </a:bodyPr>
          <a:lstStyle/>
          <a:p>
            <a:pPr>
              <a:lnSpc>
                <a:spcPct val="100000"/>
              </a:lnSpc>
              <a:spcBef>
                <a:spcPts val="0"/>
              </a:spcBef>
              <a:spcAft>
                <a:spcPts val="1200"/>
              </a:spcAft>
            </a:pPr>
            <a:r>
              <a:rPr lang="en-US" dirty="0"/>
              <a:t>Mining various and new kinds of </a:t>
            </a:r>
            <a:r>
              <a:rPr lang="en-US" dirty="0" smtClean="0"/>
              <a:t>knowledge/different dimension</a:t>
            </a:r>
            <a:endParaRPr lang="en-US" dirty="0"/>
          </a:p>
          <a:p>
            <a:pPr>
              <a:lnSpc>
                <a:spcPct val="100000"/>
              </a:lnSpc>
              <a:spcBef>
                <a:spcPts val="0"/>
              </a:spcBef>
              <a:spcAft>
                <a:spcPts val="1200"/>
              </a:spcAft>
            </a:pPr>
            <a:r>
              <a:rPr lang="en-US" dirty="0" smtClean="0"/>
              <a:t>Handling </a:t>
            </a:r>
            <a:r>
              <a:rPr lang="en-US" dirty="0"/>
              <a:t>uncertainty, noise, or incompleteness of data</a:t>
            </a:r>
          </a:p>
          <a:p>
            <a:pPr>
              <a:lnSpc>
                <a:spcPct val="100000"/>
              </a:lnSpc>
              <a:spcBef>
                <a:spcPts val="0"/>
              </a:spcBef>
              <a:spcAft>
                <a:spcPts val="1200"/>
              </a:spcAft>
            </a:pPr>
            <a:r>
              <a:rPr lang="en-US" dirty="0"/>
              <a:t>Pattern </a:t>
            </a:r>
            <a:r>
              <a:rPr lang="en-US" dirty="0" smtClean="0"/>
              <a:t>evaluation</a:t>
            </a:r>
            <a:endParaRPr lang="en-US" dirty="0"/>
          </a:p>
          <a:p>
            <a:pPr marL="0" indent="0">
              <a:lnSpc>
                <a:spcPct val="100000"/>
              </a:lnSpc>
              <a:spcBef>
                <a:spcPts val="0"/>
              </a:spcBef>
              <a:spcAft>
                <a:spcPts val="1200"/>
              </a:spcAft>
              <a:buNone/>
            </a:pPr>
            <a:endParaRPr lang="en-US" dirty="0"/>
          </a:p>
          <a:p>
            <a:pPr marL="0"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2192588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99" y="350522"/>
            <a:ext cx="6383021" cy="411478"/>
          </a:xfrm>
        </p:spPr>
        <p:txBody>
          <a:bodyPr>
            <a:noAutofit/>
          </a:bodyPr>
          <a:lstStyle/>
          <a:p>
            <a:pPr algn="ctr"/>
            <a:r>
              <a:rPr lang="en-US" sz="2800" b="1" dirty="0">
                <a:latin typeface="+mn-lt"/>
              </a:rPr>
              <a:t>DM Issues/Challenges – User Interaction</a:t>
            </a:r>
          </a:p>
        </p:txBody>
      </p:sp>
      <p:sp>
        <p:nvSpPr>
          <p:cNvPr id="3" name="Content Placeholder 2"/>
          <p:cNvSpPr>
            <a:spLocks noGrp="1"/>
          </p:cNvSpPr>
          <p:nvPr>
            <p:ph idx="1"/>
          </p:nvPr>
        </p:nvSpPr>
        <p:spPr>
          <a:xfrm>
            <a:off x="1085042" y="812801"/>
            <a:ext cx="7886700" cy="2285999"/>
          </a:xfrm>
        </p:spPr>
        <p:txBody>
          <a:bodyPr>
            <a:noAutofit/>
          </a:bodyPr>
          <a:lstStyle/>
          <a:p>
            <a:pPr>
              <a:lnSpc>
                <a:spcPct val="80000"/>
              </a:lnSpc>
              <a:spcBef>
                <a:spcPts val="0"/>
              </a:spcBef>
            </a:pPr>
            <a:r>
              <a:rPr lang="en-US" sz="2400" dirty="0"/>
              <a:t>Interactive mining</a:t>
            </a:r>
          </a:p>
          <a:p>
            <a:pPr>
              <a:lnSpc>
                <a:spcPct val="80000"/>
              </a:lnSpc>
              <a:spcBef>
                <a:spcPts val="0"/>
              </a:spcBef>
            </a:pPr>
            <a:endParaRPr lang="en-US" sz="2400" dirty="0"/>
          </a:p>
          <a:p>
            <a:pPr>
              <a:lnSpc>
                <a:spcPct val="80000"/>
              </a:lnSpc>
              <a:spcBef>
                <a:spcPts val="0"/>
              </a:spcBef>
            </a:pPr>
            <a:r>
              <a:rPr lang="en-US" sz="2400" dirty="0"/>
              <a:t>Incorporation of background knowledge</a:t>
            </a:r>
          </a:p>
          <a:p>
            <a:pPr>
              <a:lnSpc>
                <a:spcPct val="80000"/>
              </a:lnSpc>
              <a:spcBef>
                <a:spcPts val="0"/>
              </a:spcBef>
            </a:pPr>
            <a:endParaRPr lang="en-US" sz="2400" dirty="0"/>
          </a:p>
          <a:p>
            <a:pPr>
              <a:lnSpc>
                <a:spcPct val="80000"/>
              </a:lnSpc>
              <a:spcBef>
                <a:spcPts val="0"/>
              </a:spcBef>
            </a:pPr>
            <a:r>
              <a:rPr lang="en-US" sz="2400" dirty="0"/>
              <a:t>Ad hoc data mining and data mining query languages</a:t>
            </a:r>
          </a:p>
          <a:p>
            <a:pPr>
              <a:lnSpc>
                <a:spcPct val="80000"/>
              </a:lnSpc>
              <a:spcBef>
                <a:spcPts val="0"/>
              </a:spcBef>
            </a:pPr>
            <a:endParaRPr lang="en-US" sz="2400" dirty="0"/>
          </a:p>
          <a:p>
            <a:pPr>
              <a:lnSpc>
                <a:spcPct val="80000"/>
              </a:lnSpc>
              <a:spcBef>
                <a:spcPts val="0"/>
              </a:spcBef>
            </a:pPr>
            <a:r>
              <a:rPr lang="en-US" sz="2400" dirty="0"/>
              <a:t>Presentation and visualization of data mining results</a:t>
            </a:r>
          </a:p>
          <a:p>
            <a:pPr marL="0" indent="0">
              <a:lnSpc>
                <a:spcPct val="80000"/>
              </a:lnSpc>
              <a:spcBef>
                <a:spcPts val="0"/>
              </a:spcBef>
              <a:buNone/>
            </a:pPr>
            <a:endParaRPr lang="en-US" sz="2400" dirty="0"/>
          </a:p>
          <a:p>
            <a:pPr marL="0" indent="0">
              <a:lnSpc>
                <a:spcPct val="80000"/>
              </a:lnSpc>
              <a:spcBef>
                <a:spcPts val="0"/>
              </a:spcBef>
              <a:buNone/>
            </a:pPr>
            <a:endParaRPr lang="en-US" sz="2400" dirty="0"/>
          </a:p>
          <a:p>
            <a:pPr marL="0" indent="0">
              <a:lnSpc>
                <a:spcPct val="80000"/>
              </a:lnSpc>
              <a:spcBef>
                <a:spcPts val="0"/>
              </a:spcBef>
              <a:buNone/>
            </a:pPr>
            <a:endParaRPr lang="en-US" sz="2400" dirty="0"/>
          </a:p>
          <a:p>
            <a:pPr marL="0" indent="0">
              <a:lnSpc>
                <a:spcPct val="80000"/>
              </a:lnSpc>
              <a:spcBef>
                <a:spcPts val="0"/>
              </a:spcBef>
              <a:buNone/>
            </a:pPr>
            <a:endParaRPr lang="en-US" sz="2400" dirty="0"/>
          </a:p>
        </p:txBody>
      </p:sp>
      <p:sp>
        <p:nvSpPr>
          <p:cNvPr id="6" name="Title 1">
            <a:extLst>
              <a:ext uri="{FF2B5EF4-FFF2-40B4-BE49-F238E27FC236}">
                <a16:creationId xmlns:a16="http://schemas.microsoft.com/office/drawing/2014/main" xmlns="" id="{FA43CF2E-39DA-49EB-B054-E6ED7ADD3AFB}"/>
              </a:ext>
            </a:extLst>
          </p:cNvPr>
          <p:cNvSpPr txBox="1">
            <a:spLocks/>
          </p:cNvSpPr>
          <p:nvPr/>
        </p:nvSpPr>
        <p:spPr>
          <a:xfrm>
            <a:off x="232756" y="3305569"/>
            <a:ext cx="8648354" cy="616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mn-lt"/>
              </a:rPr>
              <a:t>DM Issues/Challenges - Efficiency and Scalability</a:t>
            </a:r>
            <a:endParaRPr lang="en-US" sz="2800" b="1" dirty="0">
              <a:latin typeface="+mn-lt"/>
            </a:endParaRPr>
          </a:p>
        </p:txBody>
      </p:sp>
      <p:sp>
        <p:nvSpPr>
          <p:cNvPr id="7" name="Content Placeholder 2">
            <a:extLst>
              <a:ext uri="{FF2B5EF4-FFF2-40B4-BE49-F238E27FC236}">
                <a16:creationId xmlns:a16="http://schemas.microsoft.com/office/drawing/2014/main" xmlns="" id="{A04525BE-A704-4396-B049-AEF1C549FC8C}"/>
              </a:ext>
            </a:extLst>
          </p:cNvPr>
          <p:cNvSpPr txBox="1">
            <a:spLocks/>
          </p:cNvSpPr>
          <p:nvPr/>
        </p:nvSpPr>
        <p:spPr>
          <a:xfrm>
            <a:off x="1371599" y="3835401"/>
            <a:ext cx="7010401" cy="2260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Efficiency and scalability of data mining algorithms</a:t>
            </a:r>
          </a:p>
          <a:p>
            <a:pPr>
              <a:spcBef>
                <a:spcPts val="0"/>
              </a:spcBef>
            </a:pPr>
            <a:endParaRPr lang="en-US" sz="2400" dirty="0"/>
          </a:p>
          <a:p>
            <a:pPr>
              <a:spcBef>
                <a:spcPts val="0"/>
              </a:spcBef>
            </a:pPr>
            <a:r>
              <a:rPr lang="en-US" sz="2400" dirty="0"/>
              <a:t>Parallel, distributed, and incremental mining algorithms</a:t>
            </a:r>
          </a:p>
          <a:p>
            <a:pPr>
              <a:spcBef>
                <a:spcPts val="0"/>
              </a:spcBef>
            </a:pPr>
            <a:endParaRPr lang="en-US" sz="2400" dirty="0"/>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3541063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31" y="385042"/>
            <a:ext cx="8911244" cy="488378"/>
          </a:xfrm>
        </p:spPr>
        <p:txBody>
          <a:bodyPr>
            <a:noAutofit/>
          </a:bodyPr>
          <a:lstStyle/>
          <a:p>
            <a:pPr algn="ctr"/>
            <a:r>
              <a:rPr lang="en-US" sz="3200" b="1" dirty="0">
                <a:latin typeface="+mn-lt"/>
              </a:rPr>
              <a:t>DM Issues/Challenges - Diversity of Database Types</a:t>
            </a:r>
          </a:p>
        </p:txBody>
      </p:sp>
      <p:sp>
        <p:nvSpPr>
          <p:cNvPr id="3" name="Content Placeholder 2"/>
          <p:cNvSpPr>
            <a:spLocks noGrp="1"/>
          </p:cNvSpPr>
          <p:nvPr>
            <p:ph idx="1"/>
          </p:nvPr>
        </p:nvSpPr>
        <p:spPr>
          <a:xfrm>
            <a:off x="955387" y="1094551"/>
            <a:ext cx="7886700" cy="1343849"/>
          </a:xfrm>
        </p:spPr>
        <p:txBody>
          <a:bodyPr>
            <a:noAutofit/>
          </a:bodyPr>
          <a:lstStyle/>
          <a:p>
            <a:pPr>
              <a:spcBef>
                <a:spcPts val="0"/>
              </a:spcBef>
            </a:pPr>
            <a:r>
              <a:rPr lang="en-US" sz="2400" dirty="0"/>
              <a:t>Handling complex types of data</a:t>
            </a:r>
          </a:p>
          <a:p>
            <a:pPr>
              <a:spcBef>
                <a:spcPts val="0"/>
              </a:spcBef>
            </a:pPr>
            <a:endParaRPr lang="en-US" sz="2400" dirty="0"/>
          </a:p>
          <a:p>
            <a:pPr>
              <a:spcBef>
                <a:spcPts val="0"/>
              </a:spcBef>
            </a:pPr>
            <a:r>
              <a:rPr lang="en-US" sz="2400" dirty="0"/>
              <a:t>Mining dynamic, networked, and global data repositories</a:t>
            </a:r>
          </a:p>
        </p:txBody>
      </p:sp>
      <p:sp>
        <p:nvSpPr>
          <p:cNvPr id="6" name="Title 1">
            <a:extLst>
              <a:ext uri="{FF2B5EF4-FFF2-40B4-BE49-F238E27FC236}">
                <a16:creationId xmlns:a16="http://schemas.microsoft.com/office/drawing/2014/main" xmlns="" id="{1485CFCA-FBFA-4C2B-AEC6-7401A831D842}"/>
              </a:ext>
            </a:extLst>
          </p:cNvPr>
          <p:cNvSpPr txBox="1">
            <a:spLocks/>
          </p:cNvSpPr>
          <p:nvPr/>
        </p:nvSpPr>
        <p:spPr>
          <a:xfrm>
            <a:off x="534093" y="3124080"/>
            <a:ext cx="5422207" cy="488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rPr>
              <a:t>DM Issues/Challenges - Society</a:t>
            </a:r>
          </a:p>
        </p:txBody>
      </p:sp>
      <p:sp>
        <p:nvSpPr>
          <p:cNvPr id="7" name="Content Placeholder 2">
            <a:extLst>
              <a:ext uri="{FF2B5EF4-FFF2-40B4-BE49-F238E27FC236}">
                <a16:creationId xmlns:a16="http://schemas.microsoft.com/office/drawing/2014/main" xmlns="" id="{022063B8-B701-4558-92CD-F78FACBD81D5}"/>
              </a:ext>
            </a:extLst>
          </p:cNvPr>
          <p:cNvSpPr txBox="1">
            <a:spLocks/>
          </p:cNvSpPr>
          <p:nvPr/>
        </p:nvSpPr>
        <p:spPr>
          <a:xfrm>
            <a:off x="1288474" y="3851302"/>
            <a:ext cx="7220525" cy="201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800"/>
              </a:spcAft>
            </a:pPr>
            <a:r>
              <a:rPr lang="en-US" sz="2400" dirty="0"/>
              <a:t>Social impacts of data mining</a:t>
            </a:r>
          </a:p>
          <a:p>
            <a:pPr>
              <a:lnSpc>
                <a:spcPct val="100000"/>
              </a:lnSpc>
              <a:spcBef>
                <a:spcPts val="0"/>
              </a:spcBef>
              <a:spcAft>
                <a:spcPts val="1800"/>
              </a:spcAft>
            </a:pPr>
            <a:r>
              <a:rPr lang="en-US" sz="2400" dirty="0"/>
              <a:t>Privacy-preserving data mining</a:t>
            </a:r>
          </a:p>
          <a:p>
            <a:pPr>
              <a:lnSpc>
                <a:spcPct val="100000"/>
              </a:lnSpc>
              <a:spcBef>
                <a:spcPts val="0"/>
              </a:spcBef>
              <a:spcAft>
                <a:spcPts val="1800"/>
              </a:spcAft>
            </a:pPr>
            <a:r>
              <a:rPr lang="en-US" sz="2400" dirty="0"/>
              <a:t>Invisible data mining</a:t>
            </a:r>
          </a:p>
          <a:p>
            <a:pPr>
              <a:lnSpc>
                <a:spcPct val="100000"/>
              </a:lnSpc>
              <a:spcBef>
                <a:spcPts val="0"/>
              </a:spcBef>
              <a:spcAft>
                <a:spcPts val="1800"/>
              </a:spcAft>
            </a:pPr>
            <a:endParaRPr lang="en-US" sz="2400" dirty="0"/>
          </a:p>
        </p:txBody>
      </p:sp>
    </p:spTree>
    <p:extLst>
      <p:ext uri="{BB962C8B-B14F-4D97-AF65-F5344CB8AC3E}">
        <p14:creationId xmlns:p14="http://schemas.microsoft.com/office/powerpoint/2010/main" val="2842124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2759190"/>
            <a:ext cx="7886700" cy="1325563"/>
          </a:xfrm>
        </p:spPr>
        <p:txBody>
          <a:bodyPr/>
          <a:lstStyle/>
          <a:p>
            <a:pPr algn="ctr"/>
            <a:r>
              <a:rPr lang="en-US" b="1" dirty="0">
                <a:latin typeface="+mn-lt"/>
              </a:rPr>
              <a:t>Thank You</a:t>
            </a:r>
          </a:p>
        </p:txBody>
      </p:sp>
    </p:spTree>
    <p:extLst>
      <p:ext uri="{BB962C8B-B14F-4D97-AF65-F5344CB8AC3E}">
        <p14:creationId xmlns:p14="http://schemas.microsoft.com/office/powerpoint/2010/main" val="257679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379751" y="1958533"/>
          <a:ext cx="8228829" cy="2249224"/>
        </p:xfrm>
        <a:graphic>
          <a:graphicData uri="http://schemas.openxmlformats.org/drawingml/2006/table">
            <a:tbl>
              <a:tblPr>
                <a:tableStyleId>{5C22544A-7EE6-4342-B048-85BDC9FD1C3A}</a:tableStyleId>
              </a:tblPr>
              <a:tblGrid>
                <a:gridCol w="2117986">
                  <a:extLst>
                    <a:ext uri="{9D8B030D-6E8A-4147-A177-3AD203B41FA5}">
                      <a16:colId xmlns="" xmlns:a16="http://schemas.microsoft.com/office/drawing/2014/main" val="20000"/>
                    </a:ext>
                  </a:extLst>
                </a:gridCol>
                <a:gridCol w="3070930">
                  <a:extLst>
                    <a:ext uri="{9D8B030D-6E8A-4147-A177-3AD203B41FA5}">
                      <a16:colId xmlns="" xmlns:a16="http://schemas.microsoft.com/office/drawing/2014/main" val="20001"/>
                    </a:ext>
                  </a:extLst>
                </a:gridCol>
                <a:gridCol w="1680782">
                  <a:extLst>
                    <a:ext uri="{9D8B030D-6E8A-4147-A177-3AD203B41FA5}">
                      <a16:colId xmlns="" xmlns:a16="http://schemas.microsoft.com/office/drawing/2014/main" val="20002"/>
                    </a:ext>
                  </a:extLst>
                </a:gridCol>
                <a:gridCol w="1359131">
                  <a:extLst>
                    <a:ext uri="{9D8B030D-6E8A-4147-A177-3AD203B41FA5}">
                      <a16:colId xmlns="" xmlns:a16="http://schemas.microsoft.com/office/drawing/2014/main" val="20004"/>
                    </a:ext>
                  </a:extLst>
                </a:gridCol>
              </a:tblGrid>
              <a:tr h="356736">
                <a:tc>
                  <a:txBody>
                    <a:bodyPr/>
                    <a:lstStyle/>
                    <a:p>
                      <a:pPr marL="0" marR="0">
                        <a:spcBef>
                          <a:spcPts val="0"/>
                        </a:spcBef>
                        <a:spcAft>
                          <a:spcPts val="0"/>
                        </a:spcAft>
                      </a:pPr>
                      <a:r>
                        <a:rPr lang="en-IN" sz="1600" b="1" kern="50" dirty="0">
                          <a:effectLst/>
                        </a:rPr>
                        <a:t>No</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Name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Type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Weight</a:t>
                      </a:r>
                      <a:endParaRPr lang="en-US" sz="1800" b="1"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0"/>
                  </a:ext>
                </a:extLst>
              </a:tr>
              <a:tr h="356736">
                <a:tc rowSpan="3">
                  <a:txBody>
                    <a:bodyPr/>
                    <a:lstStyle/>
                    <a:p>
                      <a:pPr marL="0" marR="0">
                        <a:spcBef>
                          <a:spcPts val="0"/>
                        </a:spcBef>
                        <a:spcAft>
                          <a:spcPts val="0"/>
                        </a:spcAft>
                      </a:pPr>
                      <a:r>
                        <a:rPr lang="en-IN" sz="1600" kern="50" dirty="0">
                          <a:effectLst/>
                        </a:rPr>
                        <a:t>1.</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Quiz-I</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Online</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1"/>
                  </a:ext>
                </a:extLst>
              </a:tr>
              <a:tr h="389166">
                <a:tc vMerge="1">
                  <a:txBody>
                    <a:bodyPr/>
                    <a:lstStyle/>
                    <a:p>
                      <a:endParaRPr lang="en-US"/>
                    </a:p>
                  </a:txBody>
                  <a:tcPr/>
                </a:tc>
                <a:tc>
                  <a:txBody>
                    <a:bodyPr/>
                    <a:lstStyle/>
                    <a:p>
                      <a:pPr marL="0" marR="0">
                        <a:spcBef>
                          <a:spcPts val="0"/>
                        </a:spcBef>
                        <a:spcAft>
                          <a:spcPts val="0"/>
                        </a:spcAft>
                      </a:pPr>
                      <a:r>
                        <a:rPr lang="en-IN" sz="1600" kern="50">
                          <a:effectLst/>
                        </a:rPr>
                        <a:t>Quiz-II</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Online</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2"/>
                  </a:ext>
                </a:extLst>
              </a:tr>
              <a:tr h="392076">
                <a:tc vMerge="1">
                  <a:txBody>
                    <a:bodyPr/>
                    <a:lstStyle/>
                    <a:p>
                      <a:endParaRPr lang="en-US"/>
                    </a:p>
                  </a:txBody>
                  <a:tcPr/>
                </a:tc>
                <a:tc>
                  <a:txBody>
                    <a:bodyPr/>
                    <a:lstStyle/>
                    <a:p>
                      <a:pPr marL="0" marR="0">
                        <a:spcBef>
                          <a:spcPts val="0"/>
                        </a:spcBef>
                        <a:spcAft>
                          <a:spcPts val="0"/>
                        </a:spcAft>
                      </a:pPr>
                      <a:r>
                        <a:rPr lang="en-IN" sz="1600" kern="50" dirty="0">
                          <a:effectLst/>
                        </a:rPr>
                        <a:t>Assignment</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US" sz="1800" kern="50" dirty="0">
                          <a:effectLst/>
                          <a:latin typeface="+mn-lt"/>
                          <a:ea typeface="WenQuanYi Micro Hei"/>
                          <a:cs typeface="Lohit Hindi"/>
                        </a:rPr>
                        <a:t>Group</a:t>
                      </a:r>
                    </a:p>
                  </a:txBody>
                  <a:tcPr marL="78596" marR="78596" marT="0" marB="0"/>
                </a:tc>
                <a:tc>
                  <a:txBody>
                    <a:bodyPr/>
                    <a:lstStyle/>
                    <a:p>
                      <a:pPr marL="0" marR="0">
                        <a:spcBef>
                          <a:spcPts val="0"/>
                        </a:spcBef>
                        <a:spcAft>
                          <a:spcPts val="0"/>
                        </a:spcAft>
                      </a:pPr>
                      <a:r>
                        <a:rPr lang="en-IN" sz="1600" kern="50" dirty="0">
                          <a:effectLst/>
                        </a:rPr>
                        <a:t>10%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3"/>
                  </a:ext>
                </a:extLst>
              </a:tr>
              <a:tr h="393429">
                <a:tc>
                  <a:txBody>
                    <a:bodyPr/>
                    <a:lstStyle/>
                    <a:p>
                      <a:pPr marL="0" marR="0">
                        <a:spcBef>
                          <a:spcPts val="0"/>
                        </a:spcBef>
                        <a:spcAft>
                          <a:spcPts val="0"/>
                        </a:spcAft>
                      </a:pPr>
                      <a:r>
                        <a:rPr lang="en-IN" sz="1600" kern="50" dirty="0">
                          <a:effectLst/>
                        </a:rPr>
                        <a:t>2.</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Mid-Semester Test</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30%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4"/>
                  </a:ext>
                </a:extLst>
              </a:tr>
              <a:tr h="361081">
                <a:tc>
                  <a:txBody>
                    <a:bodyPr/>
                    <a:lstStyle/>
                    <a:p>
                      <a:pPr marL="0" marR="0">
                        <a:spcBef>
                          <a:spcPts val="0"/>
                        </a:spcBef>
                        <a:spcAft>
                          <a:spcPts val="0"/>
                        </a:spcAft>
                      </a:pPr>
                      <a:r>
                        <a:rPr lang="en-IN" sz="1600" kern="50" dirty="0">
                          <a:effectLst/>
                        </a:rPr>
                        <a:t>3.</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Comprehensive Exam</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50%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5</a:t>
            </a:fld>
            <a:endParaRPr lang="en-US" dirty="0"/>
          </a:p>
        </p:txBody>
      </p:sp>
      <p:sp>
        <p:nvSpPr>
          <p:cNvPr id="2" name="Title 1">
            <a:extLst>
              <a:ext uri="{FF2B5EF4-FFF2-40B4-BE49-F238E27FC236}">
                <a16:creationId xmlns="" xmlns:a16="http://schemas.microsoft.com/office/drawing/2014/main" id="{270F71A5-12A9-4DEB-BBFF-7B17F636FF50}"/>
              </a:ext>
            </a:extLst>
          </p:cNvPr>
          <p:cNvSpPr>
            <a:spLocks noGrp="1"/>
          </p:cNvSpPr>
          <p:nvPr>
            <p:ph type="title" idx="4294967295"/>
          </p:nvPr>
        </p:nvSpPr>
        <p:spPr>
          <a:xfrm>
            <a:off x="142043" y="338307"/>
            <a:ext cx="7886700" cy="1295400"/>
          </a:xfrm>
        </p:spPr>
        <p:txBody>
          <a:bodyPr/>
          <a:lstStyle/>
          <a:p>
            <a:r>
              <a:rPr lang="en-US" sz="4000" b="1" dirty="0">
                <a:latin typeface="Times New Roman" panose="02020603050405020304" pitchFamily="18" charset="0"/>
                <a:cs typeface="Times New Roman" panose="02020603050405020304" pitchFamily="18" charset="0"/>
              </a:rPr>
              <a:t>Evaluation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50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6336704" cy="850106"/>
          </a:xfrm>
        </p:spPr>
        <p:txBody>
          <a:bodyPr>
            <a:normAutofit fontScale="90000"/>
          </a:bodyPr>
          <a:lstStyle/>
          <a:p>
            <a:r>
              <a:rPr lang="en-IN" dirty="0" smtClean="0"/>
              <a:t>Session#1 – Introduction to Data Mining</a:t>
            </a:r>
            <a:endParaRPr lang="en-IN" dirty="0"/>
          </a:p>
        </p:txBody>
      </p:sp>
      <p:sp>
        <p:nvSpPr>
          <p:cNvPr id="3" name="Content Placeholder 2"/>
          <p:cNvSpPr>
            <a:spLocks noGrp="1"/>
          </p:cNvSpPr>
          <p:nvPr>
            <p:ph idx="1"/>
          </p:nvPr>
        </p:nvSpPr>
        <p:spPr>
          <a:xfrm>
            <a:off x="457200" y="1484784"/>
            <a:ext cx="8229600" cy="5040560"/>
          </a:xfrm>
        </p:spPr>
        <p:txBody>
          <a:bodyPr>
            <a:normAutofit fontScale="62500" lnSpcReduction="20000"/>
          </a:bodyPr>
          <a:lstStyle/>
          <a:p>
            <a:pPr>
              <a:buFont typeface="Wingdings" pitchFamily="2" charset="2"/>
              <a:buChar char="q"/>
            </a:pPr>
            <a:r>
              <a:rPr lang="en-IN" dirty="0"/>
              <a:t>Data Mining basics</a:t>
            </a:r>
          </a:p>
          <a:p>
            <a:pPr lvl="1">
              <a:buFont typeface="Wingdings" panose="05000000000000000000" pitchFamily="2" charset="2"/>
              <a:buChar char="§"/>
            </a:pPr>
            <a:r>
              <a:rPr lang="en-IN" dirty="0"/>
              <a:t>Why Data Mining</a:t>
            </a:r>
          </a:p>
          <a:p>
            <a:pPr lvl="1">
              <a:buFont typeface="Wingdings" panose="05000000000000000000" pitchFamily="2" charset="2"/>
              <a:buChar char="§"/>
            </a:pPr>
            <a:r>
              <a:rPr lang="en-IN" dirty="0"/>
              <a:t>What is Data </a:t>
            </a:r>
            <a:r>
              <a:rPr lang="en-IN" dirty="0" smtClean="0"/>
              <a:t>Mining</a:t>
            </a:r>
          </a:p>
          <a:p>
            <a:pPr marL="457200" lvl="1" indent="0">
              <a:buNone/>
            </a:pPr>
            <a:endParaRPr lang="en-IN" dirty="0"/>
          </a:p>
          <a:p>
            <a:pPr>
              <a:buFont typeface="Wingdings" pitchFamily="2" charset="2"/>
              <a:buChar char="q"/>
            </a:pPr>
            <a:r>
              <a:rPr lang="de-DE" dirty="0" smtClean="0"/>
              <a:t>Techniques used in DM</a:t>
            </a:r>
          </a:p>
          <a:p>
            <a:pPr>
              <a:buFont typeface="Wingdings" pitchFamily="2" charset="2"/>
              <a:buChar char="q"/>
            </a:pPr>
            <a:r>
              <a:rPr lang="en-IN" dirty="0" smtClean="0"/>
              <a:t>Multidimensional </a:t>
            </a:r>
            <a:r>
              <a:rPr lang="en-IN" dirty="0"/>
              <a:t>View of Data </a:t>
            </a:r>
            <a:r>
              <a:rPr lang="en-IN" dirty="0" smtClean="0"/>
              <a:t>Mining</a:t>
            </a:r>
          </a:p>
          <a:p>
            <a:pPr>
              <a:buFont typeface="Wingdings" pitchFamily="2" charset="2"/>
              <a:buChar char="q"/>
            </a:pPr>
            <a:r>
              <a:rPr lang="en-IN" dirty="0" smtClean="0"/>
              <a:t>Data </a:t>
            </a:r>
            <a:r>
              <a:rPr lang="en-IN" dirty="0"/>
              <a:t>Mining Task</a:t>
            </a:r>
          </a:p>
          <a:p>
            <a:pPr lvl="1">
              <a:buFont typeface="Wingdings" panose="05000000000000000000" pitchFamily="2" charset="2"/>
              <a:buChar char="§"/>
            </a:pPr>
            <a:r>
              <a:rPr lang="en-IN" dirty="0"/>
              <a:t>Classification</a:t>
            </a:r>
          </a:p>
          <a:p>
            <a:pPr lvl="1">
              <a:buFont typeface="Wingdings" panose="05000000000000000000" pitchFamily="2" charset="2"/>
              <a:buChar char="§"/>
            </a:pPr>
            <a:r>
              <a:rPr lang="en-IN" dirty="0"/>
              <a:t>Clustering</a:t>
            </a:r>
          </a:p>
          <a:p>
            <a:pPr lvl="1">
              <a:buFont typeface="Wingdings" panose="05000000000000000000" pitchFamily="2" charset="2"/>
              <a:buChar char="§"/>
            </a:pPr>
            <a:r>
              <a:rPr lang="en-IN" dirty="0"/>
              <a:t>Association Rule Discovery</a:t>
            </a:r>
          </a:p>
          <a:p>
            <a:pPr lvl="1">
              <a:buFont typeface="Wingdings" panose="05000000000000000000" pitchFamily="2" charset="2"/>
              <a:buChar char="§"/>
            </a:pPr>
            <a:r>
              <a:rPr lang="en-IN" dirty="0"/>
              <a:t>Sequential Pattern Discovery</a:t>
            </a:r>
          </a:p>
          <a:p>
            <a:pPr lvl="1">
              <a:buFont typeface="Wingdings" panose="05000000000000000000" pitchFamily="2" charset="2"/>
              <a:buChar char="§"/>
            </a:pPr>
            <a:r>
              <a:rPr lang="en-IN" dirty="0"/>
              <a:t>Regression </a:t>
            </a:r>
          </a:p>
          <a:p>
            <a:pPr lvl="1">
              <a:buFont typeface="Wingdings" panose="05000000000000000000" pitchFamily="2" charset="2"/>
              <a:buChar char="§"/>
            </a:pPr>
            <a:r>
              <a:rPr lang="en-IN" dirty="0"/>
              <a:t>Deviation </a:t>
            </a:r>
            <a:r>
              <a:rPr lang="en-IN" dirty="0" smtClean="0"/>
              <a:t>Detection</a:t>
            </a:r>
          </a:p>
          <a:p>
            <a:pPr>
              <a:buFont typeface="Wingdings" pitchFamily="2" charset="2"/>
              <a:buChar char="q"/>
            </a:pPr>
            <a:r>
              <a:rPr lang="en-IN" dirty="0" smtClean="0"/>
              <a:t>Data </a:t>
            </a:r>
            <a:r>
              <a:rPr lang="en-IN" dirty="0"/>
              <a:t>Mining Process</a:t>
            </a:r>
          </a:p>
          <a:p>
            <a:pPr marL="0" indent="0">
              <a:buNone/>
            </a:pPr>
            <a:endParaRPr lang="de-DE" dirty="0"/>
          </a:p>
          <a:p>
            <a:pPr>
              <a:buFont typeface="Wingdings" pitchFamily="2" charset="2"/>
              <a:buChar char="q"/>
            </a:pPr>
            <a:r>
              <a:rPr lang="de-DE" dirty="0"/>
              <a:t>Challenges in </a:t>
            </a:r>
            <a:r>
              <a:rPr lang="de-DE" dirty="0" smtClean="0"/>
              <a:t>DM</a:t>
            </a:r>
          </a:p>
          <a:p>
            <a:pPr>
              <a:buFont typeface="Wingdings" pitchFamily="2" charset="2"/>
              <a:buChar char="q"/>
            </a:pPr>
            <a:endParaRPr lang="de-DE" dirty="0"/>
          </a:p>
          <a:p>
            <a:pPr>
              <a:buFont typeface="Wingdings" pitchFamily="2" charset="2"/>
              <a:buChar char="q"/>
            </a:pPr>
            <a:endParaRPr lang="en-IN" dirty="0" smtClean="0"/>
          </a:p>
        </p:txBody>
      </p:sp>
    </p:spTree>
    <p:extLst>
      <p:ext uri="{BB962C8B-B14F-4D97-AF65-F5344CB8AC3E}">
        <p14:creationId xmlns:p14="http://schemas.microsoft.com/office/powerpoint/2010/main" val="355675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88640"/>
            <a:ext cx="6120680" cy="850106"/>
          </a:xfrm>
        </p:spPr>
        <p:txBody>
          <a:bodyPr>
            <a:normAutofit fontScale="90000"/>
          </a:bodyPr>
          <a:lstStyle/>
          <a:p>
            <a:r>
              <a:rPr lang="en-IN" dirty="0" smtClean="0"/>
              <a:t/>
            </a:r>
            <a:br>
              <a:rPr lang="en-IN" dirty="0" smtClean="0"/>
            </a:br>
            <a:r>
              <a:rPr lang="en-IN" b="1" dirty="0"/>
              <a:t>Motivation:  </a:t>
            </a:r>
            <a:r>
              <a:rPr lang="en-IN" dirty="0"/>
              <a:t/>
            </a:r>
            <a:br>
              <a:rPr lang="en-IN" dirty="0"/>
            </a:br>
            <a:r>
              <a:rPr lang="en-IN" dirty="0"/>
              <a:t>“</a:t>
            </a:r>
            <a:r>
              <a:rPr lang="en-IN" b="1" dirty="0">
                <a:solidFill>
                  <a:schemeClr val="accent2">
                    <a:lumMod val="60000"/>
                    <a:lumOff val="40000"/>
                  </a:schemeClr>
                </a:solidFill>
              </a:rPr>
              <a:t>Necessity is the Mother of Invention”</a:t>
            </a:r>
          </a:p>
        </p:txBody>
      </p:sp>
      <p:sp>
        <p:nvSpPr>
          <p:cNvPr id="2" name="Content Placeholder 1"/>
          <p:cNvSpPr>
            <a:spLocks noGrp="1"/>
          </p:cNvSpPr>
          <p:nvPr>
            <p:ph idx="1"/>
          </p:nvPr>
        </p:nvSpPr>
        <p:spPr>
          <a:xfrm>
            <a:off x="457200" y="1484784"/>
            <a:ext cx="8229600" cy="5040560"/>
          </a:xfrm>
        </p:spPr>
        <p:txBody>
          <a:bodyPr>
            <a:normAutofit lnSpcReduction="10000"/>
          </a:bodyPr>
          <a:lstStyle/>
          <a:p>
            <a:r>
              <a:rPr lang="en-IN" dirty="0"/>
              <a:t>Data explosion problem </a:t>
            </a:r>
          </a:p>
          <a:p>
            <a:pPr lvl="1"/>
            <a:r>
              <a:rPr lang="en-IN" dirty="0"/>
              <a:t>Automated data collection tools and mature database technology lead to tremendous amounts of data stored in databases, data warehouses and other information repositories          </a:t>
            </a:r>
          </a:p>
          <a:p>
            <a:r>
              <a:rPr lang="en-IN" u="sng" dirty="0"/>
              <a:t>We are drowning in data, but starving for knowledge! </a:t>
            </a:r>
          </a:p>
          <a:p>
            <a:r>
              <a:rPr lang="en-IN" dirty="0"/>
              <a:t>Solution: </a:t>
            </a:r>
            <a:r>
              <a:rPr lang="en-IN" dirty="0" smtClean="0"/>
              <a:t>data </a:t>
            </a:r>
            <a:r>
              <a:rPr lang="en-IN" dirty="0"/>
              <a:t>mining</a:t>
            </a:r>
          </a:p>
          <a:p>
            <a:pPr lvl="1"/>
            <a:r>
              <a:rPr lang="en-IN" dirty="0" smtClean="0"/>
              <a:t>Extraction </a:t>
            </a:r>
            <a:r>
              <a:rPr lang="en-IN" dirty="0"/>
              <a:t>of interesting knowledge (rules, regularities,  patterns, constraints) from data in large databases</a:t>
            </a:r>
          </a:p>
          <a:p>
            <a:endParaRPr lang="en-IN" dirty="0"/>
          </a:p>
        </p:txBody>
      </p:sp>
      <p:sp>
        <p:nvSpPr>
          <p:cNvPr id="4" name="TextBox 3"/>
          <p:cNvSpPr txBox="1"/>
          <p:nvPr/>
        </p:nvSpPr>
        <p:spPr>
          <a:xfrm>
            <a:off x="8820472" y="6309320"/>
            <a:ext cx="216024" cy="369332"/>
          </a:xfrm>
          <a:prstGeom prst="rect">
            <a:avLst/>
          </a:prstGeom>
          <a:noFill/>
        </p:spPr>
        <p:txBody>
          <a:bodyPr wrap="square" rtlCol="0">
            <a:spAutoFit/>
          </a:bodyPr>
          <a:lstStyle/>
          <a:p>
            <a:r>
              <a:rPr lang="en-IN" dirty="0" smtClean="0"/>
              <a:t>7</a:t>
            </a:r>
            <a:endParaRPr lang="en-IN" dirty="0"/>
          </a:p>
        </p:txBody>
      </p:sp>
    </p:spTree>
    <p:extLst>
      <p:ext uri="{BB962C8B-B14F-4D97-AF65-F5344CB8AC3E}">
        <p14:creationId xmlns:p14="http://schemas.microsoft.com/office/powerpoint/2010/main" val="2164914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18654"/>
            <a:ext cx="7344816" cy="850106"/>
          </a:xfrm>
        </p:spPr>
        <p:txBody>
          <a:bodyPr/>
          <a:lstStyle/>
          <a:p>
            <a:r>
              <a:rPr lang="en-IN" b="1" dirty="0"/>
              <a:t>Why Mine Data? Commercial Viewpoint</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sz="2400" dirty="0"/>
              <a:t>Lots of data is being collected </a:t>
            </a:r>
            <a:br>
              <a:rPr lang="en-US" altLang="en-US" sz="2400" dirty="0"/>
            </a:br>
            <a:r>
              <a:rPr lang="en-US" altLang="en-US" sz="2400" dirty="0"/>
              <a:t>and warehoused </a:t>
            </a:r>
            <a:endParaRPr lang="en-US" altLang="en-US" sz="2400" dirty="0" smtClean="0"/>
          </a:p>
          <a:p>
            <a:pPr marL="0" indent="0">
              <a:lnSpc>
                <a:spcPct val="90000"/>
              </a:lnSpc>
              <a:buNone/>
            </a:pPr>
            <a:endParaRPr lang="en-US" altLang="en-US" sz="2400" dirty="0"/>
          </a:p>
          <a:p>
            <a:pPr lvl="1">
              <a:lnSpc>
                <a:spcPct val="90000"/>
              </a:lnSpc>
            </a:pPr>
            <a:r>
              <a:rPr lang="en-US" altLang="en-US" sz="2000" dirty="0"/>
              <a:t>Web data, e-commerce</a:t>
            </a:r>
          </a:p>
          <a:p>
            <a:pPr lvl="1">
              <a:lnSpc>
                <a:spcPct val="90000"/>
              </a:lnSpc>
            </a:pPr>
            <a:r>
              <a:rPr lang="en-US" altLang="en-US" sz="2000" dirty="0"/>
              <a:t>purchases at department/</a:t>
            </a:r>
            <a:br>
              <a:rPr lang="en-US" altLang="en-US" sz="2000" dirty="0"/>
            </a:br>
            <a:r>
              <a:rPr lang="en-US" altLang="en-US" sz="2000" dirty="0"/>
              <a:t>grocery stores</a:t>
            </a:r>
          </a:p>
          <a:p>
            <a:pPr lvl="1">
              <a:lnSpc>
                <a:spcPct val="90000"/>
              </a:lnSpc>
            </a:pPr>
            <a:r>
              <a:rPr lang="en-US" altLang="en-US" sz="2000" dirty="0"/>
              <a:t>Bank/Credit Card </a:t>
            </a:r>
            <a:br>
              <a:rPr lang="en-US" altLang="en-US" sz="2000" dirty="0"/>
            </a:br>
            <a:r>
              <a:rPr lang="en-US" altLang="en-US" sz="2000" dirty="0"/>
              <a:t>transactions</a:t>
            </a:r>
          </a:p>
          <a:p>
            <a:pPr>
              <a:lnSpc>
                <a:spcPct val="90000"/>
              </a:lnSpc>
              <a:spcBef>
                <a:spcPct val="75000"/>
              </a:spcBef>
            </a:pPr>
            <a:endParaRPr lang="en-US" altLang="en-US" sz="2400" dirty="0" smtClean="0"/>
          </a:p>
          <a:p>
            <a:pPr marL="0" indent="0">
              <a:lnSpc>
                <a:spcPct val="90000"/>
              </a:lnSpc>
              <a:spcBef>
                <a:spcPct val="75000"/>
              </a:spcBef>
              <a:buNone/>
            </a:pPr>
            <a:endParaRPr lang="en-US" altLang="en-US" sz="2400" dirty="0"/>
          </a:p>
          <a:p>
            <a:pPr>
              <a:lnSpc>
                <a:spcPct val="90000"/>
              </a:lnSpc>
              <a:spcBef>
                <a:spcPct val="40000"/>
              </a:spcBef>
            </a:pPr>
            <a:r>
              <a:rPr lang="en-US" altLang="en-US" sz="2400" dirty="0"/>
              <a:t>Competitive Pressure is Strong </a:t>
            </a:r>
          </a:p>
          <a:p>
            <a:pPr lvl="1">
              <a:lnSpc>
                <a:spcPct val="90000"/>
              </a:lnSpc>
            </a:pPr>
            <a:r>
              <a:rPr lang="en-US" altLang="en-US" sz="2000" dirty="0"/>
              <a:t>Provide better, customized services for an </a:t>
            </a:r>
            <a:r>
              <a:rPr lang="en-US" altLang="en-US" sz="2000" i="1" dirty="0"/>
              <a:t>edge </a:t>
            </a:r>
            <a:r>
              <a:rPr lang="en-US" altLang="en-US" sz="2000" dirty="0"/>
              <a:t>(e.g. in Customer Relationship Management)</a:t>
            </a:r>
          </a:p>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3677899943"/>
              </p:ext>
            </p:extLst>
          </p:nvPr>
        </p:nvGraphicFramePr>
        <p:xfrm>
          <a:off x="6997700" y="861509"/>
          <a:ext cx="2146300" cy="2341563"/>
        </p:xfrm>
        <a:graphic>
          <a:graphicData uri="http://schemas.openxmlformats.org/presentationml/2006/ole">
            <mc:AlternateContent xmlns:mc="http://schemas.openxmlformats.org/markup-compatibility/2006">
              <mc:Choice xmlns:v="urn:schemas-microsoft-com:vml" Requires="v">
                <p:oleObj spid="_x0000_s1154" name="VISIO" r:id="rId3" imgW="2142744" imgH="2343912" progId="">
                  <p:embed/>
                </p:oleObj>
              </mc:Choice>
              <mc:Fallback>
                <p:oleObj name="VISIO" r:id="rId3" imgW="2142744" imgH="234391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861509"/>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descr="story-3dimensiona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484" y="1575941"/>
            <a:ext cx="1965325" cy="12961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1648653253"/>
              </p:ext>
            </p:extLst>
          </p:nvPr>
        </p:nvGraphicFramePr>
        <p:xfrm>
          <a:off x="6372200" y="3356993"/>
          <a:ext cx="1485900" cy="1512167"/>
        </p:xfrm>
        <a:graphic>
          <a:graphicData uri="http://schemas.openxmlformats.org/presentationml/2006/ole">
            <mc:AlternateContent xmlns:mc="http://schemas.openxmlformats.org/markup-compatibility/2006">
              <mc:Choice xmlns:v="urn:schemas-microsoft-com:vml" Requires="v">
                <p:oleObj spid="_x0000_s1155" name="VISIO" r:id="rId6" imgW="1661160" imgH="1748028" progId="">
                  <p:embed/>
                </p:oleObj>
              </mc:Choice>
              <mc:Fallback>
                <p:oleObj name="VISIO" r:id="rId6" imgW="1661160" imgH="1748028" progId="">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3356993"/>
                        <a:ext cx="1485900" cy="1512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74090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6336704" cy="850106"/>
          </a:xfrm>
        </p:spPr>
        <p:txBody>
          <a:bodyPr/>
          <a:lstStyle/>
          <a:p>
            <a:r>
              <a:rPr lang="en-IN" dirty="0"/>
              <a:t>Why Mine Data? Scientific Viewpoint</a:t>
            </a:r>
          </a:p>
        </p:txBody>
      </p:sp>
      <p:sp>
        <p:nvSpPr>
          <p:cNvPr id="4" name="Content Placeholder 3"/>
          <p:cNvSpPr>
            <a:spLocks noGrp="1"/>
          </p:cNvSpPr>
          <p:nvPr>
            <p:ph idx="1"/>
          </p:nvPr>
        </p:nvSpPr>
        <p:spPr>
          <a:xfrm>
            <a:off x="395536" y="1447800"/>
            <a:ext cx="8143900" cy="4645496"/>
          </a:xfrm>
        </p:spPr>
        <p:txBody>
          <a:bodyPr>
            <a:normAutofit/>
          </a:bodyPr>
          <a:lstStyle/>
          <a:p>
            <a:pPr>
              <a:lnSpc>
                <a:spcPct val="80000"/>
              </a:lnSpc>
            </a:pPr>
            <a:r>
              <a:rPr lang="en-US" altLang="en-US" sz="2400" dirty="0"/>
              <a:t>Data collected and stored at </a:t>
            </a:r>
            <a:br>
              <a:rPr lang="en-US" altLang="en-US" sz="2400" dirty="0"/>
            </a:br>
            <a:r>
              <a:rPr lang="en-US" altLang="en-US" sz="2400" dirty="0"/>
              <a:t>enormous speeds (GB/hour)</a:t>
            </a:r>
          </a:p>
          <a:p>
            <a:pPr lvl="1">
              <a:lnSpc>
                <a:spcPct val="80000"/>
              </a:lnSpc>
              <a:spcBef>
                <a:spcPct val="40000"/>
              </a:spcBef>
            </a:pPr>
            <a:r>
              <a:rPr lang="en-US" altLang="en-US" sz="2000" dirty="0"/>
              <a:t>remote sensors on a satellite</a:t>
            </a:r>
          </a:p>
          <a:p>
            <a:pPr lvl="1">
              <a:lnSpc>
                <a:spcPct val="80000"/>
              </a:lnSpc>
              <a:spcBef>
                <a:spcPct val="40000"/>
              </a:spcBef>
            </a:pPr>
            <a:r>
              <a:rPr lang="en-US" altLang="en-US" sz="2000" dirty="0"/>
              <a:t>telescopes scanning the skies</a:t>
            </a:r>
          </a:p>
          <a:p>
            <a:pPr lvl="1">
              <a:lnSpc>
                <a:spcPct val="80000"/>
              </a:lnSpc>
              <a:spcBef>
                <a:spcPct val="40000"/>
              </a:spcBef>
            </a:pPr>
            <a:r>
              <a:rPr lang="en-US" altLang="en-US" sz="2000" dirty="0"/>
              <a:t>microarrays generating gene </a:t>
            </a:r>
            <a:br>
              <a:rPr lang="en-US" altLang="en-US" sz="2000" dirty="0"/>
            </a:br>
            <a:r>
              <a:rPr lang="en-US" altLang="en-US" sz="2000" dirty="0"/>
              <a:t>expression data</a:t>
            </a:r>
          </a:p>
          <a:p>
            <a:pPr lvl="1">
              <a:lnSpc>
                <a:spcPct val="80000"/>
              </a:lnSpc>
              <a:spcBef>
                <a:spcPct val="40000"/>
              </a:spcBef>
            </a:pPr>
            <a:r>
              <a:rPr lang="en-US" altLang="en-US" sz="2000" dirty="0"/>
              <a:t>scientific simulations </a:t>
            </a:r>
            <a:br>
              <a:rPr lang="en-US" altLang="en-US" sz="2000" dirty="0"/>
            </a:br>
            <a:r>
              <a:rPr lang="en-US" altLang="en-US" sz="2000" dirty="0"/>
              <a:t>generating terabytes of </a:t>
            </a:r>
            <a:r>
              <a:rPr lang="en-US" altLang="en-US" sz="2000" dirty="0" smtClean="0"/>
              <a:t>data</a:t>
            </a:r>
          </a:p>
          <a:p>
            <a:pPr lvl="1">
              <a:lnSpc>
                <a:spcPct val="80000"/>
              </a:lnSpc>
              <a:spcBef>
                <a:spcPct val="40000"/>
              </a:spcBef>
            </a:pPr>
            <a:endParaRPr lang="en-US" altLang="en-US" sz="2000" dirty="0"/>
          </a:p>
          <a:p>
            <a:pPr>
              <a:lnSpc>
                <a:spcPct val="80000"/>
              </a:lnSpc>
            </a:pPr>
            <a:r>
              <a:rPr lang="en-US" altLang="en-US" sz="2400" dirty="0" smtClean="0"/>
              <a:t>Data </a:t>
            </a:r>
            <a:r>
              <a:rPr lang="en-US" altLang="en-US" sz="2400" dirty="0"/>
              <a:t>mining may help scientists </a:t>
            </a:r>
          </a:p>
          <a:p>
            <a:pPr lvl="1">
              <a:lnSpc>
                <a:spcPct val="80000"/>
              </a:lnSpc>
            </a:pPr>
            <a:r>
              <a:rPr lang="en-US" altLang="en-US" sz="2000" dirty="0"/>
              <a:t>in classifying and segmenting data</a:t>
            </a:r>
          </a:p>
          <a:p>
            <a:pPr lvl="1">
              <a:lnSpc>
                <a:spcPct val="80000"/>
              </a:lnSpc>
            </a:pPr>
            <a:r>
              <a:rPr lang="en-US" altLang="en-US" sz="2000" dirty="0"/>
              <a:t>in Hypothesis Formation</a:t>
            </a:r>
          </a:p>
          <a:p>
            <a:endParaRPr lang="en-IN" dirty="0" smtClean="0"/>
          </a:p>
          <a:p>
            <a:endParaRPr lang="en-IN" dirty="0" smtClean="0"/>
          </a:p>
        </p:txBody>
      </p:sp>
      <p:grpSp>
        <p:nvGrpSpPr>
          <p:cNvPr id="5" name="Group 4"/>
          <p:cNvGrpSpPr>
            <a:grpSpLocks/>
          </p:cNvGrpSpPr>
          <p:nvPr/>
        </p:nvGrpSpPr>
        <p:grpSpPr bwMode="auto">
          <a:xfrm>
            <a:off x="6516216" y="4607631"/>
            <a:ext cx="2133600" cy="1600200"/>
            <a:chOff x="4240" y="3165"/>
            <a:chExt cx="1487" cy="1099"/>
          </a:xfrm>
        </p:grpSpPr>
        <p:sp>
          <p:nvSpPr>
            <p:cNvPr id="6" name="Rectangle 5"/>
            <p:cNvSpPr>
              <a:spLocks noChangeArrowheads="1"/>
            </p:cNvSpPr>
            <p:nvPr/>
          </p:nvSpPr>
          <p:spPr bwMode="auto">
            <a:xfrm>
              <a:off x="4240" y="3165"/>
              <a:ext cx="1487" cy="10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 name="Rectangle 6"/>
            <p:cNvSpPr>
              <a:spLocks noChangeArrowheads="1"/>
            </p:cNvSpPr>
            <p:nvPr/>
          </p:nvSpPr>
          <p:spPr bwMode="auto">
            <a:xfrm>
              <a:off x="4240" y="3165"/>
              <a:ext cx="1487" cy="1098"/>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 y="3165"/>
              <a:ext cx="1487"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p:nvSpPr>
          <p:spPr bwMode="auto">
            <a:xfrm>
              <a:off x="4240" y="4263"/>
              <a:ext cx="1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Freeform 9"/>
            <p:cNvSpPr>
              <a:spLocks/>
            </p:cNvSpPr>
            <p:nvPr/>
          </p:nvSpPr>
          <p:spPr bwMode="auto">
            <a:xfrm>
              <a:off x="4240" y="3165"/>
              <a:ext cx="1487" cy="1098"/>
            </a:xfrm>
            <a:custGeom>
              <a:avLst/>
              <a:gdLst>
                <a:gd name="T0" fmla="*/ 0 w 744"/>
                <a:gd name="T1" fmla="*/ 0 h 586"/>
                <a:gd name="T2" fmla="*/ 744 w 744"/>
                <a:gd name="T3" fmla="*/ 0 h 586"/>
                <a:gd name="T4" fmla="*/ 744 w 744"/>
                <a:gd name="T5" fmla="*/ 586 h 586"/>
              </a:gdLst>
              <a:ahLst/>
              <a:cxnLst>
                <a:cxn ang="0">
                  <a:pos x="T0" y="T1"/>
                </a:cxn>
                <a:cxn ang="0">
                  <a:pos x="T2" y="T3"/>
                </a:cxn>
                <a:cxn ang="0">
                  <a:pos x="T4" y="T5"/>
                </a:cxn>
              </a:cxnLst>
              <a:rect l="0" t="0" r="r" b="b"/>
              <a:pathLst>
                <a:path w="744" h="586">
                  <a:moveTo>
                    <a:pt x="0" y="0"/>
                  </a:moveTo>
                  <a:lnTo>
                    <a:pt x="744" y="0"/>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 name="Freeform 10"/>
            <p:cNvSpPr>
              <a:spLocks/>
            </p:cNvSpPr>
            <p:nvPr/>
          </p:nvSpPr>
          <p:spPr bwMode="auto">
            <a:xfrm>
              <a:off x="4240" y="3165"/>
              <a:ext cx="1487" cy="1098"/>
            </a:xfrm>
            <a:custGeom>
              <a:avLst/>
              <a:gdLst>
                <a:gd name="T0" fmla="*/ 0 w 744"/>
                <a:gd name="T1" fmla="*/ 0 h 586"/>
                <a:gd name="T2" fmla="*/ 0 w 744"/>
                <a:gd name="T3" fmla="*/ 586 h 586"/>
                <a:gd name="T4" fmla="*/ 744 w 744"/>
                <a:gd name="T5" fmla="*/ 586 h 586"/>
              </a:gdLst>
              <a:ahLst/>
              <a:cxnLst>
                <a:cxn ang="0">
                  <a:pos x="T0" y="T1"/>
                </a:cxn>
                <a:cxn ang="0">
                  <a:pos x="T2" y="T3"/>
                </a:cxn>
                <a:cxn ang="0">
                  <a:pos x="T4" y="T5"/>
                </a:cxn>
              </a:cxnLst>
              <a:rect l="0" t="0" r="r" b="b"/>
              <a:pathLst>
                <a:path w="744" h="586">
                  <a:moveTo>
                    <a:pt x="0" y="0"/>
                  </a:moveTo>
                  <a:lnTo>
                    <a:pt x="0" y="586"/>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 name="Freeform 11"/>
            <p:cNvSpPr>
              <a:spLocks/>
            </p:cNvSpPr>
            <p:nvPr/>
          </p:nvSpPr>
          <p:spPr bwMode="auto">
            <a:xfrm>
              <a:off x="4240" y="3165"/>
              <a:ext cx="1487" cy="1098"/>
            </a:xfrm>
            <a:custGeom>
              <a:avLst/>
              <a:gdLst>
                <a:gd name="T0" fmla="*/ 0 w 744"/>
                <a:gd name="T1" fmla="*/ 0 h 586"/>
                <a:gd name="T2" fmla="*/ 0 w 744"/>
                <a:gd name="T3" fmla="*/ 586 h 586"/>
                <a:gd name="T4" fmla="*/ 744 w 744"/>
                <a:gd name="T5" fmla="*/ 586 h 586"/>
              </a:gdLst>
              <a:ahLst/>
              <a:cxnLst>
                <a:cxn ang="0">
                  <a:pos x="T0" y="T1"/>
                </a:cxn>
                <a:cxn ang="0">
                  <a:pos x="T2" y="T3"/>
                </a:cxn>
                <a:cxn ang="0">
                  <a:pos x="T4" y="T5"/>
                </a:cxn>
              </a:cxnLst>
              <a:rect l="0" t="0" r="r" b="b"/>
              <a:pathLst>
                <a:path w="744" h="586">
                  <a:moveTo>
                    <a:pt x="0" y="0"/>
                  </a:moveTo>
                  <a:lnTo>
                    <a:pt x="0" y="586"/>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 name="Freeform 12"/>
            <p:cNvSpPr>
              <a:spLocks/>
            </p:cNvSpPr>
            <p:nvPr/>
          </p:nvSpPr>
          <p:spPr bwMode="auto">
            <a:xfrm>
              <a:off x="4240" y="3165"/>
              <a:ext cx="1487" cy="1098"/>
            </a:xfrm>
            <a:custGeom>
              <a:avLst/>
              <a:gdLst>
                <a:gd name="T0" fmla="*/ 0 w 744"/>
                <a:gd name="T1" fmla="*/ 0 h 586"/>
                <a:gd name="T2" fmla="*/ 744 w 744"/>
                <a:gd name="T3" fmla="*/ 0 h 586"/>
                <a:gd name="T4" fmla="*/ 744 w 744"/>
                <a:gd name="T5" fmla="*/ 586 h 586"/>
              </a:gdLst>
              <a:ahLst/>
              <a:cxnLst>
                <a:cxn ang="0">
                  <a:pos x="T0" y="T1"/>
                </a:cxn>
                <a:cxn ang="0">
                  <a:pos x="T2" y="T3"/>
                </a:cxn>
                <a:cxn ang="0">
                  <a:pos x="T4" y="T5"/>
                </a:cxn>
              </a:cxnLst>
              <a:rect l="0" t="0" r="r" b="b"/>
              <a:pathLst>
                <a:path w="744" h="586">
                  <a:moveTo>
                    <a:pt x="0" y="0"/>
                  </a:moveTo>
                  <a:lnTo>
                    <a:pt x="744" y="0"/>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 name="Line 13"/>
            <p:cNvSpPr>
              <a:spLocks noChangeShapeType="1"/>
            </p:cNvSpPr>
            <p:nvPr/>
          </p:nvSpPr>
          <p:spPr bwMode="auto">
            <a:xfrm>
              <a:off x="4240" y="3165"/>
              <a:ext cx="1" cy="109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pic>
        <p:nvPicPr>
          <p:cNvPr id="15" name="Picture 14"/>
          <p:cNvPicPr>
            <a:picLocks noChangeAspect="1" noChangeArrowheads="1"/>
          </p:cNvPicPr>
          <p:nvPr/>
        </p:nvPicPr>
        <p:blipFill>
          <a:blip r:embed="rId4" cstate="print">
            <a:clrChange>
              <a:clrFrom>
                <a:srgbClr val="FFFFFF"/>
              </a:clrFrom>
              <a:clrTo>
                <a:srgbClr val="FFFFFF">
                  <a:alpha val="0"/>
                </a:srgbClr>
              </a:clrTo>
            </a:clrChange>
            <a:lum contrast="12000"/>
            <a:extLst>
              <a:ext uri="{28A0092B-C50C-407E-A947-70E740481C1C}">
                <a14:useLocalDpi xmlns:a14="http://schemas.microsoft.com/office/drawing/2010/main" val="0"/>
              </a:ext>
            </a:extLst>
          </a:blip>
          <a:srcRect l="946" t="2650" r="946" b="2745"/>
          <a:stretch>
            <a:fillRect/>
          </a:stretch>
        </p:blipFill>
        <p:spPr bwMode="auto">
          <a:xfrm>
            <a:off x="4458816" y="1828800"/>
            <a:ext cx="1884363" cy="1593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Object 15"/>
          <p:cNvGraphicFramePr>
            <a:graphicFrameLocks noChangeAspect="1"/>
          </p:cNvGraphicFramePr>
          <p:nvPr>
            <p:extLst>
              <p:ext uri="{D42A27DB-BD31-4B8C-83A1-F6EECF244321}">
                <p14:modId xmlns:p14="http://schemas.microsoft.com/office/powerpoint/2010/main" val="3313290778"/>
              </p:ext>
            </p:extLst>
          </p:nvPr>
        </p:nvGraphicFramePr>
        <p:xfrm>
          <a:off x="6516216" y="1447800"/>
          <a:ext cx="2133600" cy="1657350"/>
        </p:xfrm>
        <a:graphic>
          <a:graphicData uri="http://schemas.openxmlformats.org/presentationml/2006/ole">
            <mc:AlternateContent xmlns:mc="http://schemas.openxmlformats.org/markup-compatibility/2006">
              <mc:Choice xmlns:v="urn:schemas-microsoft-com:vml" Requires="v">
                <p:oleObj spid="_x0000_s2172" name="VISIO" r:id="rId5" imgW="2557272" imgH="1991868" progId="">
                  <p:embed/>
                </p:oleObj>
              </mc:Choice>
              <mc:Fallback>
                <p:oleObj name="VISIO" r:id="rId5" imgW="2557272" imgH="1991868" progId="">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1447800"/>
                        <a:ext cx="21336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526179932"/>
              </p:ext>
            </p:extLst>
          </p:nvPr>
        </p:nvGraphicFramePr>
        <p:xfrm>
          <a:off x="6516216" y="3286478"/>
          <a:ext cx="2133600" cy="1139825"/>
        </p:xfrm>
        <a:graphic>
          <a:graphicData uri="http://schemas.openxmlformats.org/presentationml/2006/ole">
            <mc:AlternateContent xmlns:mc="http://schemas.openxmlformats.org/markup-compatibility/2006">
              <mc:Choice xmlns:v="urn:schemas-microsoft-com:vml" Requires="v">
                <p:oleObj spid="_x0000_s2173" name="VISIO" r:id="rId7" imgW="2401824" imgH="1491996" progId="">
                  <p:embed/>
                </p:oleObj>
              </mc:Choice>
              <mc:Fallback>
                <p:oleObj name="VISIO" r:id="rId7" imgW="2401824" imgH="1491996"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3286478"/>
                        <a:ext cx="2133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43905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9290</TotalTime>
  <Words>2197</Words>
  <Application>Microsoft Office PowerPoint</Application>
  <PresentationFormat>On-screen Show (4:3)</PresentationFormat>
  <Paragraphs>382</Paragraphs>
  <Slides>48</Slides>
  <Notes>9</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48</vt:i4>
      </vt:variant>
    </vt:vector>
  </HeadingPairs>
  <TitlesOfParts>
    <vt:vector size="61" baseType="lpstr">
      <vt:lpstr>Arial</vt:lpstr>
      <vt:lpstr>Calibri</vt:lpstr>
      <vt:lpstr>Lohit Hindi</vt:lpstr>
      <vt:lpstr>Monotype Sorts</vt:lpstr>
      <vt:lpstr>Symbol</vt:lpstr>
      <vt:lpstr>Tahoma</vt:lpstr>
      <vt:lpstr>Times New Roman</vt:lpstr>
      <vt:lpstr>WenQuanYi Micro Hei</vt:lpstr>
      <vt:lpstr>Wingdings</vt:lpstr>
      <vt:lpstr>Office Theme</vt:lpstr>
      <vt:lpstr>1_Office Theme</vt:lpstr>
      <vt:lpstr>VISIO</vt:lpstr>
      <vt:lpstr>Document</vt:lpstr>
      <vt:lpstr>Course Name :  Data Mining</vt:lpstr>
      <vt:lpstr>PowerPoint Presentation</vt:lpstr>
      <vt:lpstr> Textbooks/Reference Books</vt:lpstr>
      <vt:lpstr>Modular Structure </vt:lpstr>
      <vt:lpstr>Evaluation Scheme</vt:lpstr>
      <vt:lpstr>Session#1 – Introduction to Data Mining</vt:lpstr>
      <vt:lpstr> Motivation:   “Necessity is the Mother of Invention”</vt:lpstr>
      <vt:lpstr>Why Mine Data? Commercial Viewpoint</vt:lpstr>
      <vt:lpstr>Why Mine Data? Scientific Viewpoint</vt:lpstr>
      <vt:lpstr>Evolution of Database Technology</vt:lpstr>
      <vt:lpstr>Definition of Data Mining</vt:lpstr>
      <vt:lpstr>Examples: What is (not) Data Mining?</vt:lpstr>
      <vt:lpstr>Technologies used in DM </vt:lpstr>
      <vt:lpstr>Data Mining on Diverse kinds of Data</vt:lpstr>
      <vt:lpstr>Why traditional technique is not suitable for Bigdata</vt:lpstr>
      <vt:lpstr>Multidimensional view of data Mining</vt:lpstr>
      <vt:lpstr>Multidimensional view of data Mining</vt:lpstr>
      <vt:lpstr>Datamining Method and classification</vt:lpstr>
      <vt:lpstr>Data Mining Tasks</vt:lpstr>
      <vt:lpstr>Classification: Definition</vt:lpstr>
      <vt:lpstr>Classification Example</vt:lpstr>
      <vt:lpstr>Classification: Application 1</vt:lpstr>
      <vt:lpstr>Classification: Application 2</vt:lpstr>
      <vt:lpstr>Classification: Application 3</vt:lpstr>
      <vt:lpstr>Classification: Application 4</vt:lpstr>
      <vt:lpstr>Clustering Definition</vt:lpstr>
      <vt:lpstr>Illustrating Clustering</vt:lpstr>
      <vt:lpstr>Clustering: Application 1</vt:lpstr>
      <vt:lpstr>Clustering: Application 2</vt:lpstr>
      <vt:lpstr>Association Rule Discovery: Definition</vt:lpstr>
      <vt:lpstr>Applications</vt:lpstr>
      <vt:lpstr>Regression</vt:lpstr>
      <vt:lpstr>Deviation/Anomaly Detection</vt:lpstr>
      <vt:lpstr> Data Mining Process</vt:lpstr>
      <vt:lpstr>DM Process</vt:lpstr>
      <vt:lpstr>Generic Data Mining Process </vt:lpstr>
      <vt:lpstr>Prior Knowledge</vt:lpstr>
      <vt:lpstr>Data Preparation</vt:lpstr>
      <vt:lpstr>Modeling</vt:lpstr>
      <vt:lpstr>Application</vt:lpstr>
      <vt:lpstr>Knowledge and action</vt:lpstr>
      <vt:lpstr>CRISP-DM</vt:lpstr>
      <vt:lpstr>CRISP data mining framework </vt:lpstr>
      <vt:lpstr>PowerPoint Presentation</vt:lpstr>
      <vt:lpstr>DM Issues/Challenges – Mining Methodology</vt:lpstr>
      <vt:lpstr>DM Issues/Challenges – User Interaction</vt:lpstr>
      <vt:lpstr>DM Issues/Challenges - Diversity of Database Types</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HP</cp:lastModifiedBy>
  <cp:revision>123</cp:revision>
  <dcterms:created xsi:type="dcterms:W3CDTF">2012-01-02T05:05:52Z</dcterms:created>
  <dcterms:modified xsi:type="dcterms:W3CDTF">2021-11-06T07:14:02Z</dcterms:modified>
</cp:coreProperties>
</file>