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75"/>
  </p:notesMasterIdLst>
  <p:handoutMasterIdLst>
    <p:handoutMasterId r:id="rId76"/>
  </p:handoutMasterIdLst>
  <p:sldIdLst>
    <p:sldId id="256" r:id="rId5"/>
    <p:sldId id="257" r:id="rId6"/>
    <p:sldId id="338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46" r:id="rId20"/>
    <p:sldId id="406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47" r:id="rId34"/>
    <p:sldId id="448" r:id="rId35"/>
    <p:sldId id="420" r:id="rId36"/>
    <p:sldId id="421" r:id="rId37"/>
    <p:sldId id="480" r:id="rId38"/>
    <p:sldId id="482" r:id="rId39"/>
    <p:sldId id="475" r:id="rId40"/>
    <p:sldId id="476" r:id="rId41"/>
    <p:sldId id="477" r:id="rId42"/>
    <p:sldId id="478" r:id="rId43"/>
    <p:sldId id="424" r:id="rId44"/>
    <p:sldId id="425" r:id="rId45"/>
    <p:sldId id="426" r:id="rId46"/>
    <p:sldId id="427" r:id="rId47"/>
    <p:sldId id="429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5" r:id="rId59"/>
    <p:sldId id="470" r:id="rId60"/>
    <p:sldId id="471" r:id="rId61"/>
    <p:sldId id="472" r:id="rId62"/>
    <p:sldId id="473" r:id="rId63"/>
    <p:sldId id="458" r:id="rId64"/>
    <p:sldId id="459" r:id="rId65"/>
    <p:sldId id="460" r:id="rId66"/>
    <p:sldId id="479" r:id="rId67"/>
    <p:sldId id="461" r:id="rId68"/>
    <p:sldId id="462" r:id="rId69"/>
    <p:sldId id="464" r:id="rId70"/>
    <p:sldId id="465" r:id="rId71"/>
    <p:sldId id="483" r:id="rId72"/>
    <p:sldId id="469" r:id="rId73"/>
    <p:sldId id="33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27EBB-8FBF-4474-9565-F813E94C756F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0AF4-CAD9-46E6-BF5B-7F3323C8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54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B58A77-0547-4997-B57B-BB169281CDC2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9777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50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80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7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/>
          <a:lstStyle/>
          <a:p>
            <a:fld id="{F686912A-1621-4FF5-B249-19F6BAB11272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6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3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LevelPresenter details comes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 and other details can come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ts val="1411"/>
              </a:lnSpc>
            </a:pPr>
            <a:r>
              <a:rPr lang="en-US" sz="4400" b="1" strike="noStrike" spc="-1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Please enter the presentation title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Picture 12"/>
          <p:cNvPicPr/>
          <p:nvPr/>
        </p:nvPicPr>
        <p:blipFill>
          <a:blip r:embed="rId15"/>
          <a:srcRect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900" b="1" strike="noStrike" spc="-1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</a:t>
            </a:r>
            <a:r>
              <a:rPr lang="en-IN" sz="2900" b="0" strike="noStrike" spc="-14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Pilani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Pilani, 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7"/>
          <p:cNvPicPr/>
          <p:nvPr/>
        </p:nvPicPr>
        <p:blipFill>
          <a:blip r:embed="rId14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495680" y="65530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2133720" y="65530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815520" y="65530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2362320" y="12952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0" y="12952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4681800" y="12952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ftr"/>
          </p:nvPr>
        </p:nvSpPr>
        <p:spPr>
          <a:xfrm>
            <a:off x="2195640" y="6237360"/>
            <a:ext cx="439200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11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97C1F84-1B22-4EDD-975B-DD2708592C0C}" type="slidenum">
              <a:rPr lang="en-IN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10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</a:t>
            </a:r>
            <a:r>
              <a:rPr lang="en-IN" sz="110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Pilani, Pilani Campus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7"/>
          <p:cNvPicPr/>
          <p:nvPr/>
        </p:nvPicPr>
        <p:blipFill>
          <a:blip r:embed="rId14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4495680" y="65530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2133720" y="65530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6815520" y="65530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2362320" y="12952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0" y="1295280"/>
            <a:ext cx="236196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4681800" y="12952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PlaceHolder 8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10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11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12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1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5328970-1DDC-4254-8D30-42D1544234F7}" type="datetime4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December 17, 2021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1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6D7049C-10D5-4ED6-9D7C-65855756BF90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1D38D7-BD7F-4B21-8CD2-8B86718FCEFD}" type="slidenum">
              <a:rPr lang="en-IN" sz="9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771640" y="6307560"/>
            <a:ext cx="367200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 algn="ct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Mining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9"/>
          <p:cNvPicPr/>
          <p:nvPr/>
        </p:nvPicPr>
        <p:blipFill>
          <a:blip r:embed="rId15"/>
          <a:srcRect l="1916" b="5315"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ln>
            <a:noFill/>
          </a:ln>
        </p:spPr>
      </p:pic>
      <p:sp>
        <p:nvSpPr>
          <p:cNvPr id="191" name="CustomShape 5"/>
          <p:cNvSpPr/>
          <p:nvPr/>
        </p:nvSpPr>
        <p:spPr>
          <a:xfrm>
            <a:off x="2362320" y="1295280"/>
            <a:ext cx="2328480" cy="4572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2" name="CustomShape 6"/>
          <p:cNvSpPr/>
          <p:nvPr/>
        </p:nvSpPr>
        <p:spPr>
          <a:xfrm>
            <a:off x="0" y="1295280"/>
            <a:ext cx="2361960" cy="4572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4681440" y="1295280"/>
            <a:ext cx="2328480" cy="45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" name="CustomShape 8"/>
          <p:cNvSpPr/>
          <p:nvPr/>
        </p:nvSpPr>
        <p:spPr>
          <a:xfrm>
            <a:off x="3276720" y="6623280"/>
            <a:ext cx="586692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830" b="1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</a:t>
            </a:r>
            <a:r>
              <a:rPr lang="en-IN" sz="830" b="0" strike="noStrike" spc="-1">
                <a:solidFill>
                  <a:srgbClr val="10114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Pilani, Deemed to be University under Section 3 of UGC Act, 1956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4495680" y="6553080"/>
            <a:ext cx="2328480" cy="4572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10"/>
          <p:cNvSpPr/>
          <p:nvPr/>
        </p:nvSpPr>
        <p:spPr>
          <a:xfrm>
            <a:off x="2133720" y="6553080"/>
            <a:ext cx="2361960" cy="4572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7" name="CustomShape 11"/>
          <p:cNvSpPr/>
          <p:nvPr/>
        </p:nvSpPr>
        <p:spPr>
          <a:xfrm>
            <a:off x="6815160" y="6553080"/>
            <a:ext cx="2328480" cy="45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926656" y="3505200"/>
            <a:ext cx="669636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ts val="1411"/>
              </a:lnSpc>
            </a:pP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068" y="3892034"/>
            <a:ext cx="407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Association </a:t>
            </a:r>
            <a:r>
              <a:rPr lang="en-IN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Analysis</a:t>
            </a:r>
            <a:endParaRPr lang="en-IN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480208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Prof.Vijayalakshmi Anand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BITS </a:t>
            </a:r>
            <a:r>
              <a:rPr lang="en-US" smtClean="0">
                <a:solidFill>
                  <a:schemeClr val="bg1"/>
                </a:solidFill>
              </a:rPr>
              <a:t>-Pilani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1E900F7-50A1-42FC-9785-4A86DC59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13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1" name="VISIO" r:id="rId3" imgW="9807480" imgH="7407000" progId="Visio.Drawing.6">
                  <p:embed/>
                </p:oleObj>
              </mc:Choice>
              <mc:Fallback>
                <p:oleObj name="VISIO" r:id="rId3" imgW="9807480" imgH="74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Given d items, there are 2</a:t>
            </a:r>
            <a:r>
              <a:rPr lang="en-US" altLang="en-US" sz="2000" baseline="30000" dirty="0"/>
              <a:t>d</a:t>
            </a:r>
            <a:r>
              <a:rPr lang="en-US" altLang="en-US" sz="2000" dirty="0"/>
              <a:t> possible candidate itemsets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940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76483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</a:t>
            </a:r>
            <a:r>
              <a:rPr lang="en-US" altLang="en-US" dirty="0" err="1"/>
              <a:t>NMw</a:t>
            </a:r>
            <a:r>
              <a:rPr lang="en-US" altLang="en-US" dirty="0"/>
              <a:t>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Frequent Itemset Generation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FF230B-C186-4500-8916-E5A87A12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2590438"/>
            <a:ext cx="7182852" cy="2591162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xmlns="" id="{92EFF2B0-89D0-44D0-9DEE-AC3D76F57F56}"/>
              </a:ext>
            </a:extLst>
          </p:cNvPr>
          <p:cNvGraphicFramePr>
            <a:graphicFrameLocks/>
          </p:cNvGraphicFramePr>
          <p:nvPr/>
        </p:nvGraphicFramePr>
        <p:xfrm>
          <a:off x="1676400" y="2971800"/>
          <a:ext cx="3505200" cy="184340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70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TID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Diaper, Butter, Beans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Milk, Diaper, Butter,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Butter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0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5" name="Rectangle 3"/>
          <p:cNvSpPr>
            <a:spLocks noGrp="1" noChangeArrowheads="1"/>
          </p:cNvSpPr>
          <p:nvPr>
            <p:ph idx="1"/>
          </p:nvPr>
        </p:nvSpPr>
        <p:spPr>
          <a:xfrm>
            <a:off x="213360" y="1752600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Reduce the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number of candidates </a:t>
            </a:r>
            <a:r>
              <a:rPr lang="en-US" altLang="en-US" sz="2400" dirty="0"/>
              <a:t>(M)</a:t>
            </a:r>
          </a:p>
          <a:p>
            <a:pPr marL="342900" lvl="4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Reduce the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number of transactions </a:t>
            </a:r>
            <a:r>
              <a:rPr lang="en-US" altLang="en-US" sz="2400" dirty="0"/>
              <a:t>(N)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Reduce </a:t>
            </a: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</a:rPr>
              <a:t>number of comparisons </a:t>
            </a:r>
            <a:r>
              <a:rPr lang="en-US" altLang="en-US" sz="2400" dirty="0"/>
              <a:t>(NM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1216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Frequent Itemset Generation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73017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00400" y="3044825"/>
            <a:ext cx="4686300" cy="352425"/>
          </a:xfrm>
        </p:spPr>
        <p:txBody>
          <a:bodyPr>
            <a:noAutofit/>
          </a:bodyPr>
          <a:lstStyle/>
          <a:p>
            <a:r>
              <a:rPr lang="en-US" sz="2800" b="1" dirty="0"/>
              <a:t>Apriori Algorithm</a:t>
            </a:r>
          </a:p>
        </p:txBody>
      </p:sp>
    </p:spTree>
    <p:extLst>
      <p:ext uri="{BB962C8B-B14F-4D97-AF65-F5344CB8AC3E}">
        <p14:creationId xmlns:p14="http://schemas.microsoft.com/office/powerpoint/2010/main" val="16287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Two-step approach: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Frequent Itemset Generation</a:t>
            </a:r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sz="2000" dirty="0"/>
              <a:t>Generate all itemsets whose support </a:t>
            </a:r>
            <a:r>
              <a:rPr lang="en-US" altLang="en-US" sz="2000" dirty="0">
                <a:sym typeface="Symbol" panose="05050102010706020507" pitchFamily="18" charset="2"/>
              </a:rPr>
              <a:t> </a:t>
            </a:r>
            <a:r>
              <a:rPr lang="en-US" altLang="en-US" sz="2000" dirty="0"/>
              <a:t>minsup</a:t>
            </a:r>
          </a:p>
          <a:p>
            <a:pPr marL="1295400" lvl="2" indent="-381000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Rule Generation</a:t>
            </a:r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sz="2000" dirty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000" dirty="0"/>
              <a:t>Frequent itemset generation is computationally expensive</a:t>
            </a:r>
          </a:p>
          <a:p>
            <a:pPr marL="990600" lvl="1" indent="-533400"/>
            <a:r>
              <a:rPr lang="en-US" altLang="en-US" sz="2000" dirty="0"/>
              <a:t>Apriori principle can be used to reduce computations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1212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743349"/>
            <a:ext cx="7886700" cy="4730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Mining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277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Apriori principle: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Apriori principle holds due to the following property of the support measure:</a:t>
            </a:r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</a:t>
            </a:r>
            <a:r>
              <a:rPr lang="en-US" altLang="en-US" sz="2000" dirty="0" smtClean="0"/>
              <a:t>subsets</a:t>
            </a:r>
            <a:endParaRPr lang="en-US" altLang="en-US" sz="2000" dirty="0"/>
          </a:p>
          <a:p>
            <a:pPr lvl="1"/>
            <a:r>
              <a:rPr lang="en-US" altLang="en-US" sz="2000" dirty="0"/>
              <a:t>This is known as the anti-monotone property of support</a:t>
            </a:r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76" y="838200"/>
            <a:ext cx="7886700" cy="3968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Reducing Number of Candidates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85762"/>
              </p:ext>
            </p:extLst>
          </p:nvPr>
        </p:nvGraphicFramePr>
        <p:xfrm>
          <a:off x="1676400" y="48768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7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0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8800"/>
            <a:ext cx="7753350" cy="441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457200"/>
            <a:ext cx="4900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Illustrating </a:t>
            </a:r>
            <a:r>
              <a:rPr lang="en-US" altLang="en-US" sz="2800" b="1" dirty="0" err="1"/>
              <a:t>Apriori</a:t>
            </a:r>
            <a:r>
              <a:rPr lang="en-US" altLang="en-US" sz="2800" b="1" dirty="0"/>
              <a:t> Principle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16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42" name="Group 2"/>
          <p:cNvGrpSpPr>
            <a:grpSpLocks/>
          </p:cNvGrpSpPr>
          <p:nvPr/>
        </p:nvGrpSpPr>
        <p:grpSpPr bwMode="auto">
          <a:xfrm>
            <a:off x="228600" y="1295400"/>
            <a:ext cx="8831263" cy="5235575"/>
            <a:chOff x="144" y="686"/>
            <a:chExt cx="5563" cy="3298"/>
          </a:xfrm>
        </p:grpSpPr>
        <p:sp>
          <p:nvSpPr>
            <p:cNvPr id="12390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2390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6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CE6006-BFE0-4942-8D5E-D573F2CC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69925"/>
            <a:ext cx="7886700" cy="4730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Illustrating Apriori Principle</a:t>
            </a:r>
          </a:p>
        </p:txBody>
      </p:sp>
      <p:grpSp>
        <p:nvGrpSpPr>
          <p:cNvPr id="1239047" name="Group 7"/>
          <p:cNvGrpSpPr>
            <a:grpSpLocks/>
          </p:cNvGrpSpPr>
          <p:nvPr/>
        </p:nvGrpSpPr>
        <p:grpSpPr bwMode="auto">
          <a:xfrm>
            <a:off x="2209800" y="1295400"/>
            <a:ext cx="6850063" cy="5235575"/>
            <a:chOff x="1392" y="686"/>
            <a:chExt cx="4315" cy="3298"/>
          </a:xfrm>
        </p:grpSpPr>
        <p:graphicFrame>
          <p:nvGraphicFramePr>
            <p:cNvPr id="123904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7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4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3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Method: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Generate frequent itemsets of length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Repeat until no new frequent itemsets are identified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sz="2000" dirty="0"/>
              <a:t>Generate length (k+1) candidate itemsets from length k frequent itemsets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sz="2000" dirty="0"/>
              <a:t>Prune candidate itemsets 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sz="2000" dirty="0"/>
              <a:t>Count the support of each candidate 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sz="2000" dirty="0"/>
              <a:t>Eliminate candidates that are infrequent, leaving only those that are frequent</a:t>
            </a:r>
          </a:p>
        </p:txBody>
      </p:sp>
      <p:sp>
        <p:nvSpPr>
          <p:cNvPr id="1240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" y="869633"/>
            <a:ext cx="7886700" cy="4730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Apriori Algorithm</a:t>
            </a:r>
          </a:p>
        </p:txBody>
      </p:sp>
    </p:spTree>
    <p:extLst>
      <p:ext uri="{BB962C8B-B14F-4D97-AF65-F5344CB8AC3E}">
        <p14:creationId xmlns:p14="http://schemas.microsoft.com/office/powerpoint/2010/main" val="23839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Step 1: self-joining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k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/>
              <a:t>L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=</a:t>
            </a:r>
            <a:r>
              <a:rPr lang="en-US" altLang="en-US" sz="2000" dirty="0"/>
              <a:t>{</a:t>
            </a:r>
            <a:r>
              <a:rPr lang="en-US" altLang="en-US" sz="2000" i="1" dirty="0" err="1"/>
              <a:t>abc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abd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acd</a:t>
            </a:r>
            <a:r>
              <a:rPr lang="en-US" altLang="en-US" sz="2000" i="1" dirty="0"/>
              <a:t>, ace, </a:t>
            </a:r>
            <a:r>
              <a:rPr lang="en-US" altLang="en-US" sz="2000" i="1" dirty="0" err="1"/>
              <a:t>bcd</a:t>
            </a:r>
            <a:r>
              <a:rPr lang="en-US" altLang="en-US" sz="2000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Self-joining: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*L</a:t>
            </a:r>
            <a:r>
              <a:rPr lang="en-US" altLang="en-US" sz="2000" i="1" baseline="-25000" dirty="0"/>
              <a:t>3</a:t>
            </a:r>
            <a:endParaRPr lang="en-US" altLang="en-US" sz="2000" i="1" dirty="0"/>
          </a:p>
          <a:p>
            <a:pPr lvl="2">
              <a:lnSpc>
                <a:spcPct val="110000"/>
              </a:lnSpc>
            </a:pPr>
            <a:r>
              <a:rPr lang="en-US" altLang="en-US" sz="1800" i="1" dirty="0" err="1"/>
              <a:t>abcd</a:t>
            </a:r>
            <a:r>
              <a:rPr lang="en-US" altLang="en-US" sz="1800" i="1" dirty="0"/>
              <a:t> </a:t>
            </a:r>
            <a:r>
              <a:rPr lang="en-US" altLang="en-US" sz="1800" dirty="0"/>
              <a:t>from </a:t>
            </a:r>
            <a:r>
              <a:rPr lang="en-US" altLang="en-US" sz="1800" i="1" dirty="0" err="1"/>
              <a:t>abc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abd</a:t>
            </a:r>
            <a:endParaRPr lang="en-US" altLang="en-US" sz="1800" i="1" dirty="0"/>
          </a:p>
          <a:p>
            <a:pPr lvl="2">
              <a:lnSpc>
                <a:spcPct val="110000"/>
              </a:lnSpc>
            </a:pPr>
            <a:r>
              <a:rPr lang="en-US" altLang="en-US" sz="1800" i="1" dirty="0" err="1"/>
              <a:t>acde</a:t>
            </a:r>
            <a:r>
              <a:rPr lang="en-US" altLang="en-US" sz="1800" dirty="0"/>
              <a:t> from </a:t>
            </a:r>
            <a:r>
              <a:rPr lang="en-US" altLang="en-US" sz="1800" i="1" dirty="0" err="1"/>
              <a:t>acd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sz="1800" i="1" dirty="0" err="1"/>
              <a:t>acde</a:t>
            </a:r>
            <a:r>
              <a:rPr lang="en-US" altLang="en-US" sz="1800" dirty="0"/>
              <a:t> is removed because </a:t>
            </a:r>
            <a:r>
              <a:rPr lang="en-US" altLang="en-US" sz="1800" i="1" dirty="0" err="1"/>
              <a:t>ade</a:t>
            </a:r>
            <a:r>
              <a:rPr lang="en-US" altLang="en-US" sz="1800" dirty="0"/>
              <a:t> is not in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/>
              <a:t>C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={</a:t>
            </a:r>
            <a:r>
              <a:rPr lang="en-US" altLang="en-US" sz="2000" i="1" dirty="0" err="1"/>
              <a:t>abcd</a:t>
            </a:r>
            <a:r>
              <a:rPr lang="en-US" altLang="en-US" sz="2000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en-US" sz="2300" dirty="0"/>
              <a:t> How to count supports of candidates?</a:t>
            </a:r>
          </a:p>
          <a:p>
            <a:pPr lvl="1"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endParaRPr lang="en-US" altLang="en-US" sz="1800" dirty="0"/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69633"/>
            <a:ext cx="7886700" cy="4730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Important Details of Apriori</a:t>
            </a:r>
          </a:p>
        </p:txBody>
      </p:sp>
    </p:spTree>
    <p:extLst>
      <p:ext uri="{BB962C8B-B14F-4D97-AF65-F5344CB8AC3E}">
        <p14:creationId xmlns:p14="http://schemas.microsoft.com/office/powerpoint/2010/main" val="20286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79640" y="404640"/>
            <a:ext cx="6552360" cy="8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484640"/>
            <a:ext cx="8229240" cy="504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analysis concepts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alt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</a:t>
            </a:r>
            <a:r>
              <a:rPr lang="en-US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Algorithm for frequent </a:t>
            </a:r>
            <a:r>
              <a:rPr lang="en-US" alt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itemsets</a:t>
            </a:r>
            <a:endParaRPr lang="en-US" alt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Closed pattern and Max pattern</a:t>
            </a:r>
            <a:endParaRPr lang="en-US" alt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FB growth algorithm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 generation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measure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alt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93C165-446D-4C6D-BEC2-E148A9E8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19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27" y="816668"/>
            <a:ext cx="7886700" cy="412750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Illustrating Apriori Principle</a:t>
            </a:r>
          </a:p>
        </p:txBody>
      </p:sp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2514600" y="1636648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6096000" y="2397061"/>
            <a:ext cx="2790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 dirty="0">
                <a:latin typeface="Tahoma" panose="020B0604030504040204" pitchFamily="34" charset="0"/>
              </a:rPr>
              <a:t>Pairs (2-itemsets)</a:t>
            </a:r>
          </a:p>
          <a:p>
            <a:endParaRPr lang="en-US" altLang="en-US" sz="1800" b="0" dirty="0">
              <a:latin typeface="Tahoma" panose="020B0604030504040204" pitchFamily="34" charset="0"/>
            </a:endParaRPr>
          </a:p>
          <a:p>
            <a:r>
              <a:rPr lang="en-US" altLang="en-US" sz="1800" b="0" dirty="0">
                <a:latin typeface="Tahoma" panose="020B0604030504040204" pitchFamily="34" charset="0"/>
              </a:rPr>
              <a:t>(No need to generate</a:t>
            </a:r>
            <a:br>
              <a:rPr lang="en-US" altLang="en-US" sz="1800" b="0" dirty="0">
                <a:latin typeface="Tahoma" panose="020B0604030504040204" pitchFamily="34" charset="0"/>
              </a:rPr>
            </a:br>
            <a:r>
              <a:rPr lang="en-US" altLang="en-US" sz="1800" b="0" dirty="0">
                <a:latin typeface="Tahoma" panose="020B0604030504040204" pitchFamily="34" charset="0"/>
              </a:rPr>
              <a:t>candidates involving Coke</a:t>
            </a:r>
            <a:br>
              <a:rPr lang="en-US" altLang="en-US" sz="1800" b="0" dirty="0">
                <a:latin typeface="Tahoma" panose="020B0604030504040204" pitchFamily="34" charset="0"/>
              </a:rPr>
            </a:br>
            <a:r>
              <a:rPr lang="en-US" altLang="en-US" sz="1800" b="0" dirty="0">
                <a:latin typeface="Tahoma" panose="020B0604030504040204" pitchFamily="34" charset="0"/>
              </a:rPr>
              <a:t>or Beans)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219592" name="Text Box 8"/>
          <p:cNvSpPr txBox="1">
            <a:spLocks noChangeArrowheads="1"/>
          </p:cNvSpPr>
          <p:nvPr/>
        </p:nvSpPr>
        <p:spPr bwMode="auto">
          <a:xfrm>
            <a:off x="6781800" y="4379848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panose="020B0604030504040204" pitchFamily="34" charset="0"/>
              </a:rPr>
              <a:t>Triplets (3-itemsets)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19593" name="Line 9"/>
          <p:cNvSpPr>
            <a:spLocks noChangeShapeType="1"/>
          </p:cNvSpPr>
          <p:nvPr/>
        </p:nvSpPr>
        <p:spPr bwMode="auto">
          <a:xfrm>
            <a:off x="5410200" y="4379848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2819400" y="2322448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5" name="Line 11"/>
          <p:cNvSpPr>
            <a:spLocks noChangeShapeType="1"/>
          </p:cNvSpPr>
          <p:nvPr/>
        </p:nvSpPr>
        <p:spPr bwMode="auto">
          <a:xfrm>
            <a:off x="6934200" y="5751448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304800" y="3465448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0" dirty="0">
                <a:latin typeface="Tahoma" panose="020B0604030504040204" pitchFamily="34" charset="0"/>
              </a:rPr>
              <a:t>Minimum Support = 3</a:t>
            </a: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304800" y="1636648"/>
          <a:ext cx="2183130" cy="17068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Item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Count</a:t>
                      </a:r>
                      <a:endParaRPr lang="en-US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Coke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Milk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Butter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Diaper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Beans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76600" y="2444368"/>
          <a:ext cx="2706370" cy="17068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259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Itemset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Count</a:t>
                      </a:r>
                      <a:endParaRPr lang="en-US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{Bread,Milk}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</a:t>
                      </a:r>
                      <a:r>
                        <a:rPr lang="en-US" sz="1600" dirty="0" err="1">
                          <a:effectLst/>
                        </a:rPr>
                        <a:t>Bread,Butter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</a:t>
                      </a:r>
                      <a:r>
                        <a:rPr lang="en-US" sz="1600" dirty="0" err="1">
                          <a:effectLst/>
                        </a:rPr>
                        <a:t>Bread,Diaper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</a:t>
                      </a:r>
                      <a:r>
                        <a:rPr lang="en-US" sz="1600" dirty="0" err="1">
                          <a:effectLst/>
                        </a:rPr>
                        <a:t>Milk,Butter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</a:t>
                      </a:r>
                      <a:r>
                        <a:rPr lang="en-US" sz="1600" dirty="0" err="1">
                          <a:effectLst/>
                        </a:rPr>
                        <a:t>Milk,Diaper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</a:t>
                      </a:r>
                      <a:r>
                        <a:rPr lang="en-US" sz="1600" dirty="0" err="1">
                          <a:effectLst/>
                        </a:rPr>
                        <a:t>Butter,Diaper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/>
        </p:nvGraphicFramePr>
        <p:xfrm>
          <a:off x="5322570" y="4913248"/>
          <a:ext cx="2808922" cy="73152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06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42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Itemset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Count</a:t>
                      </a:r>
                      <a:endParaRPr lang="en-US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{Bread,Milk,Diaper}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381000" y="4303648"/>
          <a:ext cx="3276600" cy="176720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32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TID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Diaper, Butter, Beans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Milk, Diaper, Butter,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Butter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" name="Text Box 13">
            <a:extLst>
              <a:ext uri="{FF2B5EF4-FFF2-40B4-BE49-F238E27FC236}">
                <a16:creationId xmlns:a16="http://schemas.microsoft.com/office/drawing/2014/main" xmlns="" id="{F70C0AA3-B44D-4BF2-B6C3-2FD889A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023" y="1001136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b="0" dirty="0">
                <a:latin typeface="Tahoma" panose="020B0604030504040204" pitchFamily="34" charset="0"/>
              </a:rPr>
              <a:t>If every subset is considered, </a:t>
            </a:r>
          </a:p>
          <a:p>
            <a:r>
              <a:rPr lang="en-US" altLang="en-US" sz="1800" b="0" dirty="0">
                <a:latin typeface="Tahoma" panose="020B0604030504040204" pitchFamily="34" charset="0"/>
              </a:rPr>
              <a:t>	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1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2</a:t>
            </a:r>
            <a:r>
              <a:rPr lang="en-US" altLang="en-US" sz="1800" b="0" dirty="0">
                <a:latin typeface="Tahoma" panose="020B0604030504040204" pitchFamily="34" charset="0"/>
              </a:rPr>
              <a:t> + </a:t>
            </a:r>
            <a:r>
              <a:rPr lang="en-US" altLang="en-US" sz="1800" b="0" baseline="30000" dirty="0">
                <a:latin typeface="Tahoma" panose="020B0604030504040204" pitchFamily="34" charset="0"/>
              </a:rPr>
              <a:t>6</a:t>
            </a:r>
            <a:r>
              <a:rPr lang="en-US" altLang="en-US" sz="1800" b="0" dirty="0">
                <a:latin typeface="Tahoma" panose="020B0604030504040204" pitchFamily="34" charset="0"/>
              </a:rPr>
              <a:t>C</a:t>
            </a:r>
            <a:r>
              <a:rPr lang="en-US" altLang="en-US" sz="1800" b="0" baseline="-25000" dirty="0">
                <a:latin typeface="Tahoma" panose="020B0604030504040204" pitchFamily="34" charset="0"/>
              </a:rPr>
              <a:t>3</a:t>
            </a:r>
            <a:r>
              <a:rPr lang="en-US" altLang="en-US" sz="1800" b="0" dirty="0">
                <a:latin typeface="Tahoma" panose="020B0604030504040204" pitchFamily="34" charset="0"/>
              </a:rPr>
              <a:t> = 41</a:t>
            </a:r>
          </a:p>
          <a:p>
            <a:r>
              <a:rPr lang="en-US" altLang="en-US" sz="1800" b="0" dirty="0">
                <a:latin typeface="Tahoma" panose="020B0604030504040204" pitchFamily="34" charset="0"/>
              </a:rPr>
              <a:t>With support-based pruning,</a:t>
            </a:r>
          </a:p>
          <a:p>
            <a:r>
              <a:rPr lang="en-US" altLang="en-US" sz="1800" b="0" dirty="0">
                <a:latin typeface="Tahoma" panose="020B0604030504040204" pitchFamily="34" charset="0"/>
              </a:rPr>
              <a:t>	6 + 6 + 1 = 13</a:t>
            </a:r>
          </a:p>
        </p:txBody>
      </p:sp>
    </p:spTree>
    <p:extLst>
      <p:ext uri="{BB962C8B-B14F-4D97-AF65-F5344CB8AC3E}">
        <p14:creationId xmlns:p14="http://schemas.microsoft.com/office/powerpoint/2010/main" val="18055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83" y="1768292"/>
            <a:ext cx="2457450" cy="278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477" y="175846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81833" y="4578472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minimum support count is 2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Roboto"/>
              </a:rPr>
              <a:t>minimum confidence is 60%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Step-1: </a:t>
            </a:r>
            <a:r>
              <a:rPr lang="en-US" sz="1800" dirty="0"/>
              <a:t>K=1</a:t>
            </a:r>
            <a:br>
              <a:rPr lang="en-US" sz="1800" dirty="0"/>
            </a:br>
            <a:r>
              <a:rPr lang="en-US" sz="1800" dirty="0"/>
              <a:t>(I) Create a table containing support count of each item present in dataset – Called </a:t>
            </a:r>
            <a:r>
              <a:rPr lang="en-US" sz="1800" b="1" dirty="0"/>
              <a:t>C1(candidate set</a:t>
            </a:r>
            <a:r>
              <a:rPr lang="en-US" sz="1800" b="1" dirty="0" smtClean="0"/>
              <a:t>)</a:t>
            </a:r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18" y="2159998"/>
            <a:ext cx="2028825" cy="1790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4359872"/>
            <a:ext cx="8733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(II) compare candidate set item’s support count with minimum support count(here </a:t>
            </a:r>
            <a:r>
              <a:rPr lang="en-US" dirty="0" err="1">
                <a:latin typeface="Roboto"/>
              </a:rPr>
              <a:t>min_support</a:t>
            </a:r>
            <a:r>
              <a:rPr lang="en-US" dirty="0">
                <a:latin typeface="Roboto"/>
              </a:rPr>
              <a:t>=2 if </a:t>
            </a:r>
            <a:r>
              <a:rPr lang="en-US" dirty="0" err="1">
                <a:latin typeface="Roboto"/>
              </a:rPr>
              <a:t>support_count</a:t>
            </a:r>
            <a:r>
              <a:rPr lang="en-US" dirty="0">
                <a:latin typeface="Roboto"/>
              </a:rPr>
              <a:t> of candidate set items is less than </a:t>
            </a:r>
            <a:r>
              <a:rPr lang="en-US" dirty="0" err="1">
                <a:latin typeface="Roboto"/>
              </a:rPr>
              <a:t>min_support</a:t>
            </a:r>
            <a:r>
              <a:rPr lang="en-US" dirty="0">
                <a:latin typeface="Roboto"/>
              </a:rPr>
              <a:t> then remove those items). This gives us </a:t>
            </a:r>
            <a:r>
              <a:rPr lang="en-US" dirty="0" err="1">
                <a:latin typeface="Roboto"/>
              </a:rPr>
              <a:t>itemset</a:t>
            </a:r>
            <a:r>
              <a:rPr lang="en-US" dirty="0">
                <a:latin typeface="Roboto"/>
              </a:rPr>
              <a:t> L1.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18" y="4994031"/>
            <a:ext cx="2038350" cy="15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Step-2: </a:t>
            </a:r>
            <a:r>
              <a:rPr lang="en-US" dirty="0"/>
              <a:t>K=2</a:t>
            </a:r>
          </a:p>
          <a:p>
            <a:pPr fontAlgn="base"/>
            <a:r>
              <a:rPr lang="en-US" dirty="0"/>
              <a:t>Generate candidate set C2 using L1 (this is called join step). Condition of joining L</a:t>
            </a:r>
            <a:r>
              <a:rPr lang="en-US" baseline="-25000" dirty="0"/>
              <a:t>k-1</a:t>
            </a:r>
            <a:r>
              <a:rPr lang="en-US" dirty="0"/>
              <a:t> and L</a:t>
            </a:r>
            <a:r>
              <a:rPr lang="en-US" baseline="-25000" dirty="0"/>
              <a:t>k-1</a:t>
            </a:r>
            <a:r>
              <a:rPr lang="en-US" dirty="0"/>
              <a:t> is that it should have (K-2) elements in common.</a:t>
            </a:r>
          </a:p>
          <a:p>
            <a:pPr fontAlgn="base"/>
            <a:r>
              <a:rPr lang="en-US" dirty="0"/>
              <a:t>Check all subsets of an </a:t>
            </a:r>
            <a:r>
              <a:rPr lang="en-US" dirty="0" err="1"/>
              <a:t>itemset</a:t>
            </a:r>
            <a:r>
              <a:rPr lang="en-US" dirty="0"/>
              <a:t> are frequent or not and if not frequent remove that </a:t>
            </a:r>
            <a:r>
              <a:rPr lang="en-US" dirty="0" err="1"/>
              <a:t>itemset</a:t>
            </a:r>
            <a:r>
              <a:rPr lang="en-US" dirty="0"/>
              <a:t>.(Example subset of{I1, I2} are {I1}, {I2} they are </a:t>
            </a:r>
            <a:r>
              <a:rPr lang="en-US" dirty="0" err="1"/>
              <a:t>frequent.Check</a:t>
            </a:r>
            <a:r>
              <a:rPr lang="en-US" dirty="0"/>
              <a:t> for each </a:t>
            </a:r>
            <a:r>
              <a:rPr lang="en-US" dirty="0" err="1"/>
              <a:t>itemset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Now find support count of these </a:t>
            </a:r>
            <a:r>
              <a:rPr lang="en-US" dirty="0" err="1"/>
              <a:t>itemsets</a:t>
            </a:r>
            <a:r>
              <a:rPr lang="en-US" dirty="0"/>
              <a:t> by searching in dataset.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4092" y="316523"/>
            <a:ext cx="524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3075476"/>
            <a:ext cx="20859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2056606"/>
            <a:ext cx="59150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0" y="1393154"/>
            <a:ext cx="904472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35" y="4149602"/>
            <a:ext cx="2619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908" y="2417167"/>
            <a:ext cx="1981200" cy="1057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0308" y="1493837"/>
            <a:ext cx="794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II) Compare candidate (C3) support count with minimum support count(here </a:t>
            </a:r>
            <a:r>
              <a:rPr lang="en-US" dirty="0" err="1">
                <a:latin typeface="Roboto"/>
              </a:rPr>
              <a:t>min_support</a:t>
            </a:r>
            <a:r>
              <a:rPr lang="en-US" dirty="0">
                <a:latin typeface="Roboto"/>
              </a:rPr>
              <a:t>=2 if </a:t>
            </a:r>
            <a:r>
              <a:rPr lang="en-US" dirty="0" err="1">
                <a:latin typeface="Roboto"/>
              </a:rPr>
              <a:t>support_count</a:t>
            </a:r>
            <a:r>
              <a:rPr lang="en-US" dirty="0">
                <a:latin typeface="Roboto"/>
              </a:rPr>
              <a:t> of candidate set item is less than </a:t>
            </a:r>
            <a:r>
              <a:rPr lang="en-US" dirty="0" err="1">
                <a:latin typeface="Roboto"/>
              </a:rPr>
              <a:t>min_support</a:t>
            </a:r>
            <a:r>
              <a:rPr lang="en-US" dirty="0">
                <a:latin typeface="Roboto"/>
              </a:rPr>
              <a:t> then remove those items) this gives us </a:t>
            </a:r>
            <a:r>
              <a:rPr lang="en-US" dirty="0" err="1">
                <a:latin typeface="Roboto"/>
              </a:rPr>
              <a:t>itemset</a:t>
            </a:r>
            <a:r>
              <a:rPr lang="en-US" dirty="0">
                <a:latin typeface="Roboto"/>
              </a:rPr>
              <a:t> L3.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1693" y="4220308"/>
            <a:ext cx="8264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Generate candidate set C4 using L3 (join step). Condition of joining L</a:t>
            </a:r>
            <a:r>
              <a:rPr lang="en-US" baseline="-25000" dirty="0">
                <a:latin typeface="Roboto"/>
              </a:rPr>
              <a:t>k-1</a:t>
            </a:r>
            <a:r>
              <a:rPr lang="en-US" dirty="0">
                <a:latin typeface="Roboto"/>
              </a:rPr>
              <a:t> and L</a:t>
            </a:r>
            <a:r>
              <a:rPr lang="en-US" baseline="-25000" dirty="0">
                <a:latin typeface="Roboto"/>
              </a:rPr>
              <a:t>k-1</a:t>
            </a:r>
            <a:r>
              <a:rPr lang="en-US" dirty="0">
                <a:latin typeface="Roboto"/>
              </a:rPr>
              <a:t> (K=4) is that, they should have (K-2) elements in common. So here, for L3, first 2 elements (items) should match.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Check all subsets of these </a:t>
            </a:r>
            <a:r>
              <a:rPr lang="en-US" dirty="0" err="1">
                <a:latin typeface="Roboto"/>
              </a:rPr>
              <a:t>itemsets</a:t>
            </a:r>
            <a:r>
              <a:rPr lang="en-US" dirty="0">
                <a:latin typeface="Roboto"/>
              </a:rPr>
              <a:t> are frequent or not (Here </a:t>
            </a:r>
            <a:r>
              <a:rPr lang="en-US" dirty="0" err="1">
                <a:latin typeface="Roboto"/>
              </a:rPr>
              <a:t>itemset</a:t>
            </a:r>
            <a:r>
              <a:rPr lang="en-US" dirty="0">
                <a:latin typeface="Roboto"/>
              </a:rPr>
              <a:t> formed by joining L3 is {I1, I2, I3, I5} so its subset contains {I1, I3, I5}, which is not frequent). So no </a:t>
            </a:r>
            <a:r>
              <a:rPr lang="en-US" dirty="0" err="1">
                <a:latin typeface="Roboto"/>
              </a:rPr>
              <a:t>itemset</a:t>
            </a:r>
            <a:r>
              <a:rPr lang="en-US" dirty="0">
                <a:latin typeface="Roboto"/>
              </a:rPr>
              <a:t> in C4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154" y="3575538"/>
            <a:ext cx="355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[</a:t>
            </a:r>
            <a:r>
              <a:rPr lang="en-IN" sz="2400" dirty="0" smtClean="0"/>
              <a:t>I1,I2</a:t>
            </a:r>
            <a:r>
              <a:rPr lang="en-IN" sz="2400" dirty="0"/>
              <a:t>]=&gt;[I3] </a:t>
            </a:r>
            <a:endParaRPr lang="en-IN" sz="2400" dirty="0" smtClean="0"/>
          </a:p>
          <a:p>
            <a:r>
              <a:rPr lang="en-IN" sz="2400" dirty="0" smtClean="0">
                <a:solidFill>
                  <a:srgbClr val="00B0F0"/>
                </a:solidFill>
              </a:rPr>
              <a:t>confidence </a:t>
            </a:r>
            <a:r>
              <a:rPr lang="en-IN" sz="2400" dirty="0">
                <a:solidFill>
                  <a:srgbClr val="00B0F0"/>
                </a:solidFill>
              </a:rPr>
              <a:t>= </a:t>
            </a:r>
            <a:r>
              <a:rPr lang="en-IN" sz="2400" dirty="0" smtClean="0">
                <a:solidFill>
                  <a:srgbClr val="00B0F0"/>
                </a:solidFill>
              </a:rPr>
              <a:t>sup(I1,I2,I3</a:t>
            </a:r>
            <a:r>
              <a:rPr lang="en-IN" sz="2400" dirty="0">
                <a:solidFill>
                  <a:srgbClr val="00B0F0"/>
                </a:solidFill>
              </a:rPr>
              <a:t>)/</a:t>
            </a:r>
            <a:r>
              <a:rPr lang="en-IN" sz="2400" dirty="0" smtClean="0">
                <a:solidFill>
                  <a:srgbClr val="00B0F0"/>
                </a:solidFill>
              </a:rPr>
              <a:t>sup(I1,I2</a:t>
            </a:r>
            <a:r>
              <a:rPr lang="en-IN" sz="2400" dirty="0">
                <a:solidFill>
                  <a:srgbClr val="00B0F0"/>
                </a:solidFill>
              </a:rPr>
              <a:t>) = 2/4*100=50%</a:t>
            </a:r>
            <a:br>
              <a:rPr lang="en-IN" sz="2400" dirty="0">
                <a:solidFill>
                  <a:srgbClr val="00B0F0"/>
                </a:solidFill>
              </a:rPr>
            </a:br>
            <a:r>
              <a:rPr lang="en-IN" sz="2400" dirty="0"/>
              <a:t>[</a:t>
            </a:r>
            <a:r>
              <a:rPr lang="en-IN" sz="2400" dirty="0" smtClean="0"/>
              <a:t>I1,I3</a:t>
            </a:r>
            <a:r>
              <a:rPr lang="en-IN" sz="2400" dirty="0"/>
              <a:t>]=&gt;[I2] </a:t>
            </a:r>
            <a:endParaRPr lang="en-IN" sz="2400" dirty="0" smtClean="0"/>
          </a:p>
          <a:p>
            <a:r>
              <a:rPr lang="en-IN" sz="2400" dirty="0" smtClean="0">
                <a:solidFill>
                  <a:srgbClr val="00B0F0"/>
                </a:solidFill>
              </a:rPr>
              <a:t>confidence </a:t>
            </a:r>
            <a:r>
              <a:rPr lang="en-IN" sz="2400" dirty="0">
                <a:solidFill>
                  <a:srgbClr val="00B0F0"/>
                </a:solidFill>
              </a:rPr>
              <a:t>= </a:t>
            </a:r>
            <a:r>
              <a:rPr lang="en-IN" sz="2400" dirty="0" smtClean="0">
                <a:solidFill>
                  <a:srgbClr val="00B0F0"/>
                </a:solidFill>
              </a:rPr>
              <a:t>sup(I1,I2,I3</a:t>
            </a:r>
            <a:r>
              <a:rPr lang="en-IN" sz="2400" dirty="0">
                <a:solidFill>
                  <a:srgbClr val="00B0F0"/>
                </a:solidFill>
              </a:rPr>
              <a:t>)/</a:t>
            </a:r>
            <a:r>
              <a:rPr lang="en-IN" sz="2400" dirty="0" smtClean="0">
                <a:solidFill>
                  <a:srgbClr val="00B0F0"/>
                </a:solidFill>
              </a:rPr>
              <a:t>sup(I1,I3</a:t>
            </a:r>
            <a:r>
              <a:rPr lang="en-IN" sz="2400" dirty="0">
                <a:solidFill>
                  <a:srgbClr val="00B0F0"/>
                </a:solidFill>
              </a:rPr>
              <a:t>) = 2/4*100=50%</a:t>
            </a:r>
            <a:br>
              <a:rPr lang="en-IN" sz="2400" dirty="0">
                <a:solidFill>
                  <a:srgbClr val="00B0F0"/>
                </a:solidFill>
              </a:rPr>
            </a:br>
            <a:r>
              <a:rPr lang="en-IN" sz="2400" dirty="0"/>
              <a:t>[</a:t>
            </a:r>
            <a:r>
              <a:rPr lang="en-IN" sz="2400" dirty="0" smtClean="0"/>
              <a:t>I2,I3</a:t>
            </a:r>
            <a:r>
              <a:rPr lang="en-IN" sz="2400" dirty="0"/>
              <a:t>]=&gt;[I1] </a:t>
            </a:r>
            <a:endParaRPr lang="en-IN" sz="2400" dirty="0" smtClean="0"/>
          </a:p>
          <a:p>
            <a:r>
              <a:rPr lang="en-IN" sz="2400" dirty="0" smtClean="0">
                <a:solidFill>
                  <a:srgbClr val="00B0F0"/>
                </a:solidFill>
              </a:rPr>
              <a:t>confidence </a:t>
            </a:r>
            <a:r>
              <a:rPr lang="en-IN" sz="2400" dirty="0">
                <a:solidFill>
                  <a:srgbClr val="00B0F0"/>
                </a:solidFill>
              </a:rPr>
              <a:t>= </a:t>
            </a:r>
            <a:r>
              <a:rPr lang="en-IN" sz="2400" dirty="0" smtClean="0">
                <a:solidFill>
                  <a:srgbClr val="00B0F0"/>
                </a:solidFill>
              </a:rPr>
              <a:t>sup(I1,I2,I3</a:t>
            </a:r>
            <a:r>
              <a:rPr lang="en-IN" sz="2400" dirty="0">
                <a:solidFill>
                  <a:srgbClr val="00B0F0"/>
                </a:solidFill>
              </a:rPr>
              <a:t>)/</a:t>
            </a:r>
            <a:r>
              <a:rPr lang="en-IN" sz="2400" dirty="0" smtClean="0">
                <a:solidFill>
                  <a:srgbClr val="00B0F0"/>
                </a:solidFill>
              </a:rPr>
              <a:t>sup(I2,I3</a:t>
            </a:r>
            <a:r>
              <a:rPr lang="en-IN" sz="2400" dirty="0">
                <a:solidFill>
                  <a:srgbClr val="00B0F0"/>
                </a:solidFill>
              </a:rPr>
              <a:t>) = 2/4*100=50%</a:t>
            </a:r>
            <a:br>
              <a:rPr lang="en-IN" sz="2400" dirty="0">
                <a:solidFill>
                  <a:srgbClr val="00B0F0"/>
                </a:solidFill>
              </a:rPr>
            </a:br>
            <a:r>
              <a:rPr lang="en-IN" sz="2400" dirty="0"/>
              <a:t>[I1]=&gt;[</a:t>
            </a:r>
            <a:r>
              <a:rPr lang="en-IN" sz="2400" dirty="0" smtClean="0"/>
              <a:t>I2,I3</a:t>
            </a:r>
            <a:r>
              <a:rPr lang="en-IN" sz="2400" dirty="0"/>
              <a:t>] </a:t>
            </a:r>
            <a:endParaRPr lang="en-IN" sz="2400" dirty="0" smtClean="0"/>
          </a:p>
          <a:p>
            <a:r>
              <a:rPr lang="en-IN" sz="2400" dirty="0" smtClean="0">
                <a:solidFill>
                  <a:srgbClr val="00B0F0"/>
                </a:solidFill>
              </a:rPr>
              <a:t>confidence </a:t>
            </a:r>
            <a:r>
              <a:rPr lang="en-IN" sz="2400" dirty="0">
                <a:solidFill>
                  <a:srgbClr val="00B0F0"/>
                </a:solidFill>
              </a:rPr>
              <a:t>= </a:t>
            </a:r>
            <a:r>
              <a:rPr lang="en-IN" sz="2400" dirty="0" smtClean="0">
                <a:solidFill>
                  <a:srgbClr val="00B0F0"/>
                </a:solidFill>
              </a:rPr>
              <a:t>sup(I1,I2,I3</a:t>
            </a:r>
            <a:r>
              <a:rPr lang="en-IN" sz="2400" dirty="0">
                <a:solidFill>
                  <a:srgbClr val="00B0F0"/>
                </a:solidFill>
              </a:rPr>
              <a:t>)/sup(I1) = 2/6*100=33%</a:t>
            </a:r>
            <a:br>
              <a:rPr lang="en-IN" sz="2400" dirty="0">
                <a:solidFill>
                  <a:srgbClr val="00B0F0"/>
                </a:solidFill>
              </a:rPr>
            </a:br>
            <a:r>
              <a:rPr lang="en-IN" sz="2400" dirty="0"/>
              <a:t>[I2]=&gt;[</a:t>
            </a:r>
            <a:r>
              <a:rPr lang="en-IN" sz="2400" dirty="0" smtClean="0"/>
              <a:t>I1,I3</a:t>
            </a:r>
            <a:r>
              <a:rPr lang="en-IN" sz="2400" dirty="0"/>
              <a:t>] </a:t>
            </a:r>
            <a:endParaRPr lang="en-IN" sz="2400" dirty="0" smtClean="0"/>
          </a:p>
          <a:p>
            <a:r>
              <a:rPr lang="en-IN" sz="2400" dirty="0" smtClean="0">
                <a:solidFill>
                  <a:srgbClr val="00B0F0"/>
                </a:solidFill>
              </a:rPr>
              <a:t>confidence </a:t>
            </a:r>
            <a:r>
              <a:rPr lang="en-IN" sz="2400" dirty="0">
                <a:solidFill>
                  <a:srgbClr val="00B0F0"/>
                </a:solidFill>
              </a:rPr>
              <a:t>= </a:t>
            </a:r>
            <a:r>
              <a:rPr lang="en-IN" sz="2400" dirty="0" smtClean="0">
                <a:solidFill>
                  <a:srgbClr val="00B0F0"/>
                </a:solidFill>
              </a:rPr>
              <a:t>sup(I1,I2,I3</a:t>
            </a:r>
            <a:r>
              <a:rPr lang="en-IN" sz="2400" dirty="0">
                <a:solidFill>
                  <a:srgbClr val="00B0F0"/>
                </a:solidFill>
              </a:rPr>
              <a:t>)/sup(I2) = 2/7*100=28%</a:t>
            </a:r>
            <a:br>
              <a:rPr lang="en-IN" sz="2400" dirty="0">
                <a:solidFill>
                  <a:srgbClr val="00B0F0"/>
                </a:solidFill>
              </a:rPr>
            </a:br>
            <a:r>
              <a:rPr lang="en-IN" sz="2400" dirty="0"/>
              <a:t>[I3]=&gt;[</a:t>
            </a:r>
            <a:r>
              <a:rPr lang="en-IN" sz="2400" dirty="0" smtClean="0"/>
              <a:t>I1,I2</a:t>
            </a:r>
            <a:r>
              <a:rPr lang="en-IN" sz="2400" dirty="0"/>
              <a:t>] </a:t>
            </a:r>
            <a:endParaRPr lang="en-IN" sz="2400" dirty="0" smtClean="0"/>
          </a:p>
          <a:p>
            <a:r>
              <a:rPr lang="en-IN" sz="2400" dirty="0" smtClean="0">
                <a:solidFill>
                  <a:srgbClr val="00B0F0"/>
                </a:solidFill>
              </a:rPr>
              <a:t>confidence </a:t>
            </a:r>
            <a:r>
              <a:rPr lang="en-IN" sz="2400" dirty="0">
                <a:solidFill>
                  <a:srgbClr val="00B0F0"/>
                </a:solidFill>
              </a:rPr>
              <a:t>= </a:t>
            </a:r>
            <a:r>
              <a:rPr lang="en-IN" sz="2400" dirty="0" smtClean="0">
                <a:solidFill>
                  <a:srgbClr val="00B0F0"/>
                </a:solidFill>
              </a:rPr>
              <a:t>sup(I1,I2,I3</a:t>
            </a:r>
            <a:r>
              <a:rPr lang="en-IN" sz="2400" dirty="0">
                <a:solidFill>
                  <a:srgbClr val="00B0F0"/>
                </a:solidFill>
              </a:rPr>
              <a:t>)/sup(I3) = 2/6*100=33%</a:t>
            </a:r>
          </a:p>
        </p:txBody>
      </p:sp>
    </p:spTree>
    <p:extLst>
      <p:ext uri="{BB962C8B-B14F-4D97-AF65-F5344CB8AC3E}">
        <p14:creationId xmlns:p14="http://schemas.microsoft.com/office/powerpoint/2010/main" val="891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Choice of minimum support threshold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Dimensionality </a:t>
            </a:r>
            <a:r>
              <a:rPr lang="en-US" altLang="en-US" sz="2400" dirty="0"/>
              <a:t>(number of items) of the data set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Number of Transactions</a:t>
            </a: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Average </a:t>
            </a:r>
            <a:r>
              <a:rPr lang="en-US" altLang="en-US" sz="2400" dirty="0"/>
              <a:t>transaction width</a:t>
            </a:r>
          </a:p>
          <a:p>
            <a:pPr lvl="1"/>
            <a:endParaRPr lang="en-US" altLang="en-US" sz="2000" dirty="0"/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" y="881851"/>
            <a:ext cx="7886700" cy="4572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Factors Affecting Complexity</a:t>
            </a:r>
          </a:p>
        </p:txBody>
      </p:sp>
    </p:spTree>
    <p:extLst>
      <p:ext uri="{BB962C8B-B14F-4D97-AF65-F5344CB8AC3E}">
        <p14:creationId xmlns:p14="http://schemas.microsoft.com/office/powerpoint/2010/main" val="16806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D25B1-DAD1-4125-AEAE-7B0D1BFD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Hash-based technique 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Transaction reduction 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Partitioning </a:t>
            </a:r>
          </a:p>
          <a:p>
            <a:pPr marL="742950" indent="-7429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Sampling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81513-6B45-4619-8A0F-004247AAB6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Can we improve </a:t>
            </a:r>
            <a:r>
              <a:rPr lang="en-US" sz="2800" b="1" dirty="0" err="1"/>
              <a:t>Apriori</a:t>
            </a:r>
            <a:r>
              <a:rPr lang="en-US" sz="2800" b="1" dirty="0"/>
              <a:t> Efficiency?</a:t>
            </a:r>
          </a:p>
        </p:txBody>
      </p:sp>
    </p:spTree>
    <p:extLst>
      <p:ext uri="{BB962C8B-B14F-4D97-AF65-F5344CB8AC3E}">
        <p14:creationId xmlns:p14="http://schemas.microsoft.com/office/powerpoint/2010/main" val="661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95785"/>
            <a:ext cx="6057900" cy="685800"/>
          </a:xfrm>
          <a:noFill/>
          <a:ln>
            <a:noFill/>
          </a:ln>
        </p:spPr>
        <p:txBody>
          <a:bodyPr anchor="ctr"/>
          <a:lstStyle/>
          <a:p>
            <a:pPr algn="l" rtl="0"/>
            <a:r>
              <a:rPr lang="en-US" altLang="en-US" sz="3200" b="1" kern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What is Association Analysis?</a:t>
            </a:r>
            <a:endParaRPr lang="en-US" altLang="en-US" sz="3200" b="1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  <a:cs typeface="+mn-cs"/>
            </a:endParaRPr>
          </a:p>
        </p:txBody>
      </p:sp>
      <p:sp>
        <p:nvSpPr>
          <p:cNvPr id="127283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09600" y="1600200"/>
            <a:ext cx="7886700" cy="4343400"/>
          </a:xfrm>
          <a:prstGeom prst="rect">
            <a:avLst/>
          </a:prstGeo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2400" dirty="0" smtClean="0"/>
              <a:t>Association </a:t>
            </a:r>
            <a:r>
              <a:rPr lang="en-US" sz="2400" dirty="0"/>
              <a:t>analysis measures the strength of co-occurrence between one item and another. </a:t>
            </a:r>
            <a:endParaRPr lang="en-US" sz="2400" dirty="0" smtClean="0"/>
          </a:p>
          <a:p>
            <a:pPr>
              <a:lnSpc>
                <a:spcPct val="93000"/>
              </a:lnSpc>
              <a:spcAft>
                <a:spcPts val="600"/>
              </a:spcAft>
            </a:pPr>
            <a:endParaRPr lang="en-US" sz="1800" dirty="0" smtClean="0"/>
          </a:p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2000" dirty="0" smtClean="0">
                <a:latin typeface="+mn-lt"/>
              </a:rPr>
              <a:t>Association </a:t>
            </a:r>
            <a:r>
              <a:rPr lang="en-US" sz="2000" dirty="0">
                <a:latin typeface="+mn-lt"/>
              </a:rPr>
              <a:t>algorithms are widely used in </a:t>
            </a:r>
            <a:endParaRPr lang="en-US" sz="2000" dirty="0" smtClean="0">
              <a:latin typeface="+mn-lt"/>
            </a:endParaRPr>
          </a:p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+mn-lt"/>
              </a:rPr>
              <a:t>1.Retail 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analysis of </a:t>
            </a:r>
            <a:r>
              <a:rPr lang="en-US" sz="2000" b="1" dirty="0" smtClean="0">
                <a:solidFill>
                  <a:srgbClr val="00B050"/>
                </a:solidFill>
                <a:latin typeface="+mn-lt"/>
              </a:rPr>
              <a:t>transactions</a:t>
            </a:r>
            <a:endParaRPr lang="en-US" sz="2000" b="1" dirty="0">
              <a:solidFill>
                <a:srgbClr val="00B050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          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Market basket analysis</a:t>
            </a:r>
          </a:p>
          <a:p>
            <a:pPr marL="342900" indent="-342900">
              <a:lnSpc>
                <a:spcPct val="93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change the store layout according to trends</a:t>
            </a:r>
          </a:p>
          <a:p>
            <a:pPr marL="342900" indent="-342900">
              <a:lnSpc>
                <a:spcPct val="93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customer behavior analysis</a:t>
            </a:r>
          </a:p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00B050"/>
                </a:solidFill>
                <a:latin typeface="+mn-lt"/>
              </a:rPr>
              <a:t>2.</a:t>
            </a:r>
            <a:r>
              <a:rPr lang="en-US" b="1" dirty="0" smtClean="0">
                <a:solidFill>
                  <a:srgbClr val="00B050"/>
                </a:solidFill>
                <a:latin typeface="+mn-lt"/>
              </a:rPr>
              <a:t>O</a:t>
            </a:r>
            <a:r>
              <a:rPr lang="en-US" b="1" dirty="0" smtClean="0">
                <a:solidFill>
                  <a:srgbClr val="00B050"/>
                </a:solidFill>
              </a:rPr>
              <a:t>nline </a:t>
            </a:r>
            <a:r>
              <a:rPr lang="en-US" b="1" dirty="0">
                <a:solidFill>
                  <a:srgbClr val="00B050"/>
                </a:solidFill>
              </a:rPr>
              <a:t>clickstream analysis across web pages. </a:t>
            </a:r>
          </a:p>
          <a:p>
            <a:pPr>
              <a:lnSpc>
                <a:spcPct val="93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B050"/>
                </a:solidFill>
              </a:rPr>
              <a:t>3. </a:t>
            </a:r>
            <a:r>
              <a:rPr lang="en-US" b="1" dirty="0">
                <a:solidFill>
                  <a:srgbClr val="00B050"/>
                </a:solidFill>
              </a:rPr>
              <a:t>Medical diagnosis</a:t>
            </a:r>
          </a:p>
          <a:p>
            <a:pPr>
              <a:lnSpc>
                <a:spcPct val="93000"/>
              </a:lnSpc>
              <a:spcAft>
                <a:spcPts val="60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190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</a:t>
            </a:r>
          </a:p>
          <a:p>
            <a:r>
              <a:rPr lang="en-US" sz="2400" dirty="0" smtClean="0"/>
              <a:t>Step1: In the first iteration, find out the support count of each items .</a:t>
            </a:r>
          </a:p>
          <a:p>
            <a:r>
              <a:rPr lang="en-US" sz="2400" dirty="0" smtClean="0"/>
              <a:t>Step2:In second iteration </a:t>
            </a:r>
            <a:r>
              <a:rPr lang="en-US" sz="2400" dirty="0" err="1" smtClean="0"/>
              <a:t>i.e</a:t>
            </a:r>
            <a:r>
              <a:rPr lang="en-US" sz="2400" dirty="0" smtClean="0"/>
              <a:t> 2 item set generation ,for every combinations of two item, map them into the diverse bucket of hash table structure and increment the bucket count</a:t>
            </a:r>
          </a:p>
          <a:p>
            <a:r>
              <a:rPr lang="en-US" sz="2400" dirty="0" smtClean="0"/>
              <a:t>Step3:Remove the bucket which count is less than minimum support.</a:t>
            </a:r>
          </a:p>
          <a:p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096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Hash Based Techniques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2108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47800"/>
            <a:ext cx="67818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8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Based technique -Example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88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692F3-D3AA-42AF-8811-932BC71324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215" y="304800"/>
            <a:ext cx="4532313" cy="439737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4D9A37-15DA-48EA-8629-FB78E930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8" y="1828800"/>
            <a:ext cx="7400925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A6F9A-6A10-464F-832B-751AAABD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Transaction reduction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 transaction that does not contain any frequent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itemsets</a:t>
            </a:r>
            <a:r>
              <a:rPr lang="en-US" sz="2000" dirty="0"/>
              <a:t> cannot contain any frequent (</a:t>
            </a:r>
            <a:r>
              <a:rPr lang="en-US" sz="2000" i="1" dirty="0"/>
              <a:t>k +</a:t>
            </a:r>
            <a:r>
              <a:rPr lang="en-US" sz="2000" dirty="0"/>
              <a:t> 1)-</a:t>
            </a:r>
            <a:r>
              <a:rPr lang="en-US" sz="2000" dirty="0" err="1"/>
              <a:t>itemsets</a:t>
            </a:r>
            <a:r>
              <a:rPr lang="en-US" sz="2000" dirty="0"/>
              <a:t>. Such a transaction can be removed from further </a:t>
            </a:r>
            <a:r>
              <a:rPr lang="en-US" sz="2000"/>
              <a:t>consideration </a:t>
            </a:r>
            <a:r>
              <a:rPr lang="en-US" sz="2000" smtClean="0"/>
              <a:t>.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u="sng" dirty="0" smtClean="0"/>
              <a:t>Example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1D2FF-7B2C-44BF-8AC6-B998425A59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dirty="0"/>
              <a:t>Efficiency Techniques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4181"/>
            <a:ext cx="518160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92" y="3163216"/>
            <a:ext cx="134302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685501"/>
            <a:ext cx="175260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37" y="4797303"/>
            <a:ext cx="33623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225" y="4797303"/>
            <a:ext cx="36480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2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Partitioning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 has two phases. In phase I, divide the transactions of </a:t>
            </a:r>
            <a:r>
              <a:rPr lang="en-US" sz="2000" i="1" dirty="0"/>
              <a:t>D </a:t>
            </a:r>
            <a:r>
              <a:rPr lang="en-US" sz="2000" dirty="0"/>
              <a:t>into </a:t>
            </a:r>
            <a:r>
              <a:rPr lang="en-US" sz="2000" i="1" dirty="0"/>
              <a:t>n </a:t>
            </a:r>
            <a:r>
              <a:rPr lang="en-US" sz="2000" dirty="0"/>
              <a:t>partitions. Each partition has proportionally lower threshold. For each partition, all the </a:t>
            </a:r>
            <a:r>
              <a:rPr lang="en-US" sz="2000" i="1" dirty="0"/>
              <a:t>local frequent </a:t>
            </a:r>
            <a:r>
              <a:rPr lang="en-US" sz="2000" i="1" dirty="0" err="1"/>
              <a:t>itemsets</a:t>
            </a:r>
            <a:r>
              <a:rPr lang="en-US" sz="2000" i="1" dirty="0"/>
              <a:t> </a:t>
            </a:r>
            <a:r>
              <a:rPr lang="en-US" sz="2000" dirty="0"/>
              <a:t>are found. </a:t>
            </a:r>
            <a:endParaRPr lang="en-US" sz="20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latin typeface="Minion-Italic"/>
              </a:rPr>
              <a:t>Any </a:t>
            </a:r>
            <a:r>
              <a:rPr lang="en-US" sz="2000" b="1" dirty="0" err="1">
                <a:solidFill>
                  <a:srgbClr val="FF0000"/>
                </a:solidFill>
                <a:latin typeface="Minion-Italic"/>
              </a:rPr>
              <a:t>itemset</a:t>
            </a:r>
            <a:r>
              <a:rPr lang="en-US" sz="2000" b="1" dirty="0">
                <a:solidFill>
                  <a:srgbClr val="FF0000"/>
                </a:solidFill>
                <a:latin typeface="Minion-Italic"/>
              </a:rPr>
              <a:t> that is potentially frequent with respect to D must be a frequent </a:t>
            </a:r>
            <a:r>
              <a:rPr lang="en-US" sz="2000" b="1" dirty="0" err="1">
                <a:solidFill>
                  <a:srgbClr val="FF0000"/>
                </a:solidFill>
                <a:latin typeface="Minion-Italic"/>
              </a:rPr>
              <a:t>itemset</a:t>
            </a:r>
            <a:r>
              <a:rPr lang="en-US" sz="2000" b="1" dirty="0">
                <a:solidFill>
                  <a:srgbClr val="FF0000"/>
                </a:solidFill>
                <a:latin typeface="Minion-Italic"/>
              </a:rPr>
              <a:t> in at least one of the partitions</a:t>
            </a:r>
            <a:r>
              <a:rPr lang="en-US" sz="2000" b="1" dirty="0">
                <a:solidFill>
                  <a:srgbClr val="FF0000"/>
                </a:solidFill>
                <a:latin typeface="Minion-Regular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Minion-Regular"/>
              </a:rPr>
              <a:t>Therefore, all local frequent </a:t>
            </a:r>
            <a:r>
              <a:rPr lang="en-US" sz="2000" dirty="0" err="1">
                <a:solidFill>
                  <a:srgbClr val="000000"/>
                </a:solidFill>
                <a:latin typeface="Minion-Regular"/>
              </a:rPr>
              <a:t>itemsets</a:t>
            </a:r>
            <a:r>
              <a:rPr lang="en-US" sz="2000" dirty="0">
                <a:solidFill>
                  <a:srgbClr val="000000"/>
                </a:solidFill>
                <a:latin typeface="Minion-Regular"/>
              </a:rPr>
              <a:t> are candidate </a:t>
            </a:r>
            <a:r>
              <a:rPr lang="en-US" sz="2000" dirty="0" err="1">
                <a:solidFill>
                  <a:srgbClr val="000000"/>
                </a:solidFill>
                <a:latin typeface="Minion-Regular"/>
              </a:rPr>
              <a:t>itemsets</a:t>
            </a:r>
            <a:r>
              <a:rPr lang="en-US" sz="2000" dirty="0">
                <a:solidFill>
                  <a:srgbClr val="000000"/>
                </a:solidFill>
                <a:latin typeface="Minion-Regular"/>
              </a:rPr>
              <a:t> with respect to </a:t>
            </a:r>
            <a:r>
              <a:rPr lang="en-US" sz="2000" dirty="0">
                <a:solidFill>
                  <a:srgbClr val="000000"/>
                </a:solidFill>
                <a:latin typeface="Minion-Italic"/>
              </a:rPr>
              <a:t>D</a:t>
            </a:r>
            <a:r>
              <a:rPr lang="en-US" sz="2000" dirty="0"/>
              <a:t>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40494"/>
            <a:ext cx="4972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58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2819400" cy="236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68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600200"/>
            <a:ext cx="4581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0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3200" b="1" dirty="0" smtClean="0"/>
          </a:p>
          <a:p>
            <a:endParaRPr lang="en-US" altLang="en-US" sz="3200" b="1" dirty="0"/>
          </a:p>
          <a:p>
            <a:endParaRPr lang="en-US" altLang="en-US" sz="3200" b="1" dirty="0" smtClean="0"/>
          </a:p>
          <a:p>
            <a:endParaRPr lang="en-US" altLang="en-US" sz="3200" b="1" dirty="0"/>
          </a:p>
          <a:p>
            <a:r>
              <a:rPr lang="en-US" altLang="en-US" sz="3200" b="1" dirty="0" smtClean="0"/>
              <a:t>                Closed </a:t>
            </a:r>
            <a:r>
              <a:rPr lang="en-US" altLang="en-US" sz="3200" b="1" dirty="0"/>
              <a:t>Patterns and Max-Patterns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62917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   The </a:t>
            </a:r>
            <a:r>
              <a:rPr lang="en-US" sz="2400" dirty="0"/>
              <a:t>Maximal and Closed Frequent </a:t>
            </a:r>
            <a:r>
              <a:rPr lang="en-US" sz="2400" dirty="0" smtClean="0"/>
              <a:t>Item sets </a:t>
            </a:r>
            <a:r>
              <a:rPr lang="en-US" sz="2400" dirty="0"/>
              <a:t>are two </a:t>
            </a:r>
            <a:r>
              <a:rPr lang="en-US" sz="2400" dirty="0" smtClean="0"/>
              <a:t>representations </a:t>
            </a:r>
            <a:r>
              <a:rPr lang="en-US" sz="2400" dirty="0"/>
              <a:t>that are subsets of the larger frequent </a:t>
            </a:r>
            <a:r>
              <a:rPr lang="en-US" sz="2400" dirty="0" smtClean="0"/>
              <a:t>item set.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Max patterns</a:t>
            </a:r>
          </a:p>
          <a:p>
            <a:r>
              <a:rPr lang="en-US" sz="2400" dirty="0"/>
              <a:t>It is a frequent </a:t>
            </a:r>
            <a:r>
              <a:rPr lang="en-US" sz="2400" dirty="0" err="1"/>
              <a:t>itemset</a:t>
            </a:r>
            <a:r>
              <a:rPr lang="en-US" sz="2400" dirty="0"/>
              <a:t> for which </a:t>
            </a:r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none of its immediate supersets </a:t>
            </a:r>
            <a:r>
              <a:rPr lang="en-US" sz="2400" dirty="0"/>
              <a:t>are frequent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Closed patterns</a:t>
            </a:r>
          </a:p>
          <a:p>
            <a:r>
              <a:rPr lang="en-US" sz="2400" dirty="0"/>
              <a:t>It is a frequent </a:t>
            </a:r>
            <a:r>
              <a:rPr lang="en-US" sz="2400" dirty="0" err="1"/>
              <a:t>itemset</a:t>
            </a:r>
            <a:r>
              <a:rPr lang="en-US" sz="2400" dirty="0"/>
              <a:t> that is both closed and its support is greater than or equal to </a:t>
            </a:r>
            <a:r>
              <a:rPr lang="en-US" sz="2400" dirty="0" err="1"/>
              <a:t>minsup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An </a:t>
            </a:r>
            <a:r>
              <a:rPr lang="en-US" sz="2400" dirty="0" err="1"/>
              <a:t>itemset</a:t>
            </a:r>
            <a:r>
              <a:rPr lang="en-US" sz="2400" dirty="0"/>
              <a:t> is closed in a data set if </a:t>
            </a:r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there exists no superset that has the same support count as this original </a:t>
            </a:r>
            <a:r>
              <a:rPr lang="en-US" sz="2400" b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itemset</a:t>
            </a:r>
            <a:r>
              <a:rPr lang="en-US" sz="2400" dirty="0"/>
              <a:t>. 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Closed Patterns and </a:t>
            </a:r>
            <a:r>
              <a:rPr lang="en-US" altLang="en-US" sz="2400" b="1" dirty="0" smtClean="0"/>
              <a:t>Max-Patterns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525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lang="en-IN" sz="2000" dirty="0" smtClean="0"/>
              <a:t>The </a:t>
            </a:r>
            <a:r>
              <a:rPr lang="en-IN" sz="2000" dirty="0"/>
              <a:t>minimum support count is 2</a:t>
            </a:r>
            <a:r>
              <a:rPr lang="en-IN" sz="2000" dirty="0" smtClean="0"/>
              <a:t>.</a:t>
            </a:r>
          </a:p>
          <a:p>
            <a:pPr lvl="0"/>
            <a:r>
              <a:rPr lang="en-IN" sz="2000" dirty="0" smtClean="0"/>
              <a:t> </a:t>
            </a:r>
            <a:r>
              <a:rPr lang="en-IN" sz="2000" dirty="0"/>
              <a:t>suppose there are a total of 3 items: a, b, c.</a:t>
            </a:r>
          </a:p>
          <a:p>
            <a:pPr lvl="0"/>
            <a:r>
              <a:rPr lang="en-IN" sz="2000" dirty="0"/>
              <a:t>Suppose a pattern ab has support count of 2 and a pattern </a:t>
            </a:r>
            <a:r>
              <a:rPr lang="en-IN" sz="2000" dirty="0" err="1"/>
              <a:t>abc</a:t>
            </a:r>
            <a:r>
              <a:rPr lang="en-IN" sz="2000" dirty="0"/>
              <a:t> has support count of 2.</a:t>
            </a:r>
          </a:p>
          <a:p>
            <a:pPr lvl="0"/>
            <a:r>
              <a:rPr lang="en-IN" sz="2000" dirty="0"/>
              <a:t>Is the pattern ab is a closed pattern?</a:t>
            </a:r>
          </a:p>
          <a:p>
            <a:endParaRPr lang="en-US" sz="2000" dirty="0"/>
          </a:p>
          <a:p>
            <a:pPr lvl="0"/>
            <a:r>
              <a:rPr lang="en-US" sz="2000" dirty="0" smtClean="0"/>
              <a:t>2.</a:t>
            </a:r>
            <a:r>
              <a:rPr lang="en-IN" sz="2000" dirty="0"/>
              <a:t> </a:t>
            </a:r>
            <a:endParaRPr lang="en-IN" sz="2000" dirty="0" smtClean="0"/>
          </a:p>
          <a:p>
            <a:pPr lvl="0"/>
            <a:r>
              <a:rPr lang="en-IN" sz="2000" dirty="0" smtClean="0"/>
              <a:t>suppose </a:t>
            </a:r>
            <a:r>
              <a:rPr lang="en-IN" sz="2000" dirty="0"/>
              <a:t>there are a total of 3 items: x, y, z.</a:t>
            </a:r>
          </a:p>
          <a:p>
            <a:pPr lvl="0"/>
            <a:r>
              <a:rPr lang="en-IN" sz="2000" dirty="0"/>
              <a:t>suppose a pattern </a:t>
            </a:r>
            <a:r>
              <a:rPr lang="en-IN" sz="2000" dirty="0" err="1"/>
              <a:t>xy</a:t>
            </a:r>
            <a:r>
              <a:rPr lang="en-IN" sz="2000" dirty="0"/>
              <a:t> has support count of 3 and a pattern xyz has support count of 2.</a:t>
            </a:r>
          </a:p>
          <a:p>
            <a:pPr lvl="0"/>
            <a:r>
              <a:rPr lang="en-IN" sz="2000" dirty="0"/>
              <a:t>Is the pattern </a:t>
            </a:r>
            <a:r>
              <a:rPr lang="en-IN" sz="2000" dirty="0" err="1"/>
              <a:t>xy</a:t>
            </a:r>
            <a:r>
              <a:rPr lang="en-IN" sz="2000" dirty="0"/>
              <a:t> is a closed pattern?</a:t>
            </a:r>
          </a:p>
          <a:p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81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55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 smtClean="0"/>
              <a:t>The </a:t>
            </a:r>
            <a:r>
              <a:rPr lang="en-IN" sz="2400" dirty="0"/>
              <a:t>minimum support count is 2.</a:t>
            </a:r>
          </a:p>
          <a:p>
            <a:pPr lvl="0"/>
            <a:r>
              <a:rPr lang="en-IN" sz="2400" dirty="0" smtClean="0"/>
              <a:t>1,suppose </a:t>
            </a:r>
            <a:r>
              <a:rPr lang="en-IN" sz="2400" dirty="0"/>
              <a:t>there are a total of 3 items: a, b, c.</a:t>
            </a:r>
          </a:p>
          <a:p>
            <a:pPr lvl="0"/>
            <a:r>
              <a:rPr lang="en-IN" sz="2400" dirty="0"/>
              <a:t>Suppose a pattern ab has support count of 3 and a pattern </a:t>
            </a:r>
            <a:r>
              <a:rPr lang="en-IN" sz="2400" dirty="0" err="1"/>
              <a:t>abc</a:t>
            </a:r>
            <a:r>
              <a:rPr lang="en-IN" sz="2400" dirty="0"/>
              <a:t> has support count of 2.</a:t>
            </a:r>
          </a:p>
          <a:p>
            <a:pPr lvl="0"/>
            <a:r>
              <a:rPr lang="en-IN" sz="2400" dirty="0"/>
              <a:t>Is the pattern ab is a max pattern</a:t>
            </a:r>
            <a:r>
              <a:rPr lang="en-IN" sz="2400" dirty="0" smtClean="0"/>
              <a:t>?</a:t>
            </a:r>
          </a:p>
          <a:p>
            <a:pPr lvl="0"/>
            <a:endParaRPr lang="en-US" sz="2400" dirty="0"/>
          </a:p>
          <a:p>
            <a:pPr lvl="0"/>
            <a:r>
              <a:rPr lang="en-IN" sz="2400" dirty="0" smtClean="0"/>
              <a:t>2.suppose </a:t>
            </a:r>
            <a:r>
              <a:rPr lang="en-IN" sz="2400" dirty="0"/>
              <a:t>there are a total of 3 items: x, y, z.</a:t>
            </a:r>
          </a:p>
          <a:p>
            <a:pPr lvl="0"/>
            <a:r>
              <a:rPr lang="en-IN" sz="2400" dirty="0"/>
              <a:t>Suppose a pattern </a:t>
            </a:r>
            <a:r>
              <a:rPr lang="en-IN" sz="2400" dirty="0" err="1"/>
              <a:t>xy</a:t>
            </a:r>
            <a:r>
              <a:rPr lang="en-IN" sz="2400" dirty="0"/>
              <a:t> has support count of 3 and a pattern xyz has support count of 1.</a:t>
            </a:r>
          </a:p>
          <a:p>
            <a:pPr lvl="0"/>
            <a:r>
              <a:rPr lang="en-IN" sz="2400" dirty="0"/>
              <a:t>Is the pattern </a:t>
            </a:r>
            <a:r>
              <a:rPr lang="en-IN" sz="2400" dirty="0" err="1"/>
              <a:t>xy</a:t>
            </a:r>
            <a:r>
              <a:rPr lang="en-IN" sz="2400" dirty="0"/>
              <a:t> is a max pattern?</a:t>
            </a:r>
          </a:p>
          <a:p>
            <a:pPr lvl="0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86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Example-Max Pattern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8722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230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b="1" dirty="0"/>
              <a:t>Association Rule Mining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71061" y="3057939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C6D9C"/>
                </a:solidFill>
              </a:rPr>
              <a:t>Market-Basket transactions</a:t>
            </a:r>
          </a:p>
        </p:txBody>
      </p:sp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xmlns="" id="{81303FC3-CF04-40CF-942A-6AED4AAC6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657600"/>
            <a:ext cx="350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/>
              <a:t>{Diaper} </a:t>
            </a:r>
            <a:r>
              <a:rPr lang="en-US" altLang="en-US" sz="1800" b="0" dirty="0">
                <a:sym typeface="Symbol" panose="05050102010706020507" pitchFamily="18" charset="2"/>
              </a:rPr>
              <a:t> {Butter},</a:t>
            </a:r>
            <a:br>
              <a:rPr lang="en-US" altLang="en-US" sz="1800" b="0" dirty="0">
                <a:sym typeface="Symbol" panose="05050102010706020507" pitchFamily="18" charset="2"/>
              </a:rPr>
            </a:br>
            <a:r>
              <a:rPr lang="en-US" altLang="en-US" sz="1800" b="0" dirty="0">
                <a:sym typeface="Symbol" panose="05050102010706020507" pitchFamily="18" charset="2"/>
              </a:rPr>
              <a:t>{Milk, Bread}  {Beans, Coke},</a:t>
            </a:r>
            <a:br>
              <a:rPr lang="en-US" altLang="en-US" sz="1800" b="0" dirty="0">
                <a:sym typeface="Symbol" panose="05050102010706020507" pitchFamily="18" charset="2"/>
              </a:rPr>
            </a:br>
            <a:r>
              <a:rPr lang="en-US" altLang="en-US" sz="1800" b="0" dirty="0">
                <a:sym typeface="Symbol" panose="05050102010706020507" pitchFamily="18" charset="2"/>
              </a:rPr>
              <a:t>{Butter, Bread}  {Milk},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2347C1FD-B3B3-4C29-B2BE-C0D8F864063B}"/>
              </a:ext>
            </a:extLst>
          </p:cNvPr>
          <p:cNvGraphicFramePr>
            <a:graphicFrameLocks/>
          </p:cNvGraphicFramePr>
          <p:nvPr/>
        </p:nvGraphicFramePr>
        <p:xfrm>
          <a:off x="828261" y="3697327"/>
          <a:ext cx="3505200" cy="181212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70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TID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4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4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Diaper, Butter, Beans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4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Milk, Diaper, Butter,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4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Butter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14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6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500D23-DD3F-4F44-92DB-5C33FB5C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8712" y="865599"/>
            <a:ext cx="7886700" cy="473075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Maximal vs Closed Itemsets</a:t>
            </a:r>
          </a:p>
        </p:txBody>
      </p:sp>
      <p:graphicFrame>
        <p:nvGraphicFramePr>
          <p:cNvPr id="1260547" name="Object 3"/>
          <p:cNvGraphicFramePr>
            <a:graphicFrameLocks noChangeAspect="1"/>
          </p:cNvGraphicFramePr>
          <p:nvPr/>
        </p:nvGraphicFramePr>
        <p:xfrm>
          <a:off x="152400" y="1514064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0" name="Worksheet" r:id="rId3" imgW="1733433" imgH="2228874" progId="Excel.Sheet.8">
                  <p:embed/>
                </p:oleObj>
              </mc:Choice>
              <mc:Fallback>
                <p:oleObj name="Worksheet" r:id="rId3" imgW="1733433" imgH="222887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14064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8" name="Object 4"/>
          <p:cNvGraphicFramePr>
            <a:graphicFrameLocks noChangeAspect="1"/>
          </p:cNvGraphicFramePr>
          <p:nvPr/>
        </p:nvGraphicFramePr>
        <p:xfrm>
          <a:off x="1905000" y="1101315"/>
          <a:ext cx="6980288" cy="510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1" name="VISIO" r:id="rId5" imgW="10116360" imgH="7404120" progId="Visio.Drawing.6">
                  <p:embed/>
                </p:oleObj>
              </mc:Choice>
              <mc:Fallback>
                <p:oleObj name="VISIO" r:id="rId5" imgW="10116360" imgH="740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01315"/>
                        <a:ext cx="6980288" cy="510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549" name="Text Box 5"/>
          <p:cNvSpPr txBox="1">
            <a:spLocks noChangeArrowheads="1"/>
          </p:cNvSpPr>
          <p:nvPr/>
        </p:nvSpPr>
        <p:spPr bwMode="auto">
          <a:xfrm>
            <a:off x="7239000" y="1025114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Transaction Ids</a:t>
            </a:r>
          </a:p>
        </p:txBody>
      </p:sp>
      <p:sp>
        <p:nvSpPr>
          <p:cNvPr id="1260550" name="Line 6"/>
          <p:cNvSpPr>
            <a:spLocks noChangeShapeType="1"/>
          </p:cNvSpPr>
          <p:nvPr/>
        </p:nvSpPr>
        <p:spPr bwMode="auto">
          <a:xfrm flipH="1">
            <a:off x="6477000" y="1329914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1" name="Line 7"/>
          <p:cNvSpPr>
            <a:spLocks noChangeShapeType="1"/>
          </p:cNvSpPr>
          <p:nvPr/>
        </p:nvSpPr>
        <p:spPr bwMode="auto">
          <a:xfrm flipH="1">
            <a:off x="7848600" y="1406114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2" name="Text Box 8"/>
          <p:cNvSpPr txBox="1">
            <a:spLocks noChangeArrowheads="1"/>
          </p:cNvSpPr>
          <p:nvPr/>
        </p:nvSpPr>
        <p:spPr bwMode="auto">
          <a:xfrm>
            <a:off x="1152936" y="5749514"/>
            <a:ext cx="1881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Not supported by any transactions</a:t>
            </a:r>
          </a:p>
        </p:txBody>
      </p:sp>
      <p:sp>
        <p:nvSpPr>
          <p:cNvPr id="1260553" name="Line 9"/>
          <p:cNvSpPr>
            <a:spLocks noChangeShapeType="1"/>
          </p:cNvSpPr>
          <p:nvPr/>
        </p:nvSpPr>
        <p:spPr bwMode="auto">
          <a:xfrm>
            <a:off x="2895600" y="6054314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4" name="Line 10"/>
          <p:cNvSpPr>
            <a:spLocks noChangeShapeType="1"/>
          </p:cNvSpPr>
          <p:nvPr/>
        </p:nvSpPr>
        <p:spPr bwMode="auto">
          <a:xfrm flipV="1">
            <a:off x="2895600" y="5520914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0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" y="738405"/>
            <a:ext cx="7886700" cy="457200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Maximal vs Closed Frequent Itemsets</a:t>
            </a:r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/>
        </p:nvGraphicFramePr>
        <p:xfrm>
          <a:off x="228600" y="1387474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7" name="VISIO" r:id="rId3" imgW="10164960" imgH="7378560" progId="Visio.Drawing.6">
                  <p:embed/>
                </p:oleObj>
              </mc:Choice>
              <mc:Fallback>
                <p:oleObj name="VISIO" r:id="rId3" imgW="10164960" imgH="7378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87474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381000" y="1387474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7010400" y="5426074"/>
            <a:ext cx="1524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7543800" y="2225674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6477000" y="2530474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7239000" y="2530474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4876800" y="1692274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5486399" y="1311274"/>
            <a:ext cx="141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3962400" y="1539874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5715000" y="176847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9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25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92313" y="1493838"/>
          <a:ext cx="4854575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1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493838"/>
                        <a:ext cx="4854575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3725"/>
            <a:ext cx="7886700" cy="549275"/>
          </a:xfrm>
        </p:spPr>
        <p:txBody>
          <a:bodyPr>
            <a:normAutofit/>
          </a:bodyPr>
          <a:lstStyle/>
          <a:p>
            <a:r>
              <a:rPr lang="en-US" altLang="en-US" b="1" dirty="0"/>
              <a:t>Maximal vs Closed Itemsets</a:t>
            </a:r>
          </a:p>
        </p:txBody>
      </p:sp>
    </p:spTree>
    <p:extLst>
      <p:ext uri="{BB962C8B-B14F-4D97-AF65-F5344CB8AC3E}">
        <p14:creationId xmlns:p14="http://schemas.microsoft.com/office/powerpoint/2010/main" val="222521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2765425"/>
            <a:ext cx="7886700" cy="5238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1773836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Multiple database scans are costly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Mining long patterns needs many passes of scanning and generates lots of candidates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To find frequent itemset </a:t>
            </a:r>
            <a:r>
              <a:rPr lang="en-US" altLang="en-US" sz="2400" i="1" dirty="0"/>
              <a:t>i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i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…i</a:t>
            </a:r>
            <a:r>
              <a:rPr lang="en-US" altLang="en-US" sz="2400" i="1" baseline="-25000" dirty="0"/>
              <a:t>100</a:t>
            </a:r>
            <a:endParaRPr lang="en-US" altLang="en-US" sz="2400" i="1" dirty="0"/>
          </a:p>
          <a:p>
            <a:pPr lvl="2">
              <a:lnSpc>
                <a:spcPct val="110000"/>
              </a:lnSpc>
            </a:pPr>
            <a:r>
              <a:rPr lang="en-US" altLang="en-US" sz="2400" dirty="0"/>
              <a:t># of scans: 100</a:t>
            </a:r>
          </a:p>
          <a:p>
            <a:pPr lvl="2">
              <a:lnSpc>
                <a:spcPct val="110000"/>
              </a:lnSpc>
            </a:pPr>
            <a:r>
              <a:rPr lang="en-US" altLang="en-US" sz="2400" dirty="0"/>
              <a:t># of Candidates: (</a:t>
            </a:r>
            <a:r>
              <a:rPr lang="en-US" altLang="en-US" sz="2400" baseline="-25000" dirty="0"/>
              <a:t>100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) + (</a:t>
            </a:r>
            <a:r>
              <a:rPr lang="en-US" altLang="en-US" sz="2400" baseline="-25000" dirty="0"/>
              <a:t>100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+ … + (</a:t>
            </a:r>
            <a:r>
              <a:rPr lang="en-US" altLang="en-US" sz="2400" baseline="-25000" dirty="0"/>
              <a:t>1</a:t>
            </a:r>
            <a:r>
              <a:rPr lang="en-US" altLang="en-US" sz="2400" baseline="30000" dirty="0"/>
              <a:t>1</a:t>
            </a:r>
            <a:r>
              <a:rPr lang="en-US" altLang="en-US" sz="2400" baseline="-25000" dirty="0"/>
              <a:t>0</a:t>
            </a:r>
            <a:r>
              <a:rPr lang="en-US" altLang="en-US" sz="2400" baseline="30000" dirty="0"/>
              <a:t>0</a:t>
            </a:r>
            <a:r>
              <a:rPr lang="en-US" altLang="en-US" sz="2400" baseline="-25000" dirty="0"/>
              <a:t>0</a:t>
            </a:r>
            <a:r>
              <a:rPr lang="en-US" altLang="en-US" sz="2400" baseline="30000" dirty="0"/>
              <a:t>0</a:t>
            </a:r>
            <a:r>
              <a:rPr lang="en-US" altLang="en-US" sz="2400" dirty="0"/>
              <a:t>) = 2</a:t>
            </a:r>
            <a:r>
              <a:rPr lang="en-US" altLang="en-US" sz="2400" baseline="30000" dirty="0"/>
              <a:t>100</a:t>
            </a:r>
            <a:r>
              <a:rPr lang="en-US" altLang="en-US" sz="2400" dirty="0"/>
              <a:t>-1 = 1.27*10</a:t>
            </a:r>
            <a:r>
              <a:rPr lang="en-US" altLang="en-US" sz="2400" baseline="30000" dirty="0"/>
              <a:t>30 </a:t>
            </a:r>
            <a:r>
              <a:rPr lang="en-US" altLang="en-US" sz="2400" dirty="0"/>
              <a:t>!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Bottleneck: candidate-generation-and-test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Can we avoid candidate generation?</a:t>
            </a:r>
          </a:p>
        </p:txBody>
      </p:sp>
      <p:sp>
        <p:nvSpPr>
          <p:cNvPr id="138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710411"/>
            <a:ext cx="7886700" cy="701675"/>
          </a:xfrm>
        </p:spPr>
        <p:txBody>
          <a:bodyPr/>
          <a:lstStyle/>
          <a:p>
            <a:r>
              <a:rPr lang="en-US" altLang="en-US" sz="3200" b="1" dirty="0"/>
              <a:t>Bottleneck of Frequent-pattern Mining</a:t>
            </a:r>
          </a:p>
        </p:txBody>
      </p:sp>
    </p:spTree>
    <p:extLst>
      <p:ext uri="{BB962C8B-B14F-4D97-AF65-F5344CB8AC3E}">
        <p14:creationId xmlns:p14="http://schemas.microsoft.com/office/powerpoint/2010/main" val="2349387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Use a compressed representation of the database using an FP-tree</a:t>
            </a:r>
          </a:p>
          <a:p>
            <a:r>
              <a:rPr lang="en-US" altLang="en-US" sz="2400" dirty="0"/>
              <a:t>Once an FP-tree has been constructed, it uses a recursive divide-and-conquer approach to mine the frequent itemsets</a:t>
            </a: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34060"/>
            <a:ext cx="7886700" cy="5238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FP-growth Algorithm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1472540" y="2971800"/>
            <a:ext cx="6376060" cy="194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b="0" dirty="0">
                <a:latin typeface="+mn-lt"/>
              </a:rPr>
              <a:t>Scan DB once, find frequent 1-itemset (single item pattern)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b="0" dirty="0">
                <a:latin typeface="+mn-lt"/>
              </a:rPr>
              <a:t>Sort frequent items in frequency descending order, f-list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b="0" dirty="0">
                <a:latin typeface="+mn-lt"/>
              </a:rPr>
              <a:t>Scan DB again, construct FP-tree</a:t>
            </a:r>
          </a:p>
        </p:txBody>
      </p:sp>
    </p:spTree>
    <p:extLst>
      <p:ext uri="{BB962C8B-B14F-4D97-AF65-F5344CB8AC3E}">
        <p14:creationId xmlns:p14="http://schemas.microsoft.com/office/powerpoint/2010/main" val="1235056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                                              </a:t>
            </a:r>
            <a:r>
              <a:rPr lang="en-US" sz="4000" dirty="0" smtClean="0"/>
              <a:t>Example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56448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94" y="1718102"/>
            <a:ext cx="6000750" cy="22955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43012" y="4419600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Roboto"/>
              </a:rPr>
              <a:t>minimum support be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314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921" y="1848921"/>
            <a:ext cx="4591050" cy="279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431" y="1570892"/>
            <a:ext cx="49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of all individual items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99029" y="5732219"/>
            <a:ext cx="3782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Roboto"/>
              </a:rPr>
              <a:t>L = {K : 5, E : 4, M : 3, O : 3, Y : 3}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84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2642394"/>
            <a:ext cx="57721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altLang="en-US" sz="2000" b="1" dirty="0"/>
              <a:t>Itemset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</a:t>
            </a:r>
            <a:r>
              <a:rPr lang="en-US" altLang="en-US" sz="1800" dirty="0" err="1"/>
              <a:t>itemset</a:t>
            </a:r>
            <a:endParaRPr lang="en-US" altLang="en-US" sz="1800" dirty="0"/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anose="05050102010706020507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anose="05050102010706020507" pitchFamily="18" charset="2"/>
              </a:rPr>
              <a:t>({Milk, Bread</a:t>
            </a:r>
            <a:r>
              <a:rPr lang="en-US" altLang="en-US" sz="1800" dirty="0" smtClean="0">
                <a:sym typeface="Symbol" panose="05050102010706020507" pitchFamily="18" charset="2"/>
              </a:rPr>
              <a:t>,  Diaper</a:t>
            </a:r>
            <a:r>
              <a:rPr lang="en-US" altLang="en-US" sz="1800" dirty="0">
                <a:sym typeface="Symbol" panose="05050102010706020507" pitchFamily="18" charset="2"/>
              </a:rPr>
              <a:t>}) = 2 </a:t>
            </a:r>
            <a:endParaRPr lang="en-US" altLang="en-US" sz="1800" dirty="0"/>
          </a:p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sz="1800" dirty="0"/>
              <a:t>Fraction of transactions that contain an itemset</a:t>
            </a:r>
          </a:p>
          <a:p>
            <a:pPr marL="742950" lvl="1" indent="-285750"/>
            <a:r>
              <a:rPr lang="en-US" altLang="en-US" sz="1800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sz="1800" dirty="0"/>
              <a:t>An itemset whose support is greater than or equal to a </a:t>
            </a:r>
            <a:r>
              <a:rPr lang="en-US" altLang="en-US" sz="1800" i="1" dirty="0"/>
              <a:t>minsup</a:t>
            </a:r>
            <a:r>
              <a:rPr lang="en-US" altLang="en-US" sz="1800" dirty="0"/>
              <a:t> threshold</a:t>
            </a: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Terminologies used in association rule mining</a:t>
            </a:r>
            <a:endParaRPr lang="en-US" altLang="en-US" sz="2400" b="1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689D602C-490C-4BE7-9715-AF05A0F2E368}"/>
              </a:ext>
            </a:extLst>
          </p:cNvPr>
          <p:cNvGraphicFramePr>
            <a:graphicFrameLocks/>
          </p:cNvGraphicFramePr>
          <p:nvPr/>
        </p:nvGraphicFramePr>
        <p:xfrm>
          <a:off x="5238750" y="1661795"/>
          <a:ext cx="3276600" cy="176720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32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TID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Diaper, Butter, Beans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Milk, Diaper, Butter,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Butter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5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9859"/>
            <a:ext cx="3752850" cy="30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353" y="1286858"/>
            <a:ext cx="391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Roboto"/>
              </a:rPr>
              <a:t>a) Inserting </a:t>
            </a:r>
            <a:r>
              <a:rPr lang="en-US" b="1" dirty="0">
                <a:latin typeface="Roboto"/>
              </a:rPr>
              <a:t>the set {K, E, M, O, Y}: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909755" y="1334123"/>
            <a:ext cx="359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b) </a:t>
            </a:r>
            <a:r>
              <a:rPr lang="en-US" b="1" dirty="0">
                <a:latin typeface="Roboto"/>
              </a:rPr>
              <a:t>Inserting the set {K, E, O, Y}: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1" y="1815761"/>
            <a:ext cx="35528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7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3587262" cy="4525963"/>
          </a:xfrm>
        </p:spPr>
        <p:txBody>
          <a:bodyPr/>
          <a:lstStyle/>
          <a:p>
            <a:r>
              <a:rPr lang="en-US" dirty="0" smtClean="0"/>
              <a:t>c) </a:t>
            </a:r>
            <a:r>
              <a:rPr lang="en-US" b="1" dirty="0" smtClean="0"/>
              <a:t>Inserting the set {K, E, M}: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56630"/>
            <a:ext cx="4019550" cy="3000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9208" y="1493837"/>
            <a:ext cx="332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</a:rPr>
              <a:t>d) </a:t>
            </a:r>
            <a:r>
              <a:rPr lang="en-US" b="1" dirty="0">
                <a:latin typeface="Roboto"/>
              </a:rPr>
              <a:t>Inserting the set {K, M, Y}: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76" y="2118517"/>
            <a:ext cx="381769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8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e) </a:t>
            </a:r>
            <a:r>
              <a:rPr lang="en-US" b="1" dirty="0"/>
              <a:t>Inserting the set {K, E, O</a:t>
            </a:r>
            <a:r>
              <a:rPr lang="en-US" b="1" dirty="0" smtClean="0"/>
              <a:t>}: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5" y="2463311"/>
            <a:ext cx="504825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70" y="2213674"/>
            <a:ext cx="397046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7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56" y="1203752"/>
            <a:ext cx="637222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3" y="3613577"/>
            <a:ext cx="6262688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63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Completeness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Compactness</a:t>
            </a:r>
            <a:endParaRPr lang="en-US" altLang="en-US" sz="2400" dirty="0"/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altLang="en-US" sz="3200" b="1" dirty="0"/>
              <a:t>Benefits of the FP-tree Structure</a:t>
            </a:r>
          </a:p>
        </p:txBody>
      </p:sp>
    </p:spTree>
    <p:extLst>
      <p:ext uri="{BB962C8B-B14F-4D97-AF65-F5344CB8AC3E}">
        <p14:creationId xmlns:p14="http://schemas.microsoft.com/office/powerpoint/2010/main" val="1803731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Divide-and-conquer: 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Other factors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no candidate generation, no candidate test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compressed database: FP-tree structure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no repeated scan of entire database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basic ops—counting local </a:t>
            </a:r>
            <a:r>
              <a:rPr lang="en-US" altLang="en-US" sz="2400" dirty="0" err="1" smtClean="0"/>
              <a:t>freq</a:t>
            </a:r>
            <a:r>
              <a:rPr lang="en-US" altLang="en-US" sz="2400" dirty="0" smtClean="0"/>
              <a:t> items and building sub FP-tree, no pattern search and matching</a:t>
            </a:r>
            <a:endParaRPr lang="en-US" altLang="en-US" sz="2400" dirty="0"/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Why Is FP-Growth the Winner?</a:t>
            </a:r>
          </a:p>
        </p:txBody>
      </p:sp>
    </p:spTree>
    <p:extLst>
      <p:ext uri="{BB962C8B-B14F-4D97-AF65-F5344CB8AC3E}">
        <p14:creationId xmlns:p14="http://schemas.microsoft.com/office/powerpoint/2010/main" val="1443271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9088"/>
            <a:ext cx="7886700" cy="5492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Association Rule Generation</a:t>
            </a:r>
          </a:p>
        </p:txBody>
      </p:sp>
    </p:spTree>
    <p:extLst>
      <p:ext uri="{BB962C8B-B14F-4D97-AF65-F5344CB8AC3E}">
        <p14:creationId xmlns:p14="http://schemas.microsoft.com/office/powerpoint/2010/main" val="3954571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Given a frequent itemset L, find all non-empty subsets f </a:t>
            </a:r>
            <a:r>
              <a:rPr lang="en-US" altLang="en-US" sz="2800" dirty="0">
                <a:sym typeface="Symbol" panose="05050102010706020507" pitchFamily="18" charset="2"/>
              </a:rPr>
              <a:t> L such that f  L – f satisfies the minimum confidence requirement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If {A,B,C,D} is a frequent itemset, candidate rules: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ABC D, 		ABD C, 		ACD B, 		BCD A, 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A BCD,	B ACD,		C ABD, 		D ABC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AB CD,	AC  BD, 	AD  BC, 	BC AD, 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BD AC, 	CD AB,	</a:t>
            </a:r>
            <a:br>
              <a:rPr lang="en-US" altLang="en-US" sz="1800" dirty="0">
                <a:sym typeface="Symbol" panose="05050102010706020507" pitchFamily="18" charset="2"/>
              </a:rPr>
            </a:br>
            <a:endParaRPr lang="en-US" altLang="en-US" sz="11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If |L| = k, then there are 2</a:t>
            </a:r>
            <a:r>
              <a:rPr lang="en-US" altLang="en-US" sz="2800" baseline="30000" dirty="0"/>
              <a:t>k</a:t>
            </a:r>
            <a:r>
              <a:rPr lang="en-US" altLang="en-US" sz="2800" dirty="0"/>
              <a:t> – 2 candidate association </a:t>
            </a:r>
            <a:r>
              <a:rPr lang="en-US" altLang="en-US" sz="2800" dirty="0" smtClean="0"/>
              <a:t>rules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" y="720090"/>
            <a:ext cx="7886700" cy="549275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Rule Generation</a:t>
            </a:r>
          </a:p>
        </p:txBody>
      </p:sp>
    </p:spTree>
    <p:extLst>
      <p:ext uri="{BB962C8B-B14F-4D97-AF65-F5344CB8AC3E}">
        <p14:creationId xmlns:p14="http://schemas.microsoft.com/office/powerpoint/2010/main" val="831663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How to efficiently generate rules from frequent itemsets?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c(ABC D) can be larger or smaller than c(AB D)</a:t>
            </a:r>
          </a:p>
          <a:p>
            <a:pPr lvl="4"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But confidence of rules generated from the same itemset has an </a:t>
            </a:r>
            <a:r>
              <a:rPr lang="en-US" altLang="en-US" sz="2000" dirty="0" smtClean="0">
                <a:sym typeface="Symbol" panose="05050102010706020507" pitchFamily="18" charset="2"/>
              </a:rPr>
              <a:t>anti-monotone property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IN" sz="2000" dirty="0"/>
              <a:t>if a rule X→(Y-X) does not satisfy the confidence threshold, then any rule X’→(Y-X’), where X’ is a subset of X, must not satisfy the confidence threshold 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" y="745808"/>
            <a:ext cx="7886700" cy="549275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/>
              <a:t>Rule Generation</a:t>
            </a:r>
          </a:p>
        </p:txBody>
      </p:sp>
    </p:spTree>
    <p:extLst>
      <p:ext uri="{BB962C8B-B14F-4D97-AF65-F5344CB8AC3E}">
        <p14:creationId xmlns:p14="http://schemas.microsoft.com/office/powerpoint/2010/main" val="997105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886700" cy="6096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Rule Generation for Apriori Algorithm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066800" y="161607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0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1607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126365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533400" y="1616075"/>
            <a:ext cx="8153400" cy="4784725"/>
            <a:chOff x="96" y="894"/>
            <a:chExt cx="5136" cy="3014"/>
          </a:xfrm>
        </p:grpSpPr>
        <p:graphicFrame>
          <p:nvGraphicFramePr>
            <p:cNvPr id="13320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1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1219200" y="248285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457200" y="179705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306764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Definition: Association Rule</a:t>
            </a:r>
          </a:p>
        </p:txBody>
      </p:sp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5105400" y="3657602"/>
            <a:ext cx="3517900" cy="2362201"/>
            <a:chOff x="3216" y="2304"/>
            <a:chExt cx="2216" cy="1488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 dirty="0">
                  <a:latin typeface="Times New Roman" panose="02020603050405020304" pitchFamily="18" charset="0"/>
                </a:rPr>
                <a:t>Example:</a:t>
              </a:r>
              <a:endParaRPr lang="en-US" altLang="en-US" sz="28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/>
          </p:nvGraphicFramePr>
          <p:xfrm>
            <a:off x="3256" y="2593"/>
            <a:ext cx="183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44" name="Equation" r:id="rId3" imgW="1536480" imgH="203040" progId="Equation.3">
                    <p:embed/>
                  </p:oleObj>
                </mc:Choice>
                <mc:Fallback>
                  <p:oleObj name="Equation" r:id="rId3" imgW="1536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2593"/>
                          <a:ext cx="183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/>
          </p:nvGraphicFramePr>
          <p:xfrm>
            <a:off x="3216" y="2920"/>
            <a:ext cx="21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45" name="Equation" r:id="rId5" imgW="2311200" imgH="431640" progId="Equation.3">
                    <p:embed/>
                  </p:oleObj>
                </mc:Choice>
                <mc:Fallback>
                  <p:oleObj name="Equation" r:id="rId5" imgW="2311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0"/>
                          <a:ext cx="211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/>
          </p:nvGraphicFramePr>
          <p:xfrm>
            <a:off x="3264" y="3430"/>
            <a:ext cx="216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46" name="Equation" r:id="rId7" imgW="2387520" imgH="419040" progId="Equation.3">
                    <p:embed/>
                  </p:oleObj>
                </mc:Choice>
                <mc:Fallback>
                  <p:oleObj name="Equation" r:id="rId7" imgW="23875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430"/>
                          <a:ext cx="216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152400" y="1247029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b="0" dirty="0"/>
              <a:t>An implication expression of the form X </a:t>
            </a:r>
            <a:r>
              <a:rPr lang="en-US" altLang="en-US" sz="1800" b="0" dirty="0">
                <a:sym typeface="Symbol" panose="05050102010706020507" pitchFamily="18" charset="2"/>
              </a:rPr>
              <a:t> Y, where X and Y are itemsets</a:t>
            </a:r>
          </a:p>
          <a:p>
            <a:pPr lvl="1"/>
            <a:r>
              <a:rPr lang="en-US" altLang="en-US" sz="1800" b="0" dirty="0"/>
              <a:t>Example:</a:t>
            </a:r>
            <a:br>
              <a:rPr lang="en-US" altLang="en-US" sz="1800" b="0" dirty="0"/>
            </a:br>
            <a:r>
              <a:rPr lang="en-US" altLang="en-US" sz="1800" b="0" dirty="0"/>
              <a:t>   {Milk, Diaper} </a:t>
            </a:r>
            <a:r>
              <a:rPr lang="en-US" altLang="en-US" sz="1800" b="0" dirty="0">
                <a:sym typeface="Symbol" panose="05050102010706020507" pitchFamily="18" charset="2"/>
              </a:rPr>
              <a:t> {Butter}</a:t>
            </a:r>
            <a:r>
              <a:rPr lang="en-US" altLang="en-US" sz="1800" b="0" dirty="0"/>
              <a:t> 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1800" b="0" dirty="0"/>
              <a:t>Support (s)</a:t>
            </a:r>
          </a:p>
          <a:p>
            <a:pPr lvl="2"/>
            <a:r>
              <a:rPr lang="en-US" altLang="en-US" sz="1600" b="0" dirty="0"/>
              <a:t>Fraction of transactions that contain both X and Y</a:t>
            </a:r>
          </a:p>
          <a:p>
            <a:pPr lvl="1"/>
            <a:r>
              <a:rPr lang="en-US" altLang="en-US" sz="1800" b="0" dirty="0"/>
              <a:t>Confidence (c)</a:t>
            </a:r>
          </a:p>
          <a:p>
            <a:pPr lvl="2"/>
            <a:r>
              <a:rPr lang="en-US" altLang="en-US" sz="1600" b="0" dirty="0"/>
              <a:t>Measures how often items in Y </a:t>
            </a:r>
            <a:br>
              <a:rPr lang="en-US" altLang="en-US" sz="1600" b="0" dirty="0"/>
            </a:br>
            <a:r>
              <a:rPr lang="en-US" altLang="en-US" sz="1600" b="0" dirty="0"/>
              <a:t>appear in transactions that</a:t>
            </a:r>
            <a:br>
              <a:rPr lang="en-US" altLang="en-US" sz="1600" b="0" dirty="0"/>
            </a:br>
            <a:r>
              <a:rPr lang="en-US" altLang="en-US" sz="1600" b="0" dirty="0"/>
              <a:t>contain X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DA540CC6-7A7C-4705-8949-332FEA6F4FAF}"/>
              </a:ext>
            </a:extLst>
          </p:cNvPr>
          <p:cNvGraphicFramePr>
            <a:graphicFrameLocks/>
          </p:cNvGraphicFramePr>
          <p:nvPr/>
        </p:nvGraphicFramePr>
        <p:xfrm>
          <a:off x="5264150" y="1316718"/>
          <a:ext cx="3276600" cy="176720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32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TID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Diaper, Butter, Beans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Milk, Diaper, Butter,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Butter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9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How to set the appropriate </a:t>
            </a:r>
            <a:r>
              <a:rPr lang="en-US" altLang="en-US" sz="2400" i="1" dirty="0"/>
              <a:t>minsup</a:t>
            </a:r>
            <a:r>
              <a:rPr lang="en-US" altLang="en-US" sz="2400" dirty="0"/>
              <a:t> threshold?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i="1" dirty="0"/>
              <a:t>minsup</a:t>
            </a:r>
            <a:r>
              <a:rPr lang="en-US" altLang="en-US" sz="2400" dirty="0"/>
              <a:t> is set too high, we could miss itemsets involving interesting rare items (e.g., expensive products)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i="1" dirty="0"/>
              <a:t>minsup</a:t>
            </a:r>
            <a:r>
              <a:rPr lang="en-US" altLang="en-US" sz="2400" dirty="0"/>
              <a:t> is set too low, it is computationally expensive and the number of itemsets is very large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Using a single minimum support threshold may not be effective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" y="691198"/>
            <a:ext cx="7886700" cy="625475"/>
          </a:xfrm>
        </p:spPr>
        <p:txBody>
          <a:bodyPr>
            <a:normAutofit/>
          </a:bodyPr>
          <a:lstStyle/>
          <a:p>
            <a:r>
              <a:rPr lang="en-US" altLang="en-US" b="1" dirty="0"/>
              <a:t>Effect of Support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25754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How to apply multiple minimum supports?</a:t>
            </a:r>
          </a:p>
          <a:p>
            <a:pPr lvl="1"/>
            <a:r>
              <a:rPr lang="en-US" altLang="en-US" sz="2000" dirty="0"/>
              <a:t>MS(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): minimum support for item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e.g.:     MS(Milk)=5%,   	    MS(Coke) = 3%,</a:t>
            </a:r>
            <a:br>
              <a:rPr lang="en-US" altLang="en-US" sz="2000" dirty="0"/>
            </a:br>
            <a:r>
              <a:rPr lang="en-US" altLang="en-US" sz="2000" dirty="0"/>
              <a:t>            MS(Broccoli)=0.1%,	    MS(Salmon)=0.5%</a:t>
            </a:r>
          </a:p>
          <a:p>
            <a:pPr lvl="1"/>
            <a:r>
              <a:rPr lang="en-US" altLang="en-US" sz="2000" dirty="0"/>
              <a:t>MS({Milk, Broccoli}) = min (MS(Milk), MS(Broccoli))</a:t>
            </a:r>
            <a:br>
              <a:rPr lang="en-US" altLang="en-US" sz="2000" dirty="0"/>
            </a:br>
            <a:r>
              <a:rPr lang="en-US" altLang="en-US" sz="2000" dirty="0"/>
              <a:t>			          = </a:t>
            </a:r>
            <a:r>
              <a:rPr lang="en-US" altLang="en-US" sz="2000"/>
              <a:t>0.1</a:t>
            </a:r>
            <a:r>
              <a:rPr lang="en-US" altLang="en-US" sz="2000" smtClean="0"/>
              <a:t>%</a:t>
            </a:r>
            <a:endParaRPr lang="en-US" altLang="en-US" sz="20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altLang="en-US"/>
              <a:t>Multiple 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23548117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Association rule algorithms tend to produce too many rules </a:t>
            </a:r>
          </a:p>
          <a:p>
            <a:pPr lvl="1"/>
            <a:r>
              <a:rPr lang="en-US" altLang="en-US" sz="2400" dirty="0"/>
              <a:t>many of them are uninteresting or redundant</a:t>
            </a:r>
          </a:p>
          <a:p>
            <a:pPr lvl="1"/>
            <a:r>
              <a:rPr lang="en-US" altLang="en-US" sz="2400" dirty="0"/>
              <a:t>Redundant if {A,B,C} </a:t>
            </a:r>
            <a:r>
              <a:rPr lang="en-US" altLang="en-US" sz="2400" dirty="0">
                <a:sym typeface="Symbol" panose="05050102010706020507" pitchFamily="18" charset="2"/>
              </a:rPr>
              <a:t> {D} and </a:t>
            </a:r>
            <a:r>
              <a:rPr lang="en-US" altLang="en-US" sz="2400" dirty="0"/>
              <a:t>{A,B} </a:t>
            </a:r>
            <a:r>
              <a:rPr lang="en-US" altLang="en-US" sz="2400" dirty="0">
                <a:sym typeface="Symbol" panose="05050102010706020507" pitchFamily="18" charset="2"/>
              </a:rPr>
              <a:t> {D}  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have same support &amp; confidence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r>
              <a:rPr lang="en-US" altLang="en-US" sz="2400" dirty="0"/>
              <a:t>Interestingness measures can be used to prune/rank the derived patterns</a:t>
            </a:r>
          </a:p>
          <a:p>
            <a:endParaRPr lang="en-US" altLang="en-US" sz="2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7886700" cy="838200"/>
          </a:xfrm>
        </p:spPr>
        <p:txBody>
          <a:bodyPr/>
          <a:lstStyle/>
          <a:p>
            <a:r>
              <a:rPr lang="en-US" altLang="en-US" sz="2800" b="1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235676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Objective measure: </a:t>
            </a:r>
          </a:p>
          <a:p>
            <a:pPr lvl="1"/>
            <a:r>
              <a:rPr lang="en-US" altLang="en-US" sz="2400" dirty="0"/>
              <a:t>Rank patterns based on statistics computed from data</a:t>
            </a:r>
          </a:p>
          <a:p>
            <a:pPr lvl="1"/>
            <a:r>
              <a:rPr lang="en-US" altLang="en-US" sz="2400" dirty="0"/>
              <a:t>e.g., many measures of association (support, confidence, Laplace, Gini, mutual information, Jaccard,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).</a:t>
            </a:r>
          </a:p>
          <a:p>
            <a:r>
              <a:rPr lang="en-US" altLang="en-US" sz="2800" dirty="0"/>
              <a:t>S</a:t>
            </a:r>
            <a:r>
              <a:rPr lang="en-US" altLang="en-US" sz="2800" dirty="0" smtClean="0"/>
              <a:t>ubjective </a:t>
            </a:r>
            <a:r>
              <a:rPr lang="en-US" altLang="en-US" sz="2800" dirty="0"/>
              <a:t>measure:</a:t>
            </a:r>
          </a:p>
          <a:p>
            <a:pPr lvl="1"/>
            <a:r>
              <a:rPr lang="en-US" altLang="en-US" sz="2400" dirty="0"/>
              <a:t>Rank patterns according to user’s interpretation</a:t>
            </a:r>
          </a:p>
          <a:p>
            <a:pPr lvl="2"/>
            <a:endParaRPr lang="en-US" altLang="en-US" sz="1800" dirty="0" smtClean="0"/>
          </a:p>
          <a:p>
            <a:pPr lvl="2"/>
            <a:r>
              <a:rPr lang="en-US" altLang="en-US" sz="1800" smtClean="0"/>
              <a:t>            </a:t>
            </a:r>
            <a:endParaRPr lang="en-US" altLang="en-US" sz="1800" dirty="0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838200"/>
            <a:ext cx="7886700" cy="3968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Subjective Interestingness Measure</a:t>
            </a:r>
          </a:p>
        </p:txBody>
      </p:sp>
    </p:spTree>
    <p:extLst>
      <p:ext uri="{BB962C8B-B14F-4D97-AF65-F5344CB8AC3E}">
        <p14:creationId xmlns:p14="http://schemas.microsoft.com/office/powerpoint/2010/main" val="456766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/>
            <a:r>
              <a:rPr lang="en-US" altLang="en-US" sz="2400" dirty="0"/>
              <a:t>Given a rule X </a:t>
            </a:r>
            <a:r>
              <a:rPr lang="en-US" altLang="en-US" sz="2400" dirty="0">
                <a:sym typeface="Symbol" panose="05050102010706020507" pitchFamily="18" charset="2"/>
              </a:rPr>
              <a:t> Y, i</a:t>
            </a:r>
            <a:r>
              <a:rPr lang="en-US" altLang="en-US" sz="2400" dirty="0"/>
              <a:t>nformation needed to compute rule interestingness can be obtained from a contingency table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075"/>
            <a:ext cx="7886700" cy="549275"/>
          </a:xfrm>
        </p:spPr>
        <p:txBody>
          <a:bodyPr>
            <a:normAutofit/>
          </a:bodyPr>
          <a:lstStyle/>
          <a:p>
            <a:r>
              <a:rPr lang="en-US" altLang="en-US" b="1" dirty="0"/>
              <a:t>Computing Interestingness Measure</a:t>
            </a:r>
          </a:p>
        </p:txBody>
      </p:sp>
      <p:graphicFrame>
        <p:nvGraphicFramePr>
          <p:cNvPr id="1290244" name="Group 4"/>
          <p:cNvGraphicFramePr>
            <a:graphicFrameLocks noGrp="1"/>
          </p:cNvGraphicFramePr>
          <p:nvPr/>
        </p:nvGraphicFramePr>
        <p:xfrm>
          <a:off x="533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|T|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81000" y="2133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0"/>
              <a:t>Contingency table</a:t>
            </a:r>
            <a:r>
              <a:rPr lang="en-US" altLang="en-US" sz="2000" b="0">
                <a:sym typeface="Symbol" panose="05050102010706020507" pitchFamily="18" charset="2"/>
              </a:rPr>
              <a:t> for </a:t>
            </a:r>
            <a:r>
              <a:rPr lang="en-US" altLang="en-US" sz="2400" b="0"/>
              <a:t>X </a:t>
            </a:r>
            <a:r>
              <a:rPr lang="en-US" altLang="en-US" sz="2400" b="0">
                <a:sym typeface="Symbol" panose="05050102010706020507" pitchFamily="18" charset="2"/>
              </a:rPr>
              <a:t> Y</a:t>
            </a:r>
          </a:p>
        </p:txBody>
      </p:sp>
      <p:grpSp>
        <p:nvGrpSpPr>
          <p:cNvPr id="19488" name="Group 32"/>
          <p:cNvGrpSpPr>
            <a:grpSpLocks/>
          </p:cNvGrpSpPr>
          <p:nvPr/>
        </p:nvGrpSpPr>
        <p:grpSpPr bwMode="auto"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19493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2400" b="0"/>
                <a:t>f</a:t>
              </a:r>
              <a:r>
                <a:rPr lang="en-US" altLang="en-US" sz="2000" b="0" baseline="-25000"/>
                <a:t>11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10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00</a:t>
              </a:r>
              <a:r>
                <a:rPr lang="en-US" altLang="en-US" sz="2400" b="0"/>
                <a:t>: support of X and Y</a:t>
              </a:r>
            </a:p>
          </p:txBody>
        </p:sp>
        <p:sp>
          <p:nvSpPr>
            <p:cNvPr id="19494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9" name="Text Box 38"/>
          <p:cNvSpPr txBox="1">
            <a:spLocks noChangeArrowheads="1"/>
          </p:cNvSpPr>
          <p:nvPr/>
        </p:nvSpPr>
        <p:spPr bwMode="auto">
          <a:xfrm>
            <a:off x="4038600" y="4724400"/>
            <a:ext cx="4876800" cy="138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Used to define various measures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sz="2400" b="0"/>
              <a:t> support, confidence, lift, Gini,</a:t>
            </a:r>
            <a:br>
              <a:rPr lang="en-US" altLang="en-US" sz="2400" b="0"/>
            </a:br>
            <a:r>
              <a:rPr lang="en-US" altLang="en-US" sz="2400" b="0"/>
              <a:t>   J-measure, etc.</a:t>
            </a:r>
          </a:p>
        </p:txBody>
      </p:sp>
      <p:sp>
        <p:nvSpPr>
          <p:cNvPr id="19490" name="Line 39"/>
          <p:cNvSpPr>
            <a:spLocks noChangeShapeType="1"/>
          </p:cNvSpPr>
          <p:nvPr/>
        </p:nvSpPr>
        <p:spPr bwMode="auto">
          <a:xfrm flipH="1" flipV="1">
            <a:off x="2743200" y="4271963"/>
            <a:ext cx="1295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40"/>
          <p:cNvSpPr>
            <a:spLocks noChangeShapeType="1"/>
          </p:cNvSpPr>
          <p:nvPr/>
        </p:nvSpPr>
        <p:spPr bwMode="auto">
          <a:xfrm flipH="1">
            <a:off x="2667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41"/>
          <p:cNvSpPr>
            <a:spLocks noChangeShapeType="1"/>
          </p:cNvSpPr>
          <p:nvPr/>
        </p:nvSpPr>
        <p:spPr bwMode="auto">
          <a:xfrm>
            <a:off x="914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116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886700" cy="473075"/>
          </a:xfrm>
        </p:spPr>
        <p:txBody>
          <a:bodyPr>
            <a:noAutofit/>
          </a:bodyPr>
          <a:lstStyle/>
          <a:p>
            <a:r>
              <a:rPr lang="en-US" altLang="en-US" sz="3200" b="1"/>
              <a:t>Drawback of Confidence</a:t>
            </a:r>
          </a:p>
        </p:txBody>
      </p:sp>
      <p:graphicFrame>
        <p:nvGraphicFramePr>
          <p:cNvPr id="1291267" name="Group 3"/>
          <p:cNvGraphicFramePr>
            <a:graphicFrameLocks noGrp="1"/>
          </p:cNvGraphicFramePr>
          <p:nvPr/>
        </p:nvGraphicFramePr>
        <p:xfrm>
          <a:off x="1066800" y="1443037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200400" y="1824037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1371600" y="2662237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685800" y="3668713"/>
            <a:ext cx="7391400" cy="2678113"/>
            <a:chOff x="432" y="2170"/>
            <a:chExt cx="4656" cy="1687"/>
          </a:xfrm>
        </p:grpSpPr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432" y="2170"/>
              <a:ext cx="4656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anose="020B0604030504040204" pitchFamily="34" charset="0"/>
                </a:rPr>
                <a:t>           </a:t>
              </a:r>
              <a:r>
                <a:rPr lang="en-US" altLang="en-US" sz="2400" b="0" dirty="0">
                  <a:solidFill>
                    <a:srgbClr val="CC3300"/>
                  </a:solidFill>
                  <a:latin typeface="Tahoma" panose="020B0604030504040204" pitchFamily="34" charset="0"/>
                </a:rPr>
                <a:t>Association Rule: Tea </a:t>
              </a:r>
              <a:r>
                <a:rPr lang="en-US" altLang="en-US" sz="2400" b="0" dirty="0">
                  <a:solidFill>
                    <a:srgbClr val="CC33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 Coffee</a:t>
              </a:r>
              <a:br>
                <a:rPr lang="en-US" altLang="en-US" sz="2400" b="0" dirty="0">
                  <a:solidFill>
                    <a:srgbClr val="CC33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</a:br>
              <a:endParaRPr lang="en-US" altLang="en-US" sz="2400" b="0" dirty="0">
                <a:solidFill>
                  <a:srgbClr val="CC33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anose="020B0604030504040204" pitchFamily="34" charset="0"/>
                </a:rPr>
                <a:t>Confidence= P(</a:t>
              </a:r>
              <a:r>
                <a:rPr lang="en-US" altLang="en-US" sz="2000" b="0" dirty="0" err="1">
                  <a:latin typeface="Tahoma" panose="020B0604030504040204" pitchFamily="34" charset="0"/>
                </a:rPr>
                <a:t>Coffee|Tea</a:t>
              </a:r>
              <a:r>
                <a:rPr lang="en-US" altLang="en-US" sz="2000" b="0" dirty="0">
                  <a:latin typeface="Tahoma" panose="020B0604030504040204" pitchFamily="34" charset="0"/>
                </a:rPr>
                <a:t>) = </a:t>
              </a:r>
              <a:r>
                <a:rPr lang="en-US" altLang="en-US" sz="2000" b="0" dirty="0">
                  <a:solidFill>
                    <a:srgbClr val="FF0000"/>
                  </a:solidFill>
                  <a:latin typeface="Tahoma" panose="020B0604030504040204" pitchFamily="34" charset="0"/>
                </a:rPr>
                <a:t>0.75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anose="020B0604030504040204" pitchFamily="34" charset="0"/>
                </a:rPr>
                <a:t>but P(Coffee) = </a:t>
              </a:r>
              <a:r>
                <a:rPr lang="en-US" altLang="en-US" sz="2000" b="0" dirty="0">
                  <a:solidFill>
                    <a:srgbClr val="FF0000"/>
                  </a:solidFill>
                  <a:latin typeface="Tahoma" panose="020B0604030504040204" pitchFamily="34" charset="0"/>
                </a:rPr>
                <a:t>0.9</a:t>
              </a:r>
            </a:p>
            <a:p>
              <a:pPr eaLnBrk="1" hangingPunct="1">
                <a:spcBef>
                  <a:spcPct val="50000"/>
                </a:spcBef>
                <a:buFont typeface="Symbol" panose="05050102010706020507" pitchFamily="18" charset="2"/>
                <a:buChar char="Þ"/>
              </a:pPr>
              <a:r>
                <a:rPr lang="en-US" altLang="en-US" sz="2000" b="0" dirty="0">
                  <a:latin typeface="Tahoma" panose="020B0604030504040204" pitchFamily="34" charset="0"/>
                  <a:sym typeface="Symbol" panose="05050102010706020507" pitchFamily="18" charset="2"/>
                </a:rPr>
                <a:t> Although confidence is high, rule is misleading</a:t>
              </a:r>
            </a:p>
            <a:p>
              <a:pPr eaLnBrk="1" hangingPunct="1">
                <a:spcBef>
                  <a:spcPct val="50000"/>
                </a:spcBef>
                <a:buFont typeface="Symbol" panose="05050102010706020507" pitchFamily="18" charset="2"/>
                <a:buChar char="Þ"/>
              </a:pPr>
              <a:endParaRPr lang="en-US" altLang="en-US" sz="2000" b="0" dirty="0">
                <a:latin typeface="Tahoma" panose="020B0604030504040204" pitchFamily="34" charset="0"/>
              </a:endParaRP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1392" y="36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136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Measures that take into account statistical dependence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616070"/>
            <a:ext cx="7886700" cy="62547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Statistical-based Measures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38448"/>
            <a:ext cx="3629025" cy="1047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10000"/>
            <a:ext cx="4343400" cy="1538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953000"/>
            <a:ext cx="3638550" cy="15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7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441325"/>
            <a:ext cx="7886700" cy="396875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Example: Lift/Interest</a:t>
            </a:r>
          </a:p>
        </p:txBody>
      </p:sp>
      <p:graphicFrame>
        <p:nvGraphicFramePr>
          <p:cNvPr id="1294339" name="Group 3"/>
          <p:cNvGraphicFramePr>
            <a:graphicFrameLocks noGrp="1"/>
          </p:cNvGraphicFramePr>
          <p:nvPr/>
        </p:nvGraphicFramePr>
        <p:xfrm>
          <a:off x="1411181" y="15527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8257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3544781" y="19337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1715981" y="27719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662050" y="3825875"/>
            <a:ext cx="80772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anose="020B0604030504040204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 Coffee</a:t>
            </a:r>
            <a:br>
              <a:rPr lang="en-US" altLang="en-US" sz="2400" b="0" dirty="0">
                <a:solidFill>
                  <a:srgbClr val="CC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</a:br>
            <a:endParaRPr lang="en-US" altLang="en-US" sz="2400" b="0" dirty="0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anose="020B0604030504040204" pitchFamily="34" charset="0"/>
              </a:rPr>
              <a:t>Confidence= P(</a:t>
            </a:r>
            <a:r>
              <a:rPr lang="en-US" altLang="en-US" sz="2000" b="0" dirty="0" err="1">
                <a:latin typeface="Tahoma" panose="020B0604030504040204" pitchFamily="34" charset="0"/>
              </a:rPr>
              <a:t>Coffee|Tea</a:t>
            </a:r>
            <a:r>
              <a:rPr lang="en-US" altLang="en-US" sz="2000" b="0" dirty="0">
                <a:latin typeface="Tahoma" panose="020B0604030504040204" pitchFamily="34" charset="0"/>
              </a:rPr>
              <a:t>) = </a:t>
            </a:r>
            <a:r>
              <a:rPr lang="en-US" altLang="en-US" sz="2000" b="0" dirty="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anose="020B0604030504040204" pitchFamily="34" charset="0"/>
              </a:rPr>
              <a:t>but P(Coffee) = </a:t>
            </a:r>
            <a:r>
              <a:rPr lang="en-US" altLang="en-US" sz="2000" b="0" dirty="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Þ"/>
            </a:pPr>
            <a:r>
              <a:rPr lang="en-US" altLang="en-US" sz="2000" b="0" dirty="0">
                <a:latin typeface="Tahoma" panose="020B0604030504040204" pitchFamily="34" charset="0"/>
                <a:sym typeface="Symbol" panose="05050102010706020507" pitchFamily="18" charset="2"/>
              </a:rPr>
              <a:t> Lift =</a:t>
            </a:r>
            <a:r>
              <a:rPr lang="en-US" altLang="en-US" sz="2000" b="0" dirty="0">
                <a:latin typeface="Tahoma" panose="020B0604030504040204" pitchFamily="34" charset="0"/>
              </a:rPr>
              <a:t> 0.75/0.9= 0.8333 (&lt; 1, therefore is negatively associated)</a:t>
            </a:r>
          </a:p>
        </p:txBody>
      </p:sp>
    </p:spTree>
    <p:extLst>
      <p:ext uri="{BB962C8B-B14F-4D97-AF65-F5344CB8AC3E}">
        <p14:creationId xmlns:p14="http://schemas.microsoft.com/office/powerpoint/2010/main" val="8822558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52600"/>
            <a:ext cx="6775340" cy="2204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28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Drawback of lift /interest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114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Lift=1000*880/930*930</a:t>
            </a:r>
          </a:p>
          <a:p>
            <a:r>
              <a:rPr lang="en-US" dirty="0" smtClean="0"/>
              <a:t>       =1.017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4114800"/>
            <a:ext cx="212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Lift=4.08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434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7592" y="2541960"/>
          <a:ext cx="5208100" cy="215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7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Author(s), Title, Edition, Publishing House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T1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900" kern="50" dirty="0">
                          <a:effectLst/>
                        </a:rPr>
                        <a:t> 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T2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50" dirty="0">
                          <a:effectLst/>
                        </a:rPr>
                        <a:t>Data Mining: Concepts and Techniques, Third Edition  by  </a:t>
                      </a:r>
                      <a:r>
                        <a:rPr lang="en-IN" sz="1100" kern="50" dirty="0" err="1">
                          <a:effectLst/>
                        </a:rPr>
                        <a:t>Jiawei</a:t>
                      </a:r>
                      <a:r>
                        <a:rPr lang="en-IN" sz="1100" kern="50" dirty="0">
                          <a:effectLst/>
                        </a:rPr>
                        <a:t> Han, </a:t>
                      </a:r>
                      <a:r>
                        <a:rPr lang="en-IN" sz="1100" kern="50" dirty="0" err="1">
                          <a:effectLst/>
                        </a:rPr>
                        <a:t>Micheline</a:t>
                      </a:r>
                      <a:r>
                        <a:rPr lang="en-IN" sz="1100" kern="50" dirty="0">
                          <a:effectLst/>
                        </a:rPr>
                        <a:t> </a:t>
                      </a:r>
                      <a:r>
                        <a:rPr lang="en-IN" sz="1100" kern="50" dirty="0" err="1">
                          <a:effectLst/>
                        </a:rPr>
                        <a:t>Kamber</a:t>
                      </a:r>
                      <a:r>
                        <a:rPr lang="en-IN" sz="1100" kern="50" dirty="0">
                          <a:effectLst/>
                        </a:rPr>
                        <a:t> and Jian Pei Morgan Kaufmann Publishers</a:t>
                      </a:r>
                      <a:endParaRPr lang="en-US" sz="15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R1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and Data Mining: Concepts and Practice with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RapidMiner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 Vijay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Kotu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Deshpande Morgan Kaufmann Publishers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R2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Documentation (http://docs.oracle.com/cd/B28359_01/datamine.111/b28129/regress.htm)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525659" y="1718326"/>
            <a:ext cx="2096728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Prescribed Text Books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7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/>
              <a:t>Given a set of transactions T, the goal of association rule mining is to find all rules having </a:t>
            </a:r>
          </a:p>
          <a:p>
            <a:pPr lvl="1"/>
            <a:r>
              <a:rPr lang="en-US" altLang="en-US" sz="1800" dirty="0"/>
              <a:t>support </a:t>
            </a:r>
            <a:r>
              <a:rPr lang="en-US" altLang="en-US" sz="1800" dirty="0">
                <a:cs typeface="Arial" panose="020B0604020202020204" pitchFamily="34" charset="0"/>
              </a:rPr>
              <a:t>≥ </a:t>
            </a:r>
            <a:r>
              <a:rPr lang="en-US" altLang="en-US" sz="1800" i="1" dirty="0">
                <a:cs typeface="Arial" panose="020B0604020202020204" pitchFamily="34" charset="0"/>
              </a:rPr>
              <a:t>minsup </a:t>
            </a:r>
            <a:r>
              <a:rPr lang="en-US" altLang="en-US" sz="1800" dirty="0">
                <a:cs typeface="Arial" panose="020B0604020202020204" pitchFamily="34" charset="0"/>
              </a:rPr>
              <a:t>threshold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confidence ≥ </a:t>
            </a:r>
            <a:r>
              <a:rPr lang="en-US" altLang="en-US" sz="1800" i="1" dirty="0">
                <a:cs typeface="Arial" panose="020B0604020202020204" pitchFamily="34" charset="0"/>
              </a:rPr>
              <a:t>minconf  </a:t>
            </a:r>
            <a:r>
              <a:rPr lang="en-US" altLang="en-US" sz="1800" dirty="0">
                <a:cs typeface="Arial" panose="020B0604020202020204" pitchFamily="34" charset="0"/>
              </a:rPr>
              <a:t>threshold</a:t>
            </a:r>
          </a:p>
          <a:p>
            <a:pPr lvl="1"/>
            <a:endParaRPr lang="en-US" altLang="en-US" sz="1800" dirty="0">
              <a:cs typeface="Arial" panose="020B0604020202020204" pitchFamily="34" charset="0"/>
            </a:endParaRPr>
          </a:p>
          <a:p>
            <a:r>
              <a:rPr lang="en-US" altLang="en-US" sz="1800" b="1" dirty="0">
                <a:cs typeface="Arial" panose="020B0604020202020204" pitchFamily="34" charset="0"/>
              </a:rPr>
              <a:t>Brute-force approach: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List all possible association rules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Compute the support and confidence for each rule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Prune rules that fail the </a:t>
            </a:r>
            <a:r>
              <a:rPr lang="en-US" altLang="en-US" sz="1800" i="1" dirty="0">
                <a:cs typeface="Arial" panose="020B0604020202020204" pitchFamily="34" charset="0"/>
              </a:rPr>
              <a:t>minsup</a:t>
            </a:r>
            <a:r>
              <a:rPr lang="en-US" altLang="en-US" sz="1800" dirty="0">
                <a:cs typeface="Arial" panose="020B0604020202020204" pitchFamily="34" charset="0"/>
              </a:rPr>
              <a:t> and </a:t>
            </a:r>
            <a:r>
              <a:rPr lang="en-US" altLang="en-US" sz="1800" i="1" dirty="0">
                <a:cs typeface="Arial" panose="020B0604020202020204" pitchFamily="34" charset="0"/>
              </a:rPr>
              <a:t>minconf</a:t>
            </a:r>
            <a:r>
              <a:rPr lang="en-US" altLang="en-US" sz="1800" dirty="0">
                <a:cs typeface="Arial" panose="020B0604020202020204" pitchFamily="34" charset="0"/>
              </a:rPr>
              <a:t> thresholds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1800" dirty="0">
                <a:cs typeface="Arial" panose="020B0604020202020204" pitchFamily="34" charset="0"/>
              </a:rPr>
              <a:t>Computationally prohibitive!</a:t>
            </a:r>
          </a:p>
        </p:txBody>
      </p:sp>
      <p:sp>
        <p:nvSpPr>
          <p:cNvPr id="1236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Association Rule Mining Task</a:t>
            </a:r>
          </a:p>
        </p:txBody>
      </p:sp>
    </p:spTree>
    <p:extLst>
      <p:ext uri="{BB962C8B-B14F-4D97-AF65-F5344CB8AC3E}">
        <p14:creationId xmlns:p14="http://schemas.microsoft.com/office/powerpoint/2010/main" val="36654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8" name="TextShape 2"/>
          <p:cNvSpPr txBox="1"/>
          <p:nvPr/>
        </p:nvSpPr>
        <p:spPr>
          <a:xfrm>
            <a:off x="457200" y="1484640"/>
            <a:ext cx="7786800" cy="489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Q&amp;A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Suggestions / Feedback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0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Mining Association Rules</a:t>
            </a:r>
          </a:p>
        </p:txBody>
      </p: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4419600" y="1152939"/>
            <a:ext cx="472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0" dirty="0">
                <a:sym typeface="Symbol" panose="05050102010706020507" pitchFamily="18" charset="2"/>
              </a:rPr>
              <a:t>Example of Rules:</a:t>
            </a:r>
            <a:br>
              <a:rPr lang="en-US" altLang="en-US" sz="2400" b="0" dirty="0">
                <a:sym typeface="Symbol" panose="05050102010706020507" pitchFamily="18" charset="2"/>
              </a:rPr>
            </a:br>
            <a:endParaRPr lang="en-US" altLang="en-US" sz="1000" b="0" dirty="0">
              <a:sym typeface="Symbol" panose="05050102010706020507" pitchFamily="18" charset="2"/>
            </a:endParaRPr>
          </a:p>
          <a:p>
            <a:r>
              <a:rPr lang="en-US" altLang="en-US" sz="2000" b="0" dirty="0"/>
              <a:t>{</a:t>
            </a:r>
            <a:r>
              <a:rPr lang="en-US" altLang="en-US" sz="2000" b="0" dirty="0" err="1"/>
              <a:t>Milk,Diaper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anose="05050102010706020507" pitchFamily="18" charset="2"/>
              </a:rPr>
              <a:t> {Butter} (s=0.4, c=0.67)</a:t>
            </a:r>
            <a:br>
              <a:rPr lang="en-US" altLang="en-US" sz="2000" b="0" dirty="0">
                <a:sym typeface="Symbol" panose="05050102010706020507" pitchFamily="18" charset="2"/>
              </a:rPr>
            </a:br>
            <a:r>
              <a:rPr lang="en-US" altLang="en-US" sz="2000" b="0" dirty="0"/>
              <a:t>{</a:t>
            </a:r>
            <a:r>
              <a:rPr lang="en-US" altLang="en-US" sz="2000" b="0" dirty="0" err="1"/>
              <a:t>Milk,Butter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anose="05050102010706020507" pitchFamily="18" charset="2"/>
              </a:rPr>
              <a:t> {Diaper} (s=0.4, c=1.0)</a:t>
            </a:r>
          </a:p>
          <a:p>
            <a:r>
              <a:rPr lang="en-US" altLang="en-US" sz="2000" b="0" dirty="0"/>
              <a:t>{</a:t>
            </a:r>
            <a:r>
              <a:rPr lang="en-US" altLang="en-US" sz="2000" b="0" dirty="0" err="1"/>
              <a:t>Diaper,Butter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anose="05050102010706020507" pitchFamily="18" charset="2"/>
              </a:rPr>
              <a:t> {Milk} (s=0.4, c=0.67)</a:t>
            </a:r>
          </a:p>
          <a:p>
            <a:r>
              <a:rPr lang="en-US" altLang="en-US" sz="2000" b="0" dirty="0">
                <a:sym typeface="Symbol" panose="05050102010706020507" pitchFamily="18" charset="2"/>
              </a:rPr>
              <a:t>{Butter}  {</a:t>
            </a:r>
            <a:r>
              <a:rPr lang="en-US" altLang="en-US" sz="2000" b="0" dirty="0" err="1">
                <a:sym typeface="Symbol" panose="05050102010706020507" pitchFamily="18" charset="2"/>
              </a:rPr>
              <a:t>Milk,Diaper</a:t>
            </a:r>
            <a:r>
              <a:rPr lang="en-US" altLang="en-US" sz="2000" b="0" dirty="0">
                <a:sym typeface="Symbol" panose="05050102010706020507" pitchFamily="18" charset="2"/>
              </a:rPr>
              <a:t>} (s=0.4, c=0.67) </a:t>
            </a:r>
            <a:br>
              <a:rPr lang="en-US" altLang="en-US" sz="2000" b="0" dirty="0">
                <a:sym typeface="Symbol" panose="05050102010706020507" pitchFamily="18" charset="2"/>
              </a:rPr>
            </a:br>
            <a:r>
              <a:rPr lang="en-US" altLang="en-US" sz="2000" b="0" dirty="0">
                <a:sym typeface="Symbol" panose="05050102010706020507" pitchFamily="18" charset="2"/>
              </a:rPr>
              <a:t>{Diaper}  {</a:t>
            </a:r>
            <a:r>
              <a:rPr lang="en-US" altLang="en-US" sz="2000" b="0" dirty="0" err="1">
                <a:sym typeface="Symbol" panose="05050102010706020507" pitchFamily="18" charset="2"/>
              </a:rPr>
              <a:t>Milk,Butter</a:t>
            </a:r>
            <a:r>
              <a:rPr lang="en-US" altLang="en-US" sz="2000" b="0" dirty="0">
                <a:sym typeface="Symbol" panose="05050102010706020507" pitchFamily="18" charset="2"/>
              </a:rPr>
              <a:t>} (s=0.4, c=0.5) </a:t>
            </a:r>
          </a:p>
          <a:p>
            <a:r>
              <a:rPr lang="en-US" altLang="en-US" sz="2000" b="0" dirty="0">
                <a:sym typeface="Symbol" panose="05050102010706020507" pitchFamily="18" charset="2"/>
              </a:rPr>
              <a:t>{Milk}  {</a:t>
            </a:r>
            <a:r>
              <a:rPr lang="en-US" altLang="en-US" sz="2000" b="0" dirty="0" err="1">
                <a:sym typeface="Symbol" panose="05050102010706020507" pitchFamily="18" charset="2"/>
              </a:rPr>
              <a:t>Diaper,Butter</a:t>
            </a:r>
            <a:r>
              <a:rPr lang="en-US" altLang="en-US" sz="2000" b="0" dirty="0">
                <a:sym typeface="Symbol" panose="05050102010706020507" pitchFamily="18" charset="2"/>
              </a:rPr>
              <a:t>} (s=0.4, c=0.5)</a:t>
            </a:r>
          </a:p>
        </p:txBody>
      </p:sp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606284" y="3733800"/>
            <a:ext cx="792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0" dirty="0">
                <a:sym typeface="Symbol" panose="05050102010706020507" pitchFamily="18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dirty="0">
                <a:sym typeface="Symbol" panose="05050102010706020507" pitchFamily="18" charset="2"/>
              </a:rPr>
              <a:t> All the above rules are binary partitions of the same itemset: </a:t>
            </a:r>
            <a:br>
              <a:rPr lang="en-US" altLang="en-US" sz="2000" b="0" dirty="0">
                <a:sym typeface="Symbol" panose="05050102010706020507" pitchFamily="18" charset="2"/>
              </a:rPr>
            </a:br>
            <a:r>
              <a:rPr lang="en-US" altLang="en-US" sz="2000" b="0" dirty="0">
                <a:sym typeface="Symbol" panose="05050102010706020507" pitchFamily="18" charset="2"/>
              </a:rPr>
              <a:t>	{Milk, Diaper, Butter}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dirty="0">
                <a:sym typeface="Symbol" panose="05050102010706020507" pitchFamily="18" charset="2"/>
              </a:rPr>
              <a:t> Rules originating from the same itemset have identical support but</a:t>
            </a:r>
            <a:br>
              <a:rPr lang="en-US" altLang="en-US" sz="2000" b="0" dirty="0">
                <a:sym typeface="Symbol" panose="05050102010706020507" pitchFamily="18" charset="2"/>
              </a:rPr>
            </a:br>
            <a:r>
              <a:rPr lang="en-US" altLang="en-US" sz="2000" b="0" dirty="0">
                <a:sym typeface="Symbol" panose="05050102010706020507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dirty="0"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xmlns="" id="{0E794BD1-16DA-482C-AD3D-570FD3D2AF67}"/>
              </a:ext>
            </a:extLst>
          </p:cNvPr>
          <p:cNvGraphicFramePr>
            <a:graphicFrameLocks/>
          </p:cNvGraphicFramePr>
          <p:nvPr/>
        </p:nvGraphicFramePr>
        <p:xfrm>
          <a:off x="628650" y="1542967"/>
          <a:ext cx="3252164" cy="205993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28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3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TID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endParaRPr lang="en-US" sz="1100" b="1" i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Diaper, Butter, Beans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Milk, Diaper, Butter,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Butter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7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Bread, Milk, Diaper, Coke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sz="2000" dirty="0"/>
              <a:t>Two-step approach: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Frequent Itemset Generation</a:t>
            </a:r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sz="2000" dirty="0"/>
              <a:t>Generate all itemsets whose support </a:t>
            </a:r>
            <a:r>
              <a:rPr lang="en-US" altLang="en-US" sz="2000" dirty="0">
                <a:sym typeface="Symbol" panose="05050102010706020507" pitchFamily="18" charset="2"/>
              </a:rPr>
              <a:t> </a:t>
            </a:r>
            <a:r>
              <a:rPr lang="en-US" altLang="en-US" sz="2000" dirty="0"/>
              <a:t>minsup</a:t>
            </a:r>
          </a:p>
          <a:p>
            <a:pPr marL="1295400" lvl="2" indent="-381000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Rule Generation</a:t>
            </a:r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sz="2000" dirty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000" dirty="0"/>
              <a:t>Frequent itemset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sz="2000" dirty="0"/>
          </a:p>
        </p:txBody>
      </p:sp>
      <p:sp>
        <p:nvSpPr>
          <p:cNvPr id="1212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58763"/>
            <a:ext cx="8839200" cy="46990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+mn-lt"/>
              </a:rPr>
              <a:t>Mining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2506671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29015</TotalTime>
  <Words>2329</Words>
  <Application>Microsoft Office PowerPoint</Application>
  <PresentationFormat>On-screen Show (4:3)</PresentationFormat>
  <Paragraphs>512</Paragraphs>
  <Slides>70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91" baseType="lpstr">
      <vt:lpstr>Arial</vt:lpstr>
      <vt:lpstr>Calibri</vt:lpstr>
      <vt:lpstr>DejaVu Sans</vt:lpstr>
      <vt:lpstr>Lohit Hindi</vt:lpstr>
      <vt:lpstr>Minion-Italic</vt:lpstr>
      <vt:lpstr>Minion-Regular</vt:lpstr>
      <vt:lpstr>Monotype Sorts</vt:lpstr>
      <vt:lpstr>Roboto</vt:lpstr>
      <vt:lpstr>Symbol</vt:lpstr>
      <vt:lpstr>Tahoma</vt:lpstr>
      <vt:lpstr>Times New Roman</vt:lpstr>
      <vt:lpstr>WenQuanYi Micro Hei</vt:lpstr>
      <vt:lpstr>Wingdings</vt:lpstr>
      <vt:lpstr>Office Theme</vt:lpstr>
      <vt:lpstr>Office Theme</vt:lpstr>
      <vt:lpstr>Office Theme</vt:lpstr>
      <vt:lpstr>Office Theme</vt:lpstr>
      <vt:lpstr>Equation</vt:lpstr>
      <vt:lpstr>VISIO</vt:lpstr>
      <vt:lpstr>Visio</vt:lpstr>
      <vt:lpstr>Worksheet</vt:lpstr>
      <vt:lpstr>PowerPoint Presentation</vt:lpstr>
      <vt:lpstr>PowerPoint Presentation</vt:lpstr>
      <vt:lpstr>What is Association Analysis?</vt:lpstr>
      <vt:lpstr>Association Rule Mining</vt:lpstr>
      <vt:lpstr>Terminologies used in association rule mining</vt:lpstr>
      <vt:lpstr>Definition: Association Rule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Apriori Algorithm</vt:lpstr>
      <vt:lpstr>Mining Association Rules</vt:lpstr>
      <vt:lpstr>Reducing Number of Candidates</vt:lpstr>
      <vt:lpstr>PowerPoint Presentation</vt:lpstr>
      <vt:lpstr>Illustrating Apriori Principle</vt:lpstr>
      <vt:lpstr>Apriori Algorithm</vt:lpstr>
      <vt:lpstr>Important Details of Apriori</vt:lpstr>
      <vt:lpstr>Illustrating Apriori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Factors Affecting Complexity</vt:lpstr>
      <vt:lpstr>Can we improve Apriori Efficiency?</vt:lpstr>
      <vt:lpstr>PowerPoint Presentation</vt:lpstr>
      <vt:lpstr>PowerPoint Presentation</vt:lpstr>
      <vt:lpstr>PowerPoint Presentation</vt:lpstr>
      <vt:lpstr>Efficiency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Maximal vs Closed Itemsets</vt:lpstr>
      <vt:lpstr>Maximal vs Closed Frequent Itemsets</vt:lpstr>
      <vt:lpstr>Maximal vs Closed Itemsets</vt:lpstr>
      <vt:lpstr>FP-growth Algorithm</vt:lpstr>
      <vt:lpstr>Bottleneck of Frequent-pattern Mining</vt:lpstr>
      <vt:lpstr>FP-growth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the FP-tree Structure</vt:lpstr>
      <vt:lpstr>Why Is FP-Growth the Winner?</vt:lpstr>
      <vt:lpstr>Association Rule Generation</vt:lpstr>
      <vt:lpstr>Rule Generation</vt:lpstr>
      <vt:lpstr>Rule Generation</vt:lpstr>
      <vt:lpstr>Rule Generation for Apriori Algorithm</vt:lpstr>
      <vt:lpstr>Effect of Support Distribution</vt:lpstr>
      <vt:lpstr>Multiple Minimum Support</vt:lpstr>
      <vt:lpstr>Pattern Evaluation</vt:lpstr>
      <vt:lpstr>Subjective Interestingness Measure</vt:lpstr>
      <vt:lpstr>Computing Interestingness Measure</vt:lpstr>
      <vt:lpstr>Drawback of Confidence</vt:lpstr>
      <vt:lpstr>Statistical-based Measures</vt:lpstr>
      <vt:lpstr>Example: Lift/Interest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subject/>
  <dc:creator>lakshya</dc:creator>
  <dc:description/>
  <cp:lastModifiedBy>HP</cp:lastModifiedBy>
  <cp:revision>413</cp:revision>
  <dcterms:created xsi:type="dcterms:W3CDTF">2012-01-02T05:05:52Z</dcterms:created>
  <dcterms:modified xsi:type="dcterms:W3CDTF">2021-12-17T05:54:38Z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66</vt:i4>
  </property>
</Properties>
</file>