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1"/>
  </p:notesMasterIdLst>
  <p:sldIdLst>
    <p:sldId id="279" r:id="rId3"/>
    <p:sldId id="319" r:id="rId4"/>
    <p:sldId id="320" r:id="rId5"/>
    <p:sldId id="509" r:id="rId6"/>
    <p:sldId id="430" r:id="rId7"/>
    <p:sldId id="524" r:id="rId8"/>
    <p:sldId id="429" r:id="rId9"/>
    <p:sldId id="525" r:id="rId10"/>
    <p:sldId id="498" r:id="rId11"/>
    <p:sldId id="322" r:id="rId12"/>
    <p:sldId id="520" r:id="rId13"/>
    <p:sldId id="379" r:id="rId14"/>
    <p:sldId id="431" r:id="rId15"/>
    <p:sldId id="432" r:id="rId16"/>
    <p:sldId id="527" r:id="rId17"/>
    <p:sldId id="469" r:id="rId18"/>
    <p:sldId id="409" r:id="rId19"/>
    <p:sldId id="510" r:id="rId20"/>
    <p:sldId id="349" r:id="rId21"/>
    <p:sldId id="499" r:id="rId22"/>
    <p:sldId id="522" r:id="rId23"/>
    <p:sldId id="325" r:id="rId24"/>
    <p:sldId id="521" r:id="rId25"/>
    <p:sldId id="440" r:id="rId26"/>
    <p:sldId id="511" r:id="rId27"/>
    <p:sldId id="513" r:id="rId28"/>
    <p:sldId id="468" r:id="rId29"/>
    <p:sldId id="446" r:id="rId30"/>
    <p:sldId id="451" r:id="rId31"/>
    <p:sldId id="447" r:id="rId32"/>
    <p:sldId id="517" r:id="rId33"/>
    <p:sldId id="449" r:id="rId34"/>
    <p:sldId id="450" r:id="rId35"/>
    <p:sldId id="526" r:id="rId36"/>
    <p:sldId id="452" r:id="rId37"/>
    <p:sldId id="518" r:id="rId38"/>
    <p:sldId id="453" r:id="rId39"/>
    <p:sldId id="454" r:id="rId40"/>
    <p:sldId id="455" r:id="rId41"/>
    <p:sldId id="516" r:id="rId42"/>
    <p:sldId id="456" r:id="rId43"/>
    <p:sldId id="457" r:id="rId44"/>
    <p:sldId id="458" r:id="rId45"/>
    <p:sldId id="459" r:id="rId46"/>
    <p:sldId id="515" r:id="rId47"/>
    <p:sldId id="460" r:id="rId48"/>
    <p:sldId id="461" r:id="rId49"/>
    <p:sldId id="514" r:id="rId50"/>
    <p:sldId id="462" r:id="rId51"/>
    <p:sldId id="463" r:id="rId52"/>
    <p:sldId id="464" r:id="rId53"/>
    <p:sldId id="528" r:id="rId54"/>
    <p:sldId id="529" r:id="rId55"/>
    <p:sldId id="530" r:id="rId56"/>
    <p:sldId id="465" r:id="rId57"/>
    <p:sldId id="466" r:id="rId58"/>
    <p:sldId id="467" r:id="rId59"/>
    <p:sldId id="48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0" autoAdjust="0"/>
    <p:restoredTop sz="94660"/>
  </p:normalViewPr>
  <p:slideViewPr>
    <p:cSldViewPr>
      <p:cViewPr varScale="1">
        <p:scale>
          <a:sx n="86" d="100"/>
          <a:sy n="86" d="100"/>
        </p:scale>
        <p:origin x="9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26-11-2021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7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6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35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58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3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E522-BC90-4B79-A844-D8B0E38D7FC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3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27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83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0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189437-E806-4CE8-A91E-C4554A4E753A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91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03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2A3F32-DC2F-42C3-8EFB-69B16B6CBC0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23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2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6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5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0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oleObject" Target="../embeddings/Microsoft_Word_97_-_2003_Document1.doc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jpe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9712" y="3501008"/>
            <a:ext cx="6696744" cy="1832992"/>
          </a:xfrm>
        </p:spPr>
        <p:txBody>
          <a:bodyPr/>
          <a:lstStyle/>
          <a:p>
            <a:r>
              <a:rPr lang="en-US" sz="3600" dirty="0" smtClean="0"/>
              <a:t>Data Exploration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194756" y="4800600"/>
            <a:ext cx="6266656" cy="533400"/>
          </a:xfrm>
        </p:spPr>
        <p:txBody>
          <a:bodyPr/>
          <a:lstStyle/>
          <a:p>
            <a:r>
              <a:rPr lang="en-US" dirty="0" smtClean="0"/>
              <a:t>Dr. Vijayalakshmi Anand</a:t>
            </a:r>
          </a:p>
          <a:p>
            <a:r>
              <a:rPr lang="en-US" smtClean="0"/>
              <a:t>BITS-Pilani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IN" b="1" dirty="0" smtClean="0"/>
              <a:t>Attributes 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47800"/>
            <a:ext cx="8143900" cy="464549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Attribute </a:t>
            </a:r>
            <a:r>
              <a:rPr lang="en-IN" dirty="0" smtClean="0"/>
              <a:t>:a representing </a:t>
            </a:r>
            <a:r>
              <a:rPr lang="en-IN" dirty="0"/>
              <a:t>a characteristic or feature of a data object.</a:t>
            </a:r>
          </a:p>
          <a:p>
            <a:pPr lvl="1"/>
            <a:r>
              <a:rPr lang="en-IN" dirty="0"/>
              <a:t>E.g., customer _ID, name, address</a:t>
            </a:r>
          </a:p>
          <a:p>
            <a:r>
              <a:rPr lang="en-IN" dirty="0"/>
              <a:t>Types</a:t>
            </a:r>
            <a:r>
              <a:rPr lang="en-IN" dirty="0" smtClean="0"/>
              <a:t>:</a:t>
            </a:r>
          </a:p>
          <a:p>
            <a:r>
              <a:rPr lang="en-IN" dirty="0" smtClean="0"/>
              <a:t>Qualitative</a:t>
            </a:r>
            <a:endParaRPr lang="en-IN" dirty="0"/>
          </a:p>
          <a:p>
            <a:pPr lvl="1"/>
            <a:r>
              <a:rPr lang="en-IN" dirty="0"/>
              <a:t>Nominal</a:t>
            </a:r>
          </a:p>
          <a:p>
            <a:pPr lvl="1"/>
            <a:r>
              <a:rPr lang="en-IN" dirty="0" smtClean="0"/>
              <a:t>Binary</a:t>
            </a:r>
          </a:p>
          <a:p>
            <a:pPr lvl="1"/>
            <a:r>
              <a:rPr lang="en-IN" smtClean="0"/>
              <a:t>ordinal</a:t>
            </a:r>
            <a:endParaRPr lang="en-IN" dirty="0" smtClean="0"/>
          </a:p>
          <a:p>
            <a:r>
              <a:rPr lang="en-IN" dirty="0"/>
              <a:t>Quantitative </a:t>
            </a:r>
          </a:p>
          <a:p>
            <a:pPr lvl="1"/>
            <a:r>
              <a:rPr lang="en-IN" dirty="0"/>
              <a:t>Numeric</a:t>
            </a:r>
          </a:p>
          <a:p>
            <a:pPr lvl="2"/>
            <a:r>
              <a:rPr lang="en-IN" dirty="0"/>
              <a:t> Interval-scaled</a:t>
            </a:r>
          </a:p>
          <a:p>
            <a:pPr lvl="2"/>
            <a:r>
              <a:rPr lang="en-IN" dirty="0"/>
              <a:t>Ratio-scaled</a:t>
            </a:r>
          </a:p>
          <a:p>
            <a:pPr lvl="1"/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243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Nominal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en-US" sz="2800" b="1" dirty="0"/>
              <a:t>Nominal Attributes </a:t>
            </a:r>
            <a:endParaRPr lang="en-US" sz="2800" b="1" dirty="0" smtClean="0"/>
          </a:p>
          <a:p>
            <a:pPr marL="0" indent="0">
              <a:buNone/>
            </a:pPr>
            <a:r>
              <a:rPr lang="en-US" dirty="0" smtClean="0"/>
              <a:t>            – </a:t>
            </a:r>
            <a:r>
              <a:rPr lang="en-US" dirty="0"/>
              <a:t>related to names  </a:t>
            </a: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– </a:t>
            </a:r>
            <a:r>
              <a:rPr lang="en-US" dirty="0" smtClean="0"/>
              <a:t>categorical </a:t>
            </a:r>
            <a:r>
              <a:rPr lang="en-US" dirty="0"/>
              <a:t>attributes 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IN" dirty="0" err="1" smtClean="0"/>
              <a:t>Hair_color</a:t>
            </a:r>
            <a:r>
              <a:rPr lang="en-IN" dirty="0" smtClean="0"/>
              <a:t> </a:t>
            </a:r>
            <a:r>
              <a:rPr lang="en-IN" dirty="0"/>
              <a:t>= { black, blond, brown, grey, red, </a:t>
            </a:r>
            <a:r>
              <a:rPr lang="en-IN" dirty="0" smtClean="0"/>
              <a:t>white},marital </a:t>
            </a:r>
            <a:r>
              <a:rPr lang="en-IN" dirty="0"/>
              <a:t>status, occupation, ID numbers, zip codes</a:t>
            </a:r>
          </a:p>
        </p:txBody>
      </p:sp>
    </p:spTree>
    <p:extLst>
      <p:ext uri="{BB962C8B-B14F-4D97-AF65-F5344CB8AC3E}">
        <p14:creationId xmlns:p14="http://schemas.microsoft.com/office/powerpoint/2010/main" val="29740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Attribute Types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65104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Binary</a:t>
            </a:r>
          </a:p>
          <a:p>
            <a:pPr lvl="1"/>
            <a:r>
              <a:rPr lang="en-IN" sz="2000" dirty="0" smtClean="0"/>
              <a:t>only 2 states (0 and 1)</a:t>
            </a:r>
          </a:p>
          <a:p>
            <a:pPr lvl="1"/>
            <a:r>
              <a:rPr lang="en-IN" sz="2000" dirty="0" smtClean="0"/>
              <a:t>Symmetric binary: both outcomes equally important</a:t>
            </a:r>
          </a:p>
          <a:p>
            <a:pPr lvl="2"/>
            <a:r>
              <a:rPr lang="en-IN" sz="2000" dirty="0" smtClean="0"/>
              <a:t>e.g., gender</a:t>
            </a:r>
          </a:p>
          <a:p>
            <a:pPr lvl="1"/>
            <a:r>
              <a:rPr lang="en-IN" sz="2000" dirty="0" smtClean="0"/>
              <a:t>Asymmetric binary: outcomes not equally important.  </a:t>
            </a:r>
          </a:p>
          <a:p>
            <a:pPr lvl="2"/>
            <a:r>
              <a:rPr lang="en-IN" sz="2000" dirty="0" smtClean="0"/>
              <a:t>e.g., medical test (positive vs. negative)</a:t>
            </a:r>
          </a:p>
          <a:p>
            <a:r>
              <a:rPr lang="en-IN" sz="2800" b="1" dirty="0" smtClean="0"/>
              <a:t>Ordinal</a:t>
            </a:r>
          </a:p>
          <a:p>
            <a:pPr lvl="1"/>
            <a:r>
              <a:rPr lang="en-IN" sz="2000" dirty="0" smtClean="0"/>
              <a:t>Values have a meaningful order (ranking)</a:t>
            </a:r>
          </a:p>
          <a:p>
            <a:pPr lvl="1"/>
            <a:r>
              <a:rPr lang="en-IN" sz="2000" dirty="0" smtClean="0"/>
              <a:t> Size = {small, medium, large}, grades, army rankings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853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Attribute Types </a:t>
            </a:r>
            <a:r>
              <a:rPr lang="en-US" altLang="en-US" b="1" dirty="0" smtClean="0"/>
              <a:t>–Numeric attributes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65104"/>
          </a:xfrm>
        </p:spPr>
        <p:txBody>
          <a:bodyPr>
            <a:normAutofit/>
          </a:bodyPr>
          <a:lstStyle/>
          <a:p>
            <a:r>
              <a:rPr lang="en-IN" b="1" dirty="0"/>
              <a:t>Interval</a:t>
            </a:r>
          </a:p>
          <a:p>
            <a:pPr lvl="1"/>
            <a:r>
              <a:rPr lang="en-IN" dirty="0" smtClean="0"/>
              <a:t>Difference between 2 variables</a:t>
            </a:r>
            <a:endParaRPr lang="en-IN" dirty="0"/>
          </a:p>
          <a:p>
            <a:pPr lvl="1"/>
            <a:r>
              <a:rPr lang="en-IN" dirty="0"/>
              <a:t>Values have order</a:t>
            </a:r>
          </a:p>
          <a:p>
            <a:pPr lvl="2"/>
            <a:r>
              <a:rPr lang="en-IN" dirty="0"/>
              <a:t>E.g., temperature in </a:t>
            </a:r>
            <a:r>
              <a:rPr lang="en-IN" dirty="0" err="1"/>
              <a:t>C˚or</a:t>
            </a:r>
            <a:r>
              <a:rPr lang="en-IN" dirty="0"/>
              <a:t> F˚, calendar dates</a:t>
            </a:r>
          </a:p>
          <a:p>
            <a:r>
              <a:rPr lang="en-IN" b="1" dirty="0" smtClean="0"/>
              <a:t>Ratio</a:t>
            </a:r>
            <a:endParaRPr lang="en-IN" b="1" dirty="0"/>
          </a:p>
          <a:p>
            <a:pPr lvl="1"/>
            <a:r>
              <a:rPr lang="en-IN" dirty="0" smtClean="0"/>
              <a:t>Equal and definite ratio between the data </a:t>
            </a:r>
            <a:r>
              <a:rPr lang="en-IN" dirty="0" err="1" smtClean="0"/>
              <a:t>E.g.,Height</a:t>
            </a:r>
            <a:r>
              <a:rPr lang="en-IN" dirty="0" smtClean="0"/>
              <a:t> and Weight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Attribute Types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65104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Discrete Attribute</a:t>
            </a:r>
          </a:p>
          <a:p>
            <a:pPr lvl="1"/>
            <a:r>
              <a:rPr lang="en-IN" dirty="0"/>
              <a:t>Has only a </a:t>
            </a:r>
            <a:r>
              <a:rPr lang="en-IN" b="1" dirty="0">
                <a:solidFill>
                  <a:srgbClr val="00B0F0"/>
                </a:solidFill>
              </a:rPr>
              <a:t>finite or countably infinite set of values</a:t>
            </a:r>
          </a:p>
          <a:p>
            <a:pPr lvl="1"/>
            <a:r>
              <a:rPr lang="en-IN" dirty="0" smtClean="0"/>
              <a:t>E.g.</a:t>
            </a:r>
            <a:r>
              <a:rPr lang="en-IN" i="1" dirty="0"/>
              <a:t> </a:t>
            </a:r>
            <a:r>
              <a:rPr lang="en-IN" dirty="0" err="1" smtClean="0"/>
              <a:t>hair_color,customer</a:t>
            </a:r>
            <a:r>
              <a:rPr lang="en-IN" dirty="0" smtClean="0"/>
              <a:t> id ,</a:t>
            </a:r>
            <a:r>
              <a:rPr lang="en-IN" dirty="0" err="1" smtClean="0"/>
              <a:t>zipcode</a:t>
            </a:r>
            <a:r>
              <a:rPr lang="en-IN" dirty="0" smtClean="0"/>
              <a:t> </a:t>
            </a:r>
            <a:endParaRPr lang="en-IN" dirty="0"/>
          </a:p>
          <a:p>
            <a:pPr lvl="1"/>
            <a:r>
              <a:rPr lang="en-IN" dirty="0"/>
              <a:t>Sometimes, represented as integer variables</a:t>
            </a:r>
          </a:p>
          <a:p>
            <a:r>
              <a:rPr lang="en-IN" b="1" dirty="0" smtClean="0"/>
              <a:t>Continuous Attribute</a:t>
            </a: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Has </a:t>
            </a:r>
            <a:r>
              <a:rPr lang="en-IN" dirty="0">
                <a:solidFill>
                  <a:srgbClr val="00B0F0"/>
                </a:solidFill>
              </a:rPr>
              <a:t>real numbers as attribute values</a:t>
            </a:r>
          </a:p>
          <a:p>
            <a:pPr lvl="1"/>
            <a:r>
              <a:rPr lang="en-IN" dirty="0"/>
              <a:t>E.g., temperature, height, or weight</a:t>
            </a:r>
          </a:p>
          <a:p>
            <a:pPr lvl="1"/>
            <a:r>
              <a:rPr lang="en-IN" dirty="0"/>
              <a:t>Practically, real values can only be measured and represented using a finite number of digits</a:t>
            </a:r>
          </a:p>
          <a:p>
            <a:pPr lvl="1"/>
            <a:r>
              <a:rPr lang="en-IN" dirty="0"/>
              <a:t>Continuous attributes are typically represented as floating-point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7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14487"/>
            <a:ext cx="8424936" cy="45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140968"/>
            <a:ext cx="6336704" cy="850106"/>
          </a:xfrm>
        </p:spPr>
        <p:txBody>
          <a:bodyPr/>
          <a:lstStyle/>
          <a:p>
            <a:r>
              <a:rPr lang="en-IN" b="1" dirty="0"/>
              <a:t>Basic Statistical Descriptions of Data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6552728" cy="850106"/>
          </a:xfrm>
        </p:spPr>
        <p:txBody>
          <a:bodyPr/>
          <a:lstStyle/>
          <a:p>
            <a:r>
              <a:rPr lang="en-IN" b="1" dirty="0" smtClean="0"/>
              <a:t>Basic </a:t>
            </a:r>
            <a:r>
              <a:rPr lang="en-IN" b="1" dirty="0"/>
              <a:t>Statistical Descriptions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143900" cy="493352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en-US" altLang="en-US" sz="2800" u="sng" dirty="0"/>
              <a:t>Motivation</a:t>
            </a:r>
          </a:p>
          <a:p>
            <a:pPr lvl="1">
              <a:spcAft>
                <a:spcPts val="600"/>
              </a:spcAft>
              <a:buSzPct val="80000"/>
            </a:pPr>
            <a:r>
              <a:rPr lang="en-US" altLang="en-US" dirty="0"/>
              <a:t>To better understand the data: central tendency, variation and spread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altLang="en-US" sz="2800" u="sng" dirty="0"/>
              <a:t>Data dispersion characteristics</a:t>
            </a:r>
            <a:r>
              <a:rPr lang="en-US" altLang="en-US" sz="2800" dirty="0"/>
              <a:t> </a:t>
            </a:r>
          </a:p>
          <a:p>
            <a:pPr lvl="1">
              <a:spcAft>
                <a:spcPts val="600"/>
              </a:spcAft>
              <a:buSzPct val="80000"/>
            </a:pPr>
            <a:r>
              <a:rPr lang="en-US" altLang="en-US" dirty="0"/>
              <a:t>median, max, min, quantiles, outliers, variance, etc.</a:t>
            </a:r>
          </a:p>
          <a:p>
            <a:endParaRPr lang="en-IN" sz="26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the Central Tendency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pPr>
              <a:buSzPct val="80000"/>
            </a:pPr>
            <a:r>
              <a:rPr lang="en-US" altLang="en-US" sz="2800" u="sng" dirty="0"/>
              <a:t>Mean (algebraic measure) (sample vs. population):</a:t>
            </a:r>
          </a:p>
          <a:p>
            <a:pPr lvl="1">
              <a:lnSpc>
                <a:spcPct val="100000"/>
              </a:lnSpc>
              <a:buSzPct val="80000"/>
              <a:buNone/>
            </a:pPr>
            <a:r>
              <a:rPr lang="en-US" altLang="en-US" dirty="0"/>
              <a:t> the mean is very sensitive to outliers</a:t>
            </a:r>
          </a:p>
          <a:p>
            <a:pPr marL="457200" lvl="1" indent="0">
              <a:buSzPct val="80000"/>
              <a:buNone/>
            </a:pPr>
            <a:r>
              <a:rPr lang="en-US" altLang="en-US" dirty="0" smtClean="0"/>
              <a:t>--arithmetic </a:t>
            </a:r>
            <a:r>
              <a:rPr lang="en-US" altLang="en-US" dirty="0"/>
              <a:t>mean:</a:t>
            </a:r>
          </a:p>
          <a:p>
            <a:pPr lvl="1">
              <a:buSzPct val="80000"/>
            </a:pPr>
            <a:r>
              <a:rPr lang="en-US" altLang="en-US" dirty="0"/>
              <a:t>Trimmed mean: chopping extreme values</a:t>
            </a:r>
          </a:p>
          <a:p>
            <a:pPr>
              <a:buSzPct val="80000"/>
            </a:pPr>
            <a:r>
              <a:rPr lang="en-US" altLang="en-US" sz="2800" u="sng" dirty="0"/>
              <a:t>Median</a:t>
            </a:r>
            <a:r>
              <a:rPr lang="en-US" altLang="en-US" sz="2800" dirty="0"/>
              <a:t>: </a:t>
            </a:r>
          </a:p>
          <a:p>
            <a:pPr lvl="1">
              <a:buSzPct val="80000"/>
            </a:pPr>
            <a:r>
              <a:rPr lang="en-US" altLang="en-US" dirty="0"/>
              <a:t>Middle value if odd number of values, or average of the middle two values otherwise</a:t>
            </a:r>
            <a:endParaRPr lang="en-US" altLang="en-US" u="sng" dirty="0"/>
          </a:p>
          <a:p>
            <a:pPr>
              <a:buSzPct val="80000"/>
            </a:pPr>
            <a:r>
              <a:rPr lang="en-US" altLang="en-US" sz="2800" u="sng" dirty="0"/>
              <a:t>Mode</a:t>
            </a:r>
          </a:p>
          <a:p>
            <a:pPr lvl="1">
              <a:buSzPct val="80000"/>
            </a:pPr>
            <a:r>
              <a:rPr lang="en-US" altLang="en-US" dirty="0"/>
              <a:t>Value that occurs most frequently in the data</a:t>
            </a:r>
          </a:p>
          <a:p>
            <a:pPr lvl="1">
              <a:buSzPct val="80000"/>
            </a:pPr>
            <a:r>
              <a:rPr lang="en-IN" dirty="0"/>
              <a:t>54, 54, 54, 55, 56, 57, 57, 58, 58, 60, 60</a:t>
            </a:r>
            <a:br>
              <a:rPr lang="en-IN" dirty="0"/>
            </a:br>
            <a:endParaRPr lang="en-US" altLang="en-US" dirty="0" smtClean="0"/>
          </a:p>
          <a:p>
            <a:pPr lvl="1">
              <a:buSzPct val="80000"/>
            </a:pPr>
            <a:r>
              <a:rPr lang="en-US" altLang="en-US" dirty="0" smtClean="0"/>
              <a:t>Unimodal, bimodal</a:t>
            </a:r>
          </a:p>
          <a:p>
            <a:pPr>
              <a:buSzPct val="80000"/>
            </a:pPr>
            <a:endParaRPr lang="en-US" alt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98049"/>
              </p:ext>
            </p:extLst>
          </p:nvPr>
        </p:nvGraphicFramePr>
        <p:xfrm>
          <a:off x="7858125" y="4694569"/>
          <a:ext cx="1285875" cy="17313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5300"/>
                <a:gridCol w="790575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Frequency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1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 Mean </a:t>
            </a:r>
            <a:r>
              <a:rPr lang="en-IN" b="1" dirty="0"/>
              <a:t>and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Find the mean, median, </a:t>
            </a:r>
            <a:r>
              <a:rPr lang="en-IN" dirty="0" smtClean="0"/>
              <a:t>mode </a:t>
            </a:r>
            <a:r>
              <a:rPr lang="en-IN" dirty="0"/>
              <a:t>for the following list of values: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/>
              <a:t>		</a:t>
            </a:r>
            <a:r>
              <a:rPr lang="en-IN" dirty="0" smtClean="0"/>
              <a:t>13</a:t>
            </a:r>
            <a:r>
              <a:rPr lang="en-IN" dirty="0"/>
              <a:t>, 18, 13, 14, 13, 16, 14, 21, 13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The mean is the usual average,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 smtClean="0"/>
              <a:t> (</a:t>
            </a:r>
            <a:r>
              <a:rPr lang="en-IN" dirty="0"/>
              <a:t>13 + 18 + 13 + 14 + 13 + 16 + 14 + 21 + 13) ÷ 9 = 15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The median is the middle value, so rewrite the list in numerical order: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/>
              <a:t>		</a:t>
            </a:r>
            <a:r>
              <a:rPr lang="en-IN" dirty="0" smtClean="0"/>
              <a:t>13</a:t>
            </a:r>
            <a:r>
              <a:rPr lang="en-IN" dirty="0"/>
              <a:t>, 13, 13, 13, 14, 14, 16, 18, 21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There are nine numbers in the list, so the middle one will be </a:t>
            </a:r>
            <a:r>
              <a:rPr lang="en-IN" dirty="0" smtClean="0"/>
              <a:t>the 5th number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What is Mode</a:t>
            </a:r>
            <a:r>
              <a:rPr lang="en-IN" dirty="0" smtClean="0"/>
              <a:t>?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2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6336704" cy="850106"/>
          </a:xfrm>
        </p:spPr>
        <p:txBody>
          <a:bodyPr>
            <a:normAutofit/>
          </a:bodyPr>
          <a:lstStyle/>
          <a:p>
            <a:r>
              <a:rPr lang="en-IN" b="1" dirty="0" smtClean="0"/>
              <a:t>Data </a:t>
            </a:r>
            <a:r>
              <a:rPr lang="en-IN" b="1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What is data exploration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Types of data set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Types of attribute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Basic Statistical Descriptions of </a:t>
            </a:r>
            <a:r>
              <a:rPr lang="en-IN" dirty="0" smtClean="0"/>
              <a:t>Data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Data similarities and dissimilarities</a:t>
            </a:r>
          </a:p>
          <a:p>
            <a:pPr marL="457200" lvl="1" indent="0">
              <a:buNone/>
            </a:pPr>
            <a:endParaRPr lang="de-DE" dirty="0" smtClean="0"/>
          </a:p>
          <a:p>
            <a:pPr>
              <a:buFont typeface="Wingdings" pitchFamily="2" charset="2"/>
              <a:buChar char="q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567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04004" y="180327"/>
            <a:ext cx="7886700" cy="462611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dirty="0"/>
              <a:t> </a:t>
            </a:r>
            <a:r>
              <a:rPr lang="en-US" altLang="en-US" sz="3200" b="1" dirty="0"/>
              <a:t>Symmetric vs. Skewed Data</a:t>
            </a:r>
            <a:endParaRPr lang="en-US" altLang="en-US" sz="2800" b="1" dirty="0"/>
          </a:p>
        </p:txBody>
      </p:sp>
      <p:pic>
        <p:nvPicPr>
          <p:cNvPr id="19463" name="Picture 6" descr="rightskewe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87" y="2496632"/>
            <a:ext cx="4351337" cy="3263504"/>
          </a:xfrm>
          <a:noFill/>
        </p:spPr>
      </p:pic>
      <p:sp>
        <p:nvSpPr>
          <p:cNvPr id="194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4350" y="1100137"/>
            <a:ext cx="4000500" cy="941785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Median, mean and mode of symmetric, positively and negatively skewed data</a:t>
            </a:r>
          </a:p>
        </p:txBody>
      </p:sp>
      <p:pic>
        <p:nvPicPr>
          <p:cNvPr id="19464" name="Picture 8" descr="leftskewed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773" y="3091300"/>
            <a:ext cx="3657600" cy="2828925"/>
          </a:xfrm>
          <a:noFill/>
        </p:spPr>
      </p:pic>
      <p:pic>
        <p:nvPicPr>
          <p:cNvPr id="19465" name="Picture 10" descr="ha02ske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05" y="2516146"/>
            <a:ext cx="2857500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1072861" y="5604596"/>
            <a:ext cx="1485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positively skewed</a:t>
            </a: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6961909" y="5425354"/>
            <a:ext cx="1485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negatively skewed</a:t>
            </a: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3491346" y="4271963"/>
            <a:ext cx="1485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symmetric</a:t>
            </a:r>
          </a:p>
        </p:txBody>
      </p:sp>
    </p:spTree>
    <p:extLst>
      <p:ext uri="{BB962C8B-B14F-4D97-AF65-F5344CB8AC3E}">
        <p14:creationId xmlns:p14="http://schemas.microsoft.com/office/powerpoint/2010/main" val="65239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 of Skewness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Outlier detection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 consider the retirement dataset</a:t>
            </a:r>
          </a:p>
          <a:p>
            <a:pPr marL="0" indent="0">
              <a:buNone/>
            </a:pPr>
            <a:r>
              <a:rPr lang="en-IN" dirty="0"/>
              <a:t>54, 54, 54, 55, 56, 57, 57, 58, 58, 60, 81</a:t>
            </a:r>
            <a:br>
              <a:rPr lang="en-IN" dirty="0"/>
            </a:br>
            <a:r>
              <a:rPr lang="en-IN" dirty="0" smtClean="0"/>
              <a:t>Mean=58.5</a:t>
            </a:r>
          </a:p>
          <a:p>
            <a:pPr marL="0" indent="0">
              <a:buNone/>
            </a:pPr>
            <a:r>
              <a:rPr lang="en-IN" dirty="0" smtClean="0"/>
              <a:t>Median=57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35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Measuring the Dispersion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3244"/>
          </a:xfrm>
        </p:spPr>
        <p:txBody>
          <a:bodyPr>
            <a:normAutofit/>
          </a:bodyPr>
          <a:lstStyle/>
          <a:p>
            <a:r>
              <a:rPr lang="en-IN" sz="2700" dirty="0"/>
              <a:t>Is used to describe the variability in a sample or population</a:t>
            </a:r>
          </a:p>
          <a:p>
            <a:r>
              <a:rPr lang="en-IN" sz="2700" dirty="0" smtClean="0"/>
              <a:t>A </a:t>
            </a:r>
            <a:r>
              <a:rPr lang="en-IN" sz="2700" dirty="0"/>
              <a:t>measure of dispersion </a:t>
            </a:r>
            <a:r>
              <a:rPr lang="en-IN" sz="2700" dirty="0" smtClean="0"/>
              <a:t>is </a:t>
            </a:r>
            <a:r>
              <a:rPr lang="en-IN" sz="2700" dirty="0"/>
              <a:t>also called a measure </a:t>
            </a:r>
            <a:r>
              <a:rPr lang="en-IN" sz="2700" dirty="0" smtClean="0"/>
              <a:t>of </a:t>
            </a:r>
            <a:r>
              <a:rPr lang="en-IN" sz="2700" dirty="0"/>
              <a:t>spread </a:t>
            </a:r>
            <a:r>
              <a:rPr lang="en-IN" sz="2700" dirty="0" smtClean="0"/>
              <a:t>/scattering of the data.</a:t>
            </a:r>
            <a:endParaRPr lang="en-IN" sz="2700" dirty="0"/>
          </a:p>
          <a:p>
            <a:r>
              <a:rPr lang="en-IN" sz="2700" dirty="0" smtClean="0"/>
              <a:t>It </a:t>
            </a:r>
            <a:r>
              <a:rPr lang="en-IN" sz="2700" dirty="0"/>
              <a:t>is usually used in conjunction with a measure of central tendency such as the mean or median, to provide an overall description of a set of data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Five number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The minimum – this is the smallest value in our data set.</a:t>
            </a:r>
          </a:p>
          <a:p>
            <a:pPr fontAlgn="base"/>
            <a:r>
              <a:rPr lang="en-US" dirty="0"/>
              <a:t>The first quartile – this number is denoted 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 and 25% of our data falls below the first quartile.</a:t>
            </a:r>
          </a:p>
          <a:p>
            <a:pPr fontAlgn="base"/>
            <a:r>
              <a:rPr lang="en-US" dirty="0"/>
              <a:t>The median – this is the midway point of the data. 50% of all data falls below the median.</a:t>
            </a:r>
          </a:p>
          <a:p>
            <a:pPr fontAlgn="base"/>
            <a:r>
              <a:rPr lang="en-US" dirty="0"/>
              <a:t>The third quartile – this number is denoted 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  <a:r>
              <a:rPr lang="en-US" dirty="0"/>
              <a:t> and 75% of our data falls below the third quartile.</a:t>
            </a:r>
          </a:p>
          <a:p>
            <a:pPr fontAlgn="base"/>
            <a:r>
              <a:rPr lang="en-US" dirty="0"/>
              <a:t>The maximum – this is the largest value in our data 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802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Measuring the Dispersion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763244"/>
          </a:xfrm>
        </p:spPr>
        <p:txBody>
          <a:bodyPr>
            <a:normAutofit fontScale="85000" lnSpcReduction="10000"/>
          </a:bodyPr>
          <a:lstStyle/>
          <a:p>
            <a:r>
              <a:rPr lang="en-IN" sz="2700" b="1" dirty="0" smtClean="0"/>
              <a:t>Boxplot:</a:t>
            </a:r>
          </a:p>
          <a:p>
            <a:r>
              <a:rPr lang="en-IN" sz="2700" b="1" dirty="0">
                <a:solidFill>
                  <a:srgbClr val="FF0000"/>
                </a:solidFill>
              </a:rPr>
              <a:t>graphic display of five-number summ</a:t>
            </a:r>
            <a:r>
              <a:rPr lang="en-IN" sz="2700" dirty="0">
                <a:solidFill>
                  <a:srgbClr val="FF0000"/>
                </a:solidFill>
              </a:rPr>
              <a:t>ary</a:t>
            </a:r>
            <a:endParaRPr lang="en-IN" sz="2700" dirty="0" smtClean="0">
              <a:solidFill>
                <a:srgbClr val="FF0000"/>
              </a:solidFill>
            </a:endParaRPr>
          </a:p>
          <a:p>
            <a:r>
              <a:rPr lang="en-IN" sz="2700" dirty="0"/>
              <a:t>Data is represented with a box</a:t>
            </a:r>
          </a:p>
          <a:p>
            <a:r>
              <a:rPr lang="en-IN" sz="2700" dirty="0"/>
              <a:t>The ends of the box are at the first and third quartiles, i.e., the height of the box is IQR</a:t>
            </a:r>
          </a:p>
          <a:p>
            <a:r>
              <a:rPr lang="en-IN" sz="2700" dirty="0"/>
              <a:t>The median is marked by a line within the box</a:t>
            </a:r>
          </a:p>
          <a:p>
            <a:r>
              <a:rPr lang="en-IN" sz="2700" dirty="0"/>
              <a:t>Whiskers: two lines outside the box extended to Minimum and Maximum</a:t>
            </a:r>
          </a:p>
          <a:p>
            <a:r>
              <a:rPr lang="en-IN" sz="2700" dirty="0"/>
              <a:t>Outliers: points beyond a specified outlier threshold, plotted individually</a:t>
            </a:r>
          </a:p>
          <a:p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1035" descr="box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290" y="2495922"/>
            <a:ext cx="28305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0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Variance and standard deviation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Variance </a:t>
            </a:r>
            <a:r>
              <a:rPr lang="en-US" b="1" dirty="0"/>
              <a:t>and standard deviation (</a:t>
            </a:r>
            <a:r>
              <a:rPr lang="en-US" b="1" i="1" dirty="0"/>
              <a:t>sample:</a:t>
            </a:r>
            <a:r>
              <a:rPr lang="en-US" b="1" dirty="0"/>
              <a:t> </a:t>
            </a:r>
            <a:r>
              <a:rPr lang="en-US" b="1" i="1" dirty="0"/>
              <a:t>s, population: </a:t>
            </a:r>
            <a:r>
              <a:rPr lang="el-GR" b="1" i="1" dirty="0"/>
              <a:t>σ</a:t>
            </a:r>
            <a:r>
              <a:rPr lang="en-US" b="1" i="1" dirty="0"/>
              <a:t>)</a:t>
            </a:r>
            <a:endParaRPr lang="en-IN" sz="2800" dirty="0"/>
          </a:p>
          <a:p>
            <a:pPr lvl="1"/>
            <a:r>
              <a:rPr lang="en-US" b="1" dirty="0"/>
              <a:t>Variance: (algebraic, scalable computation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endParaRPr lang="en-IN" sz="2400" dirty="0"/>
          </a:p>
          <a:p>
            <a:endParaRPr lang="en-US" b="1" dirty="0" smtClean="0"/>
          </a:p>
          <a:p>
            <a:r>
              <a:rPr lang="en-US" b="1" dirty="0" smtClean="0"/>
              <a:t>Standard </a:t>
            </a:r>
            <a:r>
              <a:rPr lang="en-US" b="1" dirty="0"/>
              <a:t>deviation</a:t>
            </a:r>
            <a:r>
              <a:rPr lang="en-US" b="1" i="1" dirty="0"/>
              <a:t> s (or </a:t>
            </a:r>
            <a:r>
              <a:rPr lang="el-GR" b="1" i="1" dirty="0"/>
              <a:t>σ</a:t>
            </a:r>
            <a:r>
              <a:rPr lang="en-US" b="1" i="1" dirty="0"/>
              <a:t>) </a:t>
            </a:r>
            <a:r>
              <a:rPr lang="en-US" b="1" dirty="0"/>
              <a:t>is the square root of variance </a:t>
            </a:r>
            <a:r>
              <a:rPr lang="en-US" b="1" i="1" dirty="0"/>
              <a:t>s</a:t>
            </a:r>
            <a:r>
              <a:rPr lang="en-US" b="1" i="1" baseline="30000" dirty="0"/>
              <a:t>2 (</a:t>
            </a:r>
            <a:r>
              <a:rPr lang="en-US" b="1" i="1" dirty="0"/>
              <a:t>or</a:t>
            </a:r>
            <a:r>
              <a:rPr lang="en-US" b="1" i="1" baseline="30000" dirty="0"/>
              <a:t> </a:t>
            </a:r>
            <a:r>
              <a:rPr lang="el-GR" b="1" i="1" dirty="0"/>
              <a:t>σ</a:t>
            </a:r>
            <a:r>
              <a:rPr lang="en-US" b="1" i="1" baseline="30000" dirty="0"/>
              <a:t>2)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287265"/>
            <a:ext cx="2314575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36" y="5502077"/>
            <a:ext cx="25812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A99F6-745C-4ECD-A141-2E7458C3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4E872C-C008-4B1E-A32D-433EFEAF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5" y="1597942"/>
            <a:ext cx="7379009" cy="4351338"/>
          </a:xfrm>
        </p:spPr>
        <p:txBody>
          <a:bodyPr/>
          <a:lstStyle/>
          <a:p>
            <a:pPr marL="3429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an ordered list of observations of a variable. Compute 5 point summary.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13, 15, 16, 16, 19, 20, 20, 21, 22, 22, 25, 25, 25, 25, 30, 33, 33, 35, 35, 35, 35, 36, 40, 45, 46, 52, 70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13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20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Median: 25 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35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70</a:t>
            </a:r>
          </a:p>
          <a:p>
            <a:pPr marL="342900" lvl="1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IQR=Q3-Q1=15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20072" y="2420888"/>
            <a:ext cx="0" cy="432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08104" y="2420888"/>
            <a:ext cx="0" cy="432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43808" y="242088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1840" y="242088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68344" y="242088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56376" y="242088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07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6576665" cy="850106"/>
          </a:xfrm>
        </p:spPr>
        <p:txBody>
          <a:bodyPr/>
          <a:lstStyle/>
          <a:p>
            <a:r>
              <a:rPr lang="en-IN" b="1" dirty="0" smtClean="0"/>
              <a:t>Summary Basic statistical 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763244"/>
          </a:xfrm>
        </p:spPr>
        <p:txBody>
          <a:bodyPr>
            <a:normAutofit/>
          </a:bodyPr>
          <a:lstStyle/>
          <a:p>
            <a:r>
              <a:rPr lang="en-IN" sz="2700" dirty="0" smtClean="0"/>
              <a:t>Provide </a:t>
            </a:r>
            <a:r>
              <a:rPr lang="en-IN" sz="2700" dirty="0"/>
              <a:t>the analytical foundation for data </a:t>
            </a:r>
            <a:r>
              <a:rPr lang="en-IN" sz="2700" dirty="0" err="1"/>
              <a:t>preprocessing</a:t>
            </a:r>
            <a:r>
              <a:rPr lang="en-IN" sz="2700" dirty="0"/>
              <a:t>. The basic statistical measures for data summarization include mean, weighted </a:t>
            </a:r>
            <a:r>
              <a:rPr lang="en-IN" sz="2700" dirty="0" smtClean="0"/>
              <a:t>mean, median, and mode for </a:t>
            </a:r>
            <a:r>
              <a:rPr lang="en-IN" sz="2700" b="1" dirty="0" smtClean="0">
                <a:solidFill>
                  <a:srgbClr val="0070C0"/>
                </a:solidFill>
              </a:rPr>
              <a:t>measuring the central tendency of data</a:t>
            </a:r>
            <a:r>
              <a:rPr lang="en-IN" sz="2700" dirty="0" smtClean="0"/>
              <a:t>; quantiles</a:t>
            </a:r>
            <a:r>
              <a:rPr lang="en-IN" sz="2700" dirty="0"/>
              <a:t>, quartiles, interquartile range, variance, and standard deviation </a:t>
            </a:r>
            <a:r>
              <a:rPr lang="en-IN" sz="2700" b="1" dirty="0"/>
              <a:t>for </a:t>
            </a:r>
            <a:r>
              <a:rPr lang="en-IN" sz="2700" b="1" dirty="0">
                <a:solidFill>
                  <a:srgbClr val="FF0000"/>
                </a:solidFill>
              </a:rPr>
              <a:t>measuring the dispersion of data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140968"/>
            <a:ext cx="6120680" cy="850106"/>
          </a:xfrm>
        </p:spPr>
        <p:txBody>
          <a:bodyPr/>
          <a:lstStyle/>
          <a:p>
            <a:r>
              <a:rPr lang="en-IN" b="1" dirty="0"/>
              <a:t>Data similarities and </a:t>
            </a:r>
            <a:r>
              <a:rPr lang="en-IN" b="1" dirty="0" smtClean="0"/>
              <a:t>dissimilarities</a:t>
            </a:r>
            <a:endParaRPr lang="en-IN" b="1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7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similarities and dissimilarities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Similarity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Numerical measure </a:t>
            </a:r>
            <a:r>
              <a:rPr lang="en-IN" b="1" dirty="0">
                <a:solidFill>
                  <a:srgbClr val="FF0000"/>
                </a:solidFill>
              </a:rPr>
              <a:t>of how alike two data objects are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Value is higher when objects are more alike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Often falls in the range [0,1]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Dissimilarity</a:t>
            </a:r>
            <a:r>
              <a:rPr lang="en-IN" dirty="0"/>
              <a:t> (e.g., distance)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Numerical measure of </a:t>
            </a:r>
            <a:r>
              <a:rPr lang="en-IN" b="1" dirty="0">
                <a:solidFill>
                  <a:srgbClr val="00B050"/>
                </a:solidFill>
              </a:rPr>
              <a:t>how different two data objects are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Lower when objects are more alike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Minimum dissimilarity is often 0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Upper limit varies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Proximity</a:t>
            </a:r>
            <a:r>
              <a:rPr lang="en-IN" dirty="0"/>
              <a:t>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val="40097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6120680" cy="850106"/>
          </a:xfrm>
        </p:spPr>
        <p:txBody>
          <a:bodyPr anchor="ctr"/>
          <a:lstStyle/>
          <a:p>
            <a:r>
              <a:rPr lang="en-IN" b="1" dirty="0"/>
              <a:t>What is Data Exploration?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7499176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Data exploration involves summarizing the main characteristics of a dataset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Motivation  :</a:t>
            </a:r>
          </a:p>
          <a:p>
            <a:pPr marL="0" indent="0">
              <a:buNone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 smtClean="0"/>
              <a:t>    </a:t>
            </a:r>
            <a:r>
              <a:rPr lang="en-IN" sz="3200" dirty="0"/>
              <a:t>R</a:t>
            </a:r>
            <a:r>
              <a:rPr lang="en-IN" sz="3200" dirty="0" smtClean="0"/>
              <a:t>ight </a:t>
            </a:r>
            <a:r>
              <a:rPr lang="en-IN" sz="3200" dirty="0"/>
              <a:t>tool for pre-processing or </a:t>
            </a:r>
            <a:r>
              <a:rPr lang="en-IN" sz="3200" dirty="0" smtClean="0"/>
              <a:t>analysis.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 </a:t>
            </a:r>
            <a:r>
              <a:rPr lang="en-IN" sz="3200" dirty="0" smtClean="0"/>
              <a:t>   Recognize the patterns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 smtClean="0"/>
              <a:t>    Outlier detection</a:t>
            </a:r>
            <a:endParaRPr lang="en-IN" sz="32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9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Matrix versus Dissimilarity Matrix 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853136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Data matrix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 data </a:t>
            </a:r>
            <a:r>
              <a:rPr lang="en-IN" dirty="0" smtClean="0"/>
              <a:t>points (rows) </a:t>
            </a:r>
            <a:r>
              <a:rPr lang="en-IN" dirty="0"/>
              <a:t>with p </a:t>
            </a:r>
            <a:r>
              <a:rPr lang="en-IN" dirty="0" smtClean="0"/>
              <a:t>dimensions (attributes or columns)</a:t>
            </a:r>
            <a:endParaRPr lang="en-I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A data matrix is Two modes </a:t>
            </a:r>
            <a:r>
              <a:rPr lang="en-IN" dirty="0" smtClean="0"/>
              <a:t>as, made </a:t>
            </a:r>
            <a:r>
              <a:rPr lang="en-IN" dirty="0"/>
              <a:t>up of two entities or “things,” namely rows (for objects) and columns (for attributes</a:t>
            </a:r>
            <a:r>
              <a:rPr lang="en-IN" dirty="0" smtClean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Dissimilarity </a:t>
            </a:r>
            <a:r>
              <a:rPr lang="en-IN" dirty="0" smtClean="0"/>
              <a:t>matrix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This structure stores a collection </a:t>
            </a:r>
            <a:r>
              <a:rPr lang="en-IN" dirty="0"/>
              <a:t>of proximities that are available for all pairs of n objects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 data points, but registers only the distance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A triangular matrix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Single </a:t>
            </a:r>
            <a:r>
              <a:rPr lang="en-IN" dirty="0" smtClean="0"/>
              <a:t>mode </a:t>
            </a:r>
            <a:r>
              <a:rPr lang="en-IN" dirty="0"/>
              <a:t>as it contains one kind of entity (dissimilarities)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8683"/>
              </p:ext>
            </p:extLst>
          </p:nvPr>
        </p:nvGraphicFramePr>
        <p:xfrm>
          <a:off x="5724128" y="1700808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700808"/>
                        <a:ext cx="3124200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558864"/>
              </p:ext>
            </p:extLst>
          </p:nvPr>
        </p:nvGraphicFramePr>
        <p:xfrm>
          <a:off x="5571728" y="414908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Equation" r:id="rId5" imgW="1828800" imgH="1143000" progId="Equation.3">
                  <p:embed/>
                </p:oleObj>
              </mc:Choice>
              <mc:Fallback>
                <p:oleObj name="Equation" r:id="rId5" imgW="1828800" imgH="11430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728" y="4149080"/>
                        <a:ext cx="3429000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2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 Proximity measure for Nominal attributes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84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Proximity Measure for Nominal Attributes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8531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Can take 2 or more states, For example, </a:t>
            </a:r>
            <a:r>
              <a:rPr lang="en-IN" sz="2700" dirty="0" err="1" smtClean="0"/>
              <a:t>map_colour</a:t>
            </a:r>
            <a:r>
              <a:rPr lang="en-IN" sz="2700" dirty="0" smtClean="0"/>
              <a:t> </a:t>
            </a:r>
            <a:r>
              <a:rPr lang="en-IN" sz="2700" dirty="0"/>
              <a:t>is a nominal attribute that may have, say, ﬁve states: red, yellow, green, pink, and blue</a:t>
            </a:r>
            <a:r>
              <a:rPr lang="en-IN" sz="27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To measure the proximity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b="1" dirty="0" smtClean="0"/>
              <a:t>Method </a:t>
            </a:r>
            <a:r>
              <a:rPr lang="en-IN" sz="2700" b="1" dirty="0"/>
              <a:t>:</a:t>
            </a:r>
            <a:r>
              <a:rPr lang="en-IN" sz="2700" b="1" dirty="0" smtClean="0"/>
              <a:t> </a:t>
            </a:r>
            <a:r>
              <a:rPr lang="en-IN" sz="2700" dirty="0"/>
              <a:t>dissimilarity between two objects </a:t>
            </a:r>
            <a:r>
              <a:rPr lang="en-IN" sz="2700" dirty="0" err="1"/>
              <a:t>i</a:t>
            </a:r>
            <a:r>
              <a:rPr lang="en-IN" sz="2700" dirty="0"/>
              <a:t> and j can be computed </a:t>
            </a:r>
            <a:r>
              <a:rPr lang="en-IN" sz="2700" dirty="0" smtClean="0"/>
              <a:t>by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>
                <a:solidFill>
                  <a:srgbClr val="FF0000"/>
                </a:solidFill>
              </a:rPr>
              <a:t>where </a:t>
            </a:r>
            <a:r>
              <a:rPr lang="en-IN" sz="2700" dirty="0">
                <a:solidFill>
                  <a:srgbClr val="00B0F0"/>
                </a:solidFill>
              </a:rPr>
              <a:t>m</a:t>
            </a:r>
            <a:r>
              <a:rPr lang="en-IN" sz="2700" dirty="0">
                <a:solidFill>
                  <a:srgbClr val="FF0000"/>
                </a:solidFill>
              </a:rPr>
              <a:t> is the number of matches (i.e., the number of attributes for which </a:t>
            </a:r>
            <a:r>
              <a:rPr lang="en-IN" sz="2700" dirty="0" err="1">
                <a:solidFill>
                  <a:srgbClr val="FF0000"/>
                </a:solidFill>
              </a:rPr>
              <a:t>i</a:t>
            </a:r>
            <a:r>
              <a:rPr lang="en-IN" sz="2700" dirty="0">
                <a:solidFill>
                  <a:srgbClr val="FF0000"/>
                </a:solidFill>
              </a:rPr>
              <a:t> and j are in the same state), and </a:t>
            </a:r>
            <a:r>
              <a:rPr lang="en-IN" sz="2700" dirty="0">
                <a:solidFill>
                  <a:srgbClr val="00B0F0"/>
                </a:solidFill>
              </a:rPr>
              <a:t>p</a:t>
            </a:r>
            <a:r>
              <a:rPr lang="en-IN" sz="2700" dirty="0">
                <a:solidFill>
                  <a:srgbClr val="FF0000"/>
                </a:solidFill>
              </a:rPr>
              <a:t> is the total number of attributes describing the </a:t>
            </a:r>
            <a:r>
              <a:rPr lang="en-IN" sz="2700" dirty="0" smtClean="0">
                <a:solidFill>
                  <a:srgbClr val="FF0000"/>
                </a:solidFill>
              </a:rPr>
              <a:t>objects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79685"/>
              </p:ext>
            </p:extLst>
          </p:nvPr>
        </p:nvGraphicFramePr>
        <p:xfrm>
          <a:off x="4810720" y="4005064"/>
          <a:ext cx="2641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3" imgW="1371600" imgH="469800" progId="Equation.3">
                  <p:embed/>
                </p:oleObj>
              </mc:Choice>
              <mc:Fallback>
                <p:oleObj name="Equation" r:id="rId3" imgW="1371600" imgH="4698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720" y="4005064"/>
                        <a:ext cx="2641600" cy="6667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5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Example1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7632848" cy="499715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 smtClean="0"/>
              <a:t>For table below: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9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9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9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 smtClean="0"/>
              <a:t>Dissimilarity matrix would be: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9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9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/>
              <a:t>Since here we have one </a:t>
            </a:r>
            <a:r>
              <a:rPr lang="en-IN" sz="2900" dirty="0" smtClean="0"/>
              <a:t>    nominal </a:t>
            </a:r>
            <a:r>
              <a:rPr lang="en-IN" sz="2900" dirty="0"/>
              <a:t>attribute, test-1, we set p=1 </a:t>
            </a:r>
            <a:endParaRPr lang="en-IN" sz="29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 smtClean="0"/>
              <a:t>Using the formula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 smtClean="0"/>
              <a:t>d(2,1) = 1-0/1 =1, d(3,1)=1-0/1 =1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 smtClean="0"/>
              <a:t>By calculating all the dissimilarity we will get dissimilarity matrix as: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0" y="1694368"/>
            <a:ext cx="4968553" cy="132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11" y="3536801"/>
            <a:ext cx="4383632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4755207"/>
            <a:ext cx="3168352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656" y="6030228"/>
            <a:ext cx="3294584" cy="9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Example2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59225"/>
              </p:ext>
            </p:extLst>
          </p:nvPr>
        </p:nvGraphicFramePr>
        <p:xfrm>
          <a:off x="755576" y="1628800"/>
          <a:ext cx="33843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69"/>
                <a:gridCol w="824247"/>
                <a:gridCol w="144016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533758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</a:t>
            </a:r>
            <a:r>
              <a:rPr lang="en-IN" b="1" dirty="0" smtClean="0"/>
              <a:t>(</a:t>
            </a:r>
            <a:r>
              <a:rPr lang="en-IN" b="1" dirty="0" err="1" smtClean="0"/>
              <a:t>i,j</a:t>
            </a:r>
            <a:r>
              <a:rPr lang="en-IN" b="1" dirty="0" smtClean="0"/>
              <a:t>) =p-m/p </a:t>
            </a:r>
          </a:p>
          <a:p>
            <a:endParaRPr lang="en-IN" dirty="0" smtClean="0"/>
          </a:p>
          <a:p>
            <a:r>
              <a:rPr lang="en-IN" dirty="0"/>
              <a:t>d</a:t>
            </a:r>
            <a:r>
              <a:rPr lang="en-IN" dirty="0" smtClean="0"/>
              <a:t>(2,1)=2-0/2=1</a:t>
            </a:r>
          </a:p>
          <a:p>
            <a:r>
              <a:rPr lang="en-IN" dirty="0"/>
              <a:t>d</a:t>
            </a:r>
            <a:r>
              <a:rPr lang="en-IN" dirty="0" smtClean="0"/>
              <a:t>(3,1)=2-2/2=0</a:t>
            </a:r>
          </a:p>
          <a:p>
            <a:r>
              <a:rPr lang="en-IN" dirty="0"/>
              <a:t>d</a:t>
            </a:r>
            <a:r>
              <a:rPr lang="en-IN" dirty="0" smtClean="0"/>
              <a:t>(4,1)=2-0/2=1</a:t>
            </a:r>
          </a:p>
          <a:p>
            <a:r>
              <a:rPr lang="en-IN" dirty="0"/>
              <a:t>d</a:t>
            </a:r>
            <a:r>
              <a:rPr lang="en-IN" dirty="0" smtClean="0"/>
              <a:t>(3,2)=2-0/2=1</a:t>
            </a:r>
            <a:endParaRPr lang="en-IN" dirty="0"/>
          </a:p>
          <a:p>
            <a:r>
              <a:rPr lang="en-IN" dirty="0"/>
              <a:t>d</a:t>
            </a:r>
            <a:r>
              <a:rPr lang="en-IN" dirty="0" smtClean="0"/>
              <a:t>(4,2)=2-0/2=1</a:t>
            </a:r>
          </a:p>
          <a:p>
            <a:r>
              <a:rPr lang="en-IN" dirty="0"/>
              <a:t>d</a:t>
            </a:r>
            <a:r>
              <a:rPr lang="en-IN" dirty="0" smtClean="0"/>
              <a:t>(4,3)=2-0/2=1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16" y="1824238"/>
            <a:ext cx="4383632" cy="742950"/>
          </a:xfrm>
          <a:prstGeom prst="rect">
            <a:avLst/>
          </a:prstGeom>
        </p:spPr>
      </p:pic>
      <p:sp>
        <p:nvSpPr>
          <p:cNvPr id="8" name="Right Bracket 7"/>
          <p:cNvSpPr/>
          <p:nvPr/>
        </p:nvSpPr>
        <p:spPr>
          <a:xfrm>
            <a:off x="7375085" y="3510765"/>
            <a:ext cx="936104" cy="151420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Bracket 8"/>
          <p:cNvSpPr/>
          <p:nvPr/>
        </p:nvSpPr>
        <p:spPr>
          <a:xfrm>
            <a:off x="5802197" y="3514493"/>
            <a:ext cx="792088" cy="151420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940151" y="3789040"/>
            <a:ext cx="2371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         </a:t>
            </a:r>
          </a:p>
          <a:p>
            <a:pPr marL="342900" indent="-342900">
              <a:buAutoNum type="arabicPlain"/>
            </a:pPr>
            <a:r>
              <a:rPr lang="en-IN" dirty="0" smtClean="0"/>
              <a:t>           0</a:t>
            </a:r>
          </a:p>
          <a:p>
            <a:r>
              <a:rPr lang="en-IN" dirty="0" smtClean="0"/>
              <a:t>0               1            0</a:t>
            </a:r>
          </a:p>
          <a:p>
            <a:r>
              <a:rPr lang="en-IN" dirty="0"/>
              <a:t>1</a:t>
            </a:r>
            <a:r>
              <a:rPr lang="en-IN" dirty="0" smtClean="0"/>
              <a:t>                1           1     0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6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Proximity Measure for Nominal Attributes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8531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Alternatively, similarity can be computed as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27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700" b="1" dirty="0">
                <a:solidFill>
                  <a:srgbClr val="FF0000"/>
                </a:solidFill>
              </a:rPr>
              <a:t> </a:t>
            </a:r>
            <a:r>
              <a:rPr lang="en-IN" sz="2700" b="1" dirty="0" smtClean="0">
                <a:solidFill>
                  <a:srgbClr val="FF0000"/>
                </a:solidFill>
              </a:rPr>
              <a:t>        sim(</a:t>
            </a:r>
            <a:r>
              <a:rPr lang="en-IN" sz="2700" b="1" dirty="0" err="1" smtClean="0">
                <a:solidFill>
                  <a:srgbClr val="FF0000"/>
                </a:solidFill>
              </a:rPr>
              <a:t>i</a:t>
            </a:r>
            <a:r>
              <a:rPr lang="en-IN" sz="2700" b="1" dirty="0">
                <a:solidFill>
                  <a:srgbClr val="FF0000"/>
                </a:solidFill>
              </a:rPr>
              <a:t>, j)=1−d(</a:t>
            </a:r>
            <a:r>
              <a:rPr lang="en-IN" sz="2700" b="1" dirty="0" err="1">
                <a:solidFill>
                  <a:srgbClr val="FF0000"/>
                </a:solidFill>
              </a:rPr>
              <a:t>i</a:t>
            </a:r>
            <a:r>
              <a:rPr lang="en-IN" sz="2700" b="1" dirty="0">
                <a:solidFill>
                  <a:srgbClr val="FF0000"/>
                </a:solidFill>
              </a:rPr>
              <a:t>, j</a:t>
            </a:r>
            <a:r>
              <a:rPr lang="en-IN" sz="2700" b="1" dirty="0" smtClean="0">
                <a:solidFill>
                  <a:srgbClr val="FF0000"/>
                </a:solidFill>
              </a:rPr>
              <a:t>)=m/p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2700" b="1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b="1" dirty="0"/>
              <a:t>Method two (</a:t>
            </a:r>
            <a:r>
              <a:rPr lang="en-IN" sz="2700" b="1" dirty="0" smtClean="0"/>
              <a:t>encoding scheme</a:t>
            </a:r>
            <a:r>
              <a:rPr lang="en-IN" sz="2700" b="1" dirty="0"/>
              <a:t>):</a:t>
            </a:r>
            <a:r>
              <a:rPr lang="en-IN" sz="2700" dirty="0"/>
              <a:t> Nominal attributes can be encoded using asymmetric binary attributes by creating a new binary attribute for each of the M states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0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Proximity measure for binary attributes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0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Proximity </a:t>
            </a:r>
            <a:r>
              <a:rPr lang="en-IN" b="1" dirty="0"/>
              <a:t>Measures for Binary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37620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Binary attributes could be symmetric (ex, gender) or asymmetric (</a:t>
            </a:r>
            <a:r>
              <a:rPr lang="en-IN" sz="2700" dirty="0"/>
              <a:t>test result of </a:t>
            </a:r>
            <a:r>
              <a:rPr lang="en-IN" sz="2700" dirty="0" smtClean="0"/>
              <a:t>a disease</a:t>
            </a:r>
            <a:r>
              <a:rPr lang="en-IN" sz="2700" dirty="0"/>
              <a:t>) </a:t>
            </a: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Dissimilarity </a:t>
            </a:r>
            <a:r>
              <a:rPr lang="en-IN" sz="2700" dirty="0"/>
              <a:t>that is based on symmetric binary attributes is called </a:t>
            </a:r>
            <a:r>
              <a:rPr lang="en-IN" sz="2700" b="1" dirty="0"/>
              <a:t>symmetric binary </a:t>
            </a:r>
            <a:r>
              <a:rPr lang="en-IN" sz="2700" b="1" dirty="0" smtClean="0"/>
              <a:t>dissimilarity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The dissimilarity based on these attributes is called </a:t>
            </a:r>
            <a:r>
              <a:rPr lang="en-IN" sz="2700" b="1" dirty="0"/>
              <a:t>asymmetric binary </a:t>
            </a:r>
            <a:r>
              <a:rPr lang="en-IN" sz="2700" b="1" dirty="0" smtClean="0"/>
              <a:t>dissimilarity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To compute a proximity of binary dat</a:t>
            </a:r>
            <a:r>
              <a:rPr lang="en-IN" sz="2700" dirty="0"/>
              <a:t>a </a:t>
            </a:r>
            <a:r>
              <a:rPr lang="en-IN" sz="2700" dirty="0" smtClean="0"/>
              <a:t>we need to compute </a:t>
            </a:r>
            <a:r>
              <a:rPr lang="en-IN" sz="2700" dirty="0"/>
              <a:t>a dissimilarity matrix from the given binary data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2267744" y="4797152"/>
            <a:ext cx="4842162" cy="1613621"/>
            <a:chOff x="5895111" y="1247353"/>
            <a:chExt cx="4842162" cy="1613621"/>
          </a:xfrm>
        </p:grpSpPr>
        <p:pic>
          <p:nvPicPr>
            <p:cNvPr id="8" name="Picture 36" descr="eqcontingency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4873" y="1622724"/>
              <a:ext cx="39624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5895111" y="2009353"/>
              <a:ext cx="9636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Object </a:t>
              </a:r>
              <a:r>
                <a:rPr lang="en-US" altLang="en-US" sz="1800" i="1" dirty="0" err="1"/>
                <a:t>i</a:t>
              </a:r>
              <a:endParaRPr lang="en-US" altLang="en-US" sz="1800" dirty="0"/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8257311" y="1247353"/>
              <a:ext cx="9763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Object </a:t>
              </a:r>
              <a:r>
                <a:rPr lang="en-US" altLang="en-US" sz="1800" i="1"/>
                <a:t>j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94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Proximity </a:t>
            </a:r>
            <a:r>
              <a:rPr lang="en-IN" b="1" dirty="0"/>
              <a:t>Measures for Binary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49309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Symmetric </a:t>
            </a:r>
            <a:r>
              <a:rPr lang="en-IN" sz="2700" dirty="0"/>
              <a:t>binary </a:t>
            </a:r>
            <a:r>
              <a:rPr lang="en-IN" sz="2700" dirty="0" smtClean="0"/>
              <a:t>dissimilarity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A</a:t>
            </a:r>
            <a:r>
              <a:rPr lang="en-IN" sz="2700" dirty="0" smtClean="0"/>
              <a:t>symmetric </a:t>
            </a:r>
            <a:r>
              <a:rPr lang="en-IN" sz="2700" dirty="0"/>
              <a:t>binary </a:t>
            </a:r>
            <a:r>
              <a:rPr lang="en-IN" sz="2700" dirty="0" smtClean="0"/>
              <a:t>dissimilarity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Asymmetric binary </a:t>
            </a:r>
            <a:r>
              <a:rPr lang="en-IN" sz="2700" dirty="0"/>
              <a:t>similarity between the objects </a:t>
            </a:r>
            <a:r>
              <a:rPr lang="en-IN" sz="2700" dirty="0" err="1"/>
              <a:t>i</a:t>
            </a:r>
            <a:r>
              <a:rPr lang="en-IN" sz="2700" dirty="0"/>
              <a:t> and j can be computed </a:t>
            </a:r>
            <a:r>
              <a:rPr lang="en-IN" sz="2700" dirty="0" smtClean="0"/>
              <a:t>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30" descr="eqbinarysym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3429000" cy="747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 descr="eqbinaryasy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60" y="3846748"/>
            <a:ext cx="2971800" cy="60007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40360" y="5711552"/>
            <a:ext cx="3200400" cy="763488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0877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Proximity </a:t>
            </a:r>
            <a:r>
              <a:rPr lang="en-IN" b="1" dirty="0"/>
              <a:t>Measures for Binary Attributes </a:t>
            </a:r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00324"/>
            <a:ext cx="7571184" cy="3052812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Gender </a:t>
            </a:r>
            <a:r>
              <a:rPr lang="en-IN" sz="2700" dirty="0"/>
              <a:t>is a symmetric attribute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The remaining attributes are asymmetric binary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Let the values Y and P be 1, and the value N </a:t>
            </a:r>
            <a:r>
              <a:rPr lang="en-IN" sz="2700" dirty="0" smtClean="0"/>
              <a:t>is 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So the dissimilarity can be calculated by 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9461"/>
              </p:ext>
            </p:extLst>
          </p:nvPr>
        </p:nvGraphicFramePr>
        <p:xfrm>
          <a:off x="971600" y="1476919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Document" r:id="rId3" imgW="6819900" imgH="1475232" progId="Word.Document.8">
                  <p:embed/>
                </p:oleObj>
              </mc:Choice>
              <mc:Fallback>
                <p:oleObj name="Document" r:id="rId3" imgW="6819900" imgH="1475232" progId="Word.Document.8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76919"/>
                        <a:ext cx="693261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52727"/>
              </p:ext>
            </p:extLst>
          </p:nvPr>
        </p:nvGraphicFramePr>
        <p:xfrm>
          <a:off x="1907704" y="4869160"/>
          <a:ext cx="46085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5" imgW="2019300" imgH="1219200" progId="Equation.3">
                  <p:embed/>
                </p:oleObj>
              </mc:Choice>
              <mc:Fallback>
                <p:oleObj name="Equation" r:id="rId5" imgW="2019300" imgH="12192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869160"/>
                        <a:ext cx="4608512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31" descr="eqbinaryasy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98" y="3981053"/>
            <a:ext cx="297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737298" y="-202156"/>
            <a:ext cx="4842162" cy="1550282"/>
            <a:chOff x="5895111" y="1247353"/>
            <a:chExt cx="4842162" cy="1613621"/>
          </a:xfrm>
        </p:grpSpPr>
        <p:pic>
          <p:nvPicPr>
            <p:cNvPr id="12" name="Picture 36" descr="eqcontingency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4873" y="1622724"/>
              <a:ext cx="39624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5895111" y="2009353"/>
              <a:ext cx="9636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Object </a:t>
              </a:r>
              <a:r>
                <a:rPr lang="en-US" altLang="en-US" sz="1800" i="1" dirty="0" err="1"/>
                <a:t>i</a:t>
              </a:r>
              <a:endParaRPr lang="en-US" altLang="en-US" sz="1800" dirty="0"/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8257311" y="1247353"/>
              <a:ext cx="9763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Object </a:t>
              </a:r>
              <a:r>
                <a:rPr lang="en-US" altLang="en-US" sz="1800" i="1"/>
                <a:t>j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72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5616624" cy="850106"/>
          </a:xfrm>
        </p:spPr>
        <p:txBody>
          <a:bodyPr/>
          <a:lstStyle/>
          <a:p>
            <a:r>
              <a:rPr lang="en-IN" b="1" dirty="0" smtClean="0"/>
              <a:t>What is data?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5410944" cy="482453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Collection of data objects and their </a:t>
            </a:r>
            <a:r>
              <a:rPr lang="en-US" dirty="0" smtClean="0"/>
              <a:t>attributes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/>
              <a:t>An attribute is a property or characteristic of an object </a:t>
            </a: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– </a:t>
            </a:r>
            <a:r>
              <a:rPr lang="en-US" dirty="0"/>
              <a:t>Examples: eye color of a </a:t>
            </a:r>
            <a:r>
              <a:rPr lang="en-US" dirty="0" smtClean="0"/>
              <a:t>person, temperature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/>
              <a:t>Attribute is also known as variable, field, characteristic, or </a:t>
            </a:r>
            <a:r>
              <a:rPr lang="en-US" dirty="0" smtClean="0"/>
              <a:t>feature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      </a:t>
            </a:r>
            <a:r>
              <a:rPr lang="en-US" dirty="0"/>
              <a:t> – </a:t>
            </a:r>
            <a:r>
              <a:rPr lang="en-US" dirty="0" smtClean="0"/>
              <a:t> A </a:t>
            </a:r>
            <a:r>
              <a:rPr lang="en-US" dirty="0"/>
              <a:t>collection of attributes describe an </a:t>
            </a:r>
            <a:r>
              <a:rPr lang="en-US" dirty="0" smtClean="0"/>
              <a:t>object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– Object is also known as record, </a:t>
            </a:r>
            <a:r>
              <a:rPr lang="en-US" dirty="0" smtClean="0"/>
              <a:t>sample</a:t>
            </a:r>
            <a:r>
              <a:rPr lang="en-US" dirty="0"/>
              <a:t>, entity, or </a:t>
            </a:r>
            <a:r>
              <a:rPr lang="en-US" dirty="0" smtClean="0"/>
              <a:t>instance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700808"/>
            <a:ext cx="288032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23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Dissimilarity of numeric attribute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9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709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These </a:t>
            </a:r>
            <a:r>
              <a:rPr lang="en-IN" sz="2700" dirty="0"/>
              <a:t>measures include the </a:t>
            </a:r>
            <a:r>
              <a:rPr lang="en-IN" sz="2700" dirty="0" smtClean="0"/>
              <a:t>Euclidean, Manhattan</a:t>
            </a:r>
            <a:r>
              <a:rPr lang="en-IN" sz="2700" dirty="0"/>
              <a:t>, and </a:t>
            </a:r>
            <a:r>
              <a:rPr lang="en-IN" sz="2700" dirty="0" err="1"/>
              <a:t>Minkowski</a:t>
            </a:r>
            <a:r>
              <a:rPr lang="en-IN" sz="2700" dirty="0"/>
              <a:t> </a:t>
            </a:r>
            <a:r>
              <a:rPr lang="en-IN" sz="2700" dirty="0" smtClean="0"/>
              <a:t>distances</a:t>
            </a: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The most popular distance measure is Euclidean </a:t>
            </a:r>
            <a:r>
              <a:rPr lang="en-IN" sz="2700" dirty="0" smtClean="0"/>
              <a:t>distance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Where n is number of attributes,    and     are respectively the kth attributes of data objects p and q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473747"/>
            <a:ext cx="251460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953" y="4837534"/>
            <a:ext cx="257175" cy="24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99" y="4866109"/>
            <a:ext cx="2381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70912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Example for Euclidian distance</a:t>
            </a: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What will be the dissimilarity matrix?</a:t>
            </a: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70" y="4869160"/>
            <a:ext cx="3800475" cy="16378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564904"/>
            <a:ext cx="38884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542368"/>
            <a:ext cx="7859216" cy="470912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Another well-known measure is the </a:t>
            </a:r>
            <a:r>
              <a:rPr lang="en-IN" sz="2700" b="1" u="sng" dirty="0"/>
              <a:t>Manhattan</a:t>
            </a:r>
            <a:r>
              <a:rPr lang="en-IN" sz="2700" dirty="0"/>
              <a:t> (or city block) </a:t>
            </a:r>
            <a:r>
              <a:rPr lang="en-IN" sz="2700" dirty="0" smtClean="0"/>
              <a:t>distance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b="1" u="sng" dirty="0" err="1"/>
              <a:t>Minkowski</a:t>
            </a:r>
            <a:r>
              <a:rPr lang="en-IN" sz="2700" b="1" dirty="0"/>
              <a:t> </a:t>
            </a:r>
            <a:r>
              <a:rPr lang="en-IN" sz="2700" dirty="0"/>
              <a:t>distance is a generalization of the Euclidean and </a:t>
            </a:r>
            <a:r>
              <a:rPr lang="en-IN" sz="2700" dirty="0" smtClean="0"/>
              <a:t>Manhattan </a:t>
            </a:r>
            <a:r>
              <a:rPr lang="en-IN" sz="2700" dirty="0"/>
              <a:t>distances. It is deﬁned as </a:t>
            </a:r>
            <a:r>
              <a:rPr lang="en-IN" sz="2700" dirty="0" smtClean="0"/>
              <a:t>(such distance is also called as </a:t>
            </a:r>
            <a:r>
              <a:rPr lang="en-IN" sz="2700" dirty="0" err="1" smtClean="0"/>
              <a:t>Lp</a:t>
            </a:r>
            <a:r>
              <a:rPr lang="en-IN" sz="2700" dirty="0" smtClean="0"/>
              <a:t> norm is some literature)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where h is a real number such that h≥1, </a:t>
            </a:r>
            <a:r>
              <a:rPr lang="en-IN" sz="2700" dirty="0" smtClean="0"/>
              <a:t>it </a:t>
            </a:r>
            <a:r>
              <a:rPr lang="en-IN" sz="2700" dirty="0"/>
              <a:t>represents the Manhattan distance when h=1 </a:t>
            </a:r>
            <a:r>
              <a:rPr lang="en-IN" sz="2700" dirty="0" smtClean="0"/>
              <a:t>and </a:t>
            </a:r>
            <a:r>
              <a:rPr lang="en-IN" sz="2700" dirty="0"/>
              <a:t>Euclidean distance when </a:t>
            </a:r>
            <a:r>
              <a:rPr lang="en-IN" sz="2700" dirty="0" smtClean="0"/>
              <a:t>h=2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h </a:t>
            </a: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IN" sz="2700" dirty="0" smtClean="0"/>
              <a:t>  </a:t>
            </a:r>
            <a:r>
              <a:rPr lang="en-IN" sz="2700" dirty="0"/>
              <a:t>“</a:t>
            </a:r>
            <a:r>
              <a:rPr lang="en-IN" sz="2700" b="1" u="sng" dirty="0"/>
              <a:t>supremum</a:t>
            </a:r>
            <a:r>
              <a:rPr lang="en-IN" sz="2700" dirty="0"/>
              <a:t>” (</a:t>
            </a:r>
            <a:r>
              <a:rPr lang="en-IN" sz="2700" dirty="0" err="1"/>
              <a:t>Lmax</a:t>
            </a:r>
            <a:r>
              <a:rPr lang="en-IN" sz="2700" dirty="0"/>
              <a:t> norm, </a:t>
            </a: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en-US" sz="2800" baseline="-300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IN" sz="2700" dirty="0" smtClean="0"/>
              <a:t> </a:t>
            </a:r>
            <a:r>
              <a:rPr lang="en-IN" sz="2700" dirty="0"/>
              <a:t>norm) </a:t>
            </a:r>
            <a:r>
              <a:rPr lang="en-IN" sz="2700" dirty="0" smtClean="0"/>
              <a:t>distance</a:t>
            </a:r>
            <a:endParaRPr lang="en-IN" sz="27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300" dirty="0"/>
              <a:t>This is the maximum difference between any component (attribute) of the vectors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471409"/>
              </p:ext>
            </p:extLst>
          </p:nvPr>
        </p:nvGraphicFramePr>
        <p:xfrm>
          <a:off x="2200012" y="2204864"/>
          <a:ext cx="429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Microsoft Equation 3.0" r:id="rId4" imgW="4292600" imgH="431800" progId="Equation.3">
                  <p:embed/>
                </p:oleObj>
              </mc:Choice>
              <mc:Fallback>
                <p:oleObj name="Microsoft Equation 3.0" r:id="rId4" imgW="4292600" imgH="4318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012" y="2204864"/>
                        <a:ext cx="429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7" descr="eqminkowsk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08" y="3608896"/>
            <a:ext cx="547260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05264"/>
            <a:ext cx="6019800" cy="71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3" y="1384176"/>
            <a:ext cx="7859216" cy="1685835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Example 1: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Example 2: What will be the dissimilarity matrix using </a:t>
            </a:r>
            <a:r>
              <a:rPr lang="en-IN" sz="2700" dirty="0" err="1" smtClean="0"/>
              <a:t>manhattan</a:t>
            </a:r>
            <a:r>
              <a:rPr lang="en-IN" sz="2700" dirty="0" smtClean="0"/>
              <a:t> and </a:t>
            </a:r>
            <a:r>
              <a:rPr lang="en-IN" sz="2700" dirty="0" err="1" smtClean="0"/>
              <a:t>supermum</a:t>
            </a:r>
            <a:r>
              <a:rPr lang="en-IN" sz="2700" dirty="0" smtClean="0"/>
              <a:t> distance?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08720"/>
            <a:ext cx="3960440" cy="1571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2965690"/>
            <a:ext cx="4680520" cy="172819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33440"/>
              </p:ext>
            </p:extLst>
          </p:nvPr>
        </p:nvGraphicFramePr>
        <p:xfrm>
          <a:off x="5638365" y="2973620"/>
          <a:ext cx="2880320" cy="1828800"/>
        </p:xfrm>
        <a:graphic>
          <a:graphicData uri="http://schemas.openxmlformats.org/drawingml/2006/table">
            <a:tbl>
              <a:tblPr firstRow="1" bandRow="1"/>
              <a:tblGrid>
                <a:gridCol w="576064"/>
                <a:gridCol w="576064"/>
                <a:gridCol w="576064"/>
                <a:gridCol w="576064"/>
                <a:gridCol w="576064"/>
              </a:tblGrid>
              <a:tr h="3168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2109"/>
              </p:ext>
            </p:extLst>
          </p:nvPr>
        </p:nvGraphicFramePr>
        <p:xfrm>
          <a:off x="2627784" y="4651525"/>
          <a:ext cx="2880320" cy="1828800"/>
        </p:xfrm>
        <a:graphic>
          <a:graphicData uri="http://schemas.openxmlformats.org/drawingml/2006/table">
            <a:tbl>
              <a:tblPr firstRow="1" bandRow="1"/>
              <a:tblGrid>
                <a:gridCol w="576064"/>
                <a:gridCol w="576064"/>
                <a:gridCol w="576064"/>
                <a:gridCol w="576064"/>
                <a:gridCol w="576064"/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Dissimilarity of ordinal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8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</a:t>
            </a:r>
            <a:r>
              <a:rPr lang="en-IN" b="1" dirty="0" smtClean="0"/>
              <a:t>Ordinal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542368"/>
            <a:ext cx="7859216" cy="470912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An ordinal variable can be discrete or continuous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Normalized rank transformation</a:t>
            </a:r>
            <a:endParaRPr lang="en-IN" sz="27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700" dirty="0" smtClean="0"/>
              <a:t>1.Find Mf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700" dirty="0" smtClean="0"/>
              <a:t>2.Relpace each ordinal data by rank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700" dirty="0" smtClean="0"/>
              <a:t>3.Normalize the ranking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131840" y="4581128"/>
          <a:ext cx="230425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4" imgW="1168400" imgH="711200" progId="Equation.3">
                  <p:embed/>
                </p:oleObj>
              </mc:Choice>
              <mc:Fallback>
                <p:oleObj name="Equation" r:id="rId4" imgW="1168400" imgH="7112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581128"/>
                        <a:ext cx="2304256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0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</a:t>
            </a:r>
            <a:r>
              <a:rPr lang="en-IN" b="1" dirty="0" smtClean="0"/>
              <a:t>Ordinal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542368"/>
            <a:ext cx="7859216" cy="419088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Example: for the dataset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1)There </a:t>
            </a:r>
            <a:r>
              <a:rPr lang="en-IN" sz="2700" dirty="0"/>
              <a:t>are three states for test-2: fair, good, and excellent, </a:t>
            </a:r>
            <a:r>
              <a:rPr lang="en-IN" sz="2700" dirty="0" smtClean="0"/>
              <a:t>so Mf </a:t>
            </a:r>
            <a:r>
              <a:rPr lang="en-IN" sz="2700" dirty="0"/>
              <a:t>=</a:t>
            </a:r>
            <a:r>
              <a:rPr lang="en-IN" sz="2700" dirty="0" smtClean="0"/>
              <a:t>3, so step 1 is to </a:t>
            </a:r>
            <a:r>
              <a:rPr lang="en-IN" sz="2700" dirty="0"/>
              <a:t>replace </a:t>
            </a:r>
            <a:r>
              <a:rPr lang="en-IN" sz="2700" dirty="0" smtClean="0"/>
              <a:t>each </a:t>
            </a:r>
            <a:r>
              <a:rPr lang="en-IN" sz="2700" dirty="0"/>
              <a:t>value for test-2 by its </a:t>
            </a:r>
            <a:r>
              <a:rPr lang="en-IN" sz="2700" dirty="0" smtClean="0"/>
              <a:t>rank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300" dirty="0"/>
              <a:t>four objects are assigned the ranks 3, 1, 2, and 3,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2) </a:t>
            </a:r>
            <a:r>
              <a:rPr lang="en-IN" sz="2700" dirty="0"/>
              <a:t>normalizes the ranking by </a:t>
            </a:r>
            <a:r>
              <a:rPr lang="en-IN" sz="2700" dirty="0" smtClean="0"/>
              <a:t>mapping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300" dirty="0"/>
              <a:t> rank 1 to 0.0, rank 2 to 0.5, and rank 3 to </a:t>
            </a:r>
            <a:r>
              <a:rPr lang="en-IN" sz="2300" dirty="0" smtClean="0"/>
              <a:t>1.0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 3) to compute dissimilarity using Euclidian distance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IN" sz="23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582372"/>
            <a:ext cx="2893864" cy="1322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373" y="5517232"/>
            <a:ext cx="1394768" cy="9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Mixed 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7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for Attributes of Mixed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542368"/>
            <a:ext cx="8504113" cy="5199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A database may contain all attribute types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300" dirty="0"/>
              <a:t>Nominal, symmetric binary, asymmetric binary, numeric, </a:t>
            </a:r>
            <a:r>
              <a:rPr lang="en-IN" sz="2300" dirty="0" smtClean="0"/>
              <a:t>ordinal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/>
              <a:t>Weighted formula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altLang="en-US" sz="2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933154" y="3363534"/>
          <a:ext cx="2880320" cy="68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4" imgW="2108200" imgH="736600" progId="Equation.3">
                  <p:embed/>
                </p:oleObj>
              </mc:Choice>
              <mc:Fallback>
                <p:oleObj name="Equation" r:id="rId4" imgW="2108200" imgH="7366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154" y="3363534"/>
                        <a:ext cx="2880320" cy="689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2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6120680" cy="850106"/>
          </a:xfrm>
        </p:spPr>
        <p:txBody>
          <a:bodyPr anchor="ctr"/>
          <a:lstStyle/>
          <a:p>
            <a:r>
              <a:rPr lang="en-US" b="1" dirty="0"/>
              <a:t>Types of Data Sets 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5040560"/>
          </a:xfrm>
        </p:spPr>
        <p:txBody>
          <a:bodyPr>
            <a:normAutofit/>
          </a:bodyPr>
          <a:lstStyle/>
          <a:p>
            <a:r>
              <a:rPr lang="en-IN" sz="2800" dirty="0"/>
              <a:t>Record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Transaction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smtClean="0"/>
              <a:t>Data matrix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smtClean="0"/>
              <a:t> Document data</a:t>
            </a:r>
            <a:endParaRPr lang="en-IN" sz="2000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68959"/>
            <a:ext cx="8867328" cy="38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for Attributes of Mixed Types </a:t>
            </a:r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542368"/>
            <a:ext cx="8504113" cy="41908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altLang="en-US" sz="2000" dirty="0" smtClean="0"/>
              <a:t>Example: Consider the dataset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IN" altLang="en-US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altLang="en-US" sz="2800" dirty="0" smtClean="0"/>
              <a:t>Here we know the dissimilarity matrix for test1 and test2 which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Now to compute the dissimilarity matrix for test3 we can use Euclidian distance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10727"/>
            <a:ext cx="2893864" cy="13222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847" y="3853957"/>
            <a:ext cx="1394768" cy="8901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776" y="3912620"/>
            <a:ext cx="1185119" cy="847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89300" y="3623307"/>
            <a:ext cx="64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Test1 </a:t>
            </a:r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94195" y="3648685"/>
            <a:ext cx="64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Test2 </a:t>
            </a:r>
            <a:endParaRPr lang="en-IN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33426"/>
              </p:ext>
            </p:extLst>
          </p:nvPr>
        </p:nvGraphicFramePr>
        <p:xfrm>
          <a:off x="1676262" y="5409200"/>
          <a:ext cx="42638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10"/>
                <a:gridCol w="1070127"/>
                <a:gridCol w="1070127"/>
                <a:gridCol w="1070127"/>
              </a:tblGrid>
              <a:tr h="36220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2200">
                <a:tc>
                  <a:txBody>
                    <a:bodyPr/>
                    <a:lstStyle/>
                    <a:p>
                      <a:r>
                        <a:rPr lang="en-IN" dirty="0" smtClean="0"/>
                        <a:t>0.55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2200">
                <a:tc>
                  <a:txBody>
                    <a:bodyPr/>
                    <a:lstStyle/>
                    <a:p>
                      <a:r>
                        <a:rPr lang="en-IN" dirty="0" smtClean="0"/>
                        <a:t>0.45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2200">
                <a:tc>
                  <a:txBody>
                    <a:bodyPr/>
                    <a:lstStyle/>
                    <a:p>
                      <a:r>
                        <a:rPr lang="en-IN" dirty="0" smtClean="0"/>
                        <a:t>0.41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for Attributes of Mixed Types </a:t>
            </a:r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542368"/>
            <a:ext cx="8504113" cy="505498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IN" dirty="0" smtClean="0"/>
              <a:t>Now the last step is </a:t>
            </a:r>
            <a:r>
              <a:rPr lang="en-IN" dirty="0"/>
              <a:t>to </a:t>
            </a:r>
            <a:r>
              <a:rPr lang="en-IN" dirty="0" smtClean="0"/>
              <a:t>compute dissimilarity </a:t>
            </a:r>
            <a:r>
              <a:rPr lang="en-IN" dirty="0"/>
              <a:t>matrix obtained for </a:t>
            </a:r>
            <a:r>
              <a:rPr lang="en-IN" dirty="0" smtClean="0"/>
              <a:t>the data </a:t>
            </a:r>
            <a:r>
              <a:rPr lang="en-IN" dirty="0"/>
              <a:t>described by the three attributes of mixed types </a:t>
            </a:r>
            <a:r>
              <a:rPr lang="en-IN" dirty="0" smtClean="0"/>
              <a:t>using 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Here       is 1 for all attribute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So, lets have d(1,3) = 1(1)+1(0.5)+1(.45)/3 = 0.65</a:t>
            </a:r>
          </a:p>
          <a:p>
            <a:r>
              <a:rPr lang="en-IN" dirty="0" smtClean="0"/>
              <a:t>For d(1,2) = 1(1)+1(1.0)+1(0.55)/3 = 0.85</a:t>
            </a:r>
          </a:p>
          <a:p>
            <a:r>
              <a:rPr lang="en-IN" dirty="0" smtClean="0"/>
              <a:t>Likewise the final dissimilarity matrix will be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15030"/>
              </p:ext>
            </p:extLst>
          </p:nvPr>
        </p:nvGraphicFramePr>
        <p:xfrm>
          <a:off x="3113566" y="2420888"/>
          <a:ext cx="2880320" cy="68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4" imgW="2108200" imgH="736600" progId="Equation.3">
                  <p:embed/>
                </p:oleObj>
              </mc:Choice>
              <mc:Fallback>
                <p:oleObj name="Equation" r:id="rId4" imgW="2108200" imgH="736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566" y="2420888"/>
                        <a:ext cx="2880320" cy="689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608" y="3110240"/>
            <a:ext cx="466725" cy="273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025" y="3684048"/>
            <a:ext cx="1394768" cy="8901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7773" y="3733183"/>
            <a:ext cx="1185119" cy="847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1289" y="3726017"/>
            <a:ext cx="1568174" cy="927119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92108"/>
              </p:ext>
            </p:extLst>
          </p:nvPr>
        </p:nvGraphicFramePr>
        <p:xfrm>
          <a:off x="4270435" y="3527864"/>
          <a:ext cx="1875830" cy="109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75"/>
                <a:gridCol w="470785"/>
                <a:gridCol w="470785"/>
                <a:gridCol w="470785"/>
              </a:tblGrid>
              <a:tr h="2732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</a:tr>
              <a:tr h="2732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0.55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</a:tr>
              <a:tr h="2732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0.45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</a:tr>
              <a:tr h="2732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0.41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0.14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0.86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</a:t>
                      </a:r>
                      <a:endParaRPr lang="en-IN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17C04-9E42-4937-9164-D46AEB05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3AD0ED-36AF-4B4C-8B77-052E4C08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52" y="1399497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information given in the table below, find most similar and most dissimilar persons among them. Apply min-max normalization on income to obtain [0,1] range. Consider profession and mother tongue as nominal. Consider native place as ordinal variable with ranking order of [Village, Small Town, Suburban, Metropolitan]. Give equal weight to each attribute.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31A134A3-5DF6-432E-BFD2-D8E01180A5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1837" y="3572668"/>
          <a:ext cx="5801635" cy="1549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609">
                  <a:extLst>
                    <a:ext uri="{9D8B030D-6E8A-4147-A177-3AD203B41FA5}">
                      <a16:colId xmlns="" xmlns:a16="http://schemas.microsoft.com/office/drawing/2014/main" val="3836640505"/>
                    </a:ext>
                  </a:extLst>
                </a:gridCol>
                <a:gridCol w="876516">
                  <a:extLst>
                    <a:ext uri="{9D8B030D-6E8A-4147-A177-3AD203B41FA5}">
                      <a16:colId xmlns="" xmlns:a16="http://schemas.microsoft.com/office/drawing/2014/main" val="2561429889"/>
                    </a:ext>
                  </a:extLst>
                </a:gridCol>
                <a:gridCol w="1096541">
                  <a:extLst>
                    <a:ext uri="{9D8B030D-6E8A-4147-A177-3AD203B41FA5}">
                      <a16:colId xmlns="" xmlns:a16="http://schemas.microsoft.com/office/drawing/2014/main" val="3883004127"/>
                    </a:ext>
                  </a:extLst>
                </a:gridCol>
                <a:gridCol w="1161044">
                  <a:extLst>
                    <a:ext uri="{9D8B030D-6E8A-4147-A177-3AD203B41FA5}">
                      <a16:colId xmlns="" xmlns:a16="http://schemas.microsoft.com/office/drawing/2014/main" val="2699022826"/>
                    </a:ext>
                  </a:extLst>
                </a:gridCol>
                <a:gridCol w="1550925">
                  <a:extLst>
                    <a:ext uri="{9D8B030D-6E8A-4147-A177-3AD203B41FA5}">
                      <a16:colId xmlns="" xmlns:a16="http://schemas.microsoft.com/office/drawing/2014/main" val="1057411333"/>
                    </a:ext>
                  </a:extLst>
                </a:gridCol>
              </a:tblGrid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Mother tongue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Native Place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9305461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Bengali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Village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58752178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Balram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Scientist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Small Town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07004585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Bharat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Carpenter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Suburban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70786227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Kishan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Bhojpuri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Metropolitan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9624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714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17C04-9E42-4937-9164-D46AEB05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79755A26-E76E-41EA-8CF7-F5B988F19DB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55069" y="1948733"/>
          <a:ext cx="5526966" cy="125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3745">
                  <a:extLst>
                    <a:ext uri="{9D8B030D-6E8A-4147-A177-3AD203B41FA5}">
                      <a16:colId xmlns="" xmlns:a16="http://schemas.microsoft.com/office/drawing/2014/main" val="2603509844"/>
                    </a:ext>
                  </a:extLst>
                </a:gridCol>
                <a:gridCol w="835019">
                  <a:extLst>
                    <a:ext uri="{9D8B030D-6E8A-4147-A177-3AD203B41FA5}">
                      <a16:colId xmlns="" xmlns:a16="http://schemas.microsoft.com/office/drawing/2014/main" val="1177106146"/>
                    </a:ext>
                  </a:extLst>
                </a:gridCol>
                <a:gridCol w="1044627">
                  <a:extLst>
                    <a:ext uri="{9D8B030D-6E8A-4147-A177-3AD203B41FA5}">
                      <a16:colId xmlns="" xmlns:a16="http://schemas.microsoft.com/office/drawing/2014/main" val="1733210678"/>
                    </a:ext>
                  </a:extLst>
                </a:gridCol>
                <a:gridCol w="1106076">
                  <a:extLst>
                    <a:ext uri="{9D8B030D-6E8A-4147-A177-3AD203B41FA5}">
                      <a16:colId xmlns="" xmlns:a16="http://schemas.microsoft.com/office/drawing/2014/main" val="2804155753"/>
                    </a:ext>
                  </a:extLst>
                </a:gridCol>
                <a:gridCol w="1477499">
                  <a:extLst>
                    <a:ext uri="{9D8B030D-6E8A-4147-A177-3AD203B41FA5}">
                      <a16:colId xmlns="" xmlns:a16="http://schemas.microsoft.com/office/drawing/2014/main" val="1195929603"/>
                    </a:ext>
                  </a:extLst>
                </a:gridCol>
              </a:tblGrid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Mother tongue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Native Place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2071919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Bengali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11460792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Balram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Scientist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06645081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Bharat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Carpenter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04249619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Kishan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Bhojpuri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9322528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7706F34-DF0D-4AEB-A814-0B57AB947CBE}"/>
              </a:ext>
            </a:extLst>
          </p:cNvPr>
          <p:cNvSpPr/>
          <p:nvPr/>
        </p:nvSpPr>
        <p:spPr>
          <a:xfrm>
            <a:off x="625875" y="1392445"/>
            <a:ext cx="838496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normalizing income and quantifying native place, we get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d(Ram, Balram) = 0.67+1+1+(2-1)/(4-1)=3      d(Ram, Bharat) = 0.33+1+1+(3-1)/(4-1)=3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d(Ram,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0.33+0+1+(4-1)/(4-1) = 2.33  d(Balram, Bharat) = 0.33+1+0+(3-2)/(4-1)=1.67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d(Balram,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1+1+1+(4-2)/(4-1) = 3.67  d(Bharat,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0.67+1+1+(4-3)/(4-1) = 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similar – Balram and Bharat;    Most dissimilar – Balram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54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             Cosine Similarity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9765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Cosine Similarity </a:t>
            </a:r>
            <a:r>
              <a:rPr lang="en-IN" b="1" dirty="0" smtClean="0"/>
              <a:t>(Similarity  measure to compare document)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542368"/>
            <a:ext cx="7859216" cy="47091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800" b="1" dirty="0" smtClean="0">
                <a:latin typeface="+mj-lt"/>
              </a:rPr>
              <a:t>What is cosine similarity?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800" b="1" dirty="0" smtClean="0">
                <a:latin typeface="+mj-lt"/>
              </a:rPr>
              <a:t>Application: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</a:rPr>
              <a:t>        information retrieval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    </a:t>
            </a:r>
            <a:r>
              <a:rPr lang="en-IN" dirty="0">
                <a:latin typeface="+mj-lt"/>
              </a:rPr>
              <a:t>biologic </a:t>
            </a:r>
            <a:r>
              <a:rPr lang="en-IN" dirty="0" smtClean="0">
                <a:latin typeface="+mj-lt"/>
              </a:rPr>
              <a:t>taxonomy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    recommendation  system </a:t>
            </a:r>
            <a:r>
              <a:rPr lang="en-IN" dirty="0" err="1">
                <a:latin typeface="+mj-lt"/>
              </a:rPr>
              <a:t>etc</a:t>
            </a:r>
            <a:endParaRPr lang="en-IN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800" b="1" dirty="0" smtClean="0">
                <a:latin typeface="+mj-lt"/>
              </a:rPr>
              <a:t>How it is used in comparison of  documents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800" b="1" dirty="0" err="1" smtClean="0">
                <a:latin typeface="+mj-lt"/>
              </a:rPr>
              <a:t>Eg</a:t>
            </a:r>
            <a:r>
              <a:rPr lang="en-IN" sz="2800" b="1" dirty="0" smtClean="0">
                <a:latin typeface="+mj-lt"/>
              </a:rPr>
              <a:t>: Document vector </a:t>
            </a:r>
            <a:endParaRPr lang="en-IN" sz="2800" b="1" dirty="0">
              <a:latin typeface="+mj-lt"/>
            </a:endParaRP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941168"/>
            <a:ext cx="5148064" cy="17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Cosine Similarity </a:t>
            </a:r>
            <a:r>
              <a:rPr lang="en-IN" b="1" dirty="0" smtClean="0"/>
              <a:t>(Similarity  measure to compare document)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542368"/>
            <a:ext cx="8504113" cy="51269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 smtClean="0"/>
              <a:t>Cosine Similarity: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If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A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and </a:t>
            </a:r>
            <a:r>
              <a:rPr lang="en-US" altLang="en-US" sz="2400" i="1" dirty="0">
                <a:cs typeface="Times New Roman" panose="02020603050405020304" pitchFamily="18" charset="0"/>
              </a:rPr>
              <a:t>B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are two vectors (e.g., term-frequency vectors), then</a:t>
            </a:r>
          </a:p>
          <a:p>
            <a:pPr algn="just"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3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557091"/>
            <a:ext cx="4962525" cy="16273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9876" y="4640591"/>
            <a:ext cx="649846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Where 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2400" dirty="0">
                <a:cs typeface="Times New Roman" panose="02020603050405020304" pitchFamily="18" charset="0"/>
              </a:rPr>
              <a:t>indicates vector dot product,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||</a:t>
            </a:r>
            <a:r>
              <a:rPr lang="en-US" altLang="en-US" sz="2400" i="1" dirty="0"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cs typeface="Times New Roman" panose="02020603050405020304" pitchFamily="18" charset="0"/>
              </a:rPr>
              <a:t>||: the length of vector </a:t>
            </a:r>
            <a:r>
              <a:rPr lang="en-US" altLang="en-US" sz="2400" i="1" dirty="0">
                <a:cs typeface="Times New Roman" panose="02020603050405020304" pitchFamily="18" charset="0"/>
              </a:rPr>
              <a:t>A</a:t>
            </a:r>
          </a:p>
          <a:p>
            <a:pPr algn="just"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542368"/>
            <a:ext cx="8504113" cy="512699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300" dirty="0" smtClean="0"/>
              <a:t>1.Find the similarity between documents 1 and 2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23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3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42511"/>
            <a:ext cx="2718792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738732"/>
            <a:ext cx="6840760" cy="1036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926" y="3692213"/>
            <a:ext cx="2333042" cy="352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4192382"/>
            <a:ext cx="89740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 smtClean="0">
                <a:cs typeface="Times New Roman" panose="02020603050405020304" pitchFamily="18" charset="0"/>
              </a:rPr>
              <a:t>2. </a:t>
            </a:r>
            <a:r>
              <a:rPr lang="en-US" altLang="en-US" sz="2000" dirty="0">
                <a:cs typeface="Times New Roman" panose="02020603050405020304" pitchFamily="18" charset="0"/>
              </a:rPr>
              <a:t>Find the </a:t>
            </a:r>
            <a:r>
              <a:rPr lang="en-US" altLang="en-US" sz="2000" b="1" dirty="0">
                <a:cs typeface="Times New Roman" panose="02020603050405020304" pitchFamily="18" charset="0"/>
              </a:rPr>
              <a:t>similarity</a:t>
            </a:r>
            <a:r>
              <a:rPr lang="en-US" altLang="en-US" sz="2000" dirty="0">
                <a:cs typeface="Times New Roman" panose="02020603050405020304" pitchFamily="18" charset="0"/>
              </a:rPr>
              <a:t> between documents 1 and 2.</a:t>
            </a:r>
          </a:p>
          <a:p>
            <a:pPr algn="just">
              <a:lnSpc>
                <a:spcPct val="9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Times New Roman" panose="02020603050405020304" pitchFamily="18" charset="0"/>
              </a:rPr>
              <a:t>=  </a:t>
            </a:r>
            <a:r>
              <a:rPr lang="en-US" altLang="en-US" sz="2000" dirty="0">
                <a:cs typeface="Times New Roman" panose="02020603050405020304" pitchFamily="18" charset="0"/>
              </a:rPr>
              <a:t>(5, 0, 3, 0, 2, 0, 0, 2, 0, 0)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cs typeface="Times New Roman" panose="02020603050405020304" pitchFamily="18" charset="0"/>
              </a:rPr>
              <a:t> =  </a:t>
            </a:r>
            <a:r>
              <a:rPr lang="en-US" altLang="en-US" sz="2000" dirty="0">
                <a:cs typeface="Times New Roman" panose="02020603050405020304" pitchFamily="18" charset="0"/>
              </a:rPr>
              <a:t>(3, 0, 2, 0, 1, 1, 0, 1, 0, 1)</a:t>
            </a:r>
          </a:p>
          <a:p>
            <a:pPr lvl="1" algn="just">
              <a:lnSpc>
                <a:spcPct val="90000"/>
              </a:lnSpc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 </a:t>
            </a:r>
            <a:r>
              <a:rPr lang="en-US" altLang="en-US" sz="2000" dirty="0">
                <a:cs typeface="Times New Roman" panose="02020603050405020304" pitchFamily="18" charset="0"/>
              </a:rPr>
              <a:t>= 5*3+0*0+3*2+0*0+2*1+0*1+0*1+2*1+0*0+0*1 = 25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||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||= (5*5+0*0+3*3+0*0+2*2+0*0+0*0+2*2+0*0+0*0)</a:t>
            </a:r>
            <a:r>
              <a:rPr lang="en-US" altLang="en-US" sz="20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000" dirty="0">
                <a:cs typeface="Times New Roman" panose="02020603050405020304" pitchFamily="18" charset="0"/>
              </a:rPr>
              <a:t>=(42)</a:t>
            </a:r>
            <a:r>
              <a:rPr lang="en-US" altLang="en-US" sz="20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000" dirty="0">
                <a:cs typeface="Times New Roman" panose="02020603050405020304" pitchFamily="18" charset="0"/>
              </a:rPr>
              <a:t>  = 6.481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||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||= (3*3+0*0+2*2+0*0+1*1+1*1+0*0+1*1+0*0+1*1)</a:t>
            </a:r>
            <a:r>
              <a:rPr lang="en-US" altLang="en-US" sz="20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000" dirty="0">
                <a:cs typeface="Times New Roman" panose="02020603050405020304" pitchFamily="18" charset="0"/>
              </a:rPr>
              <a:t>=(17)</a:t>
            </a:r>
            <a:r>
              <a:rPr lang="en-US" altLang="en-US" sz="20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000" dirty="0">
                <a:cs typeface="Times New Roman" panose="02020603050405020304" pitchFamily="18" charset="0"/>
              </a:rPr>
              <a:t>  = 4.12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cos(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cs typeface="Times New Roman" panose="02020603050405020304" pitchFamily="18" charset="0"/>
              </a:rPr>
              <a:t>, 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 ) = 0.94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b="1" dirty="0" smtClean="0"/>
              <a:t>Thank you </a:t>
            </a:r>
            <a:r>
              <a:rPr lang="en-IN" b="1" dirty="0" smtClean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787208" cy="48965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Q&amp;A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Suggestions / Feedback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and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World </a:t>
            </a:r>
            <a:r>
              <a:rPr lang="en-IN" sz="2400" dirty="0"/>
              <a:t>Wide Web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Social or information networks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Molecular Structures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2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6120680" cy="850106"/>
          </a:xfrm>
        </p:spPr>
        <p:txBody>
          <a:bodyPr anchor="ctr"/>
          <a:lstStyle/>
          <a:p>
            <a:r>
              <a:rPr lang="en-IN" b="1" dirty="0" smtClean="0"/>
              <a:t>Ordered 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Videos </a:t>
            </a:r>
            <a:endParaRPr lang="pt-BR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 smtClean="0"/>
              <a:t> </a:t>
            </a:r>
            <a:r>
              <a:rPr lang="pt-BR" sz="2400" dirty="0"/>
              <a:t>Temporal data </a:t>
            </a:r>
            <a:endParaRPr lang="pt-BR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 smtClean="0"/>
              <a:t>Genetic </a:t>
            </a:r>
            <a:r>
              <a:rPr lang="pt-BR" sz="2400" dirty="0"/>
              <a:t>sequence data </a:t>
            </a:r>
            <a:endParaRPr lang="pt-BR" sz="2400" dirty="0" smtClean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92" y="1412776"/>
            <a:ext cx="4752975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3292784"/>
            <a:ext cx="8774854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1" y="4382751"/>
            <a:ext cx="6624736" cy="23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2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6351"/>
            <a:ext cx="6120680" cy="850106"/>
          </a:xfrm>
        </p:spPr>
        <p:txBody>
          <a:bodyPr/>
          <a:lstStyle/>
          <a:p>
            <a:r>
              <a:rPr lang="pt-BR" dirty="0"/>
              <a:t>Spatial, image and multimedia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/>
              <a:t>Spatial </a:t>
            </a:r>
            <a:r>
              <a:rPr lang="pt-BR" sz="2400" dirty="0"/>
              <a:t>data 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/>
              <a:t> </a:t>
            </a:r>
            <a:r>
              <a:rPr lang="pt-BR" sz="2400" dirty="0"/>
              <a:t>Image data 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/>
              <a:t> </a:t>
            </a:r>
            <a:r>
              <a:rPr lang="pt-BR" sz="2400" dirty="0"/>
              <a:t>Video data 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/>
              <a:t> </a:t>
            </a:r>
            <a:r>
              <a:rPr lang="pt-BR" sz="2400" dirty="0"/>
              <a:t>Audio Data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484784"/>
            <a:ext cx="3514725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9" y="3501008"/>
            <a:ext cx="2628900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1" y="3938824"/>
            <a:ext cx="3430116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4152900"/>
            <a:ext cx="2105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-235095" y="476672"/>
            <a:ext cx="8615362" cy="440531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dirty="0"/>
              <a:t>Important Characteristics of </a:t>
            </a:r>
            <a:r>
              <a:rPr lang="en-US" altLang="en-US" sz="3200" dirty="0" smtClean="0"/>
              <a:t>Datasets</a:t>
            </a:r>
            <a:endParaRPr lang="en-US" altLang="en-US" sz="320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071562" y="1143000"/>
            <a:ext cx="7308705" cy="4743450"/>
          </a:xfrm>
          <a:noFill/>
        </p:spPr>
        <p:txBody>
          <a:bodyPr vert="horz" lIns="67866" tIns="33338" rIns="67866" bIns="33338" rtlCol="0">
            <a:normAutofit lnSpcReduction="10000"/>
          </a:bodyPr>
          <a:lstStyle/>
          <a:p>
            <a:pPr marL="214313" indent="-214313">
              <a:lnSpc>
                <a:spcPct val="115000"/>
              </a:lnSpc>
            </a:pPr>
            <a:r>
              <a:rPr lang="en-US" altLang="en-US" dirty="0"/>
              <a:t>Dimensionality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dirty="0"/>
              <a:t>Curse of dimensionality</a:t>
            </a:r>
          </a:p>
          <a:p>
            <a:pPr marL="214313" indent="-214313">
              <a:lnSpc>
                <a:spcPct val="115000"/>
              </a:lnSpc>
            </a:pPr>
            <a:r>
              <a:rPr lang="en-US" altLang="en-US" dirty="0"/>
              <a:t>Sparsity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dirty="0"/>
              <a:t>Only presence counts</a:t>
            </a:r>
          </a:p>
          <a:p>
            <a:pPr marL="214313" indent="-214313">
              <a:lnSpc>
                <a:spcPct val="115000"/>
              </a:lnSpc>
            </a:pPr>
            <a:r>
              <a:rPr lang="en-US" altLang="en-US" dirty="0"/>
              <a:t>Resolution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dirty="0"/>
              <a:t>Patterns depend on the scale </a:t>
            </a:r>
          </a:p>
          <a:p>
            <a:pPr marL="214313" indent="-214313">
              <a:lnSpc>
                <a:spcPct val="115000"/>
              </a:lnSpc>
            </a:pPr>
            <a:r>
              <a:rPr lang="en-US" altLang="en-US" dirty="0"/>
              <a:t>Distribution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dirty="0"/>
              <a:t>Centrality and dispersion</a:t>
            </a:r>
          </a:p>
        </p:txBody>
      </p:sp>
    </p:spTree>
    <p:extLst>
      <p:ext uri="{BB962C8B-B14F-4D97-AF65-F5344CB8AC3E}">
        <p14:creationId xmlns:p14="http://schemas.microsoft.com/office/powerpoint/2010/main" val="29251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28418</TotalTime>
  <Words>2433</Words>
  <Application>Microsoft Office PowerPoint</Application>
  <PresentationFormat>On-screen Show (4:3)</PresentationFormat>
  <Paragraphs>563</Paragraphs>
  <Slides>58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1_Office Theme</vt:lpstr>
      <vt:lpstr>Equation</vt:lpstr>
      <vt:lpstr>Document</vt:lpstr>
      <vt:lpstr>Microsoft Equation 3.0</vt:lpstr>
      <vt:lpstr>Data Exploration</vt:lpstr>
      <vt:lpstr>Data exploration</vt:lpstr>
      <vt:lpstr>What is Data Exploration?</vt:lpstr>
      <vt:lpstr>What is data?</vt:lpstr>
      <vt:lpstr>Types of Data Sets </vt:lpstr>
      <vt:lpstr>Graph and network</vt:lpstr>
      <vt:lpstr>Ordered </vt:lpstr>
      <vt:lpstr>Spatial, image and multimedia</vt:lpstr>
      <vt:lpstr>Important Characteristics of Datasets</vt:lpstr>
      <vt:lpstr>Attributes </vt:lpstr>
      <vt:lpstr>Nominal attributes</vt:lpstr>
      <vt:lpstr>Attribute Types </vt:lpstr>
      <vt:lpstr>Attribute Types –Numeric attributes</vt:lpstr>
      <vt:lpstr>Attribute Types </vt:lpstr>
      <vt:lpstr>PowerPoint Presentation</vt:lpstr>
      <vt:lpstr>Basic Statistical Descriptions of Data</vt:lpstr>
      <vt:lpstr>Basic Statistical Descriptions of Data</vt:lpstr>
      <vt:lpstr>Measuring the Central Tendency</vt:lpstr>
      <vt:lpstr>Example Mean and Median</vt:lpstr>
      <vt:lpstr> Symmetric vs. Skewed Data</vt:lpstr>
      <vt:lpstr>Effect of Skewness</vt:lpstr>
      <vt:lpstr>Measuring the Dispersion of Data</vt:lpstr>
      <vt:lpstr>Five number summary</vt:lpstr>
      <vt:lpstr>Measuring the Dispersion of Data</vt:lpstr>
      <vt:lpstr>Variance and standard deviation</vt:lpstr>
      <vt:lpstr>Example</vt:lpstr>
      <vt:lpstr>Summary Basic statistical description</vt:lpstr>
      <vt:lpstr>Data similarities and dissimilarities</vt:lpstr>
      <vt:lpstr>Data similarities and dissimilarities</vt:lpstr>
      <vt:lpstr>Data Matrix versus Dissimilarity Matrix </vt:lpstr>
      <vt:lpstr>PowerPoint Presentation</vt:lpstr>
      <vt:lpstr>Proximity Measure for Nominal Attributes</vt:lpstr>
      <vt:lpstr>Example1</vt:lpstr>
      <vt:lpstr>Example2</vt:lpstr>
      <vt:lpstr>Proximity Measure for Nominal Attributes</vt:lpstr>
      <vt:lpstr>PowerPoint Presentation</vt:lpstr>
      <vt:lpstr>Proximity Measures for Binary Attributes </vt:lpstr>
      <vt:lpstr>Proximity Measures for Binary Attributes </vt:lpstr>
      <vt:lpstr>Proximity Measures for Binary Attributes example</vt:lpstr>
      <vt:lpstr>PowerPoint Presentation</vt:lpstr>
      <vt:lpstr>Dissimilarity of Numeric Data</vt:lpstr>
      <vt:lpstr>Dissimilarity of Numeric Data</vt:lpstr>
      <vt:lpstr>Dissimilarity of Numeric Data</vt:lpstr>
      <vt:lpstr>Dissimilarity of Numeric Data</vt:lpstr>
      <vt:lpstr>PowerPoint Presentation</vt:lpstr>
      <vt:lpstr>Dissimilarity of Ordinal Data</vt:lpstr>
      <vt:lpstr>Dissimilarity of Ordinal Data</vt:lpstr>
      <vt:lpstr>PowerPoint Presentation</vt:lpstr>
      <vt:lpstr>Dissimilarity for Attributes of Mixed Types </vt:lpstr>
      <vt:lpstr>Dissimilarity for Attributes of Mixed Types Example</vt:lpstr>
      <vt:lpstr>Dissimilarity for Attributes of Mixed Types Example</vt:lpstr>
      <vt:lpstr>Example</vt:lpstr>
      <vt:lpstr>Solution</vt:lpstr>
      <vt:lpstr>PowerPoint Presentation</vt:lpstr>
      <vt:lpstr>Cosine Similarity (Similarity  measure to compare document)</vt:lpstr>
      <vt:lpstr>Cosine Similarity (Similarity  measure to compare document)</vt:lpstr>
      <vt:lpstr>Examples</vt:lpstr>
      <vt:lpstr>Thank you 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HP</cp:lastModifiedBy>
  <cp:revision>320</cp:revision>
  <dcterms:created xsi:type="dcterms:W3CDTF">2012-01-02T05:05:52Z</dcterms:created>
  <dcterms:modified xsi:type="dcterms:W3CDTF">2021-11-27T07:27:19Z</dcterms:modified>
</cp:coreProperties>
</file>