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9"/>
  </p:notesMasterIdLst>
  <p:sldIdLst>
    <p:sldId id="279" r:id="rId3"/>
    <p:sldId id="487" r:id="rId4"/>
    <p:sldId id="319" r:id="rId5"/>
    <p:sldId id="320" r:id="rId6"/>
    <p:sldId id="321" r:id="rId7"/>
    <p:sldId id="322" r:id="rId8"/>
    <p:sldId id="429" r:id="rId9"/>
    <p:sldId id="430" r:id="rId10"/>
    <p:sldId id="379" r:id="rId11"/>
    <p:sldId id="409" r:id="rId12"/>
    <p:sldId id="348" r:id="rId13"/>
    <p:sldId id="324" r:id="rId14"/>
    <p:sldId id="349" r:id="rId15"/>
    <p:sldId id="325" r:id="rId16"/>
    <p:sldId id="326" r:id="rId17"/>
    <p:sldId id="350" r:id="rId18"/>
    <p:sldId id="381" r:id="rId19"/>
    <p:sldId id="465" r:id="rId20"/>
    <p:sldId id="382" r:id="rId21"/>
    <p:sldId id="351" r:id="rId22"/>
    <p:sldId id="384" r:id="rId23"/>
    <p:sldId id="462" r:id="rId24"/>
    <p:sldId id="463" r:id="rId25"/>
    <p:sldId id="389" r:id="rId26"/>
    <p:sldId id="327" r:id="rId27"/>
    <p:sldId id="352" r:id="rId28"/>
    <p:sldId id="388" r:id="rId29"/>
    <p:sldId id="386" r:id="rId30"/>
    <p:sldId id="390" r:id="rId31"/>
    <p:sldId id="392" r:id="rId32"/>
    <p:sldId id="484" r:id="rId33"/>
    <p:sldId id="394" r:id="rId34"/>
    <p:sldId id="431" r:id="rId35"/>
    <p:sldId id="395" r:id="rId36"/>
    <p:sldId id="393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17" r:id="rId45"/>
    <p:sldId id="418" r:id="rId46"/>
    <p:sldId id="419" r:id="rId47"/>
    <p:sldId id="464" r:id="rId48"/>
    <p:sldId id="485" r:id="rId49"/>
    <p:sldId id="486" r:id="rId50"/>
    <p:sldId id="461" r:id="rId51"/>
    <p:sldId id="420" r:id="rId52"/>
    <p:sldId id="421" r:id="rId53"/>
    <p:sldId id="422" r:id="rId54"/>
    <p:sldId id="466" r:id="rId55"/>
    <p:sldId id="467" r:id="rId56"/>
    <p:sldId id="468" r:id="rId57"/>
    <p:sldId id="469" r:id="rId58"/>
    <p:sldId id="471" r:id="rId59"/>
    <p:sldId id="473" r:id="rId60"/>
    <p:sldId id="474" r:id="rId61"/>
    <p:sldId id="475" r:id="rId62"/>
    <p:sldId id="479" r:id="rId63"/>
    <p:sldId id="480" r:id="rId64"/>
    <p:sldId id="478" r:id="rId65"/>
    <p:sldId id="482" r:id="rId66"/>
    <p:sldId id="347" r:id="rId67"/>
    <p:sldId id="46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 autoAdjust="0"/>
    <p:restoredTop sz="94660"/>
  </p:normalViewPr>
  <p:slideViewPr>
    <p:cSldViewPr>
      <p:cViewPr varScale="1">
        <p:scale>
          <a:sx n="86" d="100"/>
          <a:sy n="86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6:14:1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14660 5184 0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10T07:29:52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17413 14883 0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19-11-2021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1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5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0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DD842-94A4-4A2C-8DA4-BBED29A200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0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BB9A0C-DF00-4EDA-96C1-35BBB0475818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73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9B2A4A7-4920-4ADA-9825-970ECCD88249}" type="slidenum">
              <a:rPr lang="en-US" altLang="en-US" sz="1200">
                <a:latin typeface="Times New Roman" panose="02020603050405020304" pitchFamily="18" charset="0"/>
              </a:rPr>
              <a:pPr algn="r"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67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544091-BE0C-46F3-B938-8E92807B8B6B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3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9712" y="3501008"/>
            <a:ext cx="6696744" cy="1832992"/>
          </a:xfrm>
        </p:spPr>
        <p:txBody>
          <a:bodyPr/>
          <a:lstStyle/>
          <a:p>
            <a:r>
              <a:rPr lang="en-US" sz="3600" dirty="0" smtClean="0"/>
              <a:t>Session2 -Data preprocessing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/>
              <a:t>Dr. Vijayalakshmi Anand</a:t>
            </a:r>
          </a:p>
          <a:p>
            <a:r>
              <a:rPr lang="en-US" dirty="0"/>
              <a:t>Professor ,Computer science department, BITS- Pilani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6552728" cy="850106"/>
          </a:xfrm>
        </p:spPr>
        <p:txBody>
          <a:bodyPr/>
          <a:lstStyle/>
          <a:p>
            <a:r>
              <a:rPr lang="en-IN" b="1" dirty="0"/>
              <a:t>Data Quality: Multidimensional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3574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600" dirty="0"/>
              <a:t>Measures for data quality: A multidimensional view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Accuracy: correct or wrong, accurate or not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Completeness: not recorded, unavailable, 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Consistency: some modified but some not, </a:t>
            </a:r>
            <a:r>
              <a:rPr lang="en-IN" sz="2200" dirty="0" smtClean="0"/>
              <a:t> </a:t>
            </a:r>
            <a:r>
              <a:rPr lang="en-IN" sz="2200" dirty="0"/>
              <a:t>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Timeliness: timely update?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Believability: how trustable the data are correct?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200" dirty="0"/>
              <a:t>Interpretability: how easily the data can be understood?</a:t>
            </a:r>
          </a:p>
          <a:p>
            <a:endParaRPr lang="en-IN" sz="26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To achieve Data Quality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IN" dirty="0"/>
              <a:t>What kinds of data quality problems?</a:t>
            </a:r>
          </a:p>
          <a:p>
            <a:r>
              <a:rPr lang="en-IN" dirty="0"/>
              <a:t>How can we detect problems with the data? </a:t>
            </a:r>
          </a:p>
          <a:p>
            <a:r>
              <a:rPr lang="en-IN" dirty="0"/>
              <a:t>What can we do about these problems?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Examples of data quality problems: </a:t>
            </a:r>
          </a:p>
          <a:p>
            <a:pPr lvl="1"/>
            <a:r>
              <a:rPr lang="en-IN" dirty="0"/>
              <a:t>Noise and outliers </a:t>
            </a:r>
          </a:p>
          <a:p>
            <a:pPr lvl="1"/>
            <a:r>
              <a:rPr lang="en-IN" dirty="0"/>
              <a:t>missing values </a:t>
            </a:r>
          </a:p>
          <a:p>
            <a:pPr lvl="1"/>
            <a:r>
              <a:rPr lang="en-IN" dirty="0"/>
              <a:t>duplicate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5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Incomplete (Missing) </a:t>
            </a:r>
            <a:r>
              <a:rPr lang="en-US" altLang="en-US" b="1" dirty="0" smtClean="0"/>
              <a:t>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143900" cy="51959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is not always available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Missing data may be due to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equipment malfunction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inconsistent with other recorded data and thus deleted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not entered due to misunderstanding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certain data may not be considered important at the time of entry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not register history or changes of the data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Missing data may need to be inferred</a:t>
            </a:r>
          </a:p>
          <a:p>
            <a:pPr>
              <a:lnSpc>
                <a:spcPct val="110000"/>
              </a:lnSpc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2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Handle Missing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Ignore the tuple: usually done when class label is missing (when doing classification)—not effective when the % of missing values per attribute varies considerably</a:t>
            </a:r>
          </a:p>
          <a:p>
            <a:r>
              <a:rPr lang="en-IN" dirty="0"/>
              <a:t>Fill in the missing value manually: tedious + infeasible?</a:t>
            </a:r>
          </a:p>
          <a:p>
            <a:r>
              <a:rPr lang="en-IN" dirty="0"/>
              <a:t>Fill in it automatically with</a:t>
            </a:r>
          </a:p>
          <a:p>
            <a:pPr lvl="1"/>
            <a:r>
              <a:rPr lang="en-IN" dirty="0"/>
              <a:t>a global constant : e.g., “unknown”, a new class?!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attribute mean for all samples belonging to the same class: </a:t>
            </a:r>
            <a:r>
              <a:rPr lang="en-IN" dirty="0" smtClean="0"/>
              <a:t>smarter</a:t>
            </a:r>
          </a:p>
          <a:p>
            <a:pPr lvl="1"/>
            <a:r>
              <a:rPr lang="en-IN" dirty="0"/>
              <a:t>the tuple mean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most probable value: inference-based such as Bayesian formula or decision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2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3244"/>
          </a:xfrm>
        </p:spPr>
        <p:txBody>
          <a:bodyPr>
            <a:normAutofit/>
          </a:bodyPr>
          <a:lstStyle/>
          <a:p>
            <a:r>
              <a:rPr lang="en-IN" sz="2700" dirty="0"/>
              <a:t>Noise: random error or variance in a measured </a:t>
            </a:r>
            <a:r>
              <a:rPr lang="en-IN" sz="2700" dirty="0" smtClean="0"/>
              <a:t>variable</a:t>
            </a:r>
          </a:p>
          <a:p>
            <a:r>
              <a:rPr lang="en-IN" sz="2700" dirty="0" smtClean="0"/>
              <a:t>Problems?</a:t>
            </a:r>
          </a:p>
          <a:p>
            <a:r>
              <a:rPr lang="en-IN" sz="2700" dirty="0" smtClean="0"/>
              <a:t>Reasons</a:t>
            </a:r>
            <a:endParaRPr lang="en-IN" sz="2700" dirty="0"/>
          </a:p>
          <a:p>
            <a:pPr lvl="1"/>
            <a:r>
              <a:rPr lang="en-IN" sz="2300" dirty="0"/>
              <a:t>Incorrect attribute values may be due to</a:t>
            </a:r>
          </a:p>
          <a:p>
            <a:pPr lvl="1"/>
            <a:r>
              <a:rPr lang="en-IN" sz="2300" dirty="0"/>
              <a:t>faulty data collection instruments</a:t>
            </a:r>
          </a:p>
          <a:p>
            <a:pPr lvl="1"/>
            <a:r>
              <a:rPr lang="en-IN" sz="2300" dirty="0"/>
              <a:t>data entry problems</a:t>
            </a:r>
          </a:p>
          <a:p>
            <a:pPr lvl="1"/>
            <a:r>
              <a:rPr lang="en-IN" sz="2300" dirty="0"/>
              <a:t>data transmission problems</a:t>
            </a:r>
          </a:p>
          <a:p>
            <a:pPr lvl="1"/>
            <a:r>
              <a:rPr lang="en-IN" sz="2300" dirty="0"/>
              <a:t>technology limitation</a:t>
            </a:r>
          </a:p>
          <a:p>
            <a:pPr lvl="1"/>
            <a:r>
              <a:rPr lang="en-IN" sz="2300" dirty="0"/>
              <a:t>inconsistency in naming convention </a:t>
            </a:r>
          </a:p>
          <a:p>
            <a:pPr marL="0" indent="0">
              <a:buNone/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276872"/>
            <a:ext cx="2232248" cy="1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to Handle Noisy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Binning (also used for discretization)</a:t>
            </a:r>
          </a:p>
          <a:p>
            <a:pPr lvl="1"/>
            <a:r>
              <a:rPr lang="en-IN" dirty="0"/>
              <a:t>first sort data and partition into (equal-frequency) bins</a:t>
            </a:r>
          </a:p>
          <a:p>
            <a:pPr lvl="1"/>
            <a:r>
              <a:rPr lang="en-IN" dirty="0"/>
              <a:t>then one can smooth by bin means, smooth by bin median, smooth by bin boundaries, etc.</a:t>
            </a:r>
          </a:p>
          <a:p>
            <a:pPr lvl="1"/>
            <a:r>
              <a:rPr lang="en-IN" dirty="0"/>
              <a:t>Binning methods smooth a sorted data value by consulting its </a:t>
            </a:r>
            <a:r>
              <a:rPr lang="en-IN" dirty="0" smtClean="0"/>
              <a:t>"neighbourhood," </a:t>
            </a:r>
            <a:r>
              <a:rPr lang="en-IN" dirty="0"/>
              <a:t>that is, the values around it, i.e. they perform local smoothing.</a:t>
            </a:r>
          </a:p>
          <a:p>
            <a:r>
              <a:rPr lang="en-IN" dirty="0"/>
              <a:t>Regression</a:t>
            </a:r>
          </a:p>
          <a:p>
            <a:pPr lvl="1"/>
            <a:r>
              <a:rPr lang="en-IN" dirty="0"/>
              <a:t>smooth by fitting the data into regression functions</a:t>
            </a:r>
          </a:p>
          <a:p>
            <a:r>
              <a:rPr lang="en-IN" dirty="0"/>
              <a:t>Clustering</a:t>
            </a:r>
          </a:p>
          <a:p>
            <a:pPr lvl="1"/>
            <a:r>
              <a:rPr lang="en-IN" dirty="0"/>
              <a:t>detect and remove outliers</a:t>
            </a:r>
          </a:p>
          <a:p>
            <a:r>
              <a:rPr lang="en-IN" dirty="0"/>
              <a:t>Combined computer and human inspection</a:t>
            </a:r>
          </a:p>
          <a:p>
            <a:pPr lvl="1"/>
            <a:r>
              <a:rPr lang="en-IN" dirty="0"/>
              <a:t>detect suspicious values and check by human (e.g., deal with possible outliers)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2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7344816" cy="850106"/>
          </a:xfrm>
        </p:spPr>
        <p:txBody>
          <a:bodyPr/>
          <a:lstStyle/>
          <a:p>
            <a:r>
              <a:rPr lang="en-US" altLang="en-US" b="1" dirty="0" smtClean="0"/>
              <a:t>Noise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Noise refers to modification of original values</a:t>
            </a:r>
          </a:p>
          <a:p>
            <a:pPr lvl="1"/>
            <a:r>
              <a:rPr lang="en-IN" dirty="0"/>
              <a:t>Examples: distortion of a person’s voice when talking on a poor phone and “snow” on television screen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>
            <a:fillRect/>
          </a:stretch>
        </p:blipFill>
        <p:spPr bwMode="auto">
          <a:xfrm>
            <a:off x="837456" y="3432225"/>
            <a:ext cx="4103688" cy="25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4947494" y="3438939"/>
            <a:ext cx="3738562" cy="253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48644" y="61197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Two Sine Waves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24128" y="6126163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val="17008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516216" cy="850106"/>
          </a:xfrm>
        </p:spPr>
        <p:txBody>
          <a:bodyPr/>
          <a:lstStyle/>
          <a:p>
            <a:r>
              <a:rPr lang="en-US" altLang="en-US" b="1" dirty="0" smtClean="0"/>
              <a:t>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Outliers are data objects with characteristics that are considerably different than most of the other data objects in the data </a:t>
            </a:r>
            <a:r>
              <a:rPr lang="en-IN" dirty="0" smtClean="0"/>
              <a:t>set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Why do we identify the outlier?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Outlier </a:t>
            </a:r>
            <a:r>
              <a:rPr lang="en-IN" dirty="0"/>
              <a:t>detection by </a:t>
            </a:r>
            <a:r>
              <a:rPr lang="en-IN" dirty="0">
                <a:solidFill>
                  <a:srgbClr val="FF0000"/>
                </a:solidFill>
              </a:rPr>
              <a:t>cluster analysis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171419" y="2276872"/>
            <a:ext cx="4267200" cy="2952328"/>
            <a:chOff x="3648" y="2448"/>
            <a:chExt cx="2112" cy="187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56937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Outlier detection </a:t>
            </a:r>
            <a:r>
              <a:rPr lang="en-IN" dirty="0" smtClean="0">
                <a:solidFill>
                  <a:srgbClr val="FF0000"/>
                </a:solidFill>
              </a:rPr>
              <a:t>by regression</a:t>
            </a:r>
          </a:p>
          <a:p>
            <a:r>
              <a:rPr lang="en-IN" dirty="0" smtClean="0"/>
              <a:t>Linear regression: Best line to fit two variables</a:t>
            </a:r>
          </a:p>
          <a:p>
            <a:r>
              <a:rPr lang="en-IN" dirty="0" smtClean="0"/>
              <a:t>Multiple regression: More than two variable fit to a multidimensional surface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876675"/>
            <a:ext cx="4243561" cy="25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35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612532" cy="850106"/>
          </a:xfrm>
        </p:spPr>
        <p:txBody>
          <a:bodyPr/>
          <a:lstStyle/>
          <a:p>
            <a:r>
              <a:rPr lang="en-US" altLang="en-US" b="1" dirty="0"/>
              <a:t>Duplicate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Data set may include data objects that are duplicates, or almost duplicates of one another</a:t>
            </a:r>
          </a:p>
          <a:p>
            <a:pPr lvl="1"/>
            <a:r>
              <a:rPr lang="en-IN" dirty="0"/>
              <a:t>Major issue when merging data from </a:t>
            </a:r>
            <a:r>
              <a:rPr lang="en-IN" dirty="0" err="1" smtClean="0"/>
              <a:t>heterogeous</a:t>
            </a:r>
            <a:r>
              <a:rPr lang="en-IN" dirty="0" smtClean="0"/>
              <a:t> </a:t>
            </a:r>
            <a:r>
              <a:rPr lang="en-IN" dirty="0"/>
              <a:t>sources</a:t>
            </a:r>
          </a:p>
          <a:p>
            <a:r>
              <a:rPr lang="en-IN" dirty="0" smtClean="0"/>
              <a:t>Examples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Same person with multiple email </a:t>
            </a:r>
            <a:r>
              <a:rPr lang="en-IN" dirty="0" smtClean="0"/>
              <a:t>addresses</a:t>
            </a:r>
            <a:endParaRPr lang="en-IN" dirty="0"/>
          </a:p>
          <a:p>
            <a:r>
              <a:rPr lang="en-IN" dirty="0" smtClean="0"/>
              <a:t>Reasons?</a:t>
            </a:r>
            <a:endParaRPr lang="en-IN" dirty="0"/>
          </a:p>
          <a:p>
            <a:r>
              <a:rPr lang="en-IN" dirty="0"/>
              <a:t>Data cleaning</a:t>
            </a:r>
          </a:p>
          <a:p>
            <a:pPr lvl="1"/>
            <a:r>
              <a:rPr lang="en-IN" dirty="0"/>
              <a:t>Process of dealing with duplicate data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7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data inconsistency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Manual correction using external references</a:t>
            </a:r>
          </a:p>
          <a:p>
            <a:r>
              <a:rPr lang="en-IN" dirty="0" smtClean="0"/>
              <a:t>Semi-automatic using various tools </a:t>
            </a:r>
          </a:p>
          <a:p>
            <a:pPr lvl="1"/>
            <a:r>
              <a:rPr lang="en-IN" dirty="0" smtClean="0"/>
              <a:t>To detect violation of unknown functional dependencies and data constraints </a:t>
            </a:r>
          </a:p>
          <a:p>
            <a:pPr lvl="1"/>
            <a:r>
              <a:rPr lang="en-IN" dirty="0" smtClean="0"/>
              <a:t>To correct redundant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4AF9F-B824-4CEB-8760-3AF9A6A36E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064" y="725458"/>
            <a:ext cx="7886700" cy="5730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problems with the Data?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AB5D58-007B-400A-A4D1-464EB3A051B8}"/>
              </a:ext>
            </a:extLst>
          </p:cNvPr>
          <p:cNvGraphicFramePr>
            <a:graphicFrameLocks noGrp="1" noChangeAspect="1"/>
          </p:cNvGraphicFramePr>
          <p:nvPr>
            <p:extLst/>
          </p:nvPr>
        </p:nvGraphicFramePr>
        <p:xfrm>
          <a:off x="628650" y="1555667"/>
          <a:ext cx="8229600" cy="2136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782">
                  <a:extLst>
                    <a:ext uri="{9D8B030D-6E8A-4147-A177-3AD203B41FA5}">
                      <a16:colId xmlns:a16="http://schemas.microsoft.com/office/drawing/2014/main" xmlns="" val="2014737500"/>
                    </a:ext>
                  </a:extLst>
                </a:gridCol>
                <a:gridCol w="911209">
                  <a:extLst>
                    <a:ext uri="{9D8B030D-6E8A-4147-A177-3AD203B41FA5}">
                      <a16:colId xmlns:a16="http://schemas.microsoft.com/office/drawing/2014/main" xmlns="" val="1162056984"/>
                    </a:ext>
                  </a:extLst>
                </a:gridCol>
                <a:gridCol w="2093385">
                  <a:extLst>
                    <a:ext uri="{9D8B030D-6E8A-4147-A177-3AD203B41FA5}">
                      <a16:colId xmlns:a16="http://schemas.microsoft.com/office/drawing/2014/main" xmlns="" val="2711799418"/>
                    </a:ext>
                  </a:extLst>
                </a:gridCol>
                <a:gridCol w="1460665">
                  <a:extLst>
                    <a:ext uri="{9D8B030D-6E8A-4147-A177-3AD203B41FA5}">
                      <a16:colId xmlns:a16="http://schemas.microsoft.com/office/drawing/2014/main" xmlns="" val="1173476423"/>
                    </a:ext>
                  </a:extLst>
                </a:gridCol>
                <a:gridCol w="2137559">
                  <a:extLst>
                    <a:ext uri="{9D8B030D-6E8A-4147-A177-3AD203B41FA5}">
                      <a16:colId xmlns:a16="http://schemas.microsoft.com/office/drawing/2014/main" xmlns="" val="1725372527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DateOfFirstBuy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DateOfBirth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190135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Gates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5033553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1982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7257519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 Gates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6926816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Kennedy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25,1982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118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7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4AF9F-B824-4CEB-8760-3AF9A6A36E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7554" y="521271"/>
            <a:ext cx="7886700" cy="5730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problems with the Data?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AB5D58-007B-400A-A4D1-464EB3A051B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47288070"/>
              </p:ext>
            </p:extLst>
          </p:nvPr>
        </p:nvGraphicFramePr>
        <p:xfrm>
          <a:off x="388953" y="1433121"/>
          <a:ext cx="8229600" cy="1837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782">
                  <a:extLst>
                    <a:ext uri="{9D8B030D-6E8A-4147-A177-3AD203B41FA5}">
                      <a16:colId xmlns:a16="http://schemas.microsoft.com/office/drawing/2014/main" xmlns="" val="2014737500"/>
                    </a:ext>
                  </a:extLst>
                </a:gridCol>
                <a:gridCol w="911209">
                  <a:extLst>
                    <a:ext uri="{9D8B030D-6E8A-4147-A177-3AD203B41FA5}">
                      <a16:colId xmlns:a16="http://schemas.microsoft.com/office/drawing/2014/main" xmlns="" val="1162056984"/>
                    </a:ext>
                  </a:extLst>
                </a:gridCol>
                <a:gridCol w="2093385">
                  <a:extLst>
                    <a:ext uri="{9D8B030D-6E8A-4147-A177-3AD203B41FA5}">
                      <a16:colId xmlns:a16="http://schemas.microsoft.com/office/drawing/2014/main" xmlns="" val="2711799418"/>
                    </a:ext>
                  </a:extLst>
                </a:gridCol>
                <a:gridCol w="1460665">
                  <a:extLst>
                    <a:ext uri="{9D8B030D-6E8A-4147-A177-3AD203B41FA5}">
                      <a16:colId xmlns:a16="http://schemas.microsoft.com/office/drawing/2014/main" xmlns="" val="1173476423"/>
                    </a:ext>
                  </a:extLst>
                </a:gridCol>
                <a:gridCol w="2137559">
                  <a:extLst>
                    <a:ext uri="{9D8B030D-6E8A-4147-A177-3AD203B41FA5}">
                      <a16:colId xmlns:a16="http://schemas.microsoft.com/office/drawing/2014/main" xmlns="" val="1725372527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DateOfFirstBuy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DateOfBirth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190135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Gates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5033553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1982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7257519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 Gates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6926816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Kennedy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25,1982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11863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316803B-7C02-473D-919E-340C3A902553}"/>
              </a:ext>
            </a:extLst>
          </p:cNvPr>
          <p:cNvSpPr/>
          <p:nvPr/>
        </p:nvSpPr>
        <p:spPr>
          <a:xfrm>
            <a:off x="815769" y="3599396"/>
            <a:ext cx="7690015" cy="21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in Profession column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of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DateOfFirstBuy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DateOfBirth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different, needs standardization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 1 and Row 3 are potentially duplicate data.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Age and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DateOfBirth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stored. Age is derived attribute.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format for name, missing first or last names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identification issues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5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429000"/>
            <a:ext cx="6120680" cy="850106"/>
          </a:xfrm>
        </p:spPr>
        <p:txBody>
          <a:bodyPr/>
          <a:lstStyle/>
          <a:p>
            <a:r>
              <a:rPr lang="en-IN" dirty="0" smtClean="0"/>
              <a:t>Data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6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smtClean="0"/>
              <a:t>integration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Task of data integration </a:t>
            </a:r>
          </a:p>
          <a:p>
            <a:pPr lvl="1"/>
            <a:r>
              <a:rPr lang="en-IN" dirty="0" smtClean="0"/>
              <a:t>Data integration: combines data from multiple sources into a coherent store</a:t>
            </a:r>
          </a:p>
          <a:p>
            <a:r>
              <a:rPr lang="en-IN" dirty="0"/>
              <a:t>Challenges due to semantic heterogeneity and structure of </a:t>
            </a:r>
            <a:r>
              <a:rPr lang="en-IN" dirty="0" smtClean="0"/>
              <a:t>data</a:t>
            </a:r>
          </a:p>
          <a:p>
            <a:pPr lvl="1"/>
            <a:r>
              <a:rPr lang="en-IN" b="1" dirty="0"/>
              <a:t>entity identification problem </a:t>
            </a:r>
            <a:r>
              <a:rPr lang="en-IN" dirty="0"/>
              <a:t>due to </a:t>
            </a:r>
            <a:r>
              <a:rPr lang="en-IN" dirty="0" smtClean="0"/>
              <a:t>schema integration   of metadata </a:t>
            </a:r>
            <a:r>
              <a:rPr lang="en-IN" dirty="0"/>
              <a:t>from different </a:t>
            </a:r>
            <a:r>
              <a:rPr lang="en-IN" dirty="0" smtClean="0"/>
              <a:t>sources</a:t>
            </a:r>
          </a:p>
          <a:p>
            <a:pPr lvl="1"/>
            <a:r>
              <a:rPr lang="en-IN" dirty="0" smtClean="0"/>
              <a:t>Are </a:t>
            </a:r>
            <a:r>
              <a:rPr lang="en-IN" dirty="0"/>
              <a:t>any attributes correlated</a:t>
            </a:r>
            <a:r>
              <a:rPr lang="en-IN" dirty="0" smtClean="0"/>
              <a:t>? (Redundancy)</a:t>
            </a:r>
            <a:endParaRPr lang="en-IN" dirty="0"/>
          </a:p>
          <a:p>
            <a:pPr lvl="1"/>
            <a:r>
              <a:rPr lang="en-IN" dirty="0"/>
              <a:t>Tuple duplication  </a:t>
            </a:r>
          </a:p>
          <a:p>
            <a:pPr lvl="1"/>
            <a:r>
              <a:rPr lang="en-IN" dirty="0"/>
              <a:t>Detecting and resolving data value conflicts</a:t>
            </a:r>
          </a:p>
          <a:p>
            <a:pPr marL="914400" lvl="2" indent="0">
              <a:buNone/>
            </a:pPr>
            <a:r>
              <a:rPr lang="en-IN" dirty="0" smtClean="0"/>
              <a:t>	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20" y="4509120"/>
            <a:ext cx="290768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Entity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“How </a:t>
            </a:r>
            <a:r>
              <a:rPr lang="en-IN" dirty="0"/>
              <a:t>can equivalent real-world entities from multiple data sources be matched up?”</a:t>
            </a:r>
          </a:p>
          <a:p>
            <a:pPr lvl="1"/>
            <a:r>
              <a:rPr lang="en-IN" dirty="0" err="1"/>
              <a:t>E.g</a:t>
            </a:r>
            <a:r>
              <a:rPr lang="en-IN" dirty="0"/>
              <a:t> customer id in one database and </a:t>
            </a:r>
            <a:r>
              <a:rPr lang="en-IN" dirty="0" err="1"/>
              <a:t>cust</a:t>
            </a:r>
            <a:r>
              <a:rPr lang="en-IN" dirty="0"/>
              <a:t> number in another refer to the same attribute</a:t>
            </a:r>
            <a:r>
              <a:rPr lang="en-IN" dirty="0" smtClean="0"/>
              <a:t>? i.e. </a:t>
            </a:r>
            <a:r>
              <a:rPr lang="en-IN" dirty="0" err="1" smtClean="0"/>
              <a:t>A.customer_id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B.cust_number</a:t>
            </a:r>
            <a:r>
              <a:rPr lang="en-IN" dirty="0" smtClean="0"/>
              <a:t>?</a:t>
            </a:r>
            <a:endParaRPr lang="en-IN" dirty="0"/>
          </a:p>
          <a:p>
            <a:r>
              <a:rPr lang="en-IN" dirty="0"/>
              <a:t>Use of metadata </a:t>
            </a:r>
          </a:p>
          <a:p>
            <a:pPr lvl="1"/>
            <a:r>
              <a:rPr lang="en-IN" dirty="0"/>
              <a:t>To avoid errors in schema integration</a:t>
            </a:r>
          </a:p>
          <a:p>
            <a:pPr lvl="1"/>
            <a:r>
              <a:rPr lang="en-IN" dirty="0" smtClean="0"/>
              <a:t>To </a:t>
            </a:r>
            <a:r>
              <a:rPr lang="en-IN" dirty="0"/>
              <a:t>transform the data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7020272" y="4149080"/>
            <a:ext cx="1800200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Metadata is data about data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Handling Redundancy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Redundant data occur often when integration of multiple databases</a:t>
            </a:r>
          </a:p>
          <a:p>
            <a:pPr lvl="1"/>
            <a:r>
              <a:rPr lang="en-IN" dirty="0"/>
              <a:t>Object identification:  The same attribute or object may have different names in different databases</a:t>
            </a:r>
          </a:p>
          <a:p>
            <a:pPr lvl="1"/>
            <a:r>
              <a:rPr lang="en-IN" dirty="0"/>
              <a:t>Derivable data: One attribute may be a “derived” attribute in another table, e.g., annual revenue</a:t>
            </a:r>
          </a:p>
          <a:p>
            <a:r>
              <a:rPr lang="en-IN" dirty="0" smtClean="0"/>
              <a:t>Careful </a:t>
            </a:r>
            <a:r>
              <a:rPr lang="en-IN" dirty="0"/>
              <a:t>integration of the data from multiple sources may help reduce/avoid redundancies and inconsistencies and improve mining speed and quality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3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Handling </a:t>
            </a:r>
            <a:r>
              <a:rPr lang="en-US" altLang="en-US" b="1" dirty="0" smtClean="0"/>
              <a:t>Redundancy (</a:t>
            </a:r>
            <a:r>
              <a:rPr lang="en-US" altLang="en-US" b="1" dirty="0" err="1" smtClean="0"/>
              <a:t>cont</a:t>
            </a:r>
            <a:r>
              <a:rPr lang="en-US" altLang="en-US" b="1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Redundancies can be detected by correlation analysis.</a:t>
            </a:r>
          </a:p>
          <a:p>
            <a:pPr lvl="1"/>
            <a:r>
              <a:rPr lang="en-IN" dirty="0" smtClean="0"/>
              <a:t>Given </a:t>
            </a:r>
            <a:r>
              <a:rPr lang="en-IN" dirty="0"/>
              <a:t>two attributes, such analysis can measure how strongly one attribute implies the other, based on the available data</a:t>
            </a:r>
          </a:p>
          <a:p>
            <a:r>
              <a:rPr lang="en-IN" dirty="0"/>
              <a:t>For nominal data, we use the </a:t>
            </a:r>
            <a:r>
              <a:rPr lang="el-GR" dirty="0" smtClean="0"/>
              <a:t>χ</a:t>
            </a:r>
            <a:r>
              <a:rPr lang="en-IN" dirty="0" smtClean="0"/>
              <a:t>2 (</a:t>
            </a:r>
            <a:r>
              <a:rPr lang="en-IN" dirty="0"/>
              <a:t>chi-square) </a:t>
            </a:r>
            <a:r>
              <a:rPr lang="en-IN" dirty="0" smtClean="0"/>
              <a:t>test </a:t>
            </a:r>
            <a:endParaRPr lang="en-IN" dirty="0"/>
          </a:p>
          <a:p>
            <a:r>
              <a:rPr lang="en-IN" dirty="0"/>
              <a:t>For numeric attributes, we can use the correlation coefficient and covariance, </a:t>
            </a:r>
          </a:p>
          <a:p>
            <a:pPr lvl="1"/>
            <a:r>
              <a:rPr lang="en-IN" dirty="0"/>
              <a:t>How one attribute’s values vary from those of </a:t>
            </a:r>
            <a:r>
              <a:rPr lang="en-IN" dirty="0" smtClean="0"/>
              <a:t>another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l-GR" dirty="0" smtClean="0"/>
              <a:t>χ</a:t>
            </a:r>
            <a:r>
              <a:rPr lang="en-IN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(chi-square) test</a:t>
            </a:r>
            <a:endParaRPr lang="el-GR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larger the </a:t>
            </a:r>
            <a:r>
              <a:rPr lang="el-GR" altLang="en-US" dirty="0" smtClean="0"/>
              <a:t>Χ</a:t>
            </a:r>
            <a:r>
              <a:rPr lang="en-US" altLang="en-US" dirty="0" smtClean="0"/>
              <a:t>2 value</a:t>
            </a:r>
            <a:r>
              <a:rPr lang="en-US" altLang="en-US" dirty="0"/>
              <a:t>, the more likely the variables are related</a:t>
            </a:r>
          </a:p>
          <a:p>
            <a:r>
              <a:rPr lang="en-US" altLang="en-US" dirty="0" smtClean="0"/>
              <a:t>The cells that contribute the most to the </a:t>
            </a:r>
            <a:r>
              <a:rPr lang="el-GR" altLang="en-US" dirty="0" smtClean="0"/>
              <a:t>Χ</a:t>
            </a:r>
            <a:r>
              <a:rPr lang="en-US" altLang="en-US" dirty="0" smtClean="0"/>
              <a:t>2 value are those whose actual </a:t>
            </a:r>
            <a:r>
              <a:rPr lang="en-US" altLang="en-US" dirty="0"/>
              <a:t>count is very different from the expected count</a:t>
            </a:r>
          </a:p>
          <a:p>
            <a:r>
              <a:rPr lang="en-US" altLang="en-US" dirty="0"/>
              <a:t>Correlation does not imply causality</a:t>
            </a:r>
          </a:p>
          <a:p>
            <a:pPr lvl="1"/>
            <a:r>
              <a:rPr lang="en-US" altLang="en-US" dirty="0"/>
              <a:t># of hospitals and # of car-theft in a city are correlated</a:t>
            </a:r>
          </a:p>
          <a:p>
            <a:pPr lvl="1"/>
            <a:r>
              <a:rPr lang="en-US" altLang="en-US" dirty="0"/>
              <a:t>Both are causally linked to the third variable: population</a:t>
            </a:r>
          </a:p>
          <a:p>
            <a:endParaRPr lang="en-I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94173"/>
              </p:ext>
            </p:extLst>
          </p:nvPr>
        </p:nvGraphicFramePr>
        <p:xfrm>
          <a:off x="2843808" y="2132856"/>
          <a:ext cx="388843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132856"/>
                        <a:ext cx="3888432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2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336704" cy="850106"/>
          </a:xfrm>
        </p:spPr>
        <p:txBody>
          <a:bodyPr>
            <a:normAutofit/>
          </a:bodyPr>
          <a:lstStyle/>
          <a:p>
            <a:r>
              <a:rPr lang="en-IN" dirty="0" smtClean="0"/>
              <a:t>Session#2 – Data Pre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Concept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Data Quality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Major task in Data </a:t>
            </a:r>
            <a:r>
              <a:rPr lang="en-IN" dirty="0" err="1" smtClean="0"/>
              <a:t>preprocessing</a:t>
            </a:r>
            <a:r>
              <a:rPr lang="en-IN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 Cleaning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 transformation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Data reduction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6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Presume you observe 100 people to see who deposits garbage in the can and who litters. You want to see if there is a difference based on gender?</a:t>
            </a:r>
            <a:br>
              <a:rPr lang="en-IN" dirty="0" smtClean="0"/>
            </a:br>
            <a:endParaRPr lang="en-IN" dirty="0" smtClean="0"/>
          </a:p>
          <a:p>
            <a:pPr lvl="2"/>
            <a:r>
              <a:rPr lang="en-IN" b="1" dirty="0" smtClean="0"/>
              <a:t>Male deposits garbage-42</a:t>
            </a:r>
          </a:p>
          <a:p>
            <a:pPr lvl="2"/>
            <a:r>
              <a:rPr lang="en-IN" b="1" dirty="0" smtClean="0"/>
              <a:t>Male litters 33</a:t>
            </a:r>
          </a:p>
          <a:p>
            <a:pPr lvl="2"/>
            <a:r>
              <a:rPr lang="en-IN" b="1" dirty="0" smtClean="0"/>
              <a:t>Female deposits garbage18 </a:t>
            </a:r>
          </a:p>
          <a:p>
            <a:pPr lvl="2"/>
            <a:r>
              <a:rPr lang="en-IN" b="1" dirty="0" smtClean="0"/>
              <a:t>Female litters 7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2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</a:p>
          <a:p>
            <a:pPr marL="0" indent="0">
              <a:buNone/>
            </a:pPr>
            <a:r>
              <a:rPr lang="en-IN" dirty="0" smtClean="0"/>
              <a:t>Null Hypothesis: No relation between gender and garbage deposit</a:t>
            </a:r>
          </a:p>
          <a:p>
            <a:pPr marL="0" indent="0">
              <a:buNone/>
            </a:pPr>
            <a:r>
              <a:rPr lang="en-IN" dirty="0" smtClean="0"/>
              <a:t>Alternate Hypothesis-Relation between gender and garbage deposit </a:t>
            </a:r>
          </a:p>
          <a:p>
            <a:pPr marL="0" indent="0">
              <a:buNone/>
            </a:pPr>
            <a:r>
              <a:rPr lang="en-IN" dirty="0" smtClean="0"/>
              <a:t>2. Create </a:t>
            </a:r>
            <a:r>
              <a:rPr lang="en-IN" dirty="0" err="1" smtClean="0"/>
              <a:t>Contigency</a:t>
            </a:r>
            <a:r>
              <a:rPr lang="en-IN" dirty="0" smtClean="0"/>
              <a:t> matrix </a:t>
            </a:r>
          </a:p>
          <a:p>
            <a:pPr marL="0" indent="0">
              <a:buNone/>
            </a:pPr>
            <a:r>
              <a:rPr lang="en-IN" dirty="0"/>
              <a:t>3</a:t>
            </a:r>
            <a:r>
              <a:rPr lang="en-IN" dirty="0" smtClean="0"/>
              <a:t>.Find Expected value =row total*column total/total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8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293096"/>
            <a:ext cx="8229600" cy="211683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23395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(15)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5744" y="23349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(10)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29040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(45)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744" y="2884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(30)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48272"/>
            <a:ext cx="7344816" cy="4277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4.Apply chi square formula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739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340768"/>
            <a:ext cx="7344816" cy="52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5.Degree of freedom </a:t>
            </a:r>
            <a:r>
              <a:rPr lang="en-IN" dirty="0" smtClean="0"/>
              <a:t>is :</a:t>
            </a:r>
          </a:p>
          <a:p>
            <a:pPr lvl="1"/>
            <a:r>
              <a:rPr lang="en-IN" dirty="0"/>
              <a:t>(number of row – 1) * (number of column – 1</a:t>
            </a:r>
            <a:r>
              <a:rPr lang="en-IN" dirty="0" smtClean="0"/>
              <a:t>)</a:t>
            </a:r>
          </a:p>
          <a:p>
            <a:r>
              <a:rPr lang="en-IN" dirty="0" smtClean="0"/>
              <a:t>For this example degree of freedom is?</a:t>
            </a:r>
          </a:p>
          <a:p>
            <a:r>
              <a:rPr lang="en-IN" dirty="0" smtClean="0"/>
              <a:t>Answer is 1 as (2-1) * (2-1) </a:t>
            </a:r>
          </a:p>
          <a:p>
            <a:r>
              <a:rPr lang="en-IN" dirty="0"/>
              <a:t>For 1 degree of </a:t>
            </a:r>
            <a:r>
              <a:rPr lang="en-IN" dirty="0" smtClean="0"/>
              <a:t>freedom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6</a:t>
            </a:r>
            <a:r>
              <a:rPr lang="en-IN" b="1" dirty="0" smtClean="0"/>
              <a:t>.Significance level .05</a:t>
            </a:r>
          </a:p>
          <a:p>
            <a:pPr marL="0" indent="0">
              <a:buNone/>
            </a:pPr>
            <a:r>
              <a:rPr lang="en-IN" b="1" dirty="0" smtClean="0"/>
              <a:t>7.Compare </a:t>
            </a:r>
            <a:r>
              <a:rPr lang="el-GR" b="1" dirty="0"/>
              <a:t>χ</a:t>
            </a:r>
            <a:r>
              <a:rPr lang="en-IN" b="1" dirty="0"/>
              <a:t>2 </a:t>
            </a:r>
            <a:r>
              <a:rPr lang="en-IN" b="1" dirty="0" smtClean="0"/>
              <a:t>value </a:t>
            </a:r>
            <a:r>
              <a:rPr lang="en-IN" dirty="0" smtClean="0"/>
              <a:t>with the theoretical value</a:t>
            </a:r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l-GR" dirty="0"/>
              <a:t>χ</a:t>
            </a:r>
            <a:r>
              <a:rPr lang="en-IN" dirty="0"/>
              <a:t>2 value </a:t>
            </a:r>
            <a:r>
              <a:rPr lang="en-IN" dirty="0" smtClean="0"/>
              <a:t>&gt;theoretical value then we can reject the null hypothesis</a:t>
            </a:r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l-GR" dirty="0"/>
              <a:t>χ</a:t>
            </a:r>
            <a:r>
              <a:rPr lang="en-IN" dirty="0"/>
              <a:t>2 </a:t>
            </a:r>
            <a:r>
              <a:rPr lang="en-IN" dirty="0" smtClean="0"/>
              <a:t>value &lt;theoretical value –accept the null hypothesis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Here Since </a:t>
            </a:r>
            <a:r>
              <a:rPr lang="en-IN" dirty="0"/>
              <a:t>the computed value is </a:t>
            </a:r>
            <a:r>
              <a:rPr lang="en-IN" dirty="0" smtClean="0"/>
              <a:t>below this</a:t>
            </a:r>
            <a:r>
              <a:rPr lang="en-IN" dirty="0"/>
              <a:t>, </a:t>
            </a:r>
            <a:r>
              <a:rPr lang="en-IN" dirty="0" smtClean="0"/>
              <a:t>conclude </a:t>
            </a:r>
            <a:r>
              <a:rPr lang="en-IN" dirty="0"/>
              <a:t>that the two attributes are </a:t>
            </a:r>
            <a:r>
              <a:rPr lang="en-IN" dirty="0" smtClean="0"/>
              <a:t>not correlated i.e. there is no relation  between gender and garbage deposit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49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58156"/>
            <a:ext cx="6696744" cy="44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Example 2</a:t>
            </a:r>
          </a:p>
          <a:p>
            <a:r>
              <a:rPr lang="en-IN" dirty="0" smtClean="0"/>
              <a:t>You publish book in three different colour and see how many people take them or not is there a significant effect of colour?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89521"/>
              </p:ext>
            </p:extLst>
          </p:nvPr>
        </p:nvGraphicFramePr>
        <p:xfrm>
          <a:off x="1619672" y="3645023"/>
          <a:ext cx="6408710" cy="2592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641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White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Blue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Pink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Sum</a:t>
                      </a:r>
                      <a:endParaRPr lang="en-IN" dirty="0"/>
                    </a:p>
                  </a:txBody>
                  <a:tcPr/>
                </a:tc>
              </a:tr>
              <a:tr h="650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Take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90</a:t>
                      </a:r>
                      <a:endParaRPr lang="en-IN" dirty="0"/>
                    </a:p>
                  </a:txBody>
                  <a:tcPr/>
                </a:tc>
              </a:tr>
              <a:tr h="650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Don’t take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650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904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3871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36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3871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30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0131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16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9028" y="50131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50131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277600" y="186624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8240" y="185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4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264696" cy="850106"/>
          </a:xfrm>
        </p:spPr>
        <p:txBody>
          <a:bodyPr/>
          <a:lstStyle/>
          <a:p>
            <a:r>
              <a:rPr lang="en-US" altLang="en-US" b="1" dirty="0"/>
              <a:t>Correlation Analysis (Nominal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rmAutofit/>
          </a:bodyPr>
          <a:lstStyle/>
          <a:p>
            <a:r>
              <a:rPr lang="en-IN" dirty="0" smtClean="0"/>
              <a:t>Value </a:t>
            </a:r>
            <a:r>
              <a:rPr lang="en-IN" dirty="0"/>
              <a:t>of </a:t>
            </a:r>
            <a:r>
              <a:rPr lang="el-GR" dirty="0" smtClean="0"/>
              <a:t>χ</a:t>
            </a:r>
            <a:r>
              <a:rPr lang="en-IN" dirty="0" smtClean="0"/>
              <a:t>2 is 15.28</a:t>
            </a:r>
          </a:p>
          <a:p>
            <a:r>
              <a:rPr lang="en-IN" dirty="0"/>
              <a:t>For </a:t>
            </a:r>
            <a:r>
              <a:rPr lang="en-IN" dirty="0" smtClean="0"/>
              <a:t>2 </a:t>
            </a:r>
            <a:r>
              <a:rPr lang="en-IN" dirty="0"/>
              <a:t>degree of freedom, the </a:t>
            </a:r>
            <a:r>
              <a:rPr lang="el-GR" dirty="0"/>
              <a:t>χ</a:t>
            </a:r>
            <a:r>
              <a:rPr lang="en-IN" dirty="0"/>
              <a:t>2 value needed to reject the hypothesis at the 0.001 significance level is </a:t>
            </a:r>
            <a:r>
              <a:rPr lang="en-IN" dirty="0" smtClean="0"/>
              <a:t>13.816</a:t>
            </a:r>
            <a:endParaRPr lang="en-IN" dirty="0"/>
          </a:p>
          <a:p>
            <a:r>
              <a:rPr lang="en-IN" dirty="0"/>
              <a:t>Since the computed value is above this, we can </a:t>
            </a:r>
            <a:r>
              <a:rPr lang="en-IN" dirty="0" smtClean="0"/>
              <a:t>reject the </a:t>
            </a:r>
            <a:r>
              <a:rPr lang="en-IN" dirty="0"/>
              <a:t>hypothesis that </a:t>
            </a:r>
            <a:r>
              <a:rPr lang="en-IN" dirty="0" smtClean="0"/>
              <a:t>colour of the book wont affect the sell and </a:t>
            </a:r>
            <a:r>
              <a:rPr lang="en-IN" dirty="0"/>
              <a:t>conclude that the two attributes are (strongly) </a:t>
            </a:r>
            <a:r>
              <a:rPr lang="en-IN" dirty="0" smtClean="0"/>
              <a:t>correlated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8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8617"/>
            <a:ext cx="6984776" cy="850106"/>
          </a:xfrm>
        </p:spPr>
        <p:txBody>
          <a:bodyPr/>
          <a:lstStyle/>
          <a:p>
            <a:r>
              <a:rPr lang="en-IN" b="1" dirty="0"/>
              <a:t>Correlation Coefficient for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For numeric attributes, we can evaluate the correlation between two attributes, A and B, by computing the correlation coefficient (also known as Pearson’s product moment coefficient, named after its </a:t>
            </a:r>
            <a:r>
              <a:rPr lang="en-IN" dirty="0" err="1"/>
              <a:t>inventer</a:t>
            </a:r>
            <a:r>
              <a:rPr lang="en-IN" dirty="0"/>
              <a:t>, Karl Pearson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n=no of tuples</a:t>
            </a:r>
          </a:p>
          <a:p>
            <a:r>
              <a:rPr lang="en-IN" dirty="0" err="1"/>
              <a:t>ai</a:t>
            </a:r>
            <a:r>
              <a:rPr lang="en-IN" dirty="0"/>
              <a:t> and bi are the respective values of A and B in tuple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               respective mean values of A and B,  </a:t>
            </a:r>
          </a:p>
          <a:p>
            <a:r>
              <a:rPr lang="en-IN" dirty="0"/>
              <a:t>                respective standard deviations of A and B</a:t>
            </a:r>
          </a:p>
          <a:p>
            <a:r>
              <a:rPr lang="en-IN" dirty="0"/>
              <a:t>             sum of the </a:t>
            </a:r>
            <a:r>
              <a:rPr lang="en-IN" dirty="0" smtClean="0"/>
              <a:t>AB cross-product 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5519" y="3043039"/>
            <a:ext cx="3705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4353668"/>
            <a:ext cx="1098950" cy="3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4785146"/>
            <a:ext cx="100012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448" y="5145186"/>
            <a:ext cx="9628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244408" y="6126163"/>
            <a:ext cx="4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9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If </a:t>
            </a:r>
            <a:r>
              <a:rPr lang="en-IN" dirty="0" err="1"/>
              <a:t>rA,B</a:t>
            </a:r>
            <a:r>
              <a:rPr lang="en-IN" dirty="0"/>
              <a:t> is greater than 0, then A and B are positively correlated, </a:t>
            </a:r>
            <a:r>
              <a:rPr lang="en-IN" dirty="0" smtClean="0"/>
              <a:t>i.e.  </a:t>
            </a:r>
            <a:r>
              <a:rPr lang="en-IN" dirty="0"/>
              <a:t>the values of A increase as the values of B </a:t>
            </a:r>
            <a:r>
              <a:rPr lang="en-IN" dirty="0" smtClean="0"/>
              <a:t>increase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higher the value, the stronger the correlation (i.e., the more each attribute implies the other)</a:t>
            </a:r>
          </a:p>
          <a:p>
            <a:r>
              <a:rPr lang="en-IN" dirty="0"/>
              <a:t>Hence, a higher value may indicate that A (or B) may be removed as a redundancy</a:t>
            </a:r>
          </a:p>
          <a:p>
            <a:r>
              <a:rPr lang="en-IN" dirty="0"/>
              <a:t>If the resulting value is equal to 0, then A and B are independent and there is no correlation between </a:t>
            </a:r>
            <a:r>
              <a:rPr lang="en-IN" dirty="0" smtClean="0"/>
              <a:t>them</a:t>
            </a:r>
            <a:endParaRPr lang="en-IN" dirty="0"/>
          </a:p>
          <a:p>
            <a:r>
              <a:rPr lang="en-IN" dirty="0"/>
              <a:t>If the resulting value is less than 0, then A and B are negatively correlated, where the values of one attribute increase as the values of the other attribute </a:t>
            </a:r>
            <a:r>
              <a:rPr lang="en-IN" dirty="0" smtClean="0"/>
              <a:t>decrease</a:t>
            </a:r>
            <a:endParaRPr lang="en-IN" dirty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4404" y="476672"/>
            <a:ext cx="7272808" cy="850106"/>
          </a:xfrm>
        </p:spPr>
        <p:txBody>
          <a:bodyPr/>
          <a:lstStyle/>
          <a:p>
            <a:r>
              <a:rPr lang="en-IN" b="1" dirty="0"/>
              <a:t>Correlation Coefficient for Numeric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8384" y="63093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6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US" b="1" dirty="0" smtClean="0"/>
              <a:t>Preprocessing </a:t>
            </a:r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r>
              <a:rPr lang="en-IN" dirty="0"/>
              <a:t>To improve data </a:t>
            </a:r>
            <a:r>
              <a:rPr lang="en-IN" dirty="0" smtClean="0"/>
              <a:t>quality</a:t>
            </a:r>
          </a:p>
          <a:p>
            <a:endParaRPr lang="en-IN" dirty="0"/>
          </a:p>
          <a:p>
            <a:r>
              <a:rPr lang="en-IN" dirty="0"/>
              <a:t>To modify data to better fit specific data mining technique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Covariance of Numeric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Covariance is similar to correlation </a:t>
            </a:r>
          </a:p>
          <a:p>
            <a:r>
              <a:rPr lang="en-IN" dirty="0"/>
              <a:t>Consider two numeric attributes A and B, and a set of n observations {(a1,b1),.., (</a:t>
            </a:r>
            <a:r>
              <a:rPr lang="en-IN" dirty="0" err="1"/>
              <a:t>an,bn</a:t>
            </a:r>
            <a:r>
              <a:rPr lang="en-IN" dirty="0"/>
              <a:t>)}. </a:t>
            </a:r>
          </a:p>
          <a:p>
            <a:r>
              <a:rPr lang="en-IN" dirty="0"/>
              <a:t>The mean values of A and B, respectively, are also known as the expected values on A and B,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covariance between A and B is defined as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357694"/>
            <a:ext cx="1924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4392222"/>
            <a:ext cx="1704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9825" y="5603329"/>
            <a:ext cx="4324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27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Covariance of Numeric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It can also be shown as: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Positive covariance- if             &gt;0, then both A and B tend to be larger than their expected value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Negative covariance – if             &lt;0 , if A is larger than its expected value B is likely to be smaller than its expected valued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Independence              =0</a:t>
            </a:r>
          </a:p>
          <a:p>
            <a:endParaRPr lang="en-IN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2204864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95835"/>
            <a:ext cx="98583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4180507"/>
            <a:ext cx="98583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5876" y="5620667"/>
            <a:ext cx="98583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3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Covariance of Numeric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88" y="1337118"/>
            <a:ext cx="8229600" cy="709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</a:p>
          <a:p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8675" y="1924787"/>
            <a:ext cx="4032448" cy="192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3796980"/>
            <a:ext cx="8229600" cy="2728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table shows the stock prices of two companies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If the stocks are affected by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the same industry trends, will their prices rise or fall together?</a:t>
            </a:r>
          </a:p>
          <a:p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33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33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3300" dirty="0" smtClean="0">
                <a:solidFill>
                  <a:schemeClr val="tx2">
                    <a:lumMod val="50000"/>
                  </a:schemeClr>
                </a:solidFill>
              </a:rPr>
              <a:t>Therefore</a:t>
            </a:r>
            <a:r>
              <a:rPr lang="en-IN" sz="3300" dirty="0">
                <a:solidFill>
                  <a:schemeClr val="tx2">
                    <a:lumMod val="50000"/>
                  </a:schemeClr>
                </a:solidFill>
              </a:rPr>
              <a:t>, given the positive covariance we can say that stock prices for both companies rise together.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898" y="4686312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7035" y="4581128"/>
            <a:ext cx="4219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3760" y="5105003"/>
            <a:ext cx="6686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66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429000"/>
            <a:ext cx="6120680" cy="850106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6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Transformation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Data are transformed or consolidated into forms appropriate for mining</a:t>
            </a:r>
          </a:p>
          <a:p>
            <a:r>
              <a:rPr lang="en-IN" dirty="0"/>
              <a:t>Strategies for data transformation:</a:t>
            </a:r>
          </a:p>
          <a:p>
            <a:pPr lvl="1"/>
            <a:r>
              <a:rPr lang="en-IN" dirty="0"/>
              <a:t>Smoothing-remove noise from the data </a:t>
            </a:r>
          </a:p>
          <a:p>
            <a:pPr lvl="2"/>
            <a:r>
              <a:rPr lang="en-IN" dirty="0"/>
              <a:t>Binning , regression and clustering</a:t>
            </a:r>
          </a:p>
          <a:p>
            <a:pPr lvl="1"/>
            <a:r>
              <a:rPr lang="en-IN" dirty="0"/>
              <a:t>Attribute </a:t>
            </a:r>
            <a:r>
              <a:rPr lang="en-IN" dirty="0" smtClean="0"/>
              <a:t>construction / selection </a:t>
            </a:r>
            <a:r>
              <a:rPr lang="en-IN" dirty="0"/>
              <a:t>(or feature construction)</a:t>
            </a:r>
          </a:p>
          <a:p>
            <a:pPr lvl="1"/>
            <a:r>
              <a:rPr lang="en-IN" dirty="0"/>
              <a:t>Aggregation</a:t>
            </a:r>
          </a:p>
          <a:p>
            <a:pPr lvl="1"/>
            <a:r>
              <a:rPr lang="en-IN" dirty="0" smtClean="0"/>
              <a:t>Concept hierarchy generation for nominal data</a:t>
            </a:r>
            <a:endParaRPr lang="en-IN" dirty="0"/>
          </a:p>
          <a:p>
            <a:pPr lvl="2"/>
            <a:r>
              <a:rPr lang="en-IN" dirty="0" smtClean="0"/>
              <a:t>E.g. </a:t>
            </a:r>
            <a:r>
              <a:rPr lang="en-IN" dirty="0"/>
              <a:t>attributes such as street can be generalized to higher-level concepts, like city or </a:t>
            </a:r>
            <a:r>
              <a:rPr lang="en-IN" dirty="0" smtClean="0"/>
              <a:t>country</a:t>
            </a:r>
          </a:p>
          <a:p>
            <a:pPr lvl="1"/>
            <a:r>
              <a:rPr lang="en-IN" dirty="0"/>
              <a:t>Normalization</a:t>
            </a:r>
          </a:p>
          <a:p>
            <a:pPr lvl="2"/>
            <a:r>
              <a:rPr lang="en-IN" dirty="0"/>
              <a:t>where the attribute data are scaled so as to fall within a smaller range, such as -1.0 to 1.0, or 0.0 to 1.0</a:t>
            </a:r>
          </a:p>
          <a:p>
            <a:pPr lvl="1"/>
            <a:r>
              <a:rPr lang="en-IN" dirty="0"/>
              <a:t>Discretization</a:t>
            </a:r>
          </a:p>
          <a:p>
            <a:pPr lvl="2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divide the range of continuous attribute into intervals</a:t>
            </a:r>
            <a:r>
              <a:rPr lang="en-US" dirty="0" smtClean="0"/>
              <a:t>. Numerous </a:t>
            </a:r>
            <a:r>
              <a:rPr lang="en-US" dirty="0"/>
              <a:t>continuous attribute values are replaced by small interval labels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All the methods can be applied recursively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analysis</a:t>
            </a:r>
          </a:p>
          <a:p>
            <a:pPr lvl="2">
              <a:lnSpc>
                <a:spcPct val="120000"/>
              </a:lnSpc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(unsupervised, top-down split or bottom-up merge)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Decision-tree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(supervised, top-down split)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Correlation </a:t>
            </a:r>
            <a:r>
              <a:rPr lang="en-US" altLang="en-US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28373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Discretization: Binning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406708" y="1319598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range into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intervals of equal size: </a:t>
            </a:r>
            <a:r>
              <a:rPr lang="en-US" altLang="en-US" dirty="0">
                <a:solidFill>
                  <a:srgbClr val="3951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grid</a:t>
            </a:r>
            <a:endParaRPr lang="en-US" altLang="en-US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lowest and highest values of the attribute, the width of intervals will be: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not handled well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Equal-depth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range into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categorical attributes can be tricky</a:t>
            </a:r>
          </a:p>
        </p:txBody>
      </p:sp>
    </p:spTree>
    <p:extLst>
      <p:ext uri="{BB962C8B-B14F-4D97-AF65-F5344CB8AC3E}">
        <p14:creationId xmlns:p14="http://schemas.microsoft.com/office/powerpoint/2010/main" val="17551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Equal width -Binning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52" y="2641736"/>
            <a:ext cx="6707832" cy="335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74145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08095"/>
            <a:ext cx="5040560" cy="7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moothening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Binning by Mean</a:t>
            </a:r>
          </a:p>
          <a:p>
            <a:pPr marL="0" indent="0">
              <a:buNone/>
            </a:pPr>
            <a:r>
              <a:rPr lang="en-IN" sz="2400" dirty="0" smtClean="0"/>
              <a:t>Bin1: 5,10,11,13,35,50,55,72  Mean=31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Bin2:  92 </a:t>
            </a:r>
          </a:p>
          <a:p>
            <a:pPr marL="0" indent="0">
              <a:buNone/>
            </a:pPr>
            <a:r>
              <a:rPr lang="en-IN" sz="2400" dirty="0" smtClean="0"/>
              <a:t>Bin3:204,215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Binning by Median </a:t>
            </a:r>
            <a:r>
              <a:rPr lang="en-IN" sz="2400" dirty="0" err="1" smtClean="0"/>
              <a:t>Median</a:t>
            </a:r>
            <a:r>
              <a:rPr lang="en-IN" sz="2400" dirty="0" smtClean="0"/>
              <a:t> =24</a:t>
            </a:r>
          </a:p>
          <a:p>
            <a:pPr marL="0" indent="0">
              <a:buNone/>
            </a:pPr>
            <a:r>
              <a:rPr lang="en-IN" sz="2400" dirty="0" smtClean="0"/>
              <a:t>Bin1:all the values are 24</a:t>
            </a:r>
          </a:p>
          <a:p>
            <a:pPr marL="0" indent="0">
              <a:buNone/>
            </a:pPr>
            <a:r>
              <a:rPr lang="en-IN" sz="2400" dirty="0" smtClean="0"/>
              <a:t>Bin2:92</a:t>
            </a:r>
          </a:p>
          <a:p>
            <a:pPr marL="0" indent="0">
              <a:buNone/>
            </a:pPr>
            <a:r>
              <a:rPr lang="en-IN" sz="2400" dirty="0" smtClean="0"/>
              <a:t>Bin3:210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Binning by </a:t>
            </a:r>
            <a:r>
              <a:rPr lang="en-IN" sz="2400" b="1" dirty="0" err="1" smtClean="0"/>
              <a:t>boundries</a:t>
            </a:r>
            <a:r>
              <a:rPr lang="en-IN" sz="2400" b="1" dirty="0" smtClean="0"/>
              <a:t> </a:t>
            </a:r>
          </a:p>
          <a:p>
            <a:pPr marL="0" indent="0">
              <a:buNone/>
            </a:pPr>
            <a:r>
              <a:rPr lang="en-IN" sz="2400" b="1" dirty="0" smtClean="0"/>
              <a:t>Bin1 :5,5,5,5,5,72,72,72</a:t>
            </a:r>
          </a:p>
          <a:p>
            <a:pPr marL="0" indent="0">
              <a:buNone/>
            </a:pPr>
            <a:r>
              <a:rPr lang="en-IN" sz="2400" b="1" dirty="0" smtClean="0"/>
              <a:t>Bin2:92</a:t>
            </a:r>
          </a:p>
          <a:p>
            <a:pPr marL="0" indent="0">
              <a:buNone/>
            </a:pPr>
            <a:r>
              <a:rPr lang="en-IN" sz="2400" b="1" dirty="0" smtClean="0"/>
              <a:t>Bin:204,215</a:t>
            </a:r>
            <a:endParaRPr lang="en-IN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96703"/>
            <a:ext cx="27146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Binning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12" y="1700808"/>
            <a:ext cx="4726868" cy="394989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Example: For the data set {4,8,15,21,21,24,25,28,34</a:t>
            </a:r>
            <a:r>
              <a:rPr lang="en-IN" dirty="0"/>
              <a:t>}</a:t>
            </a:r>
          </a:p>
          <a:p>
            <a:r>
              <a:rPr lang="en-IN" dirty="0"/>
              <a:t>Partition into equal – frequency </a:t>
            </a:r>
            <a:r>
              <a:rPr lang="en-IN" dirty="0" smtClean="0"/>
              <a:t>bins would be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Smoothing </a:t>
            </a:r>
            <a:r>
              <a:rPr lang="en-IN" dirty="0"/>
              <a:t>by bin </a:t>
            </a:r>
            <a:r>
              <a:rPr lang="en-IN" dirty="0" smtClean="0"/>
              <a:t>mean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3675757"/>
            <a:ext cx="1728192" cy="115212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Bin1: 4,8,15</a:t>
            </a:r>
          </a:p>
          <a:p>
            <a:r>
              <a:rPr lang="en-IN" dirty="0"/>
              <a:t>Bin2: 21,21,24</a:t>
            </a:r>
          </a:p>
          <a:p>
            <a:r>
              <a:rPr lang="en-IN" dirty="0"/>
              <a:t>Bin3: 25,28,34</a:t>
            </a:r>
          </a:p>
          <a:p>
            <a:pPr algn="ctr"/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9882" y="4725144"/>
            <a:ext cx="4401657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IN" sz="2700" dirty="0"/>
              <a:t>Smoothing by bins boundaries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309758" y="5377595"/>
            <a:ext cx="1728192" cy="115212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Bin1: 9,9,9</a:t>
            </a:r>
          </a:p>
          <a:p>
            <a:r>
              <a:rPr lang="en-IN" dirty="0"/>
              <a:t>Bin2: 22,22,22</a:t>
            </a:r>
            <a:br>
              <a:rPr lang="en-IN" dirty="0"/>
            </a:br>
            <a:r>
              <a:rPr lang="en-IN" dirty="0"/>
              <a:t>Bin3: 29,29,29</a:t>
            </a:r>
          </a:p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652120" y="5380302"/>
            <a:ext cx="1728192" cy="115212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Bin1: 4,4,15</a:t>
            </a:r>
          </a:p>
          <a:p>
            <a:r>
              <a:rPr lang="en-IN" dirty="0"/>
              <a:t>Bin2: 21,21,24</a:t>
            </a:r>
          </a:p>
          <a:p>
            <a:r>
              <a:rPr lang="en-IN" dirty="0"/>
              <a:t>Bin3: 25,25,34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616624" cy="850106"/>
          </a:xfrm>
        </p:spPr>
        <p:txBody>
          <a:bodyPr/>
          <a:lstStyle/>
          <a:p>
            <a:r>
              <a:rPr lang="en-IN" b="1" dirty="0" smtClean="0"/>
              <a:t>Why Data </a:t>
            </a:r>
            <a:r>
              <a:rPr lang="en-US" b="1" dirty="0"/>
              <a:t>Preprocessing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in the Real World Is Dirty: Lots of potentially incorrect data, e.g., instrument faulty, human or computer error, transmission </a:t>
            </a:r>
            <a:r>
              <a:rPr lang="en-IN" dirty="0" smtClean="0"/>
              <a:t>error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incomplete</a:t>
            </a:r>
            <a:r>
              <a:rPr lang="en-IN" dirty="0"/>
              <a:t>: lacking attribute values, lacking certain attributes of interest, or containing only aggregate </a:t>
            </a:r>
            <a:r>
              <a:rPr lang="en-IN" dirty="0" smtClean="0"/>
              <a:t>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e.g., Occupation = “ ” (missing data</a:t>
            </a:r>
            <a:r>
              <a:rPr lang="en-IN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noisy: containing noise, errors, or </a:t>
            </a:r>
            <a:r>
              <a:rPr lang="en-IN" dirty="0" smtClean="0"/>
              <a:t>outliers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e.g., Salary = “−10” (an error</a:t>
            </a:r>
            <a:r>
              <a:rPr lang="en-IN" dirty="0" smtClean="0"/>
              <a:t>)</a:t>
            </a: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inconsistent: containing discrepancies in codes or names, e.g</a:t>
            </a:r>
            <a:r>
              <a:rPr lang="en-IN" dirty="0" smtClean="0"/>
              <a:t>.,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Age </a:t>
            </a:r>
            <a:r>
              <a:rPr lang="en-IN" dirty="0"/>
              <a:t>= “42”, Birthday = “03/07/2010”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Was rating “1, 2, 3”, now rating “A, B, C”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discrepancy between duplicate </a:t>
            </a:r>
            <a:r>
              <a:rPr lang="en-IN" dirty="0" smtClean="0"/>
              <a:t>records</a:t>
            </a: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Intentional (e.g., disguised missing data</a:t>
            </a:r>
            <a:r>
              <a:rPr lang="en-IN" dirty="0" smtClean="0"/>
              <a:t>)</a:t>
            </a:r>
            <a:endParaRPr lang="en-I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Jan</a:t>
            </a:r>
            <a:r>
              <a:rPr lang="en-IN" dirty="0"/>
              <a:t>. 1 as everyone’s birthday?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40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Transforming the data to fall within a smaller or common range such as [-1, 1] or [0.0, 1.0]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Various methods</a:t>
            </a:r>
          </a:p>
          <a:p>
            <a:pPr lvl="1"/>
            <a:r>
              <a:rPr lang="en-IN" dirty="0"/>
              <a:t>Min-max normalization</a:t>
            </a:r>
          </a:p>
          <a:p>
            <a:pPr lvl="1"/>
            <a:r>
              <a:rPr lang="en-IN" dirty="0"/>
              <a:t>Decimal scaling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3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Suppose </a:t>
            </a:r>
            <a:r>
              <a:rPr lang="en-IN" dirty="0"/>
              <a:t>the minimum and maximum value for an attribute profit(P) are </a:t>
            </a:r>
            <a:r>
              <a:rPr lang="en-IN" dirty="0" err="1"/>
              <a:t>Rs</a:t>
            </a:r>
            <a:r>
              <a:rPr lang="en-IN" dirty="0"/>
              <a:t>. 10, 000 and </a:t>
            </a:r>
            <a:r>
              <a:rPr lang="en-IN" dirty="0" err="1"/>
              <a:t>Rs</a:t>
            </a:r>
            <a:r>
              <a:rPr lang="en-IN" dirty="0"/>
              <a:t>. 100, 000. We want to plot the profit in the range [0, 1].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Using min-max normalization the value of </a:t>
            </a:r>
            <a:r>
              <a:rPr lang="en-IN" dirty="0" err="1"/>
              <a:t>Rs</a:t>
            </a:r>
            <a:r>
              <a:rPr lang="en-IN" dirty="0"/>
              <a:t>. 20, 000 for attribute profit can be plotted to: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71876"/>
            <a:ext cx="519342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https://media.geeksforgeeks.org/wp-content/uploads/20200124222113/CodeCogsEqn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60" y="5373217"/>
            <a:ext cx="2505075" cy="50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971600" y="6099119"/>
            <a:ext cx="7344816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base">
              <a:lnSpc>
                <a:spcPct val="107000"/>
              </a:lnSpc>
              <a:spcAft>
                <a:spcPts val="750"/>
              </a:spcAft>
            </a:pP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hence, we get the value of v’ as 0.11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Normalization by decimal scaling normalizes by moving the decimal point of values  of attribute A</a:t>
            </a:r>
          </a:p>
          <a:p>
            <a:r>
              <a:rPr lang="en-IN" dirty="0"/>
              <a:t>The number of decimal points moved depends on the maximum absolute value of A</a:t>
            </a:r>
          </a:p>
          <a:p>
            <a:r>
              <a:rPr lang="en-IN" dirty="0"/>
              <a:t>A value, vi , of A is normalized to     by computing                    where j is the smallest integer such that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Example:</a:t>
            </a:r>
            <a:endParaRPr lang="en-IN" b="1" dirty="0"/>
          </a:p>
          <a:p>
            <a:pPr fontAlgn="base"/>
            <a:r>
              <a:rPr lang="en-US" i="1" dirty="0"/>
              <a:t>Let the input data is: -10, 201, 301, -401, 501, 601, 701</a:t>
            </a:r>
          </a:p>
          <a:p>
            <a:pPr fontAlgn="base"/>
            <a:r>
              <a:rPr lang="en-US" i="1" dirty="0"/>
              <a:t>To normalize the above data,</a:t>
            </a:r>
            <a:br>
              <a:rPr lang="en-US" i="1" dirty="0"/>
            </a:br>
            <a:r>
              <a:rPr lang="en-US" b="1" i="1" dirty="0"/>
              <a:t>Step 1:</a:t>
            </a:r>
            <a:r>
              <a:rPr lang="en-US" i="1" dirty="0"/>
              <a:t> Maximum absolute value in given data(m): 701</a:t>
            </a:r>
            <a:br>
              <a:rPr lang="en-US" i="1" dirty="0"/>
            </a:br>
            <a:r>
              <a:rPr lang="en-US" b="1" i="1" dirty="0"/>
              <a:t>Step 2: </a:t>
            </a:r>
            <a:r>
              <a:rPr lang="en-US" i="1" dirty="0"/>
              <a:t>Divide the given data by 1000 (</a:t>
            </a:r>
            <a:r>
              <a:rPr lang="en-US" i="1" dirty="0" err="1"/>
              <a:t>i.e</a:t>
            </a:r>
            <a:r>
              <a:rPr lang="en-US" i="1" dirty="0"/>
              <a:t> j=3)</a:t>
            </a:r>
          </a:p>
          <a:p>
            <a:pPr fontAlgn="base"/>
            <a:r>
              <a:rPr lang="en-US" b="1" i="1" dirty="0"/>
              <a:t>Result: </a:t>
            </a:r>
            <a:r>
              <a:rPr lang="en-US" i="1" dirty="0"/>
              <a:t>The normalized data is: -0.01, 0.201, 0.301, -0.401, 0.501, 0.601, 0.701</a:t>
            </a:r>
          </a:p>
          <a:p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80928"/>
            <a:ext cx="285752" cy="4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ecima Scal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08920"/>
            <a:ext cx="792089" cy="807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0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820" y="3429000"/>
            <a:ext cx="4590510" cy="637580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R</a:t>
            </a:r>
            <a:r>
              <a:rPr lang="en-IN" dirty="0" smtClean="0"/>
              <a:t>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9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Reduction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896544"/>
          </a:xfrm>
        </p:spPr>
        <p:txBody>
          <a:bodyPr>
            <a:normAutofit/>
          </a:bodyPr>
          <a:lstStyle/>
          <a:p>
            <a:r>
              <a:rPr lang="en-IN" dirty="0"/>
              <a:t>Data reduction </a:t>
            </a:r>
            <a:r>
              <a:rPr lang="en-IN" dirty="0" smtClean="0"/>
              <a:t>obtain </a:t>
            </a:r>
            <a:r>
              <a:rPr lang="en-IN" dirty="0"/>
              <a:t>a reduced representation of the data set that is much smaller in volume, but yet produces (almost)same analytical results</a:t>
            </a:r>
          </a:p>
          <a:p>
            <a:r>
              <a:rPr lang="en-IN" dirty="0"/>
              <a:t>Why data reduction?</a:t>
            </a:r>
          </a:p>
          <a:p>
            <a:pPr lvl="1"/>
            <a:r>
              <a:rPr lang="en-IN" dirty="0" smtClean="0"/>
              <a:t>long </a:t>
            </a:r>
            <a:r>
              <a:rPr lang="en-IN" dirty="0"/>
              <a:t>time to run on the complete data </a:t>
            </a:r>
            <a:r>
              <a:rPr lang="en-IN" dirty="0" smtClean="0"/>
              <a:t>set</a:t>
            </a:r>
          </a:p>
          <a:p>
            <a:pPr lvl="1"/>
            <a:r>
              <a:rPr lang="en-IN" dirty="0" smtClean="0"/>
              <a:t>reduce </a:t>
            </a:r>
            <a:r>
              <a:rPr lang="en-IN" dirty="0"/>
              <a:t>the storage space required </a:t>
            </a:r>
            <a:endParaRPr lang="en-IN" dirty="0" smtClean="0"/>
          </a:p>
          <a:p>
            <a:pPr lvl="1"/>
            <a:r>
              <a:rPr lang="en-IN" dirty="0"/>
              <a:t>Speed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removes redundant features. </a:t>
            </a:r>
          </a:p>
        </p:txBody>
      </p:sp>
    </p:spTree>
    <p:extLst>
      <p:ext uri="{BB962C8B-B14F-4D97-AF65-F5344CB8AC3E}">
        <p14:creationId xmlns:p14="http://schemas.microsoft.com/office/powerpoint/2010/main" val="27420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Reduction technique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25658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Data reduction strategies</a:t>
            </a:r>
          </a:p>
          <a:p>
            <a:pPr lvl="1"/>
            <a:r>
              <a:rPr lang="en-IN" dirty="0" smtClean="0"/>
              <a:t>Dimensionality reduction, e.g., remove unimportant attributes</a:t>
            </a:r>
          </a:p>
          <a:p>
            <a:pPr lvl="2"/>
            <a:r>
              <a:rPr lang="en-IN" dirty="0" smtClean="0"/>
              <a:t>Wavelet transforms</a:t>
            </a:r>
          </a:p>
          <a:p>
            <a:pPr lvl="2"/>
            <a:r>
              <a:rPr lang="en-IN" dirty="0" smtClean="0"/>
              <a:t>Principal Components Analysis (PCA)</a:t>
            </a:r>
          </a:p>
          <a:p>
            <a:pPr lvl="2"/>
            <a:r>
              <a:rPr lang="en-IN" dirty="0" smtClean="0"/>
              <a:t>Feature or attribute subset selection</a:t>
            </a:r>
          </a:p>
          <a:p>
            <a:pPr lvl="1"/>
            <a:r>
              <a:rPr lang="en-IN" dirty="0" err="1" smtClean="0"/>
              <a:t>Numerosity</a:t>
            </a:r>
            <a:r>
              <a:rPr lang="en-IN" dirty="0" smtClean="0"/>
              <a:t> reduction (some simply call it: Data Reduction)</a:t>
            </a:r>
          </a:p>
          <a:p>
            <a:pPr lvl="2"/>
            <a:r>
              <a:rPr lang="en-IN" dirty="0" smtClean="0"/>
              <a:t>Regression and Log-Linear Models</a:t>
            </a:r>
          </a:p>
          <a:p>
            <a:pPr lvl="2"/>
            <a:r>
              <a:rPr lang="en-IN" dirty="0" smtClean="0"/>
              <a:t>Histograms, clustering, sampling</a:t>
            </a:r>
          </a:p>
          <a:p>
            <a:pPr lvl="2"/>
            <a:r>
              <a:rPr lang="en-IN" dirty="0" smtClean="0"/>
              <a:t>Data cube aggregation</a:t>
            </a:r>
          </a:p>
          <a:p>
            <a:pPr lvl="1"/>
            <a:r>
              <a:rPr lang="en-IN" dirty="0" smtClean="0"/>
              <a:t>Data compression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2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reduction -Wavelet Transforms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568952" cy="5328592"/>
          </a:xfrm>
        </p:spPr>
        <p:txBody>
          <a:bodyPr>
            <a:normAutofit/>
          </a:bodyPr>
          <a:lstStyle/>
          <a:p>
            <a:r>
              <a:rPr lang="en-IN" dirty="0" smtClean="0"/>
              <a:t>Discrete wavelet transform (DWT) is helps to compress a data. It is applicable linear signal processing, image compression</a:t>
            </a:r>
          </a:p>
          <a:p>
            <a:r>
              <a:rPr lang="en-IN" dirty="0" smtClean="0"/>
              <a:t>Compressed approximation: store only a small fraction of the strongest of the wavelet coefficients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1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96" y="381545"/>
            <a:ext cx="4806534" cy="6375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Principal Components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61269"/>
            <a:ext cx="8352928" cy="20083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Find a projection that captures the largest amount of variation in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original data are projected onto a much smaller space, resulting in dimensionality </a:t>
            </a:r>
            <a:r>
              <a:rPr lang="en-US" altLang="en-US" dirty="0" smtClean="0"/>
              <a:t>reduction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IN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115616" y="3402716"/>
            <a:ext cx="6768752" cy="2690580"/>
            <a:chOff x="2045155" y="2881752"/>
            <a:chExt cx="4409168" cy="3618622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045155" y="2881752"/>
              <a:ext cx="502703" cy="53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x</a:t>
              </a:r>
              <a:r>
                <a:rPr lang="en-US" altLang="en-US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2664606" y="2951126"/>
              <a:ext cx="0" cy="2953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2664606" y="5904827"/>
              <a:ext cx="3415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V="1">
              <a:off x="2680568" y="4315608"/>
              <a:ext cx="3256054" cy="157316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3350932" y="5237747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3702075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3111516" y="556415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3877646" y="5105758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3686114" y="5223478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404361" y="520920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4244750" y="558020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3957451" y="546070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196867" y="485248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4947036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5425868" y="440657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3494581" y="5608744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4532049" y="482216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4883192" y="44957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3925529" y="4866751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" name="Oval 33"/>
            <p:cNvSpPr>
              <a:spLocks noChangeArrowheads="1"/>
            </p:cNvSpPr>
            <p:nvPr/>
          </p:nvSpPr>
          <p:spPr bwMode="auto">
            <a:xfrm>
              <a:off x="4691659" y="4645580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4835309" y="525380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880081" y="4279935"/>
              <a:ext cx="2906906" cy="1794338"/>
            </a:xfrm>
            <a:custGeom>
              <a:avLst/>
              <a:gdLst>
                <a:gd name="T0" fmla="*/ 15923141 w 1457"/>
                <a:gd name="T1" fmla="*/ 2147483647 h 968"/>
                <a:gd name="T2" fmla="*/ 843876607 w 1457"/>
                <a:gd name="T3" fmla="*/ 1742070491 h 968"/>
                <a:gd name="T4" fmla="*/ 2147483647 w 1457"/>
                <a:gd name="T5" fmla="*/ 594433779 h 968"/>
                <a:gd name="T6" fmla="*/ 2147483647 w 1457"/>
                <a:gd name="T7" fmla="*/ 92773577 h 968"/>
                <a:gd name="T8" fmla="*/ 2147483647 w 1457"/>
                <a:gd name="T9" fmla="*/ 1133891860 h 968"/>
                <a:gd name="T10" fmla="*/ 2147483647 w 1457"/>
                <a:gd name="T11" fmla="*/ 2147483647 h 968"/>
                <a:gd name="T12" fmla="*/ 748343745 w 1457"/>
                <a:gd name="T13" fmla="*/ 2147483647 h 968"/>
                <a:gd name="T14" fmla="*/ 15923141 w 1457"/>
                <a:gd name="T15" fmla="*/ 2147483647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3271126" y="581742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5951620" y="5962090"/>
              <a:ext cx="502703" cy="53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x</a:t>
              </a:r>
              <a:r>
                <a:rPr lang="en-US" altLang="en-US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6032416" y="3907343"/>
              <a:ext cx="383011" cy="53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3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Another way to reduce dimensionality of data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Redundant attributes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Duplicate much or all of the information contained in one or more other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E.g., purchase price of a product and the amount of sales tax paid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Irrelevant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Contain no information that is useful for the data mining task at hand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+mn-lt"/>
                <a:cs typeface="+mn-cs"/>
              </a:rPr>
              <a:t>E.g., students' ID is often irrelevant to the task of predicting students' GPA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15090"/>
            <a:ext cx="5915025" cy="330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cs typeface="Times New Roman" panose="02020603050405020304" pitchFamily="18" charset="0"/>
              </a:rPr>
              <a:t>Attribute Subset Selection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943225" y="3557588"/>
            <a:ext cx="900113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788" b="1">
              <a:latin typeface="Arial" panose="020B0604020202020204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966444" y="4866680"/>
            <a:ext cx="184731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788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26" y="430535"/>
            <a:ext cx="3766919" cy="47818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Heuristic Search in Attribute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 attributes, there are 2</a:t>
            </a:r>
            <a:r>
              <a:rPr lang="en-US" baseline="30000" dirty="0"/>
              <a:t>n </a:t>
            </a:r>
            <a:r>
              <a:rPr lang="en-US" dirty="0"/>
              <a:t>possible subsets</a:t>
            </a:r>
          </a:p>
          <a:p>
            <a:r>
              <a:rPr lang="en-IN" dirty="0" smtClean="0"/>
              <a:t>Typical </a:t>
            </a:r>
            <a:r>
              <a:rPr lang="en-IN" dirty="0"/>
              <a:t>heuristic attribute selection methods:</a:t>
            </a:r>
          </a:p>
          <a:p>
            <a:pPr marL="546497" lvl="1" indent="-289322">
              <a:buAutoNum type="arabicPeriod"/>
            </a:pPr>
            <a:r>
              <a:rPr lang="en-US" dirty="0" smtClean="0"/>
              <a:t>Stepwise </a:t>
            </a:r>
            <a:r>
              <a:rPr lang="en-US" dirty="0"/>
              <a:t>Forward </a:t>
            </a:r>
            <a:r>
              <a:rPr lang="en-US" dirty="0" smtClean="0"/>
              <a:t>Selection.</a:t>
            </a:r>
          </a:p>
          <a:p>
            <a:pPr marL="257175" lvl="1" indent="0">
              <a:buNone/>
            </a:pPr>
            <a:r>
              <a:rPr lang="en-US" dirty="0" smtClean="0"/>
              <a:t>2</a:t>
            </a:r>
            <a:r>
              <a:rPr lang="en-US" dirty="0"/>
              <a:t>. Stepwise Backward Elimination</a:t>
            </a:r>
            <a:r>
              <a:rPr lang="en-US" dirty="0" smtClean="0"/>
              <a:t>.</a:t>
            </a:r>
          </a:p>
          <a:p>
            <a:pPr marL="257175" lvl="1" indent="0">
              <a:buNone/>
            </a:pPr>
            <a:r>
              <a:rPr lang="en-US" dirty="0"/>
              <a:t>3. Combination of Forward Selection and Backward Elimination</a:t>
            </a:r>
            <a:r>
              <a:rPr lang="en-US" dirty="0" smtClean="0"/>
              <a:t>.</a:t>
            </a:r>
          </a:p>
          <a:p>
            <a:pPr marL="257175" lvl="1" indent="0">
              <a:buNone/>
            </a:pPr>
            <a:r>
              <a:rPr lang="en-US" dirty="0" smtClean="0"/>
              <a:t>4.Decision tree</a:t>
            </a:r>
            <a:endParaRPr lang="en-US" dirty="0"/>
          </a:p>
          <a:p>
            <a:pPr marL="257175" lvl="1" indent="0">
              <a:buNone/>
            </a:pPr>
            <a:endParaRPr lang="en-IN" dirty="0"/>
          </a:p>
          <a:p>
            <a:pPr marL="546497" lvl="1" indent="-289322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IN" b="1" dirty="0" smtClean="0"/>
              <a:t>What is Data </a:t>
            </a:r>
            <a:r>
              <a:rPr lang="en-IN" b="1" dirty="0" err="1" smtClean="0"/>
              <a:t>Preprocessing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645496"/>
          </a:xfrm>
        </p:spPr>
        <p:txBody>
          <a:bodyPr>
            <a:normAutofit/>
          </a:bodyPr>
          <a:lstStyle/>
          <a:p>
            <a:r>
              <a:rPr lang="en-IN" dirty="0" smtClean="0"/>
              <a:t>Technique by which we can convert a raw data into an understandable format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6552728" cy="2896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06467" y="616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16" y="476672"/>
            <a:ext cx="3766919" cy="47818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Heuristic Search in Attribute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3888432" cy="48245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 smtClean="0"/>
              <a:t>Example</a:t>
            </a:r>
          </a:p>
          <a:p>
            <a:r>
              <a:rPr lang="en-IN" dirty="0"/>
              <a:t>Initial attribute set {size, transmission, weight, </a:t>
            </a:r>
            <a:r>
              <a:rPr lang="en-IN" dirty="0" err="1"/>
              <a:t>color</a:t>
            </a:r>
            <a:r>
              <a:rPr lang="en-IN" dirty="0"/>
              <a:t>}</a:t>
            </a:r>
          </a:p>
          <a:p>
            <a:r>
              <a:rPr lang="en-IN" dirty="0"/>
              <a:t>Attributes required to determine the car mileage</a:t>
            </a:r>
          </a:p>
          <a:p>
            <a:r>
              <a:rPr lang="en-IN" dirty="0"/>
              <a:t>Reduced attribute set {</a:t>
            </a:r>
            <a:r>
              <a:rPr lang="en-IN" dirty="0" err="1"/>
              <a:t>size,transmission,weight</a:t>
            </a: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5531" y="1700808"/>
            <a:ext cx="35328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27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77754"/>
            <a:ext cx="8496944" cy="435955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>
                <a:latin typeface="+mn-lt"/>
                <a:cs typeface="+mn-cs"/>
              </a:rPr>
              <a:t>Create new attributes (features) that can capture the important information in a data set more effectively than the original ones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>
                <a:latin typeface="+mn-lt"/>
                <a:cs typeface="+mn-cs"/>
              </a:rPr>
              <a:t>Three general methodologies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+mn-cs"/>
              </a:rPr>
              <a:t>Attribute extraction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 Domain-specific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+mn-cs"/>
              </a:rPr>
              <a:t>Mapping data to new space (see: data reduction)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E.g., Fourier transformation, wavelet transformation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+mn-cs"/>
              </a:rPr>
              <a:t>Attribute construction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Combining features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Data discretization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807" y="505978"/>
            <a:ext cx="6305550" cy="31908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Creation (Feature Generation)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68680" y="535788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20" y="5348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4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-Attribute construction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 descr="enter image description he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8523"/>
            <a:ext cx="6696743" cy="424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2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Reduce data volume by choosing alternative, smaller forms of data representation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Parametric methods (e.g., regression)</a:t>
            </a:r>
          </a:p>
          <a:p>
            <a:pPr marL="257175" lvl="1" indent="-257175">
              <a:lnSpc>
                <a:spcPct val="80000"/>
              </a:lnSpc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Assume the data fits some model, estimate model parameters, store only the parameters, and discard the data Ex.: Log-linear models—obtain value at a point in m-D space as the product on appropriate marginal subspaces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</a:rPr>
              <a:t>Non-parametric methods</a:t>
            </a:r>
            <a:r>
              <a:rPr lang="en-US" altLang="en-US" sz="2800" dirty="0">
                <a:latin typeface="+mn-lt"/>
                <a:cs typeface="+mn-cs"/>
                <a:sym typeface="Symbol" panose="05050102010706020507" pitchFamily="18" charset="2"/>
              </a:rPr>
              <a:t> </a:t>
            </a:r>
          </a:p>
          <a:p>
            <a:pPr marL="257175" lvl="1" indent="-257175">
              <a:lnSpc>
                <a:spcPct val="80000"/>
              </a:lnSpc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  <a:sym typeface="Symbol" panose="05050102010706020507" pitchFamily="18" charset="2"/>
              </a:rPr>
              <a:t>Do not assume models</a:t>
            </a:r>
          </a:p>
          <a:p>
            <a:pPr marL="257175" lvl="1" indent="-257175">
              <a:lnSpc>
                <a:spcPct val="80000"/>
              </a:lnSpc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+mn-lt"/>
                <a:cs typeface="+mn-cs"/>
                <a:sym typeface="Symbol" panose="05050102010706020507" pitchFamily="18" charset="2"/>
              </a:rPr>
              <a:t>Major families: histograms, clustering,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0528" y="116633"/>
            <a:ext cx="7848871" cy="10340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cs typeface="Times New Roman" panose="02020603050405020304" pitchFamily="18" charset="0"/>
              </a:rPr>
              <a:t>Data Reduction: Numerosity Reduction</a:t>
            </a:r>
          </a:p>
        </p:txBody>
      </p:sp>
    </p:spTree>
    <p:extLst>
      <p:ext uri="{BB962C8B-B14F-4D97-AF65-F5344CB8AC3E}">
        <p14:creationId xmlns:p14="http://schemas.microsoft.com/office/powerpoint/2010/main" val="42722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78112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Collected data consist of the sales per quarter, for the years 2008 to 2010</a:t>
            </a:r>
          </a:p>
          <a:p>
            <a:r>
              <a:rPr lang="en-IN" dirty="0"/>
              <a:t>Data of interest is in the annual sales (total per year)</a:t>
            </a:r>
          </a:p>
          <a:p>
            <a:r>
              <a:rPr lang="en-IN" dirty="0"/>
              <a:t>Data can be aggregated such that the resulting data set is smaller in volume, without loss of information necessary for the analysis task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016" y="2783070"/>
            <a:ext cx="4216693" cy="241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95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r>
              <a:rPr lang="en-IN" b="1" dirty="0" smtClean="0"/>
              <a:t>… 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Q&amp;A</a:t>
            </a:r>
          </a:p>
          <a:p>
            <a:r>
              <a:rPr lang="en-IN" dirty="0" smtClean="0"/>
              <a:t>Suggestions / Feedback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829355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 next session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Types </a:t>
            </a:r>
            <a:r>
              <a:rPr lang="en-IN" dirty="0"/>
              <a:t>of data 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Types of attribute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Basic Statistical Descriptions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Data similarities and </a:t>
            </a:r>
            <a:r>
              <a:rPr lang="en-IN" dirty="0" smtClean="0"/>
              <a:t>dissimilarities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2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smtClean="0"/>
              <a:t>1.Check whether sale of ice-creams and sunglasses are related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2.Suppose 2 stocks </a:t>
            </a:r>
            <a:r>
              <a:rPr lang="en-IN" sz="2000" dirty="0"/>
              <a:t>A</a:t>
            </a:r>
            <a:r>
              <a:rPr lang="en-IN" sz="2000" dirty="0" smtClean="0"/>
              <a:t>&amp;B have following values in one week</a:t>
            </a:r>
          </a:p>
          <a:p>
            <a:pPr marL="0" indent="0">
              <a:buNone/>
            </a:pPr>
            <a:r>
              <a:rPr lang="en-IN" sz="2000" dirty="0" smtClean="0"/>
              <a:t>(2,5),(3,8),(5,10),(4,11),(6,14) check if stocks are affected by same industry trends. Will their prices rise or fall together?</a:t>
            </a:r>
          </a:p>
          <a:p>
            <a:pPr marL="0" indent="0">
              <a:buNone/>
            </a:pPr>
            <a:r>
              <a:rPr lang="en-IN" sz="2000" dirty="0" smtClean="0"/>
              <a:t>3.</a:t>
            </a:r>
            <a:r>
              <a:rPr lang="en-US" sz="2000" dirty="0"/>
              <a:t> Researchers have conducted a survey of 1600 coffee drinkers asking how much coffee they drink in order to confirm previous studies. Previous studies have indicated that 72% of Americans drink coffee. The results of previous studies (left) and the survey (right) are below. At α = 0.05, is there enough evidence to conclude that the distributions are the same? 1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1645"/>
              </p:ext>
            </p:extLst>
          </p:nvPr>
        </p:nvGraphicFramePr>
        <p:xfrm>
          <a:off x="2411760" y="1988840"/>
          <a:ext cx="2808312" cy="1584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146"/>
                <a:gridCol w="1510166"/>
              </a:tblGrid>
              <a:tr h="52805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 dirty="0">
                          <a:effectLst/>
                        </a:rPr>
                        <a:t>Ice cream sales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Sunglasses sales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029"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5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56992"/>
            <a:ext cx="6336704" cy="850106"/>
          </a:xfrm>
        </p:spPr>
        <p:txBody>
          <a:bodyPr/>
          <a:lstStyle/>
          <a:p>
            <a:pPr algn="ctr"/>
            <a:r>
              <a:rPr lang="en-IN" dirty="0" smtClean="0"/>
              <a:t>Let’s understand the task of data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4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713384"/>
            <a:ext cx="4824536" cy="4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Tasks in Data Preprocessing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4155" y="1412776"/>
            <a:ext cx="1905000" cy="1661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97" y="4229888"/>
            <a:ext cx="2466975" cy="1490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97" y="1851643"/>
            <a:ext cx="2381250" cy="2114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57" y="5445224"/>
            <a:ext cx="2524125" cy="18246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9962" y="1581932"/>
            <a:ext cx="368195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/>
              <a:t>Data cleaning</a:t>
            </a:r>
          </a:p>
          <a:p>
            <a:pPr lvl="1"/>
            <a:r>
              <a:rPr lang="en-US" altLang="en-US" dirty="0"/>
              <a:t>Fill in missing </a:t>
            </a:r>
            <a:r>
              <a:rPr lang="en-US" altLang="en-US" dirty="0" smtClean="0"/>
              <a:t>values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/>
              <a:t>smooth noisy </a:t>
            </a:r>
            <a:r>
              <a:rPr lang="en-US" altLang="en-US" dirty="0" smtClean="0"/>
              <a:t>data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/>
              <a:t>identify or remove </a:t>
            </a:r>
            <a:r>
              <a:rPr lang="en-US" altLang="en-US" dirty="0" smtClean="0"/>
              <a:t>outliers</a:t>
            </a:r>
          </a:p>
          <a:p>
            <a:pPr lvl="1"/>
            <a:r>
              <a:rPr lang="en-US" altLang="en-US" dirty="0" smtClean="0"/>
              <a:t>resolve </a:t>
            </a:r>
            <a:r>
              <a:rPr lang="en-US" altLang="en-US" dirty="0"/>
              <a:t>inconsistencies</a:t>
            </a:r>
          </a:p>
          <a:p>
            <a:r>
              <a:rPr lang="en-US" altLang="en-US" sz="2400" b="1" dirty="0"/>
              <a:t>Data integration</a:t>
            </a:r>
          </a:p>
          <a:p>
            <a:pPr lvl="1"/>
            <a:r>
              <a:rPr lang="en-US" altLang="en-US" dirty="0"/>
              <a:t>Integration of multiple databases,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data </a:t>
            </a:r>
            <a:r>
              <a:rPr lang="en-US" altLang="en-US" dirty="0"/>
              <a:t>cubes, or files</a:t>
            </a:r>
          </a:p>
          <a:p>
            <a:r>
              <a:rPr lang="en-US" altLang="en-US" sz="2400" b="1" dirty="0" smtClean="0"/>
              <a:t>Data </a:t>
            </a:r>
            <a:r>
              <a:rPr lang="en-US" altLang="en-US" sz="2400" b="1" dirty="0"/>
              <a:t>transformation and data discretization</a:t>
            </a:r>
          </a:p>
          <a:p>
            <a:pPr lvl="1"/>
            <a:r>
              <a:rPr lang="en-US" altLang="en-US" dirty="0"/>
              <a:t>Normalization </a:t>
            </a:r>
          </a:p>
          <a:p>
            <a:pPr lvl="1"/>
            <a:r>
              <a:rPr lang="en-US" altLang="en-US" dirty="0"/>
              <a:t>Concept hierarchy </a:t>
            </a:r>
            <a:r>
              <a:rPr lang="en-US" altLang="en-US" dirty="0" smtClean="0"/>
              <a:t>generation</a:t>
            </a:r>
          </a:p>
          <a:p>
            <a:r>
              <a:rPr lang="en-US" altLang="en-US" sz="2400" b="1" dirty="0"/>
              <a:t>Data reduction</a:t>
            </a:r>
          </a:p>
          <a:p>
            <a:pPr lvl="1"/>
            <a:r>
              <a:rPr lang="en-US" altLang="en-US" dirty="0"/>
              <a:t>Dimensionality reduction</a:t>
            </a:r>
          </a:p>
          <a:p>
            <a:pPr lvl="1"/>
            <a:r>
              <a:rPr lang="en-US" altLang="en-US" dirty="0" err="1"/>
              <a:t>Numerosity</a:t>
            </a:r>
            <a:r>
              <a:rPr lang="en-US" altLang="en-US" dirty="0"/>
              <a:t> reduction</a:t>
            </a:r>
          </a:p>
          <a:p>
            <a:pPr lvl="1"/>
            <a:r>
              <a:rPr lang="en-US" altLang="en-US" dirty="0"/>
              <a:t>Data compression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3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16619</TotalTime>
  <Words>3272</Words>
  <Application>Microsoft Office PowerPoint</Application>
  <PresentationFormat>On-screen Show (4:3)</PresentationFormat>
  <Paragraphs>538</Paragraphs>
  <Slides>66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1_Office Theme</vt:lpstr>
      <vt:lpstr>Equation</vt:lpstr>
      <vt:lpstr>Session2 -Data preprocessing</vt:lpstr>
      <vt:lpstr>PowerPoint Presentation</vt:lpstr>
      <vt:lpstr>Session#2 – Data Pre processing</vt:lpstr>
      <vt:lpstr>Preprocessing Objectives</vt:lpstr>
      <vt:lpstr>Why Data Preprocessing </vt:lpstr>
      <vt:lpstr>What is Data Preprocessing</vt:lpstr>
      <vt:lpstr>Let’s understand the task of data pre-processing</vt:lpstr>
      <vt:lpstr>PowerPoint Presentation</vt:lpstr>
      <vt:lpstr>Major Tasks in Data Preprocessing</vt:lpstr>
      <vt:lpstr>Data Quality: Multidimensional View</vt:lpstr>
      <vt:lpstr>To achieve Data Quality</vt:lpstr>
      <vt:lpstr>Incomplete (Missing) Data</vt:lpstr>
      <vt:lpstr>How to Handle Missing Data?</vt:lpstr>
      <vt:lpstr>Noisy Data</vt:lpstr>
      <vt:lpstr>How to Handle Noisy Data?</vt:lpstr>
      <vt:lpstr>Noise Example</vt:lpstr>
      <vt:lpstr> Outliers</vt:lpstr>
      <vt:lpstr> Outlier detection by cluster analysis  </vt:lpstr>
      <vt:lpstr>Contd..</vt:lpstr>
      <vt:lpstr>Duplicate Data</vt:lpstr>
      <vt:lpstr>Handling data inconsistency</vt:lpstr>
      <vt:lpstr>Any problems with the Data?</vt:lpstr>
      <vt:lpstr>Any problems with the Data?</vt:lpstr>
      <vt:lpstr>Data Integration</vt:lpstr>
      <vt:lpstr>Data integration</vt:lpstr>
      <vt:lpstr>Entity Identification</vt:lpstr>
      <vt:lpstr>Handling Redundancy </vt:lpstr>
      <vt:lpstr>Handling Redundancy (cont…)</vt:lpstr>
      <vt:lpstr>Correlation Analysis (Nominal Data)</vt:lpstr>
      <vt:lpstr>Correlation Analysis (Nominal Data)</vt:lpstr>
      <vt:lpstr>Steps</vt:lpstr>
      <vt:lpstr>Correlation Analysis (Nominal Data)</vt:lpstr>
      <vt:lpstr>PowerPoint Presentation</vt:lpstr>
      <vt:lpstr>Correlation Analysis (Nominal Data)</vt:lpstr>
      <vt:lpstr>Correlation Analysis (Nominal Data)</vt:lpstr>
      <vt:lpstr>Correlation Analysis (Nominal Data)</vt:lpstr>
      <vt:lpstr>Correlation Analysis (Nominal Data)</vt:lpstr>
      <vt:lpstr>Correlation Coefficient for Numeric Data</vt:lpstr>
      <vt:lpstr>Correlation Coefficient for Numeric Data</vt:lpstr>
      <vt:lpstr>Covariance of Numeric Data</vt:lpstr>
      <vt:lpstr>Covariance of Numeric Data</vt:lpstr>
      <vt:lpstr>Covariance of Numeric Data</vt:lpstr>
      <vt:lpstr>Data Transformation</vt:lpstr>
      <vt:lpstr>Data Transformation</vt:lpstr>
      <vt:lpstr>Discretization</vt:lpstr>
      <vt:lpstr>Simple Discretization: Binning</vt:lpstr>
      <vt:lpstr>Equal width -Binning</vt:lpstr>
      <vt:lpstr>Smoothening</vt:lpstr>
      <vt:lpstr>Binning </vt:lpstr>
      <vt:lpstr>Normalization</vt:lpstr>
      <vt:lpstr>Normalization</vt:lpstr>
      <vt:lpstr>Normalization</vt:lpstr>
      <vt:lpstr>Data Reduction</vt:lpstr>
      <vt:lpstr>Data Reduction</vt:lpstr>
      <vt:lpstr>Data Reduction technique</vt:lpstr>
      <vt:lpstr>Data reduction -Wavelet Transforms</vt:lpstr>
      <vt:lpstr>Principal Components Analysis (PCA)</vt:lpstr>
      <vt:lpstr>Attribute Subset Selection</vt:lpstr>
      <vt:lpstr>Heuristic Search in Attribute Selection</vt:lpstr>
      <vt:lpstr>Heuristic Search in Attribute Selection</vt:lpstr>
      <vt:lpstr>Attribute Creation (Feature Generation)</vt:lpstr>
      <vt:lpstr>PowerPoint Presentation</vt:lpstr>
      <vt:lpstr>Data Reduction: Numerosity Reduction</vt:lpstr>
      <vt:lpstr>Data Aggregation</vt:lpstr>
      <vt:lpstr>Thank You… </vt:lpstr>
      <vt:lpstr>Practice problems: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HP</cp:lastModifiedBy>
  <cp:revision>242</cp:revision>
  <dcterms:created xsi:type="dcterms:W3CDTF">2012-01-02T05:05:52Z</dcterms:created>
  <dcterms:modified xsi:type="dcterms:W3CDTF">2021-11-20T01:03:00Z</dcterms:modified>
</cp:coreProperties>
</file>