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55"/>
  </p:notesMasterIdLst>
  <p:sldIdLst>
    <p:sldId id="279" r:id="rId3"/>
    <p:sldId id="488" r:id="rId4"/>
    <p:sldId id="489" r:id="rId5"/>
    <p:sldId id="513" r:id="rId6"/>
    <p:sldId id="514" r:id="rId7"/>
    <p:sldId id="515" r:id="rId8"/>
    <p:sldId id="534" r:id="rId9"/>
    <p:sldId id="535" r:id="rId10"/>
    <p:sldId id="536" r:id="rId11"/>
    <p:sldId id="538" r:id="rId12"/>
    <p:sldId id="539" r:id="rId13"/>
    <p:sldId id="540" r:id="rId14"/>
    <p:sldId id="556" r:id="rId15"/>
    <p:sldId id="516" r:id="rId16"/>
    <p:sldId id="517" r:id="rId17"/>
    <p:sldId id="541" r:id="rId18"/>
    <p:sldId id="542" r:id="rId19"/>
    <p:sldId id="568" r:id="rId20"/>
    <p:sldId id="518" r:id="rId21"/>
    <p:sldId id="544" r:id="rId22"/>
    <p:sldId id="519" r:id="rId23"/>
    <p:sldId id="520" r:id="rId24"/>
    <p:sldId id="521" r:id="rId25"/>
    <p:sldId id="522" r:id="rId26"/>
    <p:sldId id="547" r:id="rId27"/>
    <p:sldId id="523" r:id="rId28"/>
    <p:sldId id="546" r:id="rId29"/>
    <p:sldId id="553" r:id="rId30"/>
    <p:sldId id="524" r:id="rId31"/>
    <p:sldId id="525" r:id="rId32"/>
    <p:sldId id="554" r:id="rId33"/>
    <p:sldId id="526" r:id="rId34"/>
    <p:sldId id="558" r:id="rId35"/>
    <p:sldId id="555" r:id="rId36"/>
    <p:sldId id="527" r:id="rId37"/>
    <p:sldId id="528" r:id="rId38"/>
    <p:sldId id="529" r:id="rId39"/>
    <p:sldId id="530" r:id="rId40"/>
    <p:sldId id="548" r:id="rId41"/>
    <p:sldId id="549" r:id="rId42"/>
    <p:sldId id="564" r:id="rId43"/>
    <p:sldId id="565" r:id="rId44"/>
    <p:sldId id="566" r:id="rId45"/>
    <p:sldId id="552" r:id="rId46"/>
    <p:sldId id="560" r:id="rId47"/>
    <p:sldId id="531" r:id="rId48"/>
    <p:sldId id="550" r:id="rId49"/>
    <p:sldId id="551" r:id="rId50"/>
    <p:sldId id="532" r:id="rId51"/>
    <p:sldId id="562" r:id="rId52"/>
    <p:sldId id="557" r:id="rId53"/>
    <p:sldId id="55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00" autoAdjust="0"/>
    <p:restoredTop sz="89247" autoAdjust="0"/>
  </p:normalViewPr>
  <p:slideViewPr>
    <p:cSldViewPr>
      <p:cViewPr varScale="1">
        <p:scale>
          <a:sx n="78" d="100"/>
          <a:sy n="78" d="100"/>
        </p:scale>
        <p:origin x="119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82D831-27D1-4804-BBE6-E7E773617FD4}" type="datetimeFigureOut">
              <a:rPr lang="en-IN" smtClean="0"/>
              <a:pPr/>
              <a:t>12-06-2020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BC9D2F-5FCE-4B4F-80E6-E39EED6BD8E1}" type="slidenum">
              <a:rPr lang="en-IN" smtClean="0"/>
              <a:pPr/>
              <a:t>‹#›</a:t>
            </a:fld>
            <a:endParaRPr lang="en-IN"/>
          </a:p>
        </p:txBody>
      </p:sp>
    </p:spTree>
    <p:extLst>
      <p:ext uri="{BB962C8B-B14F-4D97-AF65-F5344CB8AC3E}">
        <p14:creationId xmlns:p14="http://schemas.microsoft.com/office/powerpoint/2010/main" val="2299762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EBC9D2F-5FCE-4B4F-80E6-E39EED6BD8E1}" type="slidenum">
              <a:rPr lang="en-IN" smtClean="0"/>
              <a:pPr/>
              <a:t>1</a:t>
            </a:fld>
            <a:endParaRPr lang="en-IN"/>
          </a:p>
        </p:txBody>
      </p:sp>
    </p:spTree>
    <p:extLst>
      <p:ext uri="{BB962C8B-B14F-4D97-AF65-F5344CB8AC3E}">
        <p14:creationId xmlns:p14="http://schemas.microsoft.com/office/powerpoint/2010/main" val="3761819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endParaRPr lang="en-US" dirty="0">
              <a:solidFill>
                <a:prstClr val="white"/>
              </a:solidFill>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31" name="TextBox 30"/>
          <p:cNvSpPr txBox="1"/>
          <p:nvPr userDrawn="1"/>
        </p:nvSpPr>
        <p:spPr>
          <a:xfrm>
            <a:off x="152400" y="56666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5" name="TextBox 14"/>
          <p:cNvSpPr txBox="1"/>
          <p:nvPr userDrawn="1"/>
        </p:nvSpPr>
        <p:spPr>
          <a:xfrm>
            <a:off x="152400" y="56666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Tree>
    <p:extLst>
      <p:ext uri="{BB962C8B-B14F-4D97-AF65-F5344CB8AC3E}">
        <p14:creationId xmlns:p14="http://schemas.microsoft.com/office/powerpoint/2010/main" val="113624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7"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3"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195736" y="6237312"/>
            <a:ext cx="4392488" cy="365125"/>
          </a:xfrm>
          <a:prstGeom prst="rect">
            <a:avLst/>
          </a:prstGeom>
        </p:spPr>
        <p:txBody>
          <a:bodyPr/>
          <a:lstStyle>
            <a:lvl1pPr>
              <a:defRPr sz="1200" b="1"/>
            </a:lvl1pPr>
          </a:lstStyle>
          <a:p>
            <a:pPr algn="ctr"/>
            <a:endParaRPr lang="en-IN" dirty="0"/>
          </a:p>
        </p:txBody>
      </p:sp>
      <p:sp>
        <p:nvSpPr>
          <p:cNvPr id="6" name="Slide Number Placeholder 5"/>
          <p:cNvSpPr>
            <a:spLocks noGrp="1"/>
          </p:cNvSpPr>
          <p:nvPr>
            <p:ph type="sldNum" sz="quarter" idx="12"/>
          </p:nvPr>
        </p:nvSpPr>
        <p:spPr>
          <a:xfrm>
            <a:off x="8532440" y="6237312"/>
            <a:ext cx="611560" cy="293117"/>
          </a:xfrm>
          <a:prstGeom prst="rect">
            <a:avLst/>
          </a:prstGeom>
        </p:spPr>
        <p:txBody>
          <a:bodyPr/>
          <a:lstStyle>
            <a:lvl1pPr>
              <a:defRPr sz="1600" b="1"/>
            </a:lvl1pPr>
          </a:lstStyle>
          <a:p>
            <a:fld id="{67F776DB-C4B4-46F1-926D-41EFCFC3A86A}" type="slidenum">
              <a:rPr lang="en-IN" smtClean="0"/>
              <a:pPr/>
              <a:t>‹#›</a:t>
            </a:fld>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0"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4"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a:t>
            </a:r>
            <a:r>
              <a:rPr lang="en-US" sz="1100" dirty="0" err="1" smtClean="0">
                <a:solidFill>
                  <a:srgbClr val="101141"/>
                </a:solidFill>
                <a:latin typeface="Arial"/>
                <a:cs typeface="Arial"/>
              </a:rPr>
              <a:t>Pilani</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pic>
        <p:nvPicPr>
          <p:cNvPr id="8" name="Picture 7" descr="Picture 7.png"/>
          <p:cNvPicPr>
            <a:picLocks noChangeAspect="1"/>
          </p:cNvPicPr>
          <p:nvPr userDrawn="1"/>
        </p:nvPicPr>
        <p:blipFill>
          <a:blip r:embed="rId13" cstate="print"/>
          <a:srcRect l="1923" b="5336"/>
          <a:stretch>
            <a:fillRect/>
          </a:stretch>
        </p:blipFill>
        <p:spPr>
          <a:xfrm>
            <a:off x="6629400" y="-1"/>
            <a:ext cx="2193193" cy="692697"/>
          </a:xfrm>
          <a:prstGeom prst="rect">
            <a:avLst/>
          </a:prstGeom>
        </p:spPr>
      </p:pic>
      <p:grpSp>
        <p:nvGrpSpPr>
          <p:cNvPr id="9" name="Group 8"/>
          <p:cNvGrpSpPr/>
          <p:nvPr userDrawn="1"/>
        </p:nvGrpSpPr>
        <p:grpSpPr>
          <a:xfrm>
            <a:off x="2133600" y="65532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p:cNvGrpSpPr/>
          <p:nvPr userDrawn="1"/>
        </p:nvGrpSpPr>
        <p:grpSpPr>
          <a:xfrm>
            <a:off x="0" y="1295400"/>
            <a:ext cx="70104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oleObject" Target="../embeddings/oleObject1.bin"/><Relationship Id="rId7" Type="http://schemas.openxmlformats.org/officeDocument/2006/relationships/image" Target="../media/image24.jpe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8.png"/><Relationship Id="rId5" Type="http://schemas.openxmlformats.org/officeDocument/2006/relationships/image" Target="../media/image26.w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32.png"/><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31.wmf"/><Relationship Id="rId5" Type="http://schemas.openxmlformats.org/officeDocument/2006/relationships/oleObject" Target="../embeddings/oleObject4.bin"/><Relationship Id="rId4" Type="http://schemas.openxmlformats.org/officeDocument/2006/relationships/image" Target="../media/image30.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6.wmf"/><Relationship Id="rId5" Type="http://schemas.openxmlformats.org/officeDocument/2006/relationships/oleObject" Target="../embeddings/oleObject6.bin"/><Relationship Id="rId4" Type="http://schemas.openxmlformats.org/officeDocument/2006/relationships/image" Target="../media/image35.wmf"/></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5.wmf"/><Relationship Id="rId5" Type="http://schemas.openxmlformats.org/officeDocument/2006/relationships/oleObject" Target="../embeddings/oleObject9.bin"/><Relationship Id="rId4" Type="http://schemas.openxmlformats.org/officeDocument/2006/relationships/image" Target="../media/image44.wmf"/></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jpe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79712" y="3501008"/>
            <a:ext cx="6696744" cy="1832992"/>
          </a:xfrm>
        </p:spPr>
        <p:txBody>
          <a:bodyPr/>
          <a:lstStyle/>
          <a:p>
            <a:r>
              <a:rPr lang="en-US" sz="3600" dirty="0" smtClean="0"/>
              <a:t>Review Session</a:t>
            </a:r>
            <a:endParaRPr lang="en-US" sz="3600" dirty="0"/>
          </a:p>
        </p:txBody>
      </p:sp>
      <p:sp>
        <p:nvSpPr>
          <p:cNvPr id="6" name="Content Placeholder 5"/>
          <p:cNvSpPr>
            <a:spLocks noGrp="1"/>
          </p:cNvSpPr>
          <p:nvPr>
            <p:ph sz="quarter" idx="13"/>
          </p:nvPr>
        </p:nvSpPr>
        <p:spPr>
          <a:xfrm>
            <a:off x="2267744" y="5410200"/>
            <a:ext cx="6266656" cy="533400"/>
          </a:xfrm>
        </p:spPr>
        <p:txBody>
          <a:bodyPr/>
          <a:lstStyle/>
          <a:p>
            <a:r>
              <a:rPr lang="en-US" dirty="0" smtClean="0"/>
              <a:t>Vijayalakshmi  Anand</a:t>
            </a:r>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coefficient</a:t>
            </a:r>
            <a:endParaRPr lang="en-IN" dirty="0"/>
          </a:p>
        </p:txBody>
      </p:sp>
      <p:sp>
        <p:nvSpPr>
          <p:cNvPr id="3" name="Content Placeholder 2"/>
          <p:cNvSpPr>
            <a:spLocks noGrp="1"/>
          </p:cNvSpPr>
          <p:nvPr>
            <p:ph idx="1"/>
          </p:nvPr>
        </p:nvSpPr>
        <p:spPr>
          <a:xfrm>
            <a:off x="467544" y="1700808"/>
            <a:ext cx="8229600" cy="4525963"/>
          </a:xfrm>
        </p:spPr>
        <p:txBody>
          <a:bodyPr>
            <a:normAutofit/>
          </a:bodyPr>
          <a:lstStyle/>
          <a:p>
            <a:pPr marL="0" indent="0">
              <a:buNone/>
            </a:pPr>
            <a:r>
              <a:rPr lang="en-IN" sz="2400" dirty="0" smtClean="0"/>
              <a:t>Given </a:t>
            </a:r>
            <a:r>
              <a:rPr lang="en-IN" sz="2400" dirty="0"/>
              <a:t>below is the data for </a:t>
            </a:r>
            <a:r>
              <a:rPr lang="en-IN" sz="2400" i="1" dirty="0"/>
              <a:t>age </a:t>
            </a:r>
            <a:r>
              <a:rPr lang="en-IN" sz="2400" dirty="0"/>
              <a:t>and </a:t>
            </a:r>
            <a:r>
              <a:rPr lang="en-IN" sz="2400" i="1" dirty="0"/>
              <a:t>body fat:</a:t>
            </a:r>
            <a:endParaRPr lang="en-IN" sz="2400" dirty="0"/>
          </a:p>
          <a:p>
            <a:pPr marL="0" indent="0">
              <a:buNone/>
            </a:pPr>
            <a:endParaRPr lang="en-IN" sz="2400" dirty="0"/>
          </a:p>
        </p:txBody>
      </p:sp>
      <p:pic>
        <p:nvPicPr>
          <p:cNvPr id="7" name="Picture 6"/>
          <p:cNvPicPr/>
          <p:nvPr/>
        </p:nvPicPr>
        <p:blipFill>
          <a:blip r:embed="rId2"/>
          <a:srcRect/>
          <a:stretch>
            <a:fillRect/>
          </a:stretch>
        </p:blipFill>
        <p:spPr bwMode="auto">
          <a:xfrm>
            <a:off x="1783952" y="2564904"/>
            <a:ext cx="4730486" cy="1266640"/>
          </a:xfrm>
          <a:prstGeom prst="rect">
            <a:avLst/>
          </a:prstGeom>
          <a:noFill/>
          <a:ln w="9525">
            <a:noFill/>
            <a:miter lim="800000"/>
            <a:headEnd/>
            <a:tailEnd/>
          </a:ln>
        </p:spPr>
      </p:pic>
      <p:sp>
        <p:nvSpPr>
          <p:cNvPr id="6" name="Rectangle 5"/>
          <p:cNvSpPr/>
          <p:nvPr/>
        </p:nvSpPr>
        <p:spPr>
          <a:xfrm>
            <a:off x="728133" y="4181549"/>
            <a:ext cx="7501467" cy="738664"/>
          </a:xfrm>
          <a:prstGeom prst="rect">
            <a:avLst/>
          </a:prstGeom>
        </p:spPr>
        <p:txBody>
          <a:bodyPr wrap="square">
            <a:spAutoFit/>
          </a:bodyPr>
          <a:lstStyle/>
          <a:p>
            <a:r>
              <a:rPr lang="en-IN" sz="2100" dirty="0">
                <a:latin typeface="Calibri" panose="020F0502020204030204" pitchFamily="34" charset="0"/>
                <a:ea typeface="Calibri" panose="020F0502020204030204" pitchFamily="34" charset="0"/>
              </a:rPr>
              <a:t>Calculate the </a:t>
            </a:r>
            <a:r>
              <a:rPr lang="en-IN" sz="2100" i="1" dirty="0">
                <a:latin typeface="Calibri" panose="020F0502020204030204" pitchFamily="34" charset="0"/>
                <a:ea typeface="Calibri" panose="020F0502020204030204" pitchFamily="34" charset="0"/>
              </a:rPr>
              <a:t>correlation coefficient </a:t>
            </a:r>
            <a:r>
              <a:rPr lang="en-IN" sz="2100" dirty="0">
                <a:latin typeface="Calibri" panose="020F0502020204030204" pitchFamily="34" charset="0"/>
                <a:ea typeface="Calibri" panose="020F0502020204030204" pitchFamily="34" charset="0"/>
              </a:rPr>
              <a:t>. Are these two attributes positively or negatively correlated?</a:t>
            </a:r>
            <a:endParaRPr lang="en-IN" sz="2100" dirty="0"/>
          </a:p>
        </p:txBody>
      </p:sp>
    </p:spTree>
    <p:extLst>
      <p:ext uri="{BB962C8B-B14F-4D97-AF65-F5344CB8AC3E}">
        <p14:creationId xmlns:p14="http://schemas.microsoft.com/office/powerpoint/2010/main" val="1877225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US" dirty="0"/>
              <a:t>Mean Age = 1 18 × 836 = 46.4   </a:t>
            </a:r>
            <a:endParaRPr lang="en-IN" dirty="0" smtClean="0"/>
          </a:p>
          <a:p>
            <a:pPr marL="0" indent="0">
              <a:buNone/>
            </a:pPr>
            <a:r>
              <a:rPr lang="en-US" dirty="0" smtClean="0"/>
              <a:t>Mean %Fat = 1 18 × 518.1 = 28.8</a:t>
            </a:r>
            <a:r>
              <a:rPr lang="en-IN" dirty="0" smtClean="0"/>
              <a:t>	</a:t>
            </a:r>
            <a:r>
              <a:rPr lang="en-IN" b="1" dirty="0" smtClean="0"/>
              <a:t>	</a:t>
            </a:r>
            <a:r>
              <a:rPr lang="en-IN" dirty="0" smtClean="0"/>
              <a:t>				 </a:t>
            </a:r>
          </a:p>
          <a:p>
            <a:pPr marL="0" indent="0">
              <a:buNone/>
            </a:pPr>
            <a:r>
              <a:rPr lang="en-US" dirty="0" err="1" smtClean="0"/>
              <a:t>σ</a:t>
            </a:r>
            <a:r>
              <a:rPr lang="en-US" baseline="-25000" dirty="0" err="1" smtClean="0"/>
              <a:t>age</a:t>
            </a:r>
            <a:r>
              <a:rPr lang="en-US" dirty="0" smtClean="0"/>
              <a:t> </a:t>
            </a:r>
            <a:r>
              <a:rPr lang="en-US" dirty="0"/>
              <a:t>=12.8   </a:t>
            </a:r>
            <a:r>
              <a:rPr lang="en-US" dirty="0" err="1" smtClean="0"/>
              <a:t>σ</a:t>
            </a:r>
            <a:r>
              <a:rPr lang="en-US" baseline="-25000" dirty="0" err="1" smtClean="0"/>
              <a:t>fat</a:t>
            </a:r>
            <a:r>
              <a:rPr lang="en-US" baseline="-25000" dirty="0" smtClean="0"/>
              <a:t> </a:t>
            </a:r>
            <a:r>
              <a:rPr lang="en-US" baseline="-25000" dirty="0"/>
              <a:t>=</a:t>
            </a:r>
            <a:r>
              <a:rPr lang="en-US" dirty="0" smtClean="0"/>
              <a:t>9      </a:t>
            </a:r>
            <a:endParaRPr lang="en-IN" dirty="0"/>
          </a:p>
          <a:p>
            <a:r>
              <a:rPr lang="en-US" dirty="0" err="1" smtClean="0"/>
              <a:t>rAge</a:t>
            </a:r>
            <a:r>
              <a:rPr lang="en-US" dirty="0"/>
              <a:t>,%Fat = 0.82. We can conclude that both quantities are positively correlated, since </a:t>
            </a:r>
            <a:r>
              <a:rPr lang="en-US" dirty="0" err="1"/>
              <a:t>rAge</a:t>
            </a:r>
            <a:r>
              <a:rPr lang="en-US" dirty="0"/>
              <a:t>,%Fat &gt; 0</a:t>
            </a:r>
            <a:endParaRPr lang="en-IN" dirty="0"/>
          </a:p>
        </p:txBody>
      </p:sp>
    </p:spTree>
    <p:extLst>
      <p:ext uri="{BB962C8B-B14F-4D97-AF65-F5344CB8AC3E}">
        <p14:creationId xmlns:p14="http://schemas.microsoft.com/office/powerpoint/2010/main" val="961522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Covariance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80342849"/>
              </p:ext>
            </p:extLst>
          </p:nvPr>
        </p:nvGraphicFramePr>
        <p:xfrm>
          <a:off x="971600" y="2060848"/>
          <a:ext cx="5868670" cy="1005840"/>
        </p:xfrm>
        <a:graphic>
          <a:graphicData uri="http://schemas.openxmlformats.org/drawingml/2006/table">
            <a:tbl>
              <a:tblPr firstRow="1" firstCol="1" bandRow="1">
                <a:tableStyleId>{5C22544A-7EE6-4342-B048-85BDC9FD1C3A}</a:tableStyleId>
              </a:tblPr>
              <a:tblGrid>
                <a:gridCol w="1955800"/>
                <a:gridCol w="1956435"/>
                <a:gridCol w="1956435"/>
              </a:tblGrid>
              <a:tr h="0">
                <a:tc>
                  <a:txBody>
                    <a:bodyPr/>
                    <a:lstStyle/>
                    <a:p>
                      <a:pPr>
                        <a:spcAft>
                          <a:spcPts val="0"/>
                        </a:spcAft>
                      </a:pPr>
                      <a:r>
                        <a:rPr lang="en-US" sz="1100" dirty="0">
                          <a:effectLst/>
                        </a:rPr>
                        <a:t>Day</a:t>
                      </a:r>
                      <a:endParaRPr lang="en-IN" sz="1100" dirty="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spcAft>
                          <a:spcPts val="0"/>
                        </a:spcAft>
                      </a:pPr>
                      <a:r>
                        <a:rPr lang="en-US" sz="1100">
                          <a:effectLst/>
                        </a:rPr>
                        <a:t>Mobiles</a:t>
                      </a:r>
                      <a:endParaRPr lang="en-IN"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spcAft>
                          <a:spcPts val="0"/>
                        </a:spcAft>
                      </a:pPr>
                      <a:r>
                        <a:rPr lang="en-US" sz="1100">
                          <a:effectLst/>
                        </a:rPr>
                        <a:t>Laptops</a:t>
                      </a:r>
                      <a:endParaRPr lang="en-IN"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r>
              <a:tr h="0">
                <a:tc>
                  <a:txBody>
                    <a:bodyPr/>
                    <a:lstStyle/>
                    <a:p>
                      <a:pPr>
                        <a:spcAft>
                          <a:spcPts val="0"/>
                        </a:spcAft>
                      </a:pPr>
                      <a:r>
                        <a:rPr lang="en-US" sz="1100" dirty="0">
                          <a:effectLst/>
                        </a:rPr>
                        <a:t>1</a:t>
                      </a:r>
                      <a:endParaRPr lang="en-IN" sz="1100" dirty="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spcAft>
                          <a:spcPts val="0"/>
                        </a:spcAft>
                      </a:pPr>
                      <a:r>
                        <a:rPr lang="en-US" sz="1100">
                          <a:effectLst/>
                        </a:rPr>
                        <a:t>6</a:t>
                      </a:r>
                      <a:endParaRPr lang="en-IN"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spcAft>
                          <a:spcPts val="0"/>
                        </a:spcAft>
                      </a:pPr>
                      <a:r>
                        <a:rPr lang="en-US" sz="1100">
                          <a:effectLst/>
                        </a:rPr>
                        <a:t>20</a:t>
                      </a:r>
                      <a:endParaRPr lang="en-IN"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r>
              <a:tr h="0">
                <a:tc>
                  <a:txBody>
                    <a:bodyPr/>
                    <a:lstStyle/>
                    <a:p>
                      <a:pPr>
                        <a:spcAft>
                          <a:spcPts val="0"/>
                        </a:spcAft>
                      </a:pPr>
                      <a:r>
                        <a:rPr lang="en-US" sz="1100">
                          <a:effectLst/>
                        </a:rPr>
                        <a:t>2</a:t>
                      </a:r>
                      <a:endParaRPr lang="en-IN"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5</a:t>
                      </a:r>
                      <a:endParaRPr lang="en-IN" sz="1100" dirty="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spcAft>
                          <a:spcPts val="0"/>
                        </a:spcAft>
                      </a:pPr>
                      <a:r>
                        <a:rPr lang="en-US" sz="1100">
                          <a:effectLst/>
                        </a:rPr>
                        <a:t>10</a:t>
                      </a:r>
                      <a:endParaRPr lang="en-IN"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r>
              <a:tr h="0">
                <a:tc>
                  <a:txBody>
                    <a:bodyPr/>
                    <a:lstStyle/>
                    <a:p>
                      <a:pPr>
                        <a:spcAft>
                          <a:spcPts val="0"/>
                        </a:spcAft>
                      </a:pPr>
                      <a:r>
                        <a:rPr lang="en-US" sz="1100" dirty="0">
                          <a:effectLst/>
                        </a:rPr>
                        <a:t>3</a:t>
                      </a:r>
                      <a:endParaRPr lang="en-IN" sz="1100" dirty="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spcAft>
                          <a:spcPts val="0"/>
                        </a:spcAft>
                      </a:pPr>
                      <a:r>
                        <a:rPr lang="en-US" sz="1100">
                          <a:effectLst/>
                        </a:rPr>
                        <a:t>4</a:t>
                      </a:r>
                      <a:endParaRPr lang="en-IN"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spcAft>
                          <a:spcPts val="0"/>
                        </a:spcAft>
                      </a:pPr>
                      <a:r>
                        <a:rPr lang="en-US" sz="1100">
                          <a:effectLst/>
                        </a:rPr>
                        <a:t>14</a:t>
                      </a:r>
                      <a:endParaRPr lang="en-IN"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r>
              <a:tr h="0">
                <a:tc>
                  <a:txBody>
                    <a:bodyPr/>
                    <a:lstStyle/>
                    <a:p>
                      <a:pPr>
                        <a:spcAft>
                          <a:spcPts val="0"/>
                        </a:spcAft>
                      </a:pPr>
                      <a:r>
                        <a:rPr lang="en-US" sz="1100">
                          <a:effectLst/>
                        </a:rPr>
                        <a:t>4</a:t>
                      </a:r>
                      <a:endParaRPr lang="en-IN"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spcAft>
                          <a:spcPts val="0"/>
                        </a:spcAft>
                      </a:pPr>
                      <a:r>
                        <a:rPr lang="en-US" sz="1100">
                          <a:effectLst/>
                        </a:rPr>
                        <a:t>3</a:t>
                      </a:r>
                      <a:endParaRPr lang="en-IN"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spcAft>
                          <a:spcPts val="0"/>
                        </a:spcAft>
                      </a:pPr>
                      <a:r>
                        <a:rPr lang="en-US" sz="1100">
                          <a:effectLst/>
                        </a:rPr>
                        <a:t>5</a:t>
                      </a:r>
                      <a:endParaRPr lang="en-IN"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r>
              <a:tr h="0">
                <a:tc>
                  <a:txBody>
                    <a:bodyPr/>
                    <a:lstStyle/>
                    <a:p>
                      <a:pPr>
                        <a:spcAft>
                          <a:spcPts val="0"/>
                        </a:spcAft>
                      </a:pPr>
                      <a:r>
                        <a:rPr lang="en-US" sz="1100">
                          <a:effectLst/>
                        </a:rPr>
                        <a:t>5</a:t>
                      </a:r>
                      <a:endParaRPr lang="en-IN"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spcAft>
                          <a:spcPts val="0"/>
                        </a:spcAft>
                      </a:pPr>
                      <a:r>
                        <a:rPr lang="en-US" sz="1100">
                          <a:effectLst/>
                        </a:rPr>
                        <a:t>2</a:t>
                      </a:r>
                      <a:endParaRPr lang="en-IN"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5</a:t>
                      </a:r>
                      <a:endParaRPr lang="en-IN" sz="1100" dirty="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r>
            </a:tbl>
          </a:graphicData>
        </a:graphic>
      </p:graphicFrame>
      <p:pic>
        <p:nvPicPr>
          <p:cNvPr id="1228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4010288"/>
            <a:ext cx="3028950" cy="9048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67544" y="1381026"/>
            <a:ext cx="6624736" cy="646331"/>
          </a:xfrm>
          <a:prstGeom prst="rect">
            <a:avLst/>
          </a:prstGeom>
        </p:spPr>
        <p:txBody>
          <a:bodyPr wrap="square">
            <a:spAutoFit/>
          </a:bodyPr>
          <a:lstStyle/>
          <a:p>
            <a:r>
              <a:rPr lang="en-US" altLang="en-US" dirty="0">
                <a:solidFill>
                  <a:srgbClr val="111111"/>
                </a:solidFill>
                <a:latin typeface="Times New Roman" panose="02020603050405020304" pitchFamily="18" charset="0"/>
                <a:ea typeface="Constantia" panose="02030602050306030303" pitchFamily="18" charset="0"/>
                <a:cs typeface="Times New Roman" panose="02020603050405020304" pitchFamily="18" charset="0"/>
              </a:rPr>
              <a:t>Daily returns for two stocks using the closing prices are given below and find out the stocks move in same direction or opposite direction </a:t>
            </a:r>
            <a:endParaRPr lang="en-IN" dirty="0"/>
          </a:p>
        </p:txBody>
      </p:sp>
      <p:sp>
        <p:nvSpPr>
          <p:cNvPr id="8" name="Rectangle 7"/>
          <p:cNvSpPr/>
          <p:nvPr/>
        </p:nvSpPr>
        <p:spPr>
          <a:xfrm>
            <a:off x="1169876" y="3358535"/>
            <a:ext cx="5670394" cy="923330"/>
          </a:xfrm>
          <a:prstGeom prst="rect">
            <a:avLst/>
          </a:prstGeom>
        </p:spPr>
        <p:txBody>
          <a:bodyPr wrap="square">
            <a:spAutoFit/>
          </a:bodyPr>
          <a:lstStyle/>
          <a:p>
            <a:pPr lvl="0" eaLnBrk="0" fontAlgn="base" hangingPunct="0">
              <a:spcBef>
                <a:spcPct val="0"/>
              </a:spcBef>
              <a:spcAft>
                <a:spcPct val="0"/>
              </a:spcAft>
            </a:pPr>
            <a:r>
              <a:rPr lang="en-US" altLang="en-US" b="1" dirty="0">
                <a:solidFill>
                  <a:srgbClr val="000000"/>
                </a:solidFill>
                <a:latin typeface="Times New Roman" panose="02020603050405020304" pitchFamily="18" charset="0"/>
                <a:ea typeface="Constantia" panose="02030602050306030303" pitchFamily="18" charset="0"/>
                <a:cs typeface="Times New Roman" panose="02020603050405020304" pitchFamily="18" charset="0"/>
              </a:rPr>
              <a:t>E(Mobiles)  =6+5+4+3+2/5 =20/5 =4</a:t>
            </a:r>
            <a:endParaRPr lang="en-US" altLang="en-US" sz="1100" dirty="0"/>
          </a:p>
          <a:p>
            <a:pPr lvl="0" eaLnBrk="0" fontAlgn="base" hangingPunct="0">
              <a:spcBef>
                <a:spcPct val="0"/>
              </a:spcBef>
              <a:spcAft>
                <a:spcPct val="0"/>
              </a:spcAft>
            </a:pPr>
            <a:r>
              <a:rPr lang="en-US" altLang="en-US" b="1" dirty="0">
                <a:solidFill>
                  <a:srgbClr val="000000"/>
                </a:solidFill>
                <a:latin typeface="Times New Roman" panose="02020603050405020304" pitchFamily="18" charset="0"/>
                <a:ea typeface="Constantia" panose="02030602050306030303" pitchFamily="18" charset="0"/>
                <a:cs typeface="Times New Roman" panose="02020603050405020304" pitchFamily="18" charset="0"/>
              </a:rPr>
              <a:t>E(laptops)=20+10+14+5+5/5=54/5=10.80</a:t>
            </a:r>
            <a:endParaRPr lang="en-US" altLang="en-US" sz="1100" dirty="0"/>
          </a:p>
          <a:p>
            <a:pPr lvl="0" eaLnBrk="0" fontAlgn="base" hangingPunct="0">
              <a:spcBef>
                <a:spcPct val="0"/>
              </a:spcBef>
              <a:spcAft>
                <a:spcPct val="0"/>
              </a:spcAft>
            </a:pPr>
            <a:r>
              <a:rPr lang="en-US" altLang="en-US" b="1" dirty="0" err="1">
                <a:solidFill>
                  <a:srgbClr val="000000"/>
                </a:solidFill>
                <a:latin typeface="Times New Roman" panose="02020603050405020304" pitchFamily="18" charset="0"/>
                <a:ea typeface="Constantia" panose="02030602050306030303" pitchFamily="18" charset="0"/>
                <a:cs typeface="Times New Roman" panose="02020603050405020304" pitchFamily="18" charset="0"/>
              </a:rPr>
              <a:t>Cov</a:t>
            </a:r>
            <a:r>
              <a:rPr lang="en-US" altLang="en-US" b="1" dirty="0">
                <a:solidFill>
                  <a:srgbClr val="000000"/>
                </a:solidFill>
                <a:latin typeface="Times New Roman" panose="02020603050405020304" pitchFamily="18" charset="0"/>
                <a:ea typeface="Constantia" panose="02030602050306030303" pitchFamily="18" charset="0"/>
                <a:cs typeface="Times New Roman" panose="02020603050405020304" pitchFamily="18" charset="0"/>
              </a:rPr>
              <a:t>(</a:t>
            </a:r>
            <a:r>
              <a:rPr lang="en-US" altLang="en-US" b="1" dirty="0" err="1">
                <a:solidFill>
                  <a:srgbClr val="000000"/>
                </a:solidFill>
                <a:latin typeface="Times New Roman" panose="02020603050405020304" pitchFamily="18" charset="0"/>
                <a:ea typeface="Constantia" panose="02030602050306030303" pitchFamily="18" charset="0"/>
                <a:cs typeface="Times New Roman" panose="02020603050405020304" pitchFamily="18" charset="0"/>
              </a:rPr>
              <a:t>mobiles,Laptops</a:t>
            </a:r>
            <a:r>
              <a:rPr lang="en-US" altLang="en-US" b="1" dirty="0">
                <a:solidFill>
                  <a:srgbClr val="000000"/>
                </a:solidFill>
                <a:latin typeface="Times New Roman" panose="02020603050405020304" pitchFamily="18" charset="0"/>
                <a:ea typeface="Constantia" panose="02030602050306030303" pitchFamily="18" charset="0"/>
                <a:cs typeface="Times New Roman" panose="02020603050405020304" pitchFamily="18" charset="0"/>
              </a:rPr>
              <a:t>) =</a:t>
            </a:r>
            <a:endParaRPr lang="en-US" altLang="en-US" sz="1100" dirty="0"/>
          </a:p>
        </p:txBody>
      </p:sp>
      <p:sp>
        <p:nvSpPr>
          <p:cNvPr id="9" name="Rectangle 8"/>
          <p:cNvSpPr/>
          <p:nvPr/>
        </p:nvSpPr>
        <p:spPr>
          <a:xfrm>
            <a:off x="1169876" y="5013176"/>
            <a:ext cx="6282444" cy="1138773"/>
          </a:xfrm>
          <a:prstGeom prst="rect">
            <a:avLst/>
          </a:prstGeom>
        </p:spPr>
        <p:txBody>
          <a:bodyPr wrap="square">
            <a:spAutoFit/>
          </a:bodyPr>
          <a:lstStyle/>
          <a:p>
            <a:pPr lvl="0" eaLnBrk="0" fontAlgn="base" hangingPunct="0">
              <a:spcBef>
                <a:spcPct val="0"/>
              </a:spcBef>
              <a:spcAft>
                <a:spcPct val="0"/>
              </a:spcAft>
            </a:pPr>
            <a:r>
              <a:rPr lang="en-US" altLang="en-US" b="1" dirty="0">
                <a:solidFill>
                  <a:srgbClr val="000000"/>
                </a:solidFill>
                <a:latin typeface="Times New Roman" panose="02020603050405020304" pitchFamily="18" charset="0"/>
                <a:ea typeface="Constantia" panose="02030602050306030303" pitchFamily="18" charset="0"/>
                <a:cs typeface="Times New Roman" panose="02020603050405020304" pitchFamily="18" charset="0"/>
              </a:rPr>
              <a:t>Therefore, given the positive covariance we can say that stock prices for both companies rise together.</a:t>
            </a:r>
            <a:endParaRPr lang="en-US" altLang="en-US" sz="1100" dirty="0"/>
          </a:p>
          <a:p>
            <a:pPr lvl="0" eaLnBrk="0" fontAlgn="base" hangingPunct="0">
              <a:spcBef>
                <a:spcPct val="0"/>
              </a:spcBef>
              <a:spcAft>
                <a:spcPct val="0"/>
              </a:spcAft>
            </a:pPr>
            <a:endParaRPr lang="en-US" altLang="en-US" sz="3200" dirty="0">
              <a:latin typeface="Arial" panose="020B0604020202020204" pitchFamily="34" charset="0"/>
            </a:endParaRPr>
          </a:p>
        </p:txBody>
      </p:sp>
    </p:spTree>
    <p:extLst>
      <p:ext uri="{BB962C8B-B14F-4D97-AF65-F5344CB8AC3E}">
        <p14:creationId xmlns:p14="http://schemas.microsoft.com/office/powerpoint/2010/main" val="154414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marL="0" indent="0">
              <a:buNone/>
            </a:pPr>
            <a:r>
              <a:rPr lang="en-US" dirty="0"/>
              <a:t>A doctor collected following sample temperature data for the patients on six days of </a:t>
            </a:r>
            <a:r>
              <a:rPr lang="en-US" dirty="0" smtClean="0"/>
              <a:t>a week</a:t>
            </a:r>
            <a:r>
              <a:rPr lang="en-US" dirty="0"/>
              <a:t>. Find the covariance coefficient for the given two </a:t>
            </a:r>
            <a:r>
              <a:rPr lang="en-US" dirty="0" smtClean="0"/>
              <a:t>attributes</a:t>
            </a:r>
            <a:endParaRPr lang="en-US" dirty="0"/>
          </a:p>
          <a:p>
            <a:pPr marL="0" indent="0">
              <a:buNone/>
            </a:pPr>
            <a:r>
              <a:rPr lang="en-US" dirty="0" smtClean="0"/>
              <a:t>Temp</a:t>
            </a:r>
            <a:r>
              <a:rPr lang="en-US" dirty="0"/>
              <a:t>. </a:t>
            </a:r>
            <a:r>
              <a:rPr lang="en-US" dirty="0" smtClean="0"/>
              <a:t>   98 </a:t>
            </a:r>
            <a:r>
              <a:rPr lang="en-US" dirty="0"/>
              <a:t>87 90 85 95 75</a:t>
            </a:r>
          </a:p>
          <a:p>
            <a:pPr marL="0" indent="0">
              <a:buNone/>
            </a:pPr>
            <a:r>
              <a:rPr lang="en-US" dirty="0"/>
              <a:t>No. of</a:t>
            </a:r>
          </a:p>
          <a:p>
            <a:pPr marL="0" indent="0">
              <a:buNone/>
            </a:pPr>
            <a:r>
              <a:rPr lang="en-US" dirty="0"/>
              <a:t>Patients 15 12 10 10 16 7</a:t>
            </a:r>
          </a:p>
          <a:p>
            <a:pPr marL="0" indent="0">
              <a:buNone/>
            </a:pPr>
            <a:r>
              <a:rPr lang="en-US" dirty="0" smtClean="0">
                <a:solidFill>
                  <a:schemeClr val="tx2">
                    <a:lumMod val="60000"/>
                    <a:lumOff val="40000"/>
                  </a:schemeClr>
                </a:solidFill>
              </a:rPr>
              <a:t>Answer </a:t>
            </a:r>
            <a:r>
              <a:rPr lang="en-US" dirty="0">
                <a:solidFill>
                  <a:schemeClr val="tx2">
                    <a:lumMod val="60000"/>
                    <a:lumOff val="40000"/>
                  </a:schemeClr>
                </a:solidFill>
              </a:rPr>
              <a:t>:</a:t>
            </a:r>
          </a:p>
          <a:p>
            <a:pPr marL="0" indent="0">
              <a:buNone/>
            </a:pPr>
            <a:endParaRPr lang="en-US" dirty="0"/>
          </a:p>
          <a:p>
            <a:pPr marL="0" indent="0">
              <a:buNone/>
            </a:pPr>
            <a:r>
              <a:rPr lang="en-US" dirty="0"/>
              <a:t>E(A) = ( 98 + 87 + 90 + 85 + 95 + 75) / 6 = 530 / 6 = 88.33</a:t>
            </a:r>
          </a:p>
          <a:p>
            <a:pPr marL="0" indent="0">
              <a:buNone/>
            </a:pPr>
            <a:r>
              <a:rPr lang="en-US" dirty="0"/>
              <a:t>E(B) = ( 15 + 12 + 10 + 10 + 16 + 7 ) / 6 = 70 / 6 = 11.67</a:t>
            </a:r>
          </a:p>
          <a:p>
            <a:pPr marL="0" indent="0">
              <a:buNone/>
            </a:pPr>
            <a:r>
              <a:rPr lang="en-US" dirty="0"/>
              <a:t>E( A.B) = ( 98 *15 + 87*12 + 90 *10 + 85 *10 + 95 *16 + 75 *7) / 6 = 6309 / 6 = 1051.5</a:t>
            </a:r>
          </a:p>
          <a:p>
            <a:pPr marL="0" indent="0">
              <a:buNone/>
            </a:pPr>
            <a:r>
              <a:rPr lang="en-US" dirty="0" err="1"/>
              <a:t>Cov</a:t>
            </a:r>
            <a:r>
              <a:rPr lang="en-US" dirty="0"/>
              <a:t> (A, B) = 1051.5 – 88.33 * 11.67 = 20.68</a:t>
            </a:r>
            <a:endParaRPr lang="en-IN" dirty="0"/>
          </a:p>
        </p:txBody>
      </p:sp>
      <p:pic>
        <p:nvPicPr>
          <p:cNvPr id="4" name="Picture 3"/>
          <p:cNvPicPr>
            <a:picLocks noChangeAspect="1"/>
          </p:cNvPicPr>
          <p:nvPr/>
        </p:nvPicPr>
        <p:blipFill>
          <a:blip r:embed="rId2"/>
          <a:stretch>
            <a:fillRect/>
          </a:stretch>
        </p:blipFill>
        <p:spPr>
          <a:xfrm>
            <a:off x="1475656" y="3629818"/>
            <a:ext cx="4295775" cy="466725"/>
          </a:xfrm>
          <a:prstGeom prst="rect">
            <a:avLst/>
          </a:prstGeom>
        </p:spPr>
      </p:pic>
    </p:spTree>
    <p:extLst>
      <p:ext uri="{BB962C8B-B14F-4D97-AF65-F5344CB8AC3E}">
        <p14:creationId xmlns:p14="http://schemas.microsoft.com/office/powerpoint/2010/main" val="4255092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75000"/>
                  </a:schemeClr>
                </a:solidFill>
              </a:rPr>
              <a:t>Data transformation</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v"/>
            </a:pPr>
            <a:r>
              <a:rPr lang="en-IN" dirty="0" smtClean="0"/>
              <a:t>Smoothing-remove </a:t>
            </a:r>
            <a:r>
              <a:rPr lang="en-IN" dirty="0"/>
              <a:t>noise from the data </a:t>
            </a:r>
          </a:p>
          <a:p>
            <a:pPr lvl="2">
              <a:buFont typeface="Wingdings" panose="05000000000000000000" pitchFamily="2" charset="2"/>
              <a:buChar char="v"/>
            </a:pPr>
            <a:r>
              <a:rPr lang="en-IN" dirty="0"/>
              <a:t>Binning , regression and clustering</a:t>
            </a:r>
          </a:p>
          <a:p>
            <a:pPr lvl="1">
              <a:buFont typeface="Wingdings" panose="05000000000000000000" pitchFamily="2" charset="2"/>
              <a:buChar char="v"/>
            </a:pPr>
            <a:r>
              <a:rPr lang="en-IN" dirty="0"/>
              <a:t>Attribute construction / selection (or feature construction)</a:t>
            </a:r>
          </a:p>
          <a:p>
            <a:pPr lvl="1">
              <a:buFont typeface="Wingdings" panose="05000000000000000000" pitchFamily="2" charset="2"/>
              <a:buChar char="v"/>
            </a:pPr>
            <a:r>
              <a:rPr lang="en-IN" dirty="0" smtClean="0"/>
              <a:t>Aggregation</a:t>
            </a:r>
            <a:endParaRPr lang="en-IN" dirty="0"/>
          </a:p>
          <a:p>
            <a:pPr lvl="1">
              <a:buFont typeface="Wingdings" panose="05000000000000000000" pitchFamily="2" charset="2"/>
              <a:buChar char="v"/>
            </a:pPr>
            <a:r>
              <a:rPr lang="en-IN" dirty="0"/>
              <a:t>Concept hierarchy generation for nominal data</a:t>
            </a:r>
          </a:p>
          <a:p>
            <a:pPr lvl="1">
              <a:buFont typeface="Wingdings" panose="05000000000000000000" pitchFamily="2" charset="2"/>
              <a:buChar char="v"/>
            </a:pPr>
            <a:r>
              <a:rPr lang="en-IN" dirty="0" smtClean="0"/>
              <a:t>Normalization</a:t>
            </a:r>
            <a:endParaRPr lang="en-IN" dirty="0"/>
          </a:p>
          <a:p>
            <a:pPr lvl="1">
              <a:buFont typeface="Wingdings" panose="05000000000000000000" pitchFamily="2" charset="2"/>
              <a:buChar char="v"/>
            </a:pPr>
            <a:r>
              <a:rPr lang="en-IN" dirty="0" smtClean="0"/>
              <a:t>Discretization</a:t>
            </a:r>
            <a:endParaRPr lang="en-IN" dirty="0"/>
          </a:p>
          <a:p>
            <a:endParaRPr lang="en-IN" dirty="0"/>
          </a:p>
        </p:txBody>
      </p:sp>
    </p:spTree>
    <p:extLst>
      <p:ext uri="{BB962C8B-B14F-4D97-AF65-F5344CB8AC3E}">
        <p14:creationId xmlns:p14="http://schemas.microsoft.com/office/powerpoint/2010/main" val="3724455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Binning-Steps</a:t>
            </a:r>
            <a:endParaRPr lang="en-IN"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pPr marL="0" indent="0" fontAlgn="base">
              <a:buNone/>
            </a:pPr>
            <a:r>
              <a:rPr lang="en-US" sz="4000" b="1" u="sng" dirty="0" smtClean="0"/>
              <a:t>Two methods</a:t>
            </a:r>
            <a:endParaRPr lang="en-US" sz="4000" b="1" u="sng" dirty="0"/>
          </a:p>
          <a:p>
            <a:pPr fontAlgn="base">
              <a:buFont typeface="Wingdings" panose="05000000000000000000" pitchFamily="2" charset="2"/>
              <a:buChar char="v"/>
            </a:pPr>
            <a:r>
              <a:rPr lang="en-US" sz="4000" b="1" dirty="0"/>
              <a:t>Equal Frequency Binning : </a:t>
            </a:r>
            <a:r>
              <a:rPr lang="en-US" sz="4000" dirty="0"/>
              <a:t>bins have equal frequency.</a:t>
            </a:r>
          </a:p>
          <a:p>
            <a:pPr fontAlgn="base">
              <a:buFont typeface="Wingdings" panose="05000000000000000000" pitchFamily="2" charset="2"/>
              <a:buChar char="v"/>
            </a:pPr>
            <a:r>
              <a:rPr lang="en-US" sz="4000" b="1" dirty="0"/>
              <a:t>Equal Width Binning : </a:t>
            </a:r>
            <a:r>
              <a:rPr lang="en-US" sz="4000" dirty="0"/>
              <a:t>bins have equal width with a range of each bin are defined as [min + w], [min + 2w] …. [min + </a:t>
            </a:r>
            <a:r>
              <a:rPr lang="en-US" sz="4000" dirty="0" err="1"/>
              <a:t>nw</a:t>
            </a:r>
            <a:r>
              <a:rPr lang="en-US" sz="4000" dirty="0"/>
              <a:t>] where </a:t>
            </a:r>
            <a:r>
              <a:rPr lang="en-US" sz="4000" b="1" dirty="0"/>
              <a:t>w = (max – min) / (no of bins).</a:t>
            </a:r>
            <a:endParaRPr lang="en-US" sz="4000" dirty="0"/>
          </a:p>
          <a:p>
            <a:pPr marL="0" indent="0" fontAlgn="base">
              <a:buNone/>
            </a:pPr>
            <a:endParaRPr lang="en-US" sz="4000" b="1" u="sng" dirty="0" smtClean="0"/>
          </a:p>
          <a:p>
            <a:pPr marL="0" indent="0" fontAlgn="base">
              <a:buNone/>
            </a:pPr>
            <a:r>
              <a:rPr lang="en-US" sz="4000" b="1" u="sng" dirty="0" smtClean="0"/>
              <a:t>General Steps</a:t>
            </a:r>
            <a:endParaRPr lang="en-US" sz="4000" b="1" u="sng" dirty="0"/>
          </a:p>
          <a:p>
            <a:pPr marL="0" indent="0" fontAlgn="base">
              <a:buNone/>
            </a:pPr>
            <a:endParaRPr lang="en-US" sz="4000" b="1" u="sng" dirty="0"/>
          </a:p>
          <a:p>
            <a:pPr marL="514350" indent="-514350" fontAlgn="base">
              <a:buFont typeface="+mj-lt"/>
              <a:buAutoNum type="arabicPeriod"/>
            </a:pPr>
            <a:r>
              <a:rPr lang="en-US" sz="4000" dirty="0"/>
              <a:t>Sort </a:t>
            </a:r>
            <a:r>
              <a:rPr lang="en-US" sz="4000" dirty="0"/>
              <a:t>the array of given data set.</a:t>
            </a:r>
          </a:p>
          <a:p>
            <a:pPr marL="514350" indent="-514350" fontAlgn="base">
              <a:buFont typeface="+mj-lt"/>
              <a:buAutoNum type="arabicPeriod"/>
            </a:pPr>
            <a:r>
              <a:rPr lang="en-US" sz="4000" dirty="0"/>
              <a:t>Divides the range into N </a:t>
            </a:r>
            <a:r>
              <a:rPr lang="en-US" sz="4000" dirty="0"/>
              <a:t>intervals, Use anyone method(equal frequency or equal width)</a:t>
            </a:r>
          </a:p>
          <a:p>
            <a:pPr marL="514350" indent="-514350" fontAlgn="base">
              <a:buFont typeface="+mj-lt"/>
              <a:buAutoNum type="arabicPeriod"/>
            </a:pPr>
            <a:r>
              <a:rPr lang="en-US" sz="4000" dirty="0"/>
              <a:t>S</a:t>
            </a:r>
            <a:r>
              <a:rPr lang="en-US" sz="4000" dirty="0"/>
              <a:t>tore </a:t>
            </a:r>
            <a:r>
              <a:rPr lang="en-US" sz="4000" dirty="0"/>
              <a:t>mean/ median/ boundaries in each row.</a:t>
            </a:r>
          </a:p>
          <a:p>
            <a:pPr marL="514350" indent="-514350" fontAlgn="base">
              <a:buFont typeface="+mj-lt"/>
              <a:buAutoNum type="arabicPeriod"/>
            </a:pPr>
            <a:endParaRPr lang="en-IN" sz="4000" b="1" u="sng" dirty="0"/>
          </a:p>
        </p:txBody>
      </p:sp>
    </p:spTree>
    <p:extLst>
      <p:ext uri="{BB962C8B-B14F-4D97-AF65-F5344CB8AC3E}">
        <p14:creationId xmlns:p14="http://schemas.microsoft.com/office/powerpoint/2010/main" val="587590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Binning</a:t>
            </a:r>
            <a:endParaRPr lang="en-IN" dirty="0"/>
          </a:p>
        </p:txBody>
      </p:sp>
      <p:sp>
        <p:nvSpPr>
          <p:cNvPr id="3" name="Content Placeholder 2"/>
          <p:cNvSpPr>
            <a:spLocks noGrp="1"/>
          </p:cNvSpPr>
          <p:nvPr>
            <p:ph idx="1"/>
          </p:nvPr>
        </p:nvSpPr>
        <p:spPr>
          <a:xfrm>
            <a:off x="325198" y="1628800"/>
            <a:ext cx="8229600" cy="4525963"/>
          </a:xfrm>
        </p:spPr>
        <p:txBody>
          <a:bodyPr>
            <a:normAutofit fontScale="25000" lnSpcReduction="20000"/>
          </a:bodyPr>
          <a:lstStyle/>
          <a:p>
            <a:pPr marL="0" indent="0">
              <a:buNone/>
            </a:pPr>
            <a:r>
              <a:rPr lang="en-US" sz="8000" b="1" dirty="0"/>
              <a:t>Smoothening the below data by using median binning technique   </a:t>
            </a:r>
            <a:endParaRPr lang="en-IN" sz="8000" dirty="0"/>
          </a:p>
          <a:p>
            <a:pPr marL="0" indent="0" fontAlgn="base">
              <a:buNone/>
            </a:pPr>
            <a:r>
              <a:rPr lang="en-IN" sz="8000" dirty="0"/>
              <a:t>2050,410, 451, 533,492, 533, 574, 615, 656, 697, 779,738, 820, 943, 984, 1025, 1066, 1107, 1148, 1189, 1271, 1353, 1312, 1394, 1435, 1763,1517</a:t>
            </a:r>
          </a:p>
          <a:p>
            <a:pPr marL="0" indent="0">
              <a:buNone/>
            </a:pPr>
            <a:r>
              <a:rPr lang="en-US" sz="4900" b="1" dirty="0"/>
              <a:t> </a:t>
            </a:r>
            <a:endParaRPr lang="en-IN" sz="4900" dirty="0"/>
          </a:p>
          <a:p>
            <a:pPr marL="0" indent="0">
              <a:buNone/>
            </a:pPr>
            <a:r>
              <a:rPr lang="en-US" b="1" dirty="0"/>
              <a:t>  </a:t>
            </a:r>
            <a:endParaRPr lang="en-IN" dirty="0"/>
          </a:p>
          <a:p>
            <a:pPr marL="0" indent="0">
              <a:buNone/>
            </a:pPr>
            <a:r>
              <a:rPr lang="en-US" sz="6400" dirty="0"/>
              <a:t>1). Sorting the data</a:t>
            </a:r>
            <a:endParaRPr lang="en-IN" sz="6400" dirty="0"/>
          </a:p>
          <a:p>
            <a:pPr marL="0" indent="0">
              <a:buNone/>
            </a:pPr>
            <a:r>
              <a:rPr lang="en-US" sz="6400" dirty="0"/>
              <a:t>410, 451, 492, 533, 533, 574, 615, 656, 697, 738, 779, 820, 943, 984, 1025, 1066, 1107, 1148, 1189, 1271, 1312, 1353, 1394, 1435, 1517, 1763, 2050</a:t>
            </a:r>
            <a:endParaRPr lang="en-IN" sz="6400" dirty="0"/>
          </a:p>
          <a:p>
            <a:pPr marL="0" indent="0">
              <a:buNone/>
            </a:pPr>
            <a:r>
              <a:rPr lang="en-US" sz="6400" dirty="0"/>
              <a:t>2). Partition into (equal-frequency) bins</a:t>
            </a:r>
            <a:endParaRPr lang="en-IN" sz="6400" dirty="0"/>
          </a:p>
          <a:p>
            <a:pPr marL="0" indent="0">
              <a:buNone/>
            </a:pPr>
            <a:r>
              <a:rPr lang="en-US" sz="6400" dirty="0"/>
              <a:t>Bin 1 :  410, 451, 492</a:t>
            </a:r>
            <a:endParaRPr lang="en-IN" sz="6400" dirty="0"/>
          </a:p>
          <a:p>
            <a:pPr marL="0" indent="0">
              <a:buNone/>
            </a:pPr>
            <a:r>
              <a:rPr lang="en-US" sz="6400" dirty="0" smtClean="0"/>
              <a:t>Bin 2 :  533, 533, 574                                                 </a:t>
            </a:r>
            <a:endParaRPr lang="en-IN" sz="6400" dirty="0" smtClean="0"/>
          </a:p>
          <a:p>
            <a:pPr marL="0" indent="0">
              <a:buNone/>
            </a:pPr>
            <a:r>
              <a:rPr lang="en-US" sz="6400" dirty="0" smtClean="0"/>
              <a:t>Bin </a:t>
            </a:r>
            <a:r>
              <a:rPr lang="en-US" sz="6400" dirty="0"/>
              <a:t>3 :  615, 656, 697</a:t>
            </a:r>
            <a:endParaRPr lang="en-IN" sz="6400" dirty="0"/>
          </a:p>
          <a:p>
            <a:pPr marL="0" indent="0">
              <a:buNone/>
            </a:pPr>
            <a:r>
              <a:rPr lang="en-US" sz="6400" dirty="0"/>
              <a:t>Bin 4 :  738, 779, 820</a:t>
            </a:r>
            <a:endParaRPr lang="en-IN" sz="6400" dirty="0"/>
          </a:p>
          <a:p>
            <a:pPr marL="0" indent="0">
              <a:buNone/>
            </a:pPr>
            <a:r>
              <a:rPr lang="en-US" sz="6400" dirty="0"/>
              <a:t>Bin 5 :  943, 984, 1025</a:t>
            </a:r>
            <a:endParaRPr lang="en-IN" sz="6400" dirty="0"/>
          </a:p>
          <a:p>
            <a:pPr marL="0" indent="0">
              <a:buNone/>
            </a:pPr>
            <a:r>
              <a:rPr lang="en-US" sz="6400" dirty="0"/>
              <a:t>Bin 6 :  1066, 1107, 1148</a:t>
            </a:r>
            <a:endParaRPr lang="en-IN" sz="6400" dirty="0"/>
          </a:p>
          <a:p>
            <a:pPr marL="0" indent="0">
              <a:buNone/>
            </a:pPr>
            <a:r>
              <a:rPr lang="en-US" sz="6400" dirty="0"/>
              <a:t>Bin 7 :  1189, 1271, 1312</a:t>
            </a:r>
            <a:endParaRPr lang="en-IN" sz="6400" dirty="0"/>
          </a:p>
          <a:p>
            <a:pPr marL="0" indent="0">
              <a:buNone/>
            </a:pPr>
            <a:r>
              <a:rPr lang="en-US" sz="6400" dirty="0"/>
              <a:t>Bin 8 :  1353, 1394, 1435</a:t>
            </a:r>
            <a:endParaRPr lang="en-IN" sz="6400" dirty="0"/>
          </a:p>
          <a:p>
            <a:pPr marL="0" indent="0">
              <a:buNone/>
            </a:pPr>
            <a:r>
              <a:rPr lang="en-US" sz="6400" dirty="0"/>
              <a:t>Bin 9 :  1517, 1763, 2050</a:t>
            </a:r>
            <a:endParaRPr lang="en-IN" sz="6400" dirty="0"/>
          </a:p>
          <a:p>
            <a:pPr marL="0" indent="0">
              <a:buNone/>
            </a:pPr>
            <a:endParaRPr lang="en-IN" dirty="0"/>
          </a:p>
        </p:txBody>
      </p:sp>
    </p:spTree>
    <p:extLst>
      <p:ext uri="{BB962C8B-B14F-4D97-AF65-F5344CB8AC3E}">
        <p14:creationId xmlns:p14="http://schemas.microsoft.com/office/powerpoint/2010/main" val="3506485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marL="0" indent="0">
              <a:buNone/>
            </a:pPr>
            <a:r>
              <a:rPr lang="en-US" dirty="0"/>
              <a:t>3). </a:t>
            </a:r>
            <a:r>
              <a:rPr lang="en-US" dirty="0" smtClean="0"/>
              <a:t>Smoothing </a:t>
            </a:r>
            <a:r>
              <a:rPr lang="en-US" dirty="0"/>
              <a:t>by bin medians</a:t>
            </a:r>
            <a:endParaRPr lang="en-IN" dirty="0"/>
          </a:p>
          <a:p>
            <a:pPr marL="0" indent="0">
              <a:buNone/>
            </a:pPr>
            <a:r>
              <a:rPr lang="en-US" dirty="0"/>
              <a:t>Bin 1 :  451, 451, 451</a:t>
            </a:r>
            <a:endParaRPr lang="en-IN" dirty="0"/>
          </a:p>
          <a:p>
            <a:pPr marL="0" indent="0">
              <a:buNone/>
            </a:pPr>
            <a:r>
              <a:rPr lang="en-US" dirty="0"/>
              <a:t>Bin 2 :  533, 533, 533</a:t>
            </a:r>
            <a:endParaRPr lang="en-IN" dirty="0"/>
          </a:p>
          <a:p>
            <a:pPr marL="0" indent="0">
              <a:buNone/>
            </a:pPr>
            <a:r>
              <a:rPr lang="en-US" dirty="0"/>
              <a:t>Bin 3 :  656, 656, 656</a:t>
            </a:r>
            <a:endParaRPr lang="en-IN" dirty="0"/>
          </a:p>
          <a:p>
            <a:pPr marL="0" indent="0">
              <a:buNone/>
            </a:pPr>
            <a:r>
              <a:rPr lang="en-US" dirty="0"/>
              <a:t>Bin 4 :  779, 779, 779</a:t>
            </a:r>
            <a:endParaRPr lang="en-IN" dirty="0"/>
          </a:p>
          <a:p>
            <a:pPr marL="0" indent="0">
              <a:buNone/>
            </a:pPr>
            <a:r>
              <a:rPr lang="en-US" dirty="0"/>
              <a:t>Bin 5 :  984, 984, 984</a:t>
            </a:r>
            <a:endParaRPr lang="en-IN" dirty="0"/>
          </a:p>
          <a:p>
            <a:pPr marL="0" indent="0">
              <a:buNone/>
            </a:pPr>
            <a:r>
              <a:rPr lang="en-US" dirty="0"/>
              <a:t>Bin 6 :  1107, 1107, 1107</a:t>
            </a:r>
            <a:endParaRPr lang="en-IN" dirty="0"/>
          </a:p>
          <a:p>
            <a:pPr marL="0" indent="0">
              <a:buNone/>
            </a:pPr>
            <a:r>
              <a:rPr lang="en-US" dirty="0"/>
              <a:t>Bin 7 :  1271, 1271, 1271</a:t>
            </a:r>
            <a:endParaRPr lang="en-IN" dirty="0"/>
          </a:p>
          <a:p>
            <a:pPr marL="0" indent="0">
              <a:buNone/>
            </a:pPr>
            <a:r>
              <a:rPr lang="en-US" dirty="0"/>
              <a:t>Bin 8 :  1394, 1394, 1394</a:t>
            </a:r>
            <a:endParaRPr lang="en-IN" dirty="0"/>
          </a:p>
          <a:p>
            <a:pPr marL="0" indent="0">
              <a:buNone/>
            </a:pPr>
            <a:r>
              <a:rPr lang="en-US" dirty="0"/>
              <a:t>Bin 9 :  1763, 1763, 1763</a:t>
            </a:r>
            <a:endParaRPr lang="en-IN" dirty="0"/>
          </a:p>
          <a:p>
            <a:pPr marL="0" indent="0">
              <a:buNone/>
            </a:pPr>
            <a:endParaRPr lang="en-IN" dirty="0"/>
          </a:p>
        </p:txBody>
      </p:sp>
    </p:spTree>
    <p:extLst>
      <p:ext uri="{BB962C8B-B14F-4D97-AF65-F5344CB8AC3E}">
        <p14:creationId xmlns:p14="http://schemas.microsoft.com/office/powerpoint/2010/main" val="3296265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Equal width -Binning</a:t>
            </a:r>
            <a:endParaRPr lang="en-IN" dirty="0"/>
          </a:p>
        </p:txBody>
      </p:sp>
      <p:pic>
        <p:nvPicPr>
          <p:cNvPr id="4" name="Content Placeholder 3"/>
          <p:cNvPicPr>
            <a:picLocks noGrp="1" noChangeAspect="1"/>
          </p:cNvPicPr>
          <p:nvPr>
            <p:ph idx="1"/>
          </p:nvPr>
        </p:nvPicPr>
        <p:blipFill>
          <a:blip r:embed="rId2"/>
          <a:stretch>
            <a:fillRect/>
          </a:stretch>
        </p:blipFill>
        <p:spPr>
          <a:xfrm>
            <a:off x="930052" y="2641736"/>
            <a:ext cx="6707832" cy="3359472"/>
          </a:xfrm>
          <a:prstGeom prst="rect">
            <a:avLst/>
          </a:prstGeom>
        </p:spPr>
      </p:pic>
      <p:sp>
        <p:nvSpPr>
          <p:cNvPr id="5" name="TextBox 4"/>
          <p:cNvSpPr txBox="1"/>
          <p:nvPr/>
        </p:nvSpPr>
        <p:spPr>
          <a:xfrm>
            <a:off x="539552" y="1741458"/>
            <a:ext cx="6912768" cy="369332"/>
          </a:xfrm>
          <a:prstGeom prst="rect">
            <a:avLst/>
          </a:prstGeom>
          <a:noFill/>
        </p:spPr>
        <p:txBody>
          <a:bodyPr wrap="square" rtlCol="0">
            <a:spAutoFit/>
          </a:bodyPr>
          <a:lstStyle/>
          <a:p>
            <a:r>
              <a:rPr lang="en-IN" dirty="0" smtClean="0"/>
              <a:t>Data set  </a:t>
            </a:r>
            <a:endParaRPr lang="en-IN" dirty="0"/>
          </a:p>
        </p:txBody>
      </p:sp>
      <p:pic>
        <p:nvPicPr>
          <p:cNvPr id="6" name="Picture 5"/>
          <p:cNvPicPr>
            <a:picLocks noChangeAspect="1"/>
          </p:cNvPicPr>
          <p:nvPr/>
        </p:nvPicPr>
        <p:blipFill>
          <a:blip r:embed="rId3"/>
          <a:stretch>
            <a:fillRect/>
          </a:stretch>
        </p:blipFill>
        <p:spPr>
          <a:xfrm>
            <a:off x="1763688" y="1508095"/>
            <a:ext cx="5040560" cy="759485"/>
          </a:xfrm>
          <a:prstGeom prst="rect">
            <a:avLst/>
          </a:prstGeom>
        </p:spPr>
      </p:pic>
    </p:spTree>
    <p:extLst>
      <p:ext uri="{BB962C8B-B14F-4D97-AF65-F5344CB8AC3E}">
        <p14:creationId xmlns:p14="http://schemas.microsoft.com/office/powerpoint/2010/main" val="7138912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Normalization</a:t>
            </a:r>
            <a:endParaRPr lang="en-IN"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t>1.Min-Max normalization </a:t>
            </a:r>
          </a:p>
          <a:p>
            <a:pPr marL="0" indent="0">
              <a:buNone/>
            </a:pPr>
            <a:endParaRPr lang="en-US" dirty="0" smtClean="0"/>
          </a:p>
          <a:p>
            <a:pPr marL="0" indent="0">
              <a:buNone/>
            </a:pPr>
            <a:r>
              <a:rPr lang="en-US" dirty="0" smtClean="0"/>
              <a:t>2.Decimal scaling</a:t>
            </a:r>
          </a:p>
          <a:p>
            <a:pPr marL="0" indent="0">
              <a:buNone/>
            </a:pPr>
            <a:endParaRPr lang="en-US" dirty="0" smtClean="0"/>
          </a:p>
          <a:p>
            <a:pPr marL="0" indent="0">
              <a:buNone/>
            </a:pPr>
            <a:r>
              <a:rPr lang="en-US" dirty="0" smtClean="0"/>
              <a:t>3.Zscore</a:t>
            </a:r>
          </a:p>
          <a:p>
            <a:pPr marL="0" indent="0">
              <a:buNone/>
            </a:pPr>
            <a:endParaRPr lang="en-IN" dirty="0"/>
          </a:p>
        </p:txBody>
      </p:sp>
      <p:pic>
        <p:nvPicPr>
          <p:cNvPr id="4" name="Picture 3"/>
          <p:cNvPicPr>
            <a:picLocks noChangeAspect="1"/>
          </p:cNvPicPr>
          <p:nvPr/>
        </p:nvPicPr>
        <p:blipFill>
          <a:blip r:embed="rId2"/>
          <a:stretch>
            <a:fillRect/>
          </a:stretch>
        </p:blipFill>
        <p:spPr>
          <a:xfrm>
            <a:off x="2483768" y="2132856"/>
            <a:ext cx="5829300" cy="720080"/>
          </a:xfrm>
          <a:prstGeom prst="rect">
            <a:avLst/>
          </a:prstGeom>
        </p:spPr>
      </p:pic>
      <p:pic>
        <p:nvPicPr>
          <p:cNvPr id="5" name="Picture 4"/>
          <p:cNvPicPr>
            <a:picLocks noChangeAspect="1"/>
          </p:cNvPicPr>
          <p:nvPr/>
        </p:nvPicPr>
        <p:blipFill>
          <a:blip r:embed="rId3"/>
          <a:stretch>
            <a:fillRect/>
          </a:stretch>
        </p:blipFill>
        <p:spPr>
          <a:xfrm>
            <a:off x="2699792" y="4367836"/>
            <a:ext cx="1257300" cy="742950"/>
          </a:xfrm>
          <a:prstGeom prst="rect">
            <a:avLst/>
          </a:prstGeom>
        </p:spPr>
      </p:pic>
      <p:pic>
        <p:nvPicPr>
          <p:cNvPr id="6" name="Picture 5"/>
          <p:cNvPicPr>
            <a:picLocks noChangeAspect="1"/>
          </p:cNvPicPr>
          <p:nvPr/>
        </p:nvPicPr>
        <p:blipFill>
          <a:blip r:embed="rId4"/>
          <a:stretch>
            <a:fillRect/>
          </a:stretch>
        </p:blipFill>
        <p:spPr>
          <a:xfrm>
            <a:off x="2699792" y="3253581"/>
            <a:ext cx="1276350" cy="609600"/>
          </a:xfrm>
          <a:prstGeom prst="rect">
            <a:avLst/>
          </a:prstGeom>
        </p:spPr>
      </p:pic>
    </p:spTree>
    <p:extLst>
      <p:ext uri="{BB962C8B-B14F-4D97-AF65-F5344CB8AC3E}">
        <p14:creationId xmlns:p14="http://schemas.microsoft.com/office/powerpoint/2010/main" val="2038285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r>
              <a:rPr lang="en-US" b="1" dirty="0" smtClean="0"/>
              <a:t>Data Preprocessing</a:t>
            </a:r>
            <a:endParaRPr lang="en-IN" b="1" dirty="0"/>
          </a:p>
        </p:txBody>
      </p:sp>
    </p:spTree>
    <p:extLst>
      <p:ext uri="{BB962C8B-B14F-4D97-AF65-F5344CB8AC3E}">
        <p14:creationId xmlns:p14="http://schemas.microsoft.com/office/powerpoint/2010/main" val="2465400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IN" dirty="0"/>
          </a:p>
        </p:txBody>
      </p:sp>
      <p:sp>
        <p:nvSpPr>
          <p:cNvPr id="3" name="Content Placeholder 2"/>
          <p:cNvSpPr>
            <a:spLocks noGrp="1"/>
          </p:cNvSpPr>
          <p:nvPr>
            <p:ph idx="1"/>
          </p:nvPr>
        </p:nvSpPr>
        <p:spPr/>
        <p:txBody>
          <a:bodyPr>
            <a:normAutofit/>
          </a:bodyPr>
          <a:lstStyle/>
          <a:p>
            <a:pPr marL="0" indent="0">
              <a:buNone/>
            </a:pPr>
            <a:r>
              <a:rPr lang="en-IN" sz="2000" dirty="0" smtClean="0"/>
              <a:t>Consider the following data (in increasing order) for the attribute </a:t>
            </a:r>
            <a:r>
              <a:rPr lang="en-IN" sz="2000" i="1" dirty="0" smtClean="0"/>
              <a:t>age</a:t>
            </a:r>
            <a:r>
              <a:rPr lang="en-IN" sz="2000" dirty="0" smtClean="0"/>
              <a:t>:</a:t>
            </a:r>
          </a:p>
          <a:p>
            <a:r>
              <a:rPr lang="en-IN" sz="2000" dirty="0" smtClean="0"/>
              <a:t>13, 15, 16, 16, 19, 20, 20, 21, 22, 22, 25, 25, 25, 25, 30, 33, 33, 35, 35, 35, 35, 36, 40, 45, 46,52, 70.</a:t>
            </a:r>
          </a:p>
          <a:p>
            <a:pPr marL="0" indent="0">
              <a:buNone/>
            </a:pPr>
            <a:r>
              <a:rPr lang="en-IN" sz="2000" dirty="0" smtClean="0"/>
              <a:t>Use min-max normalization to transform the value 35 for </a:t>
            </a:r>
            <a:r>
              <a:rPr lang="en-IN" sz="2000" i="1" dirty="0" smtClean="0"/>
              <a:t>age </a:t>
            </a:r>
            <a:r>
              <a:rPr lang="en-IN" sz="2000" dirty="0" smtClean="0"/>
              <a:t>onto the range [0.0,  1.0].</a:t>
            </a:r>
            <a:r>
              <a:rPr lang="en-IN" dirty="0" smtClean="0"/>
              <a:t>	</a:t>
            </a:r>
            <a:endParaRPr lang="en-IN" dirty="0" smtClean="0"/>
          </a:p>
          <a:p>
            <a:pPr marL="0" indent="0">
              <a:buNone/>
            </a:pPr>
            <a:r>
              <a:rPr lang="en-IN" dirty="0" smtClean="0"/>
              <a:t>		</a:t>
            </a:r>
            <a:endParaRPr lang="en-IN" dirty="0"/>
          </a:p>
        </p:txBody>
      </p:sp>
      <p:pic>
        <p:nvPicPr>
          <p:cNvPr id="4" name="Picture 3"/>
          <p:cNvPicPr/>
          <p:nvPr/>
        </p:nvPicPr>
        <p:blipFill>
          <a:blip r:embed="rId2"/>
          <a:srcRect/>
          <a:stretch>
            <a:fillRect/>
          </a:stretch>
        </p:blipFill>
        <p:spPr bwMode="auto">
          <a:xfrm>
            <a:off x="1187624" y="3717032"/>
            <a:ext cx="5193030" cy="714375"/>
          </a:xfrm>
          <a:prstGeom prst="rect">
            <a:avLst/>
          </a:prstGeom>
          <a:noFill/>
          <a:ln w="9525">
            <a:noFill/>
            <a:miter lim="800000"/>
            <a:headEnd/>
            <a:tailEnd/>
          </a:ln>
          <a:effectLst/>
        </p:spPr>
      </p:pic>
      <p:sp>
        <p:nvSpPr>
          <p:cNvPr id="5" name="Rectangle 4"/>
          <p:cNvSpPr/>
          <p:nvPr/>
        </p:nvSpPr>
        <p:spPr>
          <a:xfrm>
            <a:off x="1802121" y="4725144"/>
            <a:ext cx="4572000" cy="646331"/>
          </a:xfrm>
          <a:prstGeom prst="rect">
            <a:avLst/>
          </a:prstGeom>
        </p:spPr>
        <p:txBody>
          <a:bodyPr>
            <a:spAutoFit/>
          </a:bodyPr>
          <a:lstStyle/>
          <a:p>
            <a:pPr>
              <a:spcAft>
                <a:spcPts val="0"/>
              </a:spcAft>
            </a:pPr>
            <a:r>
              <a:rPr lang="en-IN" b="1" dirty="0">
                <a:solidFill>
                  <a:srgbClr val="FF0000"/>
                </a:solidFill>
                <a:latin typeface="Times New Roman" panose="02020603050405020304" pitchFamily="18" charset="0"/>
                <a:ea typeface="Constantia" panose="02030602050306030303" pitchFamily="18" charset="0"/>
                <a:cs typeface="Times New Roman" panose="02020603050405020304" pitchFamily="18" charset="0"/>
              </a:rPr>
              <a:t>35-13/70-13(1-0)+0  </a:t>
            </a:r>
            <a:endParaRPr lang="en-IN" dirty="0">
              <a:latin typeface="Constantia" panose="02030602050306030303" pitchFamily="18" charset="0"/>
              <a:ea typeface="Constantia" panose="02030602050306030303" pitchFamily="18" charset="0"/>
              <a:cs typeface="Times New Roman" panose="02020603050405020304" pitchFamily="18" charset="0"/>
            </a:endParaRPr>
          </a:p>
          <a:p>
            <a:r>
              <a:rPr lang="en-IN" b="1" dirty="0">
                <a:solidFill>
                  <a:srgbClr val="FF0000"/>
                </a:solidFill>
                <a:latin typeface="Times New Roman" panose="02020603050405020304" pitchFamily="18" charset="0"/>
                <a:ea typeface="Calibri" panose="020F0502020204030204" pitchFamily="34" charset="0"/>
              </a:rPr>
              <a:t>            =22/57=0.38</a:t>
            </a:r>
            <a:endParaRPr lang="en-IN" dirty="0"/>
          </a:p>
        </p:txBody>
      </p:sp>
    </p:spTree>
    <p:extLst>
      <p:ext uri="{BB962C8B-B14F-4D97-AF65-F5344CB8AC3E}">
        <p14:creationId xmlns:p14="http://schemas.microsoft.com/office/powerpoint/2010/main" val="3340224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Data Reduction</a:t>
            </a:r>
            <a:endParaRPr lang="en-IN"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IN" dirty="0"/>
              <a:t>Data reduction strategies</a:t>
            </a:r>
          </a:p>
          <a:p>
            <a:pPr lvl="1"/>
            <a:r>
              <a:rPr lang="en-IN" dirty="0"/>
              <a:t>Dimensionality reduction, e.g., remove unimportant attributes</a:t>
            </a:r>
          </a:p>
          <a:p>
            <a:pPr lvl="2"/>
            <a:r>
              <a:rPr lang="en-IN" dirty="0"/>
              <a:t>Wavelet transforms</a:t>
            </a:r>
          </a:p>
          <a:p>
            <a:pPr lvl="2"/>
            <a:r>
              <a:rPr lang="en-IN" dirty="0"/>
              <a:t>Principal Components Analysis (PCA)</a:t>
            </a:r>
          </a:p>
          <a:p>
            <a:pPr lvl="2"/>
            <a:r>
              <a:rPr lang="en-IN" dirty="0"/>
              <a:t>Feature or attribute subset selection</a:t>
            </a:r>
          </a:p>
          <a:p>
            <a:pPr lvl="1"/>
            <a:r>
              <a:rPr lang="en-IN" dirty="0" err="1"/>
              <a:t>Numerosity</a:t>
            </a:r>
            <a:r>
              <a:rPr lang="en-IN" dirty="0"/>
              <a:t> reduction (some simply call it: Data Reduction)</a:t>
            </a:r>
          </a:p>
          <a:p>
            <a:pPr lvl="2"/>
            <a:r>
              <a:rPr lang="en-IN" dirty="0"/>
              <a:t>Regression and Log-Linear Models</a:t>
            </a:r>
          </a:p>
          <a:p>
            <a:pPr lvl="2"/>
            <a:r>
              <a:rPr lang="en-IN" dirty="0"/>
              <a:t>Histograms, clustering, sampling</a:t>
            </a:r>
          </a:p>
          <a:p>
            <a:pPr lvl="2"/>
            <a:r>
              <a:rPr lang="en-IN" dirty="0"/>
              <a:t>Data cube aggregation</a:t>
            </a:r>
          </a:p>
          <a:p>
            <a:pPr lvl="1"/>
            <a:r>
              <a:rPr lang="en-IN" dirty="0"/>
              <a:t>Data compression</a:t>
            </a:r>
          </a:p>
          <a:p>
            <a:endParaRPr lang="en-IN" dirty="0"/>
          </a:p>
        </p:txBody>
      </p:sp>
    </p:spTree>
    <p:extLst>
      <p:ext uri="{BB962C8B-B14F-4D97-AF65-F5344CB8AC3E}">
        <p14:creationId xmlns:p14="http://schemas.microsoft.com/office/powerpoint/2010/main" val="3553256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a:t>
            </a:r>
          </a:p>
          <a:p>
            <a:pPr marL="0" indent="0">
              <a:buNone/>
            </a:pPr>
            <a:r>
              <a:rPr lang="en-US" dirty="0"/>
              <a:t> </a:t>
            </a:r>
            <a:r>
              <a:rPr lang="en-US" dirty="0" smtClean="0"/>
              <a:t>                                                   </a:t>
            </a:r>
            <a:r>
              <a:rPr lang="en-US" b="1" dirty="0" smtClean="0"/>
              <a:t>Data Exploration</a:t>
            </a:r>
            <a:endParaRPr lang="en-IN" b="1" dirty="0"/>
          </a:p>
        </p:txBody>
      </p:sp>
    </p:spTree>
    <p:extLst>
      <p:ext uri="{BB962C8B-B14F-4D97-AF65-F5344CB8AC3E}">
        <p14:creationId xmlns:p14="http://schemas.microsoft.com/office/powerpoint/2010/main" val="2418747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Data types</a:t>
            </a:r>
            <a:endParaRPr lang="en-IN" dirty="0">
              <a:solidFill>
                <a:srgbClr val="FF0000"/>
              </a:solidFill>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Record</a:t>
            </a:r>
          </a:p>
          <a:p>
            <a:pPr>
              <a:buFont typeface="Wingdings" panose="05000000000000000000" pitchFamily="2" charset="2"/>
              <a:buChar char="v"/>
            </a:pPr>
            <a:r>
              <a:rPr lang="en-IN" dirty="0"/>
              <a:t>Graph and </a:t>
            </a:r>
            <a:r>
              <a:rPr lang="en-IN" dirty="0" smtClean="0"/>
              <a:t>network</a:t>
            </a:r>
          </a:p>
          <a:p>
            <a:pPr>
              <a:buFont typeface="Wingdings" panose="05000000000000000000" pitchFamily="2" charset="2"/>
              <a:buChar char="v"/>
            </a:pPr>
            <a:r>
              <a:rPr lang="en-US" dirty="0" smtClean="0"/>
              <a:t>Ordered</a:t>
            </a:r>
          </a:p>
          <a:p>
            <a:pPr>
              <a:buFont typeface="Wingdings" panose="05000000000000000000" pitchFamily="2" charset="2"/>
              <a:buChar char="v"/>
            </a:pPr>
            <a:r>
              <a:rPr lang="pt-BR" dirty="0"/>
              <a:t>Spatial, image and multimedia</a:t>
            </a:r>
            <a:endParaRPr lang="en-IN" dirty="0"/>
          </a:p>
        </p:txBody>
      </p:sp>
    </p:spTree>
    <p:extLst>
      <p:ext uri="{BB962C8B-B14F-4D97-AF65-F5344CB8AC3E}">
        <p14:creationId xmlns:p14="http://schemas.microsoft.com/office/powerpoint/2010/main" val="1539868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Attribute types</a:t>
            </a:r>
            <a:endParaRPr lang="en-IN"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395536" y="1268760"/>
            <a:ext cx="8136904" cy="5112567"/>
          </a:xfrm>
          <a:prstGeom prst="rect">
            <a:avLst/>
          </a:prstGeom>
        </p:spPr>
      </p:pic>
    </p:spTree>
    <p:extLst>
      <p:ext uri="{BB962C8B-B14F-4D97-AF65-F5344CB8AC3E}">
        <p14:creationId xmlns:p14="http://schemas.microsoft.com/office/powerpoint/2010/main" val="3280125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179512" y="1412776"/>
            <a:ext cx="4536504" cy="4536172"/>
          </a:xfrm>
        </p:spPr>
        <p:txBody>
          <a:bodyPr>
            <a:normAutofit fontScale="92500"/>
          </a:bodyPr>
          <a:lstStyle/>
          <a:p>
            <a:pPr marL="0" indent="0" algn="just">
              <a:buNone/>
            </a:pPr>
            <a:r>
              <a:rPr lang="en-US" sz="1600" dirty="0"/>
              <a:t>Let us take an example of “100 meter race” in a tournament where three runners are participating from three different states of Malaysia. Each runner is assigned a number(displayed in uniform) to differentiate from each other. Once the race is over, the winner is declared along with the declaration of first runner up and second runner up based on the criteria that who reaches the destination first, second and last. During the tournament, judge is asked to rate each runner on the scale of 1–10 based on </a:t>
            </a:r>
            <a:r>
              <a:rPr lang="en-US" sz="1600" dirty="0" smtClean="0"/>
              <a:t>certain criteria. The </a:t>
            </a:r>
            <a:r>
              <a:rPr lang="en-US" sz="1600" dirty="0"/>
              <a:t>time spent by each runner in completing the </a:t>
            </a:r>
            <a:r>
              <a:rPr lang="en-US" sz="1600" dirty="0" smtClean="0"/>
              <a:t>race</a:t>
            </a:r>
            <a:r>
              <a:rPr lang="en-US" dirty="0" smtClean="0"/>
              <a:t>.  </a:t>
            </a:r>
            <a:r>
              <a:rPr lang="en-US" sz="1800" b="1" dirty="0" smtClean="0"/>
              <a:t>Find </a:t>
            </a:r>
            <a:r>
              <a:rPr lang="en-US" sz="1800" b="1" dirty="0"/>
              <a:t>all the attribute </a:t>
            </a:r>
            <a:r>
              <a:rPr lang="en-US" sz="1800" b="1" dirty="0" smtClean="0"/>
              <a:t>type</a:t>
            </a:r>
          </a:p>
          <a:p>
            <a:pPr marL="0" indent="0">
              <a:buNone/>
            </a:pPr>
            <a:r>
              <a:rPr lang="en-US" sz="1800" b="1" dirty="0"/>
              <a:t>1 The number displayed in the uniform to identify runners is an example of nominal scale.</a:t>
            </a:r>
            <a:endParaRPr lang="en-IN" sz="1800" b="1" dirty="0"/>
          </a:p>
          <a:p>
            <a:pPr marL="0" indent="0">
              <a:buNone/>
            </a:pPr>
            <a:r>
              <a:rPr lang="en-US" sz="1800" b="1" dirty="0"/>
              <a:t>2. The rank order of runners such as “second runner up as 3”, “first runner up as 2” and the “winner as 1” is an example of ordinal scale. </a:t>
            </a:r>
            <a:endParaRPr lang="en-IN" sz="1800" b="1" dirty="0"/>
          </a:p>
        </p:txBody>
      </p:sp>
      <p:sp>
        <p:nvSpPr>
          <p:cNvPr id="4" name="Rectangle 3"/>
          <p:cNvSpPr/>
          <p:nvPr/>
        </p:nvSpPr>
        <p:spPr>
          <a:xfrm>
            <a:off x="5076056" y="727633"/>
            <a:ext cx="4572000" cy="3046988"/>
          </a:xfrm>
          <a:prstGeom prst="rect">
            <a:avLst/>
          </a:prstGeom>
        </p:spPr>
        <p:txBody>
          <a:bodyPr>
            <a:spAutoFit/>
          </a:bodyPr>
          <a:lstStyle/>
          <a:p>
            <a:r>
              <a:rPr lang="en-US" sz="1600" dirty="0" smtClean="0">
                <a:solidFill>
                  <a:srgbClr val="000000"/>
                </a:solidFill>
                <a:latin typeface="Barlow"/>
              </a:rPr>
              <a:t>1..</a:t>
            </a:r>
            <a:r>
              <a:rPr lang="en-US" sz="1600" dirty="0">
                <a:solidFill>
                  <a:srgbClr val="000000"/>
                </a:solidFill>
                <a:latin typeface="Barlow"/>
              </a:rPr>
              <a:t> </a:t>
            </a:r>
          </a:p>
          <a:p>
            <a:pPr>
              <a:buFont typeface="Arial" panose="020B0604020202020204" pitchFamily="34" charset="0"/>
              <a:buChar char="•"/>
            </a:pPr>
            <a:r>
              <a:rPr lang="en-US" sz="1600" dirty="0">
                <a:solidFill>
                  <a:srgbClr val="000000"/>
                </a:solidFill>
                <a:latin typeface="Barlow"/>
              </a:rPr>
              <a:t>Favorite candy bar</a:t>
            </a:r>
          </a:p>
          <a:p>
            <a:pPr>
              <a:buFont typeface="Arial" panose="020B0604020202020204" pitchFamily="34" charset="0"/>
              <a:buChar char="•"/>
            </a:pPr>
            <a:r>
              <a:rPr lang="en-US" sz="1600" dirty="0">
                <a:solidFill>
                  <a:srgbClr val="000000"/>
                </a:solidFill>
                <a:latin typeface="Barlow"/>
              </a:rPr>
              <a:t>Weight of luggage</a:t>
            </a:r>
          </a:p>
          <a:p>
            <a:pPr>
              <a:buFont typeface="Arial" panose="020B0604020202020204" pitchFamily="34" charset="0"/>
              <a:buChar char="•"/>
            </a:pPr>
            <a:r>
              <a:rPr lang="en-US" sz="1600" dirty="0">
                <a:solidFill>
                  <a:srgbClr val="000000"/>
                </a:solidFill>
                <a:latin typeface="Barlow"/>
              </a:rPr>
              <a:t>Year of your birth</a:t>
            </a:r>
          </a:p>
          <a:p>
            <a:pPr>
              <a:buFont typeface="Arial" panose="020B0604020202020204" pitchFamily="34" charset="0"/>
              <a:buChar char="•"/>
            </a:pPr>
            <a:r>
              <a:rPr lang="en-US" sz="1600" dirty="0">
                <a:solidFill>
                  <a:srgbClr val="000000"/>
                </a:solidFill>
                <a:latin typeface="Barlow"/>
              </a:rPr>
              <a:t>Egg size (small, medium, large, extra large, jumbo)</a:t>
            </a:r>
          </a:p>
          <a:p>
            <a:r>
              <a:rPr lang="en-US" sz="1600" dirty="0" smtClean="0">
                <a:solidFill>
                  <a:srgbClr val="000000"/>
                </a:solidFill>
                <a:latin typeface="Barlow"/>
              </a:rPr>
              <a:t>2.</a:t>
            </a:r>
            <a:r>
              <a:rPr lang="en-US" sz="1600" dirty="0">
                <a:solidFill>
                  <a:srgbClr val="000000"/>
                </a:solidFill>
                <a:latin typeface="Barlow"/>
              </a:rPr>
              <a:t> </a:t>
            </a:r>
          </a:p>
          <a:p>
            <a:pPr>
              <a:buFont typeface="Arial" panose="020B0604020202020204" pitchFamily="34" charset="0"/>
              <a:buChar char="•"/>
            </a:pPr>
            <a:r>
              <a:rPr lang="en-US" sz="1600" dirty="0">
                <a:solidFill>
                  <a:srgbClr val="000000"/>
                </a:solidFill>
                <a:latin typeface="Barlow"/>
              </a:rPr>
              <a:t>Military rank</a:t>
            </a:r>
          </a:p>
          <a:p>
            <a:pPr>
              <a:buFont typeface="Arial" panose="020B0604020202020204" pitchFamily="34" charset="0"/>
              <a:buChar char="•"/>
            </a:pPr>
            <a:r>
              <a:rPr lang="en-US" sz="1600" dirty="0">
                <a:solidFill>
                  <a:srgbClr val="000000"/>
                </a:solidFill>
                <a:latin typeface="Barlow"/>
              </a:rPr>
              <a:t>Number of children in a family</a:t>
            </a:r>
          </a:p>
          <a:p>
            <a:pPr>
              <a:buFont typeface="Arial" panose="020B0604020202020204" pitchFamily="34" charset="0"/>
              <a:buChar char="•"/>
            </a:pPr>
            <a:r>
              <a:rPr lang="en-US" sz="1600" dirty="0">
                <a:solidFill>
                  <a:srgbClr val="000000"/>
                </a:solidFill>
                <a:latin typeface="Barlow"/>
              </a:rPr>
              <a:t>Jersey numbers for a football team</a:t>
            </a:r>
          </a:p>
          <a:p>
            <a:pPr>
              <a:buFont typeface="Arial" panose="020B0604020202020204" pitchFamily="34" charset="0"/>
              <a:buChar char="•"/>
            </a:pPr>
            <a:r>
              <a:rPr lang="en-US" sz="1600" dirty="0">
                <a:solidFill>
                  <a:srgbClr val="000000"/>
                </a:solidFill>
                <a:latin typeface="Barlow"/>
              </a:rPr>
              <a:t>Shoe size</a:t>
            </a:r>
          </a:p>
          <a:p>
            <a:r>
              <a:rPr lang="en-US" sz="1600" dirty="0">
                <a:solidFill>
                  <a:srgbClr val="000000"/>
                </a:solidFill>
                <a:latin typeface="Barlow"/>
              </a:rPr>
              <a:t>Answers: N,R,I,O and O,R,N,I</a:t>
            </a:r>
            <a:endParaRPr lang="en-US" sz="1600" b="0" i="0" dirty="0">
              <a:solidFill>
                <a:srgbClr val="000000"/>
              </a:solidFill>
              <a:effectLst/>
              <a:latin typeface="Barlow"/>
            </a:endParaRPr>
          </a:p>
        </p:txBody>
      </p:sp>
      <p:pic>
        <p:nvPicPr>
          <p:cNvPr id="5" name="Picture 4"/>
          <p:cNvPicPr>
            <a:picLocks noChangeAspect="1"/>
          </p:cNvPicPr>
          <p:nvPr/>
        </p:nvPicPr>
        <p:blipFill>
          <a:blip r:embed="rId2"/>
          <a:stretch>
            <a:fillRect/>
          </a:stretch>
        </p:blipFill>
        <p:spPr>
          <a:xfrm>
            <a:off x="4788024" y="3964468"/>
            <a:ext cx="4104456" cy="1984480"/>
          </a:xfrm>
          <a:prstGeom prst="rect">
            <a:avLst/>
          </a:prstGeom>
        </p:spPr>
      </p:pic>
    </p:spTree>
    <p:extLst>
      <p:ext uri="{BB962C8B-B14F-4D97-AF65-F5344CB8AC3E}">
        <p14:creationId xmlns:p14="http://schemas.microsoft.com/office/powerpoint/2010/main" val="2974480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Basic Statistical Descriptions of Data</a:t>
            </a:r>
            <a:endParaRPr lang="en-IN" dirty="0">
              <a:solidFill>
                <a:srgbClr val="FF0000"/>
              </a:solidFill>
            </a:endParaRPr>
          </a:p>
        </p:txBody>
      </p:sp>
      <p:sp>
        <p:nvSpPr>
          <p:cNvPr id="3" name="Content Placeholder 2"/>
          <p:cNvSpPr>
            <a:spLocks noGrp="1"/>
          </p:cNvSpPr>
          <p:nvPr>
            <p:ph idx="1"/>
          </p:nvPr>
        </p:nvSpPr>
        <p:spPr>
          <a:xfrm>
            <a:off x="457200" y="1484784"/>
            <a:ext cx="8229600" cy="4968552"/>
          </a:xfrm>
        </p:spPr>
        <p:txBody>
          <a:bodyPr>
            <a:normAutofit lnSpcReduction="10000"/>
          </a:bodyPr>
          <a:lstStyle/>
          <a:p>
            <a:pPr marL="0" indent="0">
              <a:buNone/>
            </a:pPr>
            <a:r>
              <a:rPr lang="en-US" sz="1600" b="1" dirty="0" smtClean="0">
                <a:solidFill>
                  <a:schemeClr val="accent1"/>
                </a:solidFill>
              </a:rPr>
              <a:t>Central latency –Mean, Median, Mode</a:t>
            </a:r>
          </a:p>
          <a:p>
            <a:r>
              <a:rPr lang="en-US" sz="1600" dirty="0" smtClean="0"/>
              <a:t>Mean-average</a:t>
            </a:r>
          </a:p>
          <a:p>
            <a:r>
              <a:rPr lang="en-US" sz="1600" dirty="0" smtClean="0"/>
              <a:t>Median-Middle value</a:t>
            </a:r>
          </a:p>
          <a:p>
            <a:r>
              <a:rPr lang="en-US" sz="1600" dirty="0" smtClean="0"/>
              <a:t>Mode-Most frequent value</a:t>
            </a:r>
            <a:endParaRPr lang="en-US" sz="1600" dirty="0"/>
          </a:p>
          <a:p>
            <a:pPr marL="0" indent="0">
              <a:buNone/>
            </a:pPr>
            <a:endParaRPr lang="en-US" sz="1600" b="1" dirty="0" smtClean="0"/>
          </a:p>
          <a:p>
            <a:pPr marL="0" indent="0">
              <a:buNone/>
            </a:pPr>
            <a:r>
              <a:rPr lang="en-US" sz="1600" b="1" dirty="0" smtClean="0">
                <a:solidFill>
                  <a:schemeClr val="accent1"/>
                </a:solidFill>
              </a:rPr>
              <a:t>Five number summary –Box plot</a:t>
            </a:r>
          </a:p>
          <a:p>
            <a:pPr fontAlgn="base"/>
            <a:r>
              <a:rPr lang="en-US" sz="1600" dirty="0"/>
              <a:t>The minimum – this is the smallest value in our data set.</a:t>
            </a:r>
          </a:p>
          <a:p>
            <a:pPr fontAlgn="base"/>
            <a:r>
              <a:rPr lang="en-US" sz="1600" dirty="0"/>
              <a:t>The first quartile – this number is denoted </a:t>
            </a:r>
            <a:r>
              <a:rPr lang="en-US" sz="1600" i="1" dirty="0"/>
              <a:t>Q</a:t>
            </a:r>
            <a:r>
              <a:rPr lang="en-US" sz="1600" baseline="-25000" dirty="0"/>
              <a:t>1</a:t>
            </a:r>
            <a:r>
              <a:rPr lang="en-US" sz="1600" dirty="0"/>
              <a:t> and 25% of our data falls below the first quartile.</a:t>
            </a:r>
          </a:p>
          <a:p>
            <a:pPr fontAlgn="base"/>
            <a:r>
              <a:rPr lang="en-US" sz="1600" dirty="0"/>
              <a:t>The median – this is the midway point of the data. 50% of all data falls below the median.</a:t>
            </a:r>
          </a:p>
          <a:p>
            <a:pPr fontAlgn="base"/>
            <a:r>
              <a:rPr lang="en-US" sz="1600" dirty="0"/>
              <a:t>The third quartile – this number is denoted </a:t>
            </a:r>
            <a:r>
              <a:rPr lang="en-US" sz="1600" i="1" dirty="0"/>
              <a:t>Q</a:t>
            </a:r>
            <a:r>
              <a:rPr lang="en-US" sz="1600" baseline="-25000" dirty="0"/>
              <a:t>3</a:t>
            </a:r>
            <a:r>
              <a:rPr lang="en-US" sz="1600" dirty="0"/>
              <a:t> and 75% of our data falls below the third quartile.</a:t>
            </a:r>
          </a:p>
          <a:p>
            <a:pPr fontAlgn="base"/>
            <a:r>
              <a:rPr lang="en-US" sz="1600" dirty="0"/>
              <a:t>The maximum – this is the largest value in our data set.</a:t>
            </a:r>
          </a:p>
          <a:p>
            <a:pPr marL="0" indent="0">
              <a:buNone/>
            </a:pPr>
            <a:endParaRPr lang="en-US" sz="1600" b="1" dirty="0" smtClean="0"/>
          </a:p>
          <a:p>
            <a:pPr marL="0" indent="0">
              <a:buNone/>
            </a:pPr>
            <a:r>
              <a:rPr lang="en-US" sz="1600" b="1" dirty="0" smtClean="0">
                <a:solidFill>
                  <a:schemeClr val="accent1"/>
                </a:solidFill>
              </a:rPr>
              <a:t>Variance </a:t>
            </a:r>
            <a:r>
              <a:rPr lang="en-US" sz="1600" b="1" dirty="0" smtClean="0"/>
              <a:t>:</a:t>
            </a:r>
          </a:p>
          <a:p>
            <a:pPr marL="0" indent="0">
              <a:buNone/>
            </a:pPr>
            <a:endParaRPr lang="en-US" sz="1600" b="1" dirty="0"/>
          </a:p>
          <a:p>
            <a:pPr marL="0" indent="0">
              <a:buNone/>
            </a:pPr>
            <a:endParaRPr lang="en-US" sz="1600" b="1" dirty="0" smtClean="0"/>
          </a:p>
          <a:p>
            <a:pPr marL="0" indent="0">
              <a:buNone/>
            </a:pPr>
            <a:r>
              <a:rPr lang="en-US" sz="1600" b="1" dirty="0" smtClean="0">
                <a:solidFill>
                  <a:schemeClr val="accent1"/>
                </a:solidFill>
              </a:rPr>
              <a:t>Standard deviation:</a:t>
            </a:r>
            <a:endParaRPr lang="en-IN" sz="1600" b="1" dirty="0">
              <a:solidFill>
                <a:schemeClr val="accent1"/>
              </a:solidFill>
            </a:endParaRPr>
          </a:p>
        </p:txBody>
      </p:sp>
      <p:pic>
        <p:nvPicPr>
          <p:cNvPr id="4" name="Picture 3"/>
          <p:cNvPicPr>
            <a:picLocks noChangeAspect="1"/>
          </p:cNvPicPr>
          <p:nvPr/>
        </p:nvPicPr>
        <p:blipFill>
          <a:blip r:embed="rId2"/>
          <a:stretch>
            <a:fillRect/>
          </a:stretch>
        </p:blipFill>
        <p:spPr>
          <a:xfrm>
            <a:off x="1835696" y="4941168"/>
            <a:ext cx="2314575" cy="648072"/>
          </a:xfrm>
          <a:prstGeom prst="rect">
            <a:avLst/>
          </a:prstGeom>
        </p:spPr>
      </p:pic>
      <p:pic>
        <p:nvPicPr>
          <p:cNvPr id="5" name="Picture 4"/>
          <p:cNvPicPr>
            <a:picLocks noChangeAspect="1"/>
          </p:cNvPicPr>
          <p:nvPr/>
        </p:nvPicPr>
        <p:blipFill>
          <a:blip r:embed="rId3"/>
          <a:stretch>
            <a:fillRect/>
          </a:stretch>
        </p:blipFill>
        <p:spPr>
          <a:xfrm>
            <a:off x="2982536" y="5502077"/>
            <a:ext cx="2581275" cy="942975"/>
          </a:xfrm>
          <a:prstGeom prst="rect">
            <a:avLst/>
          </a:prstGeom>
        </p:spPr>
      </p:pic>
    </p:spTree>
    <p:extLst>
      <p:ext uri="{BB962C8B-B14F-4D97-AF65-F5344CB8AC3E}">
        <p14:creationId xmlns:p14="http://schemas.microsoft.com/office/powerpoint/2010/main" val="1534597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plot or five number summary</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Find out the outlier of the given data  Using Box plot</a:t>
            </a:r>
          </a:p>
          <a:p>
            <a:pPr marL="0" indent="0">
              <a:buNone/>
            </a:pPr>
            <a:r>
              <a:rPr lang="en-IN" dirty="0"/>
              <a:t>                 6 47 49 15 42 41 7 39 43 40 36 </a:t>
            </a:r>
            <a:endParaRPr lang="en-IN" dirty="0" smtClean="0"/>
          </a:p>
          <a:p>
            <a:pPr marL="0" indent="0">
              <a:buNone/>
            </a:pPr>
            <a:r>
              <a:rPr lang="en-IN" b="1" dirty="0" err="1" smtClean="0">
                <a:solidFill>
                  <a:schemeClr val="tx2">
                    <a:lumMod val="60000"/>
                    <a:lumOff val="40000"/>
                  </a:schemeClr>
                </a:solidFill>
              </a:rPr>
              <a:t>Ans</a:t>
            </a:r>
            <a:r>
              <a:rPr lang="en-IN" b="1" dirty="0">
                <a:solidFill>
                  <a:schemeClr val="tx2">
                    <a:lumMod val="60000"/>
                    <a:lumOff val="40000"/>
                  </a:schemeClr>
                </a:solidFill>
              </a:rPr>
              <a:t>: Sorted data </a:t>
            </a:r>
          </a:p>
          <a:p>
            <a:pPr marL="0" indent="0">
              <a:buNone/>
            </a:pPr>
            <a:r>
              <a:rPr lang="en-IN" dirty="0"/>
              <a:t>              6,7,15,36,39,40,41,42,43,47,49</a:t>
            </a:r>
          </a:p>
          <a:p>
            <a:pPr marL="0" indent="0">
              <a:buNone/>
            </a:pPr>
            <a:r>
              <a:rPr lang="en-IN" dirty="0"/>
              <a:t>Q1=15 </a:t>
            </a:r>
          </a:p>
          <a:p>
            <a:pPr marL="0" indent="0">
              <a:buNone/>
            </a:pPr>
            <a:r>
              <a:rPr lang="en-IN" dirty="0"/>
              <a:t>Q2 =40</a:t>
            </a:r>
          </a:p>
          <a:p>
            <a:pPr marL="0" indent="0">
              <a:buNone/>
            </a:pPr>
            <a:r>
              <a:rPr lang="en-IN" dirty="0"/>
              <a:t>Q3=43</a:t>
            </a:r>
          </a:p>
          <a:p>
            <a:pPr marL="0" indent="0">
              <a:buNone/>
            </a:pPr>
            <a:r>
              <a:rPr lang="en-IN" dirty="0"/>
              <a:t>IQR: Q3-Q1=28</a:t>
            </a:r>
          </a:p>
          <a:p>
            <a:pPr marL="0" indent="0">
              <a:buNone/>
            </a:pPr>
            <a:r>
              <a:rPr lang="en-IN" dirty="0"/>
              <a:t>Extremely high value =</a:t>
            </a:r>
            <a:r>
              <a:rPr lang="en-IN" dirty="0" smtClean="0"/>
              <a:t>43+1.5*28=85</a:t>
            </a:r>
            <a:endParaRPr lang="en-IN" dirty="0"/>
          </a:p>
          <a:p>
            <a:pPr marL="0" indent="0">
              <a:buNone/>
            </a:pPr>
            <a:r>
              <a:rPr lang="en-IN" dirty="0"/>
              <a:t>Extremely low value =15-1.5*28=27</a:t>
            </a:r>
          </a:p>
          <a:p>
            <a:pPr marL="0" indent="0">
              <a:buNone/>
            </a:pPr>
            <a:r>
              <a:rPr lang="en-IN" dirty="0"/>
              <a:t>Value less than 27 greater than 85 outlier </a:t>
            </a:r>
          </a:p>
          <a:p>
            <a:pPr marL="0" indent="0">
              <a:buNone/>
            </a:pPr>
            <a:r>
              <a:rPr lang="en-IN" dirty="0"/>
              <a:t>The outlier are 6,7,15</a:t>
            </a:r>
          </a:p>
          <a:p>
            <a:endParaRPr lang="en-IN" dirty="0"/>
          </a:p>
        </p:txBody>
      </p:sp>
    </p:spTree>
    <p:extLst>
      <p:ext uri="{BB962C8B-B14F-4D97-AF65-F5344CB8AC3E}">
        <p14:creationId xmlns:p14="http://schemas.microsoft.com/office/powerpoint/2010/main" val="562048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buNone/>
            </a:pPr>
            <a:r>
              <a:rPr lang="en-US" dirty="0"/>
              <a:t>Calculate variance and standard deviation for the following data?</a:t>
            </a:r>
          </a:p>
          <a:p>
            <a:pPr marL="0" indent="0">
              <a:buNone/>
            </a:pPr>
            <a:r>
              <a:rPr lang="en-US" dirty="0"/>
              <a:t>x 2 4 6 8 10</a:t>
            </a:r>
          </a:p>
          <a:p>
            <a:pPr marL="0" indent="0">
              <a:buNone/>
            </a:pPr>
            <a:r>
              <a:rPr lang="en-US" dirty="0"/>
              <a:t>f 3 5 9 5 3</a:t>
            </a:r>
          </a:p>
          <a:p>
            <a:pPr marL="0" indent="0">
              <a:buNone/>
            </a:pPr>
            <a:r>
              <a:rPr lang="en-US" dirty="0"/>
              <a:t>Answer:</a:t>
            </a:r>
          </a:p>
          <a:p>
            <a:pPr marL="0" indent="0">
              <a:buNone/>
            </a:pPr>
            <a:r>
              <a:rPr lang="en-US" dirty="0"/>
              <a:t>Mean= ∑</a:t>
            </a:r>
            <a:r>
              <a:rPr lang="en-US" dirty="0" err="1"/>
              <a:t>fx</a:t>
            </a:r>
            <a:r>
              <a:rPr lang="en-US" dirty="0"/>
              <a:t>/∑f= 150/25= 6</a:t>
            </a:r>
          </a:p>
          <a:p>
            <a:pPr marL="0" indent="0">
              <a:buNone/>
            </a:pPr>
            <a:r>
              <a:rPr lang="en-US" dirty="0"/>
              <a:t>Hence, variance= ∑fD²/N= 136/25= 5.44</a:t>
            </a:r>
          </a:p>
          <a:p>
            <a:pPr marL="0" indent="0">
              <a:buNone/>
            </a:pPr>
            <a:r>
              <a:rPr lang="en-US" dirty="0"/>
              <a:t>And standard deviation= √(5.44)= 2.33 standard deviation for the following data</a:t>
            </a:r>
            <a:endParaRPr lang="en-IN" dirty="0"/>
          </a:p>
        </p:txBody>
      </p:sp>
    </p:spTree>
    <p:extLst>
      <p:ext uri="{BB962C8B-B14F-4D97-AF65-F5344CB8AC3E}">
        <p14:creationId xmlns:p14="http://schemas.microsoft.com/office/powerpoint/2010/main" val="2991743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Proximity measure</a:t>
            </a:r>
            <a:endParaRPr lang="en-IN" dirty="0">
              <a:solidFill>
                <a:srgbClr val="FF0000"/>
              </a:solidFill>
            </a:endParaRPr>
          </a:p>
        </p:txBody>
      </p:sp>
      <p:sp>
        <p:nvSpPr>
          <p:cNvPr id="3" name="Content Placeholder 2"/>
          <p:cNvSpPr>
            <a:spLocks noGrp="1"/>
          </p:cNvSpPr>
          <p:nvPr>
            <p:ph sz="half" idx="1"/>
          </p:nvPr>
        </p:nvSpPr>
        <p:spPr>
          <a:xfrm>
            <a:off x="57076" y="1365476"/>
            <a:ext cx="4038600" cy="4760687"/>
          </a:xfrm>
          <a:ln w="19050">
            <a:solidFill>
              <a:schemeClr val="tx1"/>
            </a:solidFill>
          </a:ln>
        </p:spPr>
        <p:txBody>
          <a:bodyPr>
            <a:normAutofit/>
          </a:bodyPr>
          <a:lstStyle/>
          <a:p>
            <a:pPr marL="0" indent="0">
              <a:buNone/>
            </a:pPr>
            <a:r>
              <a:rPr lang="en-US" u="sng" dirty="0" smtClean="0">
                <a:solidFill>
                  <a:schemeClr val="accent1"/>
                </a:solidFill>
              </a:rPr>
              <a:t>Nominal attributes</a:t>
            </a:r>
          </a:p>
          <a:p>
            <a:pPr marL="0" indent="0">
              <a:buNone/>
            </a:pPr>
            <a:endParaRPr lang="en-IN" dirty="0"/>
          </a:p>
        </p:txBody>
      </p:sp>
      <p:sp>
        <p:nvSpPr>
          <p:cNvPr id="4" name="Content Placeholder 3"/>
          <p:cNvSpPr>
            <a:spLocks noGrp="1"/>
          </p:cNvSpPr>
          <p:nvPr>
            <p:ph sz="half" idx="2"/>
          </p:nvPr>
        </p:nvSpPr>
        <p:spPr>
          <a:xfrm>
            <a:off x="4648200" y="1417638"/>
            <a:ext cx="4038600" cy="4708525"/>
          </a:xfrm>
          <a:ln>
            <a:solidFill>
              <a:schemeClr val="tx1"/>
            </a:solidFill>
          </a:ln>
        </p:spPr>
        <p:txBody>
          <a:bodyPr>
            <a:normAutofit/>
          </a:bodyPr>
          <a:lstStyle/>
          <a:p>
            <a:pPr marL="0" indent="0">
              <a:buNone/>
            </a:pPr>
            <a:r>
              <a:rPr lang="en-US" u="sng" dirty="0" smtClean="0">
                <a:solidFill>
                  <a:schemeClr val="accent1"/>
                </a:solidFill>
              </a:rPr>
              <a:t>Binary attributes</a:t>
            </a:r>
          </a:p>
          <a:p>
            <a:pPr marL="0" indent="0">
              <a:buNone/>
            </a:pPr>
            <a:r>
              <a:rPr lang="en-US" sz="1600" dirty="0" smtClean="0"/>
              <a:t>1.Compute dissimilarity matrix from the below table</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spcBef>
                <a:spcPts val="600"/>
              </a:spcBef>
              <a:spcAft>
                <a:spcPts val="600"/>
              </a:spcAft>
              <a:buNone/>
            </a:pPr>
            <a:r>
              <a:rPr lang="en-IN" sz="1600" dirty="0" smtClean="0"/>
              <a:t>2.Symmetric </a:t>
            </a:r>
            <a:r>
              <a:rPr lang="en-IN" sz="1600" dirty="0"/>
              <a:t>binary dissimilarity</a:t>
            </a:r>
          </a:p>
          <a:p>
            <a:pPr>
              <a:spcBef>
                <a:spcPts val="600"/>
              </a:spcBef>
              <a:spcAft>
                <a:spcPts val="600"/>
              </a:spcAft>
            </a:pPr>
            <a:endParaRPr lang="en-IN" sz="1600" dirty="0"/>
          </a:p>
          <a:p>
            <a:pPr>
              <a:spcBef>
                <a:spcPts val="600"/>
              </a:spcBef>
              <a:spcAft>
                <a:spcPts val="600"/>
              </a:spcAft>
            </a:pPr>
            <a:endParaRPr lang="en-IN" sz="1600" dirty="0"/>
          </a:p>
          <a:p>
            <a:pPr marL="0" indent="0">
              <a:spcBef>
                <a:spcPts val="600"/>
              </a:spcBef>
              <a:spcAft>
                <a:spcPts val="600"/>
              </a:spcAft>
              <a:buNone/>
            </a:pPr>
            <a:r>
              <a:rPr lang="en-IN" sz="1600" dirty="0" smtClean="0"/>
              <a:t>3.Asymmetric </a:t>
            </a:r>
            <a:r>
              <a:rPr lang="en-IN" sz="1600" dirty="0"/>
              <a:t>binary </a:t>
            </a:r>
            <a:r>
              <a:rPr lang="en-IN" sz="1600" dirty="0" smtClean="0"/>
              <a:t>dissimilarity</a:t>
            </a:r>
          </a:p>
          <a:p>
            <a:pPr marL="0" indent="0">
              <a:spcBef>
                <a:spcPts val="600"/>
              </a:spcBef>
              <a:spcAft>
                <a:spcPts val="600"/>
              </a:spcAft>
              <a:buNone/>
            </a:pPr>
            <a:endParaRPr lang="en-IN" sz="1600" dirty="0"/>
          </a:p>
        </p:txBody>
      </p:sp>
      <p:graphicFrame>
        <p:nvGraphicFramePr>
          <p:cNvPr id="5" name="Object 4"/>
          <p:cNvGraphicFramePr>
            <a:graphicFrameLocks noChangeAspect="1"/>
          </p:cNvGraphicFramePr>
          <p:nvPr>
            <p:extLst>
              <p:ext uri="{D42A27DB-BD31-4B8C-83A1-F6EECF244321}">
                <p14:modId xmlns:p14="http://schemas.microsoft.com/office/powerpoint/2010/main" val="3479070054"/>
              </p:ext>
            </p:extLst>
          </p:nvPr>
        </p:nvGraphicFramePr>
        <p:xfrm>
          <a:off x="755576" y="2204864"/>
          <a:ext cx="2641600" cy="666750"/>
        </p:xfrm>
        <a:graphic>
          <a:graphicData uri="http://schemas.openxmlformats.org/presentationml/2006/ole">
            <mc:AlternateContent xmlns:mc="http://schemas.openxmlformats.org/markup-compatibility/2006">
              <mc:Choice xmlns:v="urn:schemas-microsoft-com:vml" Requires="v">
                <p:oleObj spid="_x0000_s7181" name="Equation" r:id="rId3" imgW="1371600" imgH="469800" progId="Equation.3">
                  <p:embed/>
                </p:oleObj>
              </mc:Choice>
              <mc:Fallback>
                <p:oleObj name="Equation" r:id="rId3" imgW="1371600" imgH="469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2204864"/>
                        <a:ext cx="2641600" cy="666750"/>
                      </a:xfrm>
                      <a:prstGeom prst="rect">
                        <a:avLst/>
                      </a:prstGeom>
                      <a:solidFill>
                        <a:srgbClr val="00FFFF"/>
                      </a:solidFill>
                      <a:ln w="9525">
                        <a:solidFill>
                          <a:srgbClr val="008080"/>
                        </a:solidFill>
                        <a:miter lim="800000"/>
                        <a:headEnd/>
                        <a:tailEnd/>
                      </a:ln>
                    </p:spPr>
                  </p:pic>
                </p:oleObj>
              </mc:Fallback>
            </mc:AlternateContent>
          </a:graphicData>
        </a:graphic>
      </p:graphicFrame>
      <p:sp>
        <p:nvSpPr>
          <p:cNvPr id="6" name="Rectangle 5"/>
          <p:cNvSpPr/>
          <p:nvPr/>
        </p:nvSpPr>
        <p:spPr>
          <a:xfrm>
            <a:off x="611560" y="3041913"/>
            <a:ext cx="3744416" cy="1077218"/>
          </a:xfrm>
          <a:prstGeom prst="rect">
            <a:avLst/>
          </a:prstGeom>
        </p:spPr>
        <p:txBody>
          <a:bodyPr wrap="square">
            <a:spAutoFit/>
          </a:bodyPr>
          <a:lstStyle/>
          <a:p>
            <a:pPr>
              <a:spcBef>
                <a:spcPts val="600"/>
              </a:spcBef>
              <a:spcAft>
                <a:spcPts val="600"/>
              </a:spcAft>
            </a:pPr>
            <a:r>
              <a:rPr lang="en-IN" b="1" dirty="0">
                <a:solidFill>
                  <a:schemeClr val="tx2">
                    <a:lumMod val="60000"/>
                    <a:lumOff val="40000"/>
                  </a:schemeClr>
                </a:solidFill>
              </a:rPr>
              <a:t>m </a:t>
            </a:r>
            <a:r>
              <a:rPr lang="en-IN" dirty="0">
                <a:solidFill>
                  <a:srgbClr val="FF0000"/>
                </a:solidFill>
              </a:rPr>
              <a:t>-</a:t>
            </a:r>
            <a:r>
              <a:rPr lang="en-IN" dirty="0" smtClean="0">
                <a:solidFill>
                  <a:srgbClr val="FF0000"/>
                </a:solidFill>
              </a:rPr>
              <a:t> </a:t>
            </a:r>
            <a:r>
              <a:rPr lang="en-IN" dirty="0">
                <a:solidFill>
                  <a:srgbClr val="FF0000"/>
                </a:solidFill>
              </a:rPr>
              <a:t>the number of matches </a:t>
            </a:r>
            <a:endParaRPr lang="en-IN" dirty="0" smtClean="0">
              <a:solidFill>
                <a:srgbClr val="FF0000"/>
              </a:solidFill>
            </a:endParaRPr>
          </a:p>
          <a:p>
            <a:pPr>
              <a:spcBef>
                <a:spcPts val="600"/>
              </a:spcBef>
              <a:spcAft>
                <a:spcPts val="600"/>
              </a:spcAft>
            </a:pPr>
            <a:r>
              <a:rPr lang="en-IN" b="1" dirty="0" smtClean="0">
                <a:solidFill>
                  <a:srgbClr val="FF0000"/>
                </a:solidFill>
              </a:rPr>
              <a:t> </a:t>
            </a:r>
            <a:r>
              <a:rPr lang="en-IN" b="1" dirty="0">
                <a:solidFill>
                  <a:srgbClr val="00B0F0"/>
                </a:solidFill>
              </a:rPr>
              <a:t>p</a:t>
            </a:r>
            <a:r>
              <a:rPr lang="en-IN" b="1" dirty="0">
                <a:solidFill>
                  <a:srgbClr val="FF0000"/>
                </a:solidFill>
              </a:rPr>
              <a:t> </a:t>
            </a:r>
            <a:r>
              <a:rPr lang="en-IN" dirty="0" smtClean="0">
                <a:solidFill>
                  <a:srgbClr val="FF0000"/>
                </a:solidFill>
              </a:rPr>
              <a:t>- the </a:t>
            </a:r>
            <a:r>
              <a:rPr lang="en-IN" dirty="0">
                <a:solidFill>
                  <a:srgbClr val="FF0000"/>
                </a:solidFill>
              </a:rPr>
              <a:t>total number of attributes describing the objects</a:t>
            </a:r>
            <a:endParaRPr lang="en-IN" dirty="0">
              <a:solidFill>
                <a:srgbClr val="FF0000"/>
              </a:solidFill>
            </a:endParaRPr>
          </a:p>
        </p:txBody>
      </p:sp>
      <p:grpSp>
        <p:nvGrpSpPr>
          <p:cNvPr id="7" name="Group 6"/>
          <p:cNvGrpSpPr/>
          <p:nvPr/>
        </p:nvGrpSpPr>
        <p:grpSpPr>
          <a:xfrm>
            <a:off x="5220072" y="2204865"/>
            <a:ext cx="2753930" cy="1224136"/>
            <a:chOff x="5895111" y="1247353"/>
            <a:chExt cx="4842162" cy="1613621"/>
          </a:xfrm>
        </p:grpSpPr>
        <p:pic>
          <p:nvPicPr>
            <p:cNvPr id="8" name="Picture 36" descr="eqcontingency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4873" y="1622724"/>
              <a:ext cx="39624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37"/>
            <p:cNvSpPr txBox="1">
              <a:spLocks noChangeArrowheads="1"/>
            </p:cNvSpPr>
            <p:nvPr/>
          </p:nvSpPr>
          <p:spPr bwMode="auto">
            <a:xfrm>
              <a:off x="5895111" y="2009353"/>
              <a:ext cx="9636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dirty="0"/>
                <a:t>Object </a:t>
              </a:r>
              <a:r>
                <a:rPr lang="en-US" altLang="en-US" sz="1800" i="1" dirty="0" err="1"/>
                <a:t>i</a:t>
              </a:r>
              <a:endParaRPr lang="en-US" altLang="en-US" sz="1800" dirty="0"/>
            </a:p>
          </p:txBody>
        </p:sp>
        <p:sp>
          <p:nvSpPr>
            <p:cNvPr id="10" name="Text Box 38"/>
            <p:cNvSpPr txBox="1">
              <a:spLocks noChangeArrowheads="1"/>
            </p:cNvSpPr>
            <p:nvPr/>
          </p:nvSpPr>
          <p:spPr bwMode="auto">
            <a:xfrm>
              <a:off x="8257311" y="1247353"/>
              <a:ext cx="9763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t>Object </a:t>
              </a:r>
              <a:r>
                <a:rPr lang="en-US" altLang="en-US" sz="1800" i="1"/>
                <a:t>j</a:t>
              </a:r>
              <a:endParaRPr lang="en-US" altLang="en-US" sz="1800"/>
            </a:p>
          </p:txBody>
        </p:sp>
      </p:grpSp>
      <p:pic>
        <p:nvPicPr>
          <p:cNvPr id="11" name="Picture 30" descr="eqbinarysym"/>
          <p:cNvPicPr>
            <a:picLocks noChangeAspect="1" noChangeArrowheads="1"/>
          </p:cNvPicPr>
          <p:nvPr/>
        </p:nvPicPr>
        <p:blipFill>
          <a:blip r:embed="rId6">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4953000" y="4029868"/>
            <a:ext cx="3429000" cy="7477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2" name="Picture 31" descr="eqbinaryasy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4798" y="5450211"/>
            <a:ext cx="2971800" cy="600075"/>
          </a:xfrm>
          <a:prstGeom prst="rect">
            <a:avLst/>
          </a:prstGeom>
          <a:blipFill>
            <a:blip r:embed="rId8"/>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282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4752528" cy="637580"/>
          </a:xfrm>
        </p:spPr>
        <p:txBody>
          <a:bodyPr>
            <a:normAutofit/>
          </a:bodyPr>
          <a:lstStyle/>
          <a:p>
            <a:r>
              <a:rPr lang="en-IN" dirty="0" smtClean="0">
                <a:solidFill>
                  <a:srgbClr val="FF0000"/>
                </a:solidFill>
              </a:rPr>
              <a:t>Data </a:t>
            </a:r>
            <a:r>
              <a:rPr lang="en-IN" dirty="0" smtClean="0">
                <a:solidFill>
                  <a:srgbClr val="FF0000"/>
                </a:solidFill>
              </a:rPr>
              <a:t>Pre processing</a:t>
            </a:r>
            <a:endParaRPr lang="en-IN" dirty="0">
              <a:solidFill>
                <a:srgbClr val="FF0000"/>
              </a:solidFill>
            </a:endParaRPr>
          </a:p>
        </p:txBody>
      </p:sp>
      <p:sp>
        <p:nvSpPr>
          <p:cNvPr id="3" name="Content Placeholder 2"/>
          <p:cNvSpPr>
            <a:spLocks noGrp="1"/>
          </p:cNvSpPr>
          <p:nvPr>
            <p:ph idx="1"/>
          </p:nvPr>
        </p:nvSpPr>
        <p:spPr>
          <a:xfrm>
            <a:off x="1485900" y="1970838"/>
            <a:ext cx="6172200" cy="3780420"/>
          </a:xfrm>
        </p:spPr>
        <p:txBody>
          <a:bodyPr>
            <a:normAutofit/>
          </a:bodyPr>
          <a:lstStyle/>
          <a:p>
            <a:pPr>
              <a:buFont typeface="Wingdings" pitchFamily="2" charset="2"/>
              <a:buChar char="q"/>
            </a:pPr>
            <a:r>
              <a:rPr lang="en-IN" dirty="0" smtClean="0"/>
              <a:t>Major </a:t>
            </a:r>
            <a:r>
              <a:rPr lang="en-IN" dirty="0" smtClean="0"/>
              <a:t>task in Data </a:t>
            </a:r>
            <a:r>
              <a:rPr lang="en-IN" dirty="0" err="1" smtClean="0"/>
              <a:t>preprocessing</a:t>
            </a:r>
            <a:r>
              <a:rPr lang="en-IN" dirty="0" smtClean="0"/>
              <a:t> </a:t>
            </a:r>
          </a:p>
          <a:p>
            <a:pPr lvl="1">
              <a:buFont typeface="Wingdings" panose="05000000000000000000" pitchFamily="2" charset="2"/>
              <a:buChar char="§"/>
            </a:pPr>
            <a:r>
              <a:rPr lang="en-IN" dirty="0" smtClean="0"/>
              <a:t>Data Cleaning</a:t>
            </a:r>
          </a:p>
          <a:p>
            <a:pPr lvl="1">
              <a:buFont typeface="Wingdings" panose="05000000000000000000" pitchFamily="2" charset="2"/>
              <a:buChar char="§"/>
            </a:pPr>
            <a:r>
              <a:rPr lang="en-IN" dirty="0" smtClean="0"/>
              <a:t>Data Integration</a:t>
            </a:r>
          </a:p>
          <a:p>
            <a:pPr lvl="1">
              <a:buFont typeface="Wingdings" panose="05000000000000000000" pitchFamily="2" charset="2"/>
              <a:buChar char="§"/>
            </a:pPr>
            <a:r>
              <a:rPr lang="en-IN" dirty="0" smtClean="0"/>
              <a:t>Data transformation</a:t>
            </a:r>
          </a:p>
          <a:p>
            <a:pPr lvl="1">
              <a:buFont typeface="Wingdings" panose="05000000000000000000" pitchFamily="2" charset="2"/>
              <a:buChar char="§"/>
            </a:pPr>
            <a:r>
              <a:rPr lang="en-IN" dirty="0"/>
              <a:t>Data reduction</a:t>
            </a:r>
          </a:p>
          <a:p>
            <a:pPr marL="342900" lvl="1" indent="0">
              <a:buNone/>
            </a:pPr>
            <a:endParaRPr lang="de-DE" dirty="0"/>
          </a:p>
          <a:p>
            <a:pPr>
              <a:buFont typeface="Wingdings" pitchFamily="2" charset="2"/>
              <a:buChar char="q"/>
            </a:pPr>
            <a:endParaRPr lang="en-IN" dirty="0" smtClean="0"/>
          </a:p>
        </p:txBody>
      </p:sp>
    </p:spTree>
    <p:extLst>
      <p:ext uri="{BB962C8B-B14F-4D97-AF65-F5344CB8AC3E}">
        <p14:creationId xmlns:p14="http://schemas.microsoft.com/office/powerpoint/2010/main" val="23215353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rgbClr val="FF0000"/>
                </a:solidFill>
              </a:rPr>
              <a:t>Proximity measure-Numeric attribute</a:t>
            </a:r>
            <a:endParaRPr lang="en-IN" dirty="0">
              <a:solidFill>
                <a:srgbClr val="FF0000"/>
              </a:solidFill>
            </a:endParaRPr>
          </a:p>
        </p:txBody>
      </p:sp>
      <p:sp>
        <p:nvSpPr>
          <p:cNvPr id="6" name="Content Placeholder 5"/>
          <p:cNvSpPr>
            <a:spLocks noGrp="1"/>
          </p:cNvSpPr>
          <p:nvPr>
            <p:ph idx="1"/>
          </p:nvPr>
        </p:nvSpPr>
        <p:spPr/>
        <p:txBody>
          <a:bodyPr/>
          <a:lstStyle/>
          <a:p>
            <a:pPr marL="0" indent="0">
              <a:buNone/>
            </a:pPr>
            <a:r>
              <a:rPr lang="en-US" dirty="0" smtClean="0"/>
              <a:t>Numeric attribute</a:t>
            </a:r>
          </a:p>
          <a:p>
            <a:pPr>
              <a:spcBef>
                <a:spcPts val="600"/>
              </a:spcBef>
              <a:spcAft>
                <a:spcPts val="600"/>
              </a:spcAft>
            </a:pPr>
            <a:r>
              <a:rPr lang="en-IN" dirty="0" smtClean="0"/>
              <a:t>Euclidean distance</a:t>
            </a:r>
          </a:p>
          <a:p>
            <a:pPr>
              <a:spcBef>
                <a:spcPts val="600"/>
              </a:spcBef>
              <a:spcAft>
                <a:spcPts val="600"/>
              </a:spcAft>
            </a:pPr>
            <a:endParaRPr lang="en-US" dirty="0"/>
          </a:p>
          <a:p>
            <a:pPr>
              <a:spcBef>
                <a:spcPts val="600"/>
              </a:spcBef>
              <a:spcAft>
                <a:spcPts val="600"/>
              </a:spcAft>
            </a:pPr>
            <a:r>
              <a:rPr lang="en-US" dirty="0" smtClean="0"/>
              <a:t>Manhattan distance </a:t>
            </a:r>
          </a:p>
          <a:p>
            <a:pPr marL="0" indent="0">
              <a:spcBef>
                <a:spcPts val="600"/>
              </a:spcBef>
              <a:spcAft>
                <a:spcPts val="600"/>
              </a:spcAft>
              <a:buNone/>
            </a:pPr>
            <a:endParaRPr lang="en-IN" b="1" u="sng" dirty="0" smtClean="0"/>
          </a:p>
          <a:p>
            <a:pPr>
              <a:spcBef>
                <a:spcPts val="600"/>
              </a:spcBef>
              <a:spcAft>
                <a:spcPts val="600"/>
              </a:spcAft>
            </a:pPr>
            <a:r>
              <a:rPr lang="en-IN" b="1" dirty="0"/>
              <a:t> </a:t>
            </a:r>
            <a:r>
              <a:rPr lang="en-IN" b="1" dirty="0" smtClean="0"/>
              <a:t> S</a:t>
            </a:r>
            <a:r>
              <a:rPr lang="en-IN" dirty="0" smtClean="0"/>
              <a:t>upremum</a:t>
            </a:r>
          </a:p>
          <a:p>
            <a:pPr>
              <a:spcBef>
                <a:spcPts val="600"/>
              </a:spcBef>
              <a:spcAft>
                <a:spcPts val="600"/>
              </a:spcAft>
            </a:pPr>
            <a:endParaRPr lang="en-IN" dirty="0"/>
          </a:p>
        </p:txBody>
      </p:sp>
      <p:pic>
        <p:nvPicPr>
          <p:cNvPr id="7" name="Picture 6"/>
          <p:cNvPicPr>
            <a:picLocks noChangeAspect="1"/>
          </p:cNvPicPr>
          <p:nvPr/>
        </p:nvPicPr>
        <p:blipFill>
          <a:blip r:embed="rId3"/>
          <a:stretch>
            <a:fillRect/>
          </a:stretch>
        </p:blipFill>
        <p:spPr>
          <a:xfrm>
            <a:off x="1115616" y="2636912"/>
            <a:ext cx="2514600" cy="962025"/>
          </a:xfrm>
          <a:prstGeom prst="rect">
            <a:avLst/>
          </a:prstGeom>
        </p:spPr>
      </p:pic>
      <p:graphicFrame>
        <p:nvGraphicFramePr>
          <p:cNvPr id="8" name="Object 5"/>
          <p:cNvGraphicFramePr>
            <a:graphicFrameLocks noChangeAspect="1"/>
          </p:cNvGraphicFramePr>
          <p:nvPr>
            <p:extLst>
              <p:ext uri="{D42A27DB-BD31-4B8C-83A1-F6EECF244321}">
                <p14:modId xmlns:p14="http://schemas.microsoft.com/office/powerpoint/2010/main" val="1312454737"/>
              </p:ext>
            </p:extLst>
          </p:nvPr>
        </p:nvGraphicFramePr>
        <p:xfrm>
          <a:off x="971600" y="4184667"/>
          <a:ext cx="4292600" cy="431800"/>
        </p:xfrm>
        <a:graphic>
          <a:graphicData uri="http://schemas.openxmlformats.org/presentationml/2006/ole">
            <mc:AlternateContent xmlns:mc="http://schemas.openxmlformats.org/markup-compatibility/2006">
              <mc:Choice xmlns:v="urn:schemas-microsoft-com:vml" Requires="v">
                <p:oleObj spid="_x0000_s8205" name="Microsoft Equation 3.0" r:id="rId4" imgW="4292600" imgH="431800" progId="Equation.3">
                  <p:embed/>
                </p:oleObj>
              </mc:Choice>
              <mc:Fallback>
                <p:oleObj name="Microsoft Equation 3.0" r:id="rId4" imgW="42926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4184667"/>
                        <a:ext cx="4292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8"/>
          <p:cNvPicPr>
            <a:picLocks noChangeAspect="1"/>
          </p:cNvPicPr>
          <p:nvPr/>
        </p:nvPicPr>
        <p:blipFill>
          <a:blip r:embed="rId6"/>
          <a:stretch>
            <a:fillRect/>
          </a:stretch>
        </p:blipFill>
        <p:spPr>
          <a:xfrm>
            <a:off x="1612950" y="5518916"/>
            <a:ext cx="1504950" cy="600075"/>
          </a:xfrm>
          <a:prstGeom prst="rect">
            <a:avLst/>
          </a:prstGeom>
        </p:spPr>
      </p:pic>
      <p:pic>
        <p:nvPicPr>
          <p:cNvPr id="10" name="Picture 9"/>
          <p:cNvPicPr>
            <a:picLocks noChangeAspect="1"/>
          </p:cNvPicPr>
          <p:nvPr/>
        </p:nvPicPr>
        <p:blipFill>
          <a:blip r:embed="rId7"/>
          <a:stretch>
            <a:fillRect/>
          </a:stretch>
        </p:blipFill>
        <p:spPr>
          <a:xfrm>
            <a:off x="4545215" y="1484784"/>
            <a:ext cx="4419600" cy="2592288"/>
          </a:xfrm>
          <a:prstGeom prst="rect">
            <a:avLst/>
          </a:prstGeom>
        </p:spPr>
      </p:pic>
    </p:spTree>
    <p:extLst>
      <p:ext uri="{BB962C8B-B14F-4D97-AF65-F5344CB8AC3E}">
        <p14:creationId xmlns:p14="http://schemas.microsoft.com/office/powerpoint/2010/main" val="2362677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1600200"/>
            <a:ext cx="8229600" cy="4997152"/>
          </a:xfrm>
        </p:spPr>
        <p:txBody>
          <a:bodyPr>
            <a:normAutofit fontScale="47500" lnSpcReduction="20000"/>
          </a:bodyPr>
          <a:lstStyle/>
          <a:p>
            <a:pPr marL="0" indent="0">
              <a:buNone/>
            </a:pPr>
            <a:r>
              <a:rPr lang="en-IN" sz="5000" dirty="0"/>
              <a:t>Determine the distance between two objects represented by attribute values (1,6,2,5,3) </a:t>
            </a:r>
            <a:r>
              <a:rPr lang="en-IN" sz="5000" dirty="0" smtClean="0"/>
              <a:t>,(</a:t>
            </a:r>
            <a:r>
              <a:rPr lang="en-IN" sz="5000" dirty="0"/>
              <a:t>3,5,2,6,6) </a:t>
            </a:r>
            <a:r>
              <a:rPr lang="en-IN" sz="5000" dirty="0" smtClean="0"/>
              <a:t>by using </a:t>
            </a:r>
            <a:r>
              <a:rPr lang="en-IN" sz="5000" dirty="0"/>
              <a:t>Manhattan, Euclidean </a:t>
            </a:r>
            <a:r>
              <a:rPr lang="en-IN" sz="5000" dirty="0" smtClean="0"/>
              <a:t>, </a:t>
            </a:r>
            <a:r>
              <a:rPr lang="en-IN" sz="5000" dirty="0"/>
              <a:t>L ∞ norm distance metrics. </a:t>
            </a:r>
            <a:endParaRPr lang="en-IN" sz="5000" dirty="0" smtClean="0"/>
          </a:p>
          <a:p>
            <a:pPr marL="0" indent="0">
              <a:buNone/>
            </a:pPr>
            <a:r>
              <a:rPr lang="en-IN" sz="4500" dirty="0" smtClean="0"/>
              <a:t>Answer</a:t>
            </a:r>
            <a:endParaRPr lang="en-IN" sz="4500" dirty="0"/>
          </a:p>
          <a:p>
            <a:pPr marL="0" indent="0">
              <a:buNone/>
            </a:pPr>
            <a:r>
              <a:rPr lang="en-IN" sz="4500" dirty="0" smtClean="0"/>
              <a:t>(</a:t>
            </a:r>
            <a:r>
              <a:rPr lang="en-IN" sz="4500" dirty="0"/>
              <a:t>x 1 ,x 2 ,x 3 ,x 4 ,x 5 ) = (1, 6, 2,5, 3)</a:t>
            </a:r>
          </a:p>
          <a:p>
            <a:pPr marL="0" indent="0">
              <a:buNone/>
            </a:pPr>
            <a:r>
              <a:rPr lang="en-IN" sz="4500" dirty="0"/>
              <a:t>(y 1 ,y 2 ,y 3 ,y 4 ,y 5 ) = (3, 5, 2, 6, 6)</a:t>
            </a:r>
          </a:p>
          <a:p>
            <a:pPr marL="0" indent="0">
              <a:buNone/>
            </a:pPr>
            <a:endParaRPr lang="en-IN" sz="4500" dirty="0" smtClean="0"/>
          </a:p>
          <a:p>
            <a:pPr marL="0" indent="0">
              <a:buNone/>
            </a:pPr>
            <a:r>
              <a:rPr lang="en-IN" sz="4500" dirty="0" smtClean="0"/>
              <a:t>Euclidean </a:t>
            </a:r>
            <a:r>
              <a:rPr lang="en-IN" sz="4500" dirty="0"/>
              <a:t>Distance is</a:t>
            </a:r>
          </a:p>
          <a:p>
            <a:pPr marL="0" indent="0">
              <a:buNone/>
            </a:pPr>
            <a:r>
              <a:rPr lang="en-IN" sz="4500" dirty="0" smtClean="0"/>
              <a:t>= </a:t>
            </a:r>
            <a:r>
              <a:rPr lang="en-IN" sz="4500" b="1" dirty="0"/>
              <a:t>3.872983</a:t>
            </a:r>
          </a:p>
          <a:p>
            <a:pPr marL="0" indent="0">
              <a:buNone/>
            </a:pPr>
            <a:r>
              <a:rPr lang="en-IN" sz="4500" dirty="0" smtClean="0"/>
              <a:t>Manhattan </a:t>
            </a:r>
            <a:r>
              <a:rPr lang="en-IN" sz="4500" dirty="0"/>
              <a:t>Distance is</a:t>
            </a:r>
          </a:p>
          <a:p>
            <a:pPr marL="0" indent="0">
              <a:buNone/>
            </a:pPr>
            <a:r>
              <a:rPr lang="en-IN" sz="4500" dirty="0" smtClean="0"/>
              <a:t>D(</a:t>
            </a:r>
            <a:r>
              <a:rPr lang="en-IN" sz="4500" dirty="0" err="1" smtClean="0"/>
              <a:t>x,y</a:t>
            </a:r>
            <a:r>
              <a:rPr lang="en-IN" sz="4500" dirty="0"/>
              <a:t>) = |x 1 -y 1 |+|x 2 -y 2 |+|x 3 -y 3 |+|x 4 -y 4 |+|x 5 -y 5 |</a:t>
            </a:r>
          </a:p>
          <a:p>
            <a:pPr marL="0" indent="0">
              <a:buNone/>
            </a:pPr>
            <a:r>
              <a:rPr lang="en-IN" sz="4500" dirty="0"/>
              <a:t>=</a:t>
            </a:r>
            <a:r>
              <a:rPr lang="en-IN" sz="4500" b="1" dirty="0"/>
              <a:t>7</a:t>
            </a:r>
          </a:p>
          <a:p>
            <a:pPr marL="0" indent="0">
              <a:buNone/>
            </a:pPr>
            <a:r>
              <a:rPr lang="en-IN" sz="4500" dirty="0" smtClean="0"/>
              <a:t>L </a:t>
            </a:r>
            <a:r>
              <a:rPr lang="en-IN" sz="4500" dirty="0"/>
              <a:t>∞ norm Distance is</a:t>
            </a:r>
          </a:p>
          <a:p>
            <a:pPr marL="0" indent="0">
              <a:buNone/>
            </a:pPr>
            <a:r>
              <a:rPr lang="en-IN" sz="4500" dirty="0"/>
              <a:t>D(</a:t>
            </a:r>
            <a:r>
              <a:rPr lang="en-IN" sz="4500" dirty="0" err="1"/>
              <a:t>x,y</a:t>
            </a:r>
            <a:r>
              <a:rPr lang="en-IN" sz="4500" dirty="0"/>
              <a:t>) = Max ( |x 1 -y 1 |,|x 2 -y 2 |,|x 3 -y 3 |,|x 4 -y 4 |,|x 5 -y 5 | )</a:t>
            </a:r>
          </a:p>
          <a:p>
            <a:pPr marL="0" indent="0">
              <a:buNone/>
            </a:pPr>
            <a:r>
              <a:rPr lang="en-IN" sz="4500" dirty="0"/>
              <a:t>= </a:t>
            </a:r>
            <a:r>
              <a:rPr lang="en-IN" sz="4500" b="1" dirty="0"/>
              <a:t>3</a:t>
            </a:r>
          </a:p>
        </p:txBody>
      </p:sp>
    </p:spTree>
    <p:extLst>
      <p:ext uri="{BB962C8B-B14F-4D97-AF65-F5344CB8AC3E}">
        <p14:creationId xmlns:p14="http://schemas.microsoft.com/office/powerpoint/2010/main" val="139190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Proximity measure-Ordinal, mixed </a:t>
            </a:r>
            <a:endParaRPr lang="en-IN" b="1" dirty="0">
              <a:solidFill>
                <a:srgbClr val="FF0000"/>
              </a:solidFill>
            </a:endParaRPr>
          </a:p>
        </p:txBody>
      </p:sp>
      <p:sp>
        <p:nvSpPr>
          <p:cNvPr id="4" name="Content Placeholder 3"/>
          <p:cNvSpPr>
            <a:spLocks noGrp="1"/>
          </p:cNvSpPr>
          <p:nvPr>
            <p:ph sz="half" idx="1"/>
          </p:nvPr>
        </p:nvSpPr>
        <p:spPr>
          <a:ln>
            <a:solidFill>
              <a:schemeClr val="tx1"/>
            </a:solidFill>
          </a:ln>
        </p:spPr>
        <p:txBody>
          <a:bodyPr>
            <a:normAutofit fontScale="85000" lnSpcReduction="20000"/>
          </a:bodyPr>
          <a:lstStyle/>
          <a:p>
            <a:pPr marL="0" indent="0">
              <a:buNone/>
            </a:pPr>
            <a:r>
              <a:rPr lang="en-US" b="1" u="sng" dirty="0" smtClean="0">
                <a:solidFill>
                  <a:schemeClr val="accent1"/>
                </a:solidFill>
              </a:rPr>
              <a:t>Ordinal data</a:t>
            </a:r>
          </a:p>
          <a:p>
            <a:pPr marL="0" indent="0">
              <a:buNone/>
            </a:pPr>
            <a:endParaRPr lang="en-IN" b="1" u="sng" dirty="0">
              <a:solidFill>
                <a:schemeClr val="accent1"/>
              </a:solidFill>
            </a:endParaRPr>
          </a:p>
          <a:p>
            <a:pPr marL="0" indent="0">
              <a:spcBef>
                <a:spcPts val="600"/>
              </a:spcBef>
              <a:spcAft>
                <a:spcPts val="600"/>
              </a:spcAft>
              <a:buNone/>
            </a:pPr>
            <a:r>
              <a:rPr lang="en-IN" dirty="0"/>
              <a:t>1.Find </a:t>
            </a:r>
            <a:r>
              <a:rPr lang="en-IN" dirty="0" smtClean="0"/>
              <a:t>Mf(</a:t>
            </a:r>
            <a:r>
              <a:rPr lang="en-IN" dirty="0"/>
              <a:t>is to replace each value </a:t>
            </a:r>
            <a:r>
              <a:rPr lang="en-IN" dirty="0" smtClean="0"/>
              <a:t>by its rank)</a:t>
            </a:r>
            <a:endParaRPr lang="en-IN" dirty="0"/>
          </a:p>
          <a:p>
            <a:pPr marL="0" indent="0">
              <a:spcBef>
                <a:spcPts val="600"/>
              </a:spcBef>
              <a:spcAft>
                <a:spcPts val="600"/>
              </a:spcAft>
              <a:buNone/>
            </a:pPr>
            <a:endParaRPr lang="en-IN" dirty="0" smtClean="0"/>
          </a:p>
          <a:p>
            <a:pPr marL="0" indent="0">
              <a:spcBef>
                <a:spcPts val="600"/>
              </a:spcBef>
              <a:spcAft>
                <a:spcPts val="600"/>
              </a:spcAft>
              <a:buNone/>
            </a:pPr>
            <a:r>
              <a:rPr lang="en-IN" dirty="0" smtClean="0"/>
              <a:t>2.Normalize the value based on </a:t>
            </a:r>
            <a:r>
              <a:rPr lang="en-IN" dirty="0"/>
              <a:t>ranking</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3.Compute dissimilarity matrix</a:t>
            </a:r>
            <a:endParaRPr lang="en-IN" dirty="0"/>
          </a:p>
        </p:txBody>
      </p:sp>
      <p:sp>
        <p:nvSpPr>
          <p:cNvPr id="5" name="Content Placeholder 4"/>
          <p:cNvSpPr>
            <a:spLocks noGrp="1"/>
          </p:cNvSpPr>
          <p:nvPr>
            <p:ph sz="half" idx="2"/>
          </p:nvPr>
        </p:nvSpPr>
        <p:spPr>
          <a:ln>
            <a:solidFill>
              <a:schemeClr val="tx1"/>
            </a:solidFill>
          </a:ln>
        </p:spPr>
        <p:txBody>
          <a:bodyPr>
            <a:normAutofit fontScale="85000" lnSpcReduction="20000"/>
          </a:bodyPr>
          <a:lstStyle/>
          <a:p>
            <a:pPr marL="0" indent="0">
              <a:buNone/>
            </a:pPr>
            <a:r>
              <a:rPr lang="en-US" u="sng" dirty="0" smtClean="0">
                <a:solidFill>
                  <a:schemeClr val="accent1"/>
                </a:solidFill>
              </a:rPr>
              <a:t>Mixed data</a:t>
            </a:r>
          </a:p>
          <a:p>
            <a:pPr marL="0" indent="0">
              <a:buNone/>
            </a:pPr>
            <a:endParaRPr lang="en-US" u="sng" dirty="0" smtClean="0">
              <a:solidFill>
                <a:schemeClr val="accent1"/>
              </a:solidFill>
            </a:endParaRPr>
          </a:p>
          <a:p>
            <a:pPr marL="0" indent="0">
              <a:buNone/>
            </a:pPr>
            <a:r>
              <a:rPr lang="en-US" dirty="0" smtClean="0"/>
              <a:t>1.Calculate  dissimilarity matrix for each attribute separately</a:t>
            </a:r>
          </a:p>
          <a:p>
            <a:pPr marL="0" indent="0">
              <a:buNone/>
            </a:pPr>
            <a:endParaRPr lang="en-US" dirty="0" smtClean="0"/>
          </a:p>
          <a:p>
            <a:pPr marL="0" indent="0">
              <a:buNone/>
            </a:pPr>
            <a:r>
              <a:rPr lang="en-US" dirty="0" smtClean="0"/>
              <a:t>2.Compute dissimilarity matrix for all type of attributes </a:t>
            </a:r>
          </a:p>
          <a:p>
            <a:pPr marL="0" indent="0">
              <a:buNone/>
            </a:pPr>
            <a:endParaRPr lang="en-US" dirty="0"/>
          </a:p>
          <a:p>
            <a:pPr marL="0" indent="0">
              <a:buNone/>
            </a:pPr>
            <a:endParaRPr lang="en-US" dirty="0" smtClean="0"/>
          </a:p>
          <a:p>
            <a:pPr marL="0" indent="0">
              <a:buNone/>
            </a:pPr>
            <a:r>
              <a:rPr lang="en-US" dirty="0"/>
              <a:t>	</a:t>
            </a:r>
            <a:r>
              <a:rPr lang="en-US" dirty="0" smtClean="0"/>
              <a:t>	</a:t>
            </a:r>
          </a:p>
          <a:p>
            <a:pPr marL="0" indent="0">
              <a:buNone/>
            </a:pPr>
            <a:r>
              <a:rPr lang="en-US" dirty="0"/>
              <a:t>	</a:t>
            </a:r>
            <a:r>
              <a:rPr lang="en-US" dirty="0" smtClean="0"/>
              <a:t>			=1</a:t>
            </a:r>
            <a:endParaRPr lang="en-IN" dirty="0"/>
          </a:p>
        </p:txBody>
      </p:sp>
      <p:graphicFrame>
        <p:nvGraphicFramePr>
          <p:cNvPr id="6" name="Object 4"/>
          <p:cNvGraphicFramePr>
            <a:graphicFrameLocks noChangeAspect="1"/>
          </p:cNvGraphicFramePr>
          <p:nvPr>
            <p:extLst>
              <p:ext uri="{D42A27DB-BD31-4B8C-83A1-F6EECF244321}">
                <p14:modId xmlns:p14="http://schemas.microsoft.com/office/powerpoint/2010/main" val="2136922723"/>
              </p:ext>
            </p:extLst>
          </p:nvPr>
        </p:nvGraphicFramePr>
        <p:xfrm>
          <a:off x="1115616" y="4207857"/>
          <a:ext cx="2304256" cy="720080"/>
        </p:xfrm>
        <a:graphic>
          <a:graphicData uri="http://schemas.openxmlformats.org/presentationml/2006/ole">
            <mc:AlternateContent xmlns:mc="http://schemas.openxmlformats.org/markup-compatibility/2006">
              <mc:Choice xmlns:v="urn:schemas-microsoft-com:vml" Requires="v">
                <p:oleObj spid="_x0000_s9240" name="Equation" r:id="rId3" imgW="1168400" imgH="711200" progId="Equation.3">
                  <p:embed/>
                </p:oleObj>
              </mc:Choice>
              <mc:Fallback>
                <p:oleObj name="Equation" r:id="rId3" imgW="1168400" imgH="71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4207857"/>
                        <a:ext cx="2304256"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3242085670"/>
              </p:ext>
            </p:extLst>
          </p:nvPr>
        </p:nvGraphicFramePr>
        <p:xfrm>
          <a:off x="5135670" y="4223221"/>
          <a:ext cx="2880320" cy="689352"/>
        </p:xfrm>
        <a:graphic>
          <a:graphicData uri="http://schemas.openxmlformats.org/presentationml/2006/ole">
            <mc:AlternateContent xmlns:mc="http://schemas.openxmlformats.org/markup-compatibility/2006">
              <mc:Choice xmlns:v="urn:schemas-microsoft-com:vml" Requires="v">
                <p:oleObj spid="_x0000_s9241" name="Equation" r:id="rId5" imgW="2108200" imgH="736600" progId="Equation.3">
                  <p:embed/>
                </p:oleObj>
              </mc:Choice>
              <mc:Fallback>
                <p:oleObj name="Equation" r:id="rId5" imgW="2108200" imgH="736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5670" y="4223221"/>
                        <a:ext cx="2880320" cy="689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7"/>
          <p:cNvPicPr>
            <a:picLocks noChangeAspect="1"/>
          </p:cNvPicPr>
          <p:nvPr/>
        </p:nvPicPr>
        <p:blipFill>
          <a:blip r:embed="rId7"/>
          <a:stretch>
            <a:fillRect/>
          </a:stretch>
        </p:blipFill>
        <p:spPr>
          <a:xfrm>
            <a:off x="5135670" y="5445224"/>
            <a:ext cx="438150" cy="295275"/>
          </a:xfrm>
          <a:prstGeom prst="rect">
            <a:avLst/>
          </a:prstGeom>
        </p:spPr>
      </p:pic>
    </p:spTree>
    <p:extLst>
      <p:ext uri="{BB962C8B-B14F-4D97-AF65-F5344CB8AC3E}">
        <p14:creationId xmlns:p14="http://schemas.microsoft.com/office/powerpoint/2010/main" val="342369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Cosine similarity</a:t>
            </a:r>
            <a:endParaRPr lang="en-IN" dirty="0"/>
          </a:p>
        </p:txBody>
      </p:sp>
      <p:sp>
        <p:nvSpPr>
          <p:cNvPr id="5" name="Content Placeholder 4"/>
          <p:cNvSpPr>
            <a:spLocks noGrp="1"/>
          </p:cNvSpPr>
          <p:nvPr>
            <p:ph idx="1"/>
          </p:nvPr>
        </p:nvSpPr>
        <p:spPr/>
        <p:txBody>
          <a:bodyPr>
            <a:normAutofit/>
          </a:bodyPr>
          <a:lstStyle/>
          <a:p>
            <a:pPr marL="0" indent="0">
              <a:buNone/>
            </a:pPr>
            <a:r>
              <a:rPr lang="en-US" sz="1800" dirty="0"/>
              <a:t>Consider three documents D1, D2 and D3, represented by the following document- term matrix. Identify the most similar document pair using cosine similarity measure </a:t>
            </a: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r>
              <a:rPr lang="en-US" sz="1800" dirty="0" smtClean="0"/>
              <a:t>Answer</a:t>
            </a:r>
            <a:r>
              <a:rPr lang="en-US" sz="1800" dirty="0"/>
              <a:t>:</a:t>
            </a:r>
          </a:p>
          <a:p>
            <a:pPr marL="0" indent="0">
              <a:buNone/>
            </a:pPr>
            <a:r>
              <a:rPr lang="en-US" sz="1800" dirty="0"/>
              <a:t>cos( d 1 , d 2 ) = (d 1 · d 2 ) / ||d 1 || ||d 2 ||</a:t>
            </a:r>
          </a:p>
          <a:p>
            <a:pPr marL="0" indent="0">
              <a:buNone/>
            </a:pPr>
            <a:r>
              <a:rPr lang="en-US" sz="1800" dirty="0"/>
              <a:t>cos(d1,d2) = 0.5012</a:t>
            </a:r>
          </a:p>
          <a:p>
            <a:pPr marL="0" indent="0">
              <a:buNone/>
            </a:pPr>
            <a:r>
              <a:rPr lang="en-US" sz="1800" dirty="0"/>
              <a:t>cos(d1,d3) = 0.9 Hence, D1 and D3 is the most similar document pair</a:t>
            </a:r>
          </a:p>
          <a:p>
            <a:pPr marL="0" indent="0">
              <a:buNone/>
            </a:pPr>
            <a:r>
              <a:rPr lang="en-US" sz="1800" dirty="0"/>
              <a:t>cos(d2,d3) = 0.36</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2151062424"/>
              </p:ext>
            </p:extLst>
          </p:nvPr>
        </p:nvGraphicFramePr>
        <p:xfrm>
          <a:off x="899592" y="2420564"/>
          <a:ext cx="5383530" cy="1440486"/>
        </p:xfrm>
        <a:graphic>
          <a:graphicData uri="http://schemas.openxmlformats.org/drawingml/2006/table">
            <a:tbl>
              <a:tblPr firstRow="1" firstCol="1" bandRow="1">
                <a:tableStyleId>{5C22544A-7EE6-4342-B048-85BDC9FD1C3A}</a:tableStyleId>
              </a:tblPr>
              <a:tblGrid>
                <a:gridCol w="2297430"/>
                <a:gridCol w="1028700"/>
                <a:gridCol w="1085850"/>
                <a:gridCol w="971550"/>
              </a:tblGrid>
              <a:tr h="240081">
                <a:tc>
                  <a:txBody>
                    <a:bodyPr/>
                    <a:lstStyle/>
                    <a:p>
                      <a:pPr>
                        <a:lnSpc>
                          <a:spcPct val="107000"/>
                        </a:lnSpc>
                        <a:spcBef>
                          <a:spcPts val="600"/>
                        </a:spcBef>
                        <a:spcAft>
                          <a:spcPts val="600"/>
                        </a:spcAft>
                      </a:pPr>
                      <a:r>
                        <a:rPr lang="en-US" sz="1100" dirty="0">
                          <a:effectLst/>
                        </a:rPr>
                        <a:t>Terms              Document ID</a:t>
                      </a:r>
                      <a:endParaRPr lang="en-IN" sz="1100" dirty="0">
                        <a:effectLst/>
                        <a:latin typeface="Calibri" panose="020F0502020204030204" pitchFamily="34" charset="0"/>
                        <a:ea typeface="Calibri" panose="020F0502020204030204" pitchFamily="34" charset="0"/>
                        <a:cs typeface="Latha"/>
                      </a:endParaRPr>
                    </a:p>
                  </a:txBody>
                  <a:tcPr marL="68580" marR="68580" marT="0" marB="0"/>
                </a:tc>
                <a:tc>
                  <a:txBody>
                    <a:bodyPr/>
                    <a:lstStyle/>
                    <a:p>
                      <a:pPr algn="ctr">
                        <a:lnSpc>
                          <a:spcPct val="107000"/>
                        </a:lnSpc>
                        <a:spcBef>
                          <a:spcPts val="600"/>
                        </a:spcBef>
                        <a:spcAft>
                          <a:spcPts val="600"/>
                        </a:spcAft>
                      </a:pPr>
                      <a:r>
                        <a:rPr lang="en-US" sz="1100">
                          <a:effectLst/>
                        </a:rPr>
                        <a:t>D1</a:t>
                      </a:r>
                      <a:endParaRPr lang="en-IN" sz="1100">
                        <a:effectLst/>
                        <a:latin typeface="Calibri" panose="020F0502020204030204" pitchFamily="34" charset="0"/>
                        <a:ea typeface="Calibri" panose="020F0502020204030204" pitchFamily="34" charset="0"/>
                        <a:cs typeface="Latha"/>
                      </a:endParaRPr>
                    </a:p>
                  </a:txBody>
                  <a:tcPr marL="68580" marR="68580" marT="0" marB="0"/>
                </a:tc>
                <a:tc>
                  <a:txBody>
                    <a:bodyPr/>
                    <a:lstStyle/>
                    <a:p>
                      <a:pPr algn="ctr">
                        <a:lnSpc>
                          <a:spcPct val="107000"/>
                        </a:lnSpc>
                        <a:spcBef>
                          <a:spcPts val="600"/>
                        </a:spcBef>
                        <a:spcAft>
                          <a:spcPts val="600"/>
                        </a:spcAft>
                      </a:pPr>
                      <a:r>
                        <a:rPr lang="en-US" sz="1100">
                          <a:effectLst/>
                        </a:rPr>
                        <a:t>D2</a:t>
                      </a:r>
                      <a:endParaRPr lang="en-IN" sz="1100">
                        <a:effectLst/>
                        <a:latin typeface="Calibri" panose="020F0502020204030204" pitchFamily="34" charset="0"/>
                        <a:ea typeface="Calibri" panose="020F0502020204030204" pitchFamily="34" charset="0"/>
                        <a:cs typeface="Latha"/>
                      </a:endParaRPr>
                    </a:p>
                  </a:txBody>
                  <a:tcPr marL="68580" marR="68580" marT="0" marB="0"/>
                </a:tc>
                <a:tc>
                  <a:txBody>
                    <a:bodyPr/>
                    <a:lstStyle/>
                    <a:p>
                      <a:pPr algn="ctr">
                        <a:lnSpc>
                          <a:spcPct val="107000"/>
                        </a:lnSpc>
                        <a:spcBef>
                          <a:spcPts val="600"/>
                        </a:spcBef>
                        <a:spcAft>
                          <a:spcPts val="600"/>
                        </a:spcAft>
                      </a:pPr>
                      <a:r>
                        <a:rPr lang="en-US" sz="1100">
                          <a:effectLst/>
                        </a:rPr>
                        <a:t>D3</a:t>
                      </a:r>
                      <a:endParaRPr lang="en-IN" sz="1100">
                        <a:effectLst/>
                        <a:latin typeface="Calibri" panose="020F0502020204030204" pitchFamily="34" charset="0"/>
                        <a:ea typeface="Calibri" panose="020F0502020204030204" pitchFamily="34" charset="0"/>
                        <a:cs typeface="Latha"/>
                      </a:endParaRPr>
                    </a:p>
                  </a:txBody>
                  <a:tcPr marL="68580" marR="68580" marT="0" marB="0"/>
                </a:tc>
              </a:tr>
              <a:tr h="240081">
                <a:tc>
                  <a:txBody>
                    <a:bodyPr/>
                    <a:lstStyle/>
                    <a:p>
                      <a:pPr>
                        <a:lnSpc>
                          <a:spcPct val="107000"/>
                        </a:lnSpc>
                        <a:spcBef>
                          <a:spcPts val="600"/>
                        </a:spcBef>
                        <a:spcAft>
                          <a:spcPts val="600"/>
                        </a:spcAft>
                      </a:pPr>
                      <a:r>
                        <a:rPr lang="en-US" sz="1100">
                          <a:effectLst/>
                        </a:rPr>
                        <a:t>Data</a:t>
                      </a:r>
                      <a:endParaRPr lang="en-IN" sz="1100">
                        <a:effectLst/>
                        <a:latin typeface="Calibri" panose="020F0502020204030204" pitchFamily="34" charset="0"/>
                        <a:ea typeface="Calibri" panose="020F0502020204030204" pitchFamily="34" charset="0"/>
                        <a:cs typeface="Latha"/>
                      </a:endParaRPr>
                    </a:p>
                  </a:txBody>
                  <a:tcPr marL="68580" marR="68580" marT="0" marB="0"/>
                </a:tc>
                <a:tc>
                  <a:txBody>
                    <a:bodyPr/>
                    <a:lstStyle/>
                    <a:p>
                      <a:pPr algn="ctr">
                        <a:lnSpc>
                          <a:spcPct val="107000"/>
                        </a:lnSpc>
                        <a:spcBef>
                          <a:spcPts val="600"/>
                        </a:spcBef>
                        <a:spcAft>
                          <a:spcPts val="600"/>
                        </a:spcAft>
                      </a:pPr>
                      <a:r>
                        <a:rPr lang="en-US" sz="1100">
                          <a:effectLst/>
                        </a:rPr>
                        <a:t>3</a:t>
                      </a:r>
                      <a:endParaRPr lang="en-IN" sz="1100">
                        <a:effectLst/>
                        <a:latin typeface="Calibri" panose="020F0502020204030204" pitchFamily="34" charset="0"/>
                        <a:ea typeface="Calibri" panose="020F0502020204030204" pitchFamily="34" charset="0"/>
                        <a:cs typeface="Latha"/>
                      </a:endParaRPr>
                    </a:p>
                  </a:txBody>
                  <a:tcPr marL="68580" marR="68580" marT="0" marB="0"/>
                </a:tc>
                <a:tc>
                  <a:txBody>
                    <a:bodyPr/>
                    <a:lstStyle/>
                    <a:p>
                      <a:pPr algn="ctr">
                        <a:lnSpc>
                          <a:spcPct val="107000"/>
                        </a:lnSpc>
                        <a:spcBef>
                          <a:spcPts val="600"/>
                        </a:spcBef>
                        <a:spcAft>
                          <a:spcPts val="600"/>
                        </a:spcAft>
                      </a:pPr>
                      <a:r>
                        <a:rPr lang="en-US" sz="1100">
                          <a:effectLst/>
                        </a:rPr>
                        <a:t>1</a:t>
                      </a:r>
                      <a:endParaRPr lang="en-IN" sz="1100">
                        <a:effectLst/>
                        <a:latin typeface="Calibri" panose="020F0502020204030204" pitchFamily="34" charset="0"/>
                        <a:ea typeface="Calibri" panose="020F0502020204030204" pitchFamily="34" charset="0"/>
                        <a:cs typeface="Latha"/>
                      </a:endParaRPr>
                    </a:p>
                  </a:txBody>
                  <a:tcPr marL="68580" marR="68580" marT="0" marB="0"/>
                </a:tc>
                <a:tc>
                  <a:txBody>
                    <a:bodyPr/>
                    <a:lstStyle/>
                    <a:p>
                      <a:pPr algn="ctr">
                        <a:lnSpc>
                          <a:spcPct val="107000"/>
                        </a:lnSpc>
                        <a:spcBef>
                          <a:spcPts val="600"/>
                        </a:spcBef>
                        <a:spcAft>
                          <a:spcPts val="600"/>
                        </a:spcAft>
                      </a:pPr>
                      <a:r>
                        <a:rPr lang="en-US" sz="1100">
                          <a:effectLst/>
                        </a:rPr>
                        <a:t>4</a:t>
                      </a:r>
                      <a:endParaRPr lang="en-IN" sz="1100">
                        <a:effectLst/>
                        <a:latin typeface="Calibri" panose="020F0502020204030204" pitchFamily="34" charset="0"/>
                        <a:ea typeface="Calibri" panose="020F0502020204030204" pitchFamily="34" charset="0"/>
                        <a:cs typeface="Latha"/>
                      </a:endParaRPr>
                    </a:p>
                  </a:txBody>
                  <a:tcPr marL="68580" marR="68580" marT="0" marB="0"/>
                </a:tc>
              </a:tr>
              <a:tr h="240081">
                <a:tc>
                  <a:txBody>
                    <a:bodyPr/>
                    <a:lstStyle/>
                    <a:p>
                      <a:pPr>
                        <a:lnSpc>
                          <a:spcPct val="107000"/>
                        </a:lnSpc>
                        <a:spcBef>
                          <a:spcPts val="600"/>
                        </a:spcBef>
                        <a:spcAft>
                          <a:spcPts val="600"/>
                        </a:spcAft>
                      </a:pPr>
                      <a:r>
                        <a:rPr lang="en-US" sz="1100">
                          <a:effectLst/>
                        </a:rPr>
                        <a:t>Mining</a:t>
                      </a:r>
                      <a:endParaRPr lang="en-IN" sz="1100">
                        <a:effectLst/>
                        <a:latin typeface="Calibri" panose="020F0502020204030204" pitchFamily="34" charset="0"/>
                        <a:ea typeface="Calibri" panose="020F0502020204030204" pitchFamily="34" charset="0"/>
                        <a:cs typeface="Latha"/>
                      </a:endParaRPr>
                    </a:p>
                  </a:txBody>
                  <a:tcPr marL="68580" marR="68580" marT="0" marB="0"/>
                </a:tc>
                <a:tc>
                  <a:txBody>
                    <a:bodyPr/>
                    <a:lstStyle/>
                    <a:p>
                      <a:pPr algn="ctr">
                        <a:lnSpc>
                          <a:spcPct val="107000"/>
                        </a:lnSpc>
                        <a:spcBef>
                          <a:spcPts val="600"/>
                        </a:spcBef>
                        <a:spcAft>
                          <a:spcPts val="600"/>
                        </a:spcAft>
                      </a:pPr>
                      <a:r>
                        <a:rPr lang="en-US" sz="1100">
                          <a:effectLst/>
                        </a:rPr>
                        <a:t>2</a:t>
                      </a:r>
                      <a:endParaRPr lang="en-IN" sz="1100">
                        <a:effectLst/>
                        <a:latin typeface="Calibri" panose="020F0502020204030204" pitchFamily="34" charset="0"/>
                        <a:ea typeface="Calibri" panose="020F0502020204030204" pitchFamily="34" charset="0"/>
                        <a:cs typeface="Latha"/>
                      </a:endParaRPr>
                    </a:p>
                  </a:txBody>
                  <a:tcPr marL="68580" marR="68580" marT="0" marB="0"/>
                </a:tc>
                <a:tc>
                  <a:txBody>
                    <a:bodyPr/>
                    <a:lstStyle/>
                    <a:p>
                      <a:pPr algn="ctr">
                        <a:lnSpc>
                          <a:spcPct val="107000"/>
                        </a:lnSpc>
                        <a:spcBef>
                          <a:spcPts val="600"/>
                        </a:spcBef>
                        <a:spcAft>
                          <a:spcPts val="600"/>
                        </a:spcAft>
                      </a:pPr>
                      <a:r>
                        <a:rPr lang="en-US" sz="1100">
                          <a:effectLst/>
                        </a:rPr>
                        <a:t>0</a:t>
                      </a:r>
                      <a:endParaRPr lang="en-IN" sz="1100">
                        <a:effectLst/>
                        <a:latin typeface="Calibri" panose="020F0502020204030204" pitchFamily="34" charset="0"/>
                        <a:ea typeface="Calibri" panose="020F0502020204030204" pitchFamily="34" charset="0"/>
                        <a:cs typeface="Latha"/>
                      </a:endParaRPr>
                    </a:p>
                  </a:txBody>
                  <a:tcPr marL="68580" marR="68580" marT="0" marB="0"/>
                </a:tc>
                <a:tc>
                  <a:txBody>
                    <a:bodyPr/>
                    <a:lstStyle/>
                    <a:p>
                      <a:pPr algn="ctr">
                        <a:lnSpc>
                          <a:spcPct val="107000"/>
                        </a:lnSpc>
                        <a:spcBef>
                          <a:spcPts val="600"/>
                        </a:spcBef>
                        <a:spcAft>
                          <a:spcPts val="600"/>
                        </a:spcAft>
                      </a:pPr>
                      <a:r>
                        <a:rPr lang="en-US" sz="1100">
                          <a:effectLst/>
                        </a:rPr>
                        <a:t>5</a:t>
                      </a:r>
                      <a:endParaRPr lang="en-IN" sz="1100">
                        <a:effectLst/>
                        <a:latin typeface="Calibri" panose="020F0502020204030204" pitchFamily="34" charset="0"/>
                        <a:ea typeface="Calibri" panose="020F0502020204030204" pitchFamily="34" charset="0"/>
                        <a:cs typeface="Latha"/>
                      </a:endParaRPr>
                    </a:p>
                  </a:txBody>
                  <a:tcPr marL="68580" marR="68580" marT="0" marB="0"/>
                </a:tc>
              </a:tr>
              <a:tr h="240081">
                <a:tc>
                  <a:txBody>
                    <a:bodyPr/>
                    <a:lstStyle/>
                    <a:p>
                      <a:pPr>
                        <a:lnSpc>
                          <a:spcPct val="107000"/>
                        </a:lnSpc>
                        <a:spcBef>
                          <a:spcPts val="600"/>
                        </a:spcBef>
                        <a:spcAft>
                          <a:spcPts val="600"/>
                        </a:spcAft>
                      </a:pPr>
                      <a:r>
                        <a:rPr lang="en-US" sz="1100">
                          <a:effectLst/>
                        </a:rPr>
                        <a:t>Knowledge</a:t>
                      </a:r>
                      <a:endParaRPr lang="en-IN" sz="1100">
                        <a:effectLst/>
                        <a:latin typeface="Calibri" panose="020F0502020204030204" pitchFamily="34" charset="0"/>
                        <a:ea typeface="Calibri" panose="020F0502020204030204" pitchFamily="34" charset="0"/>
                        <a:cs typeface="Latha"/>
                      </a:endParaRPr>
                    </a:p>
                  </a:txBody>
                  <a:tcPr marL="68580" marR="68580" marT="0" marB="0"/>
                </a:tc>
                <a:tc>
                  <a:txBody>
                    <a:bodyPr/>
                    <a:lstStyle/>
                    <a:p>
                      <a:pPr algn="ctr">
                        <a:lnSpc>
                          <a:spcPct val="107000"/>
                        </a:lnSpc>
                        <a:spcBef>
                          <a:spcPts val="600"/>
                        </a:spcBef>
                        <a:spcAft>
                          <a:spcPts val="600"/>
                        </a:spcAft>
                      </a:pPr>
                      <a:r>
                        <a:rPr lang="en-US" sz="1100">
                          <a:effectLst/>
                        </a:rPr>
                        <a:t>0</a:t>
                      </a:r>
                      <a:endParaRPr lang="en-IN" sz="1100">
                        <a:effectLst/>
                        <a:latin typeface="Calibri" panose="020F0502020204030204" pitchFamily="34" charset="0"/>
                        <a:ea typeface="Calibri" panose="020F0502020204030204" pitchFamily="34" charset="0"/>
                        <a:cs typeface="Latha"/>
                      </a:endParaRPr>
                    </a:p>
                  </a:txBody>
                  <a:tcPr marL="68580" marR="68580" marT="0" marB="0"/>
                </a:tc>
                <a:tc>
                  <a:txBody>
                    <a:bodyPr/>
                    <a:lstStyle/>
                    <a:p>
                      <a:pPr algn="ctr">
                        <a:lnSpc>
                          <a:spcPct val="107000"/>
                        </a:lnSpc>
                        <a:spcBef>
                          <a:spcPts val="600"/>
                        </a:spcBef>
                        <a:spcAft>
                          <a:spcPts val="600"/>
                        </a:spcAft>
                      </a:pPr>
                      <a:r>
                        <a:rPr lang="en-US" sz="1100">
                          <a:effectLst/>
                        </a:rPr>
                        <a:t>0</a:t>
                      </a:r>
                      <a:endParaRPr lang="en-IN" sz="1100">
                        <a:effectLst/>
                        <a:latin typeface="Calibri" panose="020F0502020204030204" pitchFamily="34" charset="0"/>
                        <a:ea typeface="Calibri" panose="020F0502020204030204" pitchFamily="34" charset="0"/>
                        <a:cs typeface="Latha"/>
                      </a:endParaRPr>
                    </a:p>
                  </a:txBody>
                  <a:tcPr marL="68580" marR="68580" marT="0" marB="0"/>
                </a:tc>
                <a:tc>
                  <a:txBody>
                    <a:bodyPr/>
                    <a:lstStyle/>
                    <a:p>
                      <a:pPr algn="ctr">
                        <a:lnSpc>
                          <a:spcPct val="107000"/>
                        </a:lnSpc>
                        <a:spcBef>
                          <a:spcPts val="600"/>
                        </a:spcBef>
                        <a:spcAft>
                          <a:spcPts val="600"/>
                        </a:spcAft>
                      </a:pPr>
                      <a:r>
                        <a:rPr lang="en-US" sz="1100">
                          <a:effectLst/>
                        </a:rPr>
                        <a:t>2</a:t>
                      </a:r>
                      <a:endParaRPr lang="en-IN" sz="1100">
                        <a:effectLst/>
                        <a:latin typeface="Calibri" panose="020F0502020204030204" pitchFamily="34" charset="0"/>
                        <a:ea typeface="Calibri" panose="020F0502020204030204" pitchFamily="34" charset="0"/>
                        <a:cs typeface="Latha"/>
                      </a:endParaRPr>
                    </a:p>
                  </a:txBody>
                  <a:tcPr marL="68580" marR="68580" marT="0" marB="0"/>
                </a:tc>
              </a:tr>
              <a:tr h="240081">
                <a:tc>
                  <a:txBody>
                    <a:bodyPr/>
                    <a:lstStyle/>
                    <a:p>
                      <a:pPr>
                        <a:lnSpc>
                          <a:spcPct val="107000"/>
                        </a:lnSpc>
                        <a:spcBef>
                          <a:spcPts val="600"/>
                        </a:spcBef>
                        <a:spcAft>
                          <a:spcPts val="600"/>
                        </a:spcAft>
                      </a:pPr>
                      <a:r>
                        <a:rPr lang="en-US" sz="1100">
                          <a:effectLst/>
                        </a:rPr>
                        <a:t>Databases</a:t>
                      </a:r>
                      <a:endParaRPr lang="en-IN" sz="1100">
                        <a:effectLst/>
                        <a:latin typeface="Calibri" panose="020F0502020204030204" pitchFamily="34" charset="0"/>
                        <a:ea typeface="Calibri" panose="020F0502020204030204" pitchFamily="34" charset="0"/>
                        <a:cs typeface="Latha"/>
                      </a:endParaRPr>
                    </a:p>
                  </a:txBody>
                  <a:tcPr marL="68580" marR="68580" marT="0" marB="0"/>
                </a:tc>
                <a:tc>
                  <a:txBody>
                    <a:bodyPr/>
                    <a:lstStyle/>
                    <a:p>
                      <a:pPr algn="ctr">
                        <a:lnSpc>
                          <a:spcPct val="107000"/>
                        </a:lnSpc>
                        <a:spcBef>
                          <a:spcPts val="600"/>
                        </a:spcBef>
                        <a:spcAft>
                          <a:spcPts val="600"/>
                        </a:spcAft>
                      </a:pPr>
                      <a:r>
                        <a:rPr lang="en-US" sz="1100">
                          <a:effectLst/>
                        </a:rPr>
                        <a:t>1</a:t>
                      </a:r>
                      <a:endParaRPr lang="en-IN" sz="1100">
                        <a:effectLst/>
                        <a:latin typeface="Calibri" panose="020F0502020204030204" pitchFamily="34" charset="0"/>
                        <a:ea typeface="Calibri" panose="020F0502020204030204" pitchFamily="34" charset="0"/>
                        <a:cs typeface="Latha"/>
                      </a:endParaRPr>
                    </a:p>
                  </a:txBody>
                  <a:tcPr marL="68580" marR="68580" marT="0" marB="0"/>
                </a:tc>
                <a:tc>
                  <a:txBody>
                    <a:bodyPr/>
                    <a:lstStyle/>
                    <a:p>
                      <a:pPr algn="ctr">
                        <a:lnSpc>
                          <a:spcPct val="107000"/>
                        </a:lnSpc>
                        <a:spcBef>
                          <a:spcPts val="600"/>
                        </a:spcBef>
                        <a:spcAft>
                          <a:spcPts val="600"/>
                        </a:spcAft>
                      </a:pPr>
                      <a:r>
                        <a:rPr lang="en-US" sz="1100">
                          <a:effectLst/>
                        </a:rPr>
                        <a:t>4</a:t>
                      </a:r>
                      <a:endParaRPr lang="en-IN" sz="1100">
                        <a:effectLst/>
                        <a:latin typeface="Calibri" panose="020F0502020204030204" pitchFamily="34" charset="0"/>
                        <a:ea typeface="Calibri" panose="020F0502020204030204" pitchFamily="34" charset="0"/>
                        <a:cs typeface="Latha"/>
                      </a:endParaRPr>
                    </a:p>
                  </a:txBody>
                  <a:tcPr marL="68580" marR="68580" marT="0" marB="0"/>
                </a:tc>
                <a:tc>
                  <a:txBody>
                    <a:bodyPr/>
                    <a:lstStyle/>
                    <a:p>
                      <a:pPr algn="ctr">
                        <a:lnSpc>
                          <a:spcPct val="107000"/>
                        </a:lnSpc>
                        <a:spcBef>
                          <a:spcPts val="600"/>
                        </a:spcBef>
                        <a:spcAft>
                          <a:spcPts val="600"/>
                        </a:spcAft>
                      </a:pPr>
                      <a:r>
                        <a:rPr lang="en-US" sz="1100">
                          <a:effectLst/>
                        </a:rPr>
                        <a:t>1</a:t>
                      </a:r>
                      <a:endParaRPr lang="en-IN" sz="1100">
                        <a:effectLst/>
                        <a:latin typeface="Calibri" panose="020F0502020204030204" pitchFamily="34" charset="0"/>
                        <a:ea typeface="Calibri" panose="020F0502020204030204" pitchFamily="34" charset="0"/>
                        <a:cs typeface="Latha"/>
                      </a:endParaRPr>
                    </a:p>
                  </a:txBody>
                  <a:tcPr marL="68580" marR="68580" marT="0" marB="0"/>
                </a:tc>
              </a:tr>
              <a:tr h="240081">
                <a:tc>
                  <a:txBody>
                    <a:bodyPr/>
                    <a:lstStyle/>
                    <a:p>
                      <a:pPr>
                        <a:lnSpc>
                          <a:spcPct val="107000"/>
                        </a:lnSpc>
                        <a:spcBef>
                          <a:spcPts val="600"/>
                        </a:spcBef>
                        <a:spcAft>
                          <a:spcPts val="600"/>
                        </a:spcAft>
                      </a:pPr>
                      <a:r>
                        <a:rPr lang="en-US" sz="1100">
                          <a:effectLst/>
                        </a:rPr>
                        <a:t>Performance</a:t>
                      </a:r>
                      <a:endParaRPr lang="en-IN" sz="1100">
                        <a:effectLst/>
                        <a:latin typeface="Calibri" panose="020F0502020204030204" pitchFamily="34" charset="0"/>
                        <a:ea typeface="Calibri" panose="020F0502020204030204" pitchFamily="34" charset="0"/>
                        <a:cs typeface="Latha"/>
                      </a:endParaRPr>
                    </a:p>
                  </a:txBody>
                  <a:tcPr marL="68580" marR="68580" marT="0" marB="0"/>
                </a:tc>
                <a:tc>
                  <a:txBody>
                    <a:bodyPr/>
                    <a:lstStyle/>
                    <a:p>
                      <a:pPr algn="ctr">
                        <a:lnSpc>
                          <a:spcPct val="107000"/>
                        </a:lnSpc>
                        <a:spcBef>
                          <a:spcPts val="600"/>
                        </a:spcBef>
                        <a:spcAft>
                          <a:spcPts val="600"/>
                        </a:spcAft>
                      </a:pPr>
                      <a:r>
                        <a:rPr lang="en-US" sz="1100">
                          <a:effectLst/>
                        </a:rPr>
                        <a:t>1</a:t>
                      </a:r>
                      <a:endParaRPr lang="en-IN" sz="1100">
                        <a:effectLst/>
                        <a:latin typeface="Calibri" panose="020F0502020204030204" pitchFamily="34" charset="0"/>
                        <a:ea typeface="Calibri" panose="020F0502020204030204" pitchFamily="34" charset="0"/>
                        <a:cs typeface="Latha"/>
                      </a:endParaRPr>
                    </a:p>
                  </a:txBody>
                  <a:tcPr marL="68580" marR="68580" marT="0" marB="0"/>
                </a:tc>
                <a:tc>
                  <a:txBody>
                    <a:bodyPr/>
                    <a:lstStyle/>
                    <a:p>
                      <a:pPr algn="ctr">
                        <a:lnSpc>
                          <a:spcPct val="107000"/>
                        </a:lnSpc>
                        <a:spcBef>
                          <a:spcPts val="600"/>
                        </a:spcBef>
                        <a:spcAft>
                          <a:spcPts val="600"/>
                        </a:spcAft>
                      </a:pPr>
                      <a:r>
                        <a:rPr lang="en-US" sz="1100">
                          <a:effectLst/>
                        </a:rPr>
                        <a:t>1</a:t>
                      </a:r>
                      <a:endParaRPr lang="en-IN" sz="1100">
                        <a:effectLst/>
                        <a:latin typeface="Calibri" panose="020F0502020204030204" pitchFamily="34" charset="0"/>
                        <a:ea typeface="Calibri" panose="020F0502020204030204" pitchFamily="34" charset="0"/>
                        <a:cs typeface="Latha"/>
                      </a:endParaRPr>
                    </a:p>
                  </a:txBody>
                  <a:tcPr marL="68580" marR="68580" marT="0" marB="0"/>
                </a:tc>
                <a:tc>
                  <a:txBody>
                    <a:bodyPr/>
                    <a:lstStyle/>
                    <a:p>
                      <a:pPr algn="ctr">
                        <a:lnSpc>
                          <a:spcPct val="107000"/>
                        </a:lnSpc>
                        <a:spcBef>
                          <a:spcPts val="600"/>
                        </a:spcBef>
                        <a:spcAft>
                          <a:spcPts val="600"/>
                        </a:spcAft>
                      </a:pPr>
                      <a:r>
                        <a:rPr lang="en-US" sz="1100" dirty="0">
                          <a:effectLst/>
                        </a:rPr>
                        <a:t>3</a:t>
                      </a:r>
                      <a:endParaRPr lang="en-IN" sz="1100" dirty="0">
                        <a:effectLst/>
                        <a:latin typeface="Calibri" panose="020F0502020204030204" pitchFamily="34" charset="0"/>
                        <a:ea typeface="Calibri" panose="020F0502020204030204" pitchFamily="34" charset="0"/>
                        <a:cs typeface="Latha"/>
                      </a:endParaRPr>
                    </a:p>
                  </a:txBody>
                  <a:tcPr marL="68580" marR="68580" marT="0" marB="0"/>
                </a:tc>
              </a:tr>
            </a:tbl>
          </a:graphicData>
        </a:graphic>
      </p:graphicFrame>
      <p:cxnSp>
        <p:nvCxnSpPr>
          <p:cNvPr id="13321" name="AutoShape 9"/>
          <p:cNvCxnSpPr>
            <a:cxnSpLocks noChangeShapeType="1"/>
          </p:cNvCxnSpPr>
          <p:nvPr/>
        </p:nvCxnSpPr>
        <p:spPr bwMode="auto">
          <a:xfrm>
            <a:off x="3887788" y="1714500"/>
            <a:ext cx="284162"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Straight Arrow Connector 16"/>
          <p:cNvCxnSpPr/>
          <p:nvPr/>
        </p:nvCxnSpPr>
        <p:spPr>
          <a:xfrm>
            <a:off x="2915816" y="2492896"/>
            <a:ext cx="43204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 name="Straight Arrow Connector 18"/>
          <p:cNvCxnSpPr/>
          <p:nvPr/>
        </p:nvCxnSpPr>
        <p:spPr>
          <a:xfrm>
            <a:off x="1547664" y="2276872"/>
            <a:ext cx="0" cy="28803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24060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Cosine similarity</a:t>
            </a:r>
            <a:endParaRPr lang="en-IN" dirty="0"/>
          </a:p>
        </p:txBody>
      </p:sp>
      <p:sp>
        <p:nvSpPr>
          <p:cNvPr id="5" name="Content Placeholder 4"/>
          <p:cNvSpPr>
            <a:spLocks noGrp="1"/>
          </p:cNvSpPr>
          <p:nvPr>
            <p:ph idx="1"/>
          </p:nvPr>
        </p:nvSpPr>
        <p:spPr/>
        <p:txBody>
          <a:bodyPr>
            <a:normAutofit fontScale="92500" lnSpcReduction="10000"/>
          </a:bodyPr>
          <a:lstStyle/>
          <a:p>
            <a:pPr marL="0" indent="0">
              <a:buNone/>
            </a:pPr>
            <a:r>
              <a:rPr lang="en-US" dirty="0"/>
              <a:t>Define Cosine similarity and discuss the Cosine similarity of the following cases and comment</a:t>
            </a:r>
          </a:p>
          <a:p>
            <a:pPr marL="0" indent="0">
              <a:buNone/>
            </a:pPr>
            <a:r>
              <a:rPr lang="en-US" dirty="0"/>
              <a:t>a) “ BITS Offered Data Mining course at WASE program”</a:t>
            </a:r>
          </a:p>
          <a:p>
            <a:pPr marL="0" indent="0">
              <a:buNone/>
            </a:pPr>
            <a:r>
              <a:rPr lang="en-US" dirty="0"/>
              <a:t>“ WILP offered Data Mining as a compulsory course in M Tech”</a:t>
            </a:r>
          </a:p>
          <a:p>
            <a:pPr marL="0" indent="0">
              <a:buNone/>
            </a:pPr>
            <a:r>
              <a:rPr lang="en-US" dirty="0"/>
              <a:t>b) “ Database Management course is a prerequisite for Data Mining”</a:t>
            </a:r>
          </a:p>
          <a:p>
            <a:pPr marL="0" indent="0">
              <a:buNone/>
            </a:pPr>
            <a:r>
              <a:rPr lang="en-US" dirty="0"/>
              <a:t>“ Database Management is not offered in WILP”</a:t>
            </a:r>
            <a:endParaRPr lang="en-IN" dirty="0"/>
          </a:p>
        </p:txBody>
      </p:sp>
    </p:spTree>
    <p:extLst>
      <p:ext uri="{BB962C8B-B14F-4D97-AF65-F5344CB8AC3E}">
        <p14:creationId xmlns:p14="http://schemas.microsoft.com/office/powerpoint/2010/main" val="985801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Content Placeholder 5"/>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Classification</a:t>
            </a:r>
            <a:endParaRPr lang="en-IN" dirty="0"/>
          </a:p>
        </p:txBody>
      </p:sp>
    </p:spTree>
    <p:extLst>
      <p:ext uri="{BB962C8B-B14F-4D97-AF65-F5344CB8AC3E}">
        <p14:creationId xmlns:p14="http://schemas.microsoft.com/office/powerpoint/2010/main" val="1352218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Differences</a:t>
            </a:r>
            <a:br>
              <a:rPr lang="en-US" dirty="0">
                <a:solidFill>
                  <a:srgbClr val="FF0000"/>
                </a:solidFill>
              </a:rPr>
            </a:br>
            <a:endParaRPr lang="en-IN" dirty="0">
              <a:solidFill>
                <a:srgbClr val="FF0000"/>
              </a:solidFill>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Classification/prediction</a:t>
            </a:r>
          </a:p>
          <a:p>
            <a:pPr>
              <a:buFont typeface="Wingdings" panose="05000000000000000000" pitchFamily="2" charset="2"/>
              <a:buChar char="v"/>
            </a:pPr>
            <a:r>
              <a:rPr lang="en-US" dirty="0" smtClean="0"/>
              <a:t>Training data/test data</a:t>
            </a:r>
          </a:p>
          <a:p>
            <a:pPr>
              <a:buFont typeface="Wingdings" panose="05000000000000000000" pitchFamily="2" charset="2"/>
              <a:buChar char="v"/>
            </a:pPr>
            <a:r>
              <a:rPr lang="en-US" dirty="0" smtClean="0"/>
              <a:t>Supervised learning/unsupervised learning</a:t>
            </a:r>
          </a:p>
          <a:p>
            <a:pPr>
              <a:buFont typeface="Wingdings" panose="05000000000000000000" pitchFamily="2" charset="2"/>
              <a:buChar char="v"/>
            </a:pPr>
            <a:r>
              <a:rPr lang="en-US" dirty="0" smtClean="0"/>
              <a:t>Lazy learning/eager learning</a:t>
            </a:r>
          </a:p>
          <a:p>
            <a:pPr>
              <a:buFont typeface="Wingdings" panose="05000000000000000000" pitchFamily="2" charset="2"/>
              <a:buChar char="v"/>
            </a:pPr>
            <a:r>
              <a:rPr lang="en-US" dirty="0" smtClean="0"/>
              <a:t>Overfitting /under fitting </a:t>
            </a:r>
          </a:p>
          <a:p>
            <a:pPr>
              <a:buFont typeface="Wingdings" panose="05000000000000000000" pitchFamily="2" charset="2"/>
              <a:buChar char="v"/>
            </a:pPr>
            <a:r>
              <a:rPr lang="en-US" dirty="0" smtClean="0"/>
              <a:t>Post pruning /pre pruning</a:t>
            </a:r>
          </a:p>
          <a:p>
            <a:pPr marL="0" indent="0">
              <a:buNone/>
            </a:pPr>
            <a:endParaRPr lang="en-IN" dirty="0"/>
          </a:p>
        </p:txBody>
      </p:sp>
    </p:spTree>
    <p:extLst>
      <p:ext uri="{BB962C8B-B14F-4D97-AF65-F5344CB8AC3E}">
        <p14:creationId xmlns:p14="http://schemas.microsoft.com/office/powerpoint/2010/main" val="145160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Classification</a:t>
            </a:r>
            <a:endParaRPr lang="en-IN" dirty="0">
              <a:solidFill>
                <a:srgbClr val="FF0000"/>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000" dirty="0" smtClean="0"/>
              <a:t>Decision tree algorithm </a:t>
            </a:r>
          </a:p>
          <a:p>
            <a:r>
              <a:rPr lang="en-US" sz="2000" dirty="0" smtClean="0">
                <a:solidFill>
                  <a:schemeClr val="accent6">
                    <a:lumMod val="75000"/>
                  </a:schemeClr>
                </a:solidFill>
              </a:rPr>
              <a:t>    graphical representation </a:t>
            </a:r>
          </a:p>
          <a:p>
            <a:r>
              <a:rPr lang="en-US" sz="2000" dirty="0">
                <a:solidFill>
                  <a:schemeClr val="accent6">
                    <a:lumMod val="75000"/>
                  </a:schemeClr>
                </a:solidFill>
              </a:rPr>
              <a:t> </a:t>
            </a:r>
            <a:r>
              <a:rPr lang="en-US" sz="2000" dirty="0" smtClean="0">
                <a:solidFill>
                  <a:schemeClr val="accent6">
                    <a:lumMod val="75000"/>
                  </a:schemeClr>
                </a:solidFill>
              </a:rPr>
              <a:t>   node ,leaf node and relationship</a:t>
            </a:r>
          </a:p>
          <a:p>
            <a:r>
              <a:rPr lang="en-US" sz="2000" dirty="0">
                <a:solidFill>
                  <a:schemeClr val="accent6">
                    <a:lumMod val="75000"/>
                  </a:schemeClr>
                </a:solidFill>
              </a:rPr>
              <a:t> </a:t>
            </a:r>
            <a:r>
              <a:rPr lang="en-US" sz="2000" dirty="0" smtClean="0">
                <a:solidFill>
                  <a:schemeClr val="accent6">
                    <a:lumMod val="75000"/>
                  </a:schemeClr>
                </a:solidFill>
              </a:rPr>
              <a:t>   </a:t>
            </a:r>
            <a:r>
              <a:rPr lang="en-US" sz="2000" b="1" dirty="0" smtClean="0">
                <a:solidFill>
                  <a:schemeClr val="accent4">
                    <a:lumMod val="60000"/>
                    <a:lumOff val="40000"/>
                  </a:schemeClr>
                </a:solidFill>
              </a:rPr>
              <a:t>Best node</a:t>
            </a:r>
            <a:r>
              <a:rPr lang="en-US" sz="2000" dirty="0" smtClean="0">
                <a:solidFill>
                  <a:schemeClr val="accent6">
                    <a:lumMod val="75000"/>
                  </a:schemeClr>
                </a:solidFill>
              </a:rPr>
              <a:t>-Information gain, </a:t>
            </a:r>
            <a:r>
              <a:rPr lang="en-US" sz="2000" dirty="0" err="1" smtClean="0">
                <a:solidFill>
                  <a:schemeClr val="accent6">
                    <a:lumMod val="75000"/>
                  </a:schemeClr>
                </a:solidFill>
              </a:rPr>
              <a:t>gini</a:t>
            </a:r>
            <a:r>
              <a:rPr lang="en-US" sz="2000" dirty="0" smtClean="0">
                <a:solidFill>
                  <a:schemeClr val="accent6">
                    <a:lumMod val="75000"/>
                  </a:schemeClr>
                </a:solidFill>
              </a:rPr>
              <a:t> index, misclassification error</a:t>
            </a:r>
          </a:p>
          <a:p>
            <a:pPr>
              <a:buFont typeface="Wingdings" panose="05000000000000000000" pitchFamily="2" charset="2"/>
              <a:buChar char="v"/>
            </a:pPr>
            <a:r>
              <a:rPr lang="en-US" sz="2000" dirty="0" smtClean="0"/>
              <a:t>Rule based algorithm-Rule based</a:t>
            </a:r>
          </a:p>
          <a:p>
            <a:r>
              <a:rPr lang="en-US" sz="2000" dirty="0" smtClean="0">
                <a:solidFill>
                  <a:schemeClr val="accent6">
                    <a:lumMod val="75000"/>
                  </a:schemeClr>
                </a:solidFill>
              </a:rPr>
              <a:t>    If (condition) then (class)</a:t>
            </a:r>
          </a:p>
          <a:p>
            <a:r>
              <a:rPr lang="en-US" sz="2000" dirty="0" smtClean="0">
                <a:solidFill>
                  <a:schemeClr val="accent6">
                    <a:lumMod val="75000"/>
                  </a:schemeClr>
                </a:solidFill>
              </a:rPr>
              <a:t>   </a:t>
            </a:r>
            <a:r>
              <a:rPr lang="en-US" sz="2000" b="1" dirty="0" smtClean="0">
                <a:solidFill>
                  <a:schemeClr val="accent4">
                    <a:lumMod val="60000"/>
                    <a:lumOff val="40000"/>
                  </a:schemeClr>
                </a:solidFill>
              </a:rPr>
              <a:t>Best Rule</a:t>
            </a:r>
          </a:p>
          <a:p>
            <a:endParaRPr lang="en-IN" sz="2000" dirty="0">
              <a:solidFill>
                <a:schemeClr val="accent6">
                  <a:lumMod val="75000"/>
                </a:schemeClr>
              </a:solidFill>
            </a:endParaRPr>
          </a:p>
        </p:txBody>
      </p:sp>
      <p:pic>
        <p:nvPicPr>
          <p:cNvPr id="5" name="Picture 4"/>
          <p:cNvPicPr>
            <a:picLocks noChangeAspect="1"/>
          </p:cNvPicPr>
          <p:nvPr/>
        </p:nvPicPr>
        <p:blipFill>
          <a:blip r:embed="rId2"/>
          <a:stretch>
            <a:fillRect/>
          </a:stretch>
        </p:blipFill>
        <p:spPr>
          <a:xfrm>
            <a:off x="1110553" y="4172744"/>
            <a:ext cx="2362200" cy="1228725"/>
          </a:xfrm>
          <a:prstGeom prst="rect">
            <a:avLst/>
          </a:prstGeom>
        </p:spPr>
      </p:pic>
      <p:pic>
        <p:nvPicPr>
          <p:cNvPr id="6" name="Picture 5"/>
          <p:cNvPicPr>
            <a:picLocks noChangeAspect="1"/>
          </p:cNvPicPr>
          <p:nvPr/>
        </p:nvPicPr>
        <p:blipFill>
          <a:blip r:embed="rId3"/>
          <a:stretch>
            <a:fillRect/>
          </a:stretch>
        </p:blipFill>
        <p:spPr>
          <a:xfrm>
            <a:off x="251520" y="5589240"/>
            <a:ext cx="4467225" cy="676275"/>
          </a:xfrm>
          <a:prstGeom prst="rect">
            <a:avLst/>
          </a:prstGeom>
        </p:spPr>
      </p:pic>
    </p:spTree>
    <p:extLst>
      <p:ext uri="{BB962C8B-B14F-4D97-AF65-F5344CB8AC3E}">
        <p14:creationId xmlns:p14="http://schemas.microsoft.com/office/powerpoint/2010/main" val="29086265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Entropy ,Gini index ,misclassification error</a:t>
            </a:r>
            <a:endParaRPr lang="en-IN" dirty="0"/>
          </a:p>
        </p:txBody>
      </p:sp>
      <p:sp>
        <p:nvSpPr>
          <p:cNvPr id="3" name="Content Placeholder 2"/>
          <p:cNvSpPr>
            <a:spLocks noGrp="1"/>
          </p:cNvSpPr>
          <p:nvPr>
            <p:ph idx="1"/>
          </p:nvPr>
        </p:nvSpPr>
        <p:spPr/>
        <p:txBody>
          <a:bodyPr/>
          <a:lstStyle/>
          <a:p>
            <a:pPr marL="0" indent="0">
              <a:buNone/>
            </a:pPr>
            <a:r>
              <a:rPr lang="en-US" dirty="0" smtClean="0"/>
              <a:t>Gini index</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Misclassification error</a:t>
            </a:r>
            <a:endParaRPr lang="en-IN" dirty="0"/>
          </a:p>
        </p:txBody>
      </p:sp>
      <p:graphicFrame>
        <p:nvGraphicFramePr>
          <p:cNvPr id="4" name="Object 4"/>
          <p:cNvGraphicFramePr>
            <a:graphicFrameLocks noChangeAspect="1"/>
          </p:cNvGraphicFramePr>
          <p:nvPr>
            <p:extLst/>
          </p:nvPr>
        </p:nvGraphicFramePr>
        <p:xfrm>
          <a:off x="3746500" y="1916832"/>
          <a:ext cx="2514600" cy="552450"/>
        </p:xfrm>
        <a:graphic>
          <a:graphicData uri="http://schemas.openxmlformats.org/presentationml/2006/ole">
            <mc:AlternateContent xmlns:mc="http://schemas.openxmlformats.org/markup-compatibility/2006">
              <mc:Choice xmlns:v="urn:schemas-microsoft-com:vml" Requires="v">
                <p:oleObj spid="_x0000_s10269" name="Equation" r:id="rId3" imgW="1612900" imgH="355600" progId="Equation.3">
                  <p:embed/>
                </p:oleObj>
              </mc:Choice>
              <mc:Fallback>
                <p:oleObj name="Equation" r:id="rId3" imgW="1612900" imgH="355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500" y="1916832"/>
                        <a:ext cx="2514600" cy="552450"/>
                      </a:xfrm>
                      <a:prstGeom prst="rect">
                        <a:avLst/>
                      </a:prstGeom>
                      <a:solidFill>
                        <a:srgbClr val="FFFFCC"/>
                      </a:solidFill>
                      <a:ln w="9525">
                        <a:solidFill>
                          <a:schemeClr val="tx1"/>
                        </a:solidFill>
                        <a:miter lim="800000"/>
                        <a:headEnd/>
                        <a:tailEnd/>
                      </a:ln>
                    </p:spPr>
                  </p:pic>
                </p:oleObj>
              </mc:Fallback>
            </mc:AlternateContent>
          </a:graphicData>
        </a:graphic>
      </p:graphicFrame>
      <p:graphicFrame>
        <p:nvGraphicFramePr>
          <p:cNvPr id="5" name="Object 10"/>
          <p:cNvGraphicFramePr>
            <a:graphicFrameLocks noChangeAspect="1"/>
          </p:cNvGraphicFramePr>
          <p:nvPr>
            <p:extLst>
              <p:ext uri="{D42A27DB-BD31-4B8C-83A1-F6EECF244321}">
                <p14:modId xmlns:p14="http://schemas.microsoft.com/office/powerpoint/2010/main" val="3580979550"/>
              </p:ext>
            </p:extLst>
          </p:nvPr>
        </p:nvGraphicFramePr>
        <p:xfrm>
          <a:off x="2774354" y="3085970"/>
          <a:ext cx="4458891" cy="461963"/>
        </p:xfrm>
        <a:graphic>
          <a:graphicData uri="http://schemas.openxmlformats.org/presentationml/2006/ole">
            <mc:AlternateContent xmlns:mc="http://schemas.openxmlformats.org/markup-compatibility/2006">
              <mc:Choice xmlns:v="urn:schemas-microsoft-com:vml" Requires="v">
                <p:oleObj spid="_x0000_s10270" name="Equation" r:id="rId5" imgW="4267200" imgH="444500" progId="Equation.3">
                  <p:embed/>
                </p:oleObj>
              </mc:Choice>
              <mc:Fallback>
                <p:oleObj name="Equation" r:id="rId5" imgW="4267200" imgH="444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4354" y="3085970"/>
                        <a:ext cx="4458891" cy="461963"/>
                      </a:xfrm>
                      <a:prstGeom prst="rect">
                        <a:avLst/>
                      </a:prstGeom>
                      <a:solidFill>
                        <a:srgbClr val="FFFFCC"/>
                      </a:solidFill>
                      <a:ln w="9525">
                        <a:solidFill>
                          <a:schemeClr val="tx1"/>
                        </a:solidFill>
                        <a:miter lim="800000"/>
                        <a:headEnd/>
                        <a:tailEnd/>
                      </a:ln>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2829624"/>
              </p:ext>
            </p:extLst>
          </p:nvPr>
        </p:nvGraphicFramePr>
        <p:xfrm>
          <a:off x="2987824" y="4545547"/>
          <a:ext cx="3714750" cy="488156"/>
        </p:xfrm>
        <a:graphic>
          <a:graphicData uri="http://schemas.openxmlformats.org/presentationml/2006/ole">
            <mc:AlternateContent xmlns:mc="http://schemas.openxmlformats.org/markup-compatibility/2006">
              <mc:Choice xmlns:v="urn:schemas-microsoft-com:vml" Requires="v">
                <p:oleObj spid="_x0000_s10271" name="Equation" r:id="rId7" imgW="3073400" imgH="406400" progId="Equation.3">
                  <p:embed/>
                </p:oleObj>
              </mc:Choice>
              <mc:Fallback>
                <p:oleObj name="Equation" r:id="rId7" imgW="3073400" imgH="40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824" y="4545547"/>
                        <a:ext cx="3714750" cy="488156"/>
                      </a:xfrm>
                      <a:prstGeom prst="rect">
                        <a:avLst/>
                      </a:prstGeom>
                      <a:solidFill>
                        <a:srgbClr val="FFFFCC"/>
                      </a:solidFill>
                      <a:ln w="9525">
                        <a:solidFill>
                          <a:schemeClr val="tx1"/>
                        </a:solidFill>
                        <a:miter lim="800000"/>
                        <a:headEnd/>
                        <a:tailEnd/>
                      </a:ln>
                    </p:spPr>
                  </p:pic>
                </p:oleObj>
              </mc:Fallback>
            </mc:AlternateContent>
          </a:graphicData>
        </a:graphic>
      </p:graphicFrame>
      <p:sp>
        <p:nvSpPr>
          <p:cNvPr id="7" name="TextBox 6"/>
          <p:cNvSpPr txBox="1"/>
          <p:nvPr/>
        </p:nvSpPr>
        <p:spPr>
          <a:xfrm>
            <a:off x="706234" y="2882696"/>
            <a:ext cx="1777534" cy="584775"/>
          </a:xfrm>
          <a:prstGeom prst="rect">
            <a:avLst/>
          </a:prstGeom>
          <a:noFill/>
        </p:spPr>
        <p:txBody>
          <a:bodyPr wrap="square" rtlCol="0">
            <a:spAutoFit/>
          </a:bodyPr>
          <a:lstStyle/>
          <a:p>
            <a:r>
              <a:rPr lang="en-US" sz="3200" dirty="0" smtClean="0"/>
              <a:t>Entropy</a:t>
            </a:r>
            <a:endParaRPr lang="en-IN" sz="3200" dirty="0"/>
          </a:p>
        </p:txBody>
      </p:sp>
    </p:spTree>
    <p:extLst>
      <p:ext uri="{BB962C8B-B14F-4D97-AF65-F5344CB8AC3E}">
        <p14:creationId xmlns:p14="http://schemas.microsoft.com/office/powerpoint/2010/main" val="3039748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Entropy –information gain</a:t>
            </a:r>
            <a:endParaRPr lang="en-IN" dirty="0"/>
          </a:p>
        </p:txBody>
      </p:sp>
      <p:sp>
        <p:nvSpPr>
          <p:cNvPr id="3" name="Content Placeholder 2"/>
          <p:cNvSpPr>
            <a:spLocks noGrp="1"/>
          </p:cNvSpPr>
          <p:nvPr>
            <p:ph idx="1"/>
          </p:nvPr>
        </p:nvSpPr>
        <p:spPr/>
        <p:txBody>
          <a:bodyPr>
            <a:normAutofit/>
          </a:bodyPr>
          <a:lstStyle/>
          <a:p>
            <a:pPr marL="0" indent="0">
              <a:buNone/>
            </a:pPr>
            <a:r>
              <a:rPr lang="en-US" sz="2000" dirty="0"/>
              <a:t>Consider the results available for a metallic element test for a binary classification</a:t>
            </a:r>
            <a:r>
              <a:rPr lang="en-US" sz="2000" dirty="0" smtClean="0"/>
              <a:t>.</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err="1" smtClean="0"/>
              <a:t>i</a:t>
            </a:r>
            <a:r>
              <a:rPr lang="en-US" sz="2000" dirty="0"/>
              <a:t>. Calculate the entropy of these set of tests.</a:t>
            </a:r>
          </a:p>
          <a:p>
            <a:pPr marL="0" indent="0">
              <a:buNone/>
            </a:pPr>
            <a:r>
              <a:rPr lang="en-US" sz="2000" dirty="0"/>
              <a:t>ii. Calculate information gain for Attribute1 and Attribute2</a:t>
            </a:r>
          </a:p>
          <a:p>
            <a:pPr marL="0" indent="0">
              <a:buNone/>
            </a:pPr>
            <a:r>
              <a:rPr lang="en-US" sz="2000" dirty="0"/>
              <a:t>iii. What is better split as per Information gain</a:t>
            </a:r>
            <a:r>
              <a:rPr lang="en-US" dirty="0"/>
              <a:t>.</a:t>
            </a:r>
            <a:endParaRPr lang="en-IN" dirty="0"/>
          </a:p>
        </p:txBody>
      </p:sp>
      <p:pic>
        <p:nvPicPr>
          <p:cNvPr id="4" name="Picture 3"/>
          <p:cNvPicPr>
            <a:picLocks noChangeAspect="1"/>
          </p:cNvPicPr>
          <p:nvPr/>
        </p:nvPicPr>
        <p:blipFill>
          <a:blip r:embed="rId2"/>
          <a:stretch>
            <a:fillRect/>
          </a:stretch>
        </p:blipFill>
        <p:spPr>
          <a:xfrm>
            <a:off x="1907704" y="2420888"/>
            <a:ext cx="2409825" cy="1704975"/>
          </a:xfrm>
          <a:prstGeom prst="rect">
            <a:avLst/>
          </a:prstGeom>
        </p:spPr>
      </p:pic>
    </p:spTree>
    <p:extLst>
      <p:ext uri="{BB962C8B-B14F-4D97-AF65-F5344CB8AC3E}">
        <p14:creationId xmlns:p14="http://schemas.microsoft.com/office/powerpoint/2010/main" val="2355176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Data Cleaning</a:t>
            </a:r>
            <a:r>
              <a:rPr lang="en-IN" dirty="0">
                <a:solidFill>
                  <a:srgbClr val="FF0000"/>
                </a:solidFill>
              </a:rPr>
              <a:t/>
            </a:r>
            <a:br>
              <a:rPr lang="en-IN" dirty="0">
                <a:solidFill>
                  <a:srgbClr val="FF0000"/>
                </a:solidFill>
              </a:rPr>
            </a:b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b="1" u="sng" dirty="0" smtClean="0">
                <a:solidFill>
                  <a:schemeClr val="accent1"/>
                </a:solidFill>
              </a:rPr>
              <a:t>Fill </a:t>
            </a:r>
            <a:r>
              <a:rPr lang="en-US" b="1" u="sng" dirty="0">
                <a:solidFill>
                  <a:schemeClr val="accent1"/>
                </a:solidFill>
              </a:rPr>
              <a:t>in missing values     </a:t>
            </a:r>
            <a:endParaRPr lang="en-IN" dirty="0">
              <a:solidFill>
                <a:schemeClr val="accent1"/>
              </a:solidFill>
            </a:endParaRPr>
          </a:p>
          <a:p>
            <a:pPr>
              <a:buFont typeface="Wingdings" panose="05000000000000000000" pitchFamily="2" charset="2"/>
              <a:buChar char="v"/>
            </a:pPr>
            <a:r>
              <a:rPr lang="en-IN" dirty="0"/>
              <a:t>Global constant: e.g., “unknown”, NA</a:t>
            </a:r>
          </a:p>
          <a:p>
            <a:pPr>
              <a:buFont typeface="Wingdings" panose="05000000000000000000" pitchFamily="2" charset="2"/>
              <a:buChar char="v"/>
            </a:pPr>
            <a:r>
              <a:rPr lang="en-IN" dirty="0"/>
              <a:t>Mean value </a:t>
            </a:r>
          </a:p>
          <a:p>
            <a:pPr>
              <a:buFont typeface="Wingdings" panose="05000000000000000000" pitchFamily="2" charset="2"/>
              <a:buChar char="v"/>
            </a:pPr>
            <a:r>
              <a:rPr lang="en-IN" dirty="0"/>
              <a:t>The most probable value: using Bayesian formula or decision tree or regression</a:t>
            </a:r>
          </a:p>
          <a:p>
            <a:pPr marL="0" indent="0">
              <a:buNone/>
            </a:pPr>
            <a:r>
              <a:rPr lang="en-IN" dirty="0"/>
              <a:t> </a:t>
            </a:r>
          </a:p>
          <a:p>
            <a:pPr marL="0" indent="0">
              <a:buNone/>
            </a:pPr>
            <a:r>
              <a:rPr lang="en-IN" b="1" u="sng" dirty="0">
                <a:solidFill>
                  <a:schemeClr val="accent1"/>
                </a:solidFill>
              </a:rPr>
              <a:t>Noise</a:t>
            </a:r>
            <a:endParaRPr lang="en-IN" dirty="0">
              <a:solidFill>
                <a:schemeClr val="accent1"/>
              </a:solidFill>
            </a:endParaRPr>
          </a:p>
          <a:p>
            <a:pPr>
              <a:buFont typeface="Wingdings" panose="05000000000000000000" pitchFamily="2" charset="2"/>
              <a:buChar char="v"/>
            </a:pPr>
            <a:r>
              <a:rPr lang="en-IN" dirty="0"/>
              <a:t>Binning (also used for discretization)</a:t>
            </a:r>
          </a:p>
          <a:p>
            <a:pPr>
              <a:buFont typeface="Wingdings" panose="05000000000000000000" pitchFamily="2" charset="2"/>
              <a:buChar char="v"/>
            </a:pPr>
            <a:r>
              <a:rPr lang="en-IN" dirty="0"/>
              <a:t>Regression</a:t>
            </a:r>
          </a:p>
          <a:p>
            <a:pPr>
              <a:buFont typeface="Wingdings" panose="05000000000000000000" pitchFamily="2" charset="2"/>
              <a:buChar char="v"/>
            </a:pPr>
            <a:r>
              <a:rPr lang="en-IN" dirty="0" smtClean="0"/>
              <a:t>Clustering</a:t>
            </a:r>
            <a:endParaRPr lang="en-IN" dirty="0"/>
          </a:p>
          <a:p>
            <a:pPr marL="0" indent="0">
              <a:buNone/>
            </a:pPr>
            <a:r>
              <a:rPr lang="en-US" dirty="0"/>
              <a:t> </a:t>
            </a:r>
            <a:endParaRPr lang="en-IN" dirty="0"/>
          </a:p>
          <a:p>
            <a:pPr marL="0" indent="0">
              <a:buNone/>
            </a:pPr>
            <a:r>
              <a:rPr lang="en-US" b="1" u="sng" dirty="0">
                <a:solidFill>
                  <a:schemeClr val="accent1"/>
                </a:solidFill>
              </a:rPr>
              <a:t>Inconsistencies</a:t>
            </a:r>
            <a:endParaRPr lang="en-IN" dirty="0">
              <a:solidFill>
                <a:schemeClr val="accent1"/>
              </a:solidFill>
            </a:endParaRPr>
          </a:p>
          <a:p>
            <a:pPr>
              <a:buFont typeface="Wingdings" panose="05000000000000000000" pitchFamily="2" charset="2"/>
              <a:buChar char="v"/>
            </a:pPr>
            <a:r>
              <a:rPr lang="en-US" dirty="0"/>
              <a:t>Manually or semiautomatic tool</a:t>
            </a:r>
            <a:endParaRPr lang="en-IN" dirty="0"/>
          </a:p>
          <a:p>
            <a:endParaRPr lang="en-IN" dirty="0"/>
          </a:p>
        </p:txBody>
      </p:sp>
    </p:spTree>
    <p:extLst>
      <p:ext uri="{BB962C8B-B14F-4D97-AF65-F5344CB8AC3E}">
        <p14:creationId xmlns:p14="http://schemas.microsoft.com/office/powerpoint/2010/main" val="632848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Information gain</a:t>
            </a:r>
            <a:endParaRPr lang="en-IN" dirty="0"/>
          </a:p>
        </p:txBody>
      </p:sp>
      <p:sp>
        <p:nvSpPr>
          <p:cNvPr id="3" name="Content Placeholder 2"/>
          <p:cNvSpPr>
            <a:spLocks noGrp="1"/>
          </p:cNvSpPr>
          <p:nvPr>
            <p:ph sz="half" idx="1"/>
          </p:nvPr>
        </p:nvSpPr>
        <p:spPr>
          <a:ln>
            <a:solidFill>
              <a:schemeClr val="tx1"/>
            </a:solidFill>
          </a:ln>
        </p:spPr>
        <p:txBody>
          <a:bodyPr>
            <a:noAutofit/>
          </a:bodyPr>
          <a:lstStyle/>
          <a:p>
            <a:pPr marL="0" indent="0">
              <a:buNone/>
            </a:pPr>
            <a:r>
              <a:rPr lang="en-IN" sz="2000" dirty="0" smtClean="0"/>
              <a:t>1.4 </a:t>
            </a:r>
            <a:r>
              <a:rPr lang="en-IN" sz="2000" dirty="0"/>
              <a:t>‘Selected’ results and 5 ‘Not Selected’ results.</a:t>
            </a:r>
          </a:p>
          <a:p>
            <a:pPr marL="0" indent="0">
              <a:buNone/>
            </a:pPr>
            <a:r>
              <a:rPr lang="en-IN" sz="2000" dirty="0"/>
              <a:t>Entropy = −4/9 log2(4/9) − 5/9 log2(5/9) = 0.9911.</a:t>
            </a:r>
          </a:p>
          <a:p>
            <a:pPr marL="0" indent="0">
              <a:buNone/>
            </a:pPr>
            <a:r>
              <a:rPr lang="en-IN" sz="2000" dirty="0" smtClean="0"/>
              <a:t>2. </a:t>
            </a:r>
            <a:r>
              <a:rPr lang="en-IN" sz="2000" dirty="0"/>
              <a:t>Matrix for attribute1:</a:t>
            </a:r>
          </a:p>
          <a:p>
            <a:pPr marL="0" indent="0">
              <a:buNone/>
            </a:pPr>
            <a:r>
              <a:rPr lang="en-IN" sz="2000" dirty="0" smtClean="0"/>
              <a:t>      Selected </a:t>
            </a:r>
            <a:r>
              <a:rPr lang="en-IN" sz="2000" dirty="0"/>
              <a:t>Not Selected</a:t>
            </a:r>
          </a:p>
          <a:p>
            <a:pPr marL="0" indent="0">
              <a:buNone/>
            </a:pPr>
            <a:r>
              <a:rPr lang="en-IN" sz="2000" dirty="0"/>
              <a:t>True 3 </a:t>
            </a:r>
            <a:r>
              <a:rPr lang="en-IN" sz="2000" dirty="0" smtClean="0"/>
              <a:t>           1</a:t>
            </a:r>
            <a:endParaRPr lang="en-IN" sz="2000" dirty="0"/>
          </a:p>
          <a:p>
            <a:pPr marL="0" indent="0">
              <a:buNone/>
            </a:pPr>
            <a:r>
              <a:rPr lang="en-IN" sz="2000" dirty="0"/>
              <a:t>False </a:t>
            </a:r>
            <a:r>
              <a:rPr lang="en-IN" sz="2000" dirty="0" smtClean="0"/>
              <a:t>1          </a:t>
            </a:r>
            <a:r>
              <a:rPr lang="en-IN" sz="2000" dirty="0"/>
              <a:t>4</a:t>
            </a:r>
          </a:p>
          <a:p>
            <a:pPr marL="0" indent="0">
              <a:buNone/>
            </a:pPr>
            <a:r>
              <a:rPr lang="en-IN" sz="2000" dirty="0" smtClean="0"/>
              <a:t>The </a:t>
            </a:r>
            <a:r>
              <a:rPr lang="en-IN" sz="2000" dirty="0"/>
              <a:t>entropy for attribute1 is</a:t>
            </a:r>
          </a:p>
          <a:p>
            <a:pPr marL="0" indent="0">
              <a:buNone/>
            </a:pPr>
            <a:r>
              <a:rPr lang="en-IN" sz="2000" dirty="0"/>
              <a:t>4/9 [− (3/4) log2(3/4) − (1/4) log2(1/4)] + 5/9[− (1/5) log2(1/5) − (4/5) log2(4/5)]</a:t>
            </a:r>
          </a:p>
          <a:p>
            <a:pPr marL="0" indent="0">
              <a:buNone/>
            </a:pPr>
            <a:r>
              <a:rPr lang="en-IN" sz="2000" dirty="0"/>
              <a:t>= 0.7616. </a:t>
            </a:r>
            <a:endParaRPr lang="en-IN" sz="2000" dirty="0" smtClean="0"/>
          </a:p>
          <a:p>
            <a:pPr marL="0" indent="0">
              <a:buNone/>
            </a:pPr>
            <a:endParaRPr lang="en-IN" sz="2000" dirty="0"/>
          </a:p>
          <a:p>
            <a:pPr marL="0" indent="0">
              <a:buNone/>
            </a:pPr>
            <a:endParaRPr lang="en-IN" sz="2000" dirty="0" smtClean="0"/>
          </a:p>
        </p:txBody>
      </p:sp>
      <p:sp>
        <p:nvSpPr>
          <p:cNvPr id="5" name="Content Placeholder 4"/>
          <p:cNvSpPr>
            <a:spLocks noGrp="1"/>
          </p:cNvSpPr>
          <p:nvPr>
            <p:ph sz="half" idx="2"/>
          </p:nvPr>
        </p:nvSpPr>
        <p:spPr>
          <a:ln>
            <a:solidFill>
              <a:schemeClr val="tx1"/>
            </a:solidFill>
          </a:ln>
        </p:spPr>
        <p:txBody>
          <a:bodyPr>
            <a:normAutofit fontScale="92500" lnSpcReduction="10000"/>
          </a:bodyPr>
          <a:lstStyle/>
          <a:p>
            <a:pPr marL="0" indent="0">
              <a:buNone/>
            </a:pPr>
            <a:r>
              <a:rPr lang="en-IN" sz="2400" dirty="0" smtClean="0"/>
              <a:t>Information </a:t>
            </a:r>
            <a:r>
              <a:rPr lang="en-IN" sz="2400" dirty="0"/>
              <a:t>gain for attribute1 is: 0.9911 − 0.7616 = 0.2294. </a:t>
            </a:r>
          </a:p>
          <a:p>
            <a:pPr marL="0" indent="0">
              <a:buNone/>
            </a:pPr>
            <a:endParaRPr lang="en-IN" sz="2200" dirty="0"/>
          </a:p>
          <a:p>
            <a:pPr marL="0" indent="0">
              <a:buNone/>
            </a:pPr>
            <a:r>
              <a:rPr lang="en-IN" sz="2200" dirty="0" smtClean="0"/>
              <a:t>Similarly</a:t>
            </a:r>
            <a:r>
              <a:rPr lang="en-IN" sz="2200" dirty="0"/>
              <a:t>,</a:t>
            </a:r>
          </a:p>
          <a:p>
            <a:pPr marL="0" indent="0">
              <a:buNone/>
            </a:pPr>
            <a:r>
              <a:rPr lang="en-IN" sz="2200" dirty="0"/>
              <a:t>The entropy for attribute2 is</a:t>
            </a:r>
          </a:p>
          <a:p>
            <a:pPr marL="0" indent="0">
              <a:buNone/>
            </a:pPr>
            <a:r>
              <a:rPr lang="en-IN" sz="2200" dirty="0"/>
              <a:t>5/9[− (2/5) log2(2/5) − (3/5) log2(3/5)] + 4/9[− (2/4) log2(2/4) − (2/4) log2(2/4)]</a:t>
            </a:r>
          </a:p>
          <a:p>
            <a:pPr marL="0" indent="0">
              <a:buNone/>
            </a:pPr>
            <a:r>
              <a:rPr lang="en-IN" sz="2200" dirty="0"/>
              <a:t>= 0.9839. 1.5 marks</a:t>
            </a:r>
          </a:p>
          <a:p>
            <a:pPr marL="0" indent="0">
              <a:buNone/>
            </a:pPr>
            <a:r>
              <a:rPr lang="en-IN" sz="2200" dirty="0"/>
              <a:t>Information gain for attribute2 is: 0.9911 − 0.9839 = 0.0072. 1 mark</a:t>
            </a:r>
          </a:p>
          <a:p>
            <a:pPr marL="0" indent="0">
              <a:buNone/>
            </a:pPr>
            <a:endParaRPr lang="en-IN" sz="2200" dirty="0"/>
          </a:p>
          <a:p>
            <a:pPr marL="0" indent="0">
              <a:buNone/>
            </a:pPr>
            <a:r>
              <a:rPr lang="en-IN" sz="2200" dirty="0"/>
              <a:t>3.Attribute1</a:t>
            </a:r>
          </a:p>
          <a:p>
            <a:pPr marL="0" indent="0">
              <a:buNone/>
            </a:pPr>
            <a:endParaRPr lang="en-IN" dirty="0"/>
          </a:p>
        </p:txBody>
      </p:sp>
    </p:spTree>
    <p:extLst>
      <p:ext uri="{BB962C8B-B14F-4D97-AF65-F5344CB8AC3E}">
        <p14:creationId xmlns:p14="http://schemas.microsoft.com/office/powerpoint/2010/main" val="38844163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–information gain-Exercise</a:t>
            </a:r>
            <a:endParaRPr lang="en-IN" dirty="0"/>
          </a:p>
        </p:txBody>
      </p:sp>
      <p:pic>
        <p:nvPicPr>
          <p:cNvPr id="4" name="Content Placeholder 3"/>
          <p:cNvPicPr>
            <a:picLocks noGrp="1" noChangeAspect="1"/>
          </p:cNvPicPr>
          <p:nvPr>
            <p:ph idx="1"/>
          </p:nvPr>
        </p:nvPicPr>
        <p:blipFill>
          <a:blip r:embed="rId2"/>
          <a:stretch>
            <a:fillRect/>
          </a:stretch>
        </p:blipFill>
        <p:spPr>
          <a:xfrm>
            <a:off x="467544" y="1556792"/>
            <a:ext cx="7344815" cy="4464496"/>
          </a:xfrm>
          <a:prstGeom prst="rect">
            <a:avLst/>
          </a:prstGeom>
        </p:spPr>
      </p:pic>
    </p:spTree>
    <p:extLst>
      <p:ext uri="{BB962C8B-B14F-4D97-AF65-F5344CB8AC3E}">
        <p14:creationId xmlns:p14="http://schemas.microsoft.com/office/powerpoint/2010/main" val="9426469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88058E-A3DC-46C0-91CB-A72A2318B78D}"/>
              </a:ext>
            </a:extLst>
          </p:cNvPr>
          <p:cNvSpPr>
            <a:spLocks noGrp="1"/>
          </p:cNvSpPr>
          <p:nvPr>
            <p:ph type="title"/>
          </p:nvPr>
        </p:nvSpPr>
        <p:spPr/>
        <p:txBody>
          <a:bodyPr/>
          <a:lstStyle/>
          <a:p>
            <a:r>
              <a:rPr lang="en-IN" b="1" dirty="0" smtClean="0"/>
              <a:t>Rule base classification -Example</a:t>
            </a:r>
            <a:endParaRPr lang="en-IN" b="1" dirty="0"/>
          </a:p>
        </p:txBody>
      </p:sp>
      <p:pic>
        <p:nvPicPr>
          <p:cNvPr id="5" name="Content Placeholder 4">
            <a:extLst>
              <a:ext uri="{FF2B5EF4-FFF2-40B4-BE49-F238E27FC236}">
                <a16:creationId xmlns:a16="http://schemas.microsoft.com/office/drawing/2014/main" xmlns="" id="{D0B21189-EBB7-4ED5-A110-1249C1475F90}"/>
              </a:ext>
            </a:extLst>
          </p:cNvPr>
          <p:cNvPicPr>
            <a:picLocks noGrp="1" noChangeAspect="1"/>
          </p:cNvPicPr>
          <p:nvPr>
            <p:ph idx="1"/>
          </p:nvPr>
        </p:nvPicPr>
        <p:blipFill>
          <a:blip r:embed="rId2"/>
          <a:stretch>
            <a:fillRect/>
          </a:stretch>
        </p:blipFill>
        <p:spPr>
          <a:xfrm>
            <a:off x="300990" y="1249643"/>
            <a:ext cx="8214360" cy="1828991"/>
          </a:xfrm>
          <a:prstGeom prst="rect">
            <a:avLst/>
          </a:prstGeom>
        </p:spPr>
      </p:pic>
      <p:sp>
        <p:nvSpPr>
          <p:cNvPr id="4" name="Slide Number Placeholder 3">
            <a:extLst>
              <a:ext uri="{FF2B5EF4-FFF2-40B4-BE49-F238E27FC236}">
                <a16:creationId xmlns:a16="http://schemas.microsoft.com/office/drawing/2014/main" xmlns="" id="{C334164E-56D1-4404-8137-8DE550EE3F16}"/>
              </a:ext>
            </a:extLst>
          </p:cNvPr>
          <p:cNvSpPr>
            <a:spLocks noGrp="1"/>
          </p:cNvSpPr>
          <p:nvPr>
            <p:ph type="sldNum" sz="quarter" idx="12"/>
          </p:nvPr>
        </p:nvSpPr>
        <p:spPr/>
        <p:txBody>
          <a:bodyPr/>
          <a:lstStyle/>
          <a:p>
            <a:pPr>
              <a:defRPr/>
            </a:pPr>
            <a:fld id="{649AB6AE-DC6C-4C19-AD98-A8BE141DCE93}" type="slidenum">
              <a:rPr lang="en-US" smtClean="0">
                <a:solidFill>
                  <a:prstClr val="black">
                    <a:tint val="75000"/>
                  </a:prstClr>
                </a:solidFill>
              </a:rPr>
              <a:pPr>
                <a:defRPr/>
              </a:pPr>
              <a:t>42</a:t>
            </a:fld>
            <a:endParaRPr lang="en-US" sz="1050">
              <a:solidFill>
                <a:prstClr val="black">
                  <a:tint val="75000"/>
                </a:prstClr>
              </a:solidFill>
            </a:endParaRPr>
          </a:p>
        </p:txBody>
      </p:sp>
      <p:pic>
        <p:nvPicPr>
          <p:cNvPr id="6" name="Picture 5">
            <a:extLst>
              <a:ext uri="{FF2B5EF4-FFF2-40B4-BE49-F238E27FC236}">
                <a16:creationId xmlns:a16="http://schemas.microsoft.com/office/drawing/2014/main" xmlns="" id="{A7A91665-B61E-49C3-ADB7-02ED0967D547}"/>
              </a:ext>
            </a:extLst>
          </p:cNvPr>
          <p:cNvPicPr>
            <a:picLocks noChangeAspect="1"/>
          </p:cNvPicPr>
          <p:nvPr/>
        </p:nvPicPr>
        <p:blipFill>
          <a:blip r:embed="rId3"/>
          <a:stretch>
            <a:fillRect/>
          </a:stretch>
        </p:blipFill>
        <p:spPr>
          <a:xfrm>
            <a:off x="628651" y="3078634"/>
            <a:ext cx="8051692" cy="3497426"/>
          </a:xfrm>
          <a:prstGeom prst="rect">
            <a:avLst/>
          </a:prstGeom>
        </p:spPr>
      </p:pic>
    </p:spTree>
    <p:extLst>
      <p:ext uri="{BB962C8B-B14F-4D97-AF65-F5344CB8AC3E}">
        <p14:creationId xmlns:p14="http://schemas.microsoft.com/office/powerpoint/2010/main" val="2892539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412776"/>
            <a:ext cx="8229600" cy="4713387"/>
          </a:xfrm>
        </p:spPr>
        <p:txBody>
          <a:bodyPr>
            <a:normAutofit lnSpcReduction="10000"/>
          </a:bodyPr>
          <a:lstStyle/>
          <a:p>
            <a:pPr marL="0" indent="0">
              <a:buNone/>
            </a:pPr>
            <a:r>
              <a:rPr lang="en-US" sz="1800" dirty="0"/>
              <a:t>Consider a binary classiﬁcation problem with the following set of attributes and attribute values</a:t>
            </a:r>
            <a:r>
              <a:rPr lang="en-US" sz="1800" dirty="0" smtClean="0"/>
              <a:t>:</a:t>
            </a:r>
          </a:p>
          <a:p>
            <a:pPr marL="0" indent="0">
              <a:buNone/>
            </a:pPr>
            <a:r>
              <a:rPr lang="en-US" sz="1800" dirty="0" smtClean="0"/>
              <a:t> </a:t>
            </a:r>
            <a:r>
              <a:rPr lang="en-US" sz="1800" dirty="0"/>
              <a:t>• Air Conditioner = {Working, Broken} </a:t>
            </a:r>
            <a:endParaRPr lang="en-US" sz="1800" dirty="0" smtClean="0"/>
          </a:p>
          <a:p>
            <a:pPr marL="0" indent="0">
              <a:buNone/>
            </a:pPr>
            <a:r>
              <a:rPr lang="en-US" sz="1800" dirty="0" smtClean="0"/>
              <a:t>• </a:t>
            </a:r>
            <a:r>
              <a:rPr lang="en-US" sz="1800" dirty="0"/>
              <a:t>Engine = {Good, Bad} </a:t>
            </a:r>
            <a:endParaRPr lang="en-US" sz="1800" dirty="0" smtClean="0"/>
          </a:p>
          <a:p>
            <a:pPr marL="0" indent="0">
              <a:buNone/>
            </a:pPr>
            <a:r>
              <a:rPr lang="en-US" sz="1800" dirty="0" smtClean="0"/>
              <a:t>• </a:t>
            </a:r>
            <a:r>
              <a:rPr lang="en-US" sz="1800" dirty="0"/>
              <a:t>Mileage = {High, Medium, Low} </a:t>
            </a:r>
            <a:endParaRPr lang="en-US" sz="1800" dirty="0" smtClean="0"/>
          </a:p>
          <a:p>
            <a:pPr marL="0" indent="0">
              <a:buNone/>
            </a:pPr>
            <a:r>
              <a:rPr lang="en-US" sz="1800" dirty="0" smtClean="0"/>
              <a:t>• </a:t>
            </a:r>
            <a:r>
              <a:rPr lang="en-US" sz="1800" dirty="0"/>
              <a:t>Rust = {Yes, No} Suppose a rule-based classiﬁer produces the following rule set</a:t>
            </a:r>
            <a:r>
              <a:rPr lang="en-US" sz="1800" dirty="0" smtClean="0"/>
              <a:t>:</a:t>
            </a:r>
          </a:p>
          <a:p>
            <a:pPr marL="0" indent="0">
              <a:buNone/>
            </a:pPr>
            <a:endParaRPr lang="en-US" sz="1800" dirty="0"/>
          </a:p>
          <a:p>
            <a:pPr marL="0" indent="0">
              <a:buNone/>
            </a:pPr>
            <a:endParaRPr lang="en-US" sz="1800" dirty="0" smtClean="0"/>
          </a:p>
          <a:p>
            <a:pPr marL="0" indent="0">
              <a:buNone/>
            </a:pPr>
            <a:endParaRPr lang="en-US" sz="1800" dirty="0" smtClean="0"/>
          </a:p>
          <a:p>
            <a:pPr marL="0" indent="0">
              <a:buNone/>
            </a:pPr>
            <a:endParaRPr lang="en-US" sz="1800" dirty="0"/>
          </a:p>
          <a:p>
            <a:pPr>
              <a:buAutoNum type="alphaLcParenBoth"/>
            </a:pPr>
            <a:r>
              <a:rPr lang="en-US" sz="1800" dirty="0" smtClean="0"/>
              <a:t>Are </a:t>
            </a:r>
            <a:r>
              <a:rPr lang="en-US" sz="1800" dirty="0"/>
              <a:t>the rules mutually </a:t>
            </a:r>
            <a:r>
              <a:rPr lang="en-US" sz="1800" dirty="0" err="1"/>
              <a:t>exclustive</a:t>
            </a:r>
            <a:r>
              <a:rPr lang="en-US" sz="1800" dirty="0"/>
              <a:t>? Answer: No </a:t>
            </a:r>
            <a:endParaRPr lang="en-US" sz="1800" dirty="0" smtClean="0"/>
          </a:p>
          <a:p>
            <a:pPr>
              <a:buAutoNum type="alphaLcParenBoth"/>
            </a:pPr>
            <a:r>
              <a:rPr lang="en-US" sz="1800" dirty="0" smtClean="0"/>
              <a:t> </a:t>
            </a:r>
            <a:r>
              <a:rPr lang="en-US" sz="1800" dirty="0"/>
              <a:t>Is the rule set exhaustive? Answer: Yes </a:t>
            </a:r>
            <a:endParaRPr lang="en-US" sz="1800" dirty="0" smtClean="0"/>
          </a:p>
          <a:p>
            <a:pPr>
              <a:buAutoNum type="alphaLcParenBoth"/>
            </a:pPr>
            <a:r>
              <a:rPr lang="en-US" sz="1800" dirty="0" smtClean="0"/>
              <a:t> </a:t>
            </a:r>
            <a:r>
              <a:rPr lang="en-US" sz="1800" dirty="0"/>
              <a:t>Is ordering needed for this set of rules? Answer: Yes because a test instance may trigger more than one rule. </a:t>
            </a:r>
            <a:endParaRPr lang="en-US" sz="1800" dirty="0" smtClean="0"/>
          </a:p>
          <a:p>
            <a:pPr>
              <a:buAutoNum type="alphaLcParenBoth"/>
            </a:pPr>
            <a:r>
              <a:rPr lang="en-US" sz="1800" dirty="0" smtClean="0"/>
              <a:t> </a:t>
            </a:r>
            <a:r>
              <a:rPr lang="en-US" sz="1800" dirty="0"/>
              <a:t>Do you need a default class for the rule set? Answer: No because every instance is guaranteed to trigger at least one rule.</a:t>
            </a:r>
            <a:endParaRPr lang="en-IN" sz="1800" dirty="0"/>
          </a:p>
        </p:txBody>
      </p:sp>
      <p:pic>
        <p:nvPicPr>
          <p:cNvPr id="4" name="Picture 3"/>
          <p:cNvPicPr>
            <a:picLocks noChangeAspect="1"/>
          </p:cNvPicPr>
          <p:nvPr/>
        </p:nvPicPr>
        <p:blipFill>
          <a:blip r:embed="rId2"/>
          <a:stretch>
            <a:fillRect/>
          </a:stretch>
        </p:blipFill>
        <p:spPr>
          <a:xfrm>
            <a:off x="1446101" y="3250356"/>
            <a:ext cx="4019550" cy="1038225"/>
          </a:xfrm>
          <a:prstGeom prst="rect">
            <a:avLst/>
          </a:prstGeom>
        </p:spPr>
      </p:pic>
    </p:spTree>
    <p:extLst>
      <p:ext uri="{BB962C8B-B14F-4D97-AF65-F5344CB8AC3E}">
        <p14:creationId xmlns:p14="http://schemas.microsoft.com/office/powerpoint/2010/main" val="41893262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Gini index</a:t>
            </a:r>
            <a:endParaRPr lang="en-IN" dirty="0"/>
          </a:p>
        </p:txBody>
      </p:sp>
      <p:sp>
        <p:nvSpPr>
          <p:cNvPr id="5" name="Content Placeholder 4"/>
          <p:cNvSpPr>
            <a:spLocks noGrp="1"/>
          </p:cNvSpPr>
          <p:nvPr>
            <p:ph idx="1"/>
          </p:nvPr>
        </p:nvSpPr>
        <p:spPr/>
        <p:txBody>
          <a:bodyPr>
            <a:normAutofit fontScale="85000" lnSpcReduction="10000"/>
          </a:bodyPr>
          <a:lstStyle/>
          <a:p>
            <a:pPr marL="0" indent="0">
              <a:buNone/>
            </a:pPr>
            <a:r>
              <a:rPr lang="en-US" dirty="0"/>
              <a:t>Consider 10 samples which split into 3 classes. The first class gets 4 samples, the second gets 5 and the third class</a:t>
            </a:r>
          </a:p>
          <a:p>
            <a:pPr marL="0" indent="0">
              <a:buNone/>
            </a:pPr>
            <a:r>
              <a:rPr lang="en-US" dirty="0"/>
              <a:t>gets 1 sample. Compute GINI impurity for the distribution.</a:t>
            </a:r>
          </a:p>
          <a:p>
            <a:pPr marL="0" indent="0">
              <a:buNone/>
            </a:pPr>
            <a:r>
              <a:rPr lang="en-US" dirty="0"/>
              <a:t>Answer:</a:t>
            </a:r>
          </a:p>
          <a:p>
            <a:pPr marL="0" indent="0">
              <a:buNone/>
            </a:pPr>
            <a:r>
              <a:rPr lang="en-US" dirty="0"/>
              <a:t>The GINI impurity</a:t>
            </a:r>
          </a:p>
          <a:p>
            <a:pPr marL="0" indent="0">
              <a:buNone/>
            </a:pPr>
            <a:r>
              <a:rPr lang="en-US" dirty="0"/>
              <a:t>P(C1) = 4/10 = 0.4</a:t>
            </a:r>
          </a:p>
          <a:p>
            <a:pPr marL="0" indent="0">
              <a:buNone/>
            </a:pPr>
            <a:r>
              <a:rPr lang="en-US" dirty="0"/>
              <a:t>P(C2) = 5/10 = 0.5</a:t>
            </a:r>
          </a:p>
          <a:p>
            <a:pPr marL="0" indent="0">
              <a:buNone/>
            </a:pPr>
            <a:r>
              <a:rPr lang="en-US" dirty="0"/>
              <a:t>P(C3) = 1/10 = 0.1</a:t>
            </a:r>
          </a:p>
          <a:p>
            <a:pPr marL="0" indent="0">
              <a:buNone/>
            </a:pPr>
            <a:r>
              <a:rPr lang="en-US" dirty="0"/>
              <a:t>Gini impurity </a:t>
            </a:r>
            <a:r>
              <a:rPr lang="en-US" dirty="0" err="1"/>
              <a:t>i</a:t>
            </a:r>
            <a:r>
              <a:rPr lang="en-US" dirty="0"/>
              <a:t>(n) = 1- 0.4 </a:t>
            </a:r>
            <a:r>
              <a:rPr lang="en-US" sz="4200" dirty="0"/>
              <a:t>2</a:t>
            </a:r>
            <a:r>
              <a:rPr lang="en-US" dirty="0"/>
              <a:t> – 0.5 </a:t>
            </a:r>
            <a:r>
              <a:rPr lang="en-US" sz="4200" dirty="0"/>
              <a:t>2</a:t>
            </a:r>
            <a:r>
              <a:rPr lang="en-US" dirty="0"/>
              <a:t> - 0.1 </a:t>
            </a:r>
            <a:r>
              <a:rPr lang="en-US" sz="4200" dirty="0"/>
              <a:t>2</a:t>
            </a:r>
            <a:r>
              <a:rPr lang="en-US" dirty="0"/>
              <a:t> = 0 .58</a:t>
            </a:r>
            <a:endParaRPr lang="en-IN" dirty="0"/>
          </a:p>
        </p:txBody>
      </p:sp>
    </p:spTree>
    <p:extLst>
      <p:ext uri="{BB962C8B-B14F-4D97-AF65-F5344CB8AC3E}">
        <p14:creationId xmlns:p14="http://schemas.microsoft.com/office/powerpoint/2010/main" val="870991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340768"/>
            <a:ext cx="8229600" cy="5256584"/>
          </a:xfrm>
        </p:spPr>
        <p:txBody>
          <a:bodyPr>
            <a:noAutofit/>
          </a:bodyPr>
          <a:lstStyle/>
          <a:p>
            <a:pPr marL="0" indent="0">
              <a:buNone/>
            </a:pPr>
            <a:r>
              <a:rPr lang="en-US" sz="1800" dirty="0"/>
              <a:t>Consider the following data set (with two attributes and two possible classes Y, N)</a:t>
            </a:r>
          </a:p>
          <a:p>
            <a:pPr marL="0" indent="0">
              <a:buNone/>
            </a:pPr>
            <a:r>
              <a:rPr lang="en-US" sz="1800" dirty="0"/>
              <a:t>for a binary class problem. The attributes are nominal with two possible values.</a:t>
            </a:r>
          </a:p>
          <a:p>
            <a:pPr marL="0" indent="0">
              <a:buNone/>
            </a:pPr>
            <a:r>
              <a:rPr lang="en-US" sz="1800" dirty="0"/>
              <a:t>We intend to create decision tree model</a:t>
            </a:r>
            <a:r>
              <a:rPr lang="en-US" sz="1800" dirty="0" smtClean="0"/>
              <a:t>.</a:t>
            </a:r>
          </a:p>
          <a:p>
            <a:pPr marL="0" indent="0">
              <a:buNone/>
            </a:pPr>
            <a:r>
              <a:rPr lang="en-US" sz="1800" dirty="0" smtClean="0"/>
              <a:t>Calculate </a:t>
            </a:r>
            <a:r>
              <a:rPr lang="en-US" sz="1800" dirty="0"/>
              <a:t>the gain in the Gini index when splitting on Income and </a:t>
            </a:r>
            <a:r>
              <a:rPr lang="en-US" sz="1800" dirty="0" err="1" smtClean="0"/>
              <a:t>Education.Which</a:t>
            </a:r>
            <a:r>
              <a:rPr lang="en-US" sz="1800" dirty="0" smtClean="0"/>
              <a:t> </a:t>
            </a:r>
            <a:r>
              <a:rPr lang="en-US" sz="1800" dirty="0"/>
              <a:t>attribute would the decision tree induction algorithm choose? </a:t>
            </a:r>
            <a:endParaRPr lang="en-US" sz="1800" dirty="0" smtClean="0"/>
          </a:p>
          <a:p>
            <a:pPr marL="0" indent="0">
              <a:buNone/>
            </a:pPr>
            <a:r>
              <a:rPr lang="en-US" sz="1800" b="1" dirty="0" smtClean="0"/>
              <a:t>Answer:</a:t>
            </a:r>
          </a:p>
          <a:p>
            <a:pPr marL="0" indent="0">
              <a:buNone/>
            </a:pPr>
            <a:r>
              <a:rPr lang="en-US" sz="1800" dirty="0" smtClean="0"/>
              <a:t>The </a:t>
            </a:r>
            <a:r>
              <a:rPr lang="en-US" sz="1800" dirty="0"/>
              <a:t>overall </a:t>
            </a:r>
            <a:r>
              <a:rPr lang="en-US" sz="1800" dirty="0" err="1"/>
              <a:t>gini</a:t>
            </a:r>
            <a:r>
              <a:rPr lang="en-US" sz="1800" dirty="0"/>
              <a:t> before splitting is: </a:t>
            </a:r>
            <a:endParaRPr lang="en-US" sz="1800" dirty="0" smtClean="0"/>
          </a:p>
          <a:p>
            <a:pPr marL="0" indent="0">
              <a:buNone/>
            </a:pPr>
            <a:r>
              <a:rPr lang="en-US" sz="1800" dirty="0" smtClean="0"/>
              <a:t>G </a:t>
            </a:r>
            <a:r>
              <a:rPr lang="en-US" sz="1800" dirty="0" err="1"/>
              <a:t>orig</a:t>
            </a:r>
            <a:r>
              <a:rPr lang="en-US" sz="1800" dirty="0"/>
              <a:t> = 1 − 0.4 2 − 0.6 2 = 0.48</a:t>
            </a:r>
          </a:p>
          <a:p>
            <a:pPr marL="0" indent="0">
              <a:buNone/>
            </a:pPr>
            <a:r>
              <a:rPr lang="en-US" sz="1800" dirty="0"/>
              <a:t>The gain in </a:t>
            </a:r>
            <a:r>
              <a:rPr lang="en-US" sz="1800" dirty="0" err="1"/>
              <a:t>gini</a:t>
            </a:r>
            <a:r>
              <a:rPr lang="en-US" sz="1800" dirty="0"/>
              <a:t> after splitting on Income is</a:t>
            </a:r>
            <a:r>
              <a:rPr lang="en-US" sz="1800" dirty="0" smtClean="0"/>
              <a:t>:</a:t>
            </a:r>
            <a:endParaRPr lang="en-US" sz="1800" dirty="0"/>
          </a:p>
          <a:p>
            <a:pPr marL="0" indent="0">
              <a:buNone/>
            </a:pPr>
            <a:r>
              <a:rPr lang="en-US" sz="1800" b="1" dirty="0"/>
              <a:t>G Income=H </a:t>
            </a:r>
            <a:r>
              <a:rPr lang="en-US" sz="1800" dirty="0"/>
              <a:t>= 1 – (4/7) 2 – (3/7) 2 = 0.4898; G Income=L = 1 – (3/3) 2 – (0/3) </a:t>
            </a:r>
            <a:r>
              <a:rPr lang="en-US" sz="1800" dirty="0" smtClean="0"/>
              <a:t>2= </a:t>
            </a:r>
            <a:r>
              <a:rPr lang="en-US" sz="1800" dirty="0"/>
              <a:t>0.0</a:t>
            </a:r>
          </a:p>
          <a:p>
            <a:pPr marL="0" indent="0">
              <a:buNone/>
            </a:pPr>
            <a:r>
              <a:rPr lang="en-US" sz="1800" dirty="0"/>
              <a:t>Δ = G </a:t>
            </a:r>
            <a:r>
              <a:rPr lang="en-US" sz="1800" dirty="0" err="1"/>
              <a:t>orig</a:t>
            </a:r>
            <a:r>
              <a:rPr lang="en-US" sz="1800" dirty="0"/>
              <a:t> – (7/10)* G Income=H – (3/10)* G Income=L = 0.1371</a:t>
            </a:r>
          </a:p>
          <a:p>
            <a:pPr marL="0" indent="0">
              <a:buNone/>
            </a:pPr>
            <a:r>
              <a:rPr lang="en-US" sz="1800" dirty="0"/>
              <a:t>The gain in </a:t>
            </a:r>
            <a:r>
              <a:rPr lang="en-US" sz="1800" dirty="0" err="1"/>
              <a:t>gini</a:t>
            </a:r>
            <a:r>
              <a:rPr lang="en-US" sz="1800" dirty="0"/>
              <a:t> after splitting on B is</a:t>
            </a:r>
            <a:r>
              <a:rPr lang="en-US" sz="1800" dirty="0" smtClean="0"/>
              <a:t>:</a:t>
            </a:r>
          </a:p>
          <a:p>
            <a:pPr marL="0" indent="0">
              <a:buNone/>
            </a:pPr>
            <a:r>
              <a:rPr lang="en-US" sz="1800" b="1" dirty="0" smtClean="0"/>
              <a:t>G </a:t>
            </a:r>
            <a:r>
              <a:rPr lang="en-US" sz="1800" b="1" dirty="0"/>
              <a:t>Education=H </a:t>
            </a:r>
            <a:r>
              <a:rPr lang="en-US" sz="1800" dirty="0"/>
              <a:t>= 1 – (1/4) 2 – (3/4) 2 = 0.3750; G Education=L = 1 – (1/6) 2 –</a:t>
            </a:r>
          </a:p>
          <a:p>
            <a:pPr marL="0" indent="0">
              <a:buNone/>
            </a:pPr>
            <a:r>
              <a:rPr lang="en-US" sz="1800" dirty="0"/>
              <a:t>(5/6) 2 = 0.2778</a:t>
            </a:r>
          </a:p>
          <a:p>
            <a:pPr marL="0" indent="0">
              <a:buNone/>
            </a:pPr>
            <a:r>
              <a:rPr lang="en-US" sz="1800" dirty="0"/>
              <a:t>Δ = G </a:t>
            </a:r>
            <a:r>
              <a:rPr lang="en-US" sz="1800" dirty="0" err="1"/>
              <a:t>orig</a:t>
            </a:r>
            <a:r>
              <a:rPr lang="en-US" sz="1800" dirty="0"/>
              <a:t> – (4/10)* G Education=H – (6/10)* G Education=L = 0.1633</a:t>
            </a:r>
          </a:p>
          <a:p>
            <a:pPr marL="0" indent="0">
              <a:buNone/>
            </a:pPr>
            <a:r>
              <a:rPr lang="en-US" sz="1800" dirty="0"/>
              <a:t>Therefore, attribute Education will be chosen to split the node</a:t>
            </a:r>
            <a:endParaRPr lang="en-IN" sz="1800" dirty="0"/>
          </a:p>
        </p:txBody>
      </p:sp>
      <p:pic>
        <p:nvPicPr>
          <p:cNvPr id="4" name="Picture 3"/>
          <p:cNvPicPr>
            <a:picLocks noChangeAspect="1"/>
          </p:cNvPicPr>
          <p:nvPr/>
        </p:nvPicPr>
        <p:blipFill>
          <a:blip r:embed="rId2"/>
          <a:stretch>
            <a:fillRect/>
          </a:stretch>
        </p:blipFill>
        <p:spPr>
          <a:xfrm>
            <a:off x="5305425" y="2924944"/>
            <a:ext cx="3838575" cy="952500"/>
          </a:xfrm>
          <a:prstGeom prst="rect">
            <a:avLst/>
          </a:prstGeom>
        </p:spPr>
      </p:pic>
    </p:spTree>
    <p:extLst>
      <p:ext uri="{BB962C8B-B14F-4D97-AF65-F5344CB8AC3E}">
        <p14:creationId xmlns:p14="http://schemas.microsoft.com/office/powerpoint/2010/main" val="17232801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IN" dirty="0"/>
          </a:p>
        </p:txBody>
      </p:sp>
      <p:sp>
        <p:nvSpPr>
          <p:cNvPr id="3" name="Content Placeholder 2"/>
          <p:cNvSpPr>
            <a:spLocks noGrp="1"/>
          </p:cNvSpPr>
          <p:nvPr>
            <p:ph idx="1"/>
          </p:nvPr>
        </p:nvSpPr>
        <p:spPr/>
        <p:txBody>
          <a:bodyPr/>
          <a:lstStyle/>
          <a:p>
            <a:pPr marL="0" indent="0">
              <a:buNone/>
            </a:pPr>
            <a:r>
              <a:rPr lang="en-US" sz="3600" b="1" dirty="0" smtClean="0">
                <a:solidFill>
                  <a:schemeClr val="accent2"/>
                </a:solidFill>
              </a:rPr>
              <a:t>Y=</a:t>
            </a:r>
            <a:r>
              <a:rPr lang="en-US" sz="3600" b="1" dirty="0" err="1" smtClean="0">
                <a:solidFill>
                  <a:schemeClr val="accent2"/>
                </a:solidFill>
              </a:rPr>
              <a:t>a+bx+error</a:t>
            </a:r>
            <a:r>
              <a:rPr lang="en-US" sz="3600" b="1" dirty="0" smtClean="0">
                <a:solidFill>
                  <a:schemeClr val="accent2"/>
                </a:solidFill>
              </a:rPr>
              <a:t>(</a:t>
            </a:r>
            <a:r>
              <a:rPr lang="en-US" sz="3600" b="1" dirty="0" err="1" smtClean="0">
                <a:solidFill>
                  <a:schemeClr val="accent2"/>
                </a:solidFill>
              </a:rPr>
              <a:t>Syx</a:t>
            </a:r>
            <a:r>
              <a:rPr lang="en-US" sz="3600" b="1" dirty="0" smtClean="0">
                <a:solidFill>
                  <a:schemeClr val="accent2"/>
                </a:solidFill>
              </a:rPr>
              <a:t>)</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IN" dirty="0"/>
          </a:p>
        </p:txBody>
      </p:sp>
      <p:graphicFrame>
        <p:nvGraphicFramePr>
          <p:cNvPr id="4" name="Object 4"/>
          <p:cNvGraphicFramePr>
            <a:graphicFrameLocks noChangeAspect="1"/>
          </p:cNvGraphicFramePr>
          <p:nvPr>
            <p:extLst>
              <p:ext uri="{D42A27DB-BD31-4B8C-83A1-F6EECF244321}">
                <p14:modId xmlns:p14="http://schemas.microsoft.com/office/powerpoint/2010/main" val="3383774895"/>
              </p:ext>
            </p:extLst>
          </p:nvPr>
        </p:nvGraphicFramePr>
        <p:xfrm>
          <a:off x="632444" y="2424112"/>
          <a:ext cx="1949450" cy="623888"/>
        </p:xfrm>
        <a:graphic>
          <a:graphicData uri="http://schemas.openxmlformats.org/presentationml/2006/ole">
            <mc:AlternateContent xmlns:mc="http://schemas.openxmlformats.org/markup-compatibility/2006">
              <mc:Choice xmlns:v="urn:schemas-microsoft-com:vml" Requires="v">
                <p:oleObj spid="_x0000_s11293" name="Equation" r:id="rId3" imgW="952200" imgH="304560" progId="Equation.3">
                  <p:embed/>
                </p:oleObj>
              </mc:Choice>
              <mc:Fallback>
                <p:oleObj name="Equation" r:id="rId3" imgW="952200" imgH="30456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44" y="2424112"/>
                        <a:ext cx="1949450" cy="623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1981497779"/>
              </p:ext>
            </p:extLst>
          </p:nvPr>
        </p:nvGraphicFramePr>
        <p:xfrm>
          <a:off x="599053" y="3215481"/>
          <a:ext cx="2514599" cy="914400"/>
        </p:xfrm>
        <a:graphic>
          <a:graphicData uri="http://schemas.openxmlformats.org/presentationml/2006/ole">
            <mc:AlternateContent xmlns:mc="http://schemas.openxmlformats.org/markup-compatibility/2006">
              <mc:Choice xmlns:v="urn:schemas-microsoft-com:vml" Requires="v">
                <p:oleObj spid="_x0000_s11294" name="Equation" r:id="rId5" imgW="1066680" imgH="507960" progId="Equation.3">
                  <p:embed/>
                </p:oleObj>
              </mc:Choice>
              <mc:Fallback>
                <p:oleObj name="Equation" r:id="rId5" imgW="1066680" imgH="50796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053" y="3215481"/>
                        <a:ext cx="2514599"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
          <p:cNvGraphicFramePr>
            <a:graphicFrameLocks noGrp="1" noChangeAspect="1"/>
          </p:cNvGraphicFramePr>
          <p:nvPr>
            <p:extLst>
              <p:ext uri="{D42A27DB-BD31-4B8C-83A1-F6EECF244321}">
                <p14:modId xmlns:p14="http://schemas.microsoft.com/office/powerpoint/2010/main" val="1683566252"/>
              </p:ext>
            </p:extLst>
          </p:nvPr>
        </p:nvGraphicFramePr>
        <p:xfrm>
          <a:off x="732749" y="4437112"/>
          <a:ext cx="2390775" cy="962025"/>
        </p:xfrm>
        <a:graphic>
          <a:graphicData uri="http://schemas.openxmlformats.org/presentationml/2006/ole">
            <mc:AlternateContent xmlns:mc="http://schemas.openxmlformats.org/markup-compatibility/2006">
              <mc:Choice xmlns:v="urn:schemas-microsoft-com:vml" Requires="v">
                <p:oleObj spid="_x0000_s11295" name="Equation" r:id="rId7" imgW="1168200" imgH="469800" progId="Equation.3">
                  <p:embed/>
                </p:oleObj>
              </mc:Choice>
              <mc:Fallback>
                <p:oleObj name="Equation" r:id="rId7" imgW="1168200" imgH="469800" progId="Equation.3">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2749" y="4437112"/>
                        <a:ext cx="2390775"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694984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IN" dirty="0"/>
          </a:p>
        </p:txBody>
      </p:sp>
      <p:sp>
        <p:nvSpPr>
          <p:cNvPr id="3" name="Content Placeholder 2"/>
          <p:cNvSpPr>
            <a:spLocks noGrp="1"/>
          </p:cNvSpPr>
          <p:nvPr>
            <p:ph idx="1"/>
          </p:nvPr>
        </p:nvSpPr>
        <p:spPr/>
        <p:txBody>
          <a:bodyPr>
            <a:normAutofit/>
          </a:bodyPr>
          <a:lstStyle/>
          <a:p>
            <a:pPr marL="0" indent="0">
              <a:buNone/>
            </a:pPr>
            <a:r>
              <a:rPr lang="en-US" sz="1600" dirty="0"/>
              <a:t>The XYZ college proposed an application where the system should predict the score of a</a:t>
            </a:r>
          </a:p>
          <a:p>
            <a:pPr marL="0" indent="0">
              <a:buNone/>
            </a:pPr>
            <a:r>
              <a:rPr lang="en-US" sz="1600" dirty="0"/>
              <a:t>student in final exam based on their midterm score. To build this system, committee members</a:t>
            </a:r>
          </a:p>
          <a:p>
            <a:pPr marL="0" indent="0">
              <a:buNone/>
            </a:pPr>
            <a:r>
              <a:rPr lang="en-US" sz="1600" dirty="0"/>
              <a:t>suggested to use regression analysis. As an input they have collected the past data for midterm</a:t>
            </a:r>
          </a:p>
          <a:p>
            <a:pPr marL="0" indent="0">
              <a:buNone/>
            </a:pPr>
            <a:r>
              <a:rPr lang="en-US" sz="1600" dirty="0"/>
              <a:t>and final </a:t>
            </a:r>
            <a:r>
              <a:rPr lang="en-US" sz="1600" dirty="0" err="1" smtClean="0"/>
              <a:t>examscore</a:t>
            </a:r>
            <a:r>
              <a:rPr lang="en-US" sz="1600" dirty="0" smtClean="0"/>
              <a:t> </a:t>
            </a:r>
            <a:r>
              <a:rPr lang="en-US" sz="1600" dirty="0"/>
              <a:t>obtained for students in a database course as given below;</a:t>
            </a:r>
            <a:endParaRPr lang="en-IN" sz="1600" dirty="0"/>
          </a:p>
        </p:txBody>
      </p:sp>
      <p:pic>
        <p:nvPicPr>
          <p:cNvPr id="4" name="Picture 3"/>
          <p:cNvPicPr>
            <a:picLocks noChangeAspect="1"/>
          </p:cNvPicPr>
          <p:nvPr/>
        </p:nvPicPr>
        <p:blipFill>
          <a:blip r:embed="rId2"/>
          <a:stretch>
            <a:fillRect/>
          </a:stretch>
        </p:blipFill>
        <p:spPr>
          <a:xfrm>
            <a:off x="1115616" y="2996952"/>
            <a:ext cx="4991100" cy="1152128"/>
          </a:xfrm>
          <a:prstGeom prst="rect">
            <a:avLst/>
          </a:prstGeom>
        </p:spPr>
      </p:pic>
      <p:sp>
        <p:nvSpPr>
          <p:cNvPr id="5" name="Rectangle 4"/>
          <p:cNvSpPr/>
          <p:nvPr/>
        </p:nvSpPr>
        <p:spPr>
          <a:xfrm>
            <a:off x="611560" y="4005063"/>
            <a:ext cx="8640960" cy="1107996"/>
          </a:xfrm>
          <a:prstGeom prst="rect">
            <a:avLst/>
          </a:prstGeom>
        </p:spPr>
        <p:txBody>
          <a:bodyPr wrap="square">
            <a:spAutoFit/>
          </a:bodyPr>
          <a:lstStyle/>
          <a:p>
            <a:r>
              <a:rPr lang="en-IN" dirty="0"/>
              <a:t>a) </a:t>
            </a:r>
            <a:r>
              <a:rPr lang="en-IN" sz="1600" dirty="0"/>
              <a:t>Plot the data. Do x and y seem to have a linear relationship?</a:t>
            </a:r>
          </a:p>
          <a:p>
            <a:r>
              <a:rPr lang="en-IN" sz="1600" dirty="0"/>
              <a:t>b) Use linear regression method for the prediction of a student’s final exam grade based</a:t>
            </a:r>
          </a:p>
          <a:p>
            <a:r>
              <a:rPr lang="en-IN" sz="1600" dirty="0"/>
              <a:t>on the student’s midterm grade in the course.</a:t>
            </a:r>
          </a:p>
          <a:p>
            <a:r>
              <a:rPr lang="en-IN" sz="1600" dirty="0"/>
              <a:t>c) Predict the final exam grade of a student who received an 86 on the midterm exam</a:t>
            </a:r>
            <a:r>
              <a:rPr lang="en-IN" sz="1600" dirty="0" smtClean="0"/>
              <a:t>.</a:t>
            </a:r>
            <a:endParaRPr lang="en-IN" sz="1600" dirty="0"/>
          </a:p>
        </p:txBody>
      </p:sp>
    </p:spTree>
    <p:extLst>
      <p:ext uri="{BB962C8B-B14F-4D97-AF65-F5344CB8AC3E}">
        <p14:creationId xmlns:p14="http://schemas.microsoft.com/office/powerpoint/2010/main" val="9476885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Answer:</a:t>
            </a:r>
          </a:p>
        </p:txBody>
      </p:sp>
      <p:sp>
        <p:nvSpPr>
          <p:cNvPr id="3" name="Content Placeholder 2"/>
          <p:cNvSpPr>
            <a:spLocks noGrp="1"/>
          </p:cNvSpPr>
          <p:nvPr>
            <p:ph idx="1"/>
          </p:nvPr>
        </p:nvSpPr>
        <p:spPr/>
        <p:txBody>
          <a:bodyPr/>
          <a:lstStyle/>
          <a:p>
            <a:endParaRPr lang="en-IN" dirty="0"/>
          </a:p>
        </p:txBody>
      </p:sp>
      <p:sp>
        <p:nvSpPr>
          <p:cNvPr id="4" name="Rectangle 3"/>
          <p:cNvSpPr/>
          <p:nvPr/>
        </p:nvSpPr>
        <p:spPr>
          <a:xfrm>
            <a:off x="611560" y="1582341"/>
            <a:ext cx="8075240" cy="2031325"/>
          </a:xfrm>
          <a:prstGeom prst="rect">
            <a:avLst/>
          </a:prstGeom>
        </p:spPr>
        <p:txBody>
          <a:bodyPr wrap="square">
            <a:spAutoFit/>
          </a:bodyPr>
          <a:lstStyle/>
          <a:p>
            <a:endParaRPr lang="en-US" dirty="0" smtClean="0"/>
          </a:p>
          <a:p>
            <a:endParaRPr lang="en-IN" dirty="0"/>
          </a:p>
          <a:p>
            <a:r>
              <a:rPr lang="en-IN" dirty="0" smtClean="0"/>
              <a:t>a</a:t>
            </a:r>
            <a:r>
              <a:rPr lang="en-IN" dirty="0"/>
              <a:t>) Yes, from the scatter graph, it would appear that x and y have a linear relationship.</a:t>
            </a:r>
          </a:p>
          <a:p>
            <a:r>
              <a:rPr lang="en-IN" dirty="0"/>
              <a:t>b) The equation for predicting a student’s final exam grade based on the student’s</a:t>
            </a:r>
          </a:p>
          <a:p>
            <a:r>
              <a:rPr lang="en-IN" dirty="0"/>
              <a:t>midterm grade is y = 32.028 + 0.5816x.</a:t>
            </a:r>
          </a:p>
          <a:p>
            <a:r>
              <a:rPr lang="en-IN" dirty="0"/>
              <a:t>c) y = 32.028 + (0.5816)(86) = 82.045. Therefore, we would predict that a student </a:t>
            </a:r>
            <a:r>
              <a:rPr lang="en-IN" dirty="0" smtClean="0"/>
              <a:t>who received </a:t>
            </a:r>
            <a:r>
              <a:rPr lang="en-IN" dirty="0"/>
              <a:t>an 86 on the midterm would get 82 on the final exam.</a:t>
            </a:r>
            <a:endParaRPr lang="en-IN" dirty="0"/>
          </a:p>
        </p:txBody>
      </p:sp>
    </p:spTree>
    <p:extLst>
      <p:ext uri="{BB962C8B-B14F-4D97-AF65-F5344CB8AC3E}">
        <p14:creationId xmlns:p14="http://schemas.microsoft.com/office/powerpoint/2010/main" val="6188497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Evaluation measure-Classification model</a:t>
            </a:r>
            <a:endParaRPr lang="en-IN" b="1" dirty="0">
              <a:solidFill>
                <a:srgbClr val="FF0000"/>
              </a:solidFill>
            </a:endParaRPr>
          </a:p>
        </p:txBody>
      </p:sp>
      <p:pic>
        <p:nvPicPr>
          <p:cNvPr id="4" name="Picture 7" descr="8precision"/>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2460888"/>
            <a:ext cx="1408176"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539552" y="3212976"/>
            <a:ext cx="2733675" cy="600075"/>
          </a:xfrm>
          <a:prstGeom prst="rect">
            <a:avLst/>
          </a:prstGeom>
        </p:spPr>
      </p:pic>
      <p:pic>
        <p:nvPicPr>
          <p:cNvPr id="6" name="Picture 5"/>
          <p:cNvPicPr>
            <a:picLocks noChangeAspect="1"/>
          </p:cNvPicPr>
          <p:nvPr/>
        </p:nvPicPr>
        <p:blipFill>
          <a:blip r:embed="rId4"/>
          <a:stretch>
            <a:fillRect/>
          </a:stretch>
        </p:blipFill>
        <p:spPr>
          <a:xfrm>
            <a:off x="587338" y="4354810"/>
            <a:ext cx="2838450" cy="514350"/>
          </a:xfrm>
          <a:prstGeom prst="rect">
            <a:avLst/>
          </a:prstGeom>
        </p:spPr>
      </p:pic>
      <p:pic>
        <p:nvPicPr>
          <p:cNvPr id="7" name="Picture 6"/>
          <p:cNvPicPr>
            <a:picLocks noChangeAspect="1"/>
          </p:cNvPicPr>
          <p:nvPr/>
        </p:nvPicPr>
        <p:blipFill>
          <a:blip r:embed="rId5"/>
          <a:stretch>
            <a:fillRect/>
          </a:stretch>
        </p:blipFill>
        <p:spPr>
          <a:xfrm>
            <a:off x="587338" y="5091831"/>
            <a:ext cx="3105150" cy="638175"/>
          </a:xfrm>
          <a:prstGeom prst="rect">
            <a:avLst/>
          </a:prstGeom>
        </p:spPr>
      </p:pic>
      <p:pic>
        <p:nvPicPr>
          <p:cNvPr id="8" name="Picture 7"/>
          <p:cNvPicPr>
            <a:picLocks noChangeAspect="1"/>
          </p:cNvPicPr>
          <p:nvPr/>
        </p:nvPicPr>
        <p:blipFill>
          <a:blip r:embed="rId6"/>
          <a:stretch>
            <a:fillRect/>
          </a:stretch>
        </p:blipFill>
        <p:spPr>
          <a:xfrm>
            <a:off x="510977" y="1457340"/>
            <a:ext cx="2762250" cy="533400"/>
          </a:xfrm>
          <a:prstGeom prst="rect">
            <a:avLst/>
          </a:prstGeom>
        </p:spPr>
      </p:pic>
      <p:pic>
        <p:nvPicPr>
          <p:cNvPr id="9" name="Picture 8"/>
          <p:cNvPicPr>
            <a:picLocks noChangeAspect="1"/>
          </p:cNvPicPr>
          <p:nvPr/>
        </p:nvPicPr>
        <p:blipFill>
          <a:blip r:embed="rId7"/>
          <a:stretch>
            <a:fillRect/>
          </a:stretch>
        </p:blipFill>
        <p:spPr>
          <a:xfrm>
            <a:off x="3923928" y="1306458"/>
            <a:ext cx="3162300" cy="1314450"/>
          </a:xfrm>
          <a:prstGeom prst="rect">
            <a:avLst/>
          </a:prstGeom>
        </p:spPr>
      </p:pic>
    </p:spTree>
    <p:extLst>
      <p:ext uri="{BB962C8B-B14F-4D97-AF65-F5344CB8AC3E}">
        <p14:creationId xmlns:p14="http://schemas.microsoft.com/office/powerpoint/2010/main" val="452697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6120680" cy="548680"/>
          </a:xfrm>
        </p:spPr>
        <p:txBody>
          <a:bodyPr/>
          <a:lstStyle/>
          <a:p>
            <a:r>
              <a:rPr lang="en-US" dirty="0" smtClean="0">
                <a:solidFill>
                  <a:srgbClr val="FF0000"/>
                </a:solidFill>
              </a:rPr>
              <a:t>Data Integration</a:t>
            </a:r>
            <a:endParaRPr lang="en-IN" dirty="0">
              <a:solidFill>
                <a:srgbClr val="FF0000"/>
              </a:solidFill>
            </a:endParaRPr>
          </a:p>
        </p:txBody>
      </p:sp>
      <p:sp>
        <p:nvSpPr>
          <p:cNvPr id="3" name="Content Placeholder 2"/>
          <p:cNvSpPr>
            <a:spLocks noGrp="1"/>
          </p:cNvSpPr>
          <p:nvPr>
            <p:ph idx="1"/>
          </p:nvPr>
        </p:nvSpPr>
        <p:spPr>
          <a:xfrm>
            <a:off x="395536" y="594654"/>
            <a:ext cx="8229600" cy="6275493"/>
          </a:xfrm>
        </p:spPr>
        <p:txBody>
          <a:bodyPr>
            <a:noAutofit/>
          </a:bodyPr>
          <a:lstStyle/>
          <a:p>
            <a:pPr marL="0" indent="0">
              <a:buNone/>
            </a:pPr>
            <a:r>
              <a:rPr lang="en-US" sz="1600" b="1" u="sng" dirty="0" smtClean="0">
                <a:solidFill>
                  <a:schemeClr val="accent1"/>
                </a:solidFill>
              </a:rPr>
              <a:t>Data </a:t>
            </a:r>
            <a:r>
              <a:rPr lang="en-US" sz="1600" b="1" u="sng" dirty="0">
                <a:solidFill>
                  <a:schemeClr val="accent1"/>
                </a:solidFill>
              </a:rPr>
              <a:t>Redundancy</a:t>
            </a:r>
            <a:endParaRPr lang="en-IN" sz="1600" b="1" u="sng" dirty="0">
              <a:solidFill>
                <a:schemeClr val="accent1"/>
              </a:solidFill>
            </a:endParaRPr>
          </a:p>
          <a:p>
            <a:pPr marL="0" indent="0">
              <a:buNone/>
            </a:pPr>
            <a:r>
              <a:rPr lang="en-US" sz="1600" dirty="0"/>
              <a:t>1. Chi square test </a:t>
            </a:r>
            <a:r>
              <a:rPr lang="en-US" sz="1600" dirty="0" smtClean="0"/>
              <a:t>2</a:t>
            </a:r>
            <a:r>
              <a:rPr lang="en-US" sz="1600" dirty="0"/>
              <a:t>. Correlation coefficient </a:t>
            </a:r>
            <a:r>
              <a:rPr lang="en-US" sz="1600" dirty="0" smtClean="0"/>
              <a:t>3</a:t>
            </a:r>
            <a:r>
              <a:rPr lang="en-US" sz="1600" dirty="0"/>
              <a:t>. Covariance</a:t>
            </a:r>
            <a:endParaRPr lang="en-IN" sz="1600" dirty="0"/>
          </a:p>
          <a:p>
            <a:pPr marL="0" indent="0">
              <a:buNone/>
            </a:pPr>
            <a:r>
              <a:rPr lang="en-US" sz="1600" b="1" u="sng" dirty="0" smtClean="0">
                <a:solidFill>
                  <a:schemeClr val="accent1"/>
                </a:solidFill>
              </a:rPr>
              <a:t>Points </a:t>
            </a:r>
            <a:r>
              <a:rPr lang="en-US" sz="1600" b="1" u="sng" dirty="0">
                <a:solidFill>
                  <a:schemeClr val="accent1"/>
                </a:solidFill>
              </a:rPr>
              <a:t>to remember:</a:t>
            </a:r>
            <a:endParaRPr lang="en-IN" sz="1600" b="1" u="sng" dirty="0">
              <a:solidFill>
                <a:schemeClr val="accent1"/>
              </a:solidFill>
            </a:endParaRPr>
          </a:p>
          <a:p>
            <a:pPr marL="0" indent="0">
              <a:buNone/>
            </a:pPr>
            <a:r>
              <a:rPr lang="en-US" sz="1600" dirty="0"/>
              <a:t>1. Chi square test –Nominal attribute – Gender, Zip code, Customer Id, HairColour </a:t>
            </a:r>
            <a:r>
              <a:rPr lang="en-US" sz="1600" dirty="0" err="1"/>
              <a:t>etc</a:t>
            </a:r>
            <a:endParaRPr lang="en-IN" sz="1600" dirty="0"/>
          </a:p>
          <a:p>
            <a:pPr marL="0" indent="0">
              <a:buNone/>
            </a:pPr>
            <a:r>
              <a:rPr lang="en-US" sz="1600" dirty="0" smtClean="0"/>
              <a:t>    Correlation </a:t>
            </a:r>
            <a:r>
              <a:rPr lang="en-US" sz="1600" dirty="0"/>
              <a:t>coefficient &amp; Covariance –Numerical value</a:t>
            </a:r>
            <a:endParaRPr lang="en-IN" sz="1600" dirty="0"/>
          </a:p>
          <a:p>
            <a:pPr>
              <a:buFont typeface="Wingdings" panose="05000000000000000000" pitchFamily="2" charset="2"/>
              <a:buChar char="v"/>
            </a:pPr>
            <a:r>
              <a:rPr lang="en-US" sz="1600" dirty="0"/>
              <a:t>           </a:t>
            </a:r>
            <a:r>
              <a:rPr lang="en-IN" sz="1600" dirty="0" smtClean="0"/>
              <a:t>use</a:t>
            </a:r>
            <a:r>
              <a:rPr lang="en-IN" sz="1600" dirty="0"/>
              <a:t> the covariance matrix when the variable are on similar scales and the correlation matrix when the scales of the variables differ</a:t>
            </a:r>
            <a:r>
              <a:rPr lang="en-IN" sz="1600" dirty="0" smtClean="0"/>
              <a:t>.</a:t>
            </a:r>
            <a:endParaRPr lang="en-IN" sz="1600" dirty="0"/>
          </a:p>
          <a:p>
            <a:pPr>
              <a:buFont typeface="Wingdings" panose="05000000000000000000" pitchFamily="2" charset="2"/>
              <a:buChar char="v"/>
            </a:pPr>
            <a:r>
              <a:rPr lang="en-IN" sz="1600" dirty="0"/>
              <a:t>            Correlation coefficient - used to determine when a change in one variable can result in a change in another.</a:t>
            </a:r>
          </a:p>
          <a:p>
            <a:pPr>
              <a:buFont typeface="Wingdings" panose="05000000000000000000" pitchFamily="2" charset="2"/>
              <a:buChar char="v"/>
            </a:pPr>
            <a:r>
              <a:rPr lang="en-IN" sz="1600" dirty="0"/>
              <a:t>         </a:t>
            </a:r>
            <a:r>
              <a:rPr lang="en-IN" sz="1600" dirty="0" smtClean="0"/>
              <a:t>   </a:t>
            </a:r>
            <a:r>
              <a:rPr lang="en-IN" sz="1600" dirty="0"/>
              <a:t>Covariance -used to determine how much two random variables vary together </a:t>
            </a:r>
            <a:endParaRPr lang="en-IN" sz="1600" dirty="0" smtClean="0"/>
          </a:p>
          <a:p>
            <a:pPr marL="0" indent="0">
              <a:buNone/>
            </a:pPr>
            <a:endParaRPr lang="en-IN" sz="1400" dirty="0"/>
          </a:p>
          <a:p>
            <a:pPr marL="0" indent="0">
              <a:buNone/>
            </a:pPr>
            <a:r>
              <a:rPr lang="en-IN" sz="1600" dirty="0" smtClean="0"/>
              <a:t>2</a:t>
            </a:r>
            <a:r>
              <a:rPr lang="en-IN" sz="1600" dirty="0"/>
              <a:t>. Correlation coefficients lie between -1 and +1, </a:t>
            </a:r>
            <a:r>
              <a:rPr lang="en-IN" sz="1600" dirty="0" smtClean="0"/>
              <a:t>Covariance </a:t>
            </a:r>
            <a:r>
              <a:rPr lang="en-IN" sz="1600" dirty="0"/>
              <a:t>can take any value between -∞ and +∞.</a:t>
            </a:r>
          </a:p>
          <a:p>
            <a:pPr>
              <a:buFont typeface="Wingdings" panose="05000000000000000000" pitchFamily="2" charset="2"/>
              <a:buChar char="v"/>
            </a:pPr>
            <a:r>
              <a:rPr lang="en-IN" sz="1600" dirty="0"/>
              <a:t>Correlation </a:t>
            </a:r>
            <a:r>
              <a:rPr lang="en-IN" sz="1600" dirty="0" smtClean="0"/>
              <a:t>coefficient</a:t>
            </a:r>
          </a:p>
          <a:p>
            <a:r>
              <a:rPr lang="en-US" sz="1600" dirty="0" smtClean="0"/>
              <a:t>-1=negative correlation .one increase another decrease</a:t>
            </a:r>
          </a:p>
          <a:p>
            <a:r>
              <a:rPr lang="en-US" sz="1600" dirty="0" smtClean="0"/>
              <a:t>+1-Postive correlation one increase other also increase </a:t>
            </a:r>
          </a:p>
          <a:p>
            <a:r>
              <a:rPr lang="en-US" sz="1600" dirty="0" smtClean="0"/>
              <a:t>0-No relationship</a:t>
            </a:r>
          </a:p>
          <a:p>
            <a:pPr>
              <a:buFont typeface="Wingdings" panose="05000000000000000000" pitchFamily="2" charset="2"/>
              <a:buChar char="v"/>
            </a:pPr>
            <a:r>
              <a:rPr lang="en-US" sz="1600" dirty="0" smtClean="0"/>
              <a:t>Covariance </a:t>
            </a:r>
          </a:p>
          <a:p>
            <a:r>
              <a:rPr lang="en-US" sz="1600" dirty="0"/>
              <a:t> </a:t>
            </a:r>
            <a:r>
              <a:rPr lang="en-US" sz="1600" dirty="0" smtClean="0"/>
              <a:t>   + -Both vary in same direction</a:t>
            </a:r>
          </a:p>
          <a:p>
            <a:r>
              <a:rPr lang="en-US" sz="1600" dirty="0"/>
              <a:t> </a:t>
            </a:r>
            <a:r>
              <a:rPr lang="en-US" sz="1600" dirty="0" smtClean="0"/>
              <a:t>   -   -both vary in opposite direction</a:t>
            </a:r>
          </a:p>
          <a:p>
            <a:r>
              <a:rPr lang="en-US" sz="1600" dirty="0"/>
              <a:t> </a:t>
            </a:r>
            <a:r>
              <a:rPr lang="en-US" sz="1600" dirty="0" smtClean="0"/>
              <a:t>   0   -no relation</a:t>
            </a:r>
            <a:endParaRPr lang="en-IN" sz="1600" dirty="0"/>
          </a:p>
        </p:txBody>
      </p:sp>
      <p:pic>
        <p:nvPicPr>
          <p:cNvPr id="4" name="Picture 3"/>
          <p:cNvPicPr>
            <a:picLocks noChangeAspect="1"/>
          </p:cNvPicPr>
          <p:nvPr/>
        </p:nvPicPr>
        <p:blipFill>
          <a:blip r:embed="rId2"/>
          <a:stretch>
            <a:fillRect/>
          </a:stretch>
        </p:blipFill>
        <p:spPr>
          <a:xfrm>
            <a:off x="3203848" y="4005064"/>
            <a:ext cx="1076325" cy="504056"/>
          </a:xfrm>
          <a:prstGeom prst="rect">
            <a:avLst/>
          </a:prstGeom>
        </p:spPr>
      </p:pic>
      <p:pic>
        <p:nvPicPr>
          <p:cNvPr id="5" name="Picture 4"/>
          <p:cNvPicPr>
            <a:picLocks noChangeAspect="1"/>
          </p:cNvPicPr>
          <p:nvPr/>
        </p:nvPicPr>
        <p:blipFill>
          <a:blip r:embed="rId3"/>
          <a:stretch>
            <a:fillRect/>
          </a:stretch>
        </p:blipFill>
        <p:spPr>
          <a:xfrm>
            <a:off x="4510336" y="5301208"/>
            <a:ext cx="1476375" cy="600075"/>
          </a:xfrm>
          <a:prstGeom prst="rect">
            <a:avLst/>
          </a:prstGeom>
        </p:spPr>
      </p:pic>
    </p:spTree>
    <p:extLst>
      <p:ext uri="{BB962C8B-B14F-4D97-AF65-F5344CB8AC3E}">
        <p14:creationId xmlns:p14="http://schemas.microsoft.com/office/powerpoint/2010/main" val="707347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regression-Exercise</a:t>
            </a:r>
            <a:endParaRPr lang="en-IN" dirty="0"/>
          </a:p>
        </p:txBody>
      </p:sp>
      <p:pic>
        <p:nvPicPr>
          <p:cNvPr id="4" name="Content Placeholder 3"/>
          <p:cNvPicPr>
            <a:picLocks noGrp="1" noChangeAspect="1"/>
          </p:cNvPicPr>
          <p:nvPr>
            <p:ph idx="1"/>
          </p:nvPr>
        </p:nvPicPr>
        <p:blipFill>
          <a:blip r:embed="rId2"/>
          <a:stretch>
            <a:fillRect/>
          </a:stretch>
        </p:blipFill>
        <p:spPr>
          <a:xfrm>
            <a:off x="712177" y="1916832"/>
            <a:ext cx="7605347" cy="3596054"/>
          </a:xfrm>
          <a:prstGeom prst="rect">
            <a:avLst/>
          </a:prstGeom>
        </p:spPr>
      </p:pic>
    </p:spTree>
    <p:extLst>
      <p:ext uri="{BB962C8B-B14F-4D97-AF65-F5344CB8AC3E}">
        <p14:creationId xmlns:p14="http://schemas.microsoft.com/office/powerpoint/2010/main" val="18434627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IN" dirty="0" smtClean="0"/>
              <a:t>Evaluation measure</a:t>
            </a:r>
            <a:endParaRPr lang="en-IN" dirty="0"/>
          </a:p>
        </p:txBody>
      </p:sp>
      <p:sp>
        <p:nvSpPr>
          <p:cNvPr id="3" name="Content Placeholder 2"/>
          <p:cNvSpPr>
            <a:spLocks noGrp="1"/>
          </p:cNvSpPr>
          <p:nvPr>
            <p:ph idx="1"/>
          </p:nvPr>
        </p:nvSpPr>
        <p:spPr/>
        <p:txBody>
          <a:bodyPr/>
          <a:lstStyle/>
          <a:p>
            <a:pPr marL="457200" lvl="1" indent="0">
              <a:buNone/>
            </a:pPr>
            <a:r>
              <a:rPr lang="en-US" dirty="0" smtClean="0"/>
              <a:t>How </a:t>
            </a:r>
            <a:r>
              <a:rPr lang="en-US" dirty="0"/>
              <a:t>do you evaluate a classifier when there is a class imbalance</a:t>
            </a:r>
            <a:r>
              <a:rPr lang="en-US" dirty="0" smtClean="0"/>
              <a:t>?</a:t>
            </a:r>
          </a:p>
          <a:p>
            <a:pPr marL="457200" lvl="1" indent="0">
              <a:buNone/>
            </a:pPr>
            <a:endParaRPr lang="en-IN" dirty="0"/>
          </a:p>
          <a:p>
            <a:pPr marL="0" indent="0">
              <a:buNone/>
            </a:pPr>
            <a:r>
              <a:rPr lang="en-US" sz="2800" i="1" dirty="0" smtClean="0"/>
              <a:t>      Answer</a:t>
            </a:r>
            <a:r>
              <a:rPr lang="en-US" sz="2800" i="1" dirty="0"/>
              <a:t>: In normal case, accuracy and error rate can </a:t>
            </a:r>
            <a:r>
              <a:rPr lang="en-US" sz="2800" i="1" dirty="0" smtClean="0"/>
              <a:t>  help</a:t>
            </a:r>
            <a:r>
              <a:rPr lang="en-US" sz="2800" i="1" dirty="0"/>
              <a:t>. In case of class imbalance, we need specificity and sensitivity</a:t>
            </a:r>
            <a:endParaRPr lang="en-IN" sz="2800" dirty="0"/>
          </a:p>
          <a:p>
            <a:pPr marL="0" indent="0">
              <a:buNone/>
            </a:pPr>
            <a:endParaRPr lang="en-IN" dirty="0"/>
          </a:p>
        </p:txBody>
      </p:sp>
    </p:spTree>
    <p:extLst>
      <p:ext uri="{BB962C8B-B14F-4D97-AF65-F5344CB8AC3E}">
        <p14:creationId xmlns:p14="http://schemas.microsoft.com/office/powerpoint/2010/main" val="34254976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US" sz="2000" dirty="0"/>
              <a:t>Following table shows results of classification for a 2-class problem. Consider ‘</a:t>
            </a:r>
            <a:r>
              <a:rPr lang="en-US" sz="2000" dirty="0" err="1" smtClean="0"/>
              <a:t>Y’and</a:t>
            </a:r>
            <a:r>
              <a:rPr lang="en-US" sz="2000" dirty="0" smtClean="0"/>
              <a:t> </a:t>
            </a:r>
            <a:r>
              <a:rPr lang="en-US" sz="2000" dirty="0"/>
              <a:t>‘N’ as two classes. Calculate Precision, Recall, and F-score of the classifier </a:t>
            </a:r>
            <a:r>
              <a:rPr lang="en-US" sz="2000" dirty="0" err="1" smtClean="0"/>
              <a:t>forclass</a:t>
            </a:r>
            <a:r>
              <a:rPr lang="en-US" sz="2000" dirty="0" smtClean="0"/>
              <a:t> </a:t>
            </a:r>
            <a:r>
              <a:rPr lang="en-US" sz="2000" dirty="0"/>
              <a:t>‘Y</a:t>
            </a:r>
            <a:r>
              <a:rPr lang="en-US" sz="2000" dirty="0" smtClean="0"/>
              <a:t>’.</a:t>
            </a:r>
          </a:p>
          <a:p>
            <a:pPr marL="0" indent="0">
              <a:buNone/>
            </a:pPr>
            <a:endParaRPr lang="en-IN" sz="2000" dirty="0"/>
          </a:p>
        </p:txBody>
      </p:sp>
      <p:pic>
        <p:nvPicPr>
          <p:cNvPr id="4" name="Picture 3"/>
          <p:cNvPicPr>
            <a:picLocks noChangeAspect="1"/>
          </p:cNvPicPr>
          <p:nvPr/>
        </p:nvPicPr>
        <p:blipFill>
          <a:blip r:embed="rId2"/>
          <a:stretch>
            <a:fillRect/>
          </a:stretch>
        </p:blipFill>
        <p:spPr>
          <a:xfrm>
            <a:off x="2867025" y="2719387"/>
            <a:ext cx="3409950" cy="1419225"/>
          </a:xfrm>
          <a:prstGeom prst="rect">
            <a:avLst/>
          </a:prstGeom>
        </p:spPr>
      </p:pic>
      <p:sp>
        <p:nvSpPr>
          <p:cNvPr id="5" name="Rectangle 4"/>
          <p:cNvSpPr/>
          <p:nvPr/>
        </p:nvSpPr>
        <p:spPr>
          <a:xfrm>
            <a:off x="1169876" y="4509120"/>
            <a:ext cx="6930516" cy="646331"/>
          </a:xfrm>
          <a:prstGeom prst="rect">
            <a:avLst/>
          </a:prstGeom>
        </p:spPr>
        <p:txBody>
          <a:bodyPr wrap="square">
            <a:spAutoFit/>
          </a:bodyPr>
          <a:lstStyle/>
          <a:p>
            <a:r>
              <a:rPr lang="en-IN" dirty="0"/>
              <a:t>Answer: Precision = 900/1100 = 0.82 Recall = 900/1000 = 0.9 </a:t>
            </a:r>
            <a:endParaRPr lang="en-IN" dirty="0" smtClean="0"/>
          </a:p>
          <a:p>
            <a:r>
              <a:rPr lang="en-IN" dirty="0" smtClean="0"/>
              <a:t>F-score =(</a:t>
            </a:r>
            <a:r>
              <a:rPr lang="en-IN" dirty="0"/>
              <a:t>2*0.82*0.9)/(0.82+0.9) ~ 0.858</a:t>
            </a:r>
          </a:p>
        </p:txBody>
      </p:sp>
    </p:spTree>
    <p:extLst>
      <p:ext uri="{BB962C8B-B14F-4D97-AF65-F5344CB8AC3E}">
        <p14:creationId xmlns:p14="http://schemas.microsoft.com/office/powerpoint/2010/main" val="3703155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Chi square test-Steps </a:t>
            </a:r>
            <a:endParaRPr lang="en-IN" dirty="0">
              <a:solidFill>
                <a:srgbClr val="FF0000"/>
              </a:solidFill>
            </a:endParaRPr>
          </a:p>
        </p:txBody>
      </p:sp>
      <p:sp>
        <p:nvSpPr>
          <p:cNvPr id="3" name="Content Placeholder 2"/>
          <p:cNvSpPr>
            <a:spLocks noGrp="1"/>
          </p:cNvSpPr>
          <p:nvPr>
            <p:ph idx="1"/>
          </p:nvPr>
        </p:nvSpPr>
        <p:spPr>
          <a:xfrm>
            <a:off x="457200" y="1484784"/>
            <a:ext cx="8229600" cy="5184576"/>
          </a:xfrm>
        </p:spPr>
        <p:txBody>
          <a:bodyPr>
            <a:noAutofit/>
          </a:bodyPr>
          <a:lstStyle/>
          <a:p>
            <a:pPr marL="0" indent="0">
              <a:buNone/>
            </a:pPr>
            <a:r>
              <a:rPr lang="en-US" sz="1600" dirty="0"/>
              <a:t>1. </a:t>
            </a:r>
            <a:r>
              <a:rPr lang="en-US" sz="2000" dirty="0"/>
              <a:t>Formulate Hypothesis</a:t>
            </a:r>
            <a:endParaRPr lang="en-IN" sz="2000" dirty="0"/>
          </a:p>
          <a:p>
            <a:pPr lvl="0"/>
            <a:r>
              <a:rPr lang="en-US" sz="2000" dirty="0"/>
              <a:t>Null </a:t>
            </a:r>
            <a:r>
              <a:rPr lang="en-US" sz="2000" dirty="0" smtClean="0"/>
              <a:t>hypothesis(H0)</a:t>
            </a:r>
            <a:endParaRPr lang="en-IN" sz="2000" dirty="0"/>
          </a:p>
          <a:p>
            <a:pPr lvl="0"/>
            <a:r>
              <a:rPr lang="en-US" sz="2000" dirty="0"/>
              <a:t>Alternate </a:t>
            </a:r>
            <a:r>
              <a:rPr lang="en-US" sz="2000" dirty="0" smtClean="0"/>
              <a:t>Hypothesis(H1)</a:t>
            </a:r>
            <a:endParaRPr lang="en-IN" sz="2000" dirty="0"/>
          </a:p>
          <a:p>
            <a:pPr marL="0" indent="0">
              <a:buNone/>
            </a:pPr>
            <a:r>
              <a:rPr lang="en-US" sz="2000" dirty="0"/>
              <a:t>2. </a:t>
            </a:r>
            <a:r>
              <a:rPr lang="en-IN" sz="2000" dirty="0"/>
              <a:t>Create Contingency matrix</a:t>
            </a:r>
          </a:p>
          <a:p>
            <a:pPr marL="0" indent="0">
              <a:buNone/>
            </a:pPr>
            <a:r>
              <a:rPr lang="en-IN" sz="2000" dirty="0"/>
              <a:t>3.  </a:t>
            </a:r>
            <a:r>
              <a:rPr lang="en-IN" sz="2000" dirty="0" smtClean="0"/>
              <a:t>Find </a:t>
            </a:r>
            <a:r>
              <a:rPr lang="en-IN" sz="2000" dirty="0"/>
              <a:t>expected value:  </a:t>
            </a:r>
            <a:r>
              <a:rPr lang="en-IN" sz="2000" b="1" dirty="0">
                <a:solidFill>
                  <a:schemeClr val="accent6">
                    <a:lumMod val="75000"/>
                  </a:schemeClr>
                </a:solidFill>
              </a:rPr>
              <a:t>row total*column total/total </a:t>
            </a:r>
          </a:p>
          <a:p>
            <a:pPr marL="0" indent="0">
              <a:buNone/>
            </a:pPr>
            <a:r>
              <a:rPr lang="en-IN" sz="2000" dirty="0"/>
              <a:t>4. Apply chi square formula   : </a:t>
            </a:r>
            <a:r>
              <a:rPr lang="en-IN" sz="2000" b="1" dirty="0">
                <a:solidFill>
                  <a:schemeClr val="accent6">
                    <a:lumMod val="75000"/>
                  </a:schemeClr>
                </a:solidFill>
              </a:rPr>
              <a:t>∑(</a:t>
            </a:r>
            <a:r>
              <a:rPr lang="en-IN" sz="2000" b="1" dirty="0" smtClean="0">
                <a:solidFill>
                  <a:schemeClr val="accent6">
                    <a:lumMod val="75000"/>
                  </a:schemeClr>
                </a:solidFill>
              </a:rPr>
              <a:t>O-E)</a:t>
            </a:r>
            <a:r>
              <a:rPr lang="en-IN" sz="2000" b="1" baseline="30000" dirty="0" smtClean="0">
                <a:solidFill>
                  <a:schemeClr val="accent6">
                    <a:lumMod val="75000"/>
                  </a:schemeClr>
                </a:solidFill>
              </a:rPr>
              <a:t>2</a:t>
            </a:r>
            <a:r>
              <a:rPr lang="en-IN" sz="2000" b="1" dirty="0" smtClean="0">
                <a:solidFill>
                  <a:schemeClr val="accent6">
                    <a:lumMod val="75000"/>
                  </a:schemeClr>
                </a:solidFill>
              </a:rPr>
              <a:t>/E   </a:t>
            </a:r>
            <a:r>
              <a:rPr lang="en-IN" sz="2000" dirty="0" smtClean="0"/>
              <a:t>(</a:t>
            </a:r>
            <a:r>
              <a:rPr lang="en-IN" sz="2000" b="1" dirty="0" smtClean="0">
                <a:solidFill>
                  <a:schemeClr val="accent1"/>
                </a:solidFill>
              </a:rPr>
              <a:t>Calculated value</a:t>
            </a:r>
            <a:r>
              <a:rPr lang="en-IN" sz="2000" dirty="0" smtClean="0"/>
              <a:t>)</a:t>
            </a:r>
            <a:endParaRPr lang="en-IN" sz="2000" dirty="0"/>
          </a:p>
          <a:p>
            <a:pPr marL="0" indent="0">
              <a:buNone/>
            </a:pPr>
            <a:r>
              <a:rPr lang="en-IN" sz="2000" dirty="0"/>
              <a:t>5.Find degrees of Freedom: (</a:t>
            </a:r>
            <a:r>
              <a:rPr lang="en-IN" sz="2000" b="1" dirty="0">
                <a:solidFill>
                  <a:schemeClr val="accent6">
                    <a:lumMod val="75000"/>
                  </a:schemeClr>
                </a:solidFill>
              </a:rPr>
              <a:t>no of rows-1)(no of columns-1)</a:t>
            </a:r>
          </a:p>
          <a:p>
            <a:pPr marL="0" indent="0">
              <a:buNone/>
            </a:pPr>
            <a:r>
              <a:rPr lang="en-IN" sz="2000" dirty="0"/>
              <a:t>6.Significant level(α)will be </a:t>
            </a:r>
            <a:r>
              <a:rPr lang="en-IN" sz="2000" dirty="0" smtClean="0"/>
              <a:t>given( </a:t>
            </a:r>
            <a:r>
              <a:rPr lang="en-IN" sz="2000" dirty="0"/>
              <a:t>if </a:t>
            </a:r>
            <a:r>
              <a:rPr lang="en-IN" sz="2000" dirty="0" smtClean="0"/>
              <a:t>not) </a:t>
            </a:r>
            <a:r>
              <a:rPr lang="en-IN" sz="2000" dirty="0"/>
              <a:t>,select </a:t>
            </a:r>
            <a:r>
              <a:rPr lang="en-IN" sz="2000" b="1" dirty="0">
                <a:solidFill>
                  <a:schemeClr val="accent4">
                    <a:lumMod val="75000"/>
                  </a:schemeClr>
                </a:solidFill>
              </a:rPr>
              <a:t>0.05</a:t>
            </a:r>
          </a:p>
          <a:p>
            <a:pPr marL="0" indent="0">
              <a:buNone/>
            </a:pPr>
            <a:r>
              <a:rPr lang="en-IN" sz="2000" dirty="0"/>
              <a:t>7.Find the value of intersection of (α) and degree of freedom(</a:t>
            </a:r>
            <a:r>
              <a:rPr lang="en-IN" sz="2000" dirty="0" err="1"/>
              <a:t>df</a:t>
            </a:r>
            <a:r>
              <a:rPr lang="en-IN" sz="2000" dirty="0"/>
              <a:t>) </a:t>
            </a:r>
            <a:r>
              <a:rPr lang="en-IN" sz="2000" dirty="0" smtClean="0"/>
              <a:t>in the table (</a:t>
            </a:r>
            <a:r>
              <a:rPr lang="en-IN" sz="2000" dirty="0" smtClean="0">
                <a:solidFill>
                  <a:schemeClr val="accent1"/>
                </a:solidFill>
              </a:rPr>
              <a:t>theoretical </a:t>
            </a:r>
            <a:r>
              <a:rPr lang="en-IN" sz="2000" dirty="0">
                <a:solidFill>
                  <a:schemeClr val="accent1"/>
                </a:solidFill>
              </a:rPr>
              <a:t>value </a:t>
            </a:r>
            <a:r>
              <a:rPr lang="en-IN" sz="2000" dirty="0" smtClean="0"/>
              <a:t>)</a:t>
            </a:r>
            <a:endParaRPr lang="en-IN" sz="2000" dirty="0"/>
          </a:p>
          <a:p>
            <a:pPr marL="0" indent="0">
              <a:buNone/>
            </a:pPr>
            <a:r>
              <a:rPr lang="en-IN" sz="2000" dirty="0"/>
              <a:t>8.Compare calculated value and </a:t>
            </a:r>
            <a:r>
              <a:rPr lang="en-IN" sz="2000" dirty="0" smtClean="0"/>
              <a:t>theoretical </a:t>
            </a:r>
            <a:r>
              <a:rPr lang="en-IN" sz="2000" dirty="0"/>
              <a:t>value</a:t>
            </a:r>
          </a:p>
          <a:p>
            <a:pPr marL="0" indent="0">
              <a:buNone/>
            </a:pPr>
            <a:r>
              <a:rPr lang="en-IN" sz="2000" dirty="0"/>
              <a:t>If </a:t>
            </a:r>
            <a:r>
              <a:rPr lang="el-GR" sz="2000" dirty="0"/>
              <a:t>χ</a:t>
            </a:r>
            <a:r>
              <a:rPr lang="en-IN" sz="2000" dirty="0"/>
              <a:t>2 value &gt;theoretical value then we can reject the null hypothesis</a:t>
            </a:r>
          </a:p>
          <a:p>
            <a:pPr marL="0" indent="0">
              <a:buNone/>
            </a:pPr>
            <a:r>
              <a:rPr lang="en-IN" sz="2000" dirty="0"/>
              <a:t>If </a:t>
            </a:r>
            <a:r>
              <a:rPr lang="el-GR" sz="2000" dirty="0"/>
              <a:t>χ</a:t>
            </a:r>
            <a:r>
              <a:rPr lang="en-IN" sz="2000" dirty="0"/>
              <a:t>2 value </a:t>
            </a:r>
            <a:r>
              <a:rPr lang="en-IN" sz="2000" dirty="0" smtClean="0"/>
              <a:t>&lt;=theoretical </a:t>
            </a:r>
            <a:r>
              <a:rPr lang="en-IN" sz="2000" dirty="0"/>
              <a:t>value –accept the null hypothesis </a:t>
            </a:r>
          </a:p>
          <a:p>
            <a:pPr marL="0" indent="0">
              <a:buNone/>
            </a:pPr>
            <a:r>
              <a:rPr lang="en-IN" sz="2000" dirty="0"/>
              <a:t> </a:t>
            </a:r>
          </a:p>
          <a:p>
            <a:pPr marL="0" indent="0">
              <a:buNone/>
            </a:pPr>
            <a:r>
              <a:rPr lang="en-US" sz="1600" dirty="0"/>
              <a:t> </a:t>
            </a:r>
            <a:endParaRPr lang="en-IN" sz="1600" dirty="0"/>
          </a:p>
        </p:txBody>
      </p:sp>
    </p:spTree>
    <p:extLst>
      <p:ext uri="{BB962C8B-B14F-4D97-AF65-F5344CB8AC3E}">
        <p14:creationId xmlns:p14="http://schemas.microsoft.com/office/powerpoint/2010/main" val="94960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 square test</a:t>
            </a:r>
            <a:endParaRPr lang="en-IN" dirty="0"/>
          </a:p>
        </p:txBody>
      </p:sp>
      <p:sp>
        <p:nvSpPr>
          <p:cNvPr id="3" name="Content Placeholder 2"/>
          <p:cNvSpPr>
            <a:spLocks noGrp="1"/>
          </p:cNvSpPr>
          <p:nvPr>
            <p:ph idx="1"/>
          </p:nvPr>
        </p:nvSpPr>
        <p:spPr/>
        <p:txBody>
          <a:bodyPr/>
          <a:lstStyle/>
          <a:p>
            <a:pPr marL="0" indent="0">
              <a:buNone/>
            </a:pPr>
            <a:r>
              <a:rPr lang="en-US" sz="1800" dirty="0"/>
              <a:t>A public opinion poll surveyed a simple random sample of 1000 voters. Respondents were classified by gender (male or female) and by voting preference (Republican, Democrat, or Independent). Results are shown in the </a:t>
            </a:r>
            <a:r>
              <a:rPr lang="en-US" sz="1800" dirty="0" smtClean="0"/>
              <a:t>contingency table</a:t>
            </a:r>
            <a:r>
              <a:rPr lang="en-US" sz="1800" u="sng" dirty="0"/>
              <a:t> </a:t>
            </a:r>
            <a:r>
              <a:rPr lang="en-US" sz="1800" dirty="0"/>
              <a:t>below</a:t>
            </a:r>
            <a:r>
              <a:rPr lang="en-US" sz="1800" dirty="0" smtClean="0"/>
              <a:t>.</a:t>
            </a:r>
          </a:p>
          <a:p>
            <a:pPr marL="0" indent="0">
              <a:buNone/>
            </a:pPr>
            <a:endParaRPr lang="en-IN" dirty="0"/>
          </a:p>
        </p:txBody>
      </p:sp>
      <p:pic>
        <p:nvPicPr>
          <p:cNvPr id="4" name="Picture 3"/>
          <p:cNvPicPr>
            <a:picLocks noChangeAspect="1"/>
          </p:cNvPicPr>
          <p:nvPr/>
        </p:nvPicPr>
        <p:blipFill>
          <a:blip r:embed="rId2"/>
          <a:stretch>
            <a:fillRect/>
          </a:stretch>
        </p:blipFill>
        <p:spPr>
          <a:xfrm>
            <a:off x="901985" y="2708920"/>
            <a:ext cx="6694351" cy="2016224"/>
          </a:xfrm>
          <a:prstGeom prst="rect">
            <a:avLst/>
          </a:prstGeom>
        </p:spPr>
      </p:pic>
      <p:sp>
        <p:nvSpPr>
          <p:cNvPr id="5" name="Rectangle 4"/>
          <p:cNvSpPr/>
          <p:nvPr/>
        </p:nvSpPr>
        <p:spPr>
          <a:xfrm>
            <a:off x="752017" y="4973098"/>
            <a:ext cx="7583091" cy="507831"/>
          </a:xfrm>
          <a:prstGeom prst="rect">
            <a:avLst/>
          </a:prstGeom>
        </p:spPr>
        <p:txBody>
          <a:bodyPr wrap="square">
            <a:spAutoFit/>
          </a:bodyPr>
          <a:lstStyle/>
          <a:p>
            <a:r>
              <a:rPr lang="en-US" sz="1350" dirty="0">
                <a:solidFill>
                  <a:srgbClr val="000000"/>
                </a:solidFill>
                <a:latin typeface="Segoe UI" panose="020B0502040204020203" pitchFamily="34" charset="0"/>
              </a:rPr>
              <a:t>Is there a gender gap? Do the men's voting preferences differ significantly from the women's preferences? Use a 0.05 level of significance.</a:t>
            </a:r>
            <a:endParaRPr lang="en-IN" sz="1350" dirty="0"/>
          </a:p>
        </p:txBody>
      </p:sp>
    </p:spTree>
    <p:extLst>
      <p:ext uri="{BB962C8B-B14F-4D97-AF65-F5344CB8AC3E}">
        <p14:creationId xmlns:p14="http://schemas.microsoft.com/office/powerpoint/2010/main" val="3627835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pPr marL="0" indent="0">
              <a:buNone/>
            </a:pPr>
            <a:r>
              <a:rPr lang="en-US" b="1" dirty="0" smtClean="0"/>
              <a:t>1.Hypothesis</a:t>
            </a:r>
          </a:p>
          <a:p>
            <a:r>
              <a:rPr lang="en-US" dirty="0"/>
              <a:t>H</a:t>
            </a:r>
            <a:r>
              <a:rPr lang="en-US" baseline="-25000" dirty="0"/>
              <a:t>o</a:t>
            </a:r>
            <a:r>
              <a:rPr lang="en-US" dirty="0"/>
              <a:t>: Gender and voting preferences are independent.</a:t>
            </a:r>
          </a:p>
          <a:p>
            <a:r>
              <a:rPr lang="en-US" dirty="0"/>
              <a:t>H</a:t>
            </a:r>
            <a:r>
              <a:rPr lang="en-US" baseline="-25000" dirty="0"/>
              <a:t>a</a:t>
            </a:r>
            <a:r>
              <a:rPr lang="en-US" dirty="0"/>
              <a:t>: Gender and voting preferences are not independent.</a:t>
            </a:r>
          </a:p>
          <a:p>
            <a:pPr marL="0" indent="0">
              <a:buNone/>
            </a:pPr>
            <a:endParaRPr lang="en-US" dirty="0" smtClean="0"/>
          </a:p>
          <a:p>
            <a:pPr marL="0" indent="0">
              <a:buNone/>
            </a:pPr>
            <a:r>
              <a:rPr lang="en-US" b="1" dirty="0" smtClean="0"/>
              <a:t>2</a:t>
            </a:r>
            <a:r>
              <a:rPr lang="en-US" sz="3600" b="1" dirty="0" smtClean="0"/>
              <a:t>.</a:t>
            </a:r>
            <a:r>
              <a:rPr lang="pt-BR" sz="3600" b="1" dirty="0"/>
              <a:t> </a:t>
            </a:r>
            <a:r>
              <a:rPr lang="pt-BR" sz="3600" b="1" dirty="0" smtClean="0"/>
              <a:t>E</a:t>
            </a:r>
            <a:r>
              <a:rPr lang="pt-BR" sz="3600" b="1" baseline="-25000" dirty="0" smtClean="0"/>
              <a:t>r,c(expected value)</a:t>
            </a:r>
            <a:r>
              <a:rPr lang="pt-BR" sz="3600" b="1" dirty="0"/>
              <a:t> = (n</a:t>
            </a:r>
            <a:r>
              <a:rPr lang="pt-BR" sz="3600" b="1" baseline="-25000" dirty="0"/>
              <a:t>r</a:t>
            </a:r>
            <a:r>
              <a:rPr lang="pt-BR" sz="3600" b="1" dirty="0"/>
              <a:t> * n</a:t>
            </a:r>
            <a:r>
              <a:rPr lang="pt-BR" sz="3600" b="1" baseline="-25000" dirty="0"/>
              <a:t>c</a:t>
            </a:r>
            <a:r>
              <a:rPr lang="pt-BR" sz="3600" b="1" dirty="0"/>
              <a:t>) / </a:t>
            </a:r>
            <a:r>
              <a:rPr lang="pt-BR" sz="3600" b="1" dirty="0" smtClean="0"/>
              <a:t>n</a:t>
            </a:r>
          </a:p>
          <a:p>
            <a:pPr marL="0" indent="0">
              <a:buNone/>
            </a:pPr>
            <a:r>
              <a:rPr lang="pt-BR" dirty="0"/>
              <a:t/>
            </a:r>
            <a:br>
              <a:rPr lang="pt-BR" dirty="0"/>
            </a:br>
            <a:r>
              <a:rPr lang="pt-BR" dirty="0"/>
              <a:t>E</a:t>
            </a:r>
            <a:r>
              <a:rPr lang="pt-BR" baseline="-25000" dirty="0"/>
              <a:t>1,1</a:t>
            </a:r>
            <a:r>
              <a:rPr lang="pt-BR" dirty="0"/>
              <a:t> = (400 * 450) / 1000 = 180000/1000 = 180</a:t>
            </a:r>
            <a:br>
              <a:rPr lang="pt-BR" dirty="0"/>
            </a:br>
            <a:r>
              <a:rPr lang="pt-BR" dirty="0"/>
              <a:t>E</a:t>
            </a:r>
            <a:r>
              <a:rPr lang="pt-BR" baseline="-25000" dirty="0"/>
              <a:t>1,2</a:t>
            </a:r>
            <a:r>
              <a:rPr lang="pt-BR" dirty="0"/>
              <a:t> = (400 * 450) / 1000 = 180000/1000 = 180</a:t>
            </a:r>
            <a:br>
              <a:rPr lang="pt-BR" dirty="0"/>
            </a:br>
            <a:r>
              <a:rPr lang="pt-BR" dirty="0"/>
              <a:t>E</a:t>
            </a:r>
            <a:r>
              <a:rPr lang="pt-BR" baseline="-25000" dirty="0"/>
              <a:t>1,3</a:t>
            </a:r>
            <a:r>
              <a:rPr lang="pt-BR" dirty="0"/>
              <a:t> = (400 * 100) / 1000 = 40000/1000 = 40</a:t>
            </a:r>
            <a:br>
              <a:rPr lang="pt-BR" dirty="0"/>
            </a:br>
            <a:r>
              <a:rPr lang="pt-BR" dirty="0"/>
              <a:t>E</a:t>
            </a:r>
            <a:r>
              <a:rPr lang="pt-BR" baseline="-25000" dirty="0"/>
              <a:t>2,1</a:t>
            </a:r>
            <a:r>
              <a:rPr lang="pt-BR" dirty="0"/>
              <a:t> = (600 * 450) / 1000 = 270000/1000 = 270</a:t>
            </a:r>
            <a:br>
              <a:rPr lang="pt-BR" dirty="0"/>
            </a:br>
            <a:r>
              <a:rPr lang="pt-BR" dirty="0"/>
              <a:t>E</a:t>
            </a:r>
            <a:r>
              <a:rPr lang="pt-BR" baseline="-25000" dirty="0"/>
              <a:t>2,2</a:t>
            </a:r>
            <a:r>
              <a:rPr lang="pt-BR" dirty="0"/>
              <a:t> = (600 * 450) / 1000 = 270000/1000 = 270</a:t>
            </a:r>
            <a:br>
              <a:rPr lang="pt-BR" dirty="0"/>
            </a:br>
            <a:r>
              <a:rPr lang="pt-BR" dirty="0"/>
              <a:t>E</a:t>
            </a:r>
            <a:r>
              <a:rPr lang="pt-BR" baseline="-25000" dirty="0"/>
              <a:t>2,3</a:t>
            </a:r>
            <a:r>
              <a:rPr lang="pt-BR" dirty="0"/>
              <a:t> = (600 * 100) / 1000 = 60000/1000 = 60</a:t>
            </a:r>
          </a:p>
          <a:p>
            <a:pPr marL="0" indent="0">
              <a:buNone/>
            </a:pPr>
            <a:r>
              <a:rPr lang="pt-BR" b="1" dirty="0" smtClean="0"/>
              <a:t>3.Χ</a:t>
            </a:r>
            <a:r>
              <a:rPr lang="pt-BR" b="1" baseline="30000" dirty="0" smtClean="0"/>
              <a:t>2</a:t>
            </a:r>
            <a:r>
              <a:rPr lang="pt-BR" b="1" dirty="0"/>
              <a:t> = Σ [ (O</a:t>
            </a:r>
            <a:r>
              <a:rPr lang="pt-BR" b="1" baseline="-25000" dirty="0"/>
              <a:t>r,c</a:t>
            </a:r>
            <a:r>
              <a:rPr lang="pt-BR" b="1" dirty="0"/>
              <a:t> - E</a:t>
            </a:r>
            <a:r>
              <a:rPr lang="pt-BR" b="1" baseline="-25000" dirty="0"/>
              <a:t>r,c</a:t>
            </a:r>
            <a:r>
              <a:rPr lang="pt-BR" b="1" dirty="0"/>
              <a:t>)</a:t>
            </a:r>
            <a:r>
              <a:rPr lang="pt-BR" b="1" baseline="30000" dirty="0"/>
              <a:t>2</a:t>
            </a:r>
            <a:r>
              <a:rPr lang="pt-BR" b="1" dirty="0"/>
              <a:t> / E</a:t>
            </a:r>
            <a:r>
              <a:rPr lang="pt-BR" b="1" baseline="-25000" dirty="0"/>
              <a:t>r,c</a:t>
            </a:r>
            <a:r>
              <a:rPr lang="pt-BR" b="1" dirty="0"/>
              <a:t> </a:t>
            </a:r>
            <a:r>
              <a:rPr lang="pt-BR" b="1" dirty="0" smtClean="0"/>
              <a:t>]</a:t>
            </a:r>
          </a:p>
          <a:p>
            <a:pPr marL="0" indent="0">
              <a:buNone/>
            </a:pPr>
            <a:r>
              <a:rPr lang="pt-BR" b="1" dirty="0"/>
              <a:t/>
            </a:r>
            <a:br>
              <a:rPr lang="pt-BR" b="1" dirty="0"/>
            </a:br>
            <a:r>
              <a:rPr lang="pt-BR" dirty="0"/>
              <a:t>Χ</a:t>
            </a:r>
            <a:r>
              <a:rPr lang="pt-BR" baseline="30000" dirty="0"/>
              <a:t>2</a:t>
            </a:r>
            <a:r>
              <a:rPr lang="pt-BR" dirty="0"/>
              <a:t> = (200 - 180)</a:t>
            </a:r>
            <a:r>
              <a:rPr lang="pt-BR" baseline="30000" dirty="0"/>
              <a:t>2</a:t>
            </a:r>
            <a:r>
              <a:rPr lang="pt-BR" dirty="0"/>
              <a:t>/180 + (150 - 180)</a:t>
            </a:r>
            <a:r>
              <a:rPr lang="pt-BR" baseline="30000" dirty="0"/>
              <a:t>2</a:t>
            </a:r>
            <a:r>
              <a:rPr lang="pt-BR" dirty="0"/>
              <a:t>/180 + (50 - 40)</a:t>
            </a:r>
            <a:r>
              <a:rPr lang="pt-BR" baseline="30000" dirty="0"/>
              <a:t>2</a:t>
            </a:r>
            <a:r>
              <a:rPr lang="pt-BR" dirty="0"/>
              <a:t>/40</a:t>
            </a:r>
            <a:br>
              <a:rPr lang="pt-BR" dirty="0"/>
            </a:br>
            <a:r>
              <a:rPr lang="pt-BR" dirty="0"/>
              <a:t>    + (250 - 270)</a:t>
            </a:r>
            <a:r>
              <a:rPr lang="pt-BR" baseline="30000" dirty="0"/>
              <a:t>2</a:t>
            </a:r>
            <a:r>
              <a:rPr lang="pt-BR" dirty="0"/>
              <a:t>/270 + (300 - 270)</a:t>
            </a:r>
            <a:r>
              <a:rPr lang="pt-BR" baseline="30000" dirty="0"/>
              <a:t>2</a:t>
            </a:r>
            <a:r>
              <a:rPr lang="pt-BR" dirty="0"/>
              <a:t>/270 + (50 - 60)</a:t>
            </a:r>
            <a:r>
              <a:rPr lang="pt-BR" baseline="30000" dirty="0"/>
              <a:t>2</a:t>
            </a:r>
            <a:r>
              <a:rPr lang="pt-BR" dirty="0"/>
              <a:t>/60</a:t>
            </a:r>
            <a:br>
              <a:rPr lang="pt-BR" dirty="0"/>
            </a:br>
            <a:r>
              <a:rPr lang="pt-BR" dirty="0"/>
              <a:t>Χ</a:t>
            </a:r>
            <a:r>
              <a:rPr lang="pt-BR" baseline="30000" dirty="0"/>
              <a:t>2</a:t>
            </a:r>
            <a:r>
              <a:rPr lang="pt-BR" dirty="0"/>
              <a:t> = 400/180 + 900/180 + 100/40 + 400/270 + 900/270 + 100/60</a:t>
            </a:r>
            <a:br>
              <a:rPr lang="pt-BR" dirty="0"/>
            </a:br>
            <a:r>
              <a:rPr lang="pt-BR" dirty="0"/>
              <a:t>Χ</a:t>
            </a:r>
            <a:r>
              <a:rPr lang="pt-BR" baseline="30000" dirty="0"/>
              <a:t>2</a:t>
            </a:r>
            <a:r>
              <a:rPr lang="pt-BR" dirty="0"/>
              <a:t> = 2.22 + 5.00 + 2.50 + 1.48 + 3.33 + 1.67 = 16.2</a:t>
            </a:r>
          </a:p>
          <a:p>
            <a:pPr marL="0" indent="0">
              <a:buNone/>
            </a:pPr>
            <a:endParaRPr lang="en-IN" dirty="0"/>
          </a:p>
        </p:txBody>
      </p:sp>
    </p:spTree>
    <p:extLst>
      <p:ext uri="{BB962C8B-B14F-4D97-AF65-F5344CB8AC3E}">
        <p14:creationId xmlns:p14="http://schemas.microsoft.com/office/powerpoint/2010/main" val="359124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US" dirty="0" smtClean="0"/>
              <a:t>4.</a:t>
            </a:r>
            <a:r>
              <a:rPr lang="pt-BR" dirty="0"/>
              <a:t> DF = (r - 1) * (c - 1) = (2 - 1) * (3 - 1) = </a:t>
            </a:r>
            <a:r>
              <a:rPr lang="pt-BR" dirty="0" smtClean="0"/>
              <a:t>2</a:t>
            </a:r>
          </a:p>
          <a:p>
            <a:pPr marL="0" indent="0">
              <a:buNone/>
            </a:pPr>
            <a:r>
              <a:rPr lang="pt-BR" dirty="0" smtClean="0"/>
              <a:t>5. </a:t>
            </a:r>
            <a:r>
              <a:rPr lang="el-GR" dirty="0" smtClean="0"/>
              <a:t>α</a:t>
            </a:r>
            <a:r>
              <a:rPr lang="en-US" dirty="0" smtClean="0"/>
              <a:t>=0.05             DF=2 </a:t>
            </a:r>
          </a:p>
          <a:p>
            <a:pPr marL="0" indent="0">
              <a:buNone/>
            </a:pPr>
            <a:r>
              <a:rPr lang="en-US" dirty="0" smtClean="0"/>
              <a:t>Theoretical value=5.991</a:t>
            </a:r>
          </a:p>
          <a:p>
            <a:pPr marL="0" indent="0">
              <a:buNone/>
            </a:pPr>
            <a:r>
              <a:rPr lang="en-US" dirty="0" smtClean="0"/>
              <a:t>6.</a:t>
            </a:r>
            <a:r>
              <a:rPr lang="pt-BR" b="1" dirty="0"/>
              <a:t> </a:t>
            </a:r>
            <a:r>
              <a:rPr lang="pt-BR" dirty="0" smtClean="0"/>
              <a:t>Chi square value(16.2)&gt;5.991 (theoritical value.</a:t>
            </a:r>
          </a:p>
          <a:p>
            <a:pPr marL="0" indent="0">
              <a:buNone/>
            </a:pPr>
            <a:r>
              <a:rPr lang="pt-BR" sz="2400" dirty="0" smtClean="0"/>
              <a:t>Reject Null hyposthesis -</a:t>
            </a:r>
            <a:r>
              <a:rPr lang="en-US" sz="2400" dirty="0"/>
              <a:t> </a:t>
            </a:r>
            <a:r>
              <a:rPr lang="en-US" sz="2400" b="1" dirty="0">
                <a:solidFill>
                  <a:schemeClr val="tx2">
                    <a:lumMod val="60000"/>
                    <a:lumOff val="40000"/>
                  </a:schemeClr>
                </a:solidFill>
              </a:rPr>
              <a:t>Gender and voting preferences are not </a:t>
            </a:r>
            <a:r>
              <a:rPr lang="en-US" sz="2400" b="1" dirty="0" smtClean="0">
                <a:solidFill>
                  <a:schemeClr val="tx2">
                    <a:lumMod val="60000"/>
                    <a:lumOff val="40000"/>
                  </a:schemeClr>
                </a:solidFill>
              </a:rPr>
              <a:t>independent(dependent)</a:t>
            </a:r>
            <a:endParaRPr lang="pt-BR" sz="2400" b="1" dirty="0" smtClean="0">
              <a:solidFill>
                <a:schemeClr val="tx2">
                  <a:lumMod val="60000"/>
                  <a:lumOff val="40000"/>
                </a:schemeClr>
              </a:solidFill>
            </a:endParaRPr>
          </a:p>
          <a:p>
            <a:pPr marL="0" indent="0">
              <a:buNone/>
            </a:pPr>
            <a:endParaRPr lang="en-IN" sz="2400" dirty="0"/>
          </a:p>
        </p:txBody>
      </p:sp>
    </p:spTree>
    <p:extLst>
      <p:ext uri="{BB962C8B-B14F-4D97-AF65-F5344CB8AC3E}">
        <p14:creationId xmlns:p14="http://schemas.microsoft.com/office/powerpoint/2010/main" val="3773430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16391</TotalTime>
  <Words>2659</Words>
  <Application>Microsoft Office PowerPoint</Application>
  <PresentationFormat>On-screen Show (4:3)</PresentationFormat>
  <Paragraphs>473</Paragraphs>
  <Slides>52</Slides>
  <Notes>1</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2</vt:i4>
      </vt:variant>
      <vt:variant>
        <vt:lpstr>Slide Titles</vt:lpstr>
      </vt:variant>
      <vt:variant>
        <vt:i4>52</vt:i4>
      </vt:variant>
    </vt:vector>
  </HeadingPairs>
  <TitlesOfParts>
    <vt:vector size="65" baseType="lpstr">
      <vt:lpstr>Arial</vt:lpstr>
      <vt:lpstr>Barlow</vt:lpstr>
      <vt:lpstr>Calibri</vt:lpstr>
      <vt:lpstr>Constantia</vt:lpstr>
      <vt:lpstr>Latha</vt:lpstr>
      <vt:lpstr>Segoe UI</vt:lpstr>
      <vt:lpstr>Tahoma</vt:lpstr>
      <vt:lpstr>Times New Roman</vt:lpstr>
      <vt:lpstr>Wingdings</vt:lpstr>
      <vt:lpstr>Office Theme</vt:lpstr>
      <vt:lpstr>1_Office Theme</vt:lpstr>
      <vt:lpstr>Equation</vt:lpstr>
      <vt:lpstr>Microsoft Equation 3.0</vt:lpstr>
      <vt:lpstr>Review Session</vt:lpstr>
      <vt:lpstr>PowerPoint Presentation</vt:lpstr>
      <vt:lpstr>Data Pre processing</vt:lpstr>
      <vt:lpstr>Data Cleaning </vt:lpstr>
      <vt:lpstr>Data Integration</vt:lpstr>
      <vt:lpstr>Chi square test-Steps </vt:lpstr>
      <vt:lpstr>Chi square test</vt:lpstr>
      <vt:lpstr>PowerPoint Presentation</vt:lpstr>
      <vt:lpstr>PowerPoint Presentation</vt:lpstr>
      <vt:lpstr>Correlation coefficient</vt:lpstr>
      <vt:lpstr>PowerPoint Presentation</vt:lpstr>
      <vt:lpstr>Covariance</vt:lpstr>
      <vt:lpstr>PowerPoint Presentation</vt:lpstr>
      <vt:lpstr>Data transformation </vt:lpstr>
      <vt:lpstr>Binning-Steps</vt:lpstr>
      <vt:lpstr>Binning</vt:lpstr>
      <vt:lpstr>PowerPoint Presentation</vt:lpstr>
      <vt:lpstr>Equal width -Binning</vt:lpstr>
      <vt:lpstr>Normalization</vt:lpstr>
      <vt:lpstr>Normalization</vt:lpstr>
      <vt:lpstr>Data Reduction</vt:lpstr>
      <vt:lpstr>PowerPoint Presentation</vt:lpstr>
      <vt:lpstr>Data types</vt:lpstr>
      <vt:lpstr>Attribute types</vt:lpstr>
      <vt:lpstr>PowerPoint Presentation</vt:lpstr>
      <vt:lpstr>Basic Statistical Descriptions of Data</vt:lpstr>
      <vt:lpstr>Box plot or five number summary</vt:lpstr>
      <vt:lpstr>PowerPoint Presentation</vt:lpstr>
      <vt:lpstr>Proximity measure</vt:lpstr>
      <vt:lpstr>Proximity measure-Numeric attribute</vt:lpstr>
      <vt:lpstr>PowerPoint Presentation</vt:lpstr>
      <vt:lpstr>Proximity measure-Ordinal, mixed </vt:lpstr>
      <vt:lpstr>Cosine similarity</vt:lpstr>
      <vt:lpstr>Cosine similarity</vt:lpstr>
      <vt:lpstr>PowerPoint Presentation</vt:lpstr>
      <vt:lpstr>Differences </vt:lpstr>
      <vt:lpstr>Classification</vt:lpstr>
      <vt:lpstr>Entropy ,Gini index ,misclassification error</vt:lpstr>
      <vt:lpstr>Entropy –information gain</vt:lpstr>
      <vt:lpstr>Information gain</vt:lpstr>
      <vt:lpstr>Decision tree –information gain-Exercise</vt:lpstr>
      <vt:lpstr>Rule base classification -Example</vt:lpstr>
      <vt:lpstr>PowerPoint Presentation</vt:lpstr>
      <vt:lpstr>Gini index</vt:lpstr>
      <vt:lpstr>PowerPoint Presentation</vt:lpstr>
      <vt:lpstr>Regression</vt:lpstr>
      <vt:lpstr>Regression</vt:lpstr>
      <vt:lpstr>Answer:</vt:lpstr>
      <vt:lpstr>Evaluation measure-Classification model</vt:lpstr>
      <vt:lpstr>Linear regression-Exercise</vt:lpstr>
      <vt:lpstr> Evaluation measure</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dc:creator>lakshya</dc:creator>
  <cp:lastModifiedBy>HP</cp:lastModifiedBy>
  <cp:revision>281</cp:revision>
  <dcterms:created xsi:type="dcterms:W3CDTF">2012-01-02T05:05:52Z</dcterms:created>
  <dcterms:modified xsi:type="dcterms:W3CDTF">2020-06-14T05:31:13Z</dcterms:modified>
</cp:coreProperties>
</file>