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64"/>
  </p:notesMasterIdLst>
  <p:handoutMasterIdLst>
    <p:handoutMasterId r:id="rId65"/>
  </p:handoutMasterIdLst>
  <p:sldIdLst>
    <p:sldId id="361" r:id="rId3"/>
    <p:sldId id="609" r:id="rId4"/>
    <p:sldId id="611" r:id="rId5"/>
    <p:sldId id="612" r:id="rId6"/>
    <p:sldId id="613" r:id="rId7"/>
    <p:sldId id="614" r:id="rId8"/>
    <p:sldId id="670" r:id="rId9"/>
    <p:sldId id="689" r:id="rId10"/>
    <p:sldId id="666" r:id="rId11"/>
    <p:sldId id="667" r:id="rId12"/>
    <p:sldId id="616" r:id="rId13"/>
    <p:sldId id="615" r:id="rId14"/>
    <p:sldId id="619" r:id="rId15"/>
    <p:sldId id="673" r:id="rId16"/>
    <p:sldId id="620" r:id="rId17"/>
    <p:sldId id="621" r:id="rId18"/>
    <p:sldId id="690" r:id="rId19"/>
    <p:sldId id="691" r:id="rId20"/>
    <p:sldId id="624" r:id="rId21"/>
    <p:sldId id="625" r:id="rId22"/>
    <p:sldId id="692" r:id="rId23"/>
    <p:sldId id="693" r:id="rId24"/>
    <p:sldId id="694" r:id="rId25"/>
    <p:sldId id="695" r:id="rId26"/>
    <p:sldId id="696" r:id="rId27"/>
    <p:sldId id="697" r:id="rId28"/>
    <p:sldId id="671" r:id="rId29"/>
    <p:sldId id="672" r:id="rId30"/>
    <p:sldId id="699" r:id="rId31"/>
    <p:sldId id="698" r:id="rId32"/>
    <p:sldId id="674" r:id="rId33"/>
    <p:sldId id="627" r:id="rId34"/>
    <p:sldId id="628" r:id="rId35"/>
    <p:sldId id="700" r:id="rId36"/>
    <p:sldId id="630" r:id="rId37"/>
    <p:sldId id="631" r:id="rId38"/>
    <p:sldId id="632" r:id="rId39"/>
    <p:sldId id="633" r:id="rId40"/>
    <p:sldId id="634" r:id="rId41"/>
    <p:sldId id="677" r:id="rId42"/>
    <p:sldId id="683" r:id="rId43"/>
    <p:sldId id="678" r:id="rId44"/>
    <p:sldId id="679" r:id="rId45"/>
    <p:sldId id="680" r:id="rId46"/>
    <p:sldId id="681" r:id="rId47"/>
    <p:sldId id="682" r:id="rId48"/>
    <p:sldId id="684" r:id="rId49"/>
    <p:sldId id="637" r:id="rId50"/>
    <p:sldId id="654" r:id="rId51"/>
    <p:sldId id="655" r:id="rId52"/>
    <p:sldId id="656" r:id="rId53"/>
    <p:sldId id="657" r:id="rId54"/>
    <p:sldId id="685" r:id="rId55"/>
    <p:sldId id="686" r:id="rId56"/>
    <p:sldId id="687" r:id="rId57"/>
    <p:sldId id="688" r:id="rId58"/>
    <p:sldId id="659" r:id="rId59"/>
    <p:sldId id="660" r:id="rId60"/>
    <p:sldId id="661" r:id="rId61"/>
    <p:sldId id="701" r:id="rId62"/>
    <p:sldId id="310" r:id="rId63"/>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810" y="90"/>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7" d="100"/>
          <a:sy n="87"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53AC8CA1-8D4A-489F-B873-2BE3F90363A5}" type="datetimeFigureOut">
              <a:rPr lang="en-US" smtClean="0"/>
              <a:t>12/11/2021</a:t>
            </a:fld>
            <a:endParaRPr lang="en-US"/>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9ACFAA9F-A6CE-413D-B528-D50B083F8EF2}" type="slidenum">
              <a:rPr lang="en-US" smtClean="0"/>
              <a:t>‹#›</a:t>
            </a:fld>
            <a:endParaRPr lang="en-US"/>
          </a:p>
        </p:txBody>
      </p:sp>
    </p:spTree>
    <p:extLst>
      <p:ext uri="{BB962C8B-B14F-4D97-AF65-F5344CB8AC3E}">
        <p14:creationId xmlns:p14="http://schemas.microsoft.com/office/powerpoint/2010/main" val="1502012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12/11/2021</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2E522-BC90-4B79-A844-D8B0E38D7FC2}" type="slidenum">
              <a:rPr lang="en-US" smtClean="0"/>
              <a:t>1</a:t>
            </a:fld>
            <a:endParaRPr lang="en-US"/>
          </a:p>
        </p:txBody>
      </p:sp>
    </p:spTree>
    <p:extLst>
      <p:ext uri="{BB962C8B-B14F-4D97-AF65-F5344CB8AC3E}">
        <p14:creationId xmlns:p14="http://schemas.microsoft.com/office/powerpoint/2010/main" val="36692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63715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01539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1233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53145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C4A2D0E7-61DC-49E8-95D7-A7B1B0FC0DA1}"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39268"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a:p>
        </p:txBody>
      </p:sp>
    </p:spTree>
    <p:extLst>
      <p:ext uri="{BB962C8B-B14F-4D97-AF65-F5344CB8AC3E}">
        <p14:creationId xmlns:p14="http://schemas.microsoft.com/office/powerpoint/2010/main" val="276918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B48AAB-AE88-4B9B-B7DA-601485A5BD07}" type="slidenum">
              <a:rPr lang="en-US" smtClean="0"/>
              <a:t>37</a:t>
            </a:fld>
            <a:endParaRPr lang="en-US"/>
          </a:p>
        </p:txBody>
      </p:sp>
    </p:spTree>
    <p:extLst>
      <p:ext uri="{BB962C8B-B14F-4D97-AF65-F5344CB8AC3E}">
        <p14:creationId xmlns:p14="http://schemas.microsoft.com/office/powerpoint/2010/main" val="1270285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40</a:t>
            </a:fld>
            <a:endParaRPr lang="en-US" altLang="en-US"/>
          </a:p>
        </p:txBody>
      </p:sp>
    </p:spTree>
    <p:extLst>
      <p:ext uri="{BB962C8B-B14F-4D97-AF65-F5344CB8AC3E}">
        <p14:creationId xmlns:p14="http://schemas.microsoft.com/office/powerpoint/2010/main" val="36535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42</a:t>
            </a:fld>
            <a:endParaRPr lang="en-US" altLang="en-US"/>
          </a:p>
        </p:txBody>
      </p:sp>
    </p:spTree>
    <p:extLst>
      <p:ext uri="{BB962C8B-B14F-4D97-AF65-F5344CB8AC3E}">
        <p14:creationId xmlns:p14="http://schemas.microsoft.com/office/powerpoint/2010/main" val="113265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43</a:t>
            </a:fld>
            <a:endParaRPr lang="en-US" altLang="en-US"/>
          </a:p>
        </p:txBody>
      </p:sp>
    </p:spTree>
    <p:extLst>
      <p:ext uri="{BB962C8B-B14F-4D97-AF65-F5344CB8AC3E}">
        <p14:creationId xmlns:p14="http://schemas.microsoft.com/office/powerpoint/2010/main" val="292132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44</a:t>
            </a:fld>
            <a:endParaRPr lang="en-US" altLang="en-US"/>
          </a:p>
        </p:txBody>
      </p:sp>
    </p:spTree>
    <p:extLst>
      <p:ext uri="{BB962C8B-B14F-4D97-AF65-F5344CB8AC3E}">
        <p14:creationId xmlns:p14="http://schemas.microsoft.com/office/powerpoint/2010/main" val="185890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45</a:t>
            </a:fld>
            <a:endParaRPr lang="en-US" altLang="en-US"/>
          </a:p>
        </p:txBody>
      </p:sp>
    </p:spTree>
    <p:extLst>
      <p:ext uri="{BB962C8B-B14F-4D97-AF65-F5344CB8AC3E}">
        <p14:creationId xmlns:p14="http://schemas.microsoft.com/office/powerpoint/2010/main" val="189407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46</a:t>
            </a:fld>
            <a:endParaRPr lang="en-US" altLang="en-US"/>
          </a:p>
        </p:txBody>
      </p:sp>
    </p:spTree>
    <p:extLst>
      <p:ext uri="{BB962C8B-B14F-4D97-AF65-F5344CB8AC3E}">
        <p14:creationId xmlns:p14="http://schemas.microsoft.com/office/powerpoint/2010/main" val="38326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73156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4584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xmlns=""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979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2289738387"/>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E360EB9-5FBF-4E1A-9216-A25F9898D720}"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8167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35635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240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normAutofit/>
          </a:bodyPr>
          <a:lstStyle>
            <a:lvl1pPr>
              <a:defRPr sz="18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Slide Number Placeholder 5"/>
          <p:cNvSpPr>
            <a:spLocks noGrp="1"/>
          </p:cNvSpPr>
          <p:nvPr userDrawn="1">
            <p:ph type="sldNum" sz="quarter" idx="12"/>
          </p:nvPr>
        </p:nvSpPr>
        <p:spPr>
          <a:xfrm>
            <a:off x="7010400" y="6492877"/>
            <a:ext cx="2133600" cy="365125"/>
          </a:xfrm>
        </p:spPr>
        <p:txBody>
          <a:bodyPr/>
          <a:lstStyle/>
          <a:p>
            <a:pPr>
              <a:defRPr/>
            </a:pPr>
            <a:fld id="{649AB6AE-DC6C-4C19-AD98-A8BE141DCE93}" type="slidenum">
              <a:rPr lang="en-US">
                <a:solidFill>
                  <a:prstClr val="black">
                    <a:tint val="75000"/>
                  </a:prstClr>
                </a:solidFill>
              </a:rPr>
              <a:pPr>
                <a:defRPr/>
              </a:pPr>
              <a:t>‹#›</a:t>
            </a:fld>
            <a:endParaRPr lang="en-US" sz="1050">
              <a:solidFill>
                <a:prstClr val="black">
                  <a:tint val="75000"/>
                </a:prstClr>
              </a:solidFill>
            </a:endParaRPr>
          </a:p>
        </p:txBody>
      </p:sp>
      <p:sp>
        <p:nvSpPr>
          <p:cNvPr id="9" name="Slide Number Placeholder 5"/>
          <p:cNvSpPr txBox="1">
            <a:spLocks/>
          </p:cNvSpPr>
          <p:nvPr userDrawn="1"/>
        </p:nvSpPr>
        <p:spPr>
          <a:xfrm>
            <a:off x="2771800" y="6307676"/>
            <a:ext cx="3672408" cy="332656"/>
          </a:xfrm>
          <a:prstGeom prst="rect">
            <a:avLst/>
          </a:prstGeom>
        </p:spPr>
        <p:txBody>
          <a:bodyPr vert="horz" lIns="68580" tIns="34290" rIns="68580" bIns="34290" rtlCol="0" anchor="ctr"/>
          <a:lstStyle/>
          <a:p>
            <a:pPr algn="ctr" eaLnBrk="1" fontAlgn="auto" hangingPunct="1">
              <a:spcBef>
                <a:spcPts val="0"/>
              </a:spcBef>
              <a:spcAft>
                <a:spcPts val="0"/>
              </a:spcAft>
              <a:defRPr/>
            </a:pPr>
            <a:r>
              <a:rPr lang="en-US" sz="900" dirty="0">
                <a:solidFill>
                  <a:prstClr val="black">
                    <a:tint val="75000"/>
                  </a:prstClr>
                </a:solidFill>
                <a:latin typeface="Calibri"/>
                <a:ea typeface="+mn-ea"/>
              </a:rPr>
              <a:t>Data Mining</a:t>
            </a:r>
            <a:endParaRPr lang="en-US" sz="105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70104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sp>
        <p:nvSpPr>
          <p:cNvPr id="15" name="TextBox 14"/>
          <p:cNvSpPr txBox="1">
            <a:spLocks noChangeArrowheads="1"/>
          </p:cNvSpPr>
          <p:nvPr userDrawn="1"/>
        </p:nvSpPr>
        <p:spPr bwMode="auto">
          <a:xfrm>
            <a:off x="3276600" y="6623449"/>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825" b="1" dirty="0">
                <a:solidFill>
                  <a:srgbClr val="101141"/>
                </a:solidFill>
                <a:ea typeface="+mn-ea"/>
              </a:rPr>
              <a:t>BITS </a:t>
            </a:r>
            <a:r>
              <a:rPr lang="en-US" sz="825" dirty="0" err="1">
                <a:solidFill>
                  <a:srgbClr val="101141"/>
                </a:solidFill>
                <a:ea typeface="+mn-ea"/>
              </a:rPr>
              <a:t>Pilani</a:t>
            </a:r>
            <a:r>
              <a:rPr lang="en-US" sz="825" dirty="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133600" y="6553200"/>
            <a:ext cx="70104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spTree>
    <p:extLst>
      <p:ext uri="{BB962C8B-B14F-4D97-AF65-F5344CB8AC3E}">
        <p14:creationId xmlns:p14="http://schemas.microsoft.com/office/powerpoint/2010/main" val="1323448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858815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22888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60EB9-5FBF-4E1A-9216-A25F9898D720}"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49387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60EB9-5FBF-4E1A-9216-A25F9898D720}" type="datetimeFigureOut">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57719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60EB9-5FBF-4E1A-9216-A25F9898D720}" type="datetimeFigureOut">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3113861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436134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668145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4028959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57730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427745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pPr/>
              <a:t>‹#›</a:t>
            </a:fld>
            <a:endParaRPr lang="en-US" altLang="en-US"/>
          </a:p>
        </p:txBody>
      </p:sp>
    </p:spTree>
    <p:extLst>
      <p:ext uri="{BB962C8B-B14F-4D97-AF65-F5344CB8AC3E}">
        <p14:creationId xmlns:p14="http://schemas.microsoft.com/office/powerpoint/2010/main" val="4275655680"/>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B35EC1F0-819D-423E-952C-4D14151BBD54}" type="slidenum">
              <a:rPr lang="en-US" altLang="en-US"/>
              <a:pPr/>
              <a:t>‹#›</a:t>
            </a:fld>
            <a:endParaRPr lang="en-US" altLang="en-US"/>
          </a:p>
        </p:txBody>
      </p:sp>
    </p:spTree>
    <p:extLst>
      <p:ext uri="{BB962C8B-B14F-4D97-AF65-F5344CB8AC3E}">
        <p14:creationId xmlns:p14="http://schemas.microsoft.com/office/powerpoint/2010/main" val="1346151211"/>
      </p:ext>
    </p:extLst>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572000" y="1295400"/>
            <a:ext cx="4114800" cy="5181600"/>
          </a:xfrm>
        </p:spPr>
        <p:txBody>
          <a:bodyPr/>
          <a:lstStyle/>
          <a:p>
            <a:pPr lvl="0"/>
            <a:endParaRPr lang="en-US" noProof="0"/>
          </a:p>
        </p:txBody>
      </p:sp>
      <p:sp>
        <p:nvSpPr>
          <p:cNvPr id="5" name="Rectangle 2061"/>
          <p:cNvSpPr>
            <a:spLocks noGrp="1" noChangeArrowheads="1"/>
          </p:cNvSpPr>
          <p:nvPr>
            <p:ph type="sldNum" sz="quarter" idx="10"/>
          </p:nvPr>
        </p:nvSpPr>
        <p:spPr>
          <a:ln/>
        </p:spPr>
        <p:txBody>
          <a:bodyPr/>
          <a:lstStyle>
            <a:lvl1pPr>
              <a:defRPr/>
            </a:lvl1pPr>
          </a:lstStyle>
          <a:p>
            <a:fld id="{46D1484D-D071-4A56-98E1-E99019882447}" type="slidenum">
              <a:rPr lang="en-US" altLang="en-US"/>
              <a:pPr/>
              <a:t>‹#›</a:t>
            </a:fld>
            <a:endParaRPr lang="en-US" altLang="en-US"/>
          </a:p>
        </p:txBody>
      </p:sp>
    </p:spTree>
    <p:extLst>
      <p:ext uri="{BB962C8B-B14F-4D97-AF65-F5344CB8AC3E}">
        <p14:creationId xmlns:p14="http://schemas.microsoft.com/office/powerpoint/2010/main" val="283765381"/>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25467317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421936295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68311349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40579395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420000828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6425223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71543041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1493837"/>
            <a:ext cx="8229600" cy="4525963"/>
          </a:xfr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16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Times New Roman" panose="02020603050405020304" pitchFamily="18" charset="0"/>
                <a:cs typeface="Times New Roman" panose="02020603050405020304" pitchFamily="18" charset="0"/>
              </a:defRPr>
            </a:lvl1pPr>
          </a:lstStyle>
          <a:p>
            <a:pPr lvl="0"/>
            <a:endParaRPr lang="en-US" dirty="0"/>
          </a:p>
        </p:txBody>
      </p:sp>
      <p:sp>
        <p:nvSpPr>
          <p:cNvPr id="5" name="Date Placeholder 4">
            <a:extLst>
              <a:ext uri="{FF2B5EF4-FFF2-40B4-BE49-F238E27FC236}">
                <a16:creationId xmlns:a16="http://schemas.microsoft.com/office/drawing/2014/main" xmlns="" id="{A4116052-1273-4EC0-ADD6-422E16AA4781}"/>
              </a:ext>
            </a:extLst>
          </p:cNvPr>
          <p:cNvSpPr>
            <a:spLocks noGrp="1"/>
          </p:cNvSpPr>
          <p:nvPr>
            <p:ph type="dt" sz="half" idx="12"/>
          </p:nvPr>
        </p:nvSpPr>
        <p:spPr/>
        <p:txBody>
          <a:bodyPr/>
          <a:lstStyle/>
          <a:p>
            <a:fld id="{7BC38BE9-18F8-4F1D-9F5C-3ED236AFAE48}" type="datetime1">
              <a:rPr lang="en-US" smtClean="0"/>
              <a:t>12/11/2021</a:t>
            </a:fld>
            <a:endParaRPr lang="en-US"/>
          </a:p>
        </p:txBody>
      </p:sp>
      <p:sp>
        <p:nvSpPr>
          <p:cNvPr id="6" name="Footer Placeholder 5">
            <a:extLst>
              <a:ext uri="{FF2B5EF4-FFF2-40B4-BE49-F238E27FC236}">
                <a16:creationId xmlns:a16="http://schemas.microsoft.com/office/drawing/2014/main" xmlns=""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xmlns=""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20306550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theme" Target="../theme/theme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12/11/2021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8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E360EB9-5FBF-4E1A-9216-A25F9898D720}" type="datetimeFigureOut">
              <a:rPr lang="en-US" smtClean="0"/>
              <a:t>12/11/2021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61AFFF-E2F4-402D-873F-F9B1B7CF2EDD}" type="slidenum">
              <a:rPr lang="en-US" smtClean="0"/>
              <a:t>‹#›</a:t>
            </a:fld>
            <a:endParaRPr lang="en-US"/>
          </a:p>
        </p:txBody>
      </p:sp>
    </p:spTree>
    <p:extLst>
      <p:ext uri="{BB962C8B-B14F-4D97-AF65-F5344CB8AC3E}">
        <p14:creationId xmlns:p14="http://schemas.microsoft.com/office/powerpoint/2010/main" val="22839355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95" r:id="rId18"/>
    <p:sldLayoutId id="2147483696" r:id="rId19"/>
    <p:sldLayoutId id="2147483697" r:id="rId20"/>
    <p:sldLayoutId id="2147483698" r:id="rId21"/>
    <p:sldLayoutId id="2147483700" r:id="rId22"/>
    <p:sldLayoutId id="2147483701" r:id="rId23"/>
    <p:sldLayoutId id="2147483702" r:id="rId24"/>
    <p:sldLayoutId id="2147483703" r:id="rId2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0.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0.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4.bin"/><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0.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0.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0.xml"/><Relationship Id="rId1" Type="http://schemas.openxmlformats.org/officeDocument/2006/relationships/vmlDrawing" Target="../drawings/vmlDrawing6.vml"/><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5.wmf"/><Relationship Id="rId3" Type="http://schemas.openxmlformats.org/officeDocument/2006/relationships/notesSlide" Target="../notesSlides/notesSlide4.xml"/><Relationship Id="rId7" Type="http://schemas.openxmlformats.org/officeDocument/2006/relationships/image" Target="../media/image32.wmf"/><Relationship Id="rId12" Type="http://schemas.openxmlformats.org/officeDocument/2006/relationships/oleObject" Target="../embeddings/oleObject13.bin"/><Relationship Id="rId2" Type="http://schemas.openxmlformats.org/officeDocument/2006/relationships/slideLayout" Target="../slideLayouts/slideLayout20.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3.wmf"/></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1.wmf"/><Relationship Id="rId2" Type="http://schemas.openxmlformats.org/officeDocument/2006/relationships/slideLayout" Target="../slideLayouts/slideLayout20.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32.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vmlDrawing" Target="../drawings/vmlDrawing9.vml"/><Relationship Id="rId5" Type="http://schemas.openxmlformats.org/officeDocument/2006/relationships/image" Target="../media/image35.wmf"/><Relationship Id="rId4" Type="http://schemas.openxmlformats.org/officeDocument/2006/relationships/oleObject" Target="../embeddings/oleObject16.bin"/></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2.xml"/><Relationship Id="rId1" Type="http://schemas.openxmlformats.org/officeDocument/2006/relationships/slideLayout" Target="../slideLayouts/slideLayout38.xml"/><Relationship Id="rId4" Type="http://schemas.openxmlformats.org/officeDocument/2006/relationships/image" Target="../media/image44.jpe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4600" y="3796553"/>
            <a:ext cx="6019800" cy="869576"/>
          </a:xfrm>
        </p:spPr>
        <p:txBody>
          <a:bodyPr/>
          <a:lstStyle/>
          <a:p>
            <a:pPr>
              <a:lnSpc>
                <a:spcPct val="100000"/>
              </a:lnSpc>
            </a:pP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Classification and Prediction</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
        <p:nvSpPr>
          <p:cNvPr id="3" name="TextBox 2"/>
          <p:cNvSpPr txBox="1"/>
          <p:nvPr/>
        </p:nvSpPr>
        <p:spPr>
          <a:xfrm>
            <a:off x="4988859" y="5204012"/>
            <a:ext cx="3545541" cy="369332"/>
          </a:xfrm>
          <a:prstGeom prst="rect">
            <a:avLst/>
          </a:prstGeom>
          <a:noFill/>
        </p:spPr>
        <p:txBody>
          <a:bodyPr wrap="square" rtlCol="0">
            <a:spAutoFit/>
          </a:bodyPr>
          <a:lstStyle/>
          <a:p>
            <a:r>
              <a:rPr lang="en-IN" dirty="0" smtClean="0">
                <a:solidFill>
                  <a:schemeClr val="bg1"/>
                </a:solidFill>
              </a:rPr>
              <a:t>Vijayalakshmi Anand</a:t>
            </a:r>
            <a:endParaRPr lang="en-IN" dirty="0">
              <a:solidFill>
                <a:schemeClr val="bg1"/>
              </a:solidFill>
            </a:endParaRPr>
          </a:p>
        </p:txBody>
      </p:sp>
    </p:spTree>
    <p:extLst>
      <p:ext uri="{BB962C8B-B14F-4D97-AF65-F5344CB8AC3E}">
        <p14:creationId xmlns:p14="http://schemas.microsoft.com/office/powerpoint/2010/main" val="4131235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38174"/>
          </a:xfrm>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smtClean="0">
                <a:latin typeface="Arial" panose="020B0604020202020204" pitchFamily="34" charset="0"/>
                <a:cs typeface="Arial" panose="020B0604020202020204" pitchFamily="34" charset="0"/>
              </a:rPr>
              <a:t>What is the coverage and accuracy?</a:t>
            </a:r>
          </a:p>
          <a:p>
            <a:pPr marL="0" indent="0">
              <a:buNone/>
            </a:pPr>
            <a:r>
              <a:rPr lang="en-IN" sz="2400" dirty="0" smtClean="0">
                <a:latin typeface="Arial" panose="020B0604020202020204" pitchFamily="34" charset="0"/>
                <a:cs typeface="Arial" panose="020B0604020202020204" pitchFamily="34" charset="0"/>
              </a:rPr>
              <a:t>R1:(age=youth)^(student=yes)		(buys computer=Yes)</a:t>
            </a:r>
          </a:p>
          <a:p>
            <a:pPr marL="0" indent="0">
              <a:buNone/>
            </a:pPr>
            <a:endParaRPr lang="en-IN" sz="2400" dirty="0" smtClean="0">
              <a:latin typeface="Arial" panose="020B0604020202020204" pitchFamily="34" charset="0"/>
              <a:cs typeface="Arial" panose="020B0604020202020204" pitchFamily="34" charset="0"/>
            </a:endParaRPr>
          </a:p>
          <a:p>
            <a:pPr marL="0" indent="0">
              <a:buNone/>
            </a:pPr>
            <a:r>
              <a:rPr lang="en-IN" sz="2400" dirty="0" smtClean="0">
                <a:latin typeface="Arial" panose="020B0604020202020204" pitchFamily="34" charset="0"/>
                <a:cs typeface="Arial" panose="020B0604020202020204" pitchFamily="34" charset="0"/>
              </a:rPr>
              <a:t>Coverage=?</a:t>
            </a:r>
          </a:p>
          <a:p>
            <a:pPr marL="0" indent="0">
              <a:buNone/>
            </a:pPr>
            <a:endParaRPr lang="en-IN" sz="2400" dirty="0" smtClean="0">
              <a:latin typeface="Arial" panose="020B0604020202020204" pitchFamily="34" charset="0"/>
              <a:cs typeface="Arial" panose="020B0604020202020204" pitchFamily="34" charset="0"/>
            </a:endParaRPr>
          </a:p>
          <a:p>
            <a:pPr marL="0" indent="0">
              <a:buNone/>
            </a:pPr>
            <a:r>
              <a:rPr lang="en-IN" sz="2400" dirty="0" smtClean="0">
                <a:latin typeface="Arial" panose="020B0604020202020204" pitchFamily="34" charset="0"/>
                <a:cs typeface="Arial" panose="020B0604020202020204" pitchFamily="34" charset="0"/>
              </a:rPr>
              <a:t>Accuracy=?</a:t>
            </a:r>
            <a:endParaRPr lang="en-IN" sz="2400" dirty="0">
              <a:latin typeface="Arial" panose="020B0604020202020204" pitchFamily="34" charset="0"/>
              <a:cs typeface="Arial" panose="020B0604020202020204" pitchFamily="34" charset="0"/>
            </a:endParaRPr>
          </a:p>
        </p:txBody>
      </p:sp>
      <p:cxnSp>
        <p:nvCxnSpPr>
          <p:cNvPr id="5" name="Straight Arrow Connector 4"/>
          <p:cNvCxnSpPr/>
          <p:nvPr/>
        </p:nvCxnSpPr>
        <p:spPr>
          <a:xfrm>
            <a:off x="4940300" y="2451100"/>
            <a:ext cx="4953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nvPicPr>
        <p:blipFill>
          <a:blip r:embed="rId2"/>
          <a:stretch>
            <a:fillRect/>
          </a:stretch>
        </p:blipFill>
        <p:spPr>
          <a:xfrm>
            <a:off x="266700" y="1466850"/>
            <a:ext cx="8610600" cy="4603750"/>
          </a:xfrm>
          <a:prstGeom prst="rect">
            <a:avLst/>
          </a:prstGeom>
        </p:spPr>
      </p:pic>
    </p:spTree>
    <p:extLst>
      <p:ext uri="{BB962C8B-B14F-4D97-AF65-F5344CB8AC3E}">
        <p14:creationId xmlns:p14="http://schemas.microsoft.com/office/powerpoint/2010/main" val="87032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r>
              <a:rPr lang="en-US" altLang="en-US" dirty="0" smtClean="0"/>
              <a:t>Characteristics of Rule-Based Classifier</a:t>
            </a:r>
            <a:endParaRPr lang="en-US" altLang="en-US" dirty="0"/>
          </a:p>
        </p:txBody>
      </p:sp>
      <p:sp>
        <p:nvSpPr>
          <p:cNvPr id="1018883" name="Rectangle 3"/>
          <p:cNvSpPr>
            <a:spLocks noGrp="1" noChangeArrowheads="1"/>
          </p:cNvSpPr>
          <p:nvPr>
            <p:ph idx="1"/>
          </p:nvPr>
        </p:nvSpPr>
        <p:spPr/>
        <p:txBody>
          <a:bodyPr>
            <a:normAutofit/>
          </a:bodyPr>
          <a:lstStyle/>
          <a:p>
            <a:r>
              <a:rPr lang="en-US" altLang="en-US" sz="2800" dirty="0" smtClean="0"/>
              <a:t>Mutually exclusive rules</a:t>
            </a:r>
          </a:p>
          <a:p>
            <a:pPr lvl="1"/>
            <a:r>
              <a:rPr lang="en-US" altLang="en-US" sz="2800" dirty="0" smtClean="0"/>
              <a:t>Classifier contains mutually exclusive rules if the rules are independent of each other</a:t>
            </a:r>
          </a:p>
          <a:p>
            <a:pPr lvl="1"/>
            <a:r>
              <a:rPr lang="en-US" altLang="en-US" sz="2800" dirty="0" smtClean="0"/>
              <a:t>Every record is covered by at most one rule</a:t>
            </a:r>
          </a:p>
          <a:p>
            <a:pPr lvl="1"/>
            <a:endParaRPr lang="en-US" altLang="en-US" sz="2800" dirty="0" smtClean="0"/>
          </a:p>
          <a:p>
            <a:r>
              <a:rPr lang="en-US" altLang="en-US" sz="2800" dirty="0" smtClean="0"/>
              <a:t>Exhaustive rules</a:t>
            </a:r>
          </a:p>
          <a:p>
            <a:pPr lvl="1"/>
            <a:r>
              <a:rPr lang="en-US" altLang="en-US" sz="2800" dirty="0" smtClean="0"/>
              <a:t>Classifier has exhaustive coverage if it accounts for every possible combination of attribute values</a:t>
            </a:r>
          </a:p>
          <a:p>
            <a:pPr lvl="1"/>
            <a:r>
              <a:rPr lang="en-US" altLang="en-US" sz="2800" dirty="0" smtClean="0"/>
              <a:t>Each record is covered by at least one rule</a:t>
            </a:r>
            <a:endParaRPr lang="en-US" altLang="en-US" sz="2800"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11</a:t>
            </a:fld>
            <a:endParaRPr lang="en-US"/>
          </a:p>
        </p:txBody>
      </p:sp>
      <p:sp>
        <p:nvSpPr>
          <p:cNvPr id="3" name="Date Placeholder 2"/>
          <p:cNvSpPr>
            <a:spLocks noGrp="1"/>
          </p:cNvSpPr>
          <p:nvPr>
            <p:ph type="dt" sz="half" idx="4294967295"/>
          </p:nvPr>
        </p:nvSpPr>
        <p:spPr>
          <a:xfrm>
            <a:off x="0" y="6643688"/>
            <a:ext cx="2057400" cy="214312"/>
          </a:xfrm>
        </p:spPr>
        <p:txBody>
          <a:bodyPr/>
          <a:lstStyle/>
          <a:p>
            <a:fld id="{AE4AF362-3F79-43F3-9D91-B94F07BCDB9A}" type="datetime1">
              <a:rPr lang="en-US" smtClean="0"/>
              <a:pPr/>
              <a:t>12/11/2021</a:t>
            </a:fld>
            <a:endParaRPr lang="en-US"/>
          </a:p>
        </p:txBody>
      </p:sp>
    </p:spTree>
    <p:extLst>
      <p:ext uri="{BB962C8B-B14F-4D97-AF65-F5344CB8AC3E}">
        <p14:creationId xmlns:p14="http://schemas.microsoft.com/office/powerpoint/2010/main" val="3926731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en-US" altLang="en-US" smtClean="0"/>
              <a:t>How does Rule-based Classifier Work?</a:t>
            </a:r>
            <a:endParaRPr lang="en-US" altLang="en-US" dirty="0"/>
          </a:p>
        </p:txBody>
      </p:sp>
      <p:pic>
        <p:nvPicPr>
          <p:cNvPr id="1009676" name="Picture 1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0610" y="3593624"/>
            <a:ext cx="7002780" cy="815340"/>
          </a:xfrm>
        </p:spPr>
      </p:pic>
      <p:sp>
        <p:nvSpPr>
          <p:cNvPr id="2" name="Slide Number Placeholder 1"/>
          <p:cNvSpPr>
            <a:spLocks noGrp="1"/>
          </p:cNvSpPr>
          <p:nvPr>
            <p:ph type="sldNum" sz="quarter" idx="12"/>
          </p:nvPr>
        </p:nvSpPr>
        <p:spPr/>
        <p:txBody>
          <a:bodyPr/>
          <a:lstStyle/>
          <a:p>
            <a:fld id="{649AB6AE-DC6C-4C19-AD98-A8BE141DCE93}" type="slidenum">
              <a:rPr lang="en-US" smtClean="0"/>
              <a:pPr/>
              <a:t>12</a:t>
            </a:fld>
            <a:endParaRPr lang="en-US"/>
          </a:p>
        </p:txBody>
      </p:sp>
      <p:sp>
        <p:nvSpPr>
          <p:cNvPr id="3" name="Date Placeholder 2"/>
          <p:cNvSpPr>
            <a:spLocks noGrp="1"/>
          </p:cNvSpPr>
          <p:nvPr>
            <p:ph type="dt" sz="half" idx="4294967295"/>
          </p:nvPr>
        </p:nvSpPr>
        <p:spPr>
          <a:xfrm>
            <a:off x="0" y="6643688"/>
            <a:ext cx="2057400" cy="214312"/>
          </a:xfrm>
        </p:spPr>
        <p:txBody>
          <a:bodyPr/>
          <a:lstStyle/>
          <a:p>
            <a:fld id="{BC127121-D0F9-4633-8900-599656EB5243}" type="datetime1">
              <a:rPr lang="en-US" smtClean="0"/>
              <a:pPr/>
              <a:t>12/11/2021</a:t>
            </a:fld>
            <a:endParaRPr lang="en-US"/>
          </a:p>
        </p:txBody>
      </p:sp>
      <p:sp>
        <p:nvSpPr>
          <p:cNvPr id="1009668" name="Rectangle 4"/>
          <p:cNvSpPr>
            <a:spLocks noChangeArrowheads="1"/>
          </p:cNvSpPr>
          <p:nvPr/>
        </p:nvSpPr>
        <p:spPr bwMode="auto">
          <a:xfrm>
            <a:off x="533400" y="14478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dirty="0"/>
              <a:t>R1: (Give Birth = no) </a:t>
            </a:r>
            <a:r>
              <a:rPr lang="en-US" altLang="en-US" sz="1800" b="0" dirty="0">
                <a:sym typeface="Symbol" panose="05050102010706020507" pitchFamily="18" charset="2"/>
              </a:rPr>
              <a:t> (Can Fly = yes)  Birds</a:t>
            </a:r>
          </a:p>
          <a:p>
            <a:pPr>
              <a:buFont typeface="Monotype Sorts" pitchFamily="2" charset="2"/>
              <a:buNone/>
            </a:pPr>
            <a:r>
              <a:rPr lang="en-US" altLang="en-US" sz="1800" b="0" dirty="0"/>
              <a:t>R2: (Give Birth = no) </a:t>
            </a:r>
            <a:r>
              <a:rPr lang="en-US" altLang="en-US" sz="1800" b="0" dirty="0">
                <a:sym typeface="Symbol" panose="05050102010706020507" pitchFamily="18" charset="2"/>
              </a:rPr>
              <a:t> (Live in Water = yes)  Fishes</a:t>
            </a:r>
          </a:p>
          <a:p>
            <a:pPr>
              <a:buFont typeface="Monotype Sorts" pitchFamily="2" charset="2"/>
              <a:buNone/>
            </a:pPr>
            <a:r>
              <a:rPr lang="en-US" altLang="en-US" sz="1800" b="0" dirty="0"/>
              <a:t>R3: (Give Birth = yes) </a:t>
            </a:r>
            <a:r>
              <a:rPr lang="en-US" altLang="en-US" sz="1800" b="0" dirty="0">
                <a:sym typeface="Symbol" panose="05050102010706020507" pitchFamily="18" charset="2"/>
              </a:rPr>
              <a:t> (Blood Type = warm)  Mammals</a:t>
            </a:r>
          </a:p>
          <a:p>
            <a:pPr>
              <a:buFont typeface="Monotype Sorts" pitchFamily="2" charset="2"/>
              <a:buNone/>
            </a:pPr>
            <a:r>
              <a:rPr lang="en-US" altLang="en-US" sz="1800" b="0" dirty="0"/>
              <a:t>R4: (Give Birth = no) </a:t>
            </a:r>
            <a:r>
              <a:rPr lang="en-US" altLang="en-US" sz="1800" b="0" dirty="0">
                <a:sym typeface="Symbol" panose="05050102010706020507" pitchFamily="18" charset="2"/>
              </a:rPr>
              <a:t> (Can Fly = no)  Reptiles</a:t>
            </a:r>
          </a:p>
          <a:p>
            <a:pPr>
              <a:buFont typeface="Monotype Sorts" pitchFamily="2" charset="2"/>
              <a:buNone/>
            </a:pPr>
            <a:r>
              <a:rPr lang="en-US" altLang="en-US" sz="1800" b="0" dirty="0"/>
              <a:t>R5: (Live in Water</a:t>
            </a:r>
            <a:r>
              <a:rPr lang="en-US" altLang="en-US" sz="1800" b="0" dirty="0">
                <a:sym typeface="Symbol" panose="05050102010706020507" pitchFamily="18" charset="2"/>
              </a:rPr>
              <a:t> = sometimes)  Amphibians </a:t>
            </a:r>
          </a:p>
        </p:txBody>
      </p:sp>
      <p:sp>
        <p:nvSpPr>
          <p:cNvPr id="1009671" name="Rectangle 7"/>
          <p:cNvSpPr>
            <a:spLocks noChangeArrowheads="1"/>
          </p:cNvSpPr>
          <p:nvPr/>
        </p:nvSpPr>
        <p:spPr bwMode="auto">
          <a:xfrm>
            <a:off x="838200" y="4724400"/>
            <a:ext cx="746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dirty="0"/>
              <a:t>A lemur triggers rule R3, so it is classified as a mammal</a:t>
            </a:r>
          </a:p>
          <a:p>
            <a:pPr>
              <a:buFont typeface="Monotype Sorts" pitchFamily="2" charset="2"/>
              <a:buNone/>
            </a:pPr>
            <a:r>
              <a:rPr lang="en-US" altLang="en-US" sz="1800" b="0" dirty="0"/>
              <a:t>A turtle triggers both R4 and R5</a:t>
            </a:r>
          </a:p>
          <a:p>
            <a:pPr>
              <a:buFont typeface="Monotype Sorts" pitchFamily="2" charset="2"/>
              <a:buNone/>
            </a:pPr>
            <a:r>
              <a:rPr lang="en-US" altLang="en-US" sz="1800" b="0" dirty="0"/>
              <a:t>A dogfish shark triggers none of the rules</a:t>
            </a:r>
            <a:endParaRPr lang="en-US" altLang="en-US" sz="1800" b="0" dirty="0">
              <a:sym typeface="Symbol" panose="05050102010706020507" pitchFamily="18" charset="2"/>
            </a:endParaRPr>
          </a:p>
        </p:txBody>
      </p:sp>
    </p:spTree>
    <p:extLst>
      <p:ext uri="{BB962C8B-B14F-4D97-AF65-F5344CB8AC3E}">
        <p14:creationId xmlns:p14="http://schemas.microsoft.com/office/powerpoint/2010/main" val="995089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ltLang="en-US" dirty="0" smtClean="0"/>
              <a:t>Solution</a:t>
            </a:r>
            <a:endParaRPr lang="en-US" altLang="en-US" dirty="0"/>
          </a:p>
        </p:txBody>
      </p:sp>
      <p:sp>
        <p:nvSpPr>
          <p:cNvPr id="963587" name="Rectangle 3"/>
          <p:cNvSpPr>
            <a:spLocks noGrp="1" noChangeArrowheads="1"/>
          </p:cNvSpPr>
          <p:nvPr>
            <p:ph idx="1"/>
          </p:nvPr>
        </p:nvSpPr>
        <p:spPr/>
        <p:txBody>
          <a:bodyPr>
            <a:normAutofit/>
          </a:bodyPr>
          <a:lstStyle/>
          <a:p>
            <a:r>
              <a:rPr lang="en-US" altLang="en-US" sz="2400" dirty="0" smtClean="0">
                <a:latin typeface="Arial" panose="020B0604020202020204" pitchFamily="34" charset="0"/>
                <a:cs typeface="Arial" panose="020B0604020202020204" pitchFamily="34" charset="0"/>
              </a:rPr>
              <a:t>Rules are no longer mutually exclusive</a:t>
            </a:r>
          </a:p>
          <a:p>
            <a:pPr lvl="1"/>
            <a:r>
              <a:rPr lang="en-US" altLang="en-US" sz="2400" dirty="0" smtClean="0">
                <a:latin typeface="Arial" panose="020B0604020202020204" pitchFamily="34" charset="0"/>
                <a:cs typeface="Arial" panose="020B0604020202020204" pitchFamily="34" charset="0"/>
              </a:rPr>
              <a:t>A record may trigger more than one rule </a:t>
            </a:r>
          </a:p>
          <a:p>
            <a:pPr lvl="1"/>
            <a:r>
              <a:rPr lang="en-US" altLang="en-US" sz="2400" dirty="0" smtClean="0">
                <a:latin typeface="Arial" panose="020B0604020202020204" pitchFamily="34" charset="0"/>
                <a:cs typeface="Arial" panose="020B0604020202020204" pitchFamily="34" charset="0"/>
              </a:rPr>
              <a:t>Solution?</a:t>
            </a:r>
          </a:p>
          <a:p>
            <a:pPr lvl="2"/>
            <a:r>
              <a:rPr lang="en-US" altLang="en-US" sz="2400" dirty="0" smtClean="0">
                <a:latin typeface="Arial" panose="020B0604020202020204" pitchFamily="34" charset="0"/>
                <a:cs typeface="Arial" panose="020B0604020202020204" pitchFamily="34" charset="0"/>
              </a:rPr>
              <a:t> Ordered rule set</a:t>
            </a:r>
          </a:p>
          <a:p>
            <a:pPr lvl="2"/>
            <a:r>
              <a:rPr lang="en-US" altLang="en-US" sz="2400" dirty="0" smtClean="0">
                <a:latin typeface="Arial" panose="020B0604020202020204" pitchFamily="34" charset="0"/>
                <a:cs typeface="Arial" panose="020B0604020202020204" pitchFamily="34" charset="0"/>
              </a:rPr>
              <a:t> Unordered rule set – use voting schemes</a:t>
            </a:r>
          </a:p>
          <a:p>
            <a:endParaRPr lang="en-US" altLang="en-US" sz="24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Rules are no longer exhaustive</a:t>
            </a:r>
          </a:p>
          <a:p>
            <a:pPr lvl="1"/>
            <a:r>
              <a:rPr lang="en-US" altLang="en-US" sz="2400" dirty="0" smtClean="0">
                <a:latin typeface="Arial" panose="020B0604020202020204" pitchFamily="34" charset="0"/>
                <a:cs typeface="Arial" panose="020B0604020202020204" pitchFamily="34" charset="0"/>
              </a:rPr>
              <a:t>A record may not trigger any rules</a:t>
            </a:r>
          </a:p>
          <a:p>
            <a:pPr lvl="1"/>
            <a:r>
              <a:rPr lang="en-US" altLang="en-US" sz="2400" dirty="0" smtClean="0">
                <a:latin typeface="Arial" panose="020B0604020202020204" pitchFamily="34" charset="0"/>
                <a:cs typeface="Arial" panose="020B0604020202020204" pitchFamily="34" charset="0"/>
              </a:rPr>
              <a:t>Solution?</a:t>
            </a:r>
          </a:p>
          <a:p>
            <a:pPr lvl="2"/>
            <a:r>
              <a:rPr lang="en-US" altLang="en-US" sz="2400" dirty="0" smtClean="0">
                <a:latin typeface="Arial" panose="020B0604020202020204" pitchFamily="34" charset="0"/>
                <a:cs typeface="Arial" panose="020B0604020202020204" pitchFamily="34" charset="0"/>
              </a:rPr>
              <a:t> Use a default class</a:t>
            </a:r>
            <a:endParaRPr lang="en-US" alt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649AB6AE-DC6C-4C19-AD98-A8BE141DCE93}" type="slidenum">
              <a:rPr lang="en-US" smtClean="0"/>
              <a:pPr/>
              <a:t>13</a:t>
            </a:fld>
            <a:endParaRPr lang="en-US"/>
          </a:p>
        </p:txBody>
      </p:sp>
      <p:sp>
        <p:nvSpPr>
          <p:cNvPr id="3" name="Date Placeholder 2"/>
          <p:cNvSpPr>
            <a:spLocks noGrp="1"/>
          </p:cNvSpPr>
          <p:nvPr>
            <p:ph type="dt" sz="half" idx="4294967295"/>
          </p:nvPr>
        </p:nvSpPr>
        <p:spPr>
          <a:xfrm>
            <a:off x="0" y="6643688"/>
            <a:ext cx="2057400" cy="214312"/>
          </a:xfrm>
        </p:spPr>
        <p:txBody>
          <a:bodyPr/>
          <a:lstStyle/>
          <a:p>
            <a:fld id="{91B31222-4E83-452B-966B-64DB37628EB1}" type="datetime1">
              <a:rPr lang="en-US" smtClean="0"/>
              <a:pPr/>
              <a:t>12/11/2021</a:t>
            </a:fld>
            <a:endParaRPr lang="en-US"/>
          </a:p>
        </p:txBody>
      </p:sp>
    </p:spTree>
    <p:extLst>
      <p:ext uri="{BB962C8B-B14F-4D97-AF65-F5344CB8AC3E}">
        <p14:creationId xmlns:p14="http://schemas.microsoft.com/office/powerpoint/2010/main" val="1635339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3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3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358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35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6358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3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Rule Ordering Schemes</a:t>
            </a:r>
            <a:endParaRPr lang="en-IN" dirty="0"/>
          </a:p>
        </p:txBody>
      </p:sp>
      <p:pic>
        <p:nvPicPr>
          <p:cNvPr id="4" name="Content Placeholder 3"/>
          <p:cNvPicPr>
            <a:picLocks noGrp="1" noChangeAspect="1"/>
          </p:cNvPicPr>
          <p:nvPr>
            <p:ph idx="1"/>
          </p:nvPr>
        </p:nvPicPr>
        <p:blipFill>
          <a:blip r:embed="rId2"/>
          <a:stretch>
            <a:fillRect/>
          </a:stretch>
        </p:blipFill>
        <p:spPr>
          <a:xfrm>
            <a:off x="628650" y="1690689"/>
            <a:ext cx="7886700" cy="3623633"/>
          </a:xfrm>
          <a:prstGeom prst="rect">
            <a:avLst/>
          </a:prstGeom>
        </p:spPr>
      </p:pic>
    </p:spTree>
    <p:extLst>
      <p:ext uri="{BB962C8B-B14F-4D97-AF65-F5344CB8AC3E}">
        <p14:creationId xmlns:p14="http://schemas.microsoft.com/office/powerpoint/2010/main" val="409375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altLang="en-US" smtClean="0"/>
              <a:t>Ordered Rule Set</a:t>
            </a:r>
            <a:endParaRPr lang="en-US" altLang="en-US" dirty="0"/>
          </a:p>
        </p:txBody>
      </p:sp>
      <p:pic>
        <p:nvPicPr>
          <p:cNvPr id="1019976" name="Picture 7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059" y="5581586"/>
            <a:ext cx="7002780" cy="403860"/>
          </a:xfrm>
        </p:spPr>
      </p:pic>
      <p:sp>
        <p:nvSpPr>
          <p:cNvPr id="2" name="Slide Number Placeholder 1"/>
          <p:cNvSpPr>
            <a:spLocks noGrp="1"/>
          </p:cNvSpPr>
          <p:nvPr>
            <p:ph type="sldNum" sz="quarter" idx="12"/>
          </p:nvPr>
        </p:nvSpPr>
        <p:spPr/>
        <p:txBody>
          <a:bodyPr/>
          <a:lstStyle/>
          <a:p>
            <a:fld id="{649AB6AE-DC6C-4C19-AD98-A8BE141DCE93}" type="slidenum">
              <a:rPr lang="en-US" smtClean="0"/>
              <a:pPr/>
              <a:t>15</a:t>
            </a:fld>
            <a:endParaRPr lang="en-US"/>
          </a:p>
        </p:txBody>
      </p:sp>
      <p:sp>
        <p:nvSpPr>
          <p:cNvPr id="1019907" name="Rectangle 3"/>
          <p:cNvSpPr>
            <a:spLocks noGrp="1" noChangeArrowheads="1"/>
          </p:cNvSpPr>
          <p:nvPr>
            <p:ph type="body" idx="4294967295"/>
          </p:nvPr>
        </p:nvSpPr>
        <p:spPr>
          <a:xfrm>
            <a:off x="450850" y="1322865"/>
            <a:ext cx="8013700" cy="2286000"/>
          </a:xfrm>
        </p:spPr>
        <p:txBody>
          <a:bodyPr>
            <a:normAutofit/>
          </a:bodyPr>
          <a:lstStyle/>
          <a:p>
            <a:r>
              <a:rPr lang="en-US" altLang="en-US" sz="3200" dirty="0" smtClean="0"/>
              <a:t>When </a:t>
            </a:r>
            <a:r>
              <a:rPr lang="en-US" altLang="en-US" sz="3200" dirty="0"/>
              <a:t>a test record is presented to the classifier </a:t>
            </a:r>
          </a:p>
          <a:p>
            <a:pPr lvl="1"/>
            <a:r>
              <a:rPr lang="en-US" altLang="en-US" sz="3200" dirty="0"/>
              <a:t>It is assigned to the class label of the highest ranked rule it has </a:t>
            </a:r>
            <a:r>
              <a:rPr lang="en-US" altLang="en-US" sz="3200" dirty="0" smtClean="0"/>
              <a:t>triggered</a:t>
            </a:r>
            <a:endParaRPr lang="en-US" altLang="en-US" sz="3200" dirty="0"/>
          </a:p>
        </p:txBody>
      </p:sp>
      <p:sp>
        <p:nvSpPr>
          <p:cNvPr id="3" name="Date Placeholder 2"/>
          <p:cNvSpPr>
            <a:spLocks noGrp="1"/>
          </p:cNvSpPr>
          <p:nvPr>
            <p:ph type="dt" sz="half" idx="4294967295"/>
          </p:nvPr>
        </p:nvSpPr>
        <p:spPr>
          <a:xfrm>
            <a:off x="0" y="6643688"/>
            <a:ext cx="2057400" cy="214312"/>
          </a:xfrm>
        </p:spPr>
        <p:txBody>
          <a:bodyPr/>
          <a:lstStyle/>
          <a:p>
            <a:fld id="{D1577756-3BCD-499F-8180-8BAE28E8B327}" type="datetime1">
              <a:rPr lang="en-US" smtClean="0"/>
              <a:pPr/>
              <a:t>12/11/2021</a:t>
            </a:fld>
            <a:endParaRPr lang="en-US"/>
          </a:p>
        </p:txBody>
      </p:sp>
      <p:sp>
        <p:nvSpPr>
          <p:cNvPr id="1019908" name="Rectangle 4"/>
          <p:cNvSpPr>
            <a:spLocks noChangeArrowheads="1"/>
          </p:cNvSpPr>
          <p:nvPr/>
        </p:nvSpPr>
        <p:spPr bwMode="auto">
          <a:xfrm>
            <a:off x="1371600" y="3423665"/>
            <a:ext cx="6172200" cy="18288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dirty="0"/>
              <a:t>R1: (Give Birth = no) </a:t>
            </a:r>
            <a:r>
              <a:rPr lang="en-US" altLang="en-US" sz="1800" b="0" dirty="0">
                <a:sym typeface="Symbol" panose="05050102010706020507" pitchFamily="18" charset="2"/>
              </a:rPr>
              <a:t> (Can Fly = yes)  Birds</a:t>
            </a:r>
          </a:p>
          <a:p>
            <a:pPr>
              <a:buFont typeface="Monotype Sorts" pitchFamily="2" charset="2"/>
              <a:buNone/>
            </a:pPr>
            <a:r>
              <a:rPr lang="en-US" altLang="en-US" sz="1800" b="0" dirty="0"/>
              <a:t>R2: (Give Birth = no) </a:t>
            </a:r>
            <a:r>
              <a:rPr lang="en-US" altLang="en-US" sz="1800" b="0" dirty="0">
                <a:sym typeface="Symbol" panose="05050102010706020507" pitchFamily="18" charset="2"/>
              </a:rPr>
              <a:t> (Live in Water = yes)  Fishes</a:t>
            </a:r>
          </a:p>
          <a:p>
            <a:pPr>
              <a:buFont typeface="Monotype Sorts" pitchFamily="2" charset="2"/>
              <a:buNone/>
            </a:pPr>
            <a:r>
              <a:rPr lang="en-US" altLang="en-US" sz="1800" b="0" dirty="0"/>
              <a:t>R3: (Give Birth = yes) </a:t>
            </a:r>
            <a:r>
              <a:rPr lang="en-US" altLang="en-US" sz="1800" b="0" dirty="0">
                <a:sym typeface="Symbol" panose="05050102010706020507" pitchFamily="18" charset="2"/>
              </a:rPr>
              <a:t> (Blood Type = warm)  Mammals</a:t>
            </a:r>
          </a:p>
          <a:p>
            <a:pPr>
              <a:buFont typeface="Monotype Sorts" pitchFamily="2" charset="2"/>
              <a:buNone/>
            </a:pPr>
            <a:r>
              <a:rPr lang="en-US" altLang="en-US" sz="1800" b="0" dirty="0"/>
              <a:t>R4: (Give Birth = no) </a:t>
            </a:r>
            <a:r>
              <a:rPr lang="en-US" altLang="en-US" sz="1800" b="0" dirty="0">
                <a:sym typeface="Symbol" panose="05050102010706020507" pitchFamily="18" charset="2"/>
              </a:rPr>
              <a:t> (Can Fly = no)  Reptiles</a:t>
            </a:r>
          </a:p>
          <a:p>
            <a:pPr>
              <a:buFont typeface="Monotype Sorts" pitchFamily="2" charset="2"/>
              <a:buNone/>
            </a:pPr>
            <a:r>
              <a:rPr lang="en-US" altLang="en-US" sz="1800" b="0" dirty="0"/>
              <a:t>R5: (Live in Water</a:t>
            </a:r>
            <a:r>
              <a:rPr lang="en-US" altLang="en-US" sz="1800" b="0" dirty="0">
                <a:sym typeface="Symbol" panose="05050102010706020507" pitchFamily="18" charset="2"/>
              </a:rPr>
              <a:t> = sometimes)  Amphibians </a:t>
            </a:r>
          </a:p>
        </p:txBody>
      </p:sp>
      <p:sp>
        <p:nvSpPr>
          <p:cNvPr id="1019978" name="Line 74"/>
          <p:cNvSpPr>
            <a:spLocks noChangeShapeType="1"/>
          </p:cNvSpPr>
          <p:nvPr/>
        </p:nvSpPr>
        <p:spPr bwMode="auto">
          <a:xfrm flipH="1">
            <a:off x="838200" y="4648200"/>
            <a:ext cx="53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79" name="Line 75"/>
          <p:cNvSpPr>
            <a:spLocks noChangeShapeType="1"/>
          </p:cNvSpPr>
          <p:nvPr/>
        </p:nvSpPr>
        <p:spPr bwMode="auto">
          <a:xfrm>
            <a:off x="838200" y="4648200"/>
            <a:ext cx="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0" name="Line 76"/>
          <p:cNvSpPr>
            <a:spLocks noChangeShapeType="1"/>
          </p:cNvSpPr>
          <p:nvPr/>
        </p:nvSpPr>
        <p:spPr bwMode="auto">
          <a:xfrm flipH="1">
            <a:off x="1066800" y="50292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1" name="Line 77"/>
          <p:cNvSpPr>
            <a:spLocks noChangeShapeType="1"/>
          </p:cNvSpPr>
          <p:nvPr/>
        </p:nvSpPr>
        <p:spPr bwMode="auto">
          <a:xfrm>
            <a:off x="1066800" y="5029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68495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altLang="en-US" dirty="0">
                <a:latin typeface="Arial" panose="020B0604020202020204" pitchFamily="34" charset="0"/>
                <a:cs typeface="Arial" panose="020B0604020202020204" pitchFamily="34" charset="0"/>
              </a:rPr>
              <a:t>Class-based ordering</a:t>
            </a:r>
            <a:br>
              <a:rPr lang="en-US" altLang="en-US" dirty="0">
                <a:latin typeface="Arial" panose="020B0604020202020204" pitchFamily="34" charset="0"/>
                <a:cs typeface="Arial" panose="020B0604020202020204" pitchFamily="34" charset="0"/>
              </a:rPr>
            </a:br>
            <a:endParaRPr lang="en-US" altLang="en-US" dirty="0"/>
          </a:p>
        </p:txBody>
      </p:sp>
      <p:graphicFrame>
        <p:nvGraphicFramePr>
          <p:cNvPr id="1024008" name="Object 8"/>
          <p:cNvGraphicFramePr>
            <a:graphicFrameLocks noGrp="1" noChangeAspect="1"/>
          </p:cNvGraphicFramePr>
          <p:nvPr>
            <p:ph idx="1"/>
            <p:extLst>
              <p:ext uri="{D42A27DB-BD31-4B8C-83A1-F6EECF244321}">
                <p14:modId xmlns:p14="http://schemas.microsoft.com/office/powerpoint/2010/main" val="1980564571"/>
              </p:ext>
            </p:extLst>
          </p:nvPr>
        </p:nvGraphicFramePr>
        <p:xfrm>
          <a:off x="630238" y="3159723"/>
          <a:ext cx="7883525" cy="2890838"/>
        </p:xfrm>
        <a:graphic>
          <a:graphicData uri="http://schemas.openxmlformats.org/presentationml/2006/ole">
            <mc:AlternateContent xmlns:mc="http://schemas.openxmlformats.org/markup-compatibility/2006">
              <mc:Choice xmlns:v="urn:schemas-microsoft-com:vml" Requires="v">
                <p:oleObj spid="_x0000_s79907" name="Visio" r:id="rId3" imgW="9753041" imgH="3576795" progId="Visio.Drawing.6">
                  <p:embed/>
                </p:oleObj>
              </mc:Choice>
              <mc:Fallback>
                <p:oleObj name="Visio" r:id="rId3" imgW="9753041" imgH="357679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3159723"/>
                        <a:ext cx="7883525" cy="289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649AB6AE-DC6C-4C19-AD98-A8BE141DCE93}" type="slidenum">
              <a:rPr lang="en-US" smtClean="0"/>
              <a:pPr/>
              <a:t>16</a:t>
            </a:fld>
            <a:endParaRPr lang="en-US"/>
          </a:p>
        </p:txBody>
      </p:sp>
      <p:sp>
        <p:nvSpPr>
          <p:cNvPr id="1024003" name="Rectangle 3"/>
          <p:cNvSpPr>
            <a:spLocks noGrp="1" noChangeArrowheads="1"/>
          </p:cNvSpPr>
          <p:nvPr>
            <p:ph type="body" idx="4294967295"/>
          </p:nvPr>
        </p:nvSpPr>
        <p:spPr>
          <a:xfrm>
            <a:off x="195263" y="1410494"/>
            <a:ext cx="8318500" cy="5181600"/>
          </a:xfrm>
        </p:spPr>
        <p:txBody>
          <a:bodyPr/>
          <a:lstStyle/>
          <a:p>
            <a:r>
              <a:rPr lang="en-US" altLang="en-US" dirty="0" smtClean="0">
                <a:latin typeface="Arial" panose="020B0604020202020204" pitchFamily="34" charset="0"/>
                <a:cs typeface="Arial" panose="020B0604020202020204" pitchFamily="34" charset="0"/>
              </a:rPr>
              <a:t>Class-based </a:t>
            </a:r>
            <a:r>
              <a:rPr lang="en-US" altLang="en-US" dirty="0">
                <a:latin typeface="Arial" panose="020B0604020202020204" pitchFamily="34" charset="0"/>
                <a:cs typeface="Arial" panose="020B0604020202020204" pitchFamily="34" charset="0"/>
              </a:rPr>
              <a:t>ordering</a:t>
            </a:r>
          </a:p>
          <a:p>
            <a:pPr lvl="1"/>
            <a:r>
              <a:rPr lang="en-US" altLang="en-US" sz="2000" dirty="0">
                <a:latin typeface="Arial" panose="020B0604020202020204" pitchFamily="34" charset="0"/>
                <a:cs typeface="Arial" panose="020B0604020202020204" pitchFamily="34" charset="0"/>
              </a:rPr>
              <a:t>Rules that belong to the same class appear </a:t>
            </a:r>
            <a:r>
              <a:rPr lang="en-US" altLang="en-US" sz="2000" dirty="0" smtClean="0">
                <a:latin typeface="Arial" panose="020B0604020202020204" pitchFamily="34" charset="0"/>
                <a:cs typeface="Arial" panose="020B0604020202020204" pitchFamily="34" charset="0"/>
              </a:rPr>
              <a:t>together</a:t>
            </a:r>
          </a:p>
          <a:p>
            <a:pPr lvl="1"/>
            <a:endParaRPr lang="en-US" altLang="en-US" sz="2000" dirty="0">
              <a:latin typeface="Arial" panose="020B0604020202020204" pitchFamily="34" charset="0"/>
              <a:cs typeface="Arial" panose="020B0604020202020204" pitchFamily="34" charset="0"/>
            </a:endParaRPr>
          </a:p>
          <a:p>
            <a:pPr lvl="1"/>
            <a:r>
              <a:rPr lang="en-US" altLang="en-US" sz="2000" dirty="0" smtClean="0">
                <a:latin typeface="Arial" panose="020B0604020202020204" pitchFamily="34" charset="0"/>
                <a:cs typeface="Arial" panose="020B0604020202020204" pitchFamily="34" charset="0"/>
              </a:rPr>
              <a:t>Difference between Rule based and class based ordering</a:t>
            </a:r>
            <a:endParaRPr lang="en-US" altLang="en-US"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4294967295"/>
          </p:nvPr>
        </p:nvSpPr>
        <p:spPr>
          <a:xfrm>
            <a:off x="0" y="6643688"/>
            <a:ext cx="2057400" cy="214312"/>
          </a:xfrm>
        </p:spPr>
        <p:txBody>
          <a:bodyPr/>
          <a:lstStyle/>
          <a:p>
            <a:fld id="{5E5CD04F-A9A8-4B5C-A73A-0AEC2992CCBB}" type="datetime1">
              <a:rPr lang="en-US" smtClean="0"/>
              <a:pPr/>
              <a:t>12/11/2021</a:t>
            </a:fld>
            <a:endParaRPr lang="en-US"/>
          </a:p>
        </p:txBody>
      </p:sp>
    </p:spTree>
    <p:extLst>
      <p:ext uri="{BB962C8B-B14F-4D97-AF65-F5344CB8AC3E}">
        <p14:creationId xmlns:p14="http://schemas.microsoft.com/office/powerpoint/2010/main" val="340654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Unordered Rule set </a:t>
            </a:r>
            <a:endParaRPr lang="en-IN" dirty="0"/>
          </a:p>
        </p:txBody>
      </p:sp>
      <p:sp>
        <p:nvSpPr>
          <p:cNvPr id="3" name="Content Placeholder 2"/>
          <p:cNvSpPr>
            <a:spLocks noGrp="1"/>
          </p:cNvSpPr>
          <p:nvPr>
            <p:ph idx="1"/>
          </p:nvPr>
        </p:nvSpPr>
        <p:spPr/>
        <p:txBody>
          <a:bodyPr/>
          <a:lstStyle/>
          <a:p>
            <a:pPr marL="0" indent="0">
              <a:buNone/>
            </a:pPr>
            <a:r>
              <a:rPr lang="en-IN" dirty="0" smtClean="0"/>
              <a:t>-</a:t>
            </a:r>
            <a:r>
              <a:rPr lang="en-IN" sz="2800" dirty="0" smtClean="0">
                <a:latin typeface="Arial" panose="020B0604020202020204" pitchFamily="34" charset="0"/>
                <a:cs typeface="Arial" panose="020B0604020202020204" pitchFamily="34" charset="0"/>
              </a:rPr>
              <a:t>Majority voting is considered </a:t>
            </a:r>
            <a:endParaRPr lang="en-IN" sz="2800" dirty="0">
              <a:latin typeface="Arial" panose="020B0604020202020204" pitchFamily="34" charset="0"/>
              <a:cs typeface="Arial" panose="020B0604020202020204" pitchFamily="34" charset="0"/>
            </a:endParaRPr>
          </a:p>
          <a:p>
            <a:pPr marL="0" indent="0">
              <a:buNone/>
            </a:pPr>
            <a:r>
              <a:rPr lang="en-IN" sz="2800" dirty="0" smtClean="0">
                <a:latin typeface="Arial" panose="020B0604020202020204" pitchFamily="34" charset="0"/>
                <a:cs typeface="Arial" panose="020B0604020202020204" pitchFamily="34" charset="0"/>
              </a:rPr>
              <a:t>				   R1</a:t>
            </a:r>
          </a:p>
          <a:p>
            <a:pPr marL="0" indent="0">
              <a:buNone/>
            </a:pPr>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x1		    R2</a:t>
            </a:r>
          </a:p>
          <a:p>
            <a:pPr marL="0" indent="0">
              <a:buNone/>
            </a:pPr>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R4</a:t>
            </a:r>
          </a:p>
          <a:p>
            <a:pPr marL="0" indent="0">
              <a:buNone/>
            </a:pPr>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                               R5</a:t>
            </a:r>
            <a:endParaRPr lang="en-IN" sz="2800" dirty="0">
              <a:latin typeface="Arial" panose="020B0604020202020204" pitchFamily="34" charset="0"/>
              <a:cs typeface="Arial" panose="020B0604020202020204" pitchFamily="34" charset="0"/>
            </a:endParaRPr>
          </a:p>
        </p:txBody>
      </p:sp>
      <p:cxnSp>
        <p:nvCxnSpPr>
          <p:cNvPr id="5" name="Straight Arrow Connector 4"/>
          <p:cNvCxnSpPr/>
          <p:nvPr/>
        </p:nvCxnSpPr>
        <p:spPr>
          <a:xfrm flipV="1">
            <a:off x="2413000" y="2615405"/>
            <a:ext cx="1320800"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393950" y="3032520"/>
            <a:ext cx="1339850" cy="1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374900" y="3288506"/>
            <a:ext cx="1358900" cy="229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74900" y="3345753"/>
            <a:ext cx="1358900" cy="61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147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76227"/>
            <a:ext cx="7886700" cy="815974"/>
          </a:xfrm>
        </p:spPr>
        <p:txBody>
          <a:bodyPr>
            <a:normAutofit fontScale="90000"/>
          </a:bodyPr>
          <a:lstStyle/>
          <a:p>
            <a:r>
              <a:rPr lang="en-IN" dirty="0" smtClean="0"/>
              <a:t>Solution for Not Exhaustive</a:t>
            </a:r>
            <a:br>
              <a:rPr lang="en-IN" dirty="0" smtClean="0"/>
            </a:br>
            <a:r>
              <a:rPr lang="en-IN" dirty="0" smtClean="0"/>
              <a:t>Rule -Default class</a:t>
            </a:r>
            <a:endParaRPr lang="en-IN" dirty="0"/>
          </a:p>
        </p:txBody>
      </p:sp>
      <p:pic>
        <p:nvPicPr>
          <p:cNvPr id="6" name="Content Placeholder 5"/>
          <p:cNvPicPr>
            <a:picLocks noGrp="1" noChangeAspect="1"/>
          </p:cNvPicPr>
          <p:nvPr>
            <p:ph idx="1"/>
          </p:nvPr>
        </p:nvPicPr>
        <p:blipFill>
          <a:blip r:embed="rId2"/>
          <a:stretch>
            <a:fillRect/>
          </a:stretch>
        </p:blipFill>
        <p:spPr>
          <a:xfrm>
            <a:off x="234950" y="1605540"/>
            <a:ext cx="7886700" cy="1692708"/>
          </a:xfrm>
          <a:prstGeom prst="rect">
            <a:avLst/>
          </a:prstGeom>
        </p:spPr>
      </p:pic>
    </p:spTree>
    <p:extLst>
      <p:ext uri="{BB962C8B-B14F-4D97-AF65-F5344CB8AC3E}">
        <p14:creationId xmlns:p14="http://schemas.microsoft.com/office/powerpoint/2010/main" val="387251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ltLang="en-US" smtClean="0"/>
              <a:t>Building Classification Rules</a:t>
            </a:r>
            <a:endParaRPr lang="en-US" altLang="en-US" dirty="0"/>
          </a:p>
        </p:txBody>
      </p:sp>
      <p:sp>
        <p:nvSpPr>
          <p:cNvPr id="965635" name="Rectangle 3"/>
          <p:cNvSpPr>
            <a:spLocks noGrp="1" noChangeArrowheads="1"/>
          </p:cNvSpPr>
          <p:nvPr>
            <p:ph idx="1"/>
          </p:nvPr>
        </p:nvSpPr>
        <p:spPr/>
        <p:txBody>
          <a:bodyPr>
            <a:normAutofit/>
          </a:bodyPr>
          <a:lstStyle/>
          <a:p>
            <a:r>
              <a:rPr lang="en-US" altLang="en-US" sz="2400" dirty="0" smtClean="0">
                <a:latin typeface="Arial" panose="020B0604020202020204" pitchFamily="34" charset="0"/>
                <a:cs typeface="Arial" panose="020B0604020202020204" pitchFamily="34" charset="0"/>
              </a:rPr>
              <a:t>Direct Method: </a:t>
            </a:r>
          </a:p>
          <a:p>
            <a:pPr lvl="2"/>
            <a:r>
              <a:rPr lang="en-US" altLang="en-US" sz="2400" dirty="0" smtClean="0">
                <a:latin typeface="Arial" panose="020B0604020202020204" pitchFamily="34" charset="0"/>
                <a:cs typeface="Arial" panose="020B0604020202020204" pitchFamily="34" charset="0"/>
              </a:rPr>
              <a:t> Extract rules directly from data</a:t>
            </a:r>
          </a:p>
          <a:p>
            <a:pPr lvl="2"/>
            <a:r>
              <a:rPr lang="en-US" altLang="en-US" sz="2400" dirty="0" smtClean="0">
                <a:latin typeface="Arial" panose="020B0604020202020204" pitchFamily="34" charset="0"/>
                <a:cs typeface="Arial" panose="020B0604020202020204" pitchFamily="34" charset="0"/>
              </a:rPr>
              <a:t> e.g.: RIPPER, CN2, </a:t>
            </a:r>
            <a:r>
              <a:rPr lang="en-US" altLang="en-US" sz="2400" dirty="0" err="1" smtClean="0">
                <a:latin typeface="Arial" panose="020B0604020202020204" pitchFamily="34" charset="0"/>
                <a:cs typeface="Arial" panose="020B0604020202020204" pitchFamily="34" charset="0"/>
              </a:rPr>
              <a:t>Holte’s</a:t>
            </a:r>
            <a:r>
              <a:rPr lang="en-US" altLang="en-US" sz="2400" dirty="0" smtClean="0">
                <a:latin typeface="Arial" panose="020B0604020202020204" pitchFamily="34" charset="0"/>
                <a:cs typeface="Arial" panose="020B0604020202020204" pitchFamily="34" charset="0"/>
              </a:rPr>
              <a:t> 1R</a:t>
            </a:r>
          </a:p>
          <a:p>
            <a:pPr lvl="1"/>
            <a:endParaRPr lang="en-US" altLang="en-US" sz="2400" dirty="0" smtClean="0">
              <a:latin typeface="Arial" panose="020B0604020202020204" pitchFamily="34" charset="0"/>
              <a:cs typeface="Arial" panose="020B0604020202020204" pitchFamily="34" charset="0"/>
            </a:endParaRPr>
          </a:p>
          <a:p>
            <a:r>
              <a:rPr lang="en-US" altLang="en-US" sz="2400" dirty="0" smtClean="0">
                <a:latin typeface="Arial" panose="020B0604020202020204" pitchFamily="34" charset="0"/>
                <a:cs typeface="Arial" panose="020B0604020202020204" pitchFamily="34" charset="0"/>
              </a:rPr>
              <a:t>Indirect Method:</a:t>
            </a:r>
          </a:p>
          <a:p>
            <a:pPr lvl="2"/>
            <a:r>
              <a:rPr lang="en-US" altLang="en-US" sz="2400" dirty="0" smtClean="0">
                <a:latin typeface="Arial" panose="020B0604020202020204" pitchFamily="34" charset="0"/>
                <a:cs typeface="Arial" panose="020B0604020202020204" pitchFamily="34" charset="0"/>
              </a:rPr>
              <a:t> Extract rules from other classification models (e.g. </a:t>
            </a:r>
            <a:br>
              <a:rPr lang="en-US" altLang="en-US" sz="2400" dirty="0" smtClean="0">
                <a:latin typeface="Arial" panose="020B0604020202020204" pitchFamily="34" charset="0"/>
                <a:cs typeface="Arial" panose="020B0604020202020204" pitchFamily="34" charset="0"/>
              </a:rPr>
            </a:br>
            <a:r>
              <a:rPr lang="en-US" altLang="en-US" sz="2400" dirty="0" smtClean="0">
                <a:latin typeface="Arial" panose="020B0604020202020204" pitchFamily="34" charset="0"/>
                <a:cs typeface="Arial" panose="020B0604020202020204" pitchFamily="34" charset="0"/>
              </a:rPr>
              <a:t>   decision trees, neural networks, </a:t>
            </a:r>
            <a:r>
              <a:rPr lang="en-US" altLang="en-US" sz="2400" dirty="0" err="1" smtClean="0">
                <a:latin typeface="Arial" panose="020B0604020202020204" pitchFamily="34" charset="0"/>
                <a:cs typeface="Arial" panose="020B0604020202020204" pitchFamily="34" charset="0"/>
              </a:rPr>
              <a:t>etc</a:t>
            </a:r>
            <a:r>
              <a:rPr lang="en-US" altLang="en-US" sz="2400" dirty="0" smtClean="0">
                <a:latin typeface="Arial" panose="020B0604020202020204" pitchFamily="34" charset="0"/>
                <a:cs typeface="Arial" panose="020B0604020202020204" pitchFamily="34" charset="0"/>
              </a:rPr>
              <a:t>).</a:t>
            </a:r>
          </a:p>
          <a:p>
            <a:pPr lvl="2"/>
            <a:r>
              <a:rPr lang="en-US" altLang="en-US" sz="2400" dirty="0" smtClean="0">
                <a:latin typeface="Arial" panose="020B0604020202020204" pitchFamily="34" charset="0"/>
                <a:cs typeface="Arial" panose="020B0604020202020204" pitchFamily="34" charset="0"/>
              </a:rPr>
              <a:t> </a:t>
            </a:r>
            <a:r>
              <a:rPr lang="en-US" altLang="en-US" sz="2400" dirty="0" err="1" smtClean="0">
                <a:latin typeface="Arial" panose="020B0604020202020204" pitchFamily="34" charset="0"/>
                <a:cs typeface="Arial" panose="020B0604020202020204" pitchFamily="34" charset="0"/>
              </a:rPr>
              <a:t>e.g</a:t>
            </a:r>
            <a:r>
              <a:rPr lang="en-US" altLang="en-US" sz="2400" dirty="0" smtClean="0">
                <a:latin typeface="Arial" panose="020B0604020202020204" pitchFamily="34" charset="0"/>
                <a:cs typeface="Arial" panose="020B0604020202020204" pitchFamily="34" charset="0"/>
              </a:rPr>
              <a:t>: C4.5rules</a:t>
            </a:r>
            <a:endParaRPr lang="en-US" altLang="en-US"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649AB6AE-DC6C-4C19-AD98-A8BE141DCE93}" type="slidenum">
              <a:rPr lang="en-US" smtClean="0"/>
              <a:pPr/>
              <a:t>19</a:t>
            </a:fld>
            <a:endParaRPr lang="en-US"/>
          </a:p>
        </p:txBody>
      </p:sp>
      <p:sp>
        <p:nvSpPr>
          <p:cNvPr id="3" name="Date Placeholder 2"/>
          <p:cNvSpPr>
            <a:spLocks noGrp="1"/>
          </p:cNvSpPr>
          <p:nvPr>
            <p:ph type="dt" sz="half" idx="4294967295"/>
          </p:nvPr>
        </p:nvSpPr>
        <p:spPr>
          <a:xfrm>
            <a:off x="0" y="6643688"/>
            <a:ext cx="2057400" cy="214312"/>
          </a:xfrm>
        </p:spPr>
        <p:txBody>
          <a:bodyPr/>
          <a:lstStyle/>
          <a:p>
            <a:fld id="{570FC898-0156-4141-8CCF-92BEF245B999}" type="datetime1">
              <a:rPr lang="en-US" smtClean="0"/>
              <a:pPr/>
              <a:t>12/11/2021</a:t>
            </a:fld>
            <a:endParaRPr lang="en-US"/>
          </a:p>
        </p:txBody>
      </p:sp>
    </p:spTree>
    <p:extLst>
      <p:ext uri="{BB962C8B-B14F-4D97-AF65-F5344CB8AC3E}">
        <p14:creationId xmlns:p14="http://schemas.microsoft.com/office/powerpoint/2010/main" val="249908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3080" indent="-342720">
              <a:lnSpc>
                <a:spcPct val="100000"/>
              </a:lnSpc>
              <a:buClr>
                <a:srgbClr val="000000"/>
              </a:buClr>
              <a:buFont typeface="Wingdings" charset="2"/>
              <a:buChar char=""/>
            </a:pPr>
            <a:r>
              <a:rPr lang="en-US" sz="3200" spc="-1" dirty="0">
                <a:solidFill>
                  <a:srgbClr val="000000"/>
                </a:solidFill>
                <a:uFill>
                  <a:solidFill>
                    <a:srgbClr val="FFFFFF"/>
                  </a:solidFill>
                </a:uFill>
                <a:latin typeface="Calibri"/>
              </a:rPr>
              <a:t>Classification</a:t>
            </a:r>
          </a:p>
          <a:p>
            <a:pPr marL="800280" lvl="1" indent="-342720">
              <a:buClr>
                <a:srgbClr val="000000"/>
              </a:buClr>
              <a:buFont typeface="Wingdings" pitchFamily="2" charset="2"/>
              <a:buChar char="Ø"/>
            </a:pPr>
            <a:r>
              <a:rPr lang="en-US" sz="3200" spc="-1" dirty="0">
                <a:solidFill>
                  <a:srgbClr val="000000"/>
                </a:solidFill>
                <a:uFill>
                  <a:solidFill>
                    <a:srgbClr val="FFFFFF"/>
                  </a:solidFill>
                </a:uFill>
                <a:latin typeface="Calibri"/>
              </a:rPr>
              <a:t>Rule Based classifier</a:t>
            </a:r>
          </a:p>
          <a:p>
            <a:pPr marL="343080" indent="-342720">
              <a:lnSpc>
                <a:spcPct val="100000"/>
              </a:lnSpc>
              <a:buClr>
                <a:srgbClr val="000000"/>
              </a:buClr>
              <a:buFont typeface="Wingdings" charset="2"/>
              <a:buChar char=""/>
            </a:pPr>
            <a:r>
              <a:rPr lang="en-US" sz="3200" spc="-1" dirty="0">
                <a:solidFill>
                  <a:srgbClr val="000000"/>
                </a:solidFill>
                <a:uFill>
                  <a:solidFill>
                    <a:srgbClr val="FFFFFF"/>
                  </a:solidFill>
                </a:uFill>
                <a:latin typeface="Calibri"/>
              </a:rPr>
              <a:t>Prediction</a:t>
            </a:r>
          </a:p>
          <a:p>
            <a:pPr marL="343080" indent="-342720">
              <a:lnSpc>
                <a:spcPct val="100000"/>
              </a:lnSpc>
              <a:buClr>
                <a:srgbClr val="000000"/>
              </a:buClr>
              <a:buFont typeface="Wingdings" charset="2"/>
              <a:buChar char=""/>
            </a:pPr>
            <a:r>
              <a:rPr lang="en-US" altLang="en-US" sz="3200" spc="-1" dirty="0">
                <a:solidFill>
                  <a:srgbClr val="000000"/>
                </a:solidFill>
                <a:uFill>
                  <a:solidFill>
                    <a:srgbClr val="FFFFFF"/>
                  </a:solidFill>
                </a:uFill>
                <a:latin typeface="Calibri"/>
              </a:rPr>
              <a:t>Linear Regression </a:t>
            </a:r>
          </a:p>
          <a:p>
            <a:pPr marL="343080" indent="-342720">
              <a:buClr>
                <a:srgbClr val="000000"/>
              </a:buClr>
              <a:buFont typeface="Wingdings" charset="2"/>
              <a:buChar char=""/>
            </a:pPr>
            <a:r>
              <a:rPr lang="en-US" altLang="en-US" sz="3200" spc="-1" dirty="0">
                <a:solidFill>
                  <a:srgbClr val="000000"/>
                </a:solidFill>
                <a:uFill>
                  <a:solidFill>
                    <a:srgbClr val="FFFFFF"/>
                  </a:solidFill>
                </a:uFill>
                <a:latin typeface="Calibri"/>
              </a:rPr>
              <a:t>Non Linear Regression </a:t>
            </a:r>
            <a:endParaRPr lang="en-US" altLang="en-US" sz="3200" spc="-1" dirty="0" smtClean="0">
              <a:solidFill>
                <a:srgbClr val="000000"/>
              </a:solidFill>
              <a:uFill>
                <a:solidFill>
                  <a:srgbClr val="FFFFFF"/>
                </a:solidFill>
              </a:uFill>
              <a:latin typeface="Calibri"/>
            </a:endParaRPr>
          </a:p>
          <a:p>
            <a:pPr marL="343080" indent="-342720">
              <a:buClr>
                <a:srgbClr val="000000"/>
              </a:buClr>
              <a:buFont typeface="Wingdings" charset="2"/>
              <a:buChar char=""/>
            </a:pPr>
            <a:r>
              <a:rPr lang="en-US" sz="3200" spc="-1" dirty="0" smtClean="0">
                <a:solidFill>
                  <a:srgbClr val="000000"/>
                </a:solidFill>
                <a:uFill>
                  <a:solidFill>
                    <a:srgbClr val="FFFFFF"/>
                  </a:solidFill>
                </a:uFill>
                <a:latin typeface="Calibri"/>
              </a:rPr>
              <a:t>Methods to measure Classification algorithm</a:t>
            </a:r>
            <a:endParaRPr lang="en-US" sz="3200" spc="-1" dirty="0">
              <a:solidFill>
                <a:srgbClr val="000000"/>
              </a:solidFill>
              <a:uFill>
                <a:solidFill>
                  <a:srgbClr val="FFFFFF"/>
                </a:solidFill>
              </a:uFill>
              <a:latin typeface="Calibri"/>
            </a:endParaRPr>
          </a:p>
        </p:txBody>
      </p:sp>
      <p:sp>
        <p:nvSpPr>
          <p:cNvPr id="2" name="TextBox 1"/>
          <p:cNvSpPr txBox="1"/>
          <p:nvPr/>
        </p:nvSpPr>
        <p:spPr>
          <a:xfrm>
            <a:off x="266700" y="558800"/>
            <a:ext cx="6451600" cy="584775"/>
          </a:xfrm>
          <a:prstGeom prst="rect">
            <a:avLst/>
          </a:prstGeom>
          <a:noFill/>
        </p:spPr>
        <p:txBody>
          <a:bodyPr wrap="square" rtlCol="0">
            <a:spAutoFit/>
          </a:bodyPr>
          <a:lstStyle/>
          <a:p>
            <a:r>
              <a:rPr lang="en-IN" sz="3200" dirty="0" smtClean="0">
                <a:latin typeface="Arial" panose="020B0604020202020204" pitchFamily="34" charset="0"/>
                <a:cs typeface="Arial" panose="020B0604020202020204" pitchFamily="34" charset="0"/>
              </a:rPr>
              <a:t>Classification and Prediction</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352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ltLang="en-US" smtClean="0"/>
              <a:t>Direct Method: Sequential Covering</a:t>
            </a:r>
            <a:endParaRPr lang="en-US" altLang="en-US"/>
          </a:p>
        </p:txBody>
      </p:sp>
      <p:sp>
        <p:nvSpPr>
          <p:cNvPr id="967683" name="Rectangle 3"/>
          <p:cNvSpPr>
            <a:spLocks noGrp="1" noChangeArrowheads="1"/>
          </p:cNvSpPr>
          <p:nvPr>
            <p:ph idx="1"/>
          </p:nvPr>
        </p:nvSpPr>
        <p:spPr/>
        <p:txBody>
          <a:bodyPr>
            <a:normAutofit/>
          </a:bodyPr>
          <a:lstStyle/>
          <a:p>
            <a:r>
              <a:rPr lang="en-US" altLang="en-US" sz="2800" dirty="0" smtClean="0">
                <a:latin typeface="Arial" panose="020B0604020202020204" pitchFamily="34" charset="0"/>
                <a:cs typeface="Arial" panose="020B0604020202020204" pitchFamily="34" charset="0"/>
              </a:rPr>
              <a:t>Start from an empty rule</a:t>
            </a:r>
          </a:p>
          <a:p>
            <a:r>
              <a:rPr lang="en-US" altLang="en-US" sz="2800" dirty="0" smtClean="0">
                <a:latin typeface="Arial" panose="020B0604020202020204" pitchFamily="34" charset="0"/>
                <a:cs typeface="Arial" panose="020B0604020202020204" pitchFamily="34" charset="0"/>
              </a:rPr>
              <a:t>Grow a rule using the Learn-One-Rule function</a:t>
            </a:r>
          </a:p>
          <a:p>
            <a:r>
              <a:rPr lang="en-US" altLang="en-US" sz="2800" dirty="0" smtClean="0">
                <a:latin typeface="Arial" panose="020B0604020202020204" pitchFamily="34" charset="0"/>
                <a:cs typeface="Arial" panose="020B0604020202020204" pitchFamily="34" charset="0"/>
              </a:rPr>
              <a:t>Remove training records covered by the rule</a:t>
            </a:r>
          </a:p>
          <a:p>
            <a:r>
              <a:rPr lang="en-US" altLang="en-US" sz="2800" dirty="0" smtClean="0">
                <a:latin typeface="Arial" panose="020B0604020202020204" pitchFamily="34" charset="0"/>
                <a:cs typeface="Arial" panose="020B0604020202020204" pitchFamily="34" charset="0"/>
              </a:rPr>
              <a:t>Repeat Step (2) and (3) until stopping criterion is met </a:t>
            </a:r>
            <a:endParaRPr lang="en-US" altLang="en-US"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649AB6AE-DC6C-4C19-AD98-A8BE141DCE93}" type="slidenum">
              <a:rPr lang="en-US" smtClean="0"/>
              <a:pPr/>
              <a:t>20</a:t>
            </a:fld>
            <a:endParaRPr lang="en-US"/>
          </a:p>
        </p:txBody>
      </p:sp>
      <p:sp>
        <p:nvSpPr>
          <p:cNvPr id="3" name="Date Placeholder 2"/>
          <p:cNvSpPr>
            <a:spLocks noGrp="1"/>
          </p:cNvSpPr>
          <p:nvPr>
            <p:ph type="dt" sz="half" idx="4294967295"/>
          </p:nvPr>
        </p:nvSpPr>
        <p:spPr>
          <a:xfrm>
            <a:off x="0" y="6643688"/>
            <a:ext cx="2057400" cy="214312"/>
          </a:xfrm>
        </p:spPr>
        <p:txBody>
          <a:bodyPr/>
          <a:lstStyle/>
          <a:p>
            <a:fld id="{C7CB760A-2197-4317-854A-EBBE641CC29A}" type="datetime1">
              <a:rPr lang="en-US" smtClean="0"/>
              <a:pPr/>
              <a:t>12/11/2021</a:t>
            </a:fld>
            <a:endParaRPr lang="en-US"/>
          </a:p>
        </p:txBody>
      </p:sp>
    </p:spTree>
    <p:extLst>
      <p:ext uri="{BB962C8B-B14F-4D97-AF65-F5344CB8AC3E}">
        <p14:creationId xmlns:p14="http://schemas.microsoft.com/office/powerpoint/2010/main" val="2716340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pic>
        <p:nvPicPr>
          <p:cNvPr id="6" name="Content Placeholder 5"/>
          <p:cNvPicPr>
            <a:picLocks noGrp="1" noChangeAspect="1"/>
          </p:cNvPicPr>
          <p:nvPr>
            <p:ph idx="1"/>
          </p:nvPr>
        </p:nvPicPr>
        <p:blipFill>
          <a:blip r:embed="rId2"/>
          <a:stretch>
            <a:fillRect/>
          </a:stretch>
        </p:blipFill>
        <p:spPr>
          <a:xfrm>
            <a:off x="628650" y="1916593"/>
            <a:ext cx="7886700" cy="4169401"/>
          </a:xfrm>
          <a:prstGeom prst="rect">
            <a:avLst/>
          </a:prstGeom>
        </p:spPr>
      </p:pic>
    </p:spTree>
    <p:extLst>
      <p:ext uri="{BB962C8B-B14F-4D97-AF65-F5344CB8AC3E}">
        <p14:creationId xmlns:p14="http://schemas.microsoft.com/office/powerpoint/2010/main" val="265963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Example1</a:t>
            </a:r>
            <a:endParaRPr lang="en-IN" dirty="0"/>
          </a:p>
        </p:txBody>
      </p:sp>
      <p:pic>
        <p:nvPicPr>
          <p:cNvPr id="4" name="Content Placeholder 3"/>
          <p:cNvPicPr>
            <a:picLocks noGrp="1" noChangeAspect="1"/>
          </p:cNvPicPr>
          <p:nvPr>
            <p:ph idx="1"/>
          </p:nvPr>
        </p:nvPicPr>
        <p:blipFill>
          <a:blip r:embed="rId2"/>
          <a:stretch>
            <a:fillRect/>
          </a:stretch>
        </p:blipFill>
        <p:spPr>
          <a:xfrm>
            <a:off x="1054100" y="1536700"/>
            <a:ext cx="6997700" cy="4169569"/>
          </a:xfrm>
          <a:prstGeom prst="rect">
            <a:avLst/>
          </a:prstGeom>
        </p:spPr>
      </p:pic>
    </p:spTree>
    <p:extLst>
      <p:ext uri="{BB962C8B-B14F-4D97-AF65-F5344CB8AC3E}">
        <p14:creationId xmlns:p14="http://schemas.microsoft.com/office/powerpoint/2010/main" val="2545386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a:t>
            </a:r>
            <a:r>
              <a:rPr lang="en-US" dirty="0"/>
              <a:t>Generating A Rule  Example</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r>
              <a:rPr lang="en-US" sz="2400" dirty="0">
                <a:latin typeface="Arial" panose="020B0604020202020204" pitchFamily="34" charset="0"/>
                <a:cs typeface="Arial" panose="020B0604020202020204" pitchFamily="34" charset="0"/>
              </a:rPr>
              <a:t>Suppose our training set, D, consists of loan application data.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Attributes regarding each applicant include their: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age </a:t>
            </a:r>
          </a:p>
          <a:p>
            <a:pPr marL="0" indent="0">
              <a:buNone/>
            </a:pPr>
            <a:r>
              <a:rPr lang="en-US" sz="2400" dirty="0" smtClean="0">
                <a:latin typeface="Arial" panose="020B0604020202020204" pitchFamily="34" charset="0"/>
                <a:cs typeface="Arial" panose="020B0604020202020204" pitchFamily="34" charset="0"/>
              </a:rPr>
              <a:t>income </a:t>
            </a:r>
          </a:p>
          <a:p>
            <a:pPr marL="0" indent="0">
              <a:buNone/>
            </a:pPr>
            <a:r>
              <a:rPr lang="en-US" sz="2400" dirty="0" smtClean="0">
                <a:latin typeface="Arial" panose="020B0604020202020204" pitchFamily="34" charset="0"/>
                <a:cs typeface="Arial" panose="020B0604020202020204" pitchFamily="34" charset="0"/>
              </a:rPr>
              <a:t>education </a:t>
            </a:r>
            <a:r>
              <a:rPr lang="en-US" sz="2400" dirty="0">
                <a:latin typeface="Arial" panose="020B0604020202020204" pitchFamily="34" charset="0"/>
                <a:cs typeface="Arial" panose="020B0604020202020204" pitchFamily="34" charset="0"/>
              </a:rPr>
              <a:t>level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residence </a:t>
            </a:r>
          </a:p>
          <a:p>
            <a:pPr marL="0" indent="0">
              <a:buNone/>
            </a:pPr>
            <a:r>
              <a:rPr lang="en-US" sz="2400" dirty="0" smtClean="0">
                <a:latin typeface="Arial" panose="020B0604020202020204" pitchFamily="34" charset="0"/>
                <a:cs typeface="Arial" panose="020B0604020202020204" pitchFamily="34" charset="0"/>
              </a:rPr>
              <a:t>credit rating</a:t>
            </a:r>
          </a:p>
          <a:p>
            <a:pPr marL="0" indent="0">
              <a:buNone/>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term of the loan</a:t>
            </a:r>
            <a:r>
              <a:rPr lang="en-US" sz="2400" dirty="0" smtClean="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The classifying attribute is </a:t>
            </a:r>
            <a:r>
              <a:rPr lang="en-US" sz="2400" dirty="0" err="1">
                <a:latin typeface="Arial" panose="020B0604020202020204" pitchFamily="34" charset="0"/>
                <a:cs typeface="Arial" panose="020B0604020202020204" pitchFamily="34" charset="0"/>
              </a:rPr>
              <a:t>loan_decision</a:t>
            </a:r>
            <a:r>
              <a:rPr lang="en-US" sz="2400" dirty="0">
                <a:latin typeface="Arial" panose="020B0604020202020204" pitchFamily="34" charset="0"/>
                <a:cs typeface="Arial" panose="020B0604020202020204" pitchFamily="34" charset="0"/>
              </a:rPr>
              <a:t>, which indicates whether a loan is accepted (considered safe) or rejected (considered risky).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704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To learn a rule for the class “accept,” </a:t>
            </a:r>
            <a:endParaRPr lang="en-US" sz="2800" dirty="0" smtClean="0">
              <a:latin typeface="Arial" panose="020B0604020202020204" pitchFamily="34" charset="0"/>
              <a:cs typeface="Arial" panose="020B0604020202020204" pitchFamily="34" charset="0"/>
            </a:endParaRPr>
          </a:p>
          <a:p>
            <a:pPr marL="685800" lvl="2" indent="0">
              <a:buNone/>
            </a:pPr>
            <a:r>
              <a:rPr lang="en-US" sz="2800" dirty="0" smtClean="0">
                <a:latin typeface="Arial" panose="020B0604020202020204" pitchFamily="34" charset="0"/>
                <a:cs typeface="Arial" panose="020B0604020202020204" pitchFamily="34" charset="0"/>
              </a:rPr>
              <a:t>we </a:t>
            </a:r>
            <a:r>
              <a:rPr lang="en-US" sz="2800" dirty="0">
                <a:latin typeface="Arial" panose="020B0604020202020204" pitchFamily="34" charset="0"/>
                <a:cs typeface="Arial" panose="020B0604020202020204" pitchFamily="34" charset="0"/>
              </a:rPr>
              <a:t>start off with the most general rule possible, that is, the condition of the rule precondition is empty. </a:t>
            </a:r>
            <a:endParaRPr lang="en-US" sz="2800" dirty="0" smtClean="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The </a:t>
            </a:r>
            <a:r>
              <a:rPr lang="en-US" sz="2800" dirty="0">
                <a:latin typeface="Arial" panose="020B0604020202020204" pitchFamily="34" charset="0"/>
                <a:cs typeface="Arial" panose="020B0604020202020204" pitchFamily="34" charset="0"/>
              </a:rPr>
              <a:t>rule is</a:t>
            </a:r>
            <a:r>
              <a:rPr lang="en-US" sz="2800" dirty="0" smtClean="0">
                <a:latin typeface="Arial" panose="020B0604020202020204" pitchFamily="34" charset="0"/>
                <a:cs typeface="Arial" panose="020B0604020202020204" pitchFamily="34" charset="0"/>
              </a:rPr>
              <a:t>:</a:t>
            </a:r>
          </a:p>
          <a:p>
            <a:pPr marL="0" indent="0">
              <a:buNone/>
            </a:pPr>
            <a:endParaRPr lang="en-US" sz="2800" dirty="0" smtClean="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We </a:t>
            </a:r>
            <a:r>
              <a:rPr lang="en-US" sz="2800" dirty="0">
                <a:latin typeface="Arial" panose="020B0604020202020204" pitchFamily="34" charset="0"/>
                <a:cs typeface="Arial" panose="020B0604020202020204" pitchFamily="34" charset="0"/>
              </a:rPr>
              <a:t>then consider each possible attribute test that may be added to the rule.</a:t>
            </a:r>
            <a:endParaRPr lang="en-IN" sz="2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41425" y="4141787"/>
            <a:ext cx="5467350" cy="657225"/>
          </a:xfrm>
          <a:prstGeom prst="rect">
            <a:avLst/>
          </a:prstGeom>
        </p:spPr>
      </p:pic>
    </p:spTree>
    <p:extLst>
      <p:ext uri="{BB962C8B-B14F-4D97-AF65-F5344CB8AC3E}">
        <p14:creationId xmlns:p14="http://schemas.microsoft.com/office/powerpoint/2010/main" val="237549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Each time it is faced with adding a new attribute test to the current rule, it picks the one </a:t>
            </a:r>
            <a:r>
              <a:rPr lang="en-US" sz="2400" b="1" dirty="0">
                <a:latin typeface="Arial" panose="020B0604020202020204" pitchFamily="34" charset="0"/>
                <a:cs typeface="Arial" panose="020B0604020202020204" pitchFamily="34" charset="0"/>
              </a:rPr>
              <a:t>that most improves the rule quality</a:t>
            </a:r>
            <a:r>
              <a:rPr lang="en-US" sz="2400" dirty="0">
                <a:latin typeface="Arial" panose="020B0604020202020204" pitchFamily="34" charset="0"/>
                <a:cs typeface="Arial" panose="020B0604020202020204" pitchFamily="34" charset="0"/>
              </a:rPr>
              <a:t>, based on the training samples.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process repeats, where at each step, we continue to greedily grow rules until the resulting </a:t>
            </a:r>
            <a:r>
              <a:rPr lang="en-US" sz="2400" dirty="0" smtClean="0">
                <a:latin typeface="Arial" panose="020B0604020202020204" pitchFamily="34" charset="0"/>
                <a:cs typeface="Arial" panose="020B0604020202020204" pitchFamily="34" charset="0"/>
              </a:rPr>
              <a:t>rule </a:t>
            </a:r>
            <a:r>
              <a:rPr lang="en-US" sz="2400" dirty="0">
                <a:latin typeface="Arial" panose="020B0604020202020204" pitchFamily="34" charset="0"/>
                <a:cs typeface="Arial" panose="020B0604020202020204" pitchFamily="34" charset="0"/>
              </a:rPr>
              <a:t>meets an acceptable quality level.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4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628650" y="2158942"/>
            <a:ext cx="7886700" cy="3684704"/>
          </a:xfrm>
          <a:prstGeom prst="rect">
            <a:avLst/>
          </a:prstGeom>
        </p:spPr>
      </p:pic>
    </p:spTree>
    <p:extLst>
      <p:ext uri="{BB962C8B-B14F-4D97-AF65-F5344CB8AC3E}">
        <p14:creationId xmlns:p14="http://schemas.microsoft.com/office/powerpoint/2010/main" val="139193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ltLang="en-US" dirty="0" smtClean="0"/>
              <a:t>Indirect method-From Decision Trees To Rules</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27</a:t>
            </a:fld>
            <a:endParaRPr lang="en-US"/>
          </a:p>
        </p:txBody>
      </p:sp>
      <p:sp>
        <p:nvSpPr>
          <p:cNvPr id="3" name="Date Placeholder 2"/>
          <p:cNvSpPr>
            <a:spLocks noGrp="1"/>
          </p:cNvSpPr>
          <p:nvPr>
            <p:ph type="dt" sz="half" idx="4294967295"/>
          </p:nvPr>
        </p:nvSpPr>
        <p:spPr>
          <a:xfrm>
            <a:off x="0" y="6643688"/>
            <a:ext cx="2057400" cy="214312"/>
          </a:xfrm>
        </p:spPr>
        <p:txBody>
          <a:bodyPr/>
          <a:lstStyle/>
          <a:p>
            <a:fld id="{D4FAE0C7-8DA3-4BE5-B83A-BBF05220307B}" type="datetime1">
              <a:rPr lang="en-US" smtClean="0"/>
              <a:pPr/>
              <a:t>12/11/2021</a:t>
            </a:fld>
            <a:endParaRPr lang="en-US"/>
          </a:p>
        </p:txBody>
      </p:sp>
      <p:graphicFrame>
        <p:nvGraphicFramePr>
          <p:cNvPr id="961539" name="Object 3"/>
          <p:cNvGraphicFramePr>
            <a:graphicFrameLocks noChangeAspect="1"/>
          </p:cNvGraphicFramePr>
          <p:nvPr>
            <p:extLst/>
          </p:nvPr>
        </p:nvGraphicFramePr>
        <p:xfrm>
          <a:off x="304800" y="1456426"/>
          <a:ext cx="4060825" cy="3251200"/>
        </p:xfrm>
        <a:graphic>
          <a:graphicData uri="http://schemas.openxmlformats.org/presentationml/2006/ole">
            <mc:AlternateContent xmlns:mc="http://schemas.openxmlformats.org/markup-compatibility/2006">
              <mc:Choice xmlns:v="urn:schemas-microsoft-com:vml" Requires="v">
                <p:oleObj spid="_x0000_s91188"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56426"/>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1540" name="Object 4"/>
          <p:cNvGraphicFramePr>
            <a:graphicFrameLocks noChangeAspect="1"/>
          </p:cNvGraphicFramePr>
          <p:nvPr>
            <p:extLst/>
          </p:nvPr>
        </p:nvGraphicFramePr>
        <p:xfrm>
          <a:off x="5029200" y="1447800"/>
          <a:ext cx="3944938" cy="2879725"/>
        </p:xfrm>
        <a:graphic>
          <a:graphicData uri="http://schemas.openxmlformats.org/presentationml/2006/ole">
            <mc:AlternateContent xmlns:mc="http://schemas.openxmlformats.org/markup-compatibility/2006">
              <mc:Choice xmlns:v="urn:schemas-microsoft-com:vml" Requires="v">
                <p:oleObj spid="_x0000_s91189" name="VISIO" r:id="rId5" imgW="5088240" imgH="3716640" progId="Visio.Drawing.6">
                  <p:embed/>
                </p:oleObj>
              </mc:Choice>
              <mc:Fallback>
                <p:oleObj name="VISIO" r:id="rId5" imgW="5088240" imgH="3716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447800"/>
                        <a:ext cx="39449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1541" name="Line 5"/>
          <p:cNvSpPr>
            <a:spLocks noChangeShapeType="1"/>
          </p:cNvSpPr>
          <p:nvPr/>
        </p:nvSpPr>
        <p:spPr bwMode="auto">
          <a:xfrm>
            <a:off x="4191000" y="2667000"/>
            <a:ext cx="609600" cy="0"/>
          </a:xfrm>
          <a:prstGeom prst="line">
            <a:avLst/>
          </a:prstGeom>
          <a:noFill/>
          <a:ln w="317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1542" name="Text Box 6"/>
          <p:cNvSpPr txBox="1">
            <a:spLocks noChangeArrowheads="1"/>
          </p:cNvSpPr>
          <p:nvPr/>
        </p:nvSpPr>
        <p:spPr bwMode="auto">
          <a:xfrm>
            <a:off x="3810000" y="4876800"/>
            <a:ext cx="51816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Rules are mutually exclusive and exhaustive</a:t>
            </a:r>
          </a:p>
          <a:p>
            <a:pPr>
              <a:spcBef>
                <a:spcPct val="50000"/>
              </a:spcBef>
            </a:pPr>
            <a:r>
              <a:rPr lang="en-US" altLang="en-US" sz="1800"/>
              <a:t>Rule set contains as much information as the tree</a:t>
            </a:r>
          </a:p>
        </p:txBody>
      </p:sp>
    </p:spTree>
    <p:extLst>
      <p:ext uri="{BB962C8B-B14F-4D97-AF65-F5344CB8AC3E}">
        <p14:creationId xmlns:p14="http://schemas.microsoft.com/office/powerpoint/2010/main" val="2320908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en-US" smtClean="0"/>
              <a:t>Rules Can Be Simplified</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28</a:t>
            </a:fld>
            <a:endParaRPr lang="en-US"/>
          </a:p>
        </p:txBody>
      </p:sp>
      <p:sp>
        <p:nvSpPr>
          <p:cNvPr id="3" name="Date Placeholder 2"/>
          <p:cNvSpPr>
            <a:spLocks noGrp="1"/>
          </p:cNvSpPr>
          <p:nvPr>
            <p:ph type="dt" sz="half" idx="4294967295"/>
          </p:nvPr>
        </p:nvSpPr>
        <p:spPr>
          <a:xfrm>
            <a:off x="0" y="6643688"/>
            <a:ext cx="2057400" cy="214312"/>
          </a:xfrm>
        </p:spPr>
        <p:txBody>
          <a:bodyPr/>
          <a:lstStyle/>
          <a:p>
            <a:fld id="{BAC12C01-FC0E-483F-8903-E3A0E22C8BB5}" type="datetime1">
              <a:rPr lang="en-US" smtClean="0"/>
              <a:pPr/>
              <a:t>12/11/2021</a:t>
            </a:fld>
            <a:endParaRPr lang="en-US"/>
          </a:p>
        </p:txBody>
      </p:sp>
      <p:graphicFrame>
        <p:nvGraphicFramePr>
          <p:cNvPr id="962563" name="Object 3"/>
          <p:cNvGraphicFramePr>
            <a:graphicFrameLocks noChangeAspect="1"/>
          </p:cNvGraphicFramePr>
          <p:nvPr/>
        </p:nvGraphicFramePr>
        <p:xfrm>
          <a:off x="457200" y="1447800"/>
          <a:ext cx="4060825" cy="3251200"/>
        </p:xfrm>
        <a:graphic>
          <a:graphicData uri="http://schemas.openxmlformats.org/presentationml/2006/ole">
            <mc:AlternateContent xmlns:mc="http://schemas.openxmlformats.org/markup-compatibility/2006">
              <mc:Choice xmlns:v="urn:schemas-microsoft-com:vml" Requires="v">
                <p:oleObj spid="_x0000_s92200"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564" name="Object 4"/>
          <p:cNvGraphicFramePr>
            <a:graphicFrameLocks noChangeAspect="1"/>
          </p:cNvGraphicFramePr>
          <p:nvPr>
            <p:extLst/>
          </p:nvPr>
        </p:nvGraphicFramePr>
        <p:xfrm>
          <a:off x="4876800" y="1219200"/>
          <a:ext cx="3894138" cy="4170363"/>
        </p:xfrm>
        <a:graphic>
          <a:graphicData uri="http://schemas.openxmlformats.org/presentationml/2006/ole">
            <mc:AlternateContent xmlns:mc="http://schemas.openxmlformats.org/markup-compatibility/2006">
              <mc:Choice xmlns:v="urn:schemas-microsoft-com:vml" Requires="v">
                <p:oleObj spid="_x0000_s92201" name="Document" r:id="rId5" imgW="5405040" imgH="5780160" progId="Word.Document.8">
                  <p:embed/>
                </p:oleObj>
              </mc:Choice>
              <mc:Fallback>
                <p:oleObj name="Document" r:id="rId5" imgW="5405040" imgH="57801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19200"/>
                        <a:ext cx="3894138"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65" name="Text Box 5"/>
          <p:cNvSpPr txBox="1">
            <a:spLocks noChangeArrowheads="1"/>
          </p:cNvSpPr>
          <p:nvPr/>
        </p:nvSpPr>
        <p:spPr bwMode="auto">
          <a:xfrm>
            <a:off x="533400" y="5486400"/>
            <a:ext cx="8001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Initial Rule:           (Refund=No) </a:t>
            </a:r>
            <a:r>
              <a:rPr lang="en-US" altLang="en-US" sz="2000" b="0" dirty="0">
                <a:sym typeface="Symbol" panose="05050102010706020507" pitchFamily="18" charset="2"/>
              </a:rPr>
              <a:t> </a:t>
            </a:r>
            <a:r>
              <a:rPr lang="en-US" altLang="en-US" sz="2000" dirty="0">
                <a:sym typeface="Symbol" panose="05050102010706020507" pitchFamily="18" charset="2"/>
              </a:rPr>
              <a:t>(Status=Married)  No</a:t>
            </a:r>
          </a:p>
          <a:p>
            <a:pPr>
              <a:spcBef>
                <a:spcPct val="50000"/>
              </a:spcBef>
            </a:pPr>
            <a:r>
              <a:rPr lang="en-US" altLang="en-US" sz="2000" dirty="0">
                <a:sym typeface="Symbol" panose="05050102010706020507" pitchFamily="18" charset="2"/>
              </a:rPr>
              <a:t>Simplified Rule:   (Status=Married)  No</a:t>
            </a:r>
          </a:p>
        </p:txBody>
      </p:sp>
      <p:sp>
        <p:nvSpPr>
          <p:cNvPr id="962566" name="Oval 6"/>
          <p:cNvSpPr>
            <a:spLocks noChangeArrowheads="1"/>
          </p:cNvSpPr>
          <p:nvPr/>
        </p:nvSpPr>
        <p:spPr bwMode="auto">
          <a:xfrm>
            <a:off x="3200400" y="3048000"/>
            <a:ext cx="990600" cy="838200"/>
          </a:xfrm>
          <a:prstGeom prst="ellipse">
            <a:avLst/>
          </a:prstGeom>
          <a:noFill/>
          <a:ln w="31750">
            <a:solidFill>
              <a:srgbClr val="0C6D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28893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to Evaluate Learnt Rule</a:t>
            </a:r>
            <a:endParaRPr lang="en-IN" dirty="0"/>
          </a:p>
        </p:txBody>
      </p:sp>
      <p:sp>
        <p:nvSpPr>
          <p:cNvPr id="3" name="Content Placeholder 2"/>
          <p:cNvSpPr>
            <a:spLocks noGrp="1"/>
          </p:cNvSpPr>
          <p:nvPr>
            <p:ph idx="1"/>
          </p:nvPr>
        </p:nvSpPr>
        <p:spPr/>
        <p:txBody>
          <a:bodyPr>
            <a:normAutofit fontScale="92500" lnSpcReduction="10000"/>
          </a:bodyPr>
          <a:lstStyle/>
          <a:p>
            <a:r>
              <a:rPr lang="en-US" altLang="en-US" sz="2000" dirty="0">
                <a:latin typeface="Arial" panose="020B0604020202020204" pitchFamily="34" charset="0"/>
                <a:cs typeface="Arial" panose="020B0604020202020204" pitchFamily="34" charset="0"/>
              </a:rPr>
              <a:t>Rule-Quality measures: consider both coverage and accuracy</a:t>
            </a:r>
          </a:p>
          <a:p>
            <a:pPr lvl="1"/>
            <a:r>
              <a:rPr lang="en-US" altLang="en-US" sz="2000" dirty="0">
                <a:latin typeface="Arial" panose="020B0604020202020204" pitchFamily="34" charset="0"/>
                <a:cs typeface="Arial" panose="020B0604020202020204" pitchFamily="34" charset="0"/>
              </a:rPr>
              <a:t>Foil-gain </a:t>
            </a:r>
            <a:r>
              <a:rPr lang="en-US" altLang="en-US" sz="2000" dirty="0" smtClean="0">
                <a:latin typeface="Arial" panose="020B0604020202020204" pitchFamily="34" charset="0"/>
                <a:cs typeface="Arial" panose="020B0604020202020204" pitchFamily="34" charset="0"/>
              </a:rPr>
              <a:t>(First order inductive learner): </a:t>
            </a:r>
            <a:r>
              <a:rPr lang="en-US" altLang="en-US" sz="2000" dirty="0">
                <a:latin typeface="Arial" panose="020B0604020202020204" pitchFamily="34" charset="0"/>
                <a:cs typeface="Arial" panose="020B0604020202020204" pitchFamily="34" charset="0"/>
              </a:rPr>
              <a:t>assesses </a:t>
            </a:r>
            <a:r>
              <a:rPr lang="en-US" altLang="en-US" sz="2000" dirty="0" err="1">
                <a:latin typeface="Arial" panose="020B0604020202020204" pitchFamily="34" charset="0"/>
                <a:cs typeface="Arial" panose="020B0604020202020204" pitchFamily="34" charset="0"/>
              </a:rPr>
              <a:t>info_gain</a:t>
            </a:r>
            <a:r>
              <a:rPr lang="en-US" altLang="en-US" sz="2000" dirty="0">
                <a:latin typeface="Arial" panose="020B0604020202020204" pitchFamily="34" charset="0"/>
                <a:cs typeface="Arial" panose="020B0604020202020204" pitchFamily="34" charset="0"/>
              </a:rPr>
              <a:t> by extending condition</a:t>
            </a:r>
          </a:p>
          <a:p>
            <a:pPr marL="342900" lvl="1" indent="0">
              <a:buNone/>
            </a:pPr>
            <a:endParaRPr lang="en-US" altLang="en-US" sz="2000" dirty="0">
              <a:latin typeface="Arial" panose="020B0604020202020204" pitchFamily="34" charset="0"/>
              <a:cs typeface="Arial" panose="020B0604020202020204" pitchFamily="34" charset="0"/>
            </a:endParaRPr>
          </a:p>
          <a:p>
            <a:pPr lvl="1"/>
            <a:endParaRPr lang="en-US" altLang="en-US" sz="2000" dirty="0" smtClean="0">
              <a:latin typeface="Arial" panose="020B0604020202020204" pitchFamily="34" charset="0"/>
              <a:cs typeface="Arial" panose="020B0604020202020204" pitchFamily="34" charset="0"/>
            </a:endParaRPr>
          </a:p>
          <a:p>
            <a:pPr lvl="1"/>
            <a:endParaRPr lang="en-US" altLang="en-US" sz="2000" dirty="0">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FontTx/>
              <a:buChar char="•"/>
            </a:pPr>
            <a:r>
              <a:rPr lang="en-US" altLang="en-US" sz="2000" dirty="0" smtClean="0">
                <a:solidFill>
                  <a:srgbClr val="413F3F"/>
                </a:solidFill>
                <a:latin typeface="inherit"/>
              </a:rPr>
              <a:t>R0</a:t>
            </a:r>
            <a:r>
              <a:rPr lang="en-US" altLang="en-US" sz="2000" dirty="0">
                <a:solidFill>
                  <a:srgbClr val="413F3F"/>
                </a:solidFill>
                <a:latin typeface="inherit"/>
              </a:rPr>
              <a:t>: </a:t>
            </a:r>
            <a:r>
              <a:rPr lang="en-US" altLang="en-US" sz="1400" dirty="0">
                <a:solidFill>
                  <a:srgbClr val="DD1144"/>
                </a:solidFill>
                <a:latin typeface="Monaco"/>
              </a:rPr>
              <a:t>{}</a:t>
            </a:r>
            <a:r>
              <a:rPr lang="en-US" altLang="en-US" sz="2000" dirty="0">
                <a:solidFill>
                  <a:srgbClr val="413F3F"/>
                </a:solidFill>
                <a:latin typeface="inherit"/>
              </a:rPr>
              <a:t> </a:t>
            </a:r>
            <a:r>
              <a:rPr lang="en-US" altLang="en-US" sz="2400" dirty="0">
                <a:solidFill>
                  <a:srgbClr val="413F3F"/>
                </a:solidFill>
                <a:latin typeface="MathJax_Main"/>
              </a:rPr>
              <a:t>→</a:t>
            </a:r>
            <a:r>
              <a:rPr lang="en-US" altLang="en-US" sz="2000" dirty="0">
                <a:solidFill>
                  <a:srgbClr val="413F3F"/>
                </a:solidFill>
                <a:latin typeface="inherit"/>
              </a:rPr>
              <a:t>→ class (initial rule)</a:t>
            </a:r>
          </a:p>
          <a:p>
            <a:pPr defTabSz="914400" eaLnBrk="0" fontAlgn="base" hangingPunct="0">
              <a:lnSpc>
                <a:spcPct val="100000"/>
              </a:lnSpc>
              <a:spcBef>
                <a:spcPct val="0"/>
              </a:spcBef>
              <a:spcAft>
                <a:spcPct val="0"/>
              </a:spcAft>
            </a:pPr>
            <a:r>
              <a:rPr lang="en-US" altLang="en-US" sz="2000" dirty="0" smtClean="0">
                <a:solidFill>
                  <a:srgbClr val="413F3F"/>
                </a:solidFill>
                <a:latin typeface="inherit"/>
              </a:rPr>
              <a:t>R1</a:t>
            </a:r>
            <a:r>
              <a:rPr lang="en-US" altLang="en-US" sz="2000" dirty="0">
                <a:solidFill>
                  <a:srgbClr val="413F3F"/>
                </a:solidFill>
                <a:latin typeface="inherit"/>
              </a:rPr>
              <a:t>: </a:t>
            </a:r>
            <a:r>
              <a:rPr lang="en-US" altLang="en-US" sz="1400" dirty="0">
                <a:solidFill>
                  <a:srgbClr val="DD1144"/>
                </a:solidFill>
                <a:latin typeface="Monaco"/>
              </a:rPr>
              <a:t>{A}</a:t>
            </a:r>
            <a:r>
              <a:rPr lang="en-US" altLang="en-US" sz="2000" dirty="0">
                <a:solidFill>
                  <a:srgbClr val="413F3F"/>
                </a:solidFill>
                <a:latin typeface="inherit"/>
              </a:rPr>
              <a:t> </a:t>
            </a:r>
            <a:r>
              <a:rPr lang="en-US" altLang="en-US" sz="2400" dirty="0">
                <a:solidFill>
                  <a:srgbClr val="413F3F"/>
                </a:solidFill>
                <a:latin typeface="MathJax_Main"/>
              </a:rPr>
              <a:t>→</a:t>
            </a:r>
            <a:r>
              <a:rPr lang="en-US" altLang="en-US" sz="2000" dirty="0">
                <a:solidFill>
                  <a:srgbClr val="413F3F"/>
                </a:solidFill>
                <a:latin typeface="inherit"/>
              </a:rPr>
              <a:t>→ class (rule after adding conjunct</a:t>
            </a:r>
            <a:r>
              <a:rPr lang="en-US" altLang="en-US" sz="2000" dirty="0" smtClean="0">
                <a:solidFill>
                  <a:srgbClr val="413F3F"/>
                </a:solidFill>
                <a:latin typeface="inherit"/>
              </a:rPr>
              <a:t>)</a:t>
            </a:r>
          </a:p>
          <a:p>
            <a:pPr marL="0" lvl="0" indent="0" defTabSz="914400" eaLnBrk="0" fontAlgn="base" hangingPunct="0">
              <a:lnSpc>
                <a:spcPct val="100000"/>
              </a:lnSpc>
              <a:spcBef>
                <a:spcPct val="0"/>
              </a:spcBef>
              <a:spcAft>
                <a:spcPct val="0"/>
              </a:spcAft>
              <a:buFontTx/>
              <a:buChar char="•"/>
            </a:pPr>
            <a:r>
              <a:rPr lang="en-US" altLang="en-US" sz="2000" dirty="0">
                <a:solidFill>
                  <a:srgbClr val="413F3F"/>
                </a:solidFill>
                <a:latin typeface="inherit"/>
              </a:rPr>
              <a:t> </a:t>
            </a:r>
            <a:r>
              <a:rPr lang="en-US" altLang="en-US" sz="2000" dirty="0" smtClean="0">
                <a:solidFill>
                  <a:srgbClr val="413F3F"/>
                </a:solidFill>
                <a:latin typeface="inherit"/>
              </a:rPr>
              <a:t>t number </a:t>
            </a:r>
            <a:r>
              <a:rPr lang="en-US" altLang="en-US" sz="2000" dirty="0">
                <a:solidFill>
                  <a:srgbClr val="413F3F"/>
                </a:solidFill>
                <a:latin typeface="inherit"/>
              </a:rPr>
              <a:t>of positive instances covered by both </a:t>
            </a:r>
            <a:r>
              <a:rPr lang="en-US" altLang="en-US" sz="2000" dirty="0" smtClean="0">
                <a:solidFill>
                  <a:srgbClr val="413F3F"/>
                </a:solidFill>
                <a:latin typeface="inherit"/>
              </a:rPr>
              <a:t>R0</a:t>
            </a:r>
            <a:r>
              <a:rPr lang="en-US" altLang="en-US" sz="2000" dirty="0">
                <a:solidFill>
                  <a:srgbClr val="413F3F"/>
                </a:solidFill>
                <a:latin typeface="inherit"/>
              </a:rPr>
              <a:t> and </a:t>
            </a:r>
            <a:r>
              <a:rPr lang="en-US" altLang="en-US" sz="2000" dirty="0" smtClean="0">
                <a:solidFill>
                  <a:srgbClr val="413F3F"/>
                </a:solidFill>
                <a:latin typeface="inherit"/>
              </a:rPr>
              <a:t>R1</a:t>
            </a:r>
            <a:endParaRPr lang="en-US" altLang="en-US" sz="2000" dirty="0">
              <a:solidFill>
                <a:srgbClr val="413F3F"/>
              </a:solidFill>
              <a:latin typeface="inherit"/>
            </a:endParaRPr>
          </a:p>
          <a:p>
            <a:pPr marL="0" lvl="0" indent="0" defTabSz="914400" eaLnBrk="0" fontAlgn="base" hangingPunct="0">
              <a:lnSpc>
                <a:spcPct val="100000"/>
              </a:lnSpc>
              <a:spcBef>
                <a:spcPct val="0"/>
              </a:spcBef>
              <a:spcAft>
                <a:spcPct val="0"/>
              </a:spcAft>
              <a:buFontTx/>
              <a:buChar char="•"/>
            </a:pPr>
            <a:r>
              <a:rPr lang="en-US" altLang="en-US" sz="2000" dirty="0" smtClean="0">
                <a:solidFill>
                  <a:srgbClr val="413F3F"/>
                </a:solidFill>
                <a:latin typeface="inherit"/>
              </a:rPr>
              <a:t>p0</a:t>
            </a:r>
            <a:r>
              <a:rPr lang="en-US" altLang="en-US" sz="2000" dirty="0">
                <a:solidFill>
                  <a:srgbClr val="413F3F"/>
                </a:solidFill>
                <a:latin typeface="inherit"/>
              </a:rPr>
              <a:t>: number of positive instances covered by </a:t>
            </a:r>
            <a:r>
              <a:rPr lang="en-US" altLang="en-US" sz="2000" dirty="0" smtClean="0">
                <a:solidFill>
                  <a:srgbClr val="413F3F"/>
                </a:solidFill>
                <a:latin typeface="inherit"/>
              </a:rPr>
              <a:t>R0</a:t>
            </a:r>
            <a:endParaRPr lang="en-US" altLang="en-US" sz="2000" dirty="0">
              <a:solidFill>
                <a:srgbClr val="413F3F"/>
              </a:solidFill>
              <a:latin typeface="inherit"/>
            </a:endParaRPr>
          </a:p>
          <a:p>
            <a:pPr marL="0" lvl="0" indent="0" defTabSz="914400" eaLnBrk="0" fontAlgn="base" hangingPunct="0">
              <a:lnSpc>
                <a:spcPct val="100000"/>
              </a:lnSpc>
              <a:spcBef>
                <a:spcPct val="0"/>
              </a:spcBef>
              <a:spcAft>
                <a:spcPct val="0"/>
              </a:spcAft>
              <a:buFontTx/>
              <a:buChar char="•"/>
            </a:pPr>
            <a:r>
              <a:rPr lang="en-US" altLang="en-US" sz="2000" dirty="0" smtClean="0">
                <a:solidFill>
                  <a:srgbClr val="413F3F"/>
                </a:solidFill>
                <a:latin typeface="inherit"/>
              </a:rPr>
              <a:t>n0</a:t>
            </a:r>
            <a:r>
              <a:rPr lang="en-US" altLang="en-US" sz="2000" dirty="0">
                <a:solidFill>
                  <a:srgbClr val="413F3F"/>
                </a:solidFill>
                <a:latin typeface="inherit"/>
              </a:rPr>
              <a:t>: number of negative instances covered by </a:t>
            </a:r>
            <a:r>
              <a:rPr lang="en-US" altLang="en-US" sz="2000" dirty="0" smtClean="0">
                <a:solidFill>
                  <a:srgbClr val="413F3F"/>
                </a:solidFill>
                <a:latin typeface="inherit"/>
              </a:rPr>
              <a:t>R0</a:t>
            </a:r>
            <a:endParaRPr lang="en-US" altLang="en-US" sz="2000" dirty="0">
              <a:solidFill>
                <a:srgbClr val="413F3F"/>
              </a:solidFill>
              <a:latin typeface="inherit"/>
            </a:endParaRPr>
          </a:p>
          <a:p>
            <a:pPr marL="0" lvl="0" indent="0" defTabSz="914400" eaLnBrk="0" fontAlgn="base" hangingPunct="0">
              <a:lnSpc>
                <a:spcPct val="100000"/>
              </a:lnSpc>
              <a:spcBef>
                <a:spcPct val="0"/>
              </a:spcBef>
              <a:spcAft>
                <a:spcPct val="0"/>
              </a:spcAft>
              <a:buFontTx/>
              <a:buChar char="•"/>
            </a:pPr>
            <a:r>
              <a:rPr lang="en-US" altLang="en-US" sz="2000" dirty="0" smtClean="0">
                <a:solidFill>
                  <a:srgbClr val="413F3F"/>
                </a:solidFill>
                <a:latin typeface="inherit"/>
              </a:rPr>
              <a:t>p1</a:t>
            </a:r>
            <a:r>
              <a:rPr lang="en-US" altLang="en-US" sz="2000" dirty="0">
                <a:solidFill>
                  <a:srgbClr val="413F3F"/>
                </a:solidFill>
                <a:latin typeface="inherit"/>
              </a:rPr>
              <a:t>: number of positive instances covered by </a:t>
            </a:r>
            <a:r>
              <a:rPr lang="en-US" altLang="en-US" sz="2000" dirty="0" smtClean="0">
                <a:solidFill>
                  <a:srgbClr val="413F3F"/>
                </a:solidFill>
                <a:latin typeface="inherit"/>
              </a:rPr>
              <a:t>R1</a:t>
            </a:r>
            <a:endParaRPr lang="en-US" altLang="en-US" sz="2000" dirty="0">
              <a:solidFill>
                <a:srgbClr val="413F3F"/>
              </a:solidFill>
              <a:latin typeface="inherit"/>
            </a:endParaRPr>
          </a:p>
          <a:p>
            <a:pPr marL="0" lvl="0" indent="0" defTabSz="914400" eaLnBrk="0" fontAlgn="base" hangingPunct="0">
              <a:lnSpc>
                <a:spcPct val="100000"/>
              </a:lnSpc>
              <a:spcBef>
                <a:spcPct val="0"/>
              </a:spcBef>
              <a:spcAft>
                <a:spcPct val="0"/>
              </a:spcAft>
              <a:buFontTx/>
              <a:buChar char="•"/>
            </a:pPr>
            <a:r>
              <a:rPr lang="en-US" altLang="en-US" sz="2000" dirty="0" smtClean="0">
                <a:solidFill>
                  <a:srgbClr val="413F3F"/>
                </a:solidFill>
                <a:latin typeface="inherit"/>
              </a:rPr>
              <a:t>n1</a:t>
            </a:r>
            <a:r>
              <a:rPr lang="en-US" altLang="en-US" sz="2000" dirty="0">
                <a:solidFill>
                  <a:srgbClr val="413F3F"/>
                </a:solidFill>
                <a:latin typeface="inherit"/>
              </a:rPr>
              <a:t>: number of negative instances covered by </a:t>
            </a:r>
            <a:r>
              <a:rPr lang="en-US" altLang="en-US" sz="2400" dirty="0">
                <a:solidFill>
                  <a:srgbClr val="413F3F"/>
                </a:solidFill>
                <a:latin typeface="MathJax_Math-italic"/>
              </a:rPr>
              <a:t>R</a:t>
            </a:r>
            <a:r>
              <a:rPr lang="en-US" altLang="en-US" sz="1200" dirty="0">
                <a:solidFill>
                  <a:srgbClr val="413F3F"/>
                </a:solidFill>
                <a:latin typeface="MathJax_Main"/>
              </a:rPr>
              <a:t>1</a:t>
            </a:r>
            <a:endParaRPr lang="en-US" altLang="en-US" sz="2000" dirty="0">
              <a:solidFill>
                <a:srgbClr val="413F3F"/>
              </a:solidFill>
              <a:latin typeface="Rosario"/>
            </a:endParaRPr>
          </a:p>
          <a:p>
            <a:pPr marL="0" lvl="0" indent="0" defTabSz="914400" eaLnBrk="0" fontAlgn="base" hangingPunct="0">
              <a:lnSpc>
                <a:spcPct val="100000"/>
              </a:lnSpc>
              <a:spcBef>
                <a:spcPct val="0"/>
              </a:spcBef>
              <a:spcAft>
                <a:spcPct val="0"/>
              </a:spcAft>
              <a:buNone/>
            </a:pPr>
            <a:r>
              <a:rPr lang="en-US" altLang="en-US" sz="1100" dirty="0"/>
              <a:t/>
            </a:r>
            <a:br>
              <a:rPr lang="en-US" altLang="en-US" sz="1100" dirty="0"/>
            </a:br>
            <a:endParaRPr lang="en-US" altLang="en-US" sz="3200" dirty="0">
              <a:latin typeface="Arial" panose="020B0604020202020204" pitchFamily="34" charset="0"/>
            </a:endParaRPr>
          </a:p>
          <a:p>
            <a:pPr marL="0" lvl="0" indent="0" defTabSz="914400" eaLnBrk="0" fontAlgn="base" hangingPunct="0">
              <a:lnSpc>
                <a:spcPct val="100000"/>
              </a:lnSpc>
              <a:spcBef>
                <a:spcPct val="0"/>
              </a:spcBef>
              <a:spcAft>
                <a:spcPct val="0"/>
              </a:spcAft>
              <a:buFontTx/>
              <a:buChar char="•"/>
            </a:pPr>
            <a:endParaRPr lang="en-US" altLang="en-US" sz="2000" dirty="0">
              <a:solidFill>
                <a:srgbClr val="413F3F"/>
              </a:solidFill>
              <a:latin typeface="inherit"/>
            </a:endParaRPr>
          </a:p>
          <a:p>
            <a:pPr marL="0" indent="0">
              <a:buNone/>
            </a:pPr>
            <a:endParaRPr lang="en-IN" dirty="0"/>
          </a:p>
        </p:txBody>
      </p:sp>
      <p:pic>
        <p:nvPicPr>
          <p:cNvPr id="4" name="Picture 3"/>
          <p:cNvPicPr>
            <a:picLocks noChangeAspect="1"/>
          </p:cNvPicPr>
          <p:nvPr/>
        </p:nvPicPr>
        <p:blipFill>
          <a:blip r:embed="rId2"/>
          <a:stretch>
            <a:fillRect/>
          </a:stretch>
        </p:blipFill>
        <p:spPr>
          <a:xfrm>
            <a:off x="2338387" y="2668648"/>
            <a:ext cx="4467225" cy="676275"/>
          </a:xfrm>
          <a:prstGeom prst="rect">
            <a:avLst/>
          </a:prstGeom>
        </p:spPr>
      </p:pic>
    </p:spTree>
    <p:extLst>
      <p:ext uri="{BB962C8B-B14F-4D97-AF65-F5344CB8AC3E}">
        <p14:creationId xmlns:p14="http://schemas.microsoft.com/office/powerpoint/2010/main" val="145555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altLang="en-US" smtClean="0"/>
              <a:t>Rule-Based Classifier</a:t>
            </a:r>
            <a:endParaRPr lang="en-US" altLang="en-US" dirty="0"/>
          </a:p>
        </p:txBody>
      </p:sp>
      <p:sp>
        <p:nvSpPr>
          <p:cNvPr id="959491" name="Rectangle 3"/>
          <p:cNvSpPr>
            <a:spLocks noGrp="1" noChangeArrowheads="1"/>
          </p:cNvSpPr>
          <p:nvPr>
            <p:ph idx="1"/>
          </p:nvPr>
        </p:nvSpPr>
        <p:spPr>
          <a:xfrm>
            <a:off x="438869" y="1402931"/>
            <a:ext cx="7886700" cy="4351338"/>
          </a:xfrm>
        </p:spPr>
        <p:txBody>
          <a:bodyPr>
            <a:normAutofit/>
          </a:bodyPr>
          <a:lstStyle/>
          <a:p>
            <a:r>
              <a:rPr lang="en-US" altLang="en-US" sz="2400" dirty="0" smtClean="0"/>
              <a:t>Classify records by using a collection of “if…then…” rules</a:t>
            </a:r>
          </a:p>
          <a:p>
            <a:r>
              <a:rPr lang="en-US" altLang="en-US" sz="2400" dirty="0" smtClean="0"/>
              <a:t>Rule:    (Condition) </a:t>
            </a:r>
            <a:r>
              <a:rPr lang="en-US" altLang="en-US" sz="2400" dirty="0" smtClean="0">
                <a:sym typeface="Symbol" panose="05050102010706020507" pitchFamily="18" charset="2"/>
              </a:rPr>
              <a:t> y       </a:t>
            </a:r>
            <a:r>
              <a:rPr lang="en-US" altLang="en-US" sz="2400" dirty="0" smtClean="0"/>
              <a:t>where </a:t>
            </a:r>
          </a:p>
          <a:p>
            <a:pPr lvl="1"/>
            <a:r>
              <a:rPr lang="en-US" altLang="en-US" sz="2400" dirty="0" smtClean="0"/>
              <a:t>Condition is a conjunctions of attributes </a:t>
            </a:r>
          </a:p>
          <a:p>
            <a:pPr lvl="1"/>
            <a:r>
              <a:rPr lang="en-US" altLang="en-US" sz="2400" dirty="0" smtClean="0"/>
              <a:t>y is the class label</a:t>
            </a:r>
          </a:p>
          <a:p>
            <a:pPr lvl="1"/>
            <a:r>
              <a:rPr lang="en-US" altLang="en-US" sz="2400" dirty="0" smtClean="0"/>
              <a:t>LHS: rule antecedent or condition</a:t>
            </a:r>
          </a:p>
          <a:p>
            <a:pPr lvl="1"/>
            <a:r>
              <a:rPr lang="en-US" altLang="en-US" sz="2400" dirty="0" smtClean="0"/>
              <a:t>RHS: rule consequent</a:t>
            </a:r>
          </a:p>
          <a:p>
            <a:pPr lvl="1"/>
            <a:r>
              <a:rPr lang="en-US" altLang="en-US" sz="2400" dirty="0" smtClean="0"/>
              <a:t>Examples of classification rules:</a:t>
            </a:r>
          </a:p>
          <a:p>
            <a:pPr lvl="2"/>
            <a:r>
              <a:rPr lang="en-US" altLang="en-US" sz="2400" dirty="0" smtClean="0"/>
              <a:t> (Blood Type=Warm) </a:t>
            </a:r>
            <a:r>
              <a:rPr lang="en-US" altLang="en-US" sz="2400" dirty="0" smtClean="0">
                <a:sym typeface="Symbol" panose="05050102010706020507" pitchFamily="18" charset="2"/>
              </a:rPr>
              <a:t> </a:t>
            </a:r>
            <a:r>
              <a:rPr lang="en-US" altLang="en-US" sz="2400" dirty="0" smtClean="0"/>
              <a:t>(Lay Eggs=Yes) </a:t>
            </a:r>
            <a:r>
              <a:rPr lang="en-US" altLang="en-US" sz="2400" dirty="0" smtClean="0">
                <a:sym typeface="Symbol" panose="05050102010706020507" pitchFamily="18" charset="2"/>
              </a:rPr>
              <a:t> Birds</a:t>
            </a:r>
          </a:p>
          <a:p>
            <a:pPr lvl="2"/>
            <a:r>
              <a:rPr lang="en-US" altLang="en-US" sz="2400" dirty="0" smtClean="0">
                <a:sym typeface="Symbol" panose="05050102010706020507" pitchFamily="18" charset="2"/>
              </a:rPr>
              <a:t> (Taxable Income &lt; 50K)  (Refund=Yes)  Evade=No</a:t>
            </a:r>
            <a:endParaRPr lang="en-US" altLang="en-US" sz="2400" dirty="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649AB6AE-DC6C-4C19-AD98-A8BE141DCE93}" type="slidenum">
              <a:rPr lang="en-US" smtClean="0"/>
              <a:pPr/>
              <a:t>3</a:t>
            </a:fld>
            <a:endParaRPr lang="en-US"/>
          </a:p>
        </p:txBody>
      </p:sp>
      <p:sp>
        <p:nvSpPr>
          <p:cNvPr id="3" name="Date Placeholder 2"/>
          <p:cNvSpPr>
            <a:spLocks noGrp="1"/>
          </p:cNvSpPr>
          <p:nvPr>
            <p:ph type="dt" sz="half" idx="4294967295"/>
          </p:nvPr>
        </p:nvSpPr>
        <p:spPr>
          <a:xfrm>
            <a:off x="0" y="6643688"/>
            <a:ext cx="2057400" cy="214312"/>
          </a:xfrm>
        </p:spPr>
        <p:txBody>
          <a:bodyPr/>
          <a:lstStyle/>
          <a:p>
            <a:fld id="{B236674D-61AE-4162-86B5-0D5893A49764}" type="datetime1">
              <a:rPr lang="en-US" smtClean="0"/>
              <a:pPr/>
              <a:t>12/11/2021</a:t>
            </a:fld>
            <a:endParaRPr lang="en-US"/>
          </a:p>
        </p:txBody>
      </p:sp>
    </p:spTree>
    <p:extLst>
      <p:ext uri="{BB962C8B-B14F-4D97-AF65-F5344CB8AC3E}">
        <p14:creationId xmlns:p14="http://schemas.microsoft.com/office/powerpoint/2010/main" val="3928070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Pruning rule</a:t>
            </a:r>
            <a:endParaRPr lang="en-IN" dirty="0"/>
          </a:p>
        </p:txBody>
      </p:sp>
      <p:sp>
        <p:nvSpPr>
          <p:cNvPr id="3" name="Content Placeholder 2"/>
          <p:cNvSpPr>
            <a:spLocks noGrp="1"/>
          </p:cNvSpPr>
          <p:nvPr>
            <p:ph idx="1"/>
          </p:nvPr>
        </p:nvSpPr>
        <p:spPr/>
        <p:txBody>
          <a:bodyPr/>
          <a:lstStyle/>
          <a:p>
            <a:r>
              <a:rPr lang="en-US" altLang="en-US" sz="2000" dirty="0">
                <a:latin typeface="Arial" panose="020B0604020202020204" pitchFamily="34" charset="0"/>
                <a:cs typeface="Arial" panose="020B0604020202020204" pitchFamily="34" charset="0"/>
              </a:rPr>
              <a:t>Rule pruning based on an independent set of test tuples</a:t>
            </a:r>
          </a:p>
          <a:p>
            <a:pPr lvl="2"/>
            <a:r>
              <a:rPr lang="en-US" altLang="en-US" sz="2000" dirty="0" err="1">
                <a:latin typeface="Arial" panose="020B0604020202020204" pitchFamily="34" charset="0"/>
                <a:cs typeface="Arial" panose="020B0604020202020204" pitchFamily="34" charset="0"/>
              </a:rPr>
              <a:t>Pos</a:t>
            </a:r>
            <a:r>
              <a:rPr lang="en-US" altLang="en-US" sz="2000" dirty="0">
                <a:latin typeface="Arial" panose="020B0604020202020204" pitchFamily="34" charset="0"/>
                <a:cs typeface="Arial" panose="020B0604020202020204" pitchFamily="34" charset="0"/>
              </a:rPr>
              <a:t>/</a:t>
            </a:r>
            <a:r>
              <a:rPr lang="en-US" altLang="en-US" sz="2000" dirty="0" err="1">
                <a:latin typeface="Arial" panose="020B0604020202020204" pitchFamily="34" charset="0"/>
                <a:cs typeface="Arial" panose="020B0604020202020204" pitchFamily="34" charset="0"/>
              </a:rPr>
              <a:t>neg</a:t>
            </a:r>
            <a:r>
              <a:rPr lang="en-US" altLang="en-US" sz="2000" dirty="0">
                <a:latin typeface="Arial" panose="020B0604020202020204" pitchFamily="34" charset="0"/>
                <a:cs typeface="Arial" panose="020B0604020202020204" pitchFamily="34" charset="0"/>
              </a:rPr>
              <a:t> are # of positive/negative tuples covered by R.</a:t>
            </a:r>
          </a:p>
          <a:p>
            <a:pPr lvl="2"/>
            <a:r>
              <a:rPr lang="en-US" altLang="en-US" sz="2000" dirty="0">
                <a:latin typeface="Arial" panose="020B0604020202020204" pitchFamily="34" charset="0"/>
                <a:cs typeface="Arial" panose="020B0604020202020204" pitchFamily="34" charset="0"/>
              </a:rPr>
              <a:t>If </a:t>
            </a:r>
            <a:r>
              <a:rPr lang="en-US" altLang="en-US" sz="2000" dirty="0" err="1">
                <a:latin typeface="Arial" panose="020B0604020202020204" pitchFamily="34" charset="0"/>
                <a:cs typeface="Arial" panose="020B0604020202020204" pitchFamily="34" charset="0"/>
              </a:rPr>
              <a:t>FOIL_Prune</a:t>
            </a:r>
            <a:r>
              <a:rPr lang="en-US" altLang="en-US" sz="2000" dirty="0">
                <a:latin typeface="Arial" panose="020B0604020202020204" pitchFamily="34" charset="0"/>
                <a:cs typeface="Arial" panose="020B0604020202020204" pitchFamily="34" charset="0"/>
              </a:rPr>
              <a:t> is higher for the pruned version of R, prune R</a:t>
            </a:r>
          </a:p>
          <a:p>
            <a:pPr marL="0" indent="0">
              <a:buNone/>
            </a:pPr>
            <a:endParaRPr lang="en-IN" dirty="0" smtClean="0"/>
          </a:p>
          <a:p>
            <a:pPr marL="0" indent="0">
              <a:buNone/>
            </a:pPr>
            <a:endParaRPr lang="en-IN" dirty="0"/>
          </a:p>
        </p:txBody>
      </p:sp>
      <p:sp>
        <p:nvSpPr>
          <p:cNvPr id="4" name="Rectangle 1"/>
          <p:cNvSpPr>
            <a:spLocks noChangeArrowheads="1"/>
          </p:cNvSpPr>
          <p:nvPr/>
        </p:nvSpPr>
        <p:spPr bwMode="auto">
          <a:xfrm>
            <a:off x="-2032000" y="3379401"/>
            <a:ext cx="2570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Object 6">
            <a:extLst>
              <a:ext uri="{FF2B5EF4-FFF2-40B4-BE49-F238E27FC236}">
                <a16:creationId xmlns:a16="http://schemas.microsoft.com/office/drawing/2014/main" xmlns="" id="{9ED1C234-17E0-4A2C-BAFC-8AF81F863078}"/>
              </a:ext>
            </a:extLst>
          </p:cNvPr>
          <p:cNvGraphicFramePr>
            <a:graphicFrameLocks noChangeAspect="1"/>
          </p:cNvGraphicFramePr>
          <p:nvPr>
            <p:extLst>
              <p:ext uri="{D42A27DB-BD31-4B8C-83A1-F6EECF244321}">
                <p14:modId xmlns:p14="http://schemas.microsoft.com/office/powerpoint/2010/main" val="597857430"/>
              </p:ext>
            </p:extLst>
          </p:nvPr>
        </p:nvGraphicFramePr>
        <p:xfrm>
          <a:off x="2178050" y="3651250"/>
          <a:ext cx="4565650" cy="700087"/>
        </p:xfrm>
        <a:graphic>
          <a:graphicData uri="http://schemas.openxmlformats.org/presentationml/2006/ole">
            <mc:AlternateContent xmlns:mc="http://schemas.openxmlformats.org/markup-compatibility/2006">
              <mc:Choice xmlns:v="urn:schemas-microsoft-com:vml" Requires="v">
                <p:oleObj spid="_x0000_s99337" name="Equation" r:id="rId3" imgW="1892300" imgH="419100" progId="Equation.3">
                  <p:embed/>
                </p:oleObj>
              </mc:Choice>
              <mc:Fallback>
                <p:oleObj name="Equation" r:id="rId3" imgW="1892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3651250"/>
                        <a:ext cx="4565650" cy="7000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86079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sz="1600" dirty="0">
                <a:latin typeface="+mj-lt"/>
              </a:rPr>
              <a:t> </a:t>
            </a:r>
            <a:r>
              <a:rPr lang="en-IN" sz="1600" dirty="0" smtClean="0">
                <a:latin typeface="+mj-lt"/>
              </a:rPr>
              <a:t>                                                 </a:t>
            </a:r>
            <a:r>
              <a:rPr lang="en-IN" sz="4000" dirty="0" smtClean="0">
                <a:latin typeface="Calibri" panose="020F0502020204030204" pitchFamily="34" charset="0"/>
                <a:cs typeface="Calibri" panose="020F0502020204030204" pitchFamily="34" charset="0"/>
              </a:rPr>
              <a:t>Ensemble methods</a:t>
            </a:r>
            <a:endParaRPr lang="en-IN"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4952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p:txBody>
          <a:bodyPr/>
          <a:lstStyle/>
          <a:p>
            <a:r>
              <a:rPr lang="en-US" altLang="en-US" smtClean="0"/>
              <a:t>Ensemble Methods</a:t>
            </a:r>
            <a:endParaRPr lang="en-US" altLang="en-US"/>
          </a:p>
        </p:txBody>
      </p:sp>
      <p:sp>
        <p:nvSpPr>
          <p:cNvPr id="1096707" name="Rectangle 3"/>
          <p:cNvSpPr>
            <a:spLocks noGrp="1" noChangeArrowheads="1"/>
          </p:cNvSpPr>
          <p:nvPr>
            <p:ph idx="1"/>
          </p:nvPr>
        </p:nvSpPr>
        <p:spPr/>
        <p:txBody>
          <a:bodyPr>
            <a:normAutofit/>
          </a:bodyPr>
          <a:lstStyle/>
          <a:p>
            <a:r>
              <a:rPr lang="en-US" altLang="en-US" sz="2800" dirty="0" smtClean="0">
                <a:latin typeface="Arial" panose="020B0604020202020204" pitchFamily="34" charset="0"/>
                <a:cs typeface="Arial" panose="020B0604020202020204" pitchFamily="34" charset="0"/>
              </a:rPr>
              <a:t>Classification technique</a:t>
            </a:r>
          </a:p>
          <a:p>
            <a:endParaRPr lang="en-US" altLang="en-US" sz="2800" dirty="0" smtClean="0">
              <a:latin typeface="Arial" panose="020B0604020202020204" pitchFamily="34" charset="0"/>
              <a:cs typeface="Arial" panose="020B0604020202020204" pitchFamily="34" charset="0"/>
            </a:endParaRPr>
          </a:p>
          <a:p>
            <a:r>
              <a:rPr lang="en-US" altLang="en-US" sz="2800" dirty="0" smtClean="0">
                <a:latin typeface="Arial" panose="020B0604020202020204" pitchFamily="34" charset="0"/>
                <a:cs typeface="Arial" panose="020B0604020202020204" pitchFamily="34" charset="0"/>
              </a:rPr>
              <a:t>Combines many base models and produce a optimal predictive model</a:t>
            </a:r>
            <a:endParaRPr lang="en-US" altLang="en-US" sz="28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649AB6AE-DC6C-4C19-AD98-A8BE141DCE93}" type="slidenum">
              <a:rPr lang="en-US" smtClean="0"/>
              <a:pPr/>
              <a:t>32</a:t>
            </a:fld>
            <a:endParaRPr lang="en-US"/>
          </a:p>
        </p:txBody>
      </p:sp>
      <p:sp>
        <p:nvSpPr>
          <p:cNvPr id="3" name="Date Placeholder 2"/>
          <p:cNvSpPr>
            <a:spLocks noGrp="1"/>
          </p:cNvSpPr>
          <p:nvPr>
            <p:ph type="dt" sz="half" idx="4294967295"/>
          </p:nvPr>
        </p:nvSpPr>
        <p:spPr>
          <a:xfrm>
            <a:off x="0" y="6643688"/>
            <a:ext cx="2057400" cy="214312"/>
          </a:xfrm>
        </p:spPr>
        <p:txBody>
          <a:bodyPr/>
          <a:lstStyle/>
          <a:p>
            <a:fld id="{55A2188C-92FD-417E-9EED-18200121FA7F}" type="datetime1">
              <a:rPr lang="en-US" smtClean="0"/>
              <a:pPr/>
              <a:t>12/11/2021</a:t>
            </a:fld>
            <a:endParaRPr lang="en-US"/>
          </a:p>
        </p:txBody>
      </p:sp>
    </p:spTree>
    <p:extLst>
      <p:ext uri="{BB962C8B-B14F-4D97-AF65-F5344CB8AC3E}">
        <p14:creationId xmlns:p14="http://schemas.microsoft.com/office/powerpoint/2010/main" val="778467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r>
              <a:rPr lang="en-US" altLang="en-US" smtClean="0"/>
              <a:t>General Idea</a:t>
            </a:r>
            <a:endParaRPr lang="en-US" altLang="en-US"/>
          </a:p>
        </p:txBody>
      </p:sp>
      <p:graphicFrame>
        <p:nvGraphicFramePr>
          <p:cNvPr id="1097731" name="Object 3"/>
          <p:cNvGraphicFramePr>
            <a:graphicFrameLocks noGrp="1" noChangeAspect="1"/>
          </p:cNvGraphicFramePr>
          <p:nvPr>
            <p:ph idx="1"/>
            <p:extLst/>
          </p:nvPr>
        </p:nvGraphicFramePr>
        <p:xfrm>
          <a:off x="1676400" y="1825625"/>
          <a:ext cx="5791200" cy="4351338"/>
        </p:xfrm>
        <a:graphic>
          <a:graphicData uri="http://schemas.openxmlformats.org/presentationml/2006/ole">
            <mc:AlternateContent xmlns:mc="http://schemas.openxmlformats.org/markup-compatibility/2006">
              <mc:Choice xmlns:v="urn:schemas-microsoft-com:vml" Requires="v">
                <p:oleObj spid="_x0000_s82977" name="Visio" r:id="rId3" imgW="9740951" imgH="7320219" progId="Visio.Drawing.6">
                  <p:embed/>
                </p:oleObj>
              </mc:Choice>
              <mc:Fallback>
                <p:oleObj name="Visio" r:id="rId3" imgW="9740951" imgH="732021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25625"/>
                        <a:ext cx="57912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649AB6AE-DC6C-4C19-AD98-A8BE141DCE93}" type="slidenum">
              <a:rPr lang="en-US" smtClean="0"/>
              <a:pPr/>
              <a:t>33</a:t>
            </a:fld>
            <a:endParaRPr lang="en-US"/>
          </a:p>
        </p:txBody>
      </p:sp>
      <p:sp>
        <p:nvSpPr>
          <p:cNvPr id="3" name="Date Placeholder 2"/>
          <p:cNvSpPr>
            <a:spLocks noGrp="1"/>
          </p:cNvSpPr>
          <p:nvPr>
            <p:ph type="dt" sz="half" idx="4294967295"/>
          </p:nvPr>
        </p:nvSpPr>
        <p:spPr>
          <a:xfrm>
            <a:off x="0" y="6643688"/>
            <a:ext cx="2057400" cy="214312"/>
          </a:xfrm>
        </p:spPr>
        <p:txBody>
          <a:bodyPr/>
          <a:lstStyle/>
          <a:p>
            <a:fld id="{7D8C9458-003C-4E46-9E52-5CF06253A0F1}" type="datetime1">
              <a:rPr lang="en-US" smtClean="0"/>
              <a:pPr/>
              <a:t>12/11/2021</a:t>
            </a:fld>
            <a:endParaRPr lang="en-US"/>
          </a:p>
        </p:txBody>
      </p:sp>
    </p:spTree>
    <p:extLst>
      <p:ext uri="{BB962C8B-B14F-4D97-AF65-F5344CB8AC3E}">
        <p14:creationId xmlns:p14="http://schemas.microsoft.com/office/powerpoint/2010/main" val="2970023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6" name="Rectangle 5"/>
          <p:cNvSpPr/>
          <p:nvPr/>
        </p:nvSpPr>
        <p:spPr>
          <a:xfrm>
            <a:off x="1993900" y="3244334"/>
            <a:ext cx="5003800" cy="523220"/>
          </a:xfrm>
          <a:prstGeom prst="rect">
            <a:avLst/>
          </a:prstGeom>
        </p:spPr>
        <p:txBody>
          <a:bodyPr wrap="square">
            <a:spAutoFit/>
          </a:bodyPr>
          <a:lstStyle/>
          <a:p>
            <a:r>
              <a:rPr lang="en-US" altLang="en-US" sz="2800" dirty="0"/>
              <a:t>Why does it work?</a:t>
            </a:r>
            <a:endParaRPr lang="en-IN" sz="2800" dirty="0"/>
          </a:p>
        </p:txBody>
      </p:sp>
    </p:spTree>
    <p:extLst>
      <p:ext uri="{BB962C8B-B14F-4D97-AF65-F5344CB8AC3E}">
        <p14:creationId xmlns:p14="http://schemas.microsoft.com/office/powerpoint/2010/main" val="376744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800" b="1" dirty="0">
              <a:latin typeface="+mn-lt"/>
            </a:endParaRPr>
          </a:p>
        </p:txBody>
      </p:sp>
      <p:sp>
        <p:nvSpPr>
          <p:cNvPr id="5" name="Content Placeholder 4"/>
          <p:cNvSpPr>
            <a:spLocks noGrp="1"/>
          </p:cNvSpPr>
          <p:nvPr>
            <p:ph idx="1"/>
          </p:nvPr>
        </p:nvSpPr>
        <p:spPr/>
        <p:txBody>
          <a:bodyPr/>
          <a:lstStyle/>
          <a:p>
            <a:pPr marL="0" indent="0">
              <a:buNone/>
            </a:pPr>
            <a:endParaRPr lang="en-IN" b="1" dirty="0" smtClean="0"/>
          </a:p>
          <a:p>
            <a:pPr marL="0" indent="0">
              <a:buNone/>
            </a:pPr>
            <a:endParaRPr lang="en-IN" b="1" dirty="0"/>
          </a:p>
          <a:p>
            <a:pPr marL="0" indent="0">
              <a:buNone/>
            </a:pPr>
            <a:endParaRPr lang="en-IN" b="1" dirty="0" smtClean="0"/>
          </a:p>
          <a:p>
            <a:pPr marL="0" indent="0">
              <a:buNone/>
            </a:pPr>
            <a:endParaRPr lang="en-IN" b="1" dirty="0"/>
          </a:p>
          <a:p>
            <a:pPr marL="0" indent="0">
              <a:buNone/>
            </a:pPr>
            <a:endParaRPr lang="en-IN" b="1" dirty="0" smtClean="0"/>
          </a:p>
          <a:p>
            <a:pPr marL="0" indent="0">
              <a:buNone/>
            </a:pPr>
            <a:r>
              <a:rPr lang="en-IN" sz="3600" b="1" dirty="0">
                <a:latin typeface="Arial" panose="020B0604020202020204" pitchFamily="34" charset="0"/>
                <a:cs typeface="Arial" panose="020B0604020202020204" pitchFamily="34" charset="0"/>
              </a:rPr>
              <a:t> </a:t>
            </a:r>
            <a:r>
              <a:rPr lang="en-IN" sz="3600" b="1" dirty="0" smtClean="0">
                <a:latin typeface="Arial" panose="020B0604020202020204" pitchFamily="34" charset="0"/>
                <a:cs typeface="Arial" panose="020B0604020202020204" pitchFamily="34" charset="0"/>
              </a:rPr>
              <a:t>                       </a:t>
            </a:r>
            <a:r>
              <a:rPr lang="en-IN" sz="3600" b="1" dirty="0">
                <a:latin typeface="Arial" panose="020B0604020202020204" pitchFamily="34" charset="0"/>
                <a:cs typeface="Arial" panose="020B0604020202020204" pitchFamily="34" charset="0"/>
              </a:rPr>
              <a:t>Prediction</a:t>
            </a:r>
            <a:endParaRPr lang="en-US" sz="3600" dirty="0">
              <a:latin typeface="Arial" panose="020B0604020202020204" pitchFamily="34" charset="0"/>
              <a:cs typeface="Arial" panose="020B0604020202020204" pitchFamily="34" charset="0"/>
            </a:endParaRPr>
          </a:p>
          <a:p>
            <a:pPr marL="0" indent="0">
              <a:buNone/>
            </a:pPr>
            <a:r>
              <a:rPr lang="en-IN" sz="3600" b="1" dirty="0" smtClean="0">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747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altLang="en-US" smtClean="0"/>
              <a:t>Prediction vs. Classification</a:t>
            </a:r>
            <a:endParaRPr lang="en-US" altLang="en-US" dirty="0"/>
          </a:p>
        </p:txBody>
      </p:sp>
      <p:sp>
        <p:nvSpPr>
          <p:cNvPr id="1494019" name="Rectangle 3"/>
          <p:cNvSpPr>
            <a:spLocks noGrp="1" noChangeArrowheads="1"/>
          </p:cNvSpPr>
          <p:nvPr>
            <p:ph idx="1"/>
          </p:nvPr>
        </p:nvSpPr>
        <p:spPr/>
        <p:txBody>
          <a:bodyPr>
            <a:normAutofit lnSpcReduction="10000"/>
          </a:bodyPr>
          <a:lstStyle/>
          <a:p>
            <a:r>
              <a:rPr lang="en-US" altLang="en-US" sz="2000" dirty="0" smtClean="0">
                <a:latin typeface="Arial" panose="020B0604020202020204" pitchFamily="34" charset="0"/>
                <a:cs typeface="Arial" panose="020B0604020202020204" pitchFamily="34" charset="0"/>
              </a:rPr>
              <a:t>How is (Numerical) prediction similar to classification?</a:t>
            </a:r>
          </a:p>
          <a:p>
            <a:pPr lvl="1"/>
            <a:r>
              <a:rPr lang="en-US" altLang="en-US" sz="2000" dirty="0" smtClean="0">
                <a:latin typeface="Arial" panose="020B0604020202020204" pitchFamily="34" charset="0"/>
                <a:cs typeface="Arial" panose="020B0604020202020204" pitchFamily="34" charset="0"/>
              </a:rPr>
              <a:t>construct a model</a:t>
            </a:r>
          </a:p>
          <a:p>
            <a:pPr lvl="1"/>
            <a:r>
              <a:rPr lang="en-US" altLang="en-US" sz="2000" dirty="0" smtClean="0">
                <a:latin typeface="Arial" panose="020B0604020202020204" pitchFamily="34" charset="0"/>
                <a:cs typeface="Arial" panose="020B0604020202020204" pitchFamily="34" charset="0"/>
              </a:rPr>
              <a:t>use model to predict continuous or ordered  value for a given input</a:t>
            </a:r>
          </a:p>
          <a:p>
            <a:r>
              <a:rPr lang="en-US" altLang="en-US" sz="2000" dirty="0" smtClean="0">
                <a:latin typeface="Arial" panose="020B0604020202020204" pitchFamily="34" charset="0"/>
                <a:cs typeface="Arial" panose="020B0604020202020204" pitchFamily="34" charset="0"/>
              </a:rPr>
              <a:t>Difference between Prediction and classification</a:t>
            </a:r>
          </a:p>
          <a:p>
            <a:pPr lvl="1"/>
            <a:r>
              <a:rPr lang="en-US" altLang="en-US" sz="2000" dirty="0" smtClean="0">
                <a:latin typeface="Arial" panose="020B0604020202020204" pitchFamily="34" charset="0"/>
                <a:cs typeface="Arial" panose="020B0604020202020204" pitchFamily="34" charset="0"/>
              </a:rPr>
              <a:t>Classification refers to predict categorical class label</a:t>
            </a:r>
          </a:p>
          <a:p>
            <a:pPr lvl="1"/>
            <a:r>
              <a:rPr lang="en-US" altLang="en-US" sz="2000" dirty="0" smtClean="0">
                <a:latin typeface="Arial" panose="020B0604020202020204" pitchFamily="34" charset="0"/>
                <a:cs typeface="Arial" panose="020B0604020202020204" pitchFamily="34" charset="0"/>
              </a:rPr>
              <a:t>Prediction models continuous-valued functions</a:t>
            </a:r>
          </a:p>
          <a:p>
            <a:r>
              <a:rPr lang="en-US" altLang="en-US" sz="2000" dirty="0" smtClean="0">
                <a:latin typeface="Arial" panose="020B0604020202020204" pitchFamily="34" charset="0"/>
                <a:cs typeface="Arial" panose="020B0604020202020204" pitchFamily="34" charset="0"/>
              </a:rPr>
              <a:t>Advantages</a:t>
            </a:r>
          </a:p>
          <a:p>
            <a:pPr marL="0" indent="0">
              <a:buNone/>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Profit, sales, mortgage rates, house values, square footage, temperature, or distance could all be predicted using regression techniques. </a:t>
            </a:r>
          </a:p>
          <a:p>
            <a:pPr marL="0" indent="0">
              <a:buNone/>
            </a:pPr>
            <a:r>
              <a:rPr lang="en-US" sz="2000" dirty="0" smtClean="0">
                <a:latin typeface="Arial" panose="020B0604020202020204" pitchFamily="34" charset="0"/>
                <a:cs typeface="Arial" panose="020B0604020202020204" pitchFamily="34" charset="0"/>
              </a:rPr>
              <a:t>For example, a regression model could be used to predict the value of a house based on location, number of rooms, lot size, and other factors.</a:t>
            </a:r>
            <a:endParaRPr lang="en-US" altLang="en-US"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F57089CE-8687-402B-BE29-7AC26E8DB3A4}" type="slidenum">
              <a:rPr lang="en-US" altLang="en-US" smtClean="0"/>
              <a:pPr/>
              <a:t>36</a:t>
            </a:fld>
            <a:endParaRPr lang="en-US" altLang="en-US"/>
          </a:p>
        </p:txBody>
      </p:sp>
      <p:sp>
        <p:nvSpPr>
          <p:cNvPr id="4" name="Date Placeholder 3"/>
          <p:cNvSpPr>
            <a:spLocks noGrp="1"/>
          </p:cNvSpPr>
          <p:nvPr>
            <p:ph type="dt" sz="half" idx="4294967295"/>
          </p:nvPr>
        </p:nvSpPr>
        <p:spPr>
          <a:xfrm>
            <a:off x="0" y="6643688"/>
            <a:ext cx="2057400" cy="214312"/>
          </a:xfrm>
        </p:spPr>
        <p:txBody>
          <a:bodyPr/>
          <a:lstStyle/>
          <a:p>
            <a:fld id="{ABB06A5C-6ED9-4764-BFDC-469D73BB4920}" type="datetime1">
              <a:rPr lang="en-US" altLang="en-US" smtClean="0"/>
              <a:pPr/>
              <a:t>12/11/2021</a:t>
            </a:fld>
            <a:endParaRPr lang="en-US" altLang="en-US"/>
          </a:p>
        </p:txBody>
      </p:sp>
    </p:spTree>
    <p:extLst>
      <p:ext uri="{BB962C8B-B14F-4D97-AF65-F5344CB8AC3E}">
        <p14:creationId xmlns:p14="http://schemas.microsoft.com/office/powerpoint/2010/main" val="2070721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Regression for Prediction</a:t>
            </a:r>
            <a:endParaRPr lang="en-US" dirty="0"/>
          </a:p>
        </p:txBody>
      </p:sp>
      <p:sp>
        <p:nvSpPr>
          <p:cNvPr id="5" name="Slide Number Placeholder 4"/>
          <p:cNvSpPr>
            <a:spLocks noGrp="1"/>
          </p:cNvSpPr>
          <p:nvPr>
            <p:ph type="sldNum" sz="quarter" idx="12"/>
          </p:nvPr>
        </p:nvSpPr>
        <p:spPr/>
        <p:txBody>
          <a:bodyPr/>
          <a:lstStyle/>
          <a:p>
            <a:fld id="{2561AFFF-E2F4-402D-873F-F9B1B7CF2EDD}" type="slidenum">
              <a:rPr lang="en-US" smtClean="0"/>
              <a:pPr/>
              <a:t>37</a:t>
            </a:fld>
            <a:endParaRPr lang="en-US"/>
          </a:p>
        </p:txBody>
      </p:sp>
      <p:sp>
        <p:nvSpPr>
          <p:cNvPr id="4" name="Date Placeholder 3"/>
          <p:cNvSpPr>
            <a:spLocks noGrp="1"/>
          </p:cNvSpPr>
          <p:nvPr>
            <p:ph type="dt" sz="half" idx="4294967295"/>
          </p:nvPr>
        </p:nvSpPr>
        <p:spPr>
          <a:xfrm>
            <a:off x="0" y="6643688"/>
            <a:ext cx="2057400" cy="214312"/>
          </a:xfrm>
        </p:spPr>
        <p:txBody>
          <a:bodyPr/>
          <a:lstStyle/>
          <a:p>
            <a:fld id="{0E2CBB1B-700C-442D-BE39-365FB24586EC}" type="datetime1">
              <a:rPr lang="en-US" smtClean="0"/>
              <a:pPr/>
              <a:t>12/11/2021</a:t>
            </a:fld>
            <a:endParaRPr lang="en-US"/>
          </a:p>
        </p:txBody>
      </p:sp>
      <p:pic>
        <p:nvPicPr>
          <p:cNvPr id="6" name="Picture 5"/>
          <p:cNvPicPr>
            <a:picLocks noChangeAspect="1"/>
          </p:cNvPicPr>
          <p:nvPr/>
        </p:nvPicPr>
        <p:blipFill>
          <a:blip r:embed="rId3"/>
          <a:stretch>
            <a:fillRect/>
          </a:stretch>
        </p:blipFill>
        <p:spPr>
          <a:xfrm>
            <a:off x="1028700" y="1838324"/>
            <a:ext cx="7023100" cy="4308475"/>
          </a:xfrm>
          <a:prstGeom prst="rect">
            <a:avLst/>
          </a:prstGeom>
        </p:spPr>
      </p:pic>
    </p:spTree>
    <p:extLst>
      <p:ext uri="{BB962C8B-B14F-4D97-AF65-F5344CB8AC3E}">
        <p14:creationId xmlns:p14="http://schemas.microsoft.com/office/powerpoint/2010/main" val="10775666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altLang="en-US" smtClean="0"/>
              <a:t>Prediction Techniques</a:t>
            </a:r>
            <a:endParaRPr lang="en-US" altLang="en-US" dirty="0"/>
          </a:p>
        </p:txBody>
      </p:sp>
      <p:sp>
        <p:nvSpPr>
          <p:cNvPr id="1494019" name="Rectangle 3"/>
          <p:cNvSpPr>
            <a:spLocks noGrp="1" noChangeArrowheads="1"/>
          </p:cNvSpPr>
          <p:nvPr>
            <p:ph idx="1"/>
          </p:nvPr>
        </p:nvSpPr>
        <p:spPr/>
        <p:txBody>
          <a:bodyPr>
            <a:normAutofit/>
          </a:bodyPr>
          <a:lstStyle/>
          <a:p>
            <a:r>
              <a:rPr lang="en-US" altLang="en-US" sz="2800" dirty="0" smtClean="0">
                <a:latin typeface="Arial" panose="020B0604020202020204" pitchFamily="34" charset="0"/>
                <a:cs typeface="Arial" panose="020B0604020202020204" pitchFamily="34" charset="0"/>
              </a:rPr>
              <a:t>Regression analysis</a:t>
            </a:r>
          </a:p>
          <a:p>
            <a:pPr lvl="1"/>
            <a:r>
              <a:rPr lang="en-US" altLang="en-US" sz="2800" dirty="0" smtClean="0">
                <a:latin typeface="Arial" panose="020B0604020202020204" pitchFamily="34" charset="0"/>
                <a:cs typeface="Arial" panose="020B0604020202020204" pitchFamily="34" charset="0"/>
              </a:rPr>
              <a:t>Linear regression</a:t>
            </a:r>
          </a:p>
          <a:p>
            <a:pPr lvl="1"/>
            <a:r>
              <a:rPr lang="en-US" altLang="en-US" sz="2800" dirty="0" smtClean="0">
                <a:latin typeface="Arial" panose="020B0604020202020204" pitchFamily="34" charset="0"/>
                <a:cs typeface="Arial" panose="020B0604020202020204" pitchFamily="34" charset="0"/>
              </a:rPr>
              <a:t>multiple regression</a:t>
            </a:r>
          </a:p>
          <a:p>
            <a:pPr lvl="1"/>
            <a:r>
              <a:rPr lang="en-US" altLang="en-US" sz="2800" dirty="0" smtClean="0">
                <a:latin typeface="Arial" panose="020B0604020202020204" pitchFamily="34" charset="0"/>
                <a:cs typeface="Arial" panose="020B0604020202020204" pitchFamily="34" charset="0"/>
              </a:rPr>
              <a:t>Non-linear regression</a:t>
            </a:r>
          </a:p>
          <a:p>
            <a:pPr lvl="1"/>
            <a:r>
              <a:rPr lang="en-US" altLang="en-US" sz="2800" dirty="0" smtClean="0">
                <a:latin typeface="Arial" panose="020B0604020202020204" pitchFamily="34" charset="0"/>
                <a:cs typeface="Arial" panose="020B0604020202020204" pitchFamily="34" charset="0"/>
              </a:rPr>
              <a:t>Other regression method: </a:t>
            </a:r>
          </a:p>
          <a:p>
            <a:pPr lvl="3">
              <a:buFont typeface="Wingdings" panose="05000000000000000000" pitchFamily="2" charset="2"/>
              <a:buChar char="v"/>
            </a:pPr>
            <a:r>
              <a:rPr lang="en-US" altLang="en-US" sz="2800" dirty="0" smtClean="0">
                <a:latin typeface="Arial" panose="020B0604020202020204" pitchFamily="34" charset="0"/>
                <a:cs typeface="Arial" panose="020B0604020202020204" pitchFamily="34" charset="0"/>
              </a:rPr>
              <a:t>regression trees</a:t>
            </a:r>
            <a:endParaRPr lang="en-US" alt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F57089CE-8687-402B-BE29-7AC26E8DB3A4}" type="slidenum">
              <a:rPr lang="en-US" altLang="en-US" smtClean="0"/>
              <a:pPr/>
              <a:t>38</a:t>
            </a:fld>
            <a:endParaRPr lang="en-US" altLang="en-US"/>
          </a:p>
        </p:txBody>
      </p:sp>
      <p:sp>
        <p:nvSpPr>
          <p:cNvPr id="4" name="Date Placeholder 3"/>
          <p:cNvSpPr>
            <a:spLocks noGrp="1"/>
          </p:cNvSpPr>
          <p:nvPr>
            <p:ph type="dt" sz="half" idx="4294967295"/>
          </p:nvPr>
        </p:nvSpPr>
        <p:spPr>
          <a:xfrm>
            <a:off x="0" y="6643688"/>
            <a:ext cx="2057400" cy="214312"/>
          </a:xfrm>
        </p:spPr>
        <p:txBody>
          <a:bodyPr/>
          <a:lstStyle/>
          <a:p>
            <a:fld id="{A845F724-0A11-4F06-82E0-AB26E6B568A2}" type="datetime1">
              <a:rPr lang="en-US" altLang="en-US" smtClean="0"/>
              <a:pPr/>
              <a:t>12/11/2021</a:t>
            </a:fld>
            <a:endParaRPr lang="en-US" altLang="en-US" dirty="0"/>
          </a:p>
        </p:txBody>
      </p:sp>
    </p:spTree>
    <p:extLst>
      <p:ext uri="{BB962C8B-B14F-4D97-AF65-F5344CB8AC3E}">
        <p14:creationId xmlns:p14="http://schemas.microsoft.com/office/powerpoint/2010/main" val="933058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Regression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Regression analysis seeks to determine the values of parameters for a function that cause the function to best fit a set of data observations that you provide. </a:t>
            </a:r>
          </a:p>
          <a:p>
            <a:r>
              <a:rPr lang="en-US" dirty="0" smtClean="0"/>
              <a:t>The following equation expresses these relationships in symbols. It shows that regression is the process of estimating the value of a continuous target (y) as a function (F) of one or more predictors (x1 , x2 , ..., </a:t>
            </a:r>
            <a:r>
              <a:rPr lang="en-US" dirty="0" err="1" smtClean="0"/>
              <a:t>xn</a:t>
            </a:r>
            <a:r>
              <a:rPr lang="en-US" dirty="0" smtClean="0"/>
              <a:t>), a set of parameters (w1 , w2 , ..., </a:t>
            </a:r>
            <a:r>
              <a:rPr lang="en-US" dirty="0" err="1" smtClean="0"/>
              <a:t>wn</a:t>
            </a:r>
            <a:r>
              <a:rPr lang="en-US" dirty="0" smtClean="0"/>
              <a:t>), and a measure of error (e).</a:t>
            </a:r>
          </a:p>
          <a:p>
            <a:endParaRPr lang="en-US" dirty="0" smtClean="0"/>
          </a:p>
          <a:p>
            <a:pPr marL="342900" lvl="1" indent="0">
              <a:buNone/>
            </a:pPr>
            <a:r>
              <a:rPr lang="en-US" dirty="0" smtClean="0"/>
              <a:t>                                 </a:t>
            </a:r>
            <a:r>
              <a:rPr lang="en-US" sz="2400" b="1" dirty="0" smtClean="0">
                <a:solidFill>
                  <a:srgbClr val="FF0000"/>
                </a:solidFill>
              </a:rPr>
              <a:t>y = </a:t>
            </a:r>
            <a:r>
              <a:rPr lang="en-US" sz="2400" b="1" dirty="0" err="1">
                <a:solidFill>
                  <a:srgbClr val="FF0000"/>
                </a:solidFill>
              </a:rPr>
              <a:t>w</a:t>
            </a:r>
            <a:r>
              <a:rPr lang="en-US" sz="2400" b="1" dirty="0" err="1" smtClean="0">
                <a:solidFill>
                  <a:srgbClr val="FF0000"/>
                </a:solidFill>
              </a:rPr>
              <a:t>+mx</a:t>
            </a:r>
            <a:r>
              <a:rPr lang="en-US" sz="2400" b="1" dirty="0" smtClean="0">
                <a:solidFill>
                  <a:srgbClr val="FF0000"/>
                </a:solidFill>
              </a:rPr>
              <a:t>+ e </a:t>
            </a:r>
          </a:p>
          <a:p>
            <a:endParaRPr lang="en-US" dirty="0" smtClean="0"/>
          </a:p>
          <a:p>
            <a:r>
              <a:rPr lang="en-US" dirty="0" smtClean="0"/>
              <a:t>The predictors can be understood as independent variables and the target as a dependent variable. The error, also called the residual, is the difference between the expected and predicted value of the dependent variable. The regression parameters are also known as regression coefficients. </a:t>
            </a:r>
          </a:p>
          <a:p>
            <a:r>
              <a:rPr lang="en-US" dirty="0" smtClean="0"/>
              <a:t>The process of training a regression model involves finding the parameter values that minimize a measure of the error, for example, the sum of squared errors.</a:t>
            </a:r>
          </a:p>
          <a:p>
            <a:endParaRPr lang="en-US" dirty="0"/>
          </a:p>
        </p:txBody>
      </p:sp>
      <p:sp>
        <p:nvSpPr>
          <p:cNvPr id="5" name="Slide Number Placeholder 4"/>
          <p:cNvSpPr>
            <a:spLocks noGrp="1"/>
          </p:cNvSpPr>
          <p:nvPr>
            <p:ph type="sldNum" sz="quarter" idx="12"/>
          </p:nvPr>
        </p:nvSpPr>
        <p:spPr/>
        <p:txBody>
          <a:bodyPr/>
          <a:lstStyle/>
          <a:p>
            <a:fld id="{2561AFFF-E2F4-402D-873F-F9B1B7CF2EDD}" type="slidenum">
              <a:rPr lang="en-US" smtClean="0"/>
              <a:pPr/>
              <a:t>39</a:t>
            </a:fld>
            <a:endParaRPr lang="en-US"/>
          </a:p>
        </p:txBody>
      </p:sp>
      <p:sp>
        <p:nvSpPr>
          <p:cNvPr id="4" name="Date Placeholder 3"/>
          <p:cNvSpPr>
            <a:spLocks noGrp="1"/>
          </p:cNvSpPr>
          <p:nvPr>
            <p:ph type="dt" sz="half" idx="4294967295"/>
          </p:nvPr>
        </p:nvSpPr>
        <p:spPr>
          <a:xfrm>
            <a:off x="0" y="6643688"/>
            <a:ext cx="2057400" cy="214312"/>
          </a:xfrm>
        </p:spPr>
        <p:txBody>
          <a:bodyPr/>
          <a:lstStyle/>
          <a:p>
            <a:fld id="{2FA224C8-4665-453C-A242-5702DDA6E5A0}" type="datetime1">
              <a:rPr lang="en-US" smtClean="0"/>
              <a:pPr/>
              <a:t>12/11/2021</a:t>
            </a:fld>
            <a:endParaRPr lang="en-US"/>
          </a:p>
        </p:txBody>
      </p:sp>
    </p:spTree>
    <p:extLst>
      <p:ext uri="{BB962C8B-B14F-4D97-AF65-F5344CB8AC3E}">
        <p14:creationId xmlns:p14="http://schemas.microsoft.com/office/powerpoint/2010/main" val="554273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ltLang="en-US" smtClean="0"/>
              <a:t>Rule-based Classifier (Example)</a:t>
            </a:r>
            <a:endParaRPr lang="en-US" altLang="en-US" dirty="0"/>
          </a:p>
        </p:txBody>
      </p:sp>
      <p:pic>
        <p:nvPicPr>
          <p:cNvPr id="6" name="Picture 53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8700" y="1372097"/>
            <a:ext cx="5917223" cy="3358166"/>
          </a:xfrm>
        </p:spPr>
      </p:pic>
      <p:sp>
        <p:nvSpPr>
          <p:cNvPr id="2" name="Slide Number Placeholder 1"/>
          <p:cNvSpPr>
            <a:spLocks noGrp="1"/>
          </p:cNvSpPr>
          <p:nvPr>
            <p:ph type="sldNum" sz="quarter" idx="12"/>
          </p:nvPr>
        </p:nvSpPr>
        <p:spPr/>
        <p:txBody>
          <a:bodyPr/>
          <a:lstStyle/>
          <a:p>
            <a:fld id="{649AB6AE-DC6C-4C19-AD98-A8BE141DCE93}" type="slidenum">
              <a:rPr lang="en-US" smtClean="0"/>
              <a:pPr/>
              <a:t>4</a:t>
            </a:fld>
            <a:endParaRPr lang="en-US"/>
          </a:p>
        </p:txBody>
      </p:sp>
      <p:sp>
        <p:nvSpPr>
          <p:cNvPr id="1001475" name="Rectangle 3"/>
          <p:cNvSpPr>
            <a:spLocks noGrp="1" noChangeArrowheads="1"/>
          </p:cNvSpPr>
          <p:nvPr>
            <p:ph type="body" sz="half" idx="4294967295"/>
          </p:nvPr>
        </p:nvSpPr>
        <p:spPr>
          <a:xfrm>
            <a:off x="1676400" y="4850365"/>
            <a:ext cx="6400800" cy="1371600"/>
          </a:xfrm>
        </p:spPr>
        <p:txBody>
          <a:bodyPr>
            <a:normAutofit fontScale="77500" lnSpcReduction="20000"/>
          </a:bodyPr>
          <a:lstStyle/>
          <a:p>
            <a:pPr>
              <a:lnSpc>
                <a:spcPct val="90000"/>
              </a:lnSpc>
              <a:buFont typeface="Monotype Sorts" pitchFamily="2" charset="2"/>
              <a:buNone/>
            </a:pPr>
            <a:r>
              <a:rPr lang="en-US" altLang="en-US" sz="2000" dirty="0"/>
              <a:t>R1: (Give Birth = no) </a:t>
            </a:r>
            <a:r>
              <a:rPr lang="en-US" altLang="en-US" sz="2000" dirty="0">
                <a:sym typeface="Symbol" panose="05050102010706020507" pitchFamily="18" charset="2"/>
              </a:rPr>
              <a:t> (Can Fly = yes)  Birds</a:t>
            </a:r>
          </a:p>
          <a:p>
            <a:pPr>
              <a:lnSpc>
                <a:spcPct val="90000"/>
              </a:lnSpc>
              <a:buFont typeface="Monotype Sorts" pitchFamily="2" charset="2"/>
              <a:buNone/>
            </a:pPr>
            <a:r>
              <a:rPr lang="en-US" altLang="en-US" sz="2000" dirty="0"/>
              <a:t>R2: (Give Birth = no) </a:t>
            </a:r>
            <a:r>
              <a:rPr lang="en-US" altLang="en-US" sz="2000" dirty="0">
                <a:sym typeface="Symbol" panose="05050102010706020507" pitchFamily="18" charset="2"/>
              </a:rPr>
              <a:t> (Live in Water = yes)  Fishes</a:t>
            </a:r>
          </a:p>
          <a:p>
            <a:pPr>
              <a:lnSpc>
                <a:spcPct val="90000"/>
              </a:lnSpc>
              <a:buFont typeface="Monotype Sorts" pitchFamily="2" charset="2"/>
              <a:buNone/>
            </a:pPr>
            <a:r>
              <a:rPr lang="en-US" altLang="en-US" sz="2000" dirty="0"/>
              <a:t>R3: (Give Birth = yes) </a:t>
            </a:r>
            <a:r>
              <a:rPr lang="en-US" altLang="en-US" sz="2000" dirty="0">
                <a:sym typeface="Symbol" panose="05050102010706020507" pitchFamily="18" charset="2"/>
              </a:rPr>
              <a:t> (Blood Type = warm)  Mammals</a:t>
            </a:r>
          </a:p>
          <a:p>
            <a:pPr>
              <a:lnSpc>
                <a:spcPct val="90000"/>
              </a:lnSpc>
              <a:buFont typeface="Monotype Sorts" pitchFamily="2" charset="2"/>
              <a:buNone/>
            </a:pPr>
            <a:r>
              <a:rPr lang="en-US" altLang="en-US" sz="2000" dirty="0"/>
              <a:t>R4: (Give Birth = no) </a:t>
            </a:r>
            <a:r>
              <a:rPr lang="en-US" altLang="en-US" sz="2000" dirty="0">
                <a:sym typeface="Symbol" panose="05050102010706020507" pitchFamily="18" charset="2"/>
              </a:rPr>
              <a:t> (Can Fly = no)  Reptiles</a:t>
            </a:r>
          </a:p>
          <a:p>
            <a:pPr>
              <a:lnSpc>
                <a:spcPct val="90000"/>
              </a:lnSpc>
              <a:buFont typeface="Monotype Sorts" pitchFamily="2" charset="2"/>
              <a:buNone/>
            </a:pPr>
            <a:r>
              <a:rPr lang="en-US" altLang="en-US" sz="2000" dirty="0"/>
              <a:t>R5: (Live in Water</a:t>
            </a:r>
            <a:r>
              <a:rPr lang="en-US" altLang="en-US" sz="2000" dirty="0">
                <a:sym typeface="Symbol" panose="05050102010706020507" pitchFamily="18" charset="2"/>
              </a:rPr>
              <a:t> = sometimes)  Amphibians</a:t>
            </a:r>
            <a:endParaRPr lang="en-US" altLang="en-US" sz="1800" dirty="0">
              <a:sym typeface="Symbol" panose="05050102010706020507" pitchFamily="18" charset="2"/>
            </a:endParaRPr>
          </a:p>
        </p:txBody>
      </p:sp>
      <p:sp>
        <p:nvSpPr>
          <p:cNvPr id="3" name="Date Placeholder 2"/>
          <p:cNvSpPr>
            <a:spLocks noGrp="1"/>
          </p:cNvSpPr>
          <p:nvPr>
            <p:ph type="dt" sz="half" idx="4294967295"/>
          </p:nvPr>
        </p:nvSpPr>
        <p:spPr>
          <a:xfrm>
            <a:off x="0" y="6643688"/>
            <a:ext cx="2057400" cy="214312"/>
          </a:xfrm>
        </p:spPr>
        <p:txBody>
          <a:bodyPr/>
          <a:lstStyle/>
          <a:p>
            <a:fld id="{1DA4D815-A1BF-4526-9733-42D4C61ADF3E}" type="datetime1">
              <a:rPr lang="en-US" smtClean="0"/>
              <a:pPr/>
              <a:t>12/11/2021</a:t>
            </a:fld>
            <a:endParaRPr lang="en-US"/>
          </a:p>
        </p:txBody>
      </p:sp>
    </p:spTree>
    <p:extLst>
      <p:ext uri="{BB962C8B-B14F-4D97-AF65-F5344CB8AC3E}">
        <p14:creationId xmlns:p14="http://schemas.microsoft.com/office/powerpoint/2010/main" val="1586693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body" sz="half" idx="4294967295"/>
          </p:nvPr>
        </p:nvSpPr>
        <p:spPr>
          <a:xfrm>
            <a:off x="304800" y="1524000"/>
            <a:ext cx="8610600" cy="4800600"/>
          </a:xfrm>
          <a:noFill/>
          <a:ln>
            <a:noFill/>
          </a:ln>
        </p:spPr>
        <p:txBody>
          <a:bodyPr>
            <a:normAutofit/>
          </a:bodyPr>
          <a:lstStyle/>
          <a:p>
            <a:pPr marL="343080" indent="-342720" algn="l" rtl="0">
              <a:lnSpc>
                <a:spcPct val="100000"/>
              </a:lnSpc>
              <a:spcBef>
                <a:spcPts val="600"/>
              </a:spcBef>
              <a:spcAft>
                <a:spcPts val="600"/>
              </a:spcAft>
              <a:buClr>
                <a:srgbClr val="000000"/>
              </a:buClr>
              <a:buFont typeface="Arial"/>
              <a:buChar char="•"/>
            </a:pPr>
            <a:r>
              <a:rPr lang="en-US" altLang="en-US" kern="1200" dirty="0">
                <a:solidFill>
                  <a:schemeClr val="tx1"/>
                </a:solidFill>
                <a:latin typeface="Calibri" pitchFamily="34" charset="0"/>
                <a:ea typeface="+mn-ea"/>
                <a:cs typeface="Calibri" pitchFamily="34" charset="0"/>
              </a:rPr>
              <a:t>Linear regression: involves a response variable y and a single predictor variable x</a:t>
            </a:r>
          </a:p>
          <a:p>
            <a:pPr marL="360" lvl="2" indent="0" algn="l" rtl="0">
              <a:lnSpc>
                <a:spcPct val="100000"/>
              </a:lnSpc>
              <a:spcBef>
                <a:spcPts val="600"/>
              </a:spcBef>
              <a:spcAft>
                <a:spcPts val="600"/>
              </a:spcAft>
              <a:buClr>
                <a:srgbClr val="000000"/>
              </a:buClr>
              <a:buNone/>
            </a:pPr>
            <a:r>
              <a:rPr lang="en-US" altLang="en-US" sz="2400" b="1" kern="1200" dirty="0" smtClean="0">
                <a:solidFill>
                  <a:srgbClr val="FF0000"/>
                </a:solidFill>
                <a:latin typeface="Calibri" pitchFamily="34" charset="0"/>
                <a:ea typeface="+mn-ea"/>
                <a:cs typeface="Calibri" pitchFamily="34" charset="0"/>
              </a:rPr>
              <a:t>                                   </a:t>
            </a:r>
            <a:endParaRPr lang="en-US" altLang="en-US" kern="1200" dirty="0" smtClean="0">
              <a:solidFill>
                <a:schemeClr val="tx1"/>
              </a:solidFill>
              <a:latin typeface="Calibri" pitchFamily="34" charset="0"/>
              <a:ea typeface="+mn-ea"/>
              <a:cs typeface="Calibri" pitchFamily="34" charset="0"/>
              <a:sym typeface="Symbol" panose="05050102010706020507" pitchFamily="18" charset="2"/>
            </a:endParaRPr>
          </a:p>
          <a:p>
            <a:pPr marL="343080" lvl="1" indent="-342720" algn="l" rtl="0">
              <a:lnSpc>
                <a:spcPct val="100000"/>
              </a:lnSpc>
              <a:spcBef>
                <a:spcPts val="600"/>
              </a:spcBef>
              <a:spcAft>
                <a:spcPts val="600"/>
              </a:spcAft>
              <a:buClr>
                <a:srgbClr val="000000"/>
              </a:buClr>
              <a:buFont typeface="Arial"/>
              <a:buChar char="•"/>
            </a:pPr>
            <a:endParaRPr lang="en-US" altLang="en-US" dirty="0">
              <a:latin typeface="Calibri" pitchFamily="34" charset="0"/>
              <a:cs typeface="Calibri" pitchFamily="34" charset="0"/>
              <a:sym typeface="Symbol" panose="05050102010706020507" pitchFamily="18" charset="2"/>
            </a:endParaRPr>
          </a:p>
          <a:p>
            <a:pPr marL="343080" lvl="1"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sym typeface="Symbol" panose="05050102010706020507" pitchFamily="18" charset="2"/>
            </a:endParaRPr>
          </a:p>
          <a:p>
            <a:pPr marL="343080" lvl="1" indent="-342720" algn="l" rtl="0">
              <a:lnSpc>
                <a:spcPct val="100000"/>
              </a:lnSpc>
              <a:spcBef>
                <a:spcPts val="600"/>
              </a:spcBef>
              <a:spcAft>
                <a:spcPts val="600"/>
              </a:spcAft>
              <a:buClr>
                <a:srgbClr val="000000"/>
              </a:buClr>
              <a:buFont typeface="Arial"/>
              <a:buChar char="•"/>
            </a:pPr>
            <a:endParaRPr lang="en-US" altLang="en-US" dirty="0">
              <a:latin typeface="Calibri" pitchFamily="34" charset="0"/>
              <a:cs typeface="Calibri" pitchFamily="34" charset="0"/>
              <a:sym typeface="Symbol" panose="05050102010706020507" pitchFamily="18" charset="2"/>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In linear regression we want to find a best fit straight line to predict the values</a:t>
            </a: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lvl="1"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lvl="1"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lvl="1"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p:txBody>
      </p:sp>
      <p:sp>
        <p:nvSpPr>
          <p:cNvPr id="1382403" name="Rectangle 3"/>
          <p:cNvSpPr>
            <a:spLocks noGrp="1" noChangeArrowheads="1"/>
          </p:cNvSpPr>
          <p:nvPr>
            <p:ph type="title"/>
          </p:nvPr>
        </p:nvSpPr>
        <p:spPr>
          <a:xfrm>
            <a:off x="155676" y="333596"/>
            <a:ext cx="7886700" cy="657003"/>
          </a:xfrm>
          <a:noFill/>
          <a:ln>
            <a:noFill/>
          </a:ln>
        </p:spPr>
        <p:txBody>
          <a:bodyPr lIns="90000" tIns="45000" rIns="90000" bIns="45000" anchor="ctr"/>
          <a:lstStyle/>
          <a:p>
            <a:pPr algn="l" rtl="0"/>
            <a:r>
              <a:rPr lang="en-US" altLang="en-US" sz="3200" b="1" kern="1200" dirty="0">
                <a:solidFill>
                  <a:schemeClr val="tx1"/>
                </a:solidFill>
                <a:latin typeface="Calibri" pitchFamily="34" charset="0"/>
                <a:ea typeface="+mn-ea"/>
                <a:cs typeface="Calibri" pitchFamily="34" charset="0"/>
              </a:rPr>
              <a:t>Linear Regression </a:t>
            </a:r>
          </a:p>
        </p:txBody>
      </p:sp>
      <p:sp>
        <p:nvSpPr>
          <p:cNvPr id="8" name="Slide Number Placeholder 7"/>
          <p:cNvSpPr>
            <a:spLocks noGrp="1"/>
          </p:cNvSpPr>
          <p:nvPr>
            <p:ph type="sldNum" sz="quarter" idx="4294967295"/>
          </p:nvPr>
        </p:nvSpPr>
        <p:spPr>
          <a:xfrm>
            <a:off x="7010400" y="6492879"/>
            <a:ext cx="2133600" cy="365125"/>
          </a:xfrm>
          <a:prstGeom prst="rect">
            <a:avLst/>
          </a:prstGeom>
        </p:spPr>
        <p:txBody>
          <a:bodyPr/>
          <a:lstStyle/>
          <a:p>
            <a:fld id="{B26218D1-BD9D-4BF6-BACC-7B9C6FDB473B}" type="slidenum">
              <a:rPr lang="en-US" altLang="en-US"/>
              <a:pPr/>
              <a:t>40</a:t>
            </a:fld>
            <a:endParaRPr lang="en-US" altLang="en-US"/>
          </a:p>
        </p:txBody>
      </p:sp>
      <p:pic>
        <p:nvPicPr>
          <p:cNvPr id="2" name="Picture 1"/>
          <p:cNvPicPr>
            <a:picLocks noChangeAspect="1"/>
          </p:cNvPicPr>
          <p:nvPr/>
        </p:nvPicPr>
        <p:blipFill>
          <a:blip r:embed="rId3"/>
          <a:stretch>
            <a:fillRect/>
          </a:stretch>
        </p:blipFill>
        <p:spPr>
          <a:xfrm>
            <a:off x="1635125" y="2476500"/>
            <a:ext cx="5133975" cy="2082800"/>
          </a:xfrm>
          <a:prstGeom prst="rect">
            <a:avLst/>
          </a:prstGeom>
        </p:spPr>
      </p:pic>
    </p:spTree>
    <p:extLst>
      <p:ext uri="{BB962C8B-B14F-4D97-AF65-F5344CB8AC3E}">
        <p14:creationId xmlns:p14="http://schemas.microsoft.com/office/powerpoint/2010/main" val="48171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3080" indent="-342720">
              <a:lnSpc>
                <a:spcPct val="100000"/>
              </a:lnSpc>
              <a:spcBef>
                <a:spcPts val="600"/>
              </a:spcBef>
              <a:spcAft>
                <a:spcPts val="600"/>
              </a:spcAft>
            </a:pPr>
            <a:r>
              <a:rPr lang="en-US" altLang="en-US" sz="4800" dirty="0">
                <a:latin typeface="Calibri" pitchFamily="34" charset="0"/>
                <a:cs typeface="Calibri" pitchFamily="34" charset="0"/>
              </a:rPr>
              <a:t>How to decide the best fit?</a:t>
            </a:r>
          </a:p>
        </p:txBody>
      </p:sp>
      <p:sp>
        <p:nvSpPr>
          <p:cNvPr id="5" name="Content Placeholder 4"/>
          <p:cNvSpPr>
            <a:spLocks noGrp="1"/>
          </p:cNvSpPr>
          <p:nvPr>
            <p:ph idx="1"/>
          </p:nvPr>
        </p:nvSpPr>
        <p:spPr/>
        <p:txBody>
          <a:bodyPr/>
          <a:lstStyle/>
          <a:p>
            <a:endParaRPr lang="en-IN"/>
          </a:p>
        </p:txBody>
      </p:sp>
      <p:pic>
        <p:nvPicPr>
          <p:cNvPr id="6" name="Picture 5" descr="https://qphs.fs.quoracdn.net/main-qimg-ef90ead33f4134ebe98aa1e8305577c1"/>
          <p:cNvPicPr/>
          <p:nvPr/>
        </p:nvPicPr>
        <p:blipFill>
          <a:blip r:embed="rId2">
            <a:extLst>
              <a:ext uri="{28A0092B-C50C-407E-A947-70E740481C1C}">
                <a14:useLocalDpi xmlns:a14="http://schemas.microsoft.com/office/drawing/2010/main" val="0"/>
              </a:ext>
            </a:extLst>
          </a:blip>
          <a:srcRect/>
          <a:stretch>
            <a:fillRect/>
          </a:stretch>
        </p:blipFill>
        <p:spPr bwMode="auto">
          <a:xfrm>
            <a:off x="2611437" y="2452688"/>
            <a:ext cx="3362325" cy="3724275"/>
          </a:xfrm>
          <a:prstGeom prst="rect">
            <a:avLst/>
          </a:prstGeom>
          <a:noFill/>
          <a:ln>
            <a:noFill/>
          </a:ln>
        </p:spPr>
      </p:pic>
    </p:spTree>
    <p:extLst>
      <p:ext uri="{BB962C8B-B14F-4D97-AF65-F5344CB8AC3E}">
        <p14:creationId xmlns:p14="http://schemas.microsoft.com/office/powerpoint/2010/main" val="2044873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body" sz="half" idx="4294967295"/>
          </p:nvPr>
        </p:nvSpPr>
        <p:spPr>
          <a:xfrm>
            <a:off x="304800" y="1524000"/>
            <a:ext cx="8610600" cy="4800600"/>
          </a:xfrm>
          <a:noFill/>
          <a:ln>
            <a:noFill/>
          </a:ln>
        </p:spPr>
        <p:txBody>
          <a:bodyPr>
            <a:normAutofit/>
          </a:bodyPr>
          <a:lstStyle/>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Method </a:t>
            </a:r>
            <a:r>
              <a:rPr lang="en-US" altLang="en-US" kern="1200" dirty="0">
                <a:solidFill>
                  <a:schemeClr val="tx1"/>
                </a:solidFill>
                <a:latin typeface="Calibri" pitchFamily="34" charset="0"/>
                <a:ea typeface="+mn-ea"/>
                <a:cs typeface="Calibri" pitchFamily="34" charset="0"/>
              </a:rPr>
              <a:t>of least squares: estimates the best-fitting straight line</a:t>
            </a:r>
          </a:p>
          <a:p>
            <a:pPr marL="343080" lvl="1"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lvl="1"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lvl="1"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lvl="8" indent="-342720" algn="l" rtl="0">
              <a:spcBef>
                <a:spcPts val="600"/>
              </a:spcBef>
              <a:spcAft>
                <a:spcPts val="600"/>
              </a:spcAft>
              <a:buClr>
                <a:srgbClr val="000000"/>
              </a:buClr>
              <a:buFont typeface="Arial"/>
              <a:buChar char="•"/>
            </a:pPr>
            <a:r>
              <a:rPr lang="en-US" altLang="en-US" sz="2400" kern="1200" dirty="0" smtClean="0">
                <a:solidFill>
                  <a:schemeClr val="tx1"/>
                </a:solidFill>
                <a:latin typeface="Arial" panose="020B0604020202020204" pitchFamily="34" charset="0"/>
                <a:cs typeface="Arial" panose="020B0604020202020204" pitchFamily="34" charset="0"/>
              </a:rPr>
              <a:t>Where     is arithmetic mean of all </a:t>
            </a:r>
            <a:r>
              <a:rPr lang="en-US" altLang="en-US" sz="2400" kern="1200" dirty="0" err="1" smtClean="0">
                <a:solidFill>
                  <a:schemeClr val="tx1"/>
                </a:solidFill>
                <a:latin typeface="Arial" panose="020B0604020202020204" pitchFamily="34" charset="0"/>
                <a:cs typeface="Arial" panose="020B0604020202020204" pitchFamily="34" charset="0"/>
              </a:rPr>
              <a:t>y’s</a:t>
            </a:r>
            <a:r>
              <a:rPr lang="en-US" altLang="en-US" sz="2400" kern="1200" dirty="0" smtClean="0">
                <a:solidFill>
                  <a:schemeClr val="tx1"/>
                </a:solidFill>
                <a:latin typeface="Arial" panose="020B0604020202020204" pitchFamily="34" charset="0"/>
                <a:cs typeface="Arial" panose="020B0604020202020204" pitchFamily="34" charset="0"/>
              </a:rPr>
              <a:t> and      is </a:t>
            </a:r>
            <a:r>
              <a:rPr lang="en-US" altLang="en-US" sz="2400" kern="1200" dirty="0">
                <a:solidFill>
                  <a:schemeClr val="tx1"/>
                </a:solidFill>
                <a:latin typeface="Arial" panose="020B0604020202020204" pitchFamily="34" charset="0"/>
                <a:cs typeface="Arial" panose="020B0604020202020204" pitchFamily="34" charset="0"/>
              </a:rPr>
              <a:t>arithmetic </a:t>
            </a:r>
            <a:r>
              <a:rPr lang="en-US" altLang="en-US" sz="2400" kern="1200" dirty="0" smtClean="0">
                <a:solidFill>
                  <a:schemeClr val="tx1"/>
                </a:solidFill>
                <a:latin typeface="Arial" panose="020B0604020202020204" pitchFamily="34" charset="0"/>
                <a:cs typeface="Arial" panose="020B0604020202020204" pitchFamily="34" charset="0"/>
              </a:rPr>
              <a:t>mean of all </a:t>
            </a:r>
            <a:r>
              <a:rPr lang="en-US" altLang="en-US" sz="2400" kern="1200" dirty="0" err="1" smtClean="0">
                <a:solidFill>
                  <a:schemeClr val="tx1"/>
                </a:solidFill>
                <a:latin typeface="Arial" panose="020B0604020202020204" pitchFamily="34" charset="0"/>
                <a:cs typeface="Arial" panose="020B0604020202020204" pitchFamily="34" charset="0"/>
              </a:rPr>
              <a:t>x’s</a:t>
            </a:r>
            <a:endParaRPr lang="en-US" altLang="en-US" sz="2400" kern="1200" dirty="0" smtClean="0">
              <a:solidFill>
                <a:schemeClr val="tx1"/>
              </a:solidFill>
              <a:latin typeface="Arial" panose="020B0604020202020204" pitchFamily="34" charset="0"/>
              <a:cs typeface="Arial" panose="020B0604020202020204" pitchFamily="34" charset="0"/>
            </a:endParaRPr>
          </a:p>
          <a:p>
            <a:pPr marL="343080" lvl="3" indent="-342720" algn="l" rtl="0">
              <a:spcBef>
                <a:spcPts val="600"/>
              </a:spcBef>
              <a:spcAft>
                <a:spcPts val="600"/>
              </a:spcAft>
              <a:buClr>
                <a:srgbClr val="000000"/>
              </a:buClr>
              <a:buFont typeface="Arial"/>
              <a:buChar char="•"/>
            </a:pPr>
            <a:r>
              <a:rPr lang="en-US" altLang="en-US" sz="2400" kern="1200" dirty="0" smtClean="0">
                <a:solidFill>
                  <a:schemeClr val="tx1"/>
                </a:solidFill>
                <a:latin typeface="Arial" panose="020B0604020202020204" pitchFamily="34" charset="0"/>
                <a:cs typeface="Arial" panose="020B0604020202020204" pitchFamily="34" charset="0"/>
              </a:rPr>
              <a:t>X is x axis value of each data points and y is y axis value of each data points</a:t>
            </a:r>
          </a:p>
          <a:p>
            <a:pPr marL="343080" lvl="3" indent="-342720" algn="l" rtl="0">
              <a:spcBef>
                <a:spcPts val="600"/>
              </a:spcBef>
              <a:spcAft>
                <a:spcPts val="600"/>
              </a:spcAft>
              <a:buClr>
                <a:srgbClr val="000000"/>
              </a:buClr>
              <a:buFont typeface="Arial"/>
              <a:buChar char="•"/>
            </a:pPr>
            <a:r>
              <a:rPr lang="en-US" altLang="en-US" sz="2400" kern="1200" dirty="0" smtClean="0">
                <a:solidFill>
                  <a:schemeClr val="tx1"/>
                </a:solidFill>
                <a:latin typeface="Arial" panose="020B0604020202020204" pitchFamily="34" charset="0"/>
                <a:cs typeface="Arial" panose="020B0604020202020204" pitchFamily="34" charset="0"/>
              </a:rPr>
              <a:t>n is the number of data points</a:t>
            </a:r>
            <a:endParaRPr lang="en-US" altLang="en-US" sz="2400" kern="1200" dirty="0">
              <a:solidFill>
                <a:schemeClr val="tx1"/>
              </a:solidFill>
              <a:latin typeface="Arial" panose="020B0604020202020204" pitchFamily="34" charset="0"/>
              <a:cs typeface="Arial" panose="020B0604020202020204" pitchFamily="34" charset="0"/>
            </a:endParaRPr>
          </a:p>
        </p:txBody>
      </p:sp>
      <p:sp>
        <p:nvSpPr>
          <p:cNvPr id="1382403" name="Rectangle 3"/>
          <p:cNvSpPr>
            <a:spLocks noGrp="1" noChangeArrowheads="1"/>
          </p:cNvSpPr>
          <p:nvPr>
            <p:ph type="title"/>
          </p:nvPr>
        </p:nvSpPr>
        <p:spPr>
          <a:xfrm>
            <a:off x="155676" y="333596"/>
            <a:ext cx="7886700" cy="657003"/>
          </a:xfrm>
          <a:noFill/>
          <a:ln>
            <a:noFill/>
          </a:ln>
        </p:spPr>
        <p:txBody>
          <a:bodyPr lIns="90000" tIns="45000" rIns="90000" bIns="45000" anchor="ctr"/>
          <a:lstStyle/>
          <a:p>
            <a:pPr algn="l" rtl="0"/>
            <a:r>
              <a:rPr lang="en-US" altLang="en-US" sz="3200" b="1" kern="1200">
                <a:solidFill>
                  <a:schemeClr val="tx1"/>
                </a:solidFill>
                <a:latin typeface="Calibri" pitchFamily="34" charset="0"/>
                <a:ea typeface="+mn-ea"/>
                <a:cs typeface="Calibri" pitchFamily="34" charset="0"/>
              </a:rPr>
              <a:t>Linear Regression </a:t>
            </a:r>
          </a:p>
        </p:txBody>
      </p:sp>
      <p:graphicFrame>
        <p:nvGraphicFramePr>
          <p:cNvPr id="1382404" name="Object 4"/>
          <p:cNvGraphicFramePr>
            <a:graphicFrameLocks noGrp="1" noChangeAspect="1"/>
          </p:cNvGraphicFramePr>
          <p:nvPr>
            <p:ph idx="4294967295"/>
            <p:extLst/>
          </p:nvPr>
        </p:nvGraphicFramePr>
        <p:xfrm>
          <a:off x="457200" y="2209800"/>
          <a:ext cx="1949450" cy="623888"/>
        </p:xfrm>
        <a:graphic>
          <a:graphicData uri="http://schemas.openxmlformats.org/presentationml/2006/ole">
            <mc:AlternateContent xmlns:mc="http://schemas.openxmlformats.org/markup-compatibility/2006">
              <mc:Choice xmlns:v="urn:schemas-microsoft-com:vml" Requires="v">
                <p:oleObj spid="_x0000_s94285" name="Equation" r:id="rId4" imgW="952200" imgH="304560" progId="Equation.3">
                  <p:embed/>
                </p:oleObj>
              </mc:Choice>
              <mc:Fallback>
                <p:oleObj name="Equation" r:id="rId4" imgW="952200" imgH="30456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1949450"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4294967295"/>
          </p:nvPr>
        </p:nvSpPr>
        <p:spPr>
          <a:xfrm>
            <a:off x="7010400" y="6492879"/>
            <a:ext cx="2133600" cy="365125"/>
          </a:xfrm>
          <a:prstGeom prst="rect">
            <a:avLst/>
          </a:prstGeom>
        </p:spPr>
        <p:txBody>
          <a:bodyPr/>
          <a:lstStyle/>
          <a:p>
            <a:fld id="{B26218D1-BD9D-4BF6-BACC-7B9C6FDB473B}" type="slidenum">
              <a:rPr lang="en-US" altLang="en-US"/>
              <a:pPr/>
              <a:t>42</a:t>
            </a:fld>
            <a:endParaRPr lang="en-US" altLang="en-US"/>
          </a:p>
        </p:txBody>
      </p:sp>
      <p:graphicFrame>
        <p:nvGraphicFramePr>
          <p:cNvPr id="1382406" name="Object 6"/>
          <p:cNvGraphicFramePr>
            <a:graphicFrameLocks noGrp="1" noChangeAspect="1"/>
          </p:cNvGraphicFramePr>
          <p:nvPr>
            <p:ph sz="quarter" idx="4294967295"/>
            <p:extLst/>
          </p:nvPr>
        </p:nvGraphicFramePr>
        <p:xfrm>
          <a:off x="2743200" y="2133600"/>
          <a:ext cx="2514599" cy="914400"/>
        </p:xfrm>
        <a:graphic>
          <a:graphicData uri="http://schemas.openxmlformats.org/presentationml/2006/ole">
            <mc:AlternateContent xmlns:mc="http://schemas.openxmlformats.org/markup-compatibility/2006">
              <mc:Choice xmlns:v="urn:schemas-microsoft-com:vml" Requires="v">
                <p:oleObj spid="_x0000_s94286" name="Equation" r:id="rId6" imgW="1066680" imgH="507960" progId="Equation.3">
                  <p:embed/>
                </p:oleObj>
              </mc:Choice>
              <mc:Fallback>
                <p:oleObj name="Equation" r:id="rId6" imgW="1066680" imgH="50796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133600"/>
                        <a:ext cx="2514599"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4" name="Object 4"/>
          <p:cNvGraphicFramePr>
            <a:graphicFrameLocks noChangeAspect="1"/>
          </p:cNvGraphicFramePr>
          <p:nvPr>
            <p:extLst>
              <p:ext uri="{D42A27DB-BD31-4B8C-83A1-F6EECF244321}">
                <p14:modId xmlns:p14="http://schemas.microsoft.com/office/powerpoint/2010/main" val="1438083016"/>
              </p:ext>
            </p:extLst>
          </p:nvPr>
        </p:nvGraphicFramePr>
        <p:xfrm>
          <a:off x="1682750" y="3367089"/>
          <a:ext cx="190500" cy="279400"/>
        </p:xfrm>
        <a:graphic>
          <a:graphicData uri="http://schemas.openxmlformats.org/presentationml/2006/ole">
            <mc:AlternateContent xmlns:mc="http://schemas.openxmlformats.org/markup-compatibility/2006">
              <mc:Choice xmlns:v="urn:schemas-microsoft-com:vml" Requires="v">
                <p:oleObj spid="_x0000_s94287" name="Equation" r:id="rId8" imgW="190440" imgH="279360" progId="Equation.3">
                  <p:embed/>
                </p:oleObj>
              </mc:Choice>
              <mc:Fallback>
                <p:oleObj name="Equation" r:id="rId8" imgW="190440" imgH="2793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2750" y="3367089"/>
                        <a:ext cx="1905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5" name="Object 5"/>
          <p:cNvGraphicFramePr>
            <a:graphicFrameLocks noChangeAspect="1"/>
          </p:cNvGraphicFramePr>
          <p:nvPr>
            <p:extLst>
              <p:ext uri="{D42A27DB-BD31-4B8C-83A1-F6EECF244321}">
                <p14:modId xmlns:p14="http://schemas.microsoft.com/office/powerpoint/2010/main" val="2175849663"/>
              </p:ext>
            </p:extLst>
          </p:nvPr>
        </p:nvGraphicFramePr>
        <p:xfrm>
          <a:off x="6388100" y="3406775"/>
          <a:ext cx="190500" cy="228600"/>
        </p:xfrm>
        <a:graphic>
          <a:graphicData uri="http://schemas.openxmlformats.org/presentationml/2006/ole">
            <mc:AlternateContent xmlns:mc="http://schemas.openxmlformats.org/markup-compatibility/2006">
              <mc:Choice xmlns:v="urn:schemas-microsoft-com:vml" Requires="v">
                <p:oleObj spid="_x0000_s94288" name="Equation" r:id="rId10" imgW="190440" imgH="228600" progId="Equation.3">
                  <p:embed/>
                </p:oleObj>
              </mc:Choice>
              <mc:Fallback>
                <p:oleObj name="Equation"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8100" y="3406775"/>
                        <a:ext cx="1905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66" name="Object 2"/>
          <p:cNvGraphicFramePr>
            <a:graphicFrameLocks noGrp="1" noChangeAspect="1"/>
          </p:cNvGraphicFramePr>
          <p:nvPr/>
        </p:nvGraphicFramePr>
        <p:xfrm>
          <a:off x="5646738" y="2041525"/>
          <a:ext cx="2390775" cy="962025"/>
        </p:xfrm>
        <a:graphic>
          <a:graphicData uri="http://schemas.openxmlformats.org/presentationml/2006/ole">
            <mc:AlternateContent xmlns:mc="http://schemas.openxmlformats.org/markup-compatibility/2006">
              <mc:Choice xmlns:v="urn:schemas-microsoft-com:vml" Requires="v">
                <p:oleObj spid="_x0000_s94289" name="Equation" r:id="rId12" imgW="1168200" imgH="469800" progId="Equation.3">
                  <p:embed/>
                </p:oleObj>
              </mc:Choice>
              <mc:Fallback>
                <p:oleObj name="Equation" r:id="rId12" imgW="1168200" imgH="469800" progId="Equation.3">
                  <p:embed/>
                  <p:pic>
                    <p:nvPicPr>
                      <p:cNvPr id="0" name=""/>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46738" y="2041525"/>
                        <a:ext cx="23907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18993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body" sz="half" idx="4294967295"/>
          </p:nvPr>
        </p:nvSpPr>
        <p:spPr>
          <a:xfrm>
            <a:off x="304800" y="1524000"/>
            <a:ext cx="8610600" cy="4800600"/>
          </a:xfrm>
          <a:noFill/>
          <a:ln>
            <a:noFill/>
          </a:ln>
        </p:spPr>
        <p:txBody>
          <a:bodyPr>
            <a:normAutofit fontScale="92500" lnSpcReduction="10000"/>
          </a:bodyPr>
          <a:lstStyle/>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Maxus sales cooperation is in the business of selling laptops. They realized the advantages of forecasting very early in their business and to do the same they need to keep track of their current and past sales numbers</a:t>
            </a: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Below are the details which they have collected :</a:t>
            </a: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By using Least-squares method find forecast for the next four quarters, also find out the Standard error of the estimate.</a:t>
            </a: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p:txBody>
      </p:sp>
      <p:sp>
        <p:nvSpPr>
          <p:cNvPr id="1382403" name="Rectangle 3"/>
          <p:cNvSpPr>
            <a:spLocks noGrp="1" noChangeArrowheads="1"/>
          </p:cNvSpPr>
          <p:nvPr>
            <p:ph type="title"/>
          </p:nvPr>
        </p:nvSpPr>
        <p:spPr>
          <a:xfrm>
            <a:off x="155676" y="333596"/>
            <a:ext cx="7886700" cy="657003"/>
          </a:xfrm>
          <a:noFill/>
          <a:ln>
            <a:noFill/>
          </a:ln>
        </p:spPr>
        <p:txBody>
          <a:bodyPr lIns="90000" tIns="45000" rIns="90000" bIns="45000" anchor="ctr"/>
          <a:lstStyle/>
          <a:p>
            <a:pPr algn="l" rtl="0"/>
            <a:r>
              <a:rPr lang="en-US" altLang="en-US" sz="3200" b="1" kern="1200" dirty="0">
                <a:solidFill>
                  <a:schemeClr val="tx1"/>
                </a:solidFill>
                <a:latin typeface="Calibri" pitchFamily="34" charset="0"/>
                <a:ea typeface="+mn-ea"/>
                <a:cs typeface="Calibri" pitchFamily="34" charset="0"/>
              </a:rPr>
              <a:t>Linear Regression </a:t>
            </a:r>
            <a:r>
              <a:rPr lang="en-US" altLang="en-US" sz="3200" b="1" kern="1200" dirty="0" smtClean="0">
                <a:solidFill>
                  <a:schemeClr val="tx1"/>
                </a:solidFill>
                <a:latin typeface="Calibri" pitchFamily="34" charset="0"/>
                <a:ea typeface="+mn-ea"/>
                <a:cs typeface="Calibri" pitchFamily="34" charset="0"/>
              </a:rPr>
              <a:t>Example</a:t>
            </a:r>
            <a:endParaRPr lang="en-US" altLang="en-US" sz="3200" b="1" kern="1200" dirty="0">
              <a:solidFill>
                <a:schemeClr val="tx1"/>
              </a:solidFill>
              <a:latin typeface="Calibri" pitchFamily="34" charset="0"/>
              <a:ea typeface="+mn-ea"/>
              <a:cs typeface="Calibri" pitchFamily="34" charset="0"/>
            </a:endParaRPr>
          </a:p>
        </p:txBody>
      </p:sp>
      <p:pic>
        <p:nvPicPr>
          <p:cNvPr id="116740" name="Picture 4"/>
          <p:cNvPicPr>
            <a:picLocks noChangeAspect="1" noChangeArrowheads="1"/>
          </p:cNvPicPr>
          <p:nvPr/>
        </p:nvPicPr>
        <p:blipFill>
          <a:blip r:embed="rId3"/>
          <a:srcRect/>
          <a:stretch>
            <a:fillRect/>
          </a:stretch>
        </p:blipFill>
        <p:spPr bwMode="auto">
          <a:xfrm>
            <a:off x="1219200" y="2971800"/>
            <a:ext cx="4876800" cy="2362200"/>
          </a:xfrm>
          <a:prstGeom prst="rect">
            <a:avLst/>
          </a:prstGeom>
          <a:noFill/>
          <a:ln w="9525">
            <a:noFill/>
            <a:miter lim="800000"/>
            <a:headEnd/>
            <a:tailEnd/>
          </a:ln>
          <a:effectLst/>
        </p:spPr>
      </p:pic>
      <p:sp>
        <p:nvSpPr>
          <p:cNvPr id="9" name="TextBox 8"/>
          <p:cNvSpPr txBox="1"/>
          <p:nvPr/>
        </p:nvSpPr>
        <p:spPr>
          <a:xfrm>
            <a:off x="6248400" y="3810000"/>
            <a:ext cx="2667000" cy="646331"/>
          </a:xfrm>
          <a:prstGeom prst="rect">
            <a:avLst/>
          </a:prstGeom>
          <a:noFill/>
        </p:spPr>
        <p:txBody>
          <a:bodyPr wrap="square" rtlCol="0">
            <a:spAutoFit/>
          </a:bodyPr>
          <a:lstStyle/>
          <a:p>
            <a:r>
              <a:rPr lang="en-US" b="1" dirty="0" smtClean="0"/>
              <a:t>Dependent and independent variable? </a:t>
            </a:r>
            <a:endParaRPr lang="en-US" b="1" dirty="0"/>
          </a:p>
        </p:txBody>
      </p:sp>
    </p:spTree>
    <p:extLst>
      <p:ext uri="{BB962C8B-B14F-4D97-AF65-F5344CB8AC3E}">
        <p14:creationId xmlns:p14="http://schemas.microsoft.com/office/powerpoint/2010/main" val="319907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body" sz="half" idx="4294967295"/>
          </p:nvPr>
        </p:nvSpPr>
        <p:spPr>
          <a:xfrm>
            <a:off x="304800" y="1524000"/>
            <a:ext cx="8610600" cy="4800600"/>
          </a:xfrm>
          <a:noFill/>
          <a:ln>
            <a:noFill/>
          </a:ln>
        </p:spPr>
        <p:txBody>
          <a:bodyPr/>
          <a:lstStyle/>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arithmetic mean of </a:t>
            </a:r>
            <a:r>
              <a:rPr lang="en-US" altLang="en-US" kern="1200" dirty="0" err="1" smtClean="0">
                <a:solidFill>
                  <a:schemeClr val="tx1"/>
                </a:solidFill>
                <a:latin typeface="Calibri" pitchFamily="34" charset="0"/>
                <a:ea typeface="+mn-ea"/>
                <a:cs typeface="Calibri" pitchFamily="34" charset="0"/>
              </a:rPr>
              <a:t>x’s</a:t>
            </a:r>
            <a:r>
              <a:rPr lang="en-US" altLang="en-US" kern="1200" dirty="0" smtClean="0">
                <a:solidFill>
                  <a:schemeClr val="tx1"/>
                </a:solidFill>
                <a:latin typeface="Calibri" pitchFamily="34" charset="0"/>
                <a:ea typeface="+mn-ea"/>
                <a:cs typeface="Calibri" pitchFamily="34" charset="0"/>
              </a:rPr>
              <a:t> = 78/12 = 6.5</a:t>
            </a: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Arithmetic mean of </a:t>
            </a:r>
            <a:r>
              <a:rPr lang="en-US" altLang="en-US" kern="1200" dirty="0" err="1" smtClean="0">
                <a:solidFill>
                  <a:schemeClr val="tx1"/>
                </a:solidFill>
                <a:latin typeface="Calibri" pitchFamily="34" charset="0"/>
                <a:ea typeface="+mn-ea"/>
                <a:cs typeface="Calibri" pitchFamily="34" charset="0"/>
              </a:rPr>
              <a:t>ys</a:t>
            </a:r>
            <a:r>
              <a:rPr lang="en-US" altLang="en-US" kern="1200" dirty="0" smtClean="0">
                <a:solidFill>
                  <a:schemeClr val="tx1"/>
                </a:solidFill>
                <a:latin typeface="Calibri" pitchFamily="34" charset="0"/>
                <a:ea typeface="+mn-ea"/>
                <a:cs typeface="Calibri" pitchFamily="34" charset="0"/>
              </a:rPr>
              <a:t> =33350/12 = 2779.17 </a:t>
            </a:r>
            <a:endParaRPr lang="en-US" altLang="en-US" kern="1200" dirty="0">
              <a:solidFill>
                <a:schemeClr val="tx1"/>
              </a:solidFill>
              <a:latin typeface="Calibri" pitchFamily="34" charset="0"/>
              <a:ea typeface="+mn-ea"/>
              <a:cs typeface="Calibri" pitchFamily="34" charset="0"/>
            </a:endParaRPr>
          </a:p>
        </p:txBody>
      </p:sp>
      <p:sp>
        <p:nvSpPr>
          <p:cNvPr id="1382403" name="Rectangle 3"/>
          <p:cNvSpPr>
            <a:spLocks noGrp="1" noChangeArrowheads="1"/>
          </p:cNvSpPr>
          <p:nvPr>
            <p:ph type="title"/>
          </p:nvPr>
        </p:nvSpPr>
        <p:spPr>
          <a:xfrm>
            <a:off x="155676" y="333596"/>
            <a:ext cx="7886700" cy="657003"/>
          </a:xfrm>
          <a:noFill/>
          <a:ln>
            <a:noFill/>
          </a:ln>
        </p:spPr>
        <p:txBody>
          <a:bodyPr lIns="90000" tIns="45000" rIns="90000" bIns="45000" anchor="ctr"/>
          <a:lstStyle/>
          <a:p>
            <a:pPr algn="l" rtl="0"/>
            <a:r>
              <a:rPr lang="en-US" altLang="en-US" sz="3200" b="1" kern="1200" dirty="0">
                <a:solidFill>
                  <a:schemeClr val="tx1"/>
                </a:solidFill>
                <a:latin typeface="Calibri" pitchFamily="34" charset="0"/>
                <a:ea typeface="+mn-ea"/>
                <a:cs typeface="Calibri" pitchFamily="34" charset="0"/>
              </a:rPr>
              <a:t>Linear Regression </a:t>
            </a:r>
            <a:r>
              <a:rPr lang="en-US" altLang="en-US" sz="3200" b="1" kern="1200" dirty="0" smtClean="0">
                <a:solidFill>
                  <a:schemeClr val="tx1"/>
                </a:solidFill>
                <a:latin typeface="Calibri" pitchFamily="34" charset="0"/>
                <a:ea typeface="+mn-ea"/>
                <a:cs typeface="Calibri" pitchFamily="34" charset="0"/>
              </a:rPr>
              <a:t>Example</a:t>
            </a:r>
            <a:endParaRPr lang="en-US" altLang="en-US" sz="3200" b="1" kern="1200" dirty="0">
              <a:solidFill>
                <a:schemeClr val="tx1"/>
              </a:solidFill>
              <a:latin typeface="Calibri" pitchFamily="34" charset="0"/>
              <a:ea typeface="+mn-ea"/>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35128930"/>
              </p:ext>
            </p:extLst>
          </p:nvPr>
        </p:nvGraphicFramePr>
        <p:xfrm>
          <a:off x="1676400" y="2438400"/>
          <a:ext cx="5410200" cy="3284763"/>
        </p:xfrm>
        <a:graphic>
          <a:graphicData uri="http://schemas.openxmlformats.org/drawingml/2006/table">
            <a:tbl>
              <a:tblPr/>
              <a:tblGrid>
                <a:gridCol w="1352550"/>
                <a:gridCol w="1352550"/>
                <a:gridCol w="1352550"/>
                <a:gridCol w="1352550"/>
              </a:tblGrid>
              <a:tr h="231321">
                <a:tc>
                  <a:txBody>
                    <a:bodyPr/>
                    <a:lstStyle/>
                    <a:p>
                      <a:pPr algn="ctr" fontAlgn="b"/>
                      <a:r>
                        <a:rPr lang="en-US" sz="1600" b="1" i="0" u="none" strike="noStrike" dirty="0" smtClean="0">
                          <a:solidFill>
                            <a:srgbClr val="000000"/>
                          </a:solidFill>
                          <a:latin typeface="Calibri"/>
                        </a:rPr>
                        <a:t>X  </a:t>
                      </a:r>
                      <a:endParaRPr lang="en-US" sz="16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XY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x2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23200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34200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5546">
                <a:tc>
                  <a:txBody>
                    <a:bodyPr/>
                    <a:lstStyle/>
                    <a:p>
                      <a:pPr algn="ctr"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58800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1321">
                <a:tc>
                  <a:txBody>
                    <a:bodyPr/>
                    <a:lstStyle/>
                    <a:p>
                      <a:pPr algn="ctr" fontAlgn="b"/>
                      <a:r>
                        <a:rPr lang="en-US" sz="1400" b="1" i="0" u="none" strike="noStrike" dirty="0">
                          <a:solidFill>
                            <a:srgbClr val="C00000"/>
                          </a:solidFill>
                          <a:latin typeface="Calibri"/>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C00000"/>
                          </a:solidFill>
                          <a:latin typeface="Calibri"/>
                        </a:rPr>
                        <a:t>33350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C00000"/>
                          </a:solidFill>
                          <a:latin typeface="Calibri"/>
                        </a:rPr>
                        <a:t>268200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C00000"/>
                          </a:solidFill>
                          <a:latin typeface="Calibri"/>
                        </a:rPr>
                        <a:t>650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2895600" y="6019800"/>
            <a:ext cx="1219200" cy="369332"/>
          </a:xfrm>
          <a:prstGeom prst="rect">
            <a:avLst/>
          </a:prstGeom>
          <a:noFill/>
        </p:spPr>
        <p:txBody>
          <a:bodyPr wrap="square" rtlCol="0">
            <a:spAutoFit/>
          </a:bodyPr>
          <a:lstStyle/>
          <a:p>
            <a:r>
              <a:rPr lang="en-US" dirty="0" smtClean="0"/>
              <a:t>= 359.7</a:t>
            </a:r>
            <a:endParaRPr lang="en-US" dirty="0"/>
          </a:p>
        </p:txBody>
      </p:sp>
      <p:graphicFrame>
        <p:nvGraphicFramePr>
          <p:cNvPr id="120833" name="Object 3"/>
          <p:cNvGraphicFramePr>
            <a:graphicFrameLocks noGrp="1" noChangeAspect="1"/>
          </p:cNvGraphicFramePr>
          <p:nvPr/>
        </p:nvGraphicFramePr>
        <p:xfrm>
          <a:off x="381000" y="5943600"/>
          <a:ext cx="2819400" cy="609600"/>
        </p:xfrm>
        <a:graphic>
          <a:graphicData uri="http://schemas.openxmlformats.org/presentationml/2006/ole">
            <mc:AlternateContent xmlns:mc="http://schemas.openxmlformats.org/markup-compatibility/2006">
              <mc:Choice xmlns:v="urn:schemas-microsoft-com:vml" Requires="v">
                <p:oleObj spid="_x0000_s95264" name="Equation" r:id="rId4" imgW="1066680" imgH="507960" progId="Equation.3">
                  <p:embed/>
                </p:oleObj>
              </mc:Choice>
              <mc:Fallback>
                <p:oleObj name="Equation" r:id="rId4" imgW="1066680" imgH="50796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943600"/>
                        <a:ext cx="2819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4" name="Object 2"/>
          <p:cNvGraphicFramePr>
            <a:graphicFrameLocks noGrp="1" noChangeAspect="1"/>
          </p:cNvGraphicFramePr>
          <p:nvPr/>
        </p:nvGraphicFramePr>
        <p:xfrm>
          <a:off x="4114800" y="6019800"/>
          <a:ext cx="1524000" cy="431800"/>
        </p:xfrm>
        <a:graphic>
          <a:graphicData uri="http://schemas.openxmlformats.org/presentationml/2006/ole">
            <mc:AlternateContent xmlns:mc="http://schemas.openxmlformats.org/markup-compatibility/2006">
              <mc:Choice xmlns:v="urn:schemas-microsoft-com:vml" Requires="v">
                <p:oleObj spid="_x0000_s95265" name="Equation" r:id="rId6" imgW="952200" imgH="304560" progId="Equation.3">
                  <p:embed/>
                </p:oleObj>
              </mc:Choice>
              <mc:Fallback>
                <p:oleObj name="Equation" r:id="rId6" imgW="952200" imgH="304560" progId="Equation.3">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6019800"/>
                        <a:ext cx="1524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5638800" y="6019800"/>
            <a:ext cx="1219200" cy="369332"/>
          </a:xfrm>
          <a:prstGeom prst="rect">
            <a:avLst/>
          </a:prstGeom>
          <a:noFill/>
        </p:spPr>
        <p:txBody>
          <a:bodyPr wrap="square" rtlCol="0">
            <a:spAutoFit/>
          </a:bodyPr>
          <a:lstStyle/>
          <a:p>
            <a:r>
              <a:rPr lang="en-US" dirty="0" smtClean="0"/>
              <a:t>= 441.12</a:t>
            </a:r>
            <a:endParaRPr lang="en-US" dirty="0"/>
          </a:p>
        </p:txBody>
      </p:sp>
    </p:spTree>
    <p:extLst>
      <p:ext uri="{BB962C8B-B14F-4D97-AF65-F5344CB8AC3E}">
        <p14:creationId xmlns:p14="http://schemas.microsoft.com/office/powerpoint/2010/main" val="648407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body" sz="half" idx="4294967295"/>
          </p:nvPr>
        </p:nvSpPr>
        <p:spPr>
          <a:xfrm>
            <a:off x="304800" y="1524000"/>
            <a:ext cx="8610600" cy="4800600"/>
          </a:xfrm>
          <a:noFill/>
          <a:ln>
            <a:noFill/>
          </a:ln>
        </p:spPr>
        <p:txBody>
          <a:bodyPr/>
          <a:lstStyle/>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Y = a + </a:t>
            </a:r>
            <a:r>
              <a:rPr lang="en-US" altLang="en-US" kern="1200" dirty="0" err="1" smtClean="0">
                <a:solidFill>
                  <a:schemeClr val="tx1"/>
                </a:solidFill>
                <a:latin typeface="Calibri" pitchFamily="34" charset="0"/>
                <a:ea typeface="+mn-ea"/>
                <a:cs typeface="Calibri" pitchFamily="34" charset="0"/>
              </a:rPr>
              <a:t>bX</a:t>
            </a:r>
            <a:r>
              <a:rPr lang="en-US" altLang="en-US" kern="1200" dirty="0" smtClean="0">
                <a:solidFill>
                  <a:schemeClr val="tx1"/>
                </a:solidFill>
                <a:latin typeface="Calibri" pitchFamily="34" charset="0"/>
                <a:ea typeface="+mn-ea"/>
                <a:cs typeface="Calibri" pitchFamily="34" charset="0"/>
              </a:rPr>
              <a:t> so Y = 441.12 + 359.7*X</a:t>
            </a: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So, </a:t>
            </a:r>
            <a:r>
              <a:rPr lang="en-US" altLang="en-US" kern="1200" dirty="0">
                <a:solidFill>
                  <a:schemeClr val="tx1"/>
                </a:solidFill>
                <a:latin typeface="Calibri" pitchFamily="34" charset="0"/>
                <a:cs typeface="Calibri" pitchFamily="34" charset="0"/>
              </a:rPr>
              <a:t>forecast for the next four </a:t>
            </a:r>
            <a:r>
              <a:rPr lang="en-US" altLang="en-US" kern="1200" dirty="0" smtClean="0">
                <a:solidFill>
                  <a:schemeClr val="tx1"/>
                </a:solidFill>
                <a:latin typeface="Calibri" pitchFamily="34" charset="0"/>
                <a:cs typeface="Calibri" pitchFamily="34" charset="0"/>
              </a:rPr>
              <a:t>quarters will be </a:t>
            </a: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Y13 = 441.12 + 359.3 * 13 =  5112.02</a:t>
            </a:r>
          </a:p>
          <a:p>
            <a:pPr marL="343080" indent="-34272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Y14 = </a:t>
            </a:r>
            <a:r>
              <a:rPr lang="en-US" altLang="en-US" dirty="0">
                <a:latin typeface="Calibri" pitchFamily="34" charset="0"/>
                <a:cs typeface="Calibri" pitchFamily="34" charset="0"/>
              </a:rPr>
              <a:t>441.12 </a:t>
            </a:r>
            <a:r>
              <a:rPr lang="en-US" altLang="en-US" kern="1200" dirty="0" smtClean="0">
                <a:solidFill>
                  <a:schemeClr val="tx1"/>
                </a:solidFill>
                <a:latin typeface="Calibri" pitchFamily="34" charset="0"/>
                <a:ea typeface="+mn-ea"/>
                <a:cs typeface="Calibri" pitchFamily="34" charset="0"/>
              </a:rPr>
              <a:t>+ </a:t>
            </a:r>
            <a:r>
              <a:rPr lang="en-US" altLang="en-US" dirty="0">
                <a:latin typeface="Calibri" pitchFamily="34" charset="0"/>
                <a:cs typeface="Calibri" pitchFamily="34" charset="0"/>
              </a:rPr>
              <a:t>359.3 </a:t>
            </a:r>
            <a:r>
              <a:rPr lang="en-US" altLang="en-US" kern="1200" dirty="0" smtClean="0">
                <a:solidFill>
                  <a:schemeClr val="tx1"/>
                </a:solidFill>
                <a:latin typeface="Calibri" pitchFamily="34" charset="0"/>
                <a:ea typeface="+mn-ea"/>
                <a:cs typeface="Calibri" pitchFamily="34" charset="0"/>
              </a:rPr>
              <a:t>* 14 = 5471.32</a:t>
            </a:r>
          </a:p>
          <a:p>
            <a:pPr marL="343080" indent="-34272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Y15 = </a:t>
            </a:r>
            <a:r>
              <a:rPr lang="en-US" altLang="en-US" dirty="0">
                <a:latin typeface="Calibri" pitchFamily="34" charset="0"/>
                <a:cs typeface="Calibri" pitchFamily="34" charset="0"/>
              </a:rPr>
              <a:t>441.12 </a:t>
            </a:r>
            <a:r>
              <a:rPr lang="en-US" altLang="en-US" kern="1200" dirty="0" smtClean="0">
                <a:solidFill>
                  <a:schemeClr val="tx1"/>
                </a:solidFill>
                <a:latin typeface="Calibri" pitchFamily="34" charset="0"/>
                <a:ea typeface="+mn-ea"/>
                <a:cs typeface="Calibri" pitchFamily="34" charset="0"/>
              </a:rPr>
              <a:t>+ </a:t>
            </a:r>
            <a:r>
              <a:rPr lang="en-US" altLang="en-US" dirty="0">
                <a:latin typeface="Calibri" pitchFamily="34" charset="0"/>
                <a:cs typeface="Calibri" pitchFamily="34" charset="0"/>
              </a:rPr>
              <a:t>359.3 </a:t>
            </a:r>
            <a:r>
              <a:rPr lang="en-US" altLang="en-US" kern="1200" dirty="0" smtClean="0">
                <a:solidFill>
                  <a:schemeClr val="tx1"/>
                </a:solidFill>
                <a:latin typeface="Calibri" pitchFamily="34" charset="0"/>
                <a:ea typeface="+mn-ea"/>
                <a:cs typeface="Calibri" pitchFamily="34" charset="0"/>
              </a:rPr>
              <a:t>* 15 = 5830.62</a:t>
            </a:r>
          </a:p>
          <a:p>
            <a:pPr marL="343080" indent="-34272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Y16 = </a:t>
            </a:r>
            <a:r>
              <a:rPr lang="en-US" altLang="en-US" dirty="0">
                <a:latin typeface="Calibri" pitchFamily="34" charset="0"/>
                <a:cs typeface="Calibri" pitchFamily="34" charset="0"/>
              </a:rPr>
              <a:t>441.12 + </a:t>
            </a:r>
            <a:r>
              <a:rPr lang="en-US" altLang="en-US" dirty="0" smtClean="0">
                <a:latin typeface="Calibri" pitchFamily="34" charset="0"/>
                <a:cs typeface="Calibri" pitchFamily="34" charset="0"/>
              </a:rPr>
              <a:t>359.3 </a:t>
            </a:r>
            <a:r>
              <a:rPr lang="en-US" altLang="en-US" kern="1200" dirty="0" smtClean="0">
                <a:solidFill>
                  <a:schemeClr val="tx1"/>
                </a:solidFill>
                <a:latin typeface="Calibri" pitchFamily="34" charset="0"/>
                <a:ea typeface="+mn-ea"/>
                <a:cs typeface="Calibri" pitchFamily="34" charset="0"/>
              </a:rPr>
              <a:t>*16 = 6189.92</a:t>
            </a: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Now, </a:t>
            </a:r>
            <a:r>
              <a:rPr lang="en-US" altLang="en-US" kern="1200" dirty="0">
                <a:solidFill>
                  <a:schemeClr val="tx1"/>
                </a:solidFill>
                <a:latin typeface="Calibri" pitchFamily="34" charset="0"/>
                <a:cs typeface="Calibri" pitchFamily="34" charset="0"/>
              </a:rPr>
              <a:t>Standard error of the </a:t>
            </a:r>
            <a:r>
              <a:rPr lang="en-US" altLang="en-US" kern="1200" dirty="0" smtClean="0">
                <a:solidFill>
                  <a:schemeClr val="tx1"/>
                </a:solidFill>
                <a:latin typeface="Calibri" pitchFamily="34" charset="0"/>
                <a:cs typeface="Calibri" pitchFamily="34" charset="0"/>
              </a:rPr>
              <a:t>estimate can be find out by using </a:t>
            </a:r>
            <a:endParaRPr lang="en-US" altLang="en-US" kern="1200" dirty="0">
              <a:solidFill>
                <a:schemeClr val="tx1"/>
              </a:solidFill>
              <a:latin typeface="Calibri" pitchFamily="34" charset="0"/>
              <a:ea typeface="+mn-ea"/>
              <a:cs typeface="Calibri" pitchFamily="34" charset="0"/>
            </a:endParaRPr>
          </a:p>
        </p:txBody>
      </p:sp>
      <p:sp>
        <p:nvSpPr>
          <p:cNvPr id="1382403" name="Rectangle 3"/>
          <p:cNvSpPr>
            <a:spLocks noGrp="1" noChangeArrowheads="1"/>
          </p:cNvSpPr>
          <p:nvPr>
            <p:ph type="title"/>
          </p:nvPr>
        </p:nvSpPr>
        <p:spPr>
          <a:xfrm>
            <a:off x="155676" y="333596"/>
            <a:ext cx="7886700" cy="657003"/>
          </a:xfrm>
          <a:noFill/>
          <a:ln>
            <a:noFill/>
          </a:ln>
        </p:spPr>
        <p:txBody>
          <a:bodyPr lIns="90000" tIns="45000" rIns="90000" bIns="45000" anchor="ctr"/>
          <a:lstStyle/>
          <a:p>
            <a:pPr algn="l" rtl="0"/>
            <a:r>
              <a:rPr lang="en-US" altLang="en-US" sz="3200" b="1" kern="1200" dirty="0">
                <a:solidFill>
                  <a:schemeClr val="tx1"/>
                </a:solidFill>
                <a:latin typeface="Calibri" pitchFamily="34" charset="0"/>
                <a:ea typeface="+mn-ea"/>
                <a:cs typeface="Calibri" pitchFamily="34" charset="0"/>
              </a:rPr>
              <a:t>Linear Regression </a:t>
            </a:r>
            <a:r>
              <a:rPr lang="en-US" altLang="en-US" sz="3200" b="1" kern="1200" dirty="0" smtClean="0">
                <a:solidFill>
                  <a:schemeClr val="tx1"/>
                </a:solidFill>
                <a:latin typeface="Calibri" pitchFamily="34" charset="0"/>
                <a:ea typeface="+mn-ea"/>
                <a:cs typeface="Calibri" pitchFamily="34" charset="0"/>
              </a:rPr>
              <a:t>Example</a:t>
            </a:r>
            <a:endParaRPr lang="en-US" altLang="en-US" sz="3200" b="1" kern="1200" dirty="0">
              <a:solidFill>
                <a:schemeClr val="tx1"/>
              </a:solidFill>
              <a:latin typeface="Calibri" pitchFamily="34" charset="0"/>
              <a:ea typeface="+mn-ea"/>
              <a:cs typeface="Calibri" pitchFamily="34" charset="0"/>
            </a:endParaRPr>
          </a:p>
        </p:txBody>
      </p:sp>
      <p:graphicFrame>
        <p:nvGraphicFramePr>
          <p:cNvPr id="137217" name="Object 1"/>
          <p:cNvGraphicFramePr>
            <a:graphicFrameLocks noGrp="1" noChangeAspect="1"/>
          </p:cNvGraphicFramePr>
          <p:nvPr>
            <p:extLst>
              <p:ext uri="{D42A27DB-BD31-4B8C-83A1-F6EECF244321}">
                <p14:modId xmlns:p14="http://schemas.microsoft.com/office/powerpoint/2010/main" val="1729173024"/>
              </p:ext>
            </p:extLst>
          </p:nvPr>
        </p:nvGraphicFramePr>
        <p:xfrm>
          <a:off x="4610100" y="4991100"/>
          <a:ext cx="2390775" cy="962025"/>
        </p:xfrm>
        <a:graphic>
          <a:graphicData uri="http://schemas.openxmlformats.org/presentationml/2006/ole">
            <mc:AlternateContent xmlns:mc="http://schemas.openxmlformats.org/markup-compatibility/2006">
              <mc:Choice xmlns:v="urn:schemas-microsoft-com:vml" Requires="v">
                <p:oleObj spid="_x0000_s96272" name="Equation" r:id="rId4" imgW="1168200" imgH="469800" progId="Equation.3">
                  <p:embed/>
                </p:oleObj>
              </mc:Choice>
              <mc:Fallback>
                <p:oleObj name="Equation" r:id="rId4" imgW="1168200" imgH="469800" progId="Equation.3">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0100" y="4991100"/>
                        <a:ext cx="239077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685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body" sz="half" idx="4294967295"/>
          </p:nvPr>
        </p:nvSpPr>
        <p:spPr>
          <a:xfrm>
            <a:off x="304800" y="1524000"/>
            <a:ext cx="8610600" cy="4800600"/>
          </a:xfrm>
          <a:noFill/>
          <a:ln>
            <a:noFill/>
          </a:ln>
        </p:spPr>
        <p:txBody>
          <a:bodyPr>
            <a:normAutofit fontScale="25000" lnSpcReduction="20000"/>
          </a:bodyPr>
          <a:lstStyle/>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So,</a:t>
            </a: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dirty="0">
              <a:latin typeface="Calibri" pitchFamily="34" charset="0"/>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dirty="0">
              <a:latin typeface="Calibri" pitchFamily="34" charset="0"/>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dirty="0">
              <a:latin typeface="Calibri" pitchFamily="34" charset="0"/>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r>
              <a:rPr lang="en-US" altLang="en-US" sz="8000" kern="1200" dirty="0" err="1" smtClean="0">
                <a:solidFill>
                  <a:schemeClr val="tx1"/>
                </a:solidFill>
                <a:latin typeface="Calibri" pitchFamily="34" charset="0"/>
                <a:ea typeface="+mn-ea"/>
                <a:cs typeface="Calibri" pitchFamily="34" charset="0"/>
              </a:rPr>
              <a:t>Syx</a:t>
            </a:r>
            <a:r>
              <a:rPr lang="en-US" altLang="en-US" sz="8000" kern="1200" dirty="0" smtClean="0">
                <a:solidFill>
                  <a:schemeClr val="tx1"/>
                </a:solidFill>
                <a:latin typeface="Calibri" pitchFamily="34" charset="0"/>
                <a:ea typeface="+mn-ea"/>
                <a:cs typeface="Calibri" pitchFamily="34" charset="0"/>
              </a:rPr>
              <a:t> = 363.9</a:t>
            </a:r>
          </a:p>
          <a:p>
            <a:pPr marL="343080" indent="-342720" algn="l" rtl="0">
              <a:lnSpc>
                <a:spcPct val="100000"/>
              </a:lnSpc>
              <a:spcBef>
                <a:spcPts val="600"/>
              </a:spcBef>
              <a:spcAft>
                <a:spcPts val="600"/>
              </a:spcAft>
              <a:buClr>
                <a:srgbClr val="000000"/>
              </a:buClr>
              <a:buFont typeface="Arial"/>
              <a:buChar char="•"/>
            </a:pPr>
            <a:r>
              <a:rPr lang="en-US" altLang="en-US" sz="8000" kern="1200" dirty="0" smtClean="0">
                <a:solidFill>
                  <a:schemeClr val="tx1"/>
                </a:solidFill>
                <a:latin typeface="Calibri" pitchFamily="34" charset="0"/>
                <a:ea typeface="+mn-ea"/>
                <a:cs typeface="Calibri" pitchFamily="34" charset="0"/>
              </a:rPr>
              <a:t>Another way to calculated </a:t>
            </a:r>
            <a:r>
              <a:rPr lang="en-US" altLang="en-US" sz="8000" kern="1200" dirty="0" err="1" smtClean="0">
                <a:solidFill>
                  <a:schemeClr val="tx1"/>
                </a:solidFill>
                <a:latin typeface="Calibri" pitchFamily="34" charset="0"/>
                <a:ea typeface="+mn-ea"/>
                <a:cs typeface="Calibri" pitchFamily="34" charset="0"/>
              </a:rPr>
              <a:t>Syx</a:t>
            </a:r>
            <a:r>
              <a:rPr lang="en-US" altLang="en-US" sz="8000" kern="1200" dirty="0" smtClean="0">
                <a:solidFill>
                  <a:schemeClr val="tx1"/>
                </a:solidFill>
                <a:latin typeface="Calibri" pitchFamily="34" charset="0"/>
                <a:ea typeface="+mn-ea"/>
                <a:cs typeface="Calibri" pitchFamily="34" charset="0"/>
              </a:rPr>
              <a:t> is :</a:t>
            </a:r>
            <a:endParaRPr lang="en-US" altLang="en-US" sz="8000"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sz="8000" kern="1200" dirty="0" smtClean="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endParaRPr lang="en-US" altLang="en-US" kern="1200" dirty="0">
              <a:solidFill>
                <a:schemeClr val="tx1"/>
              </a:solidFill>
              <a:latin typeface="Calibri" pitchFamily="34" charset="0"/>
              <a:ea typeface="+mn-ea"/>
              <a:cs typeface="Calibri" pitchFamily="34" charset="0"/>
            </a:endParaRPr>
          </a:p>
          <a:p>
            <a:pPr marL="343080" indent="-342720" algn="l" rtl="0">
              <a:lnSpc>
                <a:spcPct val="100000"/>
              </a:lnSpc>
              <a:spcBef>
                <a:spcPts val="600"/>
              </a:spcBef>
              <a:spcAft>
                <a:spcPts val="600"/>
              </a:spcAft>
              <a:buClr>
                <a:srgbClr val="000000"/>
              </a:buClr>
              <a:buFont typeface="Arial"/>
              <a:buChar char="•"/>
            </a:pPr>
            <a:r>
              <a:rPr lang="en-US" altLang="en-US" kern="1200" dirty="0" smtClean="0">
                <a:solidFill>
                  <a:schemeClr val="tx1"/>
                </a:solidFill>
                <a:latin typeface="Calibri" pitchFamily="34" charset="0"/>
                <a:ea typeface="+mn-ea"/>
                <a:cs typeface="Calibri" pitchFamily="34" charset="0"/>
              </a:rPr>
              <a:t> </a:t>
            </a:r>
            <a:endParaRPr lang="en-US" altLang="en-US" kern="1200" dirty="0">
              <a:solidFill>
                <a:schemeClr val="tx1"/>
              </a:solidFill>
              <a:latin typeface="Calibri" pitchFamily="34" charset="0"/>
              <a:ea typeface="+mn-ea"/>
              <a:cs typeface="Calibri" pitchFamily="34" charset="0"/>
            </a:endParaRPr>
          </a:p>
        </p:txBody>
      </p:sp>
      <p:sp>
        <p:nvSpPr>
          <p:cNvPr id="1382403" name="Rectangle 3"/>
          <p:cNvSpPr>
            <a:spLocks noGrp="1" noChangeArrowheads="1"/>
          </p:cNvSpPr>
          <p:nvPr>
            <p:ph type="title"/>
          </p:nvPr>
        </p:nvSpPr>
        <p:spPr>
          <a:xfrm>
            <a:off x="155676" y="333596"/>
            <a:ext cx="7886700" cy="657003"/>
          </a:xfrm>
          <a:noFill/>
          <a:ln>
            <a:noFill/>
          </a:ln>
        </p:spPr>
        <p:txBody>
          <a:bodyPr lIns="90000" tIns="45000" rIns="90000" bIns="45000" anchor="ctr"/>
          <a:lstStyle/>
          <a:p>
            <a:pPr algn="l" rtl="0"/>
            <a:r>
              <a:rPr lang="en-US" altLang="en-US" sz="3200" b="1" kern="1200" dirty="0">
                <a:solidFill>
                  <a:schemeClr val="tx1"/>
                </a:solidFill>
                <a:latin typeface="Calibri" pitchFamily="34" charset="0"/>
                <a:ea typeface="+mn-ea"/>
                <a:cs typeface="Calibri" pitchFamily="34" charset="0"/>
              </a:rPr>
              <a:t>Linear Regression </a:t>
            </a:r>
            <a:r>
              <a:rPr lang="en-US" altLang="en-US" sz="3200" b="1" kern="1200" dirty="0" smtClean="0">
                <a:solidFill>
                  <a:schemeClr val="tx1"/>
                </a:solidFill>
                <a:latin typeface="Calibri" pitchFamily="34" charset="0"/>
                <a:ea typeface="+mn-ea"/>
                <a:cs typeface="Calibri" pitchFamily="34" charset="0"/>
              </a:rPr>
              <a:t>Example</a:t>
            </a:r>
            <a:endParaRPr lang="en-US" altLang="en-US" sz="3200" b="1" kern="1200" dirty="0">
              <a:solidFill>
                <a:schemeClr val="tx1"/>
              </a:solidFill>
              <a:latin typeface="Calibri" pitchFamily="34" charset="0"/>
              <a:ea typeface="+mn-ea"/>
              <a:cs typeface="Calibri" pitchFamily="34" charset="0"/>
            </a:endParaRPr>
          </a:p>
        </p:txBody>
      </p:sp>
      <p:graphicFrame>
        <p:nvGraphicFramePr>
          <p:cNvPr id="4" name="Table 3"/>
          <p:cNvGraphicFramePr>
            <a:graphicFrameLocks noGrp="1"/>
          </p:cNvGraphicFramePr>
          <p:nvPr/>
        </p:nvGraphicFramePr>
        <p:xfrm>
          <a:off x="2438400" y="2438400"/>
          <a:ext cx="3949701" cy="2853690"/>
        </p:xfrm>
        <a:graphic>
          <a:graphicData uri="http://schemas.openxmlformats.org/drawingml/2006/table">
            <a:tbl>
              <a:tblPr/>
              <a:tblGrid>
                <a:gridCol w="938543"/>
                <a:gridCol w="938543"/>
                <a:gridCol w="938543"/>
                <a:gridCol w="1134072"/>
              </a:tblGrid>
              <a:tr h="190500">
                <a:tc>
                  <a:txBody>
                    <a:bodyPr/>
                    <a:lstStyle/>
                    <a:p>
                      <a:pPr algn="ctr" fontAlgn="b"/>
                      <a:r>
                        <a:rPr lang="en-US" sz="1800" b="1" i="0" u="none" strike="noStrike" dirty="0">
                          <a:solidFill>
                            <a:srgbClr val="0000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(y-y')2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801.37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40549.87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1160.97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151344.34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1520.57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423.12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1880.17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144529.22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2400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2239.12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25882.37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2599.37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250630.39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2958.97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128859.46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3318.57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175200.84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3678.17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14842.54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4037.77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213656.57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4397.37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157902.91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100" b="0" i="0" u="none" strike="noStrike">
                          <a:solidFill>
                            <a:srgbClr val="000000"/>
                          </a:solidFill>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4756.97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20457.58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1" i="0" u="none" strike="noStrike" dirty="0">
                          <a:solidFill>
                            <a:srgbClr val="000000"/>
                          </a:solidFill>
                          <a:latin typeface="Calibri"/>
                        </a:rPr>
                        <a:t>78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33350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FF0000"/>
                          </a:solidFill>
                          <a:latin typeface="Calibri"/>
                        </a:rPr>
                        <a:t>1324279.21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2" name="Picture 1"/>
          <p:cNvPicPr>
            <a:picLocks noChangeAspect="1"/>
          </p:cNvPicPr>
          <p:nvPr/>
        </p:nvPicPr>
        <p:blipFill>
          <a:blip r:embed="rId3"/>
          <a:stretch>
            <a:fillRect/>
          </a:stretch>
        </p:blipFill>
        <p:spPr>
          <a:xfrm>
            <a:off x="669102" y="1405890"/>
            <a:ext cx="2143125" cy="933450"/>
          </a:xfrm>
          <a:prstGeom prst="rect">
            <a:avLst/>
          </a:prstGeom>
        </p:spPr>
      </p:pic>
    </p:spTree>
    <p:extLst>
      <p:ext uri="{BB962C8B-B14F-4D97-AF65-F5344CB8AC3E}">
        <p14:creationId xmlns:p14="http://schemas.microsoft.com/office/powerpoint/2010/main" val="177304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linear regression</a:t>
            </a:r>
            <a:endParaRPr lang="en-IN" dirty="0"/>
          </a:p>
        </p:txBody>
      </p:sp>
      <p:sp>
        <p:nvSpPr>
          <p:cNvPr id="3" name="Content Placeholder 2"/>
          <p:cNvSpPr>
            <a:spLocks noGrp="1"/>
          </p:cNvSpPr>
          <p:nvPr>
            <p:ph idx="1"/>
          </p:nvPr>
        </p:nvSpPr>
        <p:spPr/>
        <p:txBody>
          <a:bodyPr>
            <a:normAutofit/>
          </a:bodyPr>
          <a:lstStyle/>
          <a:p>
            <a:pPr marL="0" indent="0">
              <a:lnSpc>
                <a:spcPct val="100000"/>
              </a:lnSpc>
              <a:buNone/>
            </a:pPr>
            <a:r>
              <a:rPr lang="en-US" altLang="en-US" sz="2800" u="sng" dirty="0">
                <a:latin typeface="Arial" panose="020B0604020202020204" pitchFamily="34" charset="0"/>
                <a:cs typeface="Arial" panose="020B0604020202020204" pitchFamily="34" charset="0"/>
              </a:rPr>
              <a:t>Multiple linear regression</a:t>
            </a:r>
            <a:r>
              <a:rPr lang="en-US" altLang="en-US" sz="2800" dirty="0">
                <a:latin typeface="Arial" panose="020B0604020202020204" pitchFamily="34" charset="0"/>
                <a:cs typeface="Arial" panose="020B0604020202020204" pitchFamily="34" charset="0"/>
              </a:rPr>
              <a:t>: involves more than one predictor variable</a:t>
            </a:r>
          </a:p>
          <a:p>
            <a:pPr lvl="1">
              <a:lnSpc>
                <a:spcPct val="100000"/>
              </a:lnSpc>
            </a:pPr>
            <a:r>
              <a:rPr lang="en-US" altLang="en-US" sz="2800" dirty="0">
                <a:latin typeface="Arial" panose="020B0604020202020204" pitchFamily="34" charset="0"/>
                <a:cs typeface="Arial" panose="020B0604020202020204" pitchFamily="34" charset="0"/>
              </a:rPr>
              <a:t>Training data is of the form (</a:t>
            </a:r>
            <a:r>
              <a:rPr lang="en-US" altLang="en-US" sz="2800" b="1" dirty="0">
                <a:latin typeface="Arial" panose="020B0604020202020204" pitchFamily="34" charset="0"/>
                <a:cs typeface="Arial" panose="020B0604020202020204" pitchFamily="34" charset="0"/>
              </a:rPr>
              <a:t>X</a:t>
            </a:r>
            <a:r>
              <a:rPr lang="en-US" altLang="en-US" sz="2800" b="1" baseline="-25000" dirty="0">
                <a:latin typeface="Arial" panose="020B0604020202020204" pitchFamily="34" charset="0"/>
                <a:cs typeface="Arial" panose="020B0604020202020204" pitchFamily="34" charset="0"/>
              </a:rPr>
              <a:t>1</a:t>
            </a:r>
            <a:r>
              <a:rPr lang="en-US" altLang="en-US" sz="2800" dirty="0">
                <a:latin typeface="Arial" panose="020B0604020202020204" pitchFamily="34" charset="0"/>
                <a:cs typeface="Arial" panose="020B0604020202020204" pitchFamily="34" charset="0"/>
              </a:rPr>
              <a:t>, y</a:t>
            </a:r>
            <a:r>
              <a:rPr lang="en-US" altLang="en-US" sz="2800" baseline="-25000" dirty="0">
                <a:latin typeface="Arial" panose="020B0604020202020204" pitchFamily="34" charset="0"/>
                <a:cs typeface="Arial" panose="020B0604020202020204" pitchFamily="34" charset="0"/>
              </a:rPr>
              <a:t>1</a:t>
            </a:r>
            <a:r>
              <a:rPr lang="en-US" altLang="en-US" sz="2800" dirty="0">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rPr>
              <a:t>X</a:t>
            </a:r>
            <a:r>
              <a:rPr lang="en-US" altLang="en-US" sz="2800" b="1" baseline="-25000" dirty="0">
                <a:latin typeface="Arial" panose="020B0604020202020204" pitchFamily="34" charset="0"/>
                <a:cs typeface="Arial" panose="020B0604020202020204" pitchFamily="34" charset="0"/>
              </a:rPr>
              <a:t>2</a:t>
            </a:r>
            <a:r>
              <a:rPr lang="en-US" altLang="en-US" sz="2800" dirty="0">
                <a:latin typeface="Arial" panose="020B0604020202020204" pitchFamily="34" charset="0"/>
                <a:cs typeface="Arial" panose="020B0604020202020204" pitchFamily="34" charset="0"/>
              </a:rPr>
              <a:t>, y</a:t>
            </a:r>
            <a:r>
              <a:rPr lang="en-US" altLang="en-US" sz="2800" baseline="-25000" dirty="0">
                <a:latin typeface="Arial" panose="020B0604020202020204" pitchFamily="34" charset="0"/>
                <a:cs typeface="Arial" panose="020B0604020202020204" pitchFamily="34" charset="0"/>
              </a:rPr>
              <a:t>2</a:t>
            </a:r>
            <a:r>
              <a:rPr lang="en-US" altLang="en-US" sz="2800" dirty="0">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rPr>
              <a:t>X</a:t>
            </a:r>
            <a:r>
              <a:rPr lang="en-US" altLang="en-US" sz="2800" b="1" baseline="-25000" dirty="0">
                <a:latin typeface="Arial" panose="020B0604020202020204" pitchFamily="34" charset="0"/>
                <a:cs typeface="Arial" panose="020B0604020202020204" pitchFamily="34" charset="0"/>
              </a:rPr>
              <a:t>|D|</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y</a:t>
            </a:r>
            <a:r>
              <a:rPr lang="en-US" altLang="en-US" sz="2800" baseline="-25000" dirty="0" err="1">
                <a:latin typeface="Arial" panose="020B0604020202020204" pitchFamily="34" charset="0"/>
                <a:cs typeface="Arial" panose="020B0604020202020204" pitchFamily="34" charset="0"/>
              </a:rPr>
              <a:t>|D</a:t>
            </a:r>
            <a:r>
              <a:rPr lang="en-US" altLang="en-US" sz="2800" baseline="-25000" dirty="0">
                <a:latin typeface="Arial" panose="020B0604020202020204" pitchFamily="34" charset="0"/>
                <a:cs typeface="Arial" panose="020B0604020202020204" pitchFamily="34" charset="0"/>
              </a:rPr>
              <a:t>|</a:t>
            </a:r>
            <a:r>
              <a:rPr lang="en-US" altLang="en-US" sz="2800" dirty="0">
                <a:latin typeface="Arial" panose="020B0604020202020204" pitchFamily="34" charset="0"/>
                <a:cs typeface="Arial" panose="020B0604020202020204" pitchFamily="34" charset="0"/>
              </a:rPr>
              <a:t>) </a:t>
            </a:r>
            <a:endParaRPr lang="en-US" altLang="en-US" sz="2800" dirty="0" smtClean="0">
              <a:latin typeface="Arial" panose="020B0604020202020204" pitchFamily="34" charset="0"/>
              <a:cs typeface="Arial" panose="020B0604020202020204" pitchFamily="34" charset="0"/>
            </a:endParaRPr>
          </a:p>
          <a:p>
            <a:pPr marL="342900" lvl="1" indent="0">
              <a:lnSpc>
                <a:spcPct val="100000"/>
              </a:lnSpc>
              <a:buNone/>
            </a:pPr>
            <a:endParaRPr lang="en-US" altLang="en-US" sz="2800" dirty="0">
              <a:latin typeface="Arial" panose="020B0604020202020204" pitchFamily="34" charset="0"/>
              <a:cs typeface="Arial" panose="020B0604020202020204" pitchFamily="34" charset="0"/>
            </a:endParaRPr>
          </a:p>
          <a:p>
            <a:pPr lvl="1">
              <a:lnSpc>
                <a:spcPct val="100000"/>
              </a:lnSpc>
            </a:pPr>
            <a:r>
              <a:rPr lang="en-US" altLang="en-US" sz="2800" dirty="0">
                <a:latin typeface="Arial" panose="020B0604020202020204" pitchFamily="34" charset="0"/>
                <a:cs typeface="Arial" panose="020B0604020202020204" pitchFamily="34" charset="0"/>
              </a:rPr>
              <a:t>Ex. For 2-D data, we may have</a:t>
            </a:r>
            <a:r>
              <a:rPr lang="en-US" altLang="en-US" sz="2800" dirty="0" smtClean="0">
                <a:latin typeface="Arial" panose="020B0604020202020204" pitchFamily="34" charset="0"/>
                <a:cs typeface="Arial" panose="020B0604020202020204" pitchFamily="34" charset="0"/>
              </a:rPr>
              <a:t>:</a:t>
            </a:r>
          </a:p>
          <a:p>
            <a:pPr marL="342900" lvl="1" indent="0">
              <a:lnSpc>
                <a:spcPct val="100000"/>
              </a:lnSpc>
              <a:buNone/>
            </a:pPr>
            <a:r>
              <a:rPr lang="en-US" altLang="en-US" sz="2800" b="1" dirty="0">
                <a:solidFill>
                  <a:srgbClr val="FF0000"/>
                </a:solidFill>
                <a:latin typeface="Arial" panose="020B0604020202020204" pitchFamily="34" charset="0"/>
                <a:cs typeface="Arial" panose="020B0604020202020204" pitchFamily="34" charset="0"/>
              </a:rPr>
              <a:t> </a:t>
            </a:r>
            <a:r>
              <a:rPr lang="en-US" altLang="en-US" sz="2800" b="1" dirty="0" smtClean="0">
                <a:solidFill>
                  <a:srgbClr val="FF0000"/>
                </a:solidFill>
                <a:latin typeface="Arial" panose="020B0604020202020204" pitchFamily="34" charset="0"/>
                <a:cs typeface="Arial" panose="020B0604020202020204" pitchFamily="34" charset="0"/>
              </a:rPr>
              <a:t>                       </a:t>
            </a:r>
            <a:r>
              <a:rPr lang="en-US" altLang="en-US" sz="2800" b="1" dirty="0">
                <a:solidFill>
                  <a:srgbClr val="FF0000"/>
                </a:solidFill>
                <a:latin typeface="Arial" panose="020B0604020202020204" pitchFamily="34" charset="0"/>
                <a:cs typeface="Arial" panose="020B0604020202020204" pitchFamily="34" charset="0"/>
              </a:rPr>
              <a:t>y = </a:t>
            </a:r>
            <a:r>
              <a:rPr lang="en-US" altLang="en-US" sz="2800" b="1" dirty="0">
                <a:solidFill>
                  <a:srgbClr val="FF0000"/>
                </a:solidFill>
                <a:latin typeface="Arial" panose="020B0604020202020204" pitchFamily="34" charset="0"/>
                <a:cs typeface="Arial" panose="020B0604020202020204" pitchFamily="34" charset="0"/>
                <a:sym typeface="Symbol" panose="05050102010706020507" pitchFamily="18" charset="2"/>
              </a:rPr>
              <a:t>w</a:t>
            </a:r>
            <a:r>
              <a:rPr lang="en-US" altLang="en-US" sz="2800" b="1" baseline="-25000" dirty="0">
                <a:solidFill>
                  <a:srgbClr val="FF0000"/>
                </a:solidFill>
                <a:latin typeface="Arial" panose="020B0604020202020204" pitchFamily="34" charset="0"/>
                <a:cs typeface="Arial" panose="020B0604020202020204" pitchFamily="34" charset="0"/>
                <a:sym typeface="Symbol" panose="05050102010706020507" pitchFamily="18" charset="2"/>
              </a:rPr>
              <a:t>0</a:t>
            </a:r>
            <a:r>
              <a:rPr lang="en-US" altLang="en-US" sz="2800" b="1" dirty="0">
                <a:solidFill>
                  <a:srgbClr val="FF0000"/>
                </a:solidFill>
                <a:latin typeface="Arial" panose="020B0604020202020204" pitchFamily="34" charset="0"/>
                <a:cs typeface="Arial" panose="020B0604020202020204" pitchFamily="34" charset="0"/>
                <a:sym typeface="Symbol" panose="05050102010706020507" pitchFamily="18" charset="2"/>
              </a:rPr>
              <a:t> + w</a:t>
            </a:r>
            <a:r>
              <a:rPr lang="en-US" altLang="en-US" sz="2800" b="1" baseline="-25000" dirty="0">
                <a:solidFill>
                  <a:srgbClr val="FF0000"/>
                </a:solidFill>
                <a:latin typeface="Arial" panose="020B0604020202020204" pitchFamily="34" charset="0"/>
                <a:cs typeface="Arial" panose="020B0604020202020204" pitchFamily="34" charset="0"/>
                <a:sym typeface="Symbol" panose="05050102010706020507" pitchFamily="18" charset="2"/>
              </a:rPr>
              <a:t>1</a:t>
            </a:r>
            <a:r>
              <a:rPr lang="en-US" altLang="en-US" sz="2800" b="1" dirty="0">
                <a:solidFill>
                  <a:srgbClr val="FF0000"/>
                </a:solidFill>
                <a:latin typeface="Arial" panose="020B0604020202020204" pitchFamily="34" charset="0"/>
                <a:cs typeface="Arial" panose="020B0604020202020204" pitchFamily="34" charset="0"/>
                <a:sym typeface="Symbol" panose="05050102010706020507" pitchFamily="18" charset="2"/>
              </a:rPr>
              <a:t> x</a:t>
            </a:r>
            <a:r>
              <a:rPr lang="en-US" altLang="en-US" sz="2800" b="1" baseline="-25000" dirty="0">
                <a:solidFill>
                  <a:srgbClr val="FF0000"/>
                </a:solidFill>
                <a:latin typeface="Arial" panose="020B0604020202020204" pitchFamily="34" charset="0"/>
                <a:cs typeface="Arial" panose="020B0604020202020204" pitchFamily="34" charset="0"/>
                <a:sym typeface="Symbol" panose="05050102010706020507" pitchFamily="18" charset="2"/>
              </a:rPr>
              <a:t>1</a:t>
            </a:r>
            <a:r>
              <a:rPr lang="en-US" altLang="en-US" sz="2800" b="1" dirty="0">
                <a:solidFill>
                  <a:srgbClr val="FF0000"/>
                </a:solidFill>
                <a:latin typeface="Arial" panose="020B0604020202020204" pitchFamily="34" charset="0"/>
                <a:cs typeface="Arial" panose="020B0604020202020204" pitchFamily="34" charset="0"/>
                <a:sym typeface="Symbol" panose="05050102010706020507" pitchFamily="18" charset="2"/>
              </a:rPr>
              <a:t>+ w</a:t>
            </a:r>
            <a:r>
              <a:rPr lang="en-US" altLang="en-US" sz="2800" b="1" baseline="-25000" dirty="0">
                <a:solidFill>
                  <a:srgbClr val="FF0000"/>
                </a:solidFill>
                <a:latin typeface="Arial" panose="020B0604020202020204" pitchFamily="34" charset="0"/>
                <a:cs typeface="Arial" panose="020B0604020202020204" pitchFamily="34" charset="0"/>
                <a:sym typeface="Symbol" panose="05050102010706020507" pitchFamily="18" charset="2"/>
              </a:rPr>
              <a:t>2</a:t>
            </a:r>
            <a:r>
              <a:rPr lang="en-US" altLang="en-US" sz="2800" b="1"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sz="2800" b="1" dirty="0" smtClean="0">
                <a:solidFill>
                  <a:srgbClr val="FF0000"/>
                </a:solidFill>
                <a:latin typeface="Arial" panose="020B0604020202020204" pitchFamily="34" charset="0"/>
                <a:cs typeface="Arial" panose="020B0604020202020204" pitchFamily="34" charset="0"/>
                <a:sym typeface="Symbol" panose="05050102010706020507" pitchFamily="18" charset="2"/>
              </a:rPr>
              <a:t>x</a:t>
            </a:r>
            <a:r>
              <a:rPr lang="en-US" altLang="en-US" sz="2800" b="1" baseline="-25000" dirty="0" smtClean="0">
                <a:solidFill>
                  <a:srgbClr val="FF0000"/>
                </a:solidFill>
                <a:latin typeface="Arial" panose="020B0604020202020204" pitchFamily="34" charset="0"/>
                <a:cs typeface="Arial" panose="020B0604020202020204" pitchFamily="34" charset="0"/>
                <a:sym typeface="Symbol" panose="05050102010706020507" pitchFamily="18" charset="2"/>
              </a:rPr>
              <a:t>2</a:t>
            </a:r>
            <a:endParaRPr lang="en-US" altLang="en-US"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660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Nonlinear Regression</a:t>
            </a:r>
            <a:endParaRPr lang="en-US" dirty="0"/>
          </a:p>
        </p:txBody>
      </p:sp>
      <p:sp>
        <p:nvSpPr>
          <p:cNvPr id="3" name="Content Placeholder 2"/>
          <p:cNvSpPr>
            <a:spLocks noGrp="1"/>
          </p:cNvSpPr>
          <p:nvPr>
            <p:ph idx="1"/>
          </p:nvPr>
        </p:nvSpPr>
        <p:spPr/>
        <p:txBody>
          <a:bodyPr/>
          <a:lstStyle/>
          <a:p>
            <a:r>
              <a:rPr lang="en-US" dirty="0" smtClean="0"/>
              <a:t>Nonlinear regression models define y as a function of x using an equation that is more complicated than the linear regression equation</a:t>
            </a:r>
          </a:p>
          <a:p>
            <a:endParaRPr lang="en-US" dirty="0"/>
          </a:p>
        </p:txBody>
      </p:sp>
      <p:sp>
        <p:nvSpPr>
          <p:cNvPr id="6" name="Slide Number Placeholder 5"/>
          <p:cNvSpPr>
            <a:spLocks noGrp="1"/>
          </p:cNvSpPr>
          <p:nvPr>
            <p:ph type="sldNum" sz="quarter" idx="12"/>
          </p:nvPr>
        </p:nvSpPr>
        <p:spPr/>
        <p:txBody>
          <a:bodyPr/>
          <a:lstStyle/>
          <a:p>
            <a:fld id="{2561AFFF-E2F4-402D-873F-F9B1B7CF2EDD}" type="slidenum">
              <a:rPr lang="en-US" smtClean="0"/>
              <a:pPr/>
              <a:t>48</a:t>
            </a:fld>
            <a:endParaRPr lang="en-US"/>
          </a:p>
        </p:txBody>
      </p:sp>
      <p:sp>
        <p:nvSpPr>
          <p:cNvPr id="4" name="Date Placeholder 3"/>
          <p:cNvSpPr>
            <a:spLocks noGrp="1"/>
          </p:cNvSpPr>
          <p:nvPr>
            <p:ph type="dt" sz="half" idx="4294967295"/>
          </p:nvPr>
        </p:nvSpPr>
        <p:spPr>
          <a:xfrm>
            <a:off x="0" y="6643688"/>
            <a:ext cx="2057400" cy="214312"/>
          </a:xfrm>
        </p:spPr>
        <p:txBody>
          <a:bodyPr/>
          <a:lstStyle/>
          <a:p>
            <a:fld id="{1469A91C-BBA0-4661-AA94-3A3187BC756F}" type="datetime1">
              <a:rPr lang="en-US" smtClean="0"/>
              <a:pPr/>
              <a:t>12/11/2021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274" y="2536318"/>
            <a:ext cx="4014126" cy="3874008"/>
          </a:xfrm>
          <a:prstGeom prst="rect">
            <a:avLst/>
          </a:prstGeom>
        </p:spPr>
      </p:pic>
    </p:spTree>
    <p:extLst>
      <p:ext uri="{BB962C8B-B14F-4D97-AF65-F5344CB8AC3E}">
        <p14:creationId xmlns:p14="http://schemas.microsoft.com/office/powerpoint/2010/main" val="15437383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901338" y="2752816"/>
            <a:ext cx="6858000" cy="442913"/>
          </a:xfrm>
        </p:spPr>
        <p:txBody>
          <a:bodyPr>
            <a:noAutofit/>
          </a:bodyPr>
          <a:lstStyle/>
          <a:p>
            <a:r>
              <a:rPr lang="en-IN" sz="4000" b="1" dirty="0">
                <a:latin typeface="Times New Roman" panose="02020603050405020304" pitchFamily="18" charset="0"/>
                <a:cs typeface="Times New Roman" panose="02020603050405020304" pitchFamily="18" charset="0"/>
              </a:rPr>
              <a:t>Model Evaluation and Selection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066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altLang="en-US" smtClean="0"/>
              <a:t>Application of Rule-Based Classifier</a:t>
            </a:r>
            <a:endParaRPr lang="en-US" altLang="en-US" dirty="0"/>
          </a:p>
        </p:txBody>
      </p:sp>
      <p:pic>
        <p:nvPicPr>
          <p:cNvPr id="960519"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8700" y="3938588"/>
            <a:ext cx="7002780" cy="609600"/>
          </a:xfrm>
        </p:spPr>
      </p:pic>
      <p:sp>
        <p:nvSpPr>
          <p:cNvPr id="2" name="Slide Number Placeholder 1"/>
          <p:cNvSpPr>
            <a:spLocks noGrp="1"/>
          </p:cNvSpPr>
          <p:nvPr>
            <p:ph type="sldNum" sz="quarter" idx="12"/>
          </p:nvPr>
        </p:nvSpPr>
        <p:spPr/>
        <p:txBody>
          <a:bodyPr/>
          <a:lstStyle/>
          <a:p>
            <a:fld id="{649AB6AE-DC6C-4C19-AD98-A8BE141DCE93}" type="slidenum">
              <a:rPr lang="en-US" smtClean="0"/>
              <a:pPr/>
              <a:t>5</a:t>
            </a:fld>
            <a:endParaRPr lang="en-US"/>
          </a:p>
        </p:txBody>
      </p:sp>
      <p:sp>
        <p:nvSpPr>
          <p:cNvPr id="960515" name="Rectangle 3"/>
          <p:cNvSpPr>
            <a:spLocks noGrp="1" noChangeArrowheads="1"/>
          </p:cNvSpPr>
          <p:nvPr>
            <p:ph type="body" idx="4294967295"/>
          </p:nvPr>
        </p:nvSpPr>
        <p:spPr>
          <a:xfrm>
            <a:off x="412750" y="1409700"/>
            <a:ext cx="8318500" cy="4800600"/>
          </a:xfrm>
        </p:spPr>
        <p:txBody>
          <a:bodyPr/>
          <a:lstStyle/>
          <a:p>
            <a:r>
              <a:rPr lang="en-US" altLang="en-US" dirty="0"/>
              <a:t>A rule </a:t>
            </a:r>
            <a:r>
              <a:rPr lang="en-US" altLang="en-US" b="1" i="1" dirty="0"/>
              <a:t>r</a:t>
            </a:r>
            <a:r>
              <a:rPr lang="en-US" altLang="en-US" b="1" dirty="0"/>
              <a:t> covers </a:t>
            </a:r>
            <a:r>
              <a:rPr lang="en-US" altLang="en-US" dirty="0"/>
              <a:t>an instance </a:t>
            </a:r>
            <a:r>
              <a:rPr lang="en-US" altLang="en-US" b="1" dirty="0"/>
              <a:t>x </a:t>
            </a:r>
            <a:r>
              <a:rPr lang="en-US" altLang="en-US" dirty="0"/>
              <a:t>if the attributes of the instance satisfy the condition of the rule</a:t>
            </a:r>
          </a:p>
        </p:txBody>
      </p:sp>
      <p:sp>
        <p:nvSpPr>
          <p:cNvPr id="3" name="Date Placeholder 2"/>
          <p:cNvSpPr>
            <a:spLocks noGrp="1"/>
          </p:cNvSpPr>
          <p:nvPr>
            <p:ph type="dt" sz="half" idx="4294967295"/>
          </p:nvPr>
        </p:nvSpPr>
        <p:spPr>
          <a:xfrm>
            <a:off x="0" y="6643688"/>
            <a:ext cx="2057400" cy="214312"/>
          </a:xfrm>
        </p:spPr>
        <p:txBody>
          <a:bodyPr/>
          <a:lstStyle/>
          <a:p>
            <a:fld id="{292497AB-DA7B-4FFD-A575-5874B7364851}" type="datetime1">
              <a:rPr lang="en-US" smtClean="0"/>
              <a:pPr/>
              <a:t>12/11/2021</a:t>
            </a:fld>
            <a:endParaRPr lang="en-US"/>
          </a:p>
        </p:txBody>
      </p:sp>
      <p:sp>
        <p:nvSpPr>
          <p:cNvPr id="960517" name="Rectangle 5"/>
          <p:cNvSpPr>
            <a:spLocks noChangeArrowheads="1"/>
          </p:cNvSpPr>
          <p:nvPr/>
        </p:nvSpPr>
        <p:spPr bwMode="auto">
          <a:xfrm>
            <a:off x="685800" y="19812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dirty="0"/>
              <a:t>R1: (Give Birth = no) </a:t>
            </a:r>
            <a:r>
              <a:rPr lang="en-US" altLang="en-US" sz="1800" b="0" dirty="0">
                <a:sym typeface="Symbol" panose="05050102010706020507" pitchFamily="18" charset="2"/>
              </a:rPr>
              <a:t> (Can Fly = yes)  Birds</a:t>
            </a:r>
          </a:p>
          <a:p>
            <a:pPr>
              <a:buFont typeface="Monotype Sorts" pitchFamily="2" charset="2"/>
              <a:buNone/>
            </a:pPr>
            <a:r>
              <a:rPr lang="en-US" altLang="en-US" sz="1800" b="0" dirty="0"/>
              <a:t>R2: (Give Birth = no) </a:t>
            </a:r>
            <a:r>
              <a:rPr lang="en-US" altLang="en-US" sz="1800" b="0" dirty="0">
                <a:sym typeface="Symbol" panose="05050102010706020507" pitchFamily="18" charset="2"/>
              </a:rPr>
              <a:t> (Live in Water = yes)  Fishes</a:t>
            </a:r>
          </a:p>
          <a:p>
            <a:pPr>
              <a:buFont typeface="Monotype Sorts" pitchFamily="2" charset="2"/>
              <a:buNone/>
            </a:pPr>
            <a:r>
              <a:rPr lang="en-US" altLang="en-US" sz="1800" b="0" dirty="0"/>
              <a:t>R3: (Give Birth = yes) </a:t>
            </a:r>
            <a:r>
              <a:rPr lang="en-US" altLang="en-US" sz="1800" b="0" dirty="0">
                <a:sym typeface="Symbol" panose="05050102010706020507" pitchFamily="18" charset="2"/>
              </a:rPr>
              <a:t> (Blood Type = warm)  Mammals</a:t>
            </a:r>
          </a:p>
          <a:p>
            <a:pPr>
              <a:buFont typeface="Monotype Sorts" pitchFamily="2" charset="2"/>
              <a:buNone/>
            </a:pPr>
            <a:r>
              <a:rPr lang="en-US" altLang="en-US" sz="1800" b="0" dirty="0"/>
              <a:t>R4: (Give Birth = no) </a:t>
            </a:r>
            <a:r>
              <a:rPr lang="en-US" altLang="en-US" sz="1800" b="0" dirty="0">
                <a:sym typeface="Symbol" panose="05050102010706020507" pitchFamily="18" charset="2"/>
              </a:rPr>
              <a:t> (Can Fly = no)  Reptiles</a:t>
            </a:r>
          </a:p>
          <a:p>
            <a:pPr>
              <a:buFont typeface="Monotype Sorts" pitchFamily="2" charset="2"/>
              <a:buNone/>
            </a:pPr>
            <a:r>
              <a:rPr lang="en-US" altLang="en-US" sz="1800" b="0" dirty="0"/>
              <a:t>R5: (Live in Water</a:t>
            </a:r>
            <a:r>
              <a:rPr lang="en-US" altLang="en-US" sz="1800" b="0" dirty="0">
                <a:sym typeface="Symbol" panose="05050102010706020507" pitchFamily="18" charset="2"/>
              </a:rPr>
              <a:t> = sometimes)  Amphibians </a:t>
            </a:r>
          </a:p>
        </p:txBody>
      </p:sp>
      <p:sp>
        <p:nvSpPr>
          <p:cNvPr id="960518" name="Rectangle 6"/>
          <p:cNvSpPr>
            <a:spLocks noChangeArrowheads="1"/>
          </p:cNvSpPr>
          <p:nvPr/>
        </p:nvSpPr>
        <p:spPr bwMode="auto">
          <a:xfrm>
            <a:off x="838200" y="48768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a:t>The rule R1 covers a hawk =&gt; Bird</a:t>
            </a:r>
          </a:p>
          <a:p>
            <a:pPr>
              <a:buFont typeface="Monotype Sorts" pitchFamily="2" charset="2"/>
              <a:buNone/>
            </a:pPr>
            <a:r>
              <a:rPr lang="en-US" altLang="en-US" sz="1800" b="0"/>
              <a:t>The rule R3 covers the grizzly bear =&gt; Mammal</a:t>
            </a:r>
            <a:endParaRPr lang="en-US" altLang="en-US" sz="1800" b="0">
              <a:sym typeface="Symbol" panose="05050102010706020507" pitchFamily="18" charset="2"/>
            </a:endParaRPr>
          </a:p>
        </p:txBody>
      </p:sp>
    </p:spTree>
    <p:extLst>
      <p:ext uri="{BB962C8B-B14F-4D97-AF65-F5344CB8AC3E}">
        <p14:creationId xmlns:p14="http://schemas.microsoft.com/office/powerpoint/2010/main" val="1410370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Autofit/>
          </a:bodyPr>
          <a:lstStyle/>
          <a:p>
            <a:pPr>
              <a:lnSpc>
                <a:spcPct val="110000"/>
              </a:lnSpc>
            </a:pPr>
            <a:r>
              <a:rPr lang="en-US" altLang="en-US" sz="2400" dirty="0"/>
              <a:t>Evaluation metrics: How can we measure accuracy?  Other metrics to consider?</a:t>
            </a:r>
          </a:p>
          <a:p>
            <a:pPr>
              <a:lnSpc>
                <a:spcPct val="110000"/>
              </a:lnSpc>
            </a:pPr>
            <a:r>
              <a:rPr lang="en-US" altLang="en-US" sz="2400" dirty="0"/>
              <a:t>Use </a:t>
            </a:r>
            <a:r>
              <a:rPr lang="en-US" altLang="en-US" sz="2400" b="1" dirty="0"/>
              <a:t>validation test set</a:t>
            </a:r>
            <a:r>
              <a:rPr lang="en-US" altLang="en-US" sz="2400" dirty="0"/>
              <a:t> of class-labeled tuples instead of training set when assessing accuracy</a:t>
            </a:r>
          </a:p>
          <a:p>
            <a:pPr>
              <a:lnSpc>
                <a:spcPct val="110000"/>
              </a:lnSpc>
            </a:pPr>
            <a:r>
              <a:rPr lang="en-US" altLang="en-US" sz="2400" dirty="0"/>
              <a:t>Methods for estimating a classifier’s accuracy: </a:t>
            </a:r>
          </a:p>
          <a:p>
            <a:pPr lvl="1">
              <a:lnSpc>
                <a:spcPct val="110000"/>
              </a:lnSpc>
            </a:pPr>
            <a:r>
              <a:rPr lang="en-US" altLang="en-US" sz="2400" dirty="0"/>
              <a:t>Holdout method, random subsampling</a:t>
            </a:r>
          </a:p>
          <a:p>
            <a:pPr lvl="1">
              <a:lnSpc>
                <a:spcPct val="110000"/>
              </a:lnSpc>
            </a:pPr>
            <a:r>
              <a:rPr lang="en-US" altLang="en-US" sz="2400" dirty="0"/>
              <a:t>Cross-validation</a:t>
            </a:r>
          </a:p>
          <a:p>
            <a:pPr lvl="1">
              <a:lnSpc>
                <a:spcPct val="110000"/>
              </a:lnSpc>
            </a:pPr>
            <a:r>
              <a:rPr lang="en-US" altLang="en-US" sz="2400" dirty="0" smtClean="0"/>
              <a:t>Bootstrap</a:t>
            </a:r>
            <a:endParaRPr lang="en-US" altLang="en-US" sz="2400" dirty="0"/>
          </a:p>
        </p:txBody>
      </p:sp>
      <p:sp>
        <p:nvSpPr>
          <p:cNvPr id="51202" name="Rectangle 2"/>
          <p:cNvSpPr>
            <a:spLocks noGrp="1" noChangeArrowheads="1"/>
          </p:cNvSpPr>
          <p:nvPr>
            <p:ph type="title" idx="4294967295"/>
          </p:nvPr>
        </p:nvSpPr>
        <p:spPr>
          <a:xfrm>
            <a:off x="0" y="365125"/>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Model Evaluation and Selection</a:t>
            </a:r>
          </a:p>
        </p:txBody>
      </p:sp>
      <p:sp>
        <p:nvSpPr>
          <p:cNvPr id="51204" name="Slide Number Placeholder 7"/>
          <p:cNvSpPr txBox="1">
            <a:spLocks noGrp="1"/>
          </p:cNvSpPr>
          <p:nvPr/>
        </p:nvSpPr>
        <p:spPr bwMode="auto">
          <a:xfrm>
            <a:off x="7239000" y="6284686"/>
            <a:ext cx="1905000" cy="23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0CA2AB9-6EC8-4965-BFE2-476AED472147}" type="slidenum">
              <a:rPr lang="en-US" altLang="en-US" sz="1000">
                <a:latin typeface="Calibri" panose="020F0502020204030204" pitchFamily="34" charset="0"/>
              </a:rPr>
              <a:pPr algn="r" eaLnBrk="1" hangingPunct="1"/>
              <a:t>50</a:t>
            </a:fld>
            <a:endParaRPr lang="en-US" altLang="en-US" sz="1000">
              <a:latin typeface="Calibri" panose="020F0502020204030204" pitchFamily="34" charset="0"/>
            </a:endParaRPr>
          </a:p>
        </p:txBody>
      </p:sp>
    </p:spTree>
    <p:extLst>
      <p:ext uri="{BB962C8B-B14F-4D97-AF65-F5344CB8AC3E}">
        <p14:creationId xmlns:p14="http://schemas.microsoft.com/office/powerpoint/2010/main" val="4067893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4" name="Rectangle 63"/>
          <p:cNvSpPr>
            <a:spLocks noGrp="1" noChangeArrowheads="1"/>
          </p:cNvSpPr>
          <p:nvPr>
            <p:ph idx="1"/>
          </p:nvPr>
        </p:nvSpPr>
        <p:spPr>
          <a:xfrm>
            <a:off x="304800" y="1745658"/>
            <a:ext cx="8229600" cy="4525963"/>
          </a:xfrm>
        </p:spPr>
        <p:txBody>
          <a:bodyPr>
            <a:normAutofit/>
          </a:bodyPr>
          <a:lstStyle/>
          <a:p>
            <a:r>
              <a:rPr lang="en-US" sz="2000" dirty="0" smtClean="0"/>
              <a:t>-Confusion </a:t>
            </a:r>
            <a:r>
              <a:rPr lang="en-US" sz="2000" dirty="0"/>
              <a:t>matrix C is such that </a:t>
            </a:r>
            <a:r>
              <a:rPr lang="en-US" sz="2000" dirty="0" err="1"/>
              <a:t>Ci,j</a:t>
            </a:r>
            <a:r>
              <a:rPr lang="en-US" sz="2000" dirty="0"/>
              <a:t> is equal to the number of observations known to be in group </a:t>
            </a:r>
            <a:r>
              <a:rPr lang="en-US" sz="2000" dirty="0" err="1"/>
              <a:t>i</a:t>
            </a:r>
            <a:r>
              <a:rPr lang="en-US" sz="2000" dirty="0"/>
              <a:t> and predicted to be in group j.</a:t>
            </a:r>
          </a:p>
          <a:p>
            <a:r>
              <a:rPr lang="en-US" sz="2000" dirty="0"/>
              <a:t>Thus in binary classification, the count of true negatives is C0,0, false negatives is C1,0, true positives is C1,1 and false positives is </a:t>
            </a:r>
            <a:r>
              <a:rPr lang="en-US" sz="2000" dirty="0" smtClean="0"/>
              <a:t>C0,1</a:t>
            </a:r>
            <a:endParaRPr lang="en-US" sz="2000" dirty="0"/>
          </a:p>
        </p:txBody>
      </p:sp>
      <p:sp>
        <p:nvSpPr>
          <p:cNvPr id="52226" name="Rectangle 2"/>
          <p:cNvSpPr>
            <a:spLocks noGrp="1" noChangeArrowheads="1"/>
          </p:cNvSpPr>
          <p:nvPr>
            <p:ph type="title" idx="4294967295"/>
          </p:nvPr>
        </p:nvSpPr>
        <p:spPr>
          <a:xfrm>
            <a:off x="283074" y="72616"/>
            <a:ext cx="8054975" cy="1144588"/>
          </a:xfrm>
        </p:spPr>
        <p:txBody>
          <a:bodyPr>
            <a:normAutofit/>
          </a:bodyPr>
          <a:lstStyle/>
          <a:p>
            <a:r>
              <a:rPr lang="en-US" altLang="en-US" sz="3200" b="1" dirty="0">
                <a:latin typeface="Times New Roman" panose="02020603050405020304" pitchFamily="18" charset="0"/>
                <a:cs typeface="Times New Roman" panose="02020603050405020304" pitchFamily="18" charset="0"/>
              </a:rPr>
              <a:t>Classifier Evaluation Metrics: Confusion Matrix</a:t>
            </a:r>
          </a:p>
        </p:txBody>
      </p:sp>
      <p:graphicFrame>
        <p:nvGraphicFramePr>
          <p:cNvPr id="61517" name="Group 77"/>
          <p:cNvGraphicFramePr>
            <a:graphicFrameLocks noGrp="1"/>
          </p:cNvGraphicFramePr>
          <p:nvPr>
            <p:extLst>
              <p:ext uri="{D42A27DB-BD31-4B8C-83A1-F6EECF244321}">
                <p14:modId xmlns:p14="http://schemas.microsoft.com/office/powerpoint/2010/main" val="2420744339"/>
              </p:ext>
            </p:extLst>
          </p:nvPr>
        </p:nvGraphicFramePr>
        <p:xfrm>
          <a:off x="1858962" y="3515613"/>
          <a:ext cx="4411663" cy="2886020"/>
        </p:xfrm>
        <a:graphic>
          <a:graphicData uri="http://schemas.openxmlformats.org/drawingml/2006/table">
            <a:tbl>
              <a:tblPr/>
              <a:tblGrid>
                <a:gridCol w="1611954">
                  <a:extLst>
                    <a:ext uri="{9D8B030D-6E8A-4147-A177-3AD203B41FA5}">
                      <a16:colId xmlns="" xmlns:a16="http://schemas.microsoft.com/office/drawing/2014/main" val="20000"/>
                    </a:ext>
                  </a:extLst>
                </a:gridCol>
                <a:gridCol w="1375993">
                  <a:extLst>
                    <a:ext uri="{9D8B030D-6E8A-4147-A177-3AD203B41FA5}">
                      <a16:colId xmlns="" xmlns:a16="http://schemas.microsoft.com/office/drawing/2014/main" val="20001"/>
                    </a:ext>
                  </a:extLst>
                </a:gridCol>
                <a:gridCol w="1423716">
                  <a:extLst>
                    <a:ext uri="{9D8B030D-6E8A-4147-A177-3AD203B41FA5}">
                      <a16:colId xmlns="" xmlns:a16="http://schemas.microsoft.com/office/drawing/2014/main" val="20002"/>
                    </a:ext>
                  </a:extLst>
                </a:gridCol>
              </a:tblGrid>
              <a:tr h="508580">
                <a:tc>
                  <a:txBody>
                    <a:bodyPr/>
                    <a:lstStyle/>
                    <a:p>
                      <a:pPr marL="0" marR="0" lvl="0" indent="0" algn="ctr" defTabSz="914400" rtl="0" eaLnBrk="1" fontAlgn="base" latinLnBrk="0" hangingPunct="1">
                        <a:lnSpc>
                          <a:spcPct val="100000"/>
                        </a:lnSpc>
                        <a:spcBef>
                          <a:spcPts val="1200"/>
                        </a:spcBef>
                        <a:spcAft>
                          <a:spcPct val="0"/>
                        </a:spcAft>
                        <a:buClr>
                          <a:schemeClr val="folHlink"/>
                        </a:buClr>
                        <a:buSzPct val="60000"/>
                        <a:buFont typeface="Wingdings" pitchFamily="2" charset="2"/>
                        <a:buNone/>
                        <a:tabLst/>
                      </a:pPr>
                      <a:endParaRPr kumimoji="0" lang="en-US" sz="2400" b="0" i="0" u="none" strike="noStrike" cap="none" normalizeH="0" baseline="-25000" dirty="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Calibri" pitchFamily="34" charset="0"/>
                        </a:rPr>
                        <a:t>C</a:t>
                      </a:r>
                      <a:r>
                        <a:rPr kumimoji="0" lang="en-US" sz="2400" b="0" i="0" u="none" strike="noStrike" cap="none" normalizeH="0" baseline="-25000" dirty="0" smtClean="0">
                          <a:ln>
                            <a:noFill/>
                          </a:ln>
                          <a:solidFill>
                            <a:schemeClr val="tx1"/>
                          </a:solidFill>
                          <a:effectLst/>
                          <a:latin typeface="Calibri" pitchFamily="34" charset="0"/>
                        </a:rPr>
                        <a:t>1</a:t>
                      </a:r>
                      <a:endParaRPr kumimoji="0" lang="en-US" sz="2400" b="0" i="0" u="none" strike="noStrike" cap="none" normalizeH="0" baseline="-25000" dirty="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Calibri" pitchFamily="34" charset="0"/>
                        </a:rPr>
                        <a:t>C</a:t>
                      </a:r>
                      <a:r>
                        <a:rPr kumimoji="0" lang="en-US" sz="2400" b="0" i="0" u="none" strike="noStrike" cap="none" normalizeH="0" baseline="-25000" dirty="0" smtClean="0">
                          <a:ln>
                            <a:noFill/>
                          </a:ln>
                          <a:solidFill>
                            <a:schemeClr val="tx1"/>
                          </a:solidFill>
                          <a:effectLst/>
                          <a:latin typeface="Calibri" pitchFamily="34" charset="0"/>
                        </a:rPr>
                        <a:t>0</a:t>
                      </a:r>
                      <a:endParaRPr kumimoji="0" lang="en-US" sz="2400" b="0" i="0" u="none" strike="noStrike" cap="none" normalizeH="0" baseline="-25000" dirty="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0308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400" b="0" i="0" u="none" strike="noStrike" cap="none" normalizeH="0" baseline="0" dirty="0" smtClean="0">
                          <a:ln>
                            <a:noFill/>
                          </a:ln>
                          <a:solidFill>
                            <a:schemeClr val="tx1"/>
                          </a:solidFill>
                          <a:effectLst/>
                          <a:latin typeface="Calibri" pitchFamily="34" charset="0"/>
                        </a:rPr>
                        <a:t>C</a:t>
                      </a:r>
                      <a:r>
                        <a:rPr kumimoji="0" lang="en-US" sz="2400" b="0" i="0" u="none" strike="noStrike" cap="none" normalizeH="0" baseline="-25000" dirty="0">
                          <a:ln>
                            <a:noFill/>
                          </a:ln>
                          <a:solidFill>
                            <a:schemeClr val="tx1"/>
                          </a:solidFill>
                          <a:effectLst/>
                          <a:latin typeface="Calibri" pitchFamily="34" charset="0"/>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25000" dirty="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smtClean="0">
                          <a:ln>
                            <a:noFill/>
                          </a:ln>
                          <a:solidFill>
                            <a:schemeClr val="tx1"/>
                          </a:solidFill>
                          <a:effectLst/>
                          <a:latin typeface="Calibri" pitchFamily="34" charset="0"/>
                        </a:rPr>
                        <a:t>False Positives (FP)</a:t>
                      </a:r>
                      <a:endParaRPr kumimoji="0" lang="en-US" sz="2400" b="1" i="0" u="none" strike="noStrike" cap="none" normalizeH="0" baseline="0" dirty="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03082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400" b="0" i="0" u="none" strike="noStrike" cap="none" normalizeH="0" baseline="0" dirty="0" smtClean="0">
                          <a:ln>
                            <a:noFill/>
                          </a:ln>
                          <a:solidFill>
                            <a:schemeClr val="tx1"/>
                          </a:solidFill>
                          <a:effectLst/>
                          <a:latin typeface="Calibri" pitchFamily="34" charset="0"/>
                        </a:rPr>
                        <a:t> C</a:t>
                      </a:r>
                      <a:r>
                        <a:rPr kumimoji="0" lang="en-US" sz="2400" b="0" i="0" u="none" strike="noStrike" cap="none" normalizeH="0" baseline="-25000" dirty="0">
                          <a:ln>
                            <a:noFill/>
                          </a:ln>
                          <a:solidFill>
                            <a:schemeClr val="tx1"/>
                          </a:solidFill>
                          <a:effectLst/>
                          <a:latin typeface="Calibri" pitchFamily="34" charset="0"/>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25000" dirty="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400" b="1" i="0" u="none" strike="noStrike" cap="none" normalizeH="0" baseline="0" dirty="0" smtClean="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492421876"/>
                  </a:ext>
                </a:extLst>
              </a:tr>
            </a:tbl>
          </a:graphicData>
        </a:graphic>
      </p:graphicFrame>
      <p:sp>
        <p:nvSpPr>
          <p:cNvPr id="52275"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B4A27F91-7778-47D3-B96B-F6CAE978E7B1}" type="slidenum">
              <a:rPr lang="en-US" altLang="en-US" sz="1200" b="1">
                <a:latin typeface="Calibri" panose="020F0502020204030204" pitchFamily="34" charset="0"/>
              </a:rPr>
              <a:pPr algn="r" eaLnBrk="1" hangingPunct="1"/>
              <a:t>51</a:t>
            </a:fld>
            <a:endParaRPr lang="en-US" altLang="en-US" sz="1200" b="1">
              <a:latin typeface="Calibri" panose="020F0502020204030204" pitchFamily="34" charset="0"/>
            </a:endParaRPr>
          </a:p>
        </p:txBody>
      </p:sp>
      <p:sp>
        <p:nvSpPr>
          <p:cNvPr id="2" name="TextBox 1"/>
          <p:cNvSpPr txBox="1"/>
          <p:nvPr/>
        </p:nvSpPr>
        <p:spPr>
          <a:xfrm>
            <a:off x="6477000" y="3251200"/>
            <a:ext cx="1587500" cy="1778000"/>
          </a:xfrm>
          <a:prstGeom prst="rect">
            <a:avLst/>
          </a:prstGeom>
          <a:noFill/>
        </p:spPr>
        <p:txBody>
          <a:bodyPr wrap="square" rtlCol="0">
            <a:spAutoFit/>
          </a:bodyPr>
          <a:lstStyle/>
          <a:p>
            <a:endParaRPr lang="en-IN" dirty="0"/>
          </a:p>
        </p:txBody>
      </p:sp>
      <p:sp>
        <p:nvSpPr>
          <p:cNvPr id="4" name="TextBox 3"/>
          <p:cNvSpPr txBox="1"/>
          <p:nvPr/>
        </p:nvSpPr>
        <p:spPr>
          <a:xfrm>
            <a:off x="2913063" y="3012559"/>
            <a:ext cx="1905794" cy="369332"/>
          </a:xfrm>
          <a:prstGeom prst="rect">
            <a:avLst/>
          </a:prstGeom>
          <a:noFill/>
        </p:spPr>
        <p:txBody>
          <a:bodyPr wrap="square" rtlCol="0">
            <a:spAutoFit/>
          </a:bodyPr>
          <a:lstStyle/>
          <a:p>
            <a:r>
              <a:rPr lang="en-IN" dirty="0" smtClean="0"/>
              <a:t>      Actual</a:t>
            </a:r>
            <a:endParaRPr lang="en-IN" dirty="0"/>
          </a:p>
        </p:txBody>
      </p:sp>
      <p:sp>
        <p:nvSpPr>
          <p:cNvPr id="5" name="TextBox 4"/>
          <p:cNvSpPr txBox="1"/>
          <p:nvPr/>
        </p:nvSpPr>
        <p:spPr>
          <a:xfrm>
            <a:off x="1002034" y="3391932"/>
            <a:ext cx="513410" cy="3045514"/>
          </a:xfrm>
          <a:prstGeom prst="rect">
            <a:avLst/>
          </a:prstGeom>
          <a:noFill/>
        </p:spPr>
        <p:txBody>
          <a:bodyPr vert="wordArtVert" wrap="none" rtlCol="0">
            <a:spAutoFit/>
          </a:bodyPr>
          <a:lstStyle/>
          <a:p>
            <a:r>
              <a:rPr lang="en-IN" dirty="0" smtClean="0"/>
              <a:t>predicted</a:t>
            </a:r>
            <a:endParaRPr lang="en-IN" dirty="0"/>
          </a:p>
        </p:txBody>
      </p:sp>
    </p:spTree>
    <p:extLst>
      <p:ext uri="{BB962C8B-B14F-4D97-AF65-F5344CB8AC3E}">
        <p14:creationId xmlns:p14="http://schemas.microsoft.com/office/powerpoint/2010/main" val="2266055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19" name="Group 79"/>
          <p:cNvGraphicFramePr>
            <a:graphicFrameLocks noGrp="1"/>
          </p:cNvGraphicFramePr>
          <p:nvPr>
            <p:ph idx="1"/>
            <p:extLst/>
          </p:nvPr>
        </p:nvGraphicFramePr>
        <p:xfrm>
          <a:off x="304800" y="2078137"/>
          <a:ext cx="8229600" cy="2331271"/>
        </p:xfrm>
        <a:graphic>
          <a:graphicData uri="http://schemas.openxmlformats.org/drawingml/2006/table">
            <a:tbl>
              <a:tblPr/>
              <a:tblGrid>
                <a:gridCol w="2951922">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1162878">
                  <a:extLst>
                    <a:ext uri="{9D8B030D-6E8A-4147-A177-3AD203B41FA5}">
                      <a16:colId xmlns=""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Predicted class  -&gt;</a:t>
                      </a:r>
                    </a:p>
                  </a:txBody>
                  <a:tcPr marL="107343" marR="107343"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yes</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buy_computer = no</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Total</a:t>
                      </a:r>
                    </a:p>
                  </a:txBody>
                  <a:tcPr marL="107343" marR="107343"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98153">
                <a:tc>
                  <a:txBody>
                    <a:bodyPr/>
                    <a:lstStyle/>
                    <a:p>
                      <a:r>
                        <a:rPr kumimoji="0" lang="en-US" sz="1800" b="0" i="0" u="none" strike="noStrike" cap="none" normalizeH="0" baseline="0" dirty="0">
                          <a:ln>
                            <a:noFill/>
                          </a:ln>
                          <a:solidFill>
                            <a:schemeClr val="tx1"/>
                          </a:solidFill>
                          <a:effectLst/>
                          <a:latin typeface="Calibri" pitchFamily="34" charset="0"/>
                        </a:rPr>
                        <a:t>       Actual class </a:t>
                      </a:r>
                      <a:r>
                        <a:rPr kumimoji="0" lang="en-US" sz="1800" b="0" i="0" u="none" strike="noStrike" cap="none" normalizeH="0" baseline="0" dirty="0">
                          <a:ln>
                            <a:noFill/>
                          </a:ln>
                          <a:solidFill>
                            <a:schemeClr val="tx1"/>
                          </a:solidFill>
                          <a:effectLst/>
                          <a:latin typeface="Calibri" pitchFamily="34" charset="0"/>
                          <a:sym typeface="Symbol" panose="05050102010706020507" pitchFamily="18" charset="2"/>
                        </a:rPr>
                        <a:t></a:t>
                      </a:r>
                      <a:endParaRPr lang="en-US" dirty="0"/>
                    </a:p>
                  </a:txBody>
                  <a:tcPr marL="107343" marR="107343"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endParaRPr lang="en-US"/>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endParaRPr lang="en-US" dirty="0"/>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Calibri" pitchFamily="34" charset="0"/>
                      </a:endParaRPr>
                    </a:p>
                  </a:txBody>
                  <a:tcPr marL="107343" marR="107343"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815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a:ln>
                            <a:noFill/>
                          </a:ln>
                          <a:solidFill>
                            <a:schemeClr val="tx1"/>
                          </a:solidFill>
                          <a:effectLst/>
                          <a:latin typeface="Calibri" pitchFamily="34" charset="0"/>
                        </a:rPr>
                        <a:t>buy_computer</a:t>
                      </a:r>
                      <a:r>
                        <a:rPr kumimoji="0" lang="en-US" sz="2000" b="0" i="0" u="none" strike="noStrike" cap="none" normalizeH="0" baseline="0" dirty="0">
                          <a:ln>
                            <a:noFill/>
                          </a:ln>
                          <a:solidFill>
                            <a:schemeClr val="tx1"/>
                          </a:solidFill>
                          <a:effectLst/>
                          <a:latin typeface="Calibri" pitchFamily="34" charset="0"/>
                        </a:rPr>
                        <a:t> = yes</a:t>
                      </a:r>
                    </a:p>
                  </a:txBody>
                  <a:tcPr marL="107343" marR="107343"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alibri" pitchFamily="34" charset="0"/>
                        </a:rPr>
                        <a:t>6954</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alibri" pitchFamily="34" charset="0"/>
                        </a:rPr>
                        <a:t>46</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000" b="0" i="0" u="none" strike="noStrike" cap="none" normalizeH="0" baseline="0" dirty="0">
                          <a:ln>
                            <a:noFill/>
                          </a:ln>
                          <a:solidFill>
                            <a:schemeClr val="tx1"/>
                          </a:solidFill>
                          <a:effectLst/>
                          <a:latin typeface="Calibri" pitchFamily="34" charset="0"/>
                        </a:rPr>
                        <a:t>7000</a:t>
                      </a:r>
                    </a:p>
                  </a:txBody>
                  <a:tcPr marL="107343" marR="107343"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72436249"/>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a:ln>
                            <a:noFill/>
                          </a:ln>
                          <a:solidFill>
                            <a:schemeClr val="tx1"/>
                          </a:solidFill>
                          <a:effectLst/>
                          <a:latin typeface="Calibri" pitchFamily="34" charset="0"/>
                        </a:rPr>
                        <a:t>buy_computer</a:t>
                      </a:r>
                      <a:r>
                        <a:rPr kumimoji="0" lang="en-US" sz="2000" b="0" i="0" u="none" strike="noStrike" cap="none" normalizeH="0" baseline="0" dirty="0">
                          <a:ln>
                            <a:noFill/>
                          </a:ln>
                          <a:solidFill>
                            <a:schemeClr val="tx1"/>
                          </a:solidFill>
                          <a:effectLst/>
                          <a:latin typeface="Calibri" pitchFamily="34" charset="0"/>
                        </a:rPr>
                        <a:t> = no</a:t>
                      </a:r>
                    </a:p>
                  </a:txBody>
                  <a:tcPr marL="107343" marR="107343"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alibri" pitchFamily="34" charset="0"/>
                        </a:rPr>
                        <a:t>412</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alibri" pitchFamily="34" charset="0"/>
                        </a:rPr>
                        <a:t>2588</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3000</a:t>
                      </a:r>
                    </a:p>
                  </a:txBody>
                  <a:tcPr marL="107343" marR="107343"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Total</a:t>
                      </a:r>
                    </a:p>
                  </a:txBody>
                  <a:tcPr marL="107343" marR="107343"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7366</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alibri" pitchFamily="34" charset="0"/>
                        </a:rPr>
                        <a:t>2634</a:t>
                      </a:r>
                    </a:p>
                  </a:txBody>
                  <a:tcPr marL="107343" marR="107343"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alibri" pitchFamily="34" charset="0"/>
                        </a:rPr>
                        <a:t>10000</a:t>
                      </a:r>
                    </a:p>
                  </a:txBody>
                  <a:tcPr marL="107343" marR="107343"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2226" name="Rectangle 2"/>
          <p:cNvSpPr>
            <a:spLocks noGrp="1" noChangeArrowheads="1"/>
          </p:cNvSpPr>
          <p:nvPr>
            <p:ph type="title" idx="4294967295"/>
          </p:nvPr>
        </p:nvSpPr>
        <p:spPr>
          <a:xfrm>
            <a:off x="0" y="365125"/>
            <a:ext cx="8734697" cy="1300389"/>
          </a:xfrm>
        </p:spPr>
        <p:txBody>
          <a:bodyPr>
            <a:normAutofit/>
          </a:bodyPr>
          <a:lstStyle/>
          <a:p>
            <a:r>
              <a:rPr lang="en-US" altLang="en-US" sz="3200" b="1" dirty="0">
                <a:latin typeface="Times New Roman" panose="02020603050405020304" pitchFamily="18" charset="0"/>
                <a:cs typeface="Times New Roman" panose="02020603050405020304" pitchFamily="18" charset="0"/>
              </a:rPr>
              <a:t>Classifier Evaluation Metrics: Confusion Matrix</a:t>
            </a:r>
          </a:p>
        </p:txBody>
      </p:sp>
      <p:sp>
        <p:nvSpPr>
          <p:cNvPr id="52274" name="Rectangle 78"/>
          <p:cNvSpPr>
            <a:spLocks noChangeArrowheads="1"/>
          </p:cNvSpPr>
          <p:nvPr/>
        </p:nvSpPr>
        <p:spPr bwMode="auto">
          <a:xfrm>
            <a:off x="348343" y="1665514"/>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b="1" dirty="0"/>
              <a:t>Example of Confusion Matrix:</a:t>
            </a:r>
          </a:p>
        </p:txBody>
      </p:sp>
      <p:sp>
        <p:nvSpPr>
          <p:cNvPr id="52275"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B4A27F91-7778-47D3-B96B-F6CAE978E7B1}" type="slidenum">
              <a:rPr lang="en-US" altLang="en-US" sz="1200" b="1">
                <a:latin typeface="Calibri" panose="020F0502020204030204" pitchFamily="34" charset="0"/>
              </a:rPr>
              <a:pPr algn="r" eaLnBrk="1" hangingPunct="1"/>
              <a:t>52</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33869167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3200" u="sng" dirty="0" smtClean="0">
                <a:solidFill>
                  <a:srgbClr val="FF0000"/>
                </a:solidFill>
                <a:latin typeface="Arial" panose="020B0604020202020204" pitchFamily="34" charset="0"/>
                <a:cs typeface="Arial" panose="020B0604020202020204" pitchFamily="34" charset="0"/>
              </a:rPr>
              <a:t>Accuracy:</a:t>
            </a:r>
          </a:p>
          <a:p>
            <a:endParaRPr lang="en-IN" dirty="0"/>
          </a:p>
        </p:txBody>
      </p:sp>
      <p:sp>
        <p:nvSpPr>
          <p:cNvPr id="3" name="Content Placeholder 2"/>
          <p:cNvSpPr>
            <a:spLocks noGrp="1"/>
          </p:cNvSpPr>
          <p:nvPr>
            <p:ph sz="quarter" idx="10"/>
          </p:nvPr>
        </p:nvSpPr>
        <p:spPr/>
        <p:txBody>
          <a:bodyPr/>
          <a:lstStyle/>
          <a:p>
            <a:r>
              <a:rPr lang="en-IN" dirty="0" smtClean="0"/>
              <a:t>Evaluation measures</a:t>
            </a:r>
            <a:endParaRPr lang="en-IN" dirty="0"/>
          </a:p>
        </p:txBody>
      </p:sp>
      <p:pic>
        <p:nvPicPr>
          <p:cNvPr id="4" name="Picture 3"/>
          <p:cNvPicPr>
            <a:picLocks noChangeAspect="1"/>
          </p:cNvPicPr>
          <p:nvPr/>
        </p:nvPicPr>
        <p:blipFill>
          <a:blip r:embed="rId2"/>
          <a:stretch>
            <a:fillRect/>
          </a:stretch>
        </p:blipFill>
        <p:spPr>
          <a:xfrm>
            <a:off x="1766887" y="2090737"/>
            <a:ext cx="5610225" cy="2676525"/>
          </a:xfrm>
          <a:prstGeom prst="rect">
            <a:avLst/>
          </a:prstGeom>
        </p:spPr>
      </p:pic>
    </p:spTree>
    <p:extLst>
      <p:ext uri="{BB962C8B-B14F-4D97-AF65-F5344CB8AC3E}">
        <p14:creationId xmlns:p14="http://schemas.microsoft.com/office/powerpoint/2010/main" val="2204235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5500" y="2501900"/>
            <a:ext cx="4648200" cy="3431381"/>
          </a:xfrm>
          <a:prstGeom prst="rect">
            <a:avLst/>
          </a:prstGeom>
        </p:spPr>
      </p:pic>
      <p:sp>
        <p:nvSpPr>
          <p:cNvPr id="3" name="Content Placeholder 2"/>
          <p:cNvSpPr>
            <a:spLocks noGrp="1"/>
          </p:cNvSpPr>
          <p:nvPr>
            <p:ph sz="quarter" idx="10"/>
          </p:nvPr>
        </p:nvSpPr>
        <p:spPr/>
        <p:txBody>
          <a:bodyPr/>
          <a:lstStyle/>
          <a:p>
            <a:r>
              <a:rPr lang="en-IN" dirty="0" smtClean="0"/>
              <a:t>Contd..</a:t>
            </a:r>
            <a:endParaRPr lang="en-IN" dirty="0"/>
          </a:p>
        </p:txBody>
      </p:sp>
      <p:sp>
        <p:nvSpPr>
          <p:cNvPr id="5" name="TextBox 4"/>
          <p:cNvSpPr txBox="1"/>
          <p:nvPr/>
        </p:nvSpPr>
        <p:spPr>
          <a:xfrm>
            <a:off x="431800" y="1651000"/>
            <a:ext cx="3048000" cy="584775"/>
          </a:xfrm>
          <a:prstGeom prst="rect">
            <a:avLst/>
          </a:prstGeom>
          <a:noFill/>
        </p:spPr>
        <p:txBody>
          <a:bodyPr wrap="square" rtlCol="0">
            <a:spAutoFit/>
          </a:bodyPr>
          <a:lstStyle/>
          <a:p>
            <a:r>
              <a:rPr lang="en-IN" sz="3200" dirty="0" smtClean="0">
                <a:solidFill>
                  <a:srgbClr val="FF0000"/>
                </a:solidFill>
                <a:latin typeface="Arial" panose="020B0604020202020204" pitchFamily="34" charset="0"/>
                <a:cs typeface="Arial" panose="020B0604020202020204" pitchFamily="34" charset="0"/>
              </a:rPr>
              <a:t>Precision</a:t>
            </a:r>
            <a:endParaRPr lang="en-IN" sz="3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3287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3200" u="sng" dirty="0" smtClean="0">
                <a:solidFill>
                  <a:srgbClr val="FF0000"/>
                </a:solidFill>
                <a:latin typeface="Arial" panose="020B0604020202020204" pitchFamily="34" charset="0"/>
                <a:cs typeface="Arial" panose="020B0604020202020204" pitchFamily="34" charset="0"/>
              </a:rPr>
              <a:t>Recall or sensitivity</a:t>
            </a:r>
            <a:endParaRPr lang="en-IN" sz="3200" u="sng"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p:txBody>
          <a:bodyPr/>
          <a:lstStyle/>
          <a:p>
            <a:r>
              <a:rPr lang="en-IN" dirty="0" smtClean="0"/>
              <a:t>Contd..</a:t>
            </a:r>
            <a:endParaRPr lang="en-IN" dirty="0"/>
          </a:p>
        </p:txBody>
      </p:sp>
      <p:pic>
        <p:nvPicPr>
          <p:cNvPr id="4" name="Picture 3"/>
          <p:cNvPicPr>
            <a:picLocks noChangeAspect="1"/>
          </p:cNvPicPr>
          <p:nvPr/>
        </p:nvPicPr>
        <p:blipFill>
          <a:blip r:embed="rId2"/>
          <a:stretch>
            <a:fillRect/>
          </a:stretch>
        </p:blipFill>
        <p:spPr>
          <a:xfrm>
            <a:off x="2371725" y="2363787"/>
            <a:ext cx="4705350" cy="3248025"/>
          </a:xfrm>
          <a:prstGeom prst="rect">
            <a:avLst/>
          </a:prstGeom>
        </p:spPr>
      </p:pic>
    </p:spTree>
    <p:extLst>
      <p:ext uri="{BB962C8B-B14F-4D97-AF65-F5344CB8AC3E}">
        <p14:creationId xmlns:p14="http://schemas.microsoft.com/office/powerpoint/2010/main" val="3681377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30412" y="2135981"/>
            <a:ext cx="4448175" cy="3571875"/>
          </a:xfrm>
          <a:prstGeom prst="rect">
            <a:avLst/>
          </a:prstGeom>
        </p:spPr>
      </p:pic>
      <p:sp>
        <p:nvSpPr>
          <p:cNvPr id="3" name="Content Placeholder 2"/>
          <p:cNvSpPr>
            <a:spLocks noGrp="1"/>
          </p:cNvSpPr>
          <p:nvPr>
            <p:ph sz="quarter" idx="10"/>
          </p:nvPr>
        </p:nvSpPr>
        <p:spPr/>
        <p:txBody>
          <a:bodyPr/>
          <a:lstStyle/>
          <a:p>
            <a:r>
              <a:rPr lang="en-IN" dirty="0" smtClean="0"/>
              <a:t>Contd..</a:t>
            </a:r>
            <a:endParaRPr lang="en-IN" dirty="0"/>
          </a:p>
        </p:txBody>
      </p:sp>
      <p:sp>
        <p:nvSpPr>
          <p:cNvPr id="5" name="Rectangle 4"/>
          <p:cNvSpPr/>
          <p:nvPr/>
        </p:nvSpPr>
        <p:spPr>
          <a:xfrm>
            <a:off x="304800" y="1574442"/>
            <a:ext cx="2369559" cy="584775"/>
          </a:xfrm>
          <a:prstGeom prst="rect">
            <a:avLst/>
          </a:prstGeom>
        </p:spPr>
        <p:txBody>
          <a:bodyPr wrap="none">
            <a:spAutoFit/>
          </a:bodyPr>
          <a:lstStyle/>
          <a:p>
            <a:r>
              <a:rPr lang="en-IN" sz="3200" b="1" u="sng" dirty="0">
                <a:solidFill>
                  <a:srgbClr val="FF0000"/>
                </a:solidFill>
                <a:latin typeface="medium-content-sans-serif-font"/>
              </a:rPr>
              <a:t>Specificity:</a:t>
            </a:r>
            <a:endParaRPr lang="en-IN" sz="3200" b="1" i="0" u="sng" dirty="0">
              <a:solidFill>
                <a:srgbClr val="FF0000"/>
              </a:solidFill>
              <a:effectLst/>
              <a:latin typeface="medium-content-sans-serif-font"/>
            </a:endParaRPr>
          </a:p>
        </p:txBody>
      </p:sp>
    </p:spTree>
    <p:extLst>
      <p:ext uri="{BB962C8B-B14F-4D97-AF65-F5344CB8AC3E}">
        <p14:creationId xmlns:p14="http://schemas.microsoft.com/office/powerpoint/2010/main" val="40904999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678" y="3103578"/>
            <a:ext cx="3396343" cy="65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3"/>
          <p:cNvSpPr>
            <a:spLocks noGrp="1" noChangeArrowheads="1"/>
          </p:cNvSpPr>
          <p:nvPr>
            <p:ph idx="1"/>
          </p:nvPr>
        </p:nvSpPr>
        <p:spPr/>
        <p:txBody>
          <a:bodyPr>
            <a:normAutofit/>
          </a:bodyPr>
          <a:lstStyle/>
          <a:p>
            <a:pPr>
              <a:lnSpc>
                <a:spcPct val="80000"/>
              </a:lnSpc>
            </a:pPr>
            <a:endParaRPr lang="en-US" altLang="en-US" sz="2000" b="1" i="1" dirty="0" smtClean="0"/>
          </a:p>
          <a:p>
            <a:pPr>
              <a:lnSpc>
                <a:spcPct val="80000"/>
              </a:lnSpc>
            </a:pPr>
            <a:r>
              <a:rPr lang="en-US" altLang="en-US" sz="3200" b="1" dirty="0">
                <a:solidFill>
                  <a:srgbClr val="FF0000"/>
                </a:solidFill>
                <a:latin typeface="Arial" panose="020B0604020202020204" pitchFamily="34" charset="0"/>
                <a:cs typeface="Arial" panose="020B0604020202020204" pitchFamily="34" charset="0"/>
              </a:rPr>
              <a:t>F-measures</a:t>
            </a:r>
            <a:endParaRPr lang="en-US" altLang="en-US" sz="3200" b="1" i="1" dirty="0" smtClean="0">
              <a:solidFill>
                <a:srgbClr val="FF0000"/>
              </a:solidFill>
              <a:latin typeface="Arial" panose="020B0604020202020204" pitchFamily="34" charset="0"/>
              <a:cs typeface="Arial" panose="020B0604020202020204" pitchFamily="34" charset="0"/>
            </a:endParaRPr>
          </a:p>
          <a:p>
            <a:pPr>
              <a:lnSpc>
                <a:spcPct val="80000"/>
              </a:lnSpc>
            </a:pPr>
            <a:endParaRPr lang="en-US" altLang="en-US" sz="2000" b="1" i="1" dirty="0"/>
          </a:p>
          <a:p>
            <a:pPr>
              <a:lnSpc>
                <a:spcPct val="80000"/>
              </a:lnSpc>
            </a:pPr>
            <a:r>
              <a:rPr lang="en-US" altLang="en-US" sz="2000" b="1" i="1" dirty="0" smtClean="0"/>
              <a:t>F</a:t>
            </a:r>
            <a:r>
              <a:rPr lang="en-US" altLang="en-US" sz="2000" b="1" dirty="0" smtClean="0"/>
              <a:t> </a:t>
            </a:r>
            <a:r>
              <a:rPr lang="en-US" altLang="en-US" sz="2000" b="1" dirty="0"/>
              <a:t>measure (</a:t>
            </a:r>
            <a:r>
              <a:rPr lang="en-US" altLang="en-US" sz="2000" b="1" i="1" dirty="0"/>
              <a:t>F</a:t>
            </a:r>
            <a:r>
              <a:rPr lang="en-US" altLang="en-US" sz="2000" b="1" i="1" baseline="-25000" dirty="0"/>
              <a:t>1</a:t>
            </a:r>
            <a:r>
              <a:rPr lang="en-US" altLang="en-US" sz="2000" b="1" dirty="0"/>
              <a:t> </a:t>
            </a:r>
            <a:r>
              <a:rPr lang="en-US" altLang="en-US" sz="2000" dirty="0"/>
              <a:t>or</a:t>
            </a:r>
            <a:r>
              <a:rPr lang="en-US" altLang="en-US" sz="2000" b="1" dirty="0"/>
              <a:t> </a:t>
            </a:r>
            <a:r>
              <a:rPr lang="en-US" altLang="en-US" sz="2000" b="1" i="1" dirty="0"/>
              <a:t>F</a:t>
            </a:r>
            <a:r>
              <a:rPr lang="en-US" altLang="en-US" sz="2000" b="1" dirty="0"/>
              <a:t>-score)</a:t>
            </a:r>
            <a:r>
              <a:rPr lang="en-US" altLang="en-US" sz="2000" dirty="0"/>
              <a:t>: harmonic mean of precision and recall,</a:t>
            </a:r>
            <a:endParaRPr lang="en-US" altLang="en-US" sz="2000" b="1" dirty="0"/>
          </a:p>
          <a:p>
            <a:pPr>
              <a:lnSpc>
                <a:spcPct val="80000"/>
              </a:lnSpc>
              <a:buFont typeface="Wingdings" panose="05000000000000000000" pitchFamily="2" charset="2"/>
              <a:buNone/>
            </a:pPr>
            <a:endParaRPr lang="en-US" altLang="en-US" sz="2000" b="1" i="1" dirty="0" smtClean="0"/>
          </a:p>
        </p:txBody>
      </p:sp>
      <p:sp>
        <p:nvSpPr>
          <p:cNvPr id="54277" name="Rectangle 2"/>
          <p:cNvSpPr>
            <a:spLocks noGrp="1" noChangeArrowheads="1"/>
          </p:cNvSpPr>
          <p:nvPr>
            <p:ph type="title" idx="4294967295"/>
          </p:nvPr>
        </p:nvSpPr>
        <p:spPr>
          <a:xfrm>
            <a:off x="0" y="277813"/>
            <a:ext cx="7886700" cy="1325562"/>
          </a:xfrm>
        </p:spPr>
        <p:txBody>
          <a:bodyPr>
            <a:normAutofit/>
          </a:bodyPr>
          <a:lstStyle/>
          <a:p>
            <a:r>
              <a:rPr lang="en-US" altLang="en-US" sz="3200" b="1" dirty="0" smtClean="0">
                <a:latin typeface="Times New Roman" panose="02020603050405020304" pitchFamily="18" charset="0"/>
                <a:cs typeface="Times New Roman" panose="02020603050405020304" pitchFamily="18" charset="0"/>
              </a:rPr>
              <a:t>Contd..</a:t>
            </a:r>
            <a:endParaRPr lang="en-US" altLang="en-US" sz="3200" b="1" dirty="0">
              <a:latin typeface="Times New Roman" panose="02020603050405020304" pitchFamily="18" charset="0"/>
              <a:cs typeface="Times New Roman" panose="02020603050405020304" pitchFamily="18" charset="0"/>
            </a:endParaRPr>
          </a:p>
        </p:txBody>
      </p:sp>
      <p:sp>
        <p:nvSpPr>
          <p:cNvPr id="54279" name="Text Box 5"/>
          <p:cNvSpPr txBox="1">
            <a:spLocks noChangeArrowheads="1"/>
          </p:cNvSpPr>
          <p:nvPr/>
        </p:nvSpPr>
        <p:spPr bwMode="auto">
          <a:xfrm>
            <a:off x="1050925" y="50101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sz="2800"/>
          </a:p>
        </p:txBody>
      </p:sp>
      <p:sp>
        <p:nvSpPr>
          <p:cNvPr id="54280"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F4027CB1-9AC3-425F-BA46-031CB2F5C7DC}" type="slidenum">
              <a:rPr lang="en-US" altLang="en-US" sz="1200" b="1">
                <a:latin typeface="Calibri" panose="020F0502020204030204" pitchFamily="34" charset="0"/>
              </a:rPr>
              <a:pPr algn="r" eaLnBrk="1" hangingPunct="1"/>
              <a:t>57</a:t>
            </a:fld>
            <a:endParaRPr lang="en-US" altLang="en-US" sz="1200" b="1">
              <a:latin typeface="Calibri" panose="020F0502020204030204" pitchFamily="34" charset="0"/>
            </a:endParaRPr>
          </a:p>
        </p:txBody>
      </p:sp>
      <p:sp>
        <p:nvSpPr>
          <p:cNvPr id="3" name="Rectangle 2"/>
          <p:cNvSpPr/>
          <p:nvPr/>
        </p:nvSpPr>
        <p:spPr>
          <a:xfrm>
            <a:off x="304800" y="4104114"/>
            <a:ext cx="8686800" cy="683264"/>
          </a:xfrm>
          <a:prstGeom prst="rect">
            <a:avLst/>
          </a:prstGeom>
        </p:spPr>
        <p:txBody>
          <a:bodyPr wrap="square">
            <a:spAutoFit/>
          </a:bodyPr>
          <a:lstStyle/>
          <a:p>
            <a:pPr>
              <a:lnSpc>
                <a:spcPct val="80000"/>
              </a:lnSpc>
            </a:pPr>
            <a:r>
              <a:rPr lang="en-US" altLang="en-US" sz="2400" dirty="0">
                <a:latin typeface="Arial" panose="020B0604020202020204" pitchFamily="34" charset="0"/>
                <a:cs typeface="Arial" panose="020B0604020202020204" pitchFamily="34" charset="0"/>
              </a:rPr>
              <a:t>weighted measure of precision and recall</a:t>
            </a:r>
          </a:p>
          <a:p>
            <a:pPr lvl="1">
              <a:lnSpc>
                <a:spcPct val="80000"/>
              </a:lnSpc>
            </a:pPr>
            <a:r>
              <a:rPr lang="en-US" altLang="en-US" sz="2400" dirty="0">
                <a:latin typeface="Arial" panose="020B0604020202020204" pitchFamily="34" charset="0"/>
                <a:cs typeface="Arial" panose="020B0604020202020204" pitchFamily="34" charset="0"/>
              </a:rPr>
              <a:t>assigns ß times as much weight to recall as to precision</a:t>
            </a:r>
          </a:p>
        </p:txBody>
      </p:sp>
      <p:pic>
        <p:nvPicPr>
          <p:cNvPr id="12" name="Picture 8" descr="8Fb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678" y="5057775"/>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4358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Content Placeholder 1"/>
          <p:cNvSpPr>
            <a:spLocks noGrp="1"/>
          </p:cNvSpPr>
          <p:nvPr>
            <p:ph idx="1"/>
          </p:nvPr>
        </p:nvSpPr>
        <p:spPr/>
        <p:txBody>
          <a:bodyPr>
            <a:normAutofit/>
          </a:bodyPr>
          <a:lstStyle/>
          <a:p>
            <a:pPr marL="0" lvl="1" indent="0">
              <a:buClr>
                <a:schemeClr val="folHlink"/>
              </a:buClr>
              <a:buSzPct val="60000"/>
              <a:buNone/>
            </a:pPr>
            <a:r>
              <a:rPr lang="en-US" altLang="en-US" sz="1800" i="1" dirty="0"/>
              <a:t>Precision</a:t>
            </a:r>
            <a:r>
              <a:rPr lang="en-US" altLang="en-US" sz="1800" dirty="0"/>
              <a:t> = </a:t>
            </a:r>
            <a:r>
              <a:rPr lang="en-US" altLang="en-US" sz="1800" dirty="0" smtClean="0"/>
              <a:t>90/300 </a:t>
            </a:r>
            <a:r>
              <a:rPr lang="en-US" altLang="en-US" sz="1800" dirty="0"/>
              <a:t>= </a:t>
            </a:r>
            <a:r>
              <a:rPr lang="en-US" altLang="en-US" sz="1800" dirty="0" smtClean="0"/>
              <a:t>30%             </a:t>
            </a:r>
            <a:r>
              <a:rPr lang="en-US" altLang="en-US" sz="1800" i="1" dirty="0"/>
              <a:t>Recall</a:t>
            </a:r>
            <a:r>
              <a:rPr lang="en-US" altLang="en-US" sz="1800" dirty="0"/>
              <a:t> = </a:t>
            </a:r>
            <a:r>
              <a:rPr lang="en-US" altLang="en-US" sz="1800" dirty="0" smtClean="0"/>
              <a:t>90/230 </a:t>
            </a:r>
            <a:r>
              <a:rPr lang="en-US" altLang="en-US" sz="1800" dirty="0"/>
              <a:t>= </a:t>
            </a:r>
            <a:r>
              <a:rPr lang="en-US" altLang="en-US" sz="1800" dirty="0" smtClean="0"/>
              <a:t>39.13% </a:t>
            </a:r>
          </a:p>
          <a:p>
            <a:pPr marL="0" lvl="1" indent="0">
              <a:buClr>
                <a:schemeClr val="folHlink"/>
              </a:buClr>
              <a:buSzPct val="60000"/>
              <a:buNone/>
            </a:pPr>
            <a:r>
              <a:rPr lang="en-US" altLang="en-US" sz="1800" dirty="0" smtClean="0"/>
              <a:t> accuracy =90+9560/10000=96.5</a:t>
            </a:r>
            <a:endParaRPr lang="en-US" altLang="en-US" sz="1800" dirty="0"/>
          </a:p>
          <a:p>
            <a:pPr marL="0" indent="0">
              <a:buNone/>
            </a:pPr>
            <a:endParaRPr lang="en-US" altLang="en-US" sz="1200" dirty="0"/>
          </a:p>
        </p:txBody>
      </p:sp>
      <p:sp>
        <p:nvSpPr>
          <p:cNvPr id="55298" name="Rectangle 2"/>
          <p:cNvSpPr>
            <a:spLocks noGrp="1" noChangeArrowheads="1"/>
          </p:cNvSpPr>
          <p:nvPr>
            <p:ph type="title" idx="4294967295"/>
          </p:nvPr>
        </p:nvSpPr>
        <p:spPr>
          <a:xfrm>
            <a:off x="0" y="316253"/>
            <a:ext cx="7886700" cy="1325563"/>
          </a:xfrm>
        </p:spPr>
        <p:txBody>
          <a:bodyPr>
            <a:normAutofit/>
          </a:bodyPr>
          <a:lstStyle/>
          <a:p>
            <a:r>
              <a:rPr lang="en-US" altLang="en-US" sz="3600" b="1" dirty="0">
                <a:latin typeface="Times New Roman" panose="02020603050405020304" pitchFamily="18" charset="0"/>
                <a:cs typeface="Times New Roman" panose="02020603050405020304" pitchFamily="18" charset="0"/>
              </a:rPr>
              <a:t>Classifier Evaluation m</a:t>
            </a:r>
            <a:r>
              <a:rPr lang="en-US" altLang="en-US" sz="3600" b="1" dirty="0" smtClean="0">
                <a:latin typeface="Times New Roman" panose="02020603050405020304" pitchFamily="18" charset="0"/>
                <a:cs typeface="Times New Roman" panose="02020603050405020304" pitchFamily="18" charset="0"/>
              </a:rPr>
              <a:t>etrics</a:t>
            </a:r>
            <a:r>
              <a:rPr lang="en-US" altLang="en-US" sz="3600" b="1" dirty="0">
                <a:latin typeface="Times New Roman" panose="02020603050405020304" pitchFamily="18" charset="0"/>
                <a:cs typeface="Times New Roman" panose="02020603050405020304" pitchFamily="18" charset="0"/>
              </a:rPr>
              <a:t>: Example</a:t>
            </a:r>
          </a:p>
        </p:txBody>
      </p:sp>
      <p:sp>
        <p:nvSpPr>
          <p:cNvPr id="55299" name="Rectangle 35"/>
          <p:cNvSpPr>
            <a:spLocks noChangeArrowheads="1"/>
          </p:cNvSpPr>
          <p:nvPr/>
        </p:nvSpPr>
        <p:spPr bwMode="auto">
          <a:xfrm>
            <a:off x="228600" y="45720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nSpc>
                <a:spcPct val="90000"/>
              </a:lnSpc>
              <a:spcBef>
                <a:spcPct val="20000"/>
              </a:spcBef>
              <a:buClr>
                <a:schemeClr val="folHlink"/>
              </a:buClr>
              <a:buSzPct val="60000"/>
              <a:buFont typeface="Wingdings" panose="05000000000000000000" pitchFamily="2" charset="2"/>
              <a:buNone/>
            </a:pPr>
            <a:endParaRPr lang="en-US" altLang="en-US" sz="2400"/>
          </a:p>
        </p:txBody>
      </p:sp>
      <p:sp>
        <p:nvSpPr>
          <p:cNvPr id="55300"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0FAB5880-4B31-427C-8B62-152B1B80D234}" type="slidenum">
              <a:rPr lang="en-US" altLang="en-US" sz="1200" b="1">
                <a:latin typeface="Calibri" panose="020F0502020204030204" pitchFamily="34" charset="0"/>
              </a:rPr>
              <a:pPr algn="r" eaLnBrk="1" hangingPunct="1"/>
              <a:t>58</a:t>
            </a:fld>
            <a:endParaRPr lang="en-US" altLang="en-US" sz="1200" b="1">
              <a:latin typeface="Calibri" panose="020F0502020204030204" pitchFamily="34" charset="0"/>
            </a:endParaRPr>
          </a:p>
        </p:txBody>
      </p:sp>
      <p:graphicFrame>
        <p:nvGraphicFramePr>
          <p:cNvPr id="7" name="Group 54"/>
          <p:cNvGraphicFramePr>
            <a:graphicFrameLocks noGrp="1"/>
          </p:cNvGraphicFramePr>
          <p:nvPr>
            <p:extLst>
              <p:ext uri="{D42A27DB-BD31-4B8C-83A1-F6EECF244321}">
                <p14:modId xmlns:p14="http://schemas.microsoft.com/office/powerpoint/2010/main" val="4054749859"/>
              </p:ext>
            </p:extLst>
          </p:nvPr>
        </p:nvGraphicFramePr>
        <p:xfrm>
          <a:off x="501831" y="2255280"/>
          <a:ext cx="7689669" cy="1712041"/>
        </p:xfrm>
        <a:graphic>
          <a:graphicData uri="http://schemas.openxmlformats.org/drawingml/2006/table">
            <a:tbl>
              <a:tblPr/>
              <a:tblGrid>
                <a:gridCol w="2784191">
                  <a:extLst>
                    <a:ext uri="{9D8B030D-6E8A-4147-A177-3AD203B41FA5}">
                      <a16:colId xmlns="" xmlns:a16="http://schemas.microsoft.com/office/drawing/2014/main" val="20000"/>
                    </a:ext>
                  </a:extLst>
                </a:gridCol>
                <a:gridCol w="1325805">
                  <a:extLst>
                    <a:ext uri="{9D8B030D-6E8A-4147-A177-3AD203B41FA5}">
                      <a16:colId xmlns="" xmlns:a16="http://schemas.microsoft.com/office/drawing/2014/main" val="20001"/>
                    </a:ext>
                  </a:extLst>
                </a:gridCol>
                <a:gridCol w="1126934">
                  <a:extLst>
                    <a:ext uri="{9D8B030D-6E8A-4147-A177-3AD203B41FA5}">
                      <a16:colId xmlns="" xmlns:a16="http://schemas.microsoft.com/office/drawing/2014/main" val="20002"/>
                    </a:ext>
                  </a:extLst>
                </a:gridCol>
                <a:gridCol w="853487">
                  <a:extLst>
                    <a:ext uri="{9D8B030D-6E8A-4147-A177-3AD203B41FA5}">
                      <a16:colId xmlns="" xmlns:a16="http://schemas.microsoft.com/office/drawing/2014/main" val="20003"/>
                    </a:ext>
                  </a:extLst>
                </a:gridCol>
                <a:gridCol w="1599252">
                  <a:extLst>
                    <a:ext uri="{9D8B030D-6E8A-4147-A177-3AD203B41FA5}">
                      <a16:colId xmlns="" xmlns:a16="http://schemas.microsoft.com/office/drawing/2014/main" val="20004"/>
                    </a:ext>
                  </a:extLst>
                </a:gridCol>
              </a:tblGrid>
              <a:tr h="3776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cancer = yes</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cancer = no</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776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cancer = yes</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210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776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cancer = no</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9560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9700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762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Total</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230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9770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10000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9563733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noFill/>
        </p:spPr>
        <p:txBody>
          <a:bodyPr lIns="92075" tIns="46038" rIns="92075" bIns="46038">
            <a:normAutofit/>
          </a:bodyPr>
          <a:lstStyle/>
          <a:p>
            <a:pPr eaLnBrk="1" hangingPunct="1"/>
            <a:r>
              <a:rPr lang="en-US" altLang="en-US" sz="1800" b="1" dirty="0"/>
              <a:t>Holdout method</a:t>
            </a:r>
          </a:p>
          <a:p>
            <a:pPr lvl="1" eaLnBrk="1" hangingPunct="1"/>
            <a:r>
              <a:rPr lang="en-US" altLang="en-US" sz="1800" dirty="0"/>
              <a:t>Given data is randomly partitioned into two independent sets</a:t>
            </a:r>
          </a:p>
          <a:p>
            <a:pPr lvl="2" eaLnBrk="1" hangingPunct="1"/>
            <a:r>
              <a:rPr lang="en-US" altLang="en-US" sz="1800" dirty="0">
                <a:latin typeface="Times New Roman" panose="02020603050405020304" pitchFamily="18" charset="0"/>
                <a:cs typeface="Times New Roman" panose="02020603050405020304" pitchFamily="18" charset="0"/>
              </a:rPr>
              <a:t>Training set (e.g., 2/3) for model construction</a:t>
            </a:r>
          </a:p>
          <a:p>
            <a:pPr lvl="2" eaLnBrk="1" hangingPunct="1"/>
            <a:r>
              <a:rPr lang="en-US" altLang="en-US" sz="1800" dirty="0">
                <a:latin typeface="Times New Roman" panose="02020603050405020304" pitchFamily="18" charset="0"/>
                <a:cs typeface="Times New Roman" panose="02020603050405020304" pitchFamily="18" charset="0"/>
              </a:rPr>
              <a:t>Test set (e.g., 1/3) for accuracy estimation</a:t>
            </a:r>
          </a:p>
          <a:p>
            <a:pPr eaLnBrk="1" hangingPunct="1"/>
            <a:r>
              <a:rPr lang="en-US" altLang="en-US" sz="1800" b="1" dirty="0" smtClean="0"/>
              <a:t>Cross-validation</a:t>
            </a:r>
            <a:r>
              <a:rPr lang="en-US" altLang="en-US" sz="1800" dirty="0" smtClean="0"/>
              <a:t> </a:t>
            </a:r>
            <a:r>
              <a:rPr lang="en-US" altLang="en-US" sz="1800" dirty="0"/>
              <a:t>(</a:t>
            </a:r>
            <a:r>
              <a:rPr lang="en-US" altLang="en-US" sz="1800" i="1" dirty="0"/>
              <a:t>k</a:t>
            </a:r>
            <a:r>
              <a:rPr lang="en-US" altLang="en-US" sz="1800" dirty="0"/>
              <a:t>-fold, where k = 10 is most popular)</a:t>
            </a:r>
          </a:p>
          <a:p>
            <a:pPr lvl="1" eaLnBrk="1" hangingPunct="1"/>
            <a:r>
              <a:rPr lang="en-US" altLang="en-US" sz="1800" dirty="0"/>
              <a:t>Randomly partition the data into </a:t>
            </a:r>
            <a:r>
              <a:rPr lang="en-US" altLang="en-US" sz="1800" i="1" dirty="0"/>
              <a:t>k</a:t>
            </a:r>
            <a:r>
              <a:rPr lang="en-US" altLang="en-US" sz="1800" dirty="0"/>
              <a:t> </a:t>
            </a:r>
            <a:r>
              <a:rPr lang="en-US" altLang="en-US" sz="1800" i="1" dirty="0"/>
              <a:t>mutually exclusive</a:t>
            </a:r>
            <a:r>
              <a:rPr lang="en-US" altLang="en-US" sz="1800" dirty="0"/>
              <a:t> subsets, each approximately equal size</a:t>
            </a:r>
          </a:p>
          <a:p>
            <a:pPr lvl="1" eaLnBrk="1" hangingPunct="1"/>
            <a:r>
              <a:rPr lang="en-US" altLang="en-US" sz="1800" dirty="0"/>
              <a:t>At </a:t>
            </a:r>
            <a:r>
              <a:rPr lang="en-US" altLang="en-US" sz="1800" i="1" dirty="0" err="1"/>
              <a:t>i</a:t>
            </a:r>
            <a:r>
              <a:rPr lang="en-US" altLang="en-US" sz="1800" dirty="0" err="1"/>
              <a:t>-th</a:t>
            </a:r>
            <a:r>
              <a:rPr lang="en-US" altLang="en-US" sz="1800" dirty="0"/>
              <a:t> iteration, use D</a:t>
            </a:r>
            <a:r>
              <a:rPr lang="en-US" altLang="en-US" sz="1800" baseline="-25000" dirty="0"/>
              <a:t>i </a:t>
            </a:r>
            <a:r>
              <a:rPr lang="en-US" altLang="en-US" sz="1800" dirty="0"/>
              <a:t>as test set and others as training set</a:t>
            </a:r>
          </a:p>
          <a:p>
            <a:pPr lvl="1" eaLnBrk="1" hangingPunct="1"/>
            <a:r>
              <a:rPr lang="en-US" altLang="en-US" sz="1800" u="sng" dirty="0"/>
              <a:t>Leave-one-out</a:t>
            </a:r>
            <a:r>
              <a:rPr lang="en-US" altLang="en-US" sz="1800" dirty="0"/>
              <a:t>: </a:t>
            </a:r>
            <a:r>
              <a:rPr lang="en-US" altLang="en-US" sz="1800" i="1" dirty="0"/>
              <a:t>k</a:t>
            </a:r>
            <a:r>
              <a:rPr lang="en-US" altLang="en-US" sz="1800" dirty="0"/>
              <a:t> folds where </a:t>
            </a:r>
            <a:r>
              <a:rPr lang="en-US" altLang="en-US" sz="1800" i="1" dirty="0"/>
              <a:t>k</a:t>
            </a:r>
            <a:r>
              <a:rPr lang="en-US" altLang="en-US" sz="1800" dirty="0"/>
              <a:t> = # of tuples, for small </a:t>
            </a:r>
            <a:r>
              <a:rPr lang="en-US" altLang="en-US" sz="1800"/>
              <a:t>sized </a:t>
            </a:r>
            <a:r>
              <a:rPr lang="en-US" altLang="en-US" sz="1800" smtClean="0"/>
              <a:t>data</a:t>
            </a:r>
            <a:endParaRPr lang="en-US" altLang="en-US" sz="1800" dirty="0"/>
          </a:p>
        </p:txBody>
      </p:sp>
      <p:sp>
        <p:nvSpPr>
          <p:cNvPr id="56322" name="Rectangle 2"/>
          <p:cNvSpPr>
            <a:spLocks noGrp="1" noChangeArrowheads="1"/>
          </p:cNvSpPr>
          <p:nvPr>
            <p:ph type="title" idx="4294967295"/>
          </p:nvPr>
        </p:nvSpPr>
        <p:spPr>
          <a:xfrm>
            <a:off x="0" y="69850"/>
            <a:ext cx="7886700" cy="1325563"/>
          </a:xfrm>
          <a:noFill/>
        </p:spPr>
        <p:txBody>
          <a:bodyPr lIns="92075" tIns="46038" rIns="92075" bIns="46038">
            <a:normAutofit/>
          </a:bodyPr>
          <a:lstStyle/>
          <a:p>
            <a:pPr eaLnBrk="1" hangingPunct="1"/>
            <a:r>
              <a:rPr lang="en-US" altLang="en-US" sz="3200" b="1" dirty="0">
                <a:latin typeface="Times New Roman" panose="02020603050405020304" pitchFamily="18" charset="0"/>
                <a:cs typeface="Times New Roman" panose="02020603050405020304" pitchFamily="18" charset="0"/>
              </a:rPr>
              <a:t>Evaluating Classifier Accuracy:</a:t>
            </a:r>
            <a:br>
              <a:rPr lang="en-US" altLang="en-US" sz="3200" b="1" dirty="0">
                <a:latin typeface="Times New Roman" panose="02020603050405020304" pitchFamily="18" charset="0"/>
                <a:cs typeface="Times New Roman" panose="02020603050405020304" pitchFamily="18" charset="0"/>
              </a:rPr>
            </a:br>
            <a:r>
              <a:rPr lang="en-US" altLang="en-US" sz="3200" b="1" dirty="0">
                <a:latin typeface="Times New Roman" panose="02020603050405020304" pitchFamily="18" charset="0"/>
                <a:cs typeface="Times New Roman" panose="02020603050405020304" pitchFamily="18" charset="0"/>
              </a:rPr>
              <a:t>Holdout &amp; Cross-Validation Methods</a:t>
            </a:r>
          </a:p>
        </p:txBody>
      </p:sp>
      <p:sp>
        <p:nvSpPr>
          <p:cNvPr id="56324"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5DD24A78-D666-4BD0-A95B-E750FF1BFC3B}" type="slidenum">
              <a:rPr lang="en-US" altLang="en-US" sz="1200" b="1">
                <a:latin typeface="Calibri" panose="020F0502020204030204" pitchFamily="34" charset="0"/>
              </a:rPr>
              <a:pPr algn="r" eaLnBrk="1" hangingPunct="1"/>
              <a:t>59</a:t>
            </a:fld>
            <a:endParaRPr lang="en-US" altLang="en-US" sz="1200" b="1">
              <a:latin typeface="Calibri" panose="020F0502020204030204" pitchFamily="34" charset="0"/>
            </a:endParaRPr>
          </a:p>
        </p:txBody>
      </p:sp>
    </p:spTree>
    <p:extLst>
      <p:ext uri="{BB962C8B-B14F-4D97-AF65-F5344CB8AC3E}">
        <p14:creationId xmlns:p14="http://schemas.microsoft.com/office/powerpoint/2010/main" val="135980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ltLang="en-US" smtClean="0"/>
              <a:t>Rule Coverage and Accuracy</a:t>
            </a:r>
            <a:endParaRPr lang="en-US" altLang="en-US" dirty="0"/>
          </a:p>
        </p:txBody>
      </p:sp>
      <p:sp>
        <p:nvSpPr>
          <p:cNvPr id="966659" name="Rectangle 3"/>
          <p:cNvSpPr>
            <a:spLocks noGrp="1" noChangeArrowheads="1"/>
          </p:cNvSpPr>
          <p:nvPr>
            <p:ph idx="1"/>
          </p:nvPr>
        </p:nvSpPr>
        <p:spPr>
          <a:xfrm>
            <a:off x="479464" y="1500038"/>
            <a:ext cx="7737436" cy="5175401"/>
          </a:xfrm>
        </p:spPr>
        <p:txBody>
          <a:bodyPr>
            <a:normAutofit/>
          </a:bodyPr>
          <a:lstStyle/>
          <a:p>
            <a:r>
              <a:rPr lang="en-US" altLang="en-US" sz="2800" b="1" dirty="0" smtClean="0">
                <a:solidFill>
                  <a:srgbClr val="FF0000"/>
                </a:solidFill>
              </a:rPr>
              <a:t>Coverage of a rule:</a:t>
            </a:r>
          </a:p>
          <a:p>
            <a:pPr marL="0" indent="0">
              <a:buNone/>
            </a:pPr>
            <a:endParaRPr lang="en-US" altLang="en-US" sz="2800" dirty="0" smtClean="0"/>
          </a:p>
          <a:p>
            <a:pPr lvl="1">
              <a:buFont typeface="Wingdings" panose="05000000000000000000" pitchFamily="2" charset="2"/>
              <a:buChar char="v"/>
            </a:pPr>
            <a:r>
              <a:rPr lang="en-US" altLang="en-US" sz="2800" dirty="0" smtClean="0"/>
              <a:t>Fraction of records that satisfy the antecedent of a rule</a:t>
            </a:r>
          </a:p>
          <a:p>
            <a:r>
              <a:rPr lang="en-US" altLang="en-US" sz="2800" b="1" dirty="0" smtClean="0">
                <a:solidFill>
                  <a:srgbClr val="FF0000"/>
                </a:solidFill>
              </a:rPr>
              <a:t>Accuracy of a rule:</a:t>
            </a:r>
          </a:p>
          <a:p>
            <a:endParaRPr lang="en-US" altLang="en-US" sz="2800" b="1" dirty="0" smtClean="0">
              <a:solidFill>
                <a:srgbClr val="FF0000"/>
              </a:solidFill>
            </a:endParaRPr>
          </a:p>
          <a:p>
            <a:pPr lvl="1">
              <a:buFont typeface="Wingdings" panose="05000000000000000000" pitchFamily="2" charset="2"/>
              <a:buChar char="v"/>
            </a:pPr>
            <a:r>
              <a:rPr lang="en-US" altLang="en-US" sz="2800" dirty="0" smtClean="0"/>
              <a:t>Fraction of records that satisfy both the antecedent and consequent of a rule</a:t>
            </a:r>
            <a:endParaRPr lang="en-US" altLang="en-US" sz="2800"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6</a:t>
            </a:fld>
            <a:endParaRPr lang="en-US"/>
          </a:p>
        </p:txBody>
      </p:sp>
      <p:sp>
        <p:nvSpPr>
          <p:cNvPr id="3" name="Date Placeholder 2"/>
          <p:cNvSpPr>
            <a:spLocks noGrp="1"/>
          </p:cNvSpPr>
          <p:nvPr>
            <p:ph type="dt" sz="half" idx="4294967295"/>
          </p:nvPr>
        </p:nvSpPr>
        <p:spPr>
          <a:xfrm>
            <a:off x="0" y="6643688"/>
            <a:ext cx="2057400" cy="214312"/>
          </a:xfrm>
        </p:spPr>
        <p:txBody>
          <a:bodyPr/>
          <a:lstStyle/>
          <a:p>
            <a:endParaRPr lang="en-US" dirty="0"/>
          </a:p>
        </p:txBody>
      </p:sp>
    </p:spTree>
    <p:extLst>
      <p:ext uri="{BB962C8B-B14F-4D97-AF65-F5344CB8AC3E}">
        <p14:creationId xmlns:p14="http://schemas.microsoft.com/office/powerpoint/2010/main" val="11234066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7375" y="2099469"/>
            <a:ext cx="5124450" cy="3314700"/>
          </a:xfrm>
          <a:prstGeom prst="rect">
            <a:avLst/>
          </a:prstGeom>
        </p:spPr>
      </p:pic>
      <p:sp>
        <p:nvSpPr>
          <p:cNvPr id="3" name="Content Placeholder 2"/>
          <p:cNvSpPr>
            <a:spLocks noGrp="1"/>
          </p:cNvSpPr>
          <p:nvPr>
            <p:ph sz="quarter" idx="10"/>
          </p:nvPr>
        </p:nvSpPr>
        <p:spPr/>
        <p:txBody>
          <a:bodyPr/>
          <a:lstStyle/>
          <a:p>
            <a:r>
              <a:rPr lang="en-IN" dirty="0" smtClean="0"/>
              <a:t>Example</a:t>
            </a:r>
            <a:endParaRPr lang="en-IN" dirty="0"/>
          </a:p>
        </p:txBody>
      </p:sp>
    </p:spTree>
    <p:extLst>
      <p:ext uri="{BB962C8B-B14F-4D97-AF65-F5344CB8AC3E}">
        <p14:creationId xmlns:p14="http://schemas.microsoft.com/office/powerpoint/2010/main" val="2992651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61</a:t>
            </a:fld>
            <a:endParaRPr lang="en-US"/>
          </a:p>
        </p:txBody>
      </p:sp>
      <p:sp>
        <p:nvSpPr>
          <p:cNvPr id="2" name="Title 1"/>
          <p:cNvSpPr>
            <a:spLocks noGrp="1"/>
          </p:cNvSpPr>
          <p:nvPr>
            <p:ph type="title" idx="4294967295"/>
          </p:nvPr>
        </p:nvSpPr>
        <p:spPr>
          <a:xfrm>
            <a:off x="0" y="2759075"/>
            <a:ext cx="7886700" cy="1325563"/>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50916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a:stretch>
            <a:fillRect/>
          </a:stretch>
        </p:blipFill>
        <p:spPr>
          <a:xfrm>
            <a:off x="1166605" y="1825625"/>
            <a:ext cx="6810789" cy="4351338"/>
          </a:xfrm>
          <a:prstGeom prst="rect">
            <a:avLst/>
          </a:prstGeom>
        </p:spPr>
      </p:pic>
      <p:pic>
        <p:nvPicPr>
          <p:cNvPr id="6" name="Picture 5"/>
          <p:cNvPicPr>
            <a:picLocks noChangeAspect="1"/>
          </p:cNvPicPr>
          <p:nvPr/>
        </p:nvPicPr>
        <p:blipFill>
          <a:blip r:embed="rId3"/>
          <a:stretch>
            <a:fillRect/>
          </a:stretch>
        </p:blipFill>
        <p:spPr>
          <a:xfrm>
            <a:off x="5448300" y="2169833"/>
            <a:ext cx="2398900" cy="852767"/>
          </a:xfrm>
          <a:prstGeom prst="rect">
            <a:avLst/>
          </a:prstGeom>
        </p:spPr>
      </p:pic>
      <p:sp>
        <p:nvSpPr>
          <p:cNvPr id="7" name="TextBox 6"/>
          <p:cNvSpPr txBox="1"/>
          <p:nvPr/>
        </p:nvSpPr>
        <p:spPr>
          <a:xfrm>
            <a:off x="4800600" y="2451100"/>
            <a:ext cx="647700" cy="369332"/>
          </a:xfrm>
          <a:prstGeom prst="rect">
            <a:avLst/>
          </a:prstGeom>
          <a:noFill/>
        </p:spPr>
        <p:txBody>
          <a:bodyPr wrap="square" rtlCol="0">
            <a:spAutoFit/>
          </a:bodyPr>
          <a:lstStyle/>
          <a:p>
            <a:r>
              <a:rPr lang="en-IN" dirty="0" smtClean="0"/>
              <a:t>or</a:t>
            </a:r>
            <a:endParaRPr lang="en-IN" dirty="0"/>
          </a:p>
        </p:txBody>
      </p:sp>
      <p:sp>
        <p:nvSpPr>
          <p:cNvPr id="8" name="TextBox 7"/>
          <p:cNvSpPr txBox="1"/>
          <p:nvPr/>
        </p:nvSpPr>
        <p:spPr>
          <a:xfrm>
            <a:off x="4800600" y="3238500"/>
            <a:ext cx="469900" cy="369332"/>
          </a:xfrm>
          <a:prstGeom prst="rect">
            <a:avLst/>
          </a:prstGeom>
          <a:noFill/>
        </p:spPr>
        <p:txBody>
          <a:bodyPr wrap="square" rtlCol="0">
            <a:spAutoFit/>
          </a:bodyPr>
          <a:lstStyle/>
          <a:p>
            <a:r>
              <a:rPr lang="en-IN" dirty="0" smtClean="0"/>
              <a:t>or</a:t>
            </a:r>
            <a:endParaRPr lang="en-IN" dirty="0"/>
          </a:p>
        </p:txBody>
      </p:sp>
      <p:pic>
        <p:nvPicPr>
          <p:cNvPr id="11" name="Picture 10"/>
          <p:cNvPicPr>
            <a:picLocks noChangeAspect="1"/>
          </p:cNvPicPr>
          <p:nvPr/>
        </p:nvPicPr>
        <p:blipFill>
          <a:blip r:embed="rId4"/>
          <a:stretch>
            <a:fillRect/>
          </a:stretch>
        </p:blipFill>
        <p:spPr>
          <a:xfrm>
            <a:off x="5689226" y="3011536"/>
            <a:ext cx="2157974" cy="989758"/>
          </a:xfrm>
          <a:prstGeom prst="rect">
            <a:avLst/>
          </a:prstGeom>
        </p:spPr>
      </p:pic>
    </p:spTree>
    <p:extLst>
      <p:ext uri="{BB962C8B-B14F-4D97-AF65-F5344CB8AC3E}">
        <p14:creationId xmlns:p14="http://schemas.microsoft.com/office/powerpoint/2010/main" val="149282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graphicFrame>
        <p:nvGraphicFramePr>
          <p:cNvPr id="4" name="Object 4"/>
          <p:cNvGraphicFramePr>
            <a:graphicFrameLocks noGrp="1" noChangeAspect="1"/>
          </p:cNvGraphicFramePr>
          <p:nvPr>
            <p:ph idx="1"/>
            <p:extLst>
              <p:ext uri="{D42A27DB-BD31-4B8C-83A1-F6EECF244321}">
                <p14:modId xmlns:p14="http://schemas.microsoft.com/office/powerpoint/2010/main" val="4069090467"/>
              </p:ext>
            </p:extLst>
          </p:nvPr>
        </p:nvGraphicFramePr>
        <p:xfrm>
          <a:off x="805409" y="1876425"/>
          <a:ext cx="4078781" cy="4351338"/>
        </p:xfrm>
        <a:graphic>
          <a:graphicData uri="http://schemas.openxmlformats.org/presentationml/2006/ole">
            <mc:AlternateContent xmlns:mc="http://schemas.openxmlformats.org/markup-compatibility/2006">
              <mc:Choice xmlns:v="urn:schemas-microsoft-com:vml" Requires="v">
                <p:oleObj spid="_x0000_s98313" name="Document" r:id="rId3" imgW="5415994" imgH="5778378" progId="Word.Document.8">
                  <p:embed/>
                </p:oleObj>
              </mc:Choice>
              <mc:Fallback>
                <p:oleObj name="Document" r:id="rId3" imgW="5415994" imgH="577837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409" y="1876425"/>
                        <a:ext cx="4078781"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5067300" y="2640443"/>
            <a:ext cx="3605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ym typeface="Symbol" panose="05050102010706020507" pitchFamily="18" charset="2"/>
              </a:rPr>
              <a:t>(Status=Single)  </a:t>
            </a:r>
            <a:r>
              <a:rPr lang="en-US" altLang="en-US" sz="2000" dirty="0" smtClean="0">
                <a:sym typeface="Symbol" panose="05050102010706020507" pitchFamily="18" charset="2"/>
              </a:rPr>
              <a:t>No</a:t>
            </a:r>
          </a:p>
          <a:p>
            <a:pPr>
              <a:spcBef>
                <a:spcPct val="50000"/>
              </a:spcBef>
            </a:pPr>
            <a:endParaRPr lang="en-US" altLang="en-US" sz="2000" dirty="0">
              <a:sym typeface="Symbol" panose="05050102010706020507" pitchFamily="18" charset="2"/>
            </a:endParaRPr>
          </a:p>
          <a:p>
            <a:pPr>
              <a:spcBef>
                <a:spcPct val="50000"/>
              </a:spcBef>
            </a:pPr>
            <a:r>
              <a:rPr lang="en-US" altLang="en-US" sz="2000" dirty="0">
                <a:sym typeface="Symbol" panose="05050102010706020507" pitchFamily="18" charset="2"/>
              </a:rPr>
              <a:t>    </a:t>
            </a:r>
            <a:r>
              <a:rPr lang="en-US" altLang="en-US" sz="2000" dirty="0" smtClean="0">
                <a:sym typeface="Symbol" panose="05050102010706020507" pitchFamily="18" charset="2"/>
              </a:rPr>
              <a:t>                            = 4/10=0.4   </a:t>
            </a:r>
          </a:p>
          <a:p>
            <a:pPr>
              <a:spcBef>
                <a:spcPct val="50000"/>
              </a:spcBef>
            </a:pPr>
            <a:r>
              <a:rPr lang="en-US" altLang="en-US" sz="2000" dirty="0">
                <a:sym typeface="Symbol" panose="05050102010706020507" pitchFamily="18" charset="2"/>
              </a:rPr>
              <a:t> </a:t>
            </a:r>
            <a:r>
              <a:rPr lang="en-US" altLang="en-US" sz="2000" dirty="0" smtClean="0">
                <a:sym typeface="Symbol" panose="05050102010706020507" pitchFamily="18" charset="2"/>
              </a:rPr>
              <a:t> </a:t>
            </a:r>
            <a:r>
              <a:rPr lang="en-US" altLang="en-US" sz="2000" b="1" dirty="0" smtClean="0">
                <a:solidFill>
                  <a:schemeClr val="accent1">
                    <a:lumMod val="75000"/>
                  </a:schemeClr>
                </a:solidFill>
                <a:sym typeface="Symbol" panose="05050102010706020507" pitchFamily="18" charset="2"/>
              </a:rPr>
              <a:t>Coverage </a:t>
            </a:r>
            <a:r>
              <a:rPr lang="en-US" altLang="en-US" sz="2000" b="1" dirty="0">
                <a:solidFill>
                  <a:schemeClr val="accent1">
                    <a:lumMod val="75000"/>
                  </a:schemeClr>
                </a:solidFill>
                <a:sym typeface="Symbol" panose="05050102010706020507" pitchFamily="18" charset="2"/>
              </a:rPr>
              <a:t>= 40</a:t>
            </a:r>
            <a:r>
              <a:rPr lang="en-US" altLang="en-US" sz="2000" b="1" dirty="0" smtClean="0">
                <a:solidFill>
                  <a:schemeClr val="accent1">
                    <a:lumMod val="75000"/>
                  </a:schemeClr>
                </a:solidFill>
                <a:sym typeface="Symbol" panose="05050102010706020507" pitchFamily="18" charset="2"/>
              </a:rPr>
              <a:t>%  </a:t>
            </a:r>
          </a:p>
          <a:p>
            <a:pPr>
              <a:spcBef>
                <a:spcPct val="50000"/>
              </a:spcBef>
            </a:pPr>
            <a:endParaRPr lang="en-US" altLang="en-US" sz="2000" dirty="0">
              <a:sym typeface="Symbol" panose="05050102010706020507" pitchFamily="18" charset="2"/>
            </a:endParaRPr>
          </a:p>
          <a:p>
            <a:pPr>
              <a:spcBef>
                <a:spcPct val="50000"/>
              </a:spcBef>
            </a:pPr>
            <a:r>
              <a:rPr lang="en-US" altLang="en-US" sz="2000" dirty="0" smtClean="0">
                <a:sym typeface="Symbol" panose="05050102010706020507" pitchFamily="18" charset="2"/>
              </a:rPr>
              <a:t>                   =2/4 =0.5</a:t>
            </a:r>
          </a:p>
          <a:p>
            <a:pPr>
              <a:spcBef>
                <a:spcPct val="50000"/>
              </a:spcBef>
            </a:pPr>
            <a:r>
              <a:rPr lang="en-US" altLang="en-US" sz="2000" b="1" dirty="0" smtClean="0">
                <a:solidFill>
                  <a:schemeClr val="accent1">
                    <a:lumMod val="75000"/>
                  </a:schemeClr>
                </a:solidFill>
                <a:sym typeface="Symbol" panose="05050102010706020507" pitchFamily="18" charset="2"/>
              </a:rPr>
              <a:t>Accuracy </a:t>
            </a:r>
            <a:r>
              <a:rPr lang="en-US" altLang="en-US" sz="2000" b="1" dirty="0">
                <a:solidFill>
                  <a:schemeClr val="accent1">
                    <a:lumMod val="75000"/>
                  </a:schemeClr>
                </a:solidFill>
                <a:sym typeface="Symbol" panose="05050102010706020507" pitchFamily="18" charset="2"/>
              </a:rPr>
              <a:t>= 50%</a:t>
            </a:r>
          </a:p>
        </p:txBody>
      </p:sp>
      <p:pic>
        <p:nvPicPr>
          <p:cNvPr id="6" name="Picture 5"/>
          <p:cNvPicPr>
            <a:picLocks noChangeAspect="1"/>
          </p:cNvPicPr>
          <p:nvPr/>
        </p:nvPicPr>
        <p:blipFill>
          <a:blip r:embed="rId5"/>
          <a:stretch>
            <a:fillRect/>
          </a:stretch>
        </p:blipFill>
        <p:spPr>
          <a:xfrm>
            <a:off x="6273800" y="3060701"/>
            <a:ext cx="2398900" cy="520700"/>
          </a:xfrm>
          <a:prstGeom prst="rect">
            <a:avLst/>
          </a:prstGeom>
        </p:spPr>
      </p:pic>
      <p:pic>
        <p:nvPicPr>
          <p:cNvPr id="7" name="Picture 6"/>
          <p:cNvPicPr>
            <a:picLocks noChangeAspect="1"/>
          </p:cNvPicPr>
          <p:nvPr/>
        </p:nvPicPr>
        <p:blipFill>
          <a:blip r:embed="rId6"/>
          <a:stretch>
            <a:fillRect/>
          </a:stretch>
        </p:blipFill>
        <p:spPr>
          <a:xfrm>
            <a:off x="6394263" y="4425434"/>
            <a:ext cx="2157974" cy="523446"/>
          </a:xfrm>
          <a:prstGeom prst="rect">
            <a:avLst/>
          </a:prstGeom>
        </p:spPr>
      </p:pic>
    </p:spTree>
    <p:extLst>
      <p:ext uri="{BB962C8B-B14F-4D97-AF65-F5344CB8AC3E}">
        <p14:creationId xmlns:p14="http://schemas.microsoft.com/office/powerpoint/2010/main" val="324516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Example2</a:t>
            </a:r>
            <a:endParaRPr lang="en-IN" dirty="0"/>
          </a:p>
        </p:txBody>
      </p:sp>
      <p:pic>
        <p:nvPicPr>
          <p:cNvPr id="4" name="Content Placeholder 3"/>
          <p:cNvPicPr>
            <a:picLocks noGrp="1" noChangeAspect="1"/>
          </p:cNvPicPr>
          <p:nvPr>
            <p:ph idx="1"/>
          </p:nvPr>
        </p:nvPicPr>
        <p:blipFill>
          <a:blip r:embed="rId2"/>
          <a:stretch>
            <a:fillRect/>
          </a:stretch>
        </p:blipFill>
        <p:spPr>
          <a:xfrm>
            <a:off x="628650" y="1880610"/>
            <a:ext cx="7886700" cy="42413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87614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9875</TotalTime>
  <Words>2276</Words>
  <Application>Microsoft Office PowerPoint</Application>
  <PresentationFormat>On-screen Show (4:3)</PresentationFormat>
  <Paragraphs>541</Paragraphs>
  <Slides>61</Slides>
  <Notes>14</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4</vt:i4>
      </vt:variant>
      <vt:variant>
        <vt:lpstr>Slide Titles</vt:lpstr>
      </vt:variant>
      <vt:variant>
        <vt:i4>61</vt:i4>
      </vt:variant>
    </vt:vector>
  </HeadingPairs>
  <TitlesOfParts>
    <vt:vector size="81" baseType="lpstr">
      <vt:lpstr>Arial</vt:lpstr>
      <vt:lpstr>Calibri</vt:lpstr>
      <vt:lpstr>Calibri Light</vt:lpstr>
      <vt:lpstr>inherit</vt:lpstr>
      <vt:lpstr>MathJax_Main</vt:lpstr>
      <vt:lpstr>MathJax_Math-italic</vt:lpstr>
      <vt:lpstr>medium-content-sans-serif-font</vt:lpstr>
      <vt:lpstr>Monaco</vt:lpstr>
      <vt:lpstr>Monotype Sorts</vt:lpstr>
      <vt:lpstr>Rosario</vt:lpstr>
      <vt:lpstr>Symbol</vt:lpstr>
      <vt:lpstr>Tahoma</vt:lpstr>
      <vt:lpstr>Times New Roman</vt:lpstr>
      <vt:lpstr>Wingdings</vt:lpstr>
      <vt:lpstr>Office Theme</vt:lpstr>
      <vt:lpstr>1_Office Theme</vt:lpstr>
      <vt:lpstr>Document</vt:lpstr>
      <vt:lpstr>Visio</vt:lpstr>
      <vt:lpstr>VISIO</vt:lpstr>
      <vt:lpstr>Equation</vt:lpstr>
      <vt:lpstr> Classification and Prediction</vt:lpstr>
      <vt:lpstr>PowerPoint Presentation</vt:lpstr>
      <vt:lpstr>Rule-Based Classifier</vt:lpstr>
      <vt:lpstr>Rule-based Classifier (Example)</vt:lpstr>
      <vt:lpstr>Application of Rule-Based Classifier</vt:lpstr>
      <vt:lpstr>Rule Coverage and Accuracy</vt:lpstr>
      <vt:lpstr>Contd..</vt:lpstr>
      <vt:lpstr>Example 1</vt:lpstr>
      <vt:lpstr>Example2</vt:lpstr>
      <vt:lpstr>Contd..</vt:lpstr>
      <vt:lpstr>Characteristics of Rule-Based Classifier</vt:lpstr>
      <vt:lpstr>How does Rule-based Classifier Work?</vt:lpstr>
      <vt:lpstr>Solution</vt:lpstr>
      <vt:lpstr>Rule Ordering Schemes</vt:lpstr>
      <vt:lpstr>Ordered Rule Set</vt:lpstr>
      <vt:lpstr>Class-based ordering </vt:lpstr>
      <vt:lpstr>Unordered Rule set </vt:lpstr>
      <vt:lpstr>Solution for Not Exhaustive Rule -Default class</vt:lpstr>
      <vt:lpstr>Building Classification Rules</vt:lpstr>
      <vt:lpstr>Direct Method: Sequential Covering</vt:lpstr>
      <vt:lpstr>Algorithm</vt:lpstr>
      <vt:lpstr>Example1</vt:lpstr>
      <vt:lpstr>Example2: Generating A Rule  Example</vt:lpstr>
      <vt:lpstr>Contd.</vt:lpstr>
      <vt:lpstr>Contd..</vt:lpstr>
      <vt:lpstr>Contd..</vt:lpstr>
      <vt:lpstr>Indirect method-From Decision Trees To Rules</vt:lpstr>
      <vt:lpstr>Rules Can Be Simplified</vt:lpstr>
      <vt:lpstr>How to Evaluate Learnt Rule</vt:lpstr>
      <vt:lpstr>Pruning rule</vt:lpstr>
      <vt:lpstr>PowerPoint Presentation</vt:lpstr>
      <vt:lpstr>Ensemble Methods</vt:lpstr>
      <vt:lpstr>General Idea</vt:lpstr>
      <vt:lpstr>PowerPoint Presentation</vt:lpstr>
      <vt:lpstr>PowerPoint Presentation</vt:lpstr>
      <vt:lpstr>Prediction vs. Classification</vt:lpstr>
      <vt:lpstr>Regression for Prediction</vt:lpstr>
      <vt:lpstr>Prediction Techniques</vt:lpstr>
      <vt:lpstr>Regression analysis</vt:lpstr>
      <vt:lpstr>Linear Regression </vt:lpstr>
      <vt:lpstr>How to decide the best fit?</vt:lpstr>
      <vt:lpstr>Linear Regression </vt:lpstr>
      <vt:lpstr>Linear Regression Example</vt:lpstr>
      <vt:lpstr>Linear Regression Example</vt:lpstr>
      <vt:lpstr>Linear Regression Example</vt:lpstr>
      <vt:lpstr>Linear Regression Example</vt:lpstr>
      <vt:lpstr>Multiple linear regression</vt:lpstr>
      <vt:lpstr>Nonlinear Regression</vt:lpstr>
      <vt:lpstr>Model Evaluation and Selection</vt:lpstr>
      <vt:lpstr>Model Evaluation and Selection</vt:lpstr>
      <vt:lpstr>Classifier Evaluation Metrics: Confusion Matrix</vt:lpstr>
      <vt:lpstr>Classifier Evaluation Metrics: Confusion Matrix</vt:lpstr>
      <vt:lpstr>PowerPoint Presentation</vt:lpstr>
      <vt:lpstr>PowerPoint Presentation</vt:lpstr>
      <vt:lpstr>PowerPoint Presentation</vt:lpstr>
      <vt:lpstr>PowerPoint Presentation</vt:lpstr>
      <vt:lpstr>Contd..</vt:lpstr>
      <vt:lpstr>Classifier Evaluation metrics: Example</vt:lpstr>
      <vt:lpstr>Evaluating Classifier Accuracy: Holdout &amp; Cross-Validation Methods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HP</cp:lastModifiedBy>
  <cp:revision>248</cp:revision>
  <cp:lastPrinted>2020-04-24T15:32:34Z</cp:lastPrinted>
  <dcterms:created xsi:type="dcterms:W3CDTF">2016-08-27T05:22:31Z</dcterms:created>
  <dcterms:modified xsi:type="dcterms:W3CDTF">2021-12-10T19:20:02Z</dcterms:modified>
</cp:coreProperties>
</file>