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59"/>
  </p:notesMasterIdLst>
  <p:handoutMasterIdLst>
    <p:handoutMasterId r:id="rId60"/>
  </p:handoutMasterIdLst>
  <p:sldIdLst>
    <p:sldId id="352" r:id="rId2"/>
    <p:sldId id="353" r:id="rId3"/>
    <p:sldId id="336" r:id="rId4"/>
    <p:sldId id="332" r:id="rId5"/>
    <p:sldId id="324" r:id="rId6"/>
    <p:sldId id="325" r:id="rId7"/>
    <p:sldId id="369" r:id="rId8"/>
    <p:sldId id="354" r:id="rId9"/>
    <p:sldId id="355" r:id="rId10"/>
    <p:sldId id="356" r:id="rId11"/>
    <p:sldId id="357" r:id="rId12"/>
    <p:sldId id="360" r:id="rId13"/>
    <p:sldId id="358" r:id="rId14"/>
    <p:sldId id="327" r:id="rId15"/>
    <p:sldId id="347" r:id="rId16"/>
    <p:sldId id="359" r:id="rId17"/>
    <p:sldId id="300" r:id="rId18"/>
    <p:sldId id="333" r:id="rId19"/>
    <p:sldId id="330" r:id="rId20"/>
    <p:sldId id="338" r:id="rId21"/>
    <p:sldId id="339" r:id="rId22"/>
    <p:sldId id="306" r:id="rId23"/>
    <p:sldId id="361" r:id="rId24"/>
    <p:sldId id="302" r:id="rId25"/>
    <p:sldId id="303" r:id="rId26"/>
    <p:sldId id="328" r:id="rId27"/>
    <p:sldId id="329" r:id="rId28"/>
    <p:sldId id="364" r:id="rId29"/>
    <p:sldId id="340" r:id="rId30"/>
    <p:sldId id="344" r:id="rId31"/>
    <p:sldId id="363" r:id="rId32"/>
    <p:sldId id="342" r:id="rId33"/>
    <p:sldId id="346" r:id="rId34"/>
    <p:sldId id="343" r:id="rId35"/>
    <p:sldId id="365" r:id="rId36"/>
    <p:sldId id="366" r:id="rId37"/>
    <p:sldId id="304" r:id="rId38"/>
    <p:sldId id="367" r:id="rId39"/>
    <p:sldId id="348" r:id="rId40"/>
    <p:sldId id="349" r:id="rId41"/>
    <p:sldId id="334" r:id="rId42"/>
    <p:sldId id="307" r:id="rId43"/>
    <p:sldId id="368" r:id="rId44"/>
    <p:sldId id="350" r:id="rId45"/>
    <p:sldId id="335" r:id="rId46"/>
    <p:sldId id="309" r:id="rId47"/>
    <p:sldId id="310" r:id="rId48"/>
    <p:sldId id="311" r:id="rId49"/>
    <p:sldId id="314" r:id="rId50"/>
    <p:sldId id="316" r:id="rId51"/>
    <p:sldId id="317" r:id="rId52"/>
    <p:sldId id="319" r:id="rId53"/>
    <p:sldId id="320" r:id="rId54"/>
    <p:sldId id="313" r:id="rId55"/>
    <p:sldId id="301" r:id="rId56"/>
    <p:sldId id="370" r:id="rId57"/>
    <p:sldId id="351" r:id="rId58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5050"/>
    <a:srgbClr val="FFCCFF"/>
    <a:srgbClr val="CCFFCC"/>
    <a:srgbClr val="FFFF99"/>
    <a:srgbClr val="FF0000"/>
    <a:srgbClr val="D6009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6675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4925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6675" y="8924925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5F5E501F-F5B7-4704-A002-C47FE7724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182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6675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4738" y="704850"/>
            <a:ext cx="4697412" cy="3522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464050"/>
            <a:ext cx="54768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4925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6675" y="8924925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FB92D19-D5F6-4D32-878B-6A5FB72CCD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79373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6992-2F10-4255-BD41-AEAB371E1F3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29001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883D9-827A-4ED7-ABA8-352A382D3221}" type="slidenum">
              <a:rPr lang="en-US"/>
              <a:pPr/>
              <a:t>23</a:t>
            </a:fld>
            <a:endParaRPr lang="en-US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067DC-7409-4A14-B4C6-7A7010CBA242}" type="slidenum">
              <a:rPr lang="en-US"/>
              <a:pPr/>
              <a:t>28</a:t>
            </a:fld>
            <a:endParaRPr lang="en-US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3759A-2444-4F42-8786-1BBA77CB697A}" type="slidenum">
              <a:rPr lang="en-US"/>
              <a:pPr/>
              <a:t>31</a:t>
            </a:fld>
            <a:endParaRPr lang="en-US"/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8F06E-0A05-4695-AFB4-115E8D192A3C}" type="slidenum">
              <a:rPr lang="en-US"/>
              <a:pPr/>
              <a:t>35</a:t>
            </a:fld>
            <a:endParaRPr lang="en-US"/>
          </a:p>
        </p:txBody>
      </p:sp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9AF445-68C3-414A-A348-8A38DF32E2FD}" type="slidenum">
              <a:rPr lang="en-US"/>
              <a:pPr/>
              <a:t>36</a:t>
            </a:fld>
            <a:endParaRPr lang="en-US"/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E2012-72DA-4A0F-B94B-C34B4F239B2D}" type="slidenum">
              <a:rPr lang="en-US"/>
              <a:pPr/>
              <a:t>38</a:t>
            </a:fld>
            <a:endParaRPr lang="en-US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3CFDCB-AEF0-4736-AC7E-160EE98BA4EB}" type="slidenum">
              <a:rPr lang="en-US"/>
              <a:pPr/>
              <a:t>43</a:t>
            </a:fld>
            <a:endParaRPr 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A75FF557-F358-4D57-8F80-85D2B6396C3E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09" charset="-128"/>
                <a:cs typeface="ＭＳ Ｐゴシック" pitchFamily="-109" charset="-128"/>
              </a:rPr>
              <a:t>A comparable object is capable of comparing itself with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Arial" charset="0"/>
                <a:ea typeface="ＭＳ Ｐゴシック" pitchFamily="-109" charset="-128"/>
                <a:cs typeface="ＭＳ Ｐゴシック" pitchFamily="-109" charset="-128"/>
              </a:rPr>
              <a:t>another object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4325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Lore = 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ＭＳ Ｐゴシック" pitchFamily="-109" charset="-128"/>
                <a:cs typeface="ＭＳ Ｐゴシック" pitchFamily="-109" charset="-128"/>
              </a:rPr>
              <a:t>01001100</a:t>
            </a:r>
            <a:r>
              <a:rPr lang="en-US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ＭＳ Ｐゴシック" pitchFamily="-109" charset="-128"/>
                <a:cs typeface="ＭＳ Ｐゴシック" pitchFamily="-109" charset="-128"/>
              </a:rPr>
              <a:t>01101111</a:t>
            </a:r>
            <a:r>
              <a:rPr lang="en-US" dirty="0" smtClean="0"/>
              <a:t> 01110010 01100101 </a:t>
            </a:r>
            <a:r>
              <a:rPr lang="en-US" smtClean="0"/>
              <a:t>= 1282372197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2A3FE7-773F-4246-88CA-DC37F78A9ECF}" type="slidenum">
              <a:rPr lang="en-US"/>
              <a:pPr/>
              <a:t>12</a:t>
            </a:fld>
            <a:endParaRPr lang="en-US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E6690-E269-408F-8A5B-7A4FF98AC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003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5EA6A-A988-42E6-AC6C-30ED1EACD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070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33148-0C41-49A9-B155-F15FB8943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080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91008-6800-491C-9AD1-1A20CF47B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757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DA128-2EB1-4DF3-A073-99FCCD7B3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0298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276600" y="6596064"/>
            <a:ext cx="586740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084388" y="6550033"/>
            <a:ext cx="7059612" cy="49213"/>
            <a:chOff x="0" y="0"/>
            <a:chExt cx="7059611" cy="49212"/>
          </a:xfrm>
        </p:grpSpPr>
        <p:sp>
          <p:nvSpPr>
            <p:cNvPr id="58" name="Shape 58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824412" y="0"/>
              <a:ext cx="2235200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62" name="image3.png" descr="Picture 7.png"/>
          <p:cNvPicPr/>
          <p:nvPr/>
        </p:nvPicPr>
        <p:blipFill>
          <a:blip r:embed="rId2">
            <a:extLst/>
          </a:blip>
          <a:srcRect l="1923" b="5336"/>
          <a:stretch>
            <a:fillRect/>
          </a:stretch>
        </p:blipFill>
        <p:spPr>
          <a:xfrm>
            <a:off x="6950074" y="7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" name="Group 66"/>
          <p:cNvGrpSpPr/>
          <p:nvPr/>
        </p:nvGrpSpPr>
        <p:grpSpPr>
          <a:xfrm>
            <a:off x="2133602" y="6553200"/>
            <a:ext cx="7010401" cy="46038"/>
            <a:chOff x="0" y="0"/>
            <a:chExt cx="7010400" cy="46037"/>
          </a:xfrm>
        </p:grpSpPr>
        <p:sp>
          <p:nvSpPr>
            <p:cNvPr id="63" name="Shape 63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3" y="1295400"/>
            <a:ext cx="7010401" cy="46038"/>
            <a:chOff x="0" y="0"/>
            <a:chExt cx="7010400" cy="46037"/>
          </a:xfrm>
        </p:grpSpPr>
        <p:sp>
          <p:nvSpPr>
            <p:cNvPr id="67" name="Shape 67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304800" y="1493842"/>
            <a:ext cx="8229600" cy="53641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85825" indent="-428625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  <p:extLst>
      <p:ext uri="{BB962C8B-B14F-4D97-AF65-F5344CB8AC3E}">
        <p14:creationId xmlns="" xmlns:p14="http://schemas.microsoft.com/office/powerpoint/2010/main" val="302654293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 anchorCtr="0"/>
          <a:lstStyle/>
          <a:p>
            <a:pPr defTabSz="914012"/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3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4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5"/>
            <a:ext cx="22098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4" y="3810004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8897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5" y="5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="" xmlns:p14="http://schemas.microsoft.com/office/powerpoint/2010/main" val="1150856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1C91C-85CA-41C5-8DF4-A42C7181E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654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45077-AEDB-4206-AE45-54FB80C2E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308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163DA-0686-41F9-809A-2201D43F2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59156-5BFB-4CEF-8E71-F28073437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234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E7537-7ED7-4322-B183-C2D09055F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838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C262E-D0E3-4B24-A214-0B17D2AD14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49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E9251-29EB-4134-996C-7A0EFBEAB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068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1225C-AE59-412B-91C5-AC7F83549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418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28F9D6B-A598-476F-8B1C-1BABA2457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Structure and Algorithms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14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8748464" cy="6418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231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" y="260648"/>
            <a:ext cx="9109861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78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hash table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800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800"/>
              <a:t>Hash function: establishing a key with an indexed location in a hash table.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300" b="1">
                <a:latin typeface="Courier New" pitchFamily="1" charset="0"/>
              </a:rPr>
              <a:t>Index = hash(key) % table_size;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800"/>
          </a:p>
          <a:p>
            <a:pPr marL="609600" indent="-609600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800"/>
              <a:t>Resolve conflicts: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300"/>
              <a:t>Need to handle multiple keys that may be mapped to the same index.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300"/>
              <a:t>Two representative solutions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2100"/>
              <a:t>Linear probe open addressing (will discuss more later)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2100"/>
              <a:t>Chaining with separate lists.</a:t>
            </a:r>
          </a:p>
        </p:txBody>
      </p:sp>
    </p:spTree>
    <p:extLst>
      <p:ext uri="{BB962C8B-B14F-4D97-AF65-F5344CB8AC3E}">
        <p14:creationId xmlns="" xmlns:p14="http://schemas.microsoft.com/office/powerpoint/2010/main" val="41725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3"/>
            <a:ext cx="9131342" cy="3724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960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Example Hash Function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73238"/>
            <a:ext cx="6781800" cy="435292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solidFill>
                <a:schemeClr val="tx1"/>
              </a:solidFill>
              <a:ea typeface="ＭＳ Ｐゴシック" pitchFamily="-107" charset="-128"/>
            </a:endParaRPr>
          </a:p>
          <a:p>
            <a:pPr eaLnBrk="1" hangingPunct="1">
              <a:buFontTx/>
              <a:buNone/>
            </a:pPr>
            <a:r>
              <a:rPr lang="en-US" sz="3600" smtClean="0">
                <a:solidFill>
                  <a:schemeClr val="tx1"/>
                </a:solidFill>
                <a:ea typeface="ＭＳ Ｐゴシック" pitchFamily="-107" charset="-128"/>
              </a:rPr>
              <a:t>h( k ) </a:t>
            </a:r>
          </a:p>
          <a:p>
            <a:pPr eaLnBrk="1" hangingPunct="1">
              <a:buFontTx/>
              <a:buNone/>
            </a:pPr>
            <a:r>
              <a:rPr lang="en-US" sz="3600" smtClean="0">
                <a:solidFill>
                  <a:schemeClr val="tx1"/>
                </a:solidFill>
                <a:ea typeface="ＭＳ Ｐゴシック" pitchFamily="-107" charset="-128"/>
              </a:rPr>
              <a:t>     return k mod m</a:t>
            </a:r>
          </a:p>
          <a:p>
            <a:pPr eaLnBrk="1" hangingPunct="1">
              <a:buFontTx/>
              <a:buNone/>
            </a:pPr>
            <a:endParaRPr lang="en-US" sz="3600" smtClean="0">
              <a:solidFill>
                <a:schemeClr val="tx1"/>
              </a:solidFill>
              <a:ea typeface="ＭＳ Ｐゴシック" pitchFamily="-107" charset="-128"/>
            </a:endParaRPr>
          </a:p>
          <a:p>
            <a:pPr eaLnBrk="1" hangingPunct="1">
              <a:buFontTx/>
              <a:buNone/>
            </a:pPr>
            <a:r>
              <a:rPr lang="en-US" sz="3600" smtClean="0">
                <a:ea typeface="ＭＳ Ｐゴシック" pitchFamily="-107" charset="-128"/>
              </a:rPr>
              <a:t>where </a:t>
            </a:r>
            <a:r>
              <a:rPr lang="en-US" sz="3600" smtClean="0">
                <a:solidFill>
                  <a:schemeClr val="tx1"/>
                </a:solidFill>
                <a:ea typeface="ＭＳ Ｐゴシック" pitchFamily="-107" charset="-128"/>
              </a:rPr>
              <a:t>k</a:t>
            </a:r>
            <a:r>
              <a:rPr lang="en-US" sz="3600" smtClean="0">
                <a:ea typeface="ＭＳ Ｐゴシック" pitchFamily="-107" charset="-128"/>
              </a:rPr>
              <a:t> is the key and </a:t>
            </a:r>
            <a:r>
              <a:rPr lang="en-US" sz="3600" smtClean="0">
                <a:solidFill>
                  <a:schemeClr val="tx1"/>
                </a:solidFill>
                <a:ea typeface="ＭＳ Ｐゴシック" pitchFamily="-107" charset="-128"/>
              </a:rPr>
              <a:t>m</a:t>
            </a:r>
            <a:r>
              <a:rPr lang="en-US" sz="3600" smtClean="0">
                <a:ea typeface="ＭＳ Ｐゴシック" pitchFamily="-107" charset="-128"/>
              </a:rPr>
              <a:t> is the size of the table</a:t>
            </a:r>
          </a:p>
          <a:p>
            <a:pPr eaLnBrk="1" hangingPunct="1">
              <a:buFontTx/>
              <a:buNone/>
            </a:pPr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Hash Table with Collision</a:t>
            </a:r>
          </a:p>
        </p:txBody>
      </p:sp>
      <p:pic>
        <p:nvPicPr>
          <p:cNvPr id="1229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752600"/>
            <a:ext cx="81565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" y="-20243"/>
            <a:ext cx="8023638" cy="6700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842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ea typeface="ＭＳ Ｐゴシック" pitchFamily="-107" charset="-128"/>
              </a:rPr>
              <a:t>Collision Resolution Schemes:  Chaining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700213"/>
            <a:ext cx="4038600" cy="51577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ea typeface="ＭＳ Ｐゴシック" pitchFamily="-107" charset="-128"/>
              </a:rPr>
              <a:t>The hash table is an array of linked lists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>
              <a:ea typeface="ＭＳ Ｐゴシック" pitchFamily="-107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ea typeface="ＭＳ Ｐゴシック" pitchFamily="-107" charset="-128"/>
              </a:rPr>
              <a:t>Insert Keys: </a:t>
            </a:r>
            <a:r>
              <a:rPr lang="en-US" sz="2400" smtClean="0">
                <a:solidFill>
                  <a:schemeClr val="tx1"/>
                </a:solidFill>
                <a:ea typeface="ＭＳ Ｐゴシック" pitchFamily="-107" charset="-128"/>
              </a:rPr>
              <a:t>0, 1, 4, 9, 16, 25, 36, 49, 64, 81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>
              <a:solidFill>
                <a:schemeClr val="tx1"/>
              </a:solidFill>
              <a:ea typeface="ＭＳ Ｐゴシック" pitchFamily="-107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FF0000"/>
                </a:solidFill>
                <a:ea typeface="ＭＳ Ｐゴシック" pitchFamily="-107" charset="-128"/>
              </a:rPr>
              <a:t>Notes:</a:t>
            </a:r>
            <a:r>
              <a:rPr lang="en-US" sz="2400" smtClean="0">
                <a:ea typeface="ＭＳ Ｐゴシック" pitchFamily="-107" charset="-128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ea typeface="ＭＳ Ｐゴシック" pitchFamily="-107" charset="-128"/>
              </a:rPr>
              <a:t>As before, elements would be associated with the keys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ea typeface="ＭＳ Ｐゴシック" pitchFamily="-107" charset="-128"/>
              </a:rPr>
              <a:t>We’re using the hash function  </a:t>
            </a:r>
            <a:r>
              <a:rPr lang="en-US" sz="2400" smtClean="0">
                <a:solidFill>
                  <a:schemeClr val="tx1"/>
                </a:solidFill>
                <a:ea typeface="ＭＳ Ｐゴシック" pitchFamily="-107" charset="-128"/>
              </a:rPr>
              <a:t>h(k) = k mod m</a:t>
            </a:r>
          </a:p>
          <a:p>
            <a:pPr eaLnBrk="1" hangingPunct="1">
              <a:lnSpc>
                <a:spcPct val="80000"/>
              </a:lnSpc>
            </a:pPr>
            <a:endParaRPr lang="en-US" sz="2400" smtClean="0">
              <a:ea typeface="ＭＳ Ｐゴシック" pitchFamily="-107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FF0000"/>
                </a:solidFill>
                <a:ea typeface="ＭＳ Ｐゴシック" pitchFamily="-107" charset="-128"/>
              </a:rPr>
              <a:t> </a:t>
            </a:r>
          </a:p>
        </p:txBody>
      </p:sp>
      <p:graphicFrame>
        <p:nvGraphicFramePr>
          <p:cNvPr id="85065" name="Group 73"/>
          <p:cNvGraphicFramePr>
            <a:graphicFrameLocks noGrp="1"/>
          </p:cNvGraphicFramePr>
          <p:nvPr>
            <p:ph sz="quarter" idx="2"/>
          </p:nvPr>
        </p:nvGraphicFramePr>
        <p:xfrm>
          <a:off x="4648200" y="1600200"/>
          <a:ext cx="1147763" cy="4627560"/>
        </p:xfrm>
        <a:graphic>
          <a:graphicData uri="http://schemas.openxmlformats.org/drawingml/2006/table">
            <a:tbl>
              <a:tblPr/>
              <a:tblGrid>
                <a:gridCol w="1147763"/>
              </a:tblGrid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0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1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2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3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4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5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6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7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8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9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5086" name="Group 94"/>
          <p:cNvGraphicFramePr>
            <a:graphicFrameLocks noGrp="1"/>
          </p:cNvGraphicFramePr>
          <p:nvPr>
            <p:ph sz="quarter" idx="3"/>
          </p:nvPr>
        </p:nvGraphicFramePr>
        <p:xfrm>
          <a:off x="5105400" y="1628775"/>
          <a:ext cx="546100" cy="4627560"/>
        </p:xfrm>
        <a:graphic>
          <a:graphicData uri="http://schemas.openxmlformats.org/drawingml/2006/table">
            <a:tbl>
              <a:tblPr/>
              <a:tblGrid>
                <a:gridCol w="546100"/>
              </a:tblGrid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</a:t>
                      </a:r>
                    </a:p>
                  </a:txBody>
                  <a:tcPr marL="18000" marR="72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</a:t>
                      </a:r>
                    </a:p>
                  </a:txBody>
                  <a:tcPr marL="18000" marR="72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53" name="Line 85"/>
          <p:cNvSpPr>
            <a:spLocks noChangeShapeType="1"/>
          </p:cNvSpPr>
          <p:nvPr/>
        </p:nvSpPr>
        <p:spPr bwMode="auto">
          <a:xfrm>
            <a:off x="5364163" y="1844675"/>
            <a:ext cx="720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Line 86"/>
          <p:cNvSpPr>
            <a:spLocks noChangeShapeType="1"/>
          </p:cNvSpPr>
          <p:nvPr/>
        </p:nvSpPr>
        <p:spPr bwMode="auto">
          <a:xfrm>
            <a:off x="5364163" y="2349500"/>
            <a:ext cx="720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5" name="Line 87"/>
          <p:cNvSpPr>
            <a:spLocks noChangeShapeType="1"/>
          </p:cNvSpPr>
          <p:nvPr/>
        </p:nvSpPr>
        <p:spPr bwMode="auto">
          <a:xfrm>
            <a:off x="5364163" y="4652963"/>
            <a:ext cx="720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6" name="Line 88"/>
          <p:cNvSpPr>
            <a:spLocks noChangeShapeType="1"/>
          </p:cNvSpPr>
          <p:nvPr/>
        </p:nvSpPr>
        <p:spPr bwMode="auto">
          <a:xfrm>
            <a:off x="5364163" y="6021388"/>
            <a:ext cx="720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7" name="Line 89"/>
          <p:cNvSpPr>
            <a:spLocks noChangeShapeType="1"/>
          </p:cNvSpPr>
          <p:nvPr/>
        </p:nvSpPr>
        <p:spPr bwMode="auto">
          <a:xfrm>
            <a:off x="5364163" y="4149725"/>
            <a:ext cx="720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8" name="Line 90"/>
          <p:cNvSpPr>
            <a:spLocks noChangeShapeType="1"/>
          </p:cNvSpPr>
          <p:nvPr/>
        </p:nvSpPr>
        <p:spPr bwMode="auto">
          <a:xfrm>
            <a:off x="5364163" y="3716338"/>
            <a:ext cx="720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9" name="Line 95"/>
          <p:cNvSpPr>
            <a:spLocks noChangeShapeType="1"/>
          </p:cNvSpPr>
          <p:nvPr/>
        </p:nvSpPr>
        <p:spPr bwMode="auto">
          <a:xfrm>
            <a:off x="5364163" y="2708275"/>
            <a:ext cx="7143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0" name="Line 96"/>
          <p:cNvSpPr>
            <a:spLocks noChangeShapeType="1"/>
          </p:cNvSpPr>
          <p:nvPr/>
        </p:nvSpPr>
        <p:spPr bwMode="auto">
          <a:xfrm>
            <a:off x="5364163" y="3284538"/>
            <a:ext cx="7143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1" name="Line 97"/>
          <p:cNvSpPr>
            <a:spLocks noChangeShapeType="1"/>
          </p:cNvSpPr>
          <p:nvPr/>
        </p:nvSpPr>
        <p:spPr bwMode="auto">
          <a:xfrm>
            <a:off x="5292725" y="5084763"/>
            <a:ext cx="714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2" name="Line 98"/>
          <p:cNvSpPr>
            <a:spLocks noChangeShapeType="1"/>
          </p:cNvSpPr>
          <p:nvPr/>
        </p:nvSpPr>
        <p:spPr bwMode="auto">
          <a:xfrm>
            <a:off x="5292725" y="5516563"/>
            <a:ext cx="714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63" name="Group 106"/>
          <p:cNvGrpSpPr>
            <a:grpSpLocks/>
          </p:cNvGrpSpPr>
          <p:nvPr/>
        </p:nvGrpSpPr>
        <p:grpSpPr bwMode="auto">
          <a:xfrm>
            <a:off x="6084888" y="3500438"/>
            <a:ext cx="1368425" cy="431800"/>
            <a:chOff x="4014" y="1344"/>
            <a:chExt cx="862" cy="272"/>
          </a:xfrm>
        </p:grpSpPr>
        <p:sp>
          <p:nvSpPr>
            <p:cNvPr id="13401" name="Rectangle 103"/>
            <p:cNvSpPr>
              <a:spLocks noChangeArrowheads="1"/>
            </p:cNvSpPr>
            <p:nvPr/>
          </p:nvSpPr>
          <p:spPr bwMode="auto">
            <a:xfrm>
              <a:off x="4014" y="1344"/>
              <a:ext cx="499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/>
                <a:t>64</a:t>
              </a:r>
            </a:p>
          </p:txBody>
        </p:sp>
        <p:sp>
          <p:nvSpPr>
            <p:cNvPr id="13402" name="Line 104"/>
            <p:cNvSpPr>
              <a:spLocks noChangeShapeType="1"/>
            </p:cNvSpPr>
            <p:nvPr/>
          </p:nvSpPr>
          <p:spPr bwMode="auto">
            <a:xfrm>
              <a:off x="4377" y="134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3" name="Line 105"/>
            <p:cNvSpPr>
              <a:spLocks noChangeShapeType="1"/>
            </p:cNvSpPr>
            <p:nvPr/>
          </p:nvSpPr>
          <p:spPr bwMode="auto">
            <a:xfrm>
              <a:off x="4422" y="1480"/>
              <a:ext cx="4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64" name="Group 107"/>
          <p:cNvGrpSpPr>
            <a:grpSpLocks/>
          </p:cNvGrpSpPr>
          <p:nvPr/>
        </p:nvGrpSpPr>
        <p:grpSpPr bwMode="auto">
          <a:xfrm>
            <a:off x="6084888" y="2205038"/>
            <a:ext cx="1368425" cy="431800"/>
            <a:chOff x="4014" y="1344"/>
            <a:chExt cx="862" cy="272"/>
          </a:xfrm>
        </p:grpSpPr>
        <p:sp>
          <p:nvSpPr>
            <p:cNvPr id="13398" name="Rectangle 108"/>
            <p:cNvSpPr>
              <a:spLocks noChangeArrowheads="1"/>
            </p:cNvSpPr>
            <p:nvPr/>
          </p:nvSpPr>
          <p:spPr bwMode="auto">
            <a:xfrm>
              <a:off x="4014" y="1344"/>
              <a:ext cx="499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/>
                <a:t>81</a:t>
              </a:r>
            </a:p>
          </p:txBody>
        </p:sp>
        <p:sp>
          <p:nvSpPr>
            <p:cNvPr id="13399" name="Line 109"/>
            <p:cNvSpPr>
              <a:spLocks noChangeShapeType="1"/>
            </p:cNvSpPr>
            <p:nvPr/>
          </p:nvSpPr>
          <p:spPr bwMode="auto">
            <a:xfrm>
              <a:off x="4377" y="134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0" name="Line 110"/>
            <p:cNvSpPr>
              <a:spLocks noChangeShapeType="1"/>
            </p:cNvSpPr>
            <p:nvPr/>
          </p:nvSpPr>
          <p:spPr bwMode="auto">
            <a:xfrm>
              <a:off x="4422" y="1480"/>
              <a:ext cx="4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65" name="Group 111"/>
          <p:cNvGrpSpPr>
            <a:grpSpLocks/>
          </p:cNvGrpSpPr>
          <p:nvPr/>
        </p:nvGrpSpPr>
        <p:grpSpPr bwMode="auto">
          <a:xfrm>
            <a:off x="6084888" y="4508500"/>
            <a:ext cx="1368425" cy="431800"/>
            <a:chOff x="4014" y="1344"/>
            <a:chExt cx="862" cy="272"/>
          </a:xfrm>
        </p:grpSpPr>
        <p:sp>
          <p:nvSpPr>
            <p:cNvPr id="13395" name="Rectangle 112"/>
            <p:cNvSpPr>
              <a:spLocks noChangeArrowheads="1"/>
            </p:cNvSpPr>
            <p:nvPr/>
          </p:nvSpPr>
          <p:spPr bwMode="auto">
            <a:xfrm>
              <a:off x="4014" y="1344"/>
              <a:ext cx="499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/>
                <a:t>36</a:t>
              </a:r>
            </a:p>
          </p:txBody>
        </p:sp>
        <p:sp>
          <p:nvSpPr>
            <p:cNvPr id="13396" name="Line 113"/>
            <p:cNvSpPr>
              <a:spLocks noChangeShapeType="1"/>
            </p:cNvSpPr>
            <p:nvPr/>
          </p:nvSpPr>
          <p:spPr bwMode="auto">
            <a:xfrm>
              <a:off x="4377" y="134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7" name="Line 114"/>
            <p:cNvSpPr>
              <a:spLocks noChangeShapeType="1"/>
            </p:cNvSpPr>
            <p:nvPr/>
          </p:nvSpPr>
          <p:spPr bwMode="auto">
            <a:xfrm>
              <a:off x="4422" y="1480"/>
              <a:ext cx="4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66" name="Group 115"/>
          <p:cNvGrpSpPr>
            <a:grpSpLocks/>
          </p:cNvGrpSpPr>
          <p:nvPr/>
        </p:nvGrpSpPr>
        <p:grpSpPr bwMode="auto">
          <a:xfrm>
            <a:off x="6084888" y="5805488"/>
            <a:ext cx="1368425" cy="431800"/>
            <a:chOff x="4014" y="1344"/>
            <a:chExt cx="862" cy="272"/>
          </a:xfrm>
        </p:grpSpPr>
        <p:sp>
          <p:nvSpPr>
            <p:cNvPr id="13392" name="Rectangle 116"/>
            <p:cNvSpPr>
              <a:spLocks noChangeArrowheads="1"/>
            </p:cNvSpPr>
            <p:nvPr/>
          </p:nvSpPr>
          <p:spPr bwMode="auto">
            <a:xfrm>
              <a:off x="4014" y="1344"/>
              <a:ext cx="499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/>
                <a:t>49</a:t>
              </a:r>
            </a:p>
          </p:txBody>
        </p:sp>
        <p:sp>
          <p:nvSpPr>
            <p:cNvPr id="13393" name="Line 117"/>
            <p:cNvSpPr>
              <a:spLocks noChangeShapeType="1"/>
            </p:cNvSpPr>
            <p:nvPr/>
          </p:nvSpPr>
          <p:spPr bwMode="auto">
            <a:xfrm>
              <a:off x="4377" y="134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4" name="Line 118"/>
            <p:cNvSpPr>
              <a:spLocks noChangeShapeType="1"/>
            </p:cNvSpPr>
            <p:nvPr/>
          </p:nvSpPr>
          <p:spPr bwMode="auto">
            <a:xfrm>
              <a:off x="4422" y="1480"/>
              <a:ext cx="4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67" name="Group 124"/>
          <p:cNvGrpSpPr>
            <a:grpSpLocks/>
          </p:cNvGrpSpPr>
          <p:nvPr/>
        </p:nvGrpSpPr>
        <p:grpSpPr bwMode="auto">
          <a:xfrm>
            <a:off x="6084888" y="1628775"/>
            <a:ext cx="792162" cy="431800"/>
            <a:chOff x="4604" y="1706"/>
            <a:chExt cx="499" cy="272"/>
          </a:xfrm>
        </p:grpSpPr>
        <p:sp>
          <p:nvSpPr>
            <p:cNvPr id="13389" name="Rectangle 120"/>
            <p:cNvSpPr>
              <a:spLocks noChangeArrowheads="1"/>
            </p:cNvSpPr>
            <p:nvPr/>
          </p:nvSpPr>
          <p:spPr bwMode="auto">
            <a:xfrm>
              <a:off x="4604" y="1706"/>
              <a:ext cx="499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/>
                <a:t>0</a:t>
              </a:r>
            </a:p>
          </p:txBody>
        </p:sp>
        <p:sp>
          <p:nvSpPr>
            <p:cNvPr id="13390" name="Line 121"/>
            <p:cNvSpPr>
              <a:spLocks noChangeShapeType="1"/>
            </p:cNvSpPr>
            <p:nvPr/>
          </p:nvSpPr>
          <p:spPr bwMode="auto">
            <a:xfrm>
              <a:off x="4967" y="170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1" name="Line 123"/>
            <p:cNvSpPr>
              <a:spLocks noChangeShapeType="1"/>
            </p:cNvSpPr>
            <p:nvPr/>
          </p:nvSpPr>
          <p:spPr bwMode="auto">
            <a:xfrm>
              <a:off x="5012" y="1842"/>
              <a:ext cx="45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68" name="Group 125"/>
          <p:cNvGrpSpPr>
            <a:grpSpLocks/>
          </p:cNvGrpSpPr>
          <p:nvPr/>
        </p:nvGrpSpPr>
        <p:grpSpPr bwMode="auto">
          <a:xfrm>
            <a:off x="7451725" y="2205038"/>
            <a:ext cx="792163" cy="431800"/>
            <a:chOff x="4604" y="1706"/>
            <a:chExt cx="499" cy="272"/>
          </a:xfrm>
        </p:grpSpPr>
        <p:sp>
          <p:nvSpPr>
            <p:cNvPr id="13386" name="Rectangle 126"/>
            <p:cNvSpPr>
              <a:spLocks noChangeArrowheads="1"/>
            </p:cNvSpPr>
            <p:nvPr/>
          </p:nvSpPr>
          <p:spPr bwMode="auto">
            <a:xfrm>
              <a:off x="4604" y="1706"/>
              <a:ext cx="499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/>
                <a:t>1</a:t>
              </a:r>
            </a:p>
          </p:txBody>
        </p:sp>
        <p:sp>
          <p:nvSpPr>
            <p:cNvPr id="13387" name="Line 127"/>
            <p:cNvSpPr>
              <a:spLocks noChangeShapeType="1"/>
            </p:cNvSpPr>
            <p:nvPr/>
          </p:nvSpPr>
          <p:spPr bwMode="auto">
            <a:xfrm>
              <a:off x="4967" y="170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8" name="Line 128"/>
            <p:cNvSpPr>
              <a:spLocks noChangeShapeType="1"/>
            </p:cNvSpPr>
            <p:nvPr/>
          </p:nvSpPr>
          <p:spPr bwMode="auto">
            <a:xfrm>
              <a:off x="5012" y="1842"/>
              <a:ext cx="45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69" name="Group 129"/>
          <p:cNvGrpSpPr>
            <a:grpSpLocks/>
          </p:cNvGrpSpPr>
          <p:nvPr/>
        </p:nvGrpSpPr>
        <p:grpSpPr bwMode="auto">
          <a:xfrm>
            <a:off x="7451725" y="3500438"/>
            <a:ext cx="792163" cy="431800"/>
            <a:chOff x="4604" y="1706"/>
            <a:chExt cx="499" cy="272"/>
          </a:xfrm>
        </p:grpSpPr>
        <p:sp>
          <p:nvSpPr>
            <p:cNvPr id="13383" name="Rectangle 130"/>
            <p:cNvSpPr>
              <a:spLocks noChangeArrowheads="1"/>
            </p:cNvSpPr>
            <p:nvPr/>
          </p:nvSpPr>
          <p:spPr bwMode="auto">
            <a:xfrm>
              <a:off x="4604" y="1706"/>
              <a:ext cx="499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/>
                <a:t>4</a:t>
              </a:r>
            </a:p>
          </p:txBody>
        </p:sp>
        <p:sp>
          <p:nvSpPr>
            <p:cNvPr id="13384" name="Line 131"/>
            <p:cNvSpPr>
              <a:spLocks noChangeShapeType="1"/>
            </p:cNvSpPr>
            <p:nvPr/>
          </p:nvSpPr>
          <p:spPr bwMode="auto">
            <a:xfrm>
              <a:off x="4967" y="170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5" name="Line 132"/>
            <p:cNvSpPr>
              <a:spLocks noChangeShapeType="1"/>
            </p:cNvSpPr>
            <p:nvPr/>
          </p:nvSpPr>
          <p:spPr bwMode="auto">
            <a:xfrm>
              <a:off x="5012" y="1842"/>
              <a:ext cx="45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70" name="Group 133"/>
          <p:cNvGrpSpPr>
            <a:grpSpLocks/>
          </p:cNvGrpSpPr>
          <p:nvPr/>
        </p:nvGrpSpPr>
        <p:grpSpPr bwMode="auto">
          <a:xfrm>
            <a:off x="6084888" y="4005263"/>
            <a:ext cx="792162" cy="431800"/>
            <a:chOff x="4604" y="1706"/>
            <a:chExt cx="499" cy="272"/>
          </a:xfrm>
        </p:grpSpPr>
        <p:sp>
          <p:nvSpPr>
            <p:cNvPr id="13380" name="Rectangle 134"/>
            <p:cNvSpPr>
              <a:spLocks noChangeArrowheads="1"/>
            </p:cNvSpPr>
            <p:nvPr/>
          </p:nvSpPr>
          <p:spPr bwMode="auto">
            <a:xfrm>
              <a:off x="4604" y="1706"/>
              <a:ext cx="499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/>
                <a:t>25</a:t>
              </a:r>
            </a:p>
          </p:txBody>
        </p:sp>
        <p:sp>
          <p:nvSpPr>
            <p:cNvPr id="13381" name="Line 135"/>
            <p:cNvSpPr>
              <a:spLocks noChangeShapeType="1"/>
            </p:cNvSpPr>
            <p:nvPr/>
          </p:nvSpPr>
          <p:spPr bwMode="auto">
            <a:xfrm>
              <a:off x="4967" y="170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2" name="Line 136"/>
            <p:cNvSpPr>
              <a:spLocks noChangeShapeType="1"/>
            </p:cNvSpPr>
            <p:nvPr/>
          </p:nvSpPr>
          <p:spPr bwMode="auto">
            <a:xfrm>
              <a:off x="5012" y="1842"/>
              <a:ext cx="45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71" name="Group 137"/>
          <p:cNvGrpSpPr>
            <a:grpSpLocks/>
          </p:cNvGrpSpPr>
          <p:nvPr/>
        </p:nvGrpSpPr>
        <p:grpSpPr bwMode="auto">
          <a:xfrm>
            <a:off x="7451725" y="4508500"/>
            <a:ext cx="792163" cy="431800"/>
            <a:chOff x="4604" y="1706"/>
            <a:chExt cx="499" cy="272"/>
          </a:xfrm>
        </p:grpSpPr>
        <p:sp>
          <p:nvSpPr>
            <p:cNvPr id="13377" name="Rectangle 138"/>
            <p:cNvSpPr>
              <a:spLocks noChangeArrowheads="1"/>
            </p:cNvSpPr>
            <p:nvPr/>
          </p:nvSpPr>
          <p:spPr bwMode="auto">
            <a:xfrm>
              <a:off x="4604" y="1706"/>
              <a:ext cx="499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/>
                <a:t>16</a:t>
              </a:r>
            </a:p>
          </p:txBody>
        </p:sp>
        <p:sp>
          <p:nvSpPr>
            <p:cNvPr id="13378" name="Line 139"/>
            <p:cNvSpPr>
              <a:spLocks noChangeShapeType="1"/>
            </p:cNvSpPr>
            <p:nvPr/>
          </p:nvSpPr>
          <p:spPr bwMode="auto">
            <a:xfrm>
              <a:off x="4967" y="170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9" name="Line 140"/>
            <p:cNvSpPr>
              <a:spLocks noChangeShapeType="1"/>
            </p:cNvSpPr>
            <p:nvPr/>
          </p:nvSpPr>
          <p:spPr bwMode="auto">
            <a:xfrm>
              <a:off x="5012" y="1842"/>
              <a:ext cx="45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72" name="Group 141"/>
          <p:cNvGrpSpPr>
            <a:grpSpLocks/>
          </p:cNvGrpSpPr>
          <p:nvPr/>
        </p:nvGrpSpPr>
        <p:grpSpPr bwMode="auto">
          <a:xfrm>
            <a:off x="7451725" y="5805488"/>
            <a:ext cx="792163" cy="431800"/>
            <a:chOff x="4604" y="1706"/>
            <a:chExt cx="499" cy="272"/>
          </a:xfrm>
        </p:grpSpPr>
        <p:sp>
          <p:nvSpPr>
            <p:cNvPr id="13374" name="Rectangle 142"/>
            <p:cNvSpPr>
              <a:spLocks noChangeArrowheads="1"/>
            </p:cNvSpPr>
            <p:nvPr/>
          </p:nvSpPr>
          <p:spPr bwMode="auto">
            <a:xfrm>
              <a:off x="4604" y="1706"/>
              <a:ext cx="499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/>
                <a:t>9</a:t>
              </a:r>
            </a:p>
          </p:txBody>
        </p:sp>
        <p:sp>
          <p:nvSpPr>
            <p:cNvPr id="13375" name="Line 143"/>
            <p:cNvSpPr>
              <a:spLocks noChangeShapeType="1"/>
            </p:cNvSpPr>
            <p:nvPr/>
          </p:nvSpPr>
          <p:spPr bwMode="auto">
            <a:xfrm>
              <a:off x="4967" y="170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6" name="Line 144"/>
            <p:cNvSpPr>
              <a:spLocks noChangeShapeType="1"/>
            </p:cNvSpPr>
            <p:nvPr/>
          </p:nvSpPr>
          <p:spPr bwMode="auto">
            <a:xfrm>
              <a:off x="5012" y="1842"/>
              <a:ext cx="45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73" name="Rectangle 145"/>
          <p:cNvSpPr>
            <a:spLocks noChangeArrowheads="1"/>
          </p:cNvSpPr>
          <p:nvPr/>
        </p:nvSpPr>
        <p:spPr bwMode="auto">
          <a:xfrm>
            <a:off x="-388938" y="13049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Chaining Algorithms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Chained-Hash-Insert( T, x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		insert x at the head of list T[ h( key[x] ) 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solidFill>
                <a:schemeClr val="tx1"/>
              </a:solidFill>
              <a:ea typeface="ＭＳ Ｐゴシック" pitchFamily="-107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Chained-Hash-Search( T, k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		search for an element with key k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		in list T[ h(k) 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solidFill>
                <a:schemeClr val="tx1"/>
              </a:solidFill>
              <a:ea typeface="ＭＳ Ｐゴシック" pitchFamily="-107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Chained-Hash-Delete( T, x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		delete x from the list T[ h( key[x] )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Worst-case Analysis of Chaining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Let n = number of elements in hash table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Let m = hash table size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Let </a:t>
            </a:r>
            <a:r>
              <a:rPr lang="el-GR" sz="2800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λ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 = n / m</a:t>
            </a:r>
            <a:r>
              <a:rPr lang="en-US" sz="2800" smtClean="0">
                <a:ea typeface="ＭＳ Ｐゴシック" pitchFamily="-107" charset="-128"/>
                <a:cs typeface="Arial" charset="0"/>
              </a:rPr>
              <a:t>  </a:t>
            </a:r>
            <a:r>
              <a:rPr lang="en-US" sz="2400" smtClean="0">
                <a:ea typeface="ＭＳ Ｐゴシック" pitchFamily="-107" charset="-128"/>
                <a:cs typeface="Arial" charset="0"/>
              </a:rPr>
              <a:t>( the load factor, i.e, the average number of elements stored in a chain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ea typeface="ＭＳ Ｐゴシック" pitchFamily="-107" charset="-128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ea typeface="ＭＳ Ｐゴシック" pitchFamily="-107" charset="-128"/>
                <a:cs typeface="Arial" charset="0"/>
              </a:rPr>
              <a:t>What is the worst-case?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D60093"/>
                </a:solidFill>
                <a:ea typeface="ＭＳ Ｐゴシック" pitchFamily="-107" charset="-128"/>
                <a:cs typeface="Arial" charset="0"/>
              </a:rPr>
              <a:t>Unsuccessful Search: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ea typeface="ＭＳ Ｐゴシック" pitchFamily="-107" charset="-128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ea typeface="ＭＳ Ｐゴシック" pitchFamily="-107" charset="-128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D60093"/>
                </a:solidFill>
                <a:ea typeface="ＭＳ Ｐゴシック" pitchFamily="-107" charset="-128"/>
                <a:cs typeface="Arial" charset="0"/>
              </a:rPr>
              <a:t>Successful Search: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 –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9144000" cy="382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Hash Tables</a:t>
            </a:r>
            <a:endParaRPr lang="en-US" sz="2800" dirty="0"/>
          </a:p>
          <a:p>
            <a:r>
              <a:rPr lang="en-IN" sz="2800" b="1" dirty="0"/>
              <a:t> </a:t>
            </a:r>
            <a:endParaRPr lang="en-US" sz="2800" dirty="0"/>
          </a:p>
          <a:p>
            <a:r>
              <a:rPr lang="en-IN" sz="2800" dirty="0" smtClean="0"/>
              <a:t>Hash </a:t>
            </a:r>
            <a:r>
              <a:rPr lang="en-IN" sz="2800" dirty="0"/>
              <a:t>- functions, collision, collision handling.</a:t>
            </a:r>
            <a:endParaRPr lang="en-US" sz="2800" dirty="0"/>
          </a:p>
          <a:p>
            <a:pPr lvl="2">
              <a:lnSpc>
                <a:spcPct val="90000"/>
              </a:lnSpc>
            </a:pP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800" dirty="0"/>
              <a:t>Collision Resolution Schemes</a:t>
            </a:r>
          </a:p>
          <a:p>
            <a:pPr lvl="3">
              <a:lnSpc>
                <a:spcPct val="90000"/>
              </a:lnSpc>
            </a:pPr>
            <a:r>
              <a:rPr lang="en-US" sz="2400" dirty="0"/>
              <a:t>Separate Chaining</a:t>
            </a:r>
          </a:p>
          <a:p>
            <a:pPr lvl="3">
              <a:lnSpc>
                <a:spcPct val="90000"/>
              </a:lnSpc>
            </a:pPr>
            <a:r>
              <a:rPr lang="en-US" sz="2400" dirty="0"/>
              <a:t>Linear Probing</a:t>
            </a:r>
          </a:p>
          <a:p>
            <a:pPr lvl="3">
              <a:lnSpc>
                <a:spcPct val="90000"/>
              </a:lnSpc>
            </a:pPr>
            <a:r>
              <a:rPr lang="en-US" sz="2400" dirty="0"/>
              <a:t>Quadratic Probing</a:t>
            </a:r>
          </a:p>
          <a:p>
            <a:pPr lvl="3">
              <a:lnSpc>
                <a:spcPct val="90000"/>
              </a:lnSpc>
            </a:pPr>
            <a:r>
              <a:rPr lang="en-US" sz="2400" dirty="0"/>
              <a:t>Double Hashing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 Additional Topic - Design </a:t>
            </a:r>
            <a:r>
              <a:rPr lang="en-US" sz="2800" dirty="0"/>
              <a:t>of Hash Functions </a:t>
            </a:r>
          </a:p>
        </p:txBody>
      </p:sp>
    </p:spTree>
    <p:extLst>
      <p:ext uri="{BB962C8B-B14F-4D97-AF65-F5344CB8AC3E}">
        <p14:creationId xmlns="" xmlns:p14="http://schemas.microsoft.com/office/powerpoint/2010/main" val="2925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ea typeface="ＭＳ Ｐゴシック" pitchFamily="-107" charset="-128"/>
              </a:rPr>
              <a:t>Average-Case Analysis of Chaining</a:t>
            </a:r>
            <a:br>
              <a:rPr lang="en-US" sz="4000" dirty="0" smtClean="0">
                <a:ea typeface="ＭＳ Ｐゴシック" pitchFamily="-107" charset="-128"/>
              </a:rPr>
            </a:br>
            <a:r>
              <a:rPr lang="en-US" sz="4000" dirty="0" smtClean="0">
                <a:ea typeface="ＭＳ Ｐゴシック" pitchFamily="-107" charset="-128"/>
              </a:rPr>
              <a:t>for an </a:t>
            </a:r>
            <a:r>
              <a:rPr lang="en-US" sz="4000" dirty="0" smtClean="0">
                <a:ea typeface="ＭＳ Ｐゴシック" pitchFamily="-107" charset="-128"/>
                <a:cs typeface="Arial" charset="0"/>
              </a:rPr>
              <a:t>Unsuccessful Search  </a:t>
            </a:r>
            <a:endParaRPr lang="en-US" dirty="0" smtClean="0">
              <a:ea typeface="ＭＳ Ｐゴシック" pitchFamily="-107" charset="-128"/>
            </a:endParaRP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Let n = number of elements in hash table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Let m = hash table size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Let </a:t>
            </a:r>
            <a:r>
              <a:rPr lang="el-GR" sz="2800" dirty="0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λ</a:t>
            </a: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 = n / m</a:t>
            </a:r>
            <a:r>
              <a:rPr lang="en-US" sz="2800" dirty="0" smtClean="0">
                <a:ea typeface="ＭＳ Ｐゴシック" pitchFamily="-107" charset="-128"/>
                <a:cs typeface="Arial" charset="0"/>
              </a:rPr>
              <a:t>  </a:t>
            </a:r>
            <a:r>
              <a:rPr lang="en-US" sz="2400" dirty="0" smtClean="0">
                <a:ea typeface="ＭＳ Ｐゴシック" pitchFamily="-107" charset="-128"/>
                <a:cs typeface="Arial" charset="0"/>
              </a:rPr>
              <a:t>( the load factor, </a:t>
            </a:r>
            <a:r>
              <a:rPr lang="en-US" sz="2400" dirty="0" err="1" smtClean="0">
                <a:ea typeface="ＭＳ Ｐゴシック" pitchFamily="-107" charset="-128"/>
                <a:cs typeface="Arial" charset="0"/>
              </a:rPr>
              <a:t>i.e</a:t>
            </a:r>
            <a:r>
              <a:rPr lang="en-US" sz="2400" dirty="0" smtClean="0">
                <a:ea typeface="ＭＳ Ｐゴシック" pitchFamily="-107" charset="-128"/>
                <a:cs typeface="Arial" charset="0"/>
              </a:rPr>
              <a:t>, the average number of elements stored in a chain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ea typeface="ＭＳ Ｐゴシック" pitchFamily="-107" charset="-128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In unsuccessful </a:t>
            </a:r>
            <a:r>
              <a:rPr lang="en-US" sz="2400" dirty="0" smtClean="0"/>
              <a:t>search, </a:t>
            </a:r>
            <a:r>
              <a:rPr lang="en-US" sz="2400" dirty="0"/>
              <a:t>one of the linked lists in the table must be exhaustively searched, and the average length of a linked list in the table is </a:t>
            </a:r>
            <a:r>
              <a:rPr lang="el-GR" sz="2400" dirty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λ</a:t>
            </a:r>
            <a:r>
              <a:rPr lang="en-US" sz="2400" dirty="0" smtClean="0"/>
              <a:t> </a:t>
            </a:r>
            <a:r>
              <a:rPr lang="en-US" sz="2400" dirty="0"/>
              <a:t>. So the average number of comparisons </a:t>
            </a:r>
            <a:r>
              <a:rPr lang="en-US" sz="2400"/>
              <a:t>for </a:t>
            </a:r>
            <a:r>
              <a:rPr lang="en-US" sz="2400" smtClean="0"/>
              <a:t>unsuccessful </a:t>
            </a:r>
            <a:r>
              <a:rPr lang="en-US" sz="2400" dirty="0"/>
              <a:t>find with separate chaining </a:t>
            </a:r>
            <a:r>
              <a:rPr lang="en-US" sz="2400" dirty="0" smtClean="0"/>
              <a:t>is </a:t>
            </a:r>
            <a:r>
              <a:rPr lang="el-GR" sz="2400" dirty="0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λ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.</a:t>
            </a:r>
            <a:endParaRPr lang="en-US" sz="2400" dirty="0" smtClean="0">
              <a:ea typeface="ＭＳ Ｐゴシック" pitchFamily="-107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-107" charset="-128"/>
              </a:rPr>
              <a:t>Average-Case Analysis of Chaining</a:t>
            </a:r>
            <a:br>
              <a:rPr lang="en-US" sz="4000" smtClean="0">
                <a:ea typeface="ＭＳ Ｐゴシック" pitchFamily="-107" charset="-128"/>
              </a:rPr>
            </a:br>
            <a:r>
              <a:rPr lang="en-US" sz="4000" smtClean="0">
                <a:ea typeface="ＭＳ Ｐゴシック" pitchFamily="-107" charset="-128"/>
              </a:rPr>
              <a:t>for a </a:t>
            </a:r>
            <a:r>
              <a:rPr lang="en-US" sz="4000" smtClean="0">
                <a:ea typeface="ＭＳ Ｐゴシック" pitchFamily="-107" charset="-128"/>
                <a:cs typeface="Arial" charset="0"/>
              </a:rPr>
              <a:t>Successful Search  </a:t>
            </a:r>
            <a:endParaRPr lang="en-US" smtClean="0">
              <a:ea typeface="ＭＳ Ｐゴシック" pitchFamily="-107" charset="-128"/>
            </a:endParaRPr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Let n = number of elements in hash table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Let m = hash table size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Let </a:t>
            </a:r>
            <a:r>
              <a:rPr lang="el-GR" sz="2800" dirty="0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λ</a:t>
            </a: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 = n / m</a:t>
            </a:r>
            <a:r>
              <a:rPr lang="en-US" sz="2800" dirty="0" smtClean="0">
                <a:ea typeface="ＭＳ Ｐゴシック" pitchFamily="-107" charset="-128"/>
                <a:cs typeface="Arial" charset="0"/>
              </a:rPr>
              <a:t>  </a:t>
            </a:r>
            <a:r>
              <a:rPr lang="en-US" sz="2400" dirty="0" smtClean="0">
                <a:ea typeface="ＭＳ Ｐゴシック" pitchFamily="-107" charset="-128"/>
                <a:cs typeface="Arial" charset="0"/>
              </a:rPr>
              <a:t>( the load factor, </a:t>
            </a:r>
            <a:r>
              <a:rPr lang="en-US" sz="2400" dirty="0" err="1" smtClean="0">
                <a:ea typeface="ＭＳ Ｐゴシック" pitchFamily="-107" charset="-128"/>
                <a:cs typeface="Arial" charset="0"/>
              </a:rPr>
              <a:t>i.e</a:t>
            </a:r>
            <a:r>
              <a:rPr lang="en-US" sz="2400" dirty="0" smtClean="0">
                <a:ea typeface="ＭＳ Ｐゴシック" pitchFamily="-107" charset="-128"/>
                <a:cs typeface="Arial" charset="0"/>
              </a:rPr>
              <a:t>, the average number of elements stored in a chain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ea typeface="ＭＳ Ｐゴシック" pitchFamily="-107" charset="-128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In successful find, the linked list containing the target key will be searched. There are on average </a:t>
            </a:r>
            <a:r>
              <a:rPr lang="el-GR" sz="2400" dirty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λ </a:t>
            </a:r>
            <a:r>
              <a:rPr lang="en-US" sz="2400" dirty="0" smtClean="0"/>
              <a:t>keys </a:t>
            </a:r>
            <a:r>
              <a:rPr lang="en-US" sz="2400" dirty="0"/>
              <a:t>in that list besides the target key; on average half of them will be searched before finding the target. So the average number of comparisons for successful find with separate chaining </a:t>
            </a:r>
            <a:r>
              <a:rPr lang="en-US" sz="2400" dirty="0" smtClean="0"/>
              <a:t>is  -- 1 + </a:t>
            </a:r>
            <a:r>
              <a:rPr lang="el-GR" sz="2400" dirty="0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λ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 / 2</a:t>
            </a:r>
            <a:endParaRPr lang="en-US" sz="2400" dirty="0" smtClean="0">
              <a:ea typeface="ＭＳ Ｐゴシック" pitchFamily="-107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-107" charset="-128"/>
              </a:rPr>
              <a:t>Questions to Ask When Analyzing Resolution Schemes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51054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Are we guaranteed to find an empty cell if there is one?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Are we guaranteed we won’t be checking the same cell twice during one insertion?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What should the load factor be to obtain O(1) average-case insert, search, and delete?</a:t>
            </a:r>
          </a:p>
          <a:p>
            <a:pPr marL="514350" indent="-514350" eaLnBrk="1" hangingPunct="1">
              <a:buFontTx/>
              <a:buNone/>
            </a:pPr>
            <a:r>
              <a:rPr lang="en-US" sz="2800" dirty="0" smtClean="0">
                <a:solidFill>
                  <a:srgbClr val="000090"/>
                </a:solidFill>
                <a:ea typeface="ＭＳ Ｐゴシック" pitchFamily="-107" charset="-128"/>
              </a:rPr>
              <a:t>Answers for Chaining:</a:t>
            </a:r>
          </a:p>
          <a:p>
            <a:pPr marL="514350" indent="-514350" eaLnBrk="1" hangingPunct="1">
              <a:buFontTx/>
              <a:buNone/>
            </a:pPr>
            <a:r>
              <a:rPr lang="en-US" sz="2800" dirty="0" smtClean="0">
                <a:solidFill>
                  <a:srgbClr val="000090"/>
                </a:solidFill>
                <a:ea typeface="ＭＳ Ｐゴシック" pitchFamily="-107" charset="-128"/>
              </a:rPr>
              <a:t>1.</a:t>
            </a:r>
          </a:p>
          <a:p>
            <a:pPr marL="514350" indent="-514350" eaLnBrk="1" hangingPunct="1">
              <a:buFontTx/>
              <a:buNone/>
            </a:pPr>
            <a:r>
              <a:rPr lang="en-US" sz="2800" dirty="0" smtClean="0">
                <a:solidFill>
                  <a:srgbClr val="000090"/>
                </a:solidFill>
                <a:ea typeface="ＭＳ Ｐゴシック" pitchFamily="-107" charset="-128"/>
              </a:rPr>
              <a:t>2.</a:t>
            </a:r>
          </a:p>
          <a:p>
            <a:pPr marL="514350" indent="-514350" eaLnBrk="1" hangingPunct="1">
              <a:buFontTx/>
              <a:buNone/>
            </a:pPr>
            <a:r>
              <a:rPr lang="en-US" sz="2800" dirty="0" smtClean="0">
                <a:solidFill>
                  <a:srgbClr val="000090"/>
                </a:solidFill>
                <a:ea typeface="ＭＳ Ｐゴシック" pitchFamily="-107" charset="-128"/>
              </a:rPr>
              <a:t>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Tables Without Chaining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Try to avoid buckets with separate lists</a:t>
            </a:r>
          </a:p>
          <a:p>
            <a:endParaRPr lang="en-US"/>
          </a:p>
          <a:p>
            <a:r>
              <a:rPr lang="en-US"/>
              <a:t>How </a:t>
            </a:r>
            <a:r>
              <a:rPr lang="en-US">
                <a:sym typeface="Wingdings" pitchFamily="2" charset="2"/>
              </a:rPr>
              <a:t> use </a:t>
            </a:r>
            <a:r>
              <a:rPr lang="en-US">
                <a:solidFill>
                  <a:schemeClr val="hlink"/>
                </a:solidFill>
                <a:sym typeface="Wingdings" pitchFamily="2" charset="2"/>
              </a:rPr>
              <a:t>Probing Hash Tables</a:t>
            </a:r>
            <a:endParaRPr lang="en-US">
              <a:solidFill>
                <a:schemeClr val="hlink"/>
              </a:solidFill>
            </a:endParaRPr>
          </a:p>
          <a:p>
            <a:pPr lvl="1"/>
            <a:r>
              <a:rPr lang="en-US"/>
              <a:t>If collision occurs, try another cell in the hash table.</a:t>
            </a:r>
          </a:p>
          <a:p>
            <a:pPr lvl="1"/>
            <a:r>
              <a:rPr lang="en-US"/>
              <a:t>More formally, try cells </a:t>
            </a:r>
            <a:r>
              <a:rPr lang="en-US">
                <a:latin typeface="Chalkboard Bold" pitchFamily="1" charset="0"/>
              </a:rPr>
              <a:t>h</a:t>
            </a:r>
            <a:r>
              <a:rPr lang="en-US" baseline="-25000">
                <a:latin typeface="Chalkboard Bold" pitchFamily="1" charset="0"/>
              </a:rPr>
              <a:t>0</a:t>
            </a:r>
            <a:r>
              <a:rPr lang="en-US">
                <a:latin typeface="Chalkboard Bold" pitchFamily="1" charset="0"/>
              </a:rPr>
              <a:t>(x), h</a:t>
            </a:r>
            <a:r>
              <a:rPr lang="en-US" baseline="-25000">
                <a:latin typeface="Chalkboard Bold" pitchFamily="1" charset="0"/>
              </a:rPr>
              <a:t>1</a:t>
            </a:r>
            <a:r>
              <a:rPr lang="en-US">
                <a:latin typeface="Chalkboard Bold" pitchFamily="1" charset="0"/>
              </a:rPr>
              <a:t>(x), h</a:t>
            </a:r>
            <a:r>
              <a:rPr lang="en-US" baseline="-25000">
                <a:latin typeface="Chalkboard Bold" pitchFamily="1" charset="0"/>
              </a:rPr>
              <a:t>2</a:t>
            </a:r>
            <a:r>
              <a:rPr lang="en-US">
                <a:latin typeface="Chalkboard Bold" pitchFamily="1" charset="0"/>
              </a:rPr>
              <a:t>(x), h</a:t>
            </a:r>
            <a:r>
              <a:rPr lang="en-US" baseline="-25000">
                <a:latin typeface="Chalkboard Bold" pitchFamily="1" charset="0"/>
              </a:rPr>
              <a:t>3</a:t>
            </a:r>
            <a:r>
              <a:rPr lang="en-US">
                <a:latin typeface="Chalkboard Bold" pitchFamily="1" charset="0"/>
              </a:rPr>
              <a:t>(x)…</a:t>
            </a:r>
            <a:r>
              <a:rPr lang="en-US"/>
              <a:t> in succession until a free cell is found.</a:t>
            </a:r>
          </a:p>
          <a:p>
            <a:pPr lvl="2"/>
            <a:r>
              <a:rPr lang="en-US">
                <a:latin typeface="Chalkboard Bold" pitchFamily="1" charset="0"/>
              </a:rPr>
              <a:t>h</a:t>
            </a:r>
            <a:r>
              <a:rPr lang="en-US" baseline="-25000">
                <a:latin typeface="Chalkboard Bold" pitchFamily="1" charset="0"/>
              </a:rPr>
              <a:t>i</a:t>
            </a:r>
            <a:r>
              <a:rPr lang="en-US">
                <a:latin typeface="Chalkboard Bold" pitchFamily="1" charset="0"/>
              </a:rPr>
              <a:t>(x) = (hash(x) + f(i))</a:t>
            </a:r>
          </a:p>
          <a:p>
            <a:pPr lvl="2"/>
            <a:r>
              <a:rPr lang="en-US"/>
              <a:t>And </a:t>
            </a:r>
            <a:r>
              <a:rPr lang="en-US">
                <a:latin typeface="Chalkboard Bold" pitchFamily="1" charset="0"/>
              </a:rPr>
              <a:t>f(0) = 0</a:t>
            </a:r>
          </a:p>
        </p:txBody>
      </p:sp>
    </p:spTree>
    <p:extLst>
      <p:ext uri="{BB962C8B-B14F-4D97-AF65-F5344CB8AC3E}">
        <p14:creationId xmlns="" xmlns:p14="http://schemas.microsoft.com/office/powerpoint/2010/main" val="275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ea typeface="ＭＳ Ｐゴシック" pitchFamily="-107" charset="-128"/>
              </a:rPr>
              <a:t>Collision Resolution Strategies:</a:t>
            </a:r>
            <a:br>
              <a:rPr lang="en-US" sz="4000" smtClean="0">
                <a:ea typeface="ＭＳ Ｐゴシック" pitchFamily="-107" charset="-128"/>
              </a:rPr>
            </a:br>
            <a:r>
              <a:rPr lang="en-US" sz="4000" smtClean="0">
                <a:ea typeface="ＭＳ Ｐゴシック" pitchFamily="-107" charset="-128"/>
              </a:rPr>
              <a:t>Open Addressing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59688" cy="492514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ea typeface="ＭＳ Ｐゴシック" pitchFamily="-107" charset="-128"/>
              </a:rPr>
              <a:t>All elements stored in the hash table itself (the array).  If a collision occurs, try alternate cells until empty cell is found.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ea typeface="ＭＳ Ｐゴシック" pitchFamily="-107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ea typeface="ＭＳ Ｐゴシック" pitchFamily="-107" charset="-128"/>
              </a:rPr>
              <a:t>Three Resolution Strategies: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-107" charset="-128"/>
              </a:rPr>
              <a:t>Linear Probing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-107" charset="-128"/>
              </a:rPr>
              <a:t>Quadratic Probing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-107" charset="-128"/>
              </a:rPr>
              <a:t>Double Hashing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ea typeface="ＭＳ Ｐゴシック" pitchFamily="-107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ea typeface="ＭＳ Ｐゴシック" pitchFamily="-107" charset="-128"/>
              </a:rPr>
              <a:t>All these try cells </a:t>
            </a: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h(k,0),</a:t>
            </a:r>
            <a:r>
              <a:rPr lang="en-US" sz="2800" dirty="0" smtClean="0">
                <a:ea typeface="ＭＳ Ｐゴシック" pitchFamily="-107" charset="-128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h(k,1), h(k,2), …, h(k, m-1)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     </a:t>
            </a:r>
            <a:r>
              <a:rPr lang="en-US" sz="2800" dirty="0" smtClean="0">
                <a:ea typeface="ＭＳ Ｐゴシック" pitchFamily="-107" charset="-128"/>
              </a:rPr>
              <a:t>where</a:t>
            </a: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 h(</a:t>
            </a:r>
            <a:r>
              <a:rPr lang="en-US" sz="2800" dirty="0" err="1" smtClean="0">
                <a:solidFill>
                  <a:schemeClr val="tx1"/>
                </a:solidFill>
                <a:ea typeface="ＭＳ Ｐゴシック" pitchFamily="-107" charset="-128"/>
              </a:rPr>
              <a:t>k,i</a:t>
            </a: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) = ( h</a:t>
            </a: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  <a:sym typeface="Symbol" pitchFamily="18" charset="2"/>
              </a:rPr>
              <a:t></a:t>
            </a: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(k) + f(i) ) mod m, with f(0) =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ea typeface="ＭＳ Ｐゴシック" pitchFamily="-107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ea typeface="ＭＳ Ｐゴシック" pitchFamily="-107" charset="-128"/>
              </a:rPr>
              <a:t>The function 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07" charset="-128"/>
              </a:rPr>
              <a:t>f</a:t>
            </a:r>
            <a:r>
              <a:rPr lang="en-US" sz="2400" dirty="0" smtClean="0">
                <a:ea typeface="ＭＳ Ｐゴシック" pitchFamily="-107" charset="-128"/>
              </a:rPr>
              <a:t> is the collision resolution strategy and the function 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07" charset="-128"/>
              </a:rPr>
              <a:t>h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07" charset="-128"/>
                <a:sym typeface="Symbol" pitchFamily="18" charset="2"/>
              </a:rPr>
              <a:t></a:t>
            </a: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  <a:sym typeface="Symbol" pitchFamily="18" charset="2"/>
              </a:rPr>
              <a:t> </a:t>
            </a:r>
            <a:r>
              <a:rPr lang="en-US" sz="2400" dirty="0" smtClean="0">
                <a:ea typeface="ＭＳ Ｐゴシック" pitchFamily="-107" charset="-128"/>
              </a:rPr>
              <a:t>is the original (now auxiliary) hash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Linear Probing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600200"/>
            <a:ext cx="5400675" cy="274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ea typeface="ＭＳ Ｐゴシック" pitchFamily="-107" charset="-128"/>
              </a:rPr>
              <a:t>Function 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f</a:t>
            </a:r>
            <a:r>
              <a:rPr lang="en-US" sz="2800" smtClean="0">
                <a:ea typeface="ＭＳ Ｐゴシック" pitchFamily="-107" charset="-128"/>
              </a:rPr>
              <a:t> </a:t>
            </a:r>
            <a:r>
              <a:rPr lang="en-US" sz="2400" smtClean="0">
                <a:ea typeface="ＭＳ Ｐゴシック" pitchFamily="-107" charset="-128"/>
              </a:rPr>
              <a:t>is linear.  Typically, 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f(i) = i</a:t>
            </a:r>
          </a:p>
          <a:p>
            <a:pPr eaLnBrk="1" hangingPunct="1">
              <a:buFontTx/>
              <a:buNone/>
            </a:pPr>
            <a:r>
              <a:rPr lang="en-US" sz="2400" smtClean="0">
                <a:ea typeface="ＭＳ Ｐゴシック" pitchFamily="-107" charset="-128"/>
              </a:rPr>
              <a:t>So,</a:t>
            </a:r>
            <a:r>
              <a:rPr lang="en-US" sz="2400" smtClean="0">
                <a:solidFill>
                  <a:schemeClr val="tx1"/>
                </a:solidFill>
                <a:ea typeface="ＭＳ Ｐゴシック" pitchFamily="-107" charset="-128"/>
              </a:rPr>
              <a:t> 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h( k, i ) = ( h</a:t>
            </a:r>
            <a:r>
              <a:rPr lang="en-US" sz="2400" smtClean="0">
                <a:solidFill>
                  <a:schemeClr val="tx1"/>
                </a:solidFill>
                <a:ea typeface="ＭＳ Ｐゴシック" pitchFamily="-107" charset="-128"/>
                <a:sym typeface="Symbol" pitchFamily="18" charset="2"/>
              </a:rPr>
              <a:t>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(k) + i ) mod m</a:t>
            </a:r>
          </a:p>
          <a:p>
            <a:pPr eaLnBrk="1" hangingPunct="1">
              <a:buFontTx/>
              <a:buNone/>
            </a:pPr>
            <a:r>
              <a:rPr lang="en-US" sz="2400" smtClean="0">
                <a:ea typeface="ＭＳ Ｐゴシック" pitchFamily="-107" charset="-128"/>
              </a:rPr>
              <a:t>Offsets: </a:t>
            </a:r>
            <a:r>
              <a:rPr lang="en-US" sz="2400" smtClean="0">
                <a:solidFill>
                  <a:schemeClr val="tx1"/>
                </a:solidFill>
                <a:ea typeface="ＭＳ Ｐゴシック" pitchFamily="-107" charset="-128"/>
              </a:rPr>
              <a:t>0, 1, 2, …, m-1</a:t>
            </a:r>
            <a:endParaRPr lang="en-US" sz="2400" smtClean="0">
              <a:ea typeface="ＭＳ Ｐゴシック" pitchFamily="-107" charset="-128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ea typeface="ＭＳ Ｐゴシック" pitchFamily="-107" charset="-128"/>
              </a:rPr>
              <a:t>With </a:t>
            </a:r>
            <a:r>
              <a:rPr lang="en-US" sz="2400" smtClean="0">
                <a:solidFill>
                  <a:schemeClr val="tx1"/>
                </a:solidFill>
                <a:ea typeface="ＭＳ Ｐゴシック" pitchFamily="-107" charset="-128"/>
              </a:rPr>
              <a:t>H = h</a:t>
            </a:r>
            <a:r>
              <a:rPr lang="en-US" sz="2000" smtClean="0">
                <a:solidFill>
                  <a:schemeClr val="tx1"/>
                </a:solidFill>
                <a:ea typeface="ＭＳ Ｐゴシック" pitchFamily="-107" charset="-128"/>
                <a:sym typeface="Symbol" pitchFamily="18" charset="2"/>
              </a:rPr>
              <a:t></a:t>
            </a:r>
            <a:r>
              <a:rPr lang="en-US" sz="2400" smtClean="0">
                <a:solidFill>
                  <a:schemeClr val="tx1"/>
                </a:solidFill>
                <a:ea typeface="ＭＳ Ｐゴシック" pitchFamily="-107" charset="-128"/>
              </a:rPr>
              <a:t>( k )</a:t>
            </a:r>
            <a:r>
              <a:rPr lang="en-US" sz="2400" smtClean="0">
                <a:ea typeface="ＭＳ Ｐゴシック" pitchFamily="-107" charset="-128"/>
              </a:rPr>
              <a:t>, we try the following cells with wraparound: </a:t>
            </a:r>
          </a:p>
          <a:p>
            <a:pPr eaLnBrk="1" hangingPunct="1">
              <a:buFontTx/>
              <a:buNone/>
            </a:pPr>
            <a:r>
              <a:rPr lang="en-US" sz="2400" smtClean="0">
                <a:ea typeface="ＭＳ Ｐゴシック" pitchFamily="-107" charset="-128"/>
              </a:rPr>
              <a:t>		</a:t>
            </a:r>
            <a:r>
              <a:rPr lang="en-US" sz="2000" b="1" smtClean="0">
                <a:solidFill>
                  <a:schemeClr val="tx1"/>
                </a:solidFill>
                <a:ea typeface="ＭＳ Ｐゴシック" pitchFamily="-107" charset="-128"/>
              </a:rPr>
              <a:t>H,  H + 1,  H + 2, H + 3, …</a:t>
            </a:r>
          </a:p>
          <a:p>
            <a:pPr eaLnBrk="1" hangingPunct="1">
              <a:buFontTx/>
              <a:buNone/>
            </a:pPr>
            <a:endParaRPr lang="en-US" sz="2000" b="1" smtClean="0">
              <a:solidFill>
                <a:schemeClr val="tx1"/>
              </a:solidFill>
              <a:ea typeface="ＭＳ Ｐゴシック" pitchFamily="-107" charset="-128"/>
            </a:endParaRPr>
          </a:p>
        </p:txBody>
      </p:sp>
      <p:graphicFrame>
        <p:nvGraphicFramePr>
          <p:cNvPr id="90187" name="Group 75"/>
          <p:cNvGraphicFramePr>
            <a:graphicFrameLocks noGrp="1"/>
          </p:cNvGraphicFramePr>
          <p:nvPr>
            <p:ph sz="quarter" idx="2"/>
          </p:nvPr>
        </p:nvGraphicFramePr>
        <p:xfrm>
          <a:off x="5724525" y="1700213"/>
          <a:ext cx="431800" cy="4627560"/>
        </p:xfrm>
        <a:graphic>
          <a:graphicData uri="http://schemas.openxmlformats.org/drawingml/2006/table">
            <a:tbl>
              <a:tblPr/>
              <a:tblGrid>
                <a:gridCol w="431800"/>
              </a:tblGrid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0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1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2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3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4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5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6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7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8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9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0189" name="Group 77"/>
          <p:cNvGraphicFramePr>
            <a:graphicFrameLocks noGrp="1"/>
          </p:cNvGraphicFramePr>
          <p:nvPr>
            <p:ph sz="quarter" idx="3"/>
          </p:nvPr>
        </p:nvGraphicFramePr>
        <p:xfrm>
          <a:off x="6156325" y="1700213"/>
          <a:ext cx="2019300" cy="4627560"/>
        </p:xfrm>
        <a:graphic>
          <a:graphicData uri="http://schemas.openxmlformats.org/drawingml/2006/table">
            <a:tbl>
              <a:tblPr/>
              <a:tblGrid>
                <a:gridCol w="2019300"/>
              </a:tblGrid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  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  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  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 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 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   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21" name="Text Box 78"/>
          <p:cNvSpPr txBox="1">
            <a:spLocks noChangeArrowheads="1"/>
          </p:cNvSpPr>
          <p:nvPr/>
        </p:nvSpPr>
        <p:spPr bwMode="auto">
          <a:xfrm>
            <a:off x="304800" y="4572000"/>
            <a:ext cx="5105400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What does the table look like after the following insertions?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>
                <a:solidFill>
                  <a:srgbClr val="000090"/>
                </a:solidFill>
              </a:rPr>
              <a:t>Insert Keys:</a:t>
            </a:r>
            <a:r>
              <a:rPr lang="en-US" sz="2800">
                <a:solidFill>
                  <a:srgbClr val="000090"/>
                </a:solidFill>
              </a:rPr>
              <a:t> </a:t>
            </a:r>
            <a:r>
              <a:rPr lang="en-US" sz="2400" b="1"/>
              <a:t>0, 1, 4, 9, 16, 25, 36, 49, 64, 81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General Open Addressing Insertion Algorithm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7010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i="1" smtClean="0">
                <a:solidFill>
                  <a:schemeClr val="tx1"/>
                </a:solidFill>
                <a:ea typeface="ＭＳ Ｐゴシック" pitchFamily="-107" charset="-128"/>
              </a:rPr>
              <a:t>Hash-Insert</a:t>
            </a:r>
            <a:r>
              <a:rPr lang="en-US" smtClean="0">
                <a:solidFill>
                  <a:schemeClr val="tx1"/>
                </a:solidFill>
                <a:ea typeface="ＭＳ Ｐゴシック" pitchFamily="-107" charset="-128"/>
              </a:rPr>
              <a:t>( T, k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	i 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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	</a:t>
            </a:r>
            <a:r>
              <a:rPr lang="en-US" sz="2800" b="1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repeat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		j  h( k, i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		</a:t>
            </a:r>
            <a:r>
              <a:rPr lang="en-US" sz="2800" b="1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if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 T[ j ] = NIL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		    </a:t>
            </a:r>
            <a:r>
              <a:rPr lang="en-US" sz="2800" b="1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then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 T[ j ]  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			    </a:t>
            </a:r>
            <a:r>
              <a:rPr lang="en-US" sz="2800" b="1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return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 j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		    </a:t>
            </a:r>
            <a:r>
              <a:rPr lang="en-US" sz="2800" b="1" smtClean="0">
                <a:solidFill>
                  <a:schemeClr val="tx1"/>
                </a:solidFill>
                <a:ea typeface="ＭＳ Ｐゴシック" pitchFamily="-107" charset="-128"/>
              </a:rPr>
              <a:t>else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  i 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 i + 1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	</a:t>
            </a:r>
            <a:r>
              <a:rPr lang="en-US" sz="2800" b="1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until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 i = 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	</a:t>
            </a:r>
            <a:r>
              <a:rPr lang="en-US" sz="2800" b="1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error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 “hash table overflow”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solidFill>
                <a:schemeClr val="tx1"/>
              </a:solidFill>
              <a:ea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General Open Addressing Search Algorithm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752600"/>
            <a:ext cx="7010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i="1" smtClean="0">
                <a:solidFill>
                  <a:schemeClr val="tx1"/>
                </a:solidFill>
                <a:ea typeface="ＭＳ Ｐゴシック" pitchFamily="-107" charset="-128"/>
              </a:rPr>
              <a:t>Hash-Search</a:t>
            </a:r>
            <a:r>
              <a:rPr lang="en-US" smtClean="0">
                <a:solidFill>
                  <a:schemeClr val="tx1"/>
                </a:solidFill>
                <a:ea typeface="ＭＳ Ｐゴシック" pitchFamily="-107" charset="-128"/>
              </a:rPr>
              <a:t>( T, k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	i 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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	</a:t>
            </a:r>
            <a:r>
              <a:rPr lang="en-US" sz="2800" b="1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repeat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		j  h( k, i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		</a:t>
            </a:r>
            <a:r>
              <a:rPr lang="en-US" sz="2800" b="1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if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 T[ j ] = 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		    </a:t>
            </a:r>
            <a:r>
              <a:rPr lang="en-US" sz="2800" b="1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then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 </a:t>
            </a:r>
            <a:r>
              <a:rPr lang="en-US" sz="2800" b="1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return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 j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		i 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 i + 1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	</a:t>
            </a:r>
            <a:r>
              <a:rPr lang="en-US" sz="2800" b="1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until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 T[ j ] = NIL or i = 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	</a:t>
            </a:r>
            <a:r>
              <a:rPr lang="en-US" sz="2800" b="1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return 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NIL</a:t>
            </a:r>
            <a:endParaRPr lang="en-US" sz="2800" smtClean="0">
              <a:solidFill>
                <a:schemeClr val="tx1"/>
              </a:solidFill>
              <a:ea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Probing: </a:t>
            </a:r>
            <a:r>
              <a:rPr lang="en-US" sz="3500"/>
              <a:t>Delete</a:t>
            </a:r>
          </a:p>
        </p:txBody>
      </p:sp>
      <p:sp>
        <p:nvSpPr>
          <p:cNvPr id="7659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be tricky ... </a:t>
            </a:r>
          </a:p>
          <a:p>
            <a:r>
              <a:rPr lang="en-US"/>
              <a:t>How to maintain the consistency of the hash table</a:t>
            </a:r>
          </a:p>
          <a:p>
            <a:r>
              <a:rPr lang="en-US"/>
              <a:t>What is the simplest deletion strategy you can think of?</a:t>
            </a:r>
          </a:p>
          <a:p>
            <a:pPr lvl="2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87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Linear Probing Deletion</a:t>
            </a:r>
          </a:p>
        </p:txBody>
      </p:sp>
      <p:graphicFrame>
        <p:nvGraphicFramePr>
          <p:cNvPr id="90187" name="Group 75"/>
          <p:cNvGraphicFramePr>
            <a:graphicFrameLocks noGrp="1"/>
          </p:cNvGraphicFramePr>
          <p:nvPr>
            <p:ph sz="quarter" idx="2"/>
          </p:nvPr>
        </p:nvGraphicFramePr>
        <p:xfrm>
          <a:off x="5724525" y="1700213"/>
          <a:ext cx="431800" cy="4627560"/>
        </p:xfrm>
        <a:graphic>
          <a:graphicData uri="http://schemas.openxmlformats.org/drawingml/2006/table">
            <a:tbl>
              <a:tblPr/>
              <a:tblGrid>
                <a:gridCol w="431800"/>
              </a:tblGrid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0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1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2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3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4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5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6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7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8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9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0189" name="Group 77"/>
          <p:cNvGraphicFramePr>
            <a:graphicFrameLocks noGrp="1"/>
          </p:cNvGraphicFramePr>
          <p:nvPr>
            <p:ph sz="quarter" idx="3"/>
          </p:nvPr>
        </p:nvGraphicFramePr>
        <p:xfrm>
          <a:off x="6156325" y="1700213"/>
          <a:ext cx="2019300" cy="4627560"/>
        </p:xfrm>
        <a:graphic>
          <a:graphicData uri="http://schemas.openxmlformats.org/drawingml/2006/table">
            <a:tbl>
              <a:tblPr/>
              <a:tblGrid>
                <a:gridCol w="2019300"/>
              </a:tblGrid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 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0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  1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49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  4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25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16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 36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 64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   9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92" name="Text Box 78"/>
          <p:cNvSpPr txBox="1">
            <a:spLocks noChangeArrowheads="1"/>
          </p:cNvSpPr>
          <p:nvPr/>
        </p:nvSpPr>
        <p:spPr bwMode="auto">
          <a:xfrm>
            <a:off x="304800" y="1676400"/>
            <a:ext cx="5105400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rgbClr val="000090"/>
                </a:solidFill>
              </a:rPr>
              <a:t>How do we delete</a:t>
            </a:r>
            <a:r>
              <a:rPr lang="en-US" sz="3200"/>
              <a:t> 9</a:t>
            </a:r>
            <a:r>
              <a:rPr lang="en-US" sz="3200">
                <a:solidFill>
                  <a:srgbClr val="000090"/>
                </a:solidFill>
              </a:rPr>
              <a:t>?</a:t>
            </a:r>
          </a:p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rgbClr val="000090"/>
                </a:solidFill>
              </a:rPr>
              <a:t>How do we find </a:t>
            </a:r>
            <a:r>
              <a:rPr lang="en-US" sz="3200">
                <a:solidFill>
                  <a:srgbClr val="000000"/>
                </a:solidFill>
              </a:rPr>
              <a:t>49</a:t>
            </a:r>
            <a:r>
              <a:rPr lang="en-US" sz="3200">
                <a:solidFill>
                  <a:srgbClr val="000090"/>
                </a:solidFill>
              </a:rPr>
              <a:t> after deleting </a:t>
            </a:r>
            <a:r>
              <a:rPr lang="en-US" sz="3200">
                <a:solidFill>
                  <a:srgbClr val="000000"/>
                </a:solidFill>
              </a:rPr>
              <a:t>9</a:t>
            </a:r>
            <a:r>
              <a:rPr lang="en-US" sz="3200">
                <a:solidFill>
                  <a:srgbClr val="000090"/>
                </a:solidFill>
              </a:rPr>
              <a:t>?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Direct-Address Table</a:t>
            </a:r>
          </a:p>
        </p:txBody>
      </p:sp>
      <p:pic>
        <p:nvPicPr>
          <p:cNvPr id="614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721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Lazy Deletion</a:t>
            </a:r>
          </a:p>
        </p:txBody>
      </p:sp>
      <p:graphicFrame>
        <p:nvGraphicFramePr>
          <p:cNvPr id="90187" name="Group 75"/>
          <p:cNvGraphicFramePr>
            <a:graphicFrameLocks noGrp="1"/>
          </p:cNvGraphicFramePr>
          <p:nvPr>
            <p:ph sz="quarter" idx="2"/>
          </p:nvPr>
        </p:nvGraphicFramePr>
        <p:xfrm>
          <a:off x="5724525" y="1700213"/>
          <a:ext cx="431800" cy="4627560"/>
        </p:xfrm>
        <a:graphic>
          <a:graphicData uri="http://schemas.openxmlformats.org/drawingml/2006/table">
            <a:tbl>
              <a:tblPr/>
              <a:tblGrid>
                <a:gridCol w="431800"/>
              </a:tblGrid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0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1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2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3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4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5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6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7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8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9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0189" name="Group 77"/>
          <p:cNvGraphicFramePr>
            <a:graphicFrameLocks noGrp="1"/>
          </p:cNvGraphicFramePr>
          <p:nvPr>
            <p:ph sz="quarter" idx="3"/>
          </p:nvPr>
        </p:nvGraphicFramePr>
        <p:xfrm>
          <a:off x="6156325" y="1700213"/>
          <a:ext cx="2019300" cy="4627560"/>
        </p:xfrm>
        <a:graphic>
          <a:graphicData uri="http://schemas.openxmlformats.org/drawingml/2006/table">
            <a:tbl>
              <a:tblPr/>
              <a:tblGrid>
                <a:gridCol w="2019300"/>
              </a:tblGrid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 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0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  1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49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  4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25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16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 36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 64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   9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6" name="Text Box 78"/>
          <p:cNvSpPr txBox="1">
            <a:spLocks noChangeArrowheads="1"/>
          </p:cNvSpPr>
          <p:nvPr/>
        </p:nvSpPr>
        <p:spPr bwMode="auto">
          <a:xfrm>
            <a:off x="304800" y="1676400"/>
            <a:ext cx="51054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rgbClr val="000090"/>
                </a:solidFill>
              </a:rPr>
              <a:t>Empty:  </a:t>
            </a:r>
            <a:r>
              <a:rPr lang="en-US" sz="3200">
                <a:solidFill>
                  <a:srgbClr val="000000"/>
                </a:solidFill>
              </a:rPr>
              <a:t>Null</a:t>
            </a:r>
            <a:r>
              <a:rPr lang="en-US" sz="3200">
                <a:solidFill>
                  <a:srgbClr val="000090"/>
                </a:solidFill>
              </a:rPr>
              <a:t> reference</a:t>
            </a:r>
          </a:p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rgbClr val="000090"/>
                </a:solidFill>
              </a:rPr>
              <a:t>Active:  </a:t>
            </a:r>
            <a:r>
              <a:rPr lang="en-US" sz="3200">
                <a:solidFill>
                  <a:srgbClr val="000000"/>
                </a:solidFill>
              </a:rPr>
              <a:t>A</a:t>
            </a:r>
          </a:p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rgbClr val="000090"/>
                </a:solidFill>
              </a:rPr>
              <a:t>Deleted:  </a:t>
            </a:r>
            <a:r>
              <a:rPr lang="en-US" sz="3200">
                <a:solidFill>
                  <a:srgbClr val="000000"/>
                </a:solidFill>
              </a:rPr>
              <a:t>D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rgbClr val="FF0000"/>
              </a:solidFill>
            </a:endParaRPr>
          </a:p>
        </p:txBody>
      </p:sp>
      <p:graphicFrame>
        <p:nvGraphicFramePr>
          <p:cNvPr id="90234" name="Group 122"/>
          <p:cNvGraphicFramePr>
            <a:graphicFrameLocks noGrp="1"/>
          </p:cNvGraphicFramePr>
          <p:nvPr/>
        </p:nvGraphicFramePr>
        <p:xfrm>
          <a:off x="8172450" y="1700213"/>
          <a:ext cx="431800" cy="4627560"/>
        </p:xfrm>
        <a:graphic>
          <a:graphicData uri="http://schemas.openxmlformats.org/drawingml/2006/table">
            <a:tbl>
              <a:tblPr/>
              <a:tblGrid>
                <a:gridCol w="431800"/>
              </a:tblGrid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 </a:t>
            </a:r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792580" name="Picture 4" descr="fig05_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077200" cy="4133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2581" name="Text Box 5"/>
          <p:cNvSpPr txBox="1">
            <a:spLocks noChangeArrowheads="1"/>
          </p:cNvSpPr>
          <p:nvPr/>
        </p:nvSpPr>
        <p:spPr bwMode="auto">
          <a:xfrm>
            <a:off x="517525" y="1481138"/>
            <a:ext cx="348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Insert 89, 18, 49, 58, 69</a:t>
            </a:r>
          </a:p>
        </p:txBody>
      </p:sp>
    </p:spTree>
    <p:extLst>
      <p:ext uri="{BB962C8B-B14F-4D97-AF65-F5344CB8AC3E}">
        <p14:creationId xmlns="" xmlns:p14="http://schemas.microsoft.com/office/powerpoint/2010/main" val="423388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-107" charset="-128"/>
              </a:rPr>
              <a:t>Questions to Ask When Analyzing Resolution Schemes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51054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Are we guaranteed to find an empty cell if there is one?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Are we guaranteed we won’t be checking the same cell twice during one insertion?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What should the load factor be to obtain O(1) average-case insert, search, and delete?</a:t>
            </a:r>
          </a:p>
          <a:p>
            <a:pPr marL="514350" indent="-514350" eaLnBrk="1" hangingPunct="1">
              <a:buFontTx/>
              <a:buNone/>
            </a:pPr>
            <a:r>
              <a:rPr lang="en-US" sz="2800" smtClean="0">
                <a:solidFill>
                  <a:srgbClr val="000090"/>
                </a:solidFill>
                <a:ea typeface="ＭＳ Ｐゴシック" pitchFamily="-107" charset="-128"/>
              </a:rPr>
              <a:t>Answers for Linear Probing:</a:t>
            </a:r>
          </a:p>
          <a:p>
            <a:pPr marL="514350" indent="-514350" eaLnBrk="1" hangingPunct="1">
              <a:buFontTx/>
              <a:buNone/>
            </a:pPr>
            <a:r>
              <a:rPr lang="en-US" sz="2800" smtClean="0">
                <a:solidFill>
                  <a:srgbClr val="000090"/>
                </a:solidFill>
                <a:ea typeface="ＭＳ Ｐゴシック" pitchFamily="-107" charset="-128"/>
              </a:rPr>
              <a:t>1.</a:t>
            </a:r>
          </a:p>
          <a:p>
            <a:pPr marL="514350" indent="-514350" eaLnBrk="1" hangingPunct="1">
              <a:buFontTx/>
              <a:buNone/>
            </a:pPr>
            <a:r>
              <a:rPr lang="en-US" sz="2800" smtClean="0">
                <a:solidFill>
                  <a:srgbClr val="000090"/>
                </a:solidFill>
                <a:ea typeface="ＭＳ Ｐゴシック" pitchFamily="-107" charset="-128"/>
              </a:rPr>
              <a:t>2.</a:t>
            </a:r>
          </a:p>
          <a:p>
            <a:pPr marL="514350" indent="-514350" eaLnBrk="1" hangingPunct="1">
              <a:buFontTx/>
              <a:buNone/>
            </a:pPr>
            <a:r>
              <a:rPr lang="en-US" sz="2800" smtClean="0">
                <a:solidFill>
                  <a:srgbClr val="000090"/>
                </a:solidFill>
                <a:ea typeface="ＭＳ Ｐゴシック" pitchFamily="-107" charset="-128"/>
              </a:rPr>
              <a:t>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Primary Clustering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ea typeface="ＭＳ Ｐゴシック" pitchFamily="-107" charset="-128"/>
              </a:rPr>
              <a:t>Linear Probing is easy to implement, but it suffers from the problem of </a:t>
            </a:r>
            <a:r>
              <a:rPr lang="en-US" i="1" smtClean="0">
                <a:solidFill>
                  <a:srgbClr val="FF0000"/>
                </a:solidFill>
                <a:ea typeface="ＭＳ Ｐゴシック" pitchFamily="-107" charset="-128"/>
              </a:rPr>
              <a:t>primary clustering</a:t>
            </a:r>
            <a:r>
              <a:rPr lang="en-US" smtClean="0">
                <a:ea typeface="ＭＳ Ｐゴシック" pitchFamily="-107" charset="-128"/>
              </a:rPr>
              <a:t>:   </a:t>
            </a:r>
          </a:p>
          <a:p>
            <a:pPr eaLnBrk="1" hangingPunct="1">
              <a:buFontTx/>
              <a:buNone/>
            </a:pPr>
            <a:r>
              <a:rPr lang="en-US" smtClean="0">
                <a:ea typeface="ＭＳ Ｐゴシック" pitchFamily="-107" charset="-128"/>
              </a:rPr>
              <a:t>	Hashing several times in one area results in a cluster of occupied spaces in that area.  Long runs of occupied spaces build up and the average search time increases.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ea typeface="ＭＳ Ｐゴシック" pitchFamily="-107" charset="-128"/>
              </a:rPr>
              <a:t>Assignment Exercise - Collision Resolution Comparison </a:t>
            </a:r>
            <a:endParaRPr lang="en-US" sz="3200" dirty="0" smtClean="0">
              <a:ea typeface="ＭＳ Ｐゴシック" pitchFamily="-107" charset="-128"/>
            </a:endParaRPr>
          </a:p>
        </p:txBody>
      </p:sp>
      <p:graphicFrame>
        <p:nvGraphicFramePr>
          <p:cNvPr id="109620" name="Group 52"/>
          <p:cNvGraphicFramePr>
            <a:graphicFrameLocks noGrp="1"/>
          </p:cNvGraphicFramePr>
          <p:nvPr>
            <p:ph sz="half" idx="2"/>
          </p:nvPr>
        </p:nvGraphicFramePr>
        <p:xfrm>
          <a:off x="250825" y="1700213"/>
          <a:ext cx="8569325" cy="4470400"/>
        </p:xfrm>
        <a:graphic>
          <a:graphicData uri="http://schemas.openxmlformats.org/drawingml/2006/table">
            <a:tbl>
              <a:tblPr/>
              <a:tblGrid>
                <a:gridCol w="2909888"/>
                <a:gridCol w="2779712"/>
                <a:gridCol w="28797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Advantages?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Disadvantages?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Chaining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Linear Probing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Rehashing</a:t>
            </a:r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Hash Table may get full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No more insertions possible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Hash table may get </a:t>
            </a:r>
            <a:r>
              <a:rPr lang="en-US" sz="2400" i="1" dirty="0">
                <a:solidFill>
                  <a:srgbClr val="0000FF"/>
                </a:solidFill>
              </a:rPr>
              <a:t>too </a:t>
            </a:r>
            <a:r>
              <a:rPr lang="en-US" sz="2400" dirty="0"/>
              <a:t>full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Insertions, deletions, search take longer time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Solution: Rehash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Build another table that is twice as big and has a new hash function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Move all elements from smaller table to bigger table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Cost of Rehashing = </a:t>
            </a:r>
            <a:r>
              <a:rPr lang="en-US" sz="2400" i="1" dirty="0">
                <a:latin typeface="Chalkboard Bold" pitchFamily="1" charset="0"/>
              </a:rPr>
              <a:t>O(N)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But happens only when table is close to full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Close to full = table is X percent full, where X is a tunable parameter</a:t>
            </a:r>
          </a:p>
        </p:txBody>
      </p:sp>
    </p:spTree>
    <p:extLst>
      <p:ext uri="{BB962C8B-B14F-4D97-AF65-F5344CB8AC3E}">
        <p14:creationId xmlns="" xmlns:p14="http://schemas.microsoft.com/office/powerpoint/2010/main" val="215287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991600" cy="1143000"/>
          </a:xfrm>
        </p:spPr>
        <p:txBody>
          <a:bodyPr/>
          <a:lstStyle/>
          <a:p>
            <a:r>
              <a:rPr lang="en-US"/>
              <a:t>Rehashing Example</a:t>
            </a:r>
          </a:p>
        </p:txBody>
      </p:sp>
      <p:pic>
        <p:nvPicPr>
          <p:cNvPr id="803844" name="Picture 4" descr="fig05_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0"/>
            <a:ext cx="2600325" cy="4800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3845" name="Picture 5" descr="fig05_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2486025" cy="213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3846" name="Picture 6" descr="fig05_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43400"/>
            <a:ext cx="2514600" cy="228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3847" name="Text Box 7"/>
          <p:cNvSpPr txBox="1">
            <a:spLocks noChangeArrowheads="1"/>
          </p:cNvSpPr>
          <p:nvPr/>
        </p:nvSpPr>
        <p:spPr bwMode="auto">
          <a:xfrm>
            <a:off x="6080125" y="990600"/>
            <a:ext cx="232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After Rehashing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609600" y="1100138"/>
            <a:ext cx="2816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Original Hash Table</a:t>
            </a:r>
          </a:p>
        </p:txBody>
      </p:sp>
      <p:sp>
        <p:nvSpPr>
          <p:cNvPr id="803849" name="Text Box 9"/>
          <p:cNvSpPr txBox="1">
            <a:spLocks noChangeArrowheads="1"/>
          </p:cNvSpPr>
          <p:nvPr/>
        </p:nvSpPr>
        <p:spPr bwMode="auto">
          <a:xfrm>
            <a:off x="685800" y="3886200"/>
            <a:ext cx="255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After Inserting 23</a:t>
            </a:r>
          </a:p>
        </p:txBody>
      </p:sp>
    </p:spTree>
    <p:extLst>
      <p:ext uri="{BB962C8B-B14F-4D97-AF65-F5344CB8AC3E}">
        <p14:creationId xmlns="" xmlns:p14="http://schemas.microsoft.com/office/powerpoint/2010/main" val="24606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Quadratic Probing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600200"/>
            <a:ext cx="5473700" cy="3733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>
                <a:ea typeface="ＭＳ Ｐゴシック" pitchFamily="-107" charset="-128"/>
              </a:rPr>
              <a:t>Function </a:t>
            </a:r>
            <a:r>
              <a:rPr lang="en-US" sz="2000" b="1" smtClean="0">
                <a:solidFill>
                  <a:schemeClr val="tx1"/>
                </a:solidFill>
                <a:ea typeface="ＭＳ Ｐゴシック" pitchFamily="-107" charset="-128"/>
              </a:rPr>
              <a:t>f</a:t>
            </a:r>
            <a:r>
              <a:rPr lang="en-US" sz="2000" b="1" smtClean="0">
                <a:ea typeface="ＭＳ Ｐゴシック" pitchFamily="-107" charset="-128"/>
              </a:rPr>
              <a:t> is quadratic.  Typically,</a:t>
            </a:r>
            <a:r>
              <a:rPr lang="en-US" sz="2400" smtClean="0">
                <a:ea typeface="ＭＳ Ｐゴシック" pitchFamily="-107" charset="-128"/>
              </a:rPr>
              <a:t> </a:t>
            </a:r>
            <a:r>
              <a:rPr lang="en-US" sz="2400" smtClean="0">
                <a:solidFill>
                  <a:schemeClr val="tx1"/>
                </a:solidFill>
                <a:ea typeface="ＭＳ Ｐゴシック" pitchFamily="-107" charset="-128"/>
              </a:rPr>
              <a:t>f(i) = i</a:t>
            </a:r>
            <a:r>
              <a:rPr lang="en-US" sz="2400" baseline="30000" smtClean="0">
                <a:solidFill>
                  <a:schemeClr val="tx1"/>
                </a:solidFill>
                <a:ea typeface="ＭＳ Ｐゴシック" pitchFamily="-107" charset="-128"/>
              </a:rPr>
              <a:t>2</a:t>
            </a:r>
            <a:endParaRPr lang="en-US" sz="2400" smtClean="0">
              <a:solidFill>
                <a:schemeClr val="tx1"/>
              </a:solidFill>
              <a:ea typeface="ＭＳ Ｐゴシック" pitchFamily="-107" charset="-128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ea typeface="ＭＳ Ｐゴシック" pitchFamily="-107" charset="-128"/>
              </a:rPr>
              <a:t>So,</a:t>
            </a:r>
            <a:r>
              <a:rPr lang="en-US" sz="2400" smtClean="0">
                <a:solidFill>
                  <a:schemeClr val="tx1"/>
                </a:solidFill>
                <a:ea typeface="ＭＳ Ｐゴシック" pitchFamily="-107" charset="-128"/>
              </a:rPr>
              <a:t> 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h( k, i ) = ( h</a:t>
            </a:r>
            <a:r>
              <a:rPr lang="en-US" sz="2400" smtClean="0">
                <a:solidFill>
                  <a:schemeClr val="tx1"/>
                </a:solidFill>
                <a:ea typeface="ＭＳ Ｐゴシック" pitchFamily="-107" charset="-128"/>
                <a:sym typeface="Symbol" pitchFamily="18" charset="2"/>
              </a:rPr>
              <a:t>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(k) + i</a:t>
            </a:r>
            <a:r>
              <a:rPr lang="en-US" sz="2800" baseline="30000" smtClean="0">
                <a:solidFill>
                  <a:schemeClr val="tx1"/>
                </a:solidFill>
                <a:ea typeface="ＭＳ Ｐゴシック" pitchFamily="-107" charset="-128"/>
              </a:rPr>
              <a:t>2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 ) mod m</a:t>
            </a:r>
            <a:endParaRPr lang="en-US" sz="2400" smtClean="0">
              <a:ea typeface="ＭＳ Ｐゴシック" pitchFamily="-107" charset="-128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ea typeface="ＭＳ Ｐゴシック" pitchFamily="-107" charset="-128"/>
              </a:rPr>
              <a:t>Offsets:  </a:t>
            </a:r>
            <a:r>
              <a:rPr lang="en-US" sz="2400" smtClean="0">
                <a:solidFill>
                  <a:schemeClr val="tx1"/>
                </a:solidFill>
                <a:ea typeface="ＭＳ Ｐゴシック" pitchFamily="-107" charset="-128"/>
              </a:rPr>
              <a:t>0, 1, 4, … </a:t>
            </a:r>
          </a:p>
          <a:p>
            <a:pPr eaLnBrk="1" hangingPunct="1">
              <a:buFontTx/>
              <a:buNone/>
            </a:pPr>
            <a:r>
              <a:rPr lang="en-US" sz="2400" smtClean="0">
                <a:ea typeface="ＭＳ Ｐゴシック" pitchFamily="-107" charset="-128"/>
              </a:rPr>
              <a:t>With </a:t>
            </a:r>
            <a:r>
              <a:rPr lang="en-US" sz="2400" smtClean="0">
                <a:solidFill>
                  <a:schemeClr val="tx1"/>
                </a:solidFill>
                <a:ea typeface="ＭＳ Ｐゴシック" pitchFamily="-107" charset="-128"/>
              </a:rPr>
              <a:t>H = h</a:t>
            </a:r>
            <a:r>
              <a:rPr lang="en-US" sz="2000" smtClean="0">
                <a:solidFill>
                  <a:schemeClr val="tx1"/>
                </a:solidFill>
                <a:ea typeface="ＭＳ Ｐゴシック" pitchFamily="-107" charset="-128"/>
                <a:sym typeface="Symbol" pitchFamily="18" charset="2"/>
              </a:rPr>
              <a:t></a:t>
            </a:r>
            <a:r>
              <a:rPr lang="en-US" sz="2400" smtClean="0">
                <a:solidFill>
                  <a:schemeClr val="tx1"/>
                </a:solidFill>
                <a:ea typeface="ＭＳ Ｐゴシック" pitchFamily="-107" charset="-128"/>
              </a:rPr>
              <a:t>( k )</a:t>
            </a:r>
            <a:r>
              <a:rPr lang="en-US" sz="2400" smtClean="0">
                <a:ea typeface="ＭＳ Ｐゴシック" pitchFamily="-107" charset="-128"/>
              </a:rPr>
              <a:t>, we try the following cells with wraparound: </a:t>
            </a:r>
          </a:p>
          <a:p>
            <a:pPr eaLnBrk="1" hangingPunct="1">
              <a:buFontTx/>
              <a:buNone/>
            </a:pPr>
            <a:r>
              <a:rPr lang="en-US" sz="2400" smtClean="0">
                <a:ea typeface="ＭＳ Ｐゴシック" pitchFamily="-107" charset="-128"/>
              </a:rPr>
              <a:t>		</a:t>
            </a:r>
            <a:r>
              <a:rPr lang="en-US" sz="2000" b="1" smtClean="0">
                <a:solidFill>
                  <a:schemeClr val="tx1"/>
                </a:solidFill>
                <a:ea typeface="ＭＳ Ｐゴシック" pitchFamily="-107" charset="-128"/>
              </a:rPr>
              <a:t>H, H + 1</a:t>
            </a:r>
            <a:r>
              <a:rPr lang="en-US" sz="2000" b="1" baseline="30000" smtClean="0">
                <a:solidFill>
                  <a:schemeClr val="tx1"/>
                </a:solidFill>
                <a:ea typeface="ＭＳ Ｐゴシック" pitchFamily="-107" charset="-128"/>
              </a:rPr>
              <a:t>2</a:t>
            </a:r>
            <a:r>
              <a:rPr lang="en-US" sz="2000" b="1" smtClean="0">
                <a:solidFill>
                  <a:schemeClr val="tx1"/>
                </a:solidFill>
                <a:ea typeface="ＭＳ Ｐゴシック" pitchFamily="-107" charset="-128"/>
              </a:rPr>
              <a:t>, H + 2</a:t>
            </a:r>
            <a:r>
              <a:rPr lang="en-US" sz="2000" b="1" baseline="30000" smtClean="0">
                <a:solidFill>
                  <a:schemeClr val="tx1"/>
                </a:solidFill>
                <a:ea typeface="ＭＳ Ｐゴシック" pitchFamily="-107" charset="-128"/>
              </a:rPr>
              <a:t>2</a:t>
            </a:r>
            <a:r>
              <a:rPr lang="en-US" sz="2000" b="1" smtClean="0">
                <a:solidFill>
                  <a:schemeClr val="tx1"/>
                </a:solidFill>
                <a:ea typeface="ＭＳ Ｐゴシック" pitchFamily="-107" charset="-128"/>
              </a:rPr>
              <a:t>, H + 3</a:t>
            </a:r>
            <a:r>
              <a:rPr lang="en-US" sz="2000" b="1" baseline="30000" smtClean="0">
                <a:solidFill>
                  <a:schemeClr val="tx1"/>
                </a:solidFill>
                <a:ea typeface="ＭＳ Ｐゴシック" pitchFamily="-107" charset="-128"/>
              </a:rPr>
              <a:t>2</a:t>
            </a:r>
            <a:r>
              <a:rPr lang="en-US" sz="2000" b="1" smtClean="0">
                <a:solidFill>
                  <a:schemeClr val="tx1"/>
                </a:solidFill>
                <a:ea typeface="ＭＳ Ｐゴシック" pitchFamily="-107" charset="-128"/>
              </a:rPr>
              <a:t> …</a:t>
            </a:r>
          </a:p>
          <a:p>
            <a:pPr eaLnBrk="1" hangingPunct="1">
              <a:buFontTx/>
              <a:buNone/>
            </a:pPr>
            <a:endParaRPr lang="en-US" sz="2400" smtClean="0">
              <a:ea typeface="ＭＳ Ｐゴシック" pitchFamily="-107" charset="-128"/>
            </a:endParaRPr>
          </a:p>
          <a:p>
            <a:pPr eaLnBrk="1" hangingPunct="1">
              <a:buFontTx/>
              <a:buNone/>
            </a:pPr>
            <a:r>
              <a:rPr lang="en-US" sz="2000" b="1" smtClean="0">
                <a:ea typeface="ＭＳ Ｐゴシック" pitchFamily="-107" charset="-128"/>
              </a:rPr>
              <a:t>Insert Keys:</a:t>
            </a:r>
            <a:r>
              <a:rPr lang="en-US" sz="2400" smtClean="0">
                <a:ea typeface="ＭＳ Ｐゴシック" pitchFamily="-107" charset="-128"/>
              </a:rPr>
              <a:t> </a:t>
            </a:r>
            <a:r>
              <a:rPr lang="en-US" sz="2000" b="1" smtClean="0">
                <a:solidFill>
                  <a:schemeClr val="tx1"/>
                </a:solidFill>
                <a:ea typeface="ＭＳ Ｐゴシック" pitchFamily="-107" charset="-128"/>
              </a:rPr>
              <a:t>10, 23, 14, 9, 16, 25, 36, 44, 33 </a:t>
            </a:r>
          </a:p>
          <a:p>
            <a:pPr eaLnBrk="1" hangingPunct="1">
              <a:buFontTx/>
              <a:buNone/>
            </a:pPr>
            <a:endParaRPr lang="en-US" sz="2400" smtClean="0">
              <a:ea typeface="ＭＳ Ｐゴシック" pitchFamily="-107" charset="-128"/>
            </a:endParaRPr>
          </a:p>
        </p:txBody>
      </p:sp>
      <p:graphicFrame>
        <p:nvGraphicFramePr>
          <p:cNvPr id="93188" name="Group 4"/>
          <p:cNvGraphicFramePr>
            <a:graphicFrameLocks noGrp="1"/>
          </p:cNvGraphicFramePr>
          <p:nvPr>
            <p:ph sz="quarter" idx="2"/>
          </p:nvPr>
        </p:nvGraphicFramePr>
        <p:xfrm>
          <a:off x="5724525" y="1700213"/>
          <a:ext cx="431800" cy="4627560"/>
        </p:xfrm>
        <a:graphic>
          <a:graphicData uri="http://schemas.openxmlformats.org/drawingml/2006/table">
            <a:tbl>
              <a:tblPr/>
              <a:tblGrid>
                <a:gridCol w="431800"/>
              </a:tblGrid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0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1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2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3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4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5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6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7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8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9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21" name="Group 37"/>
          <p:cNvGraphicFramePr>
            <a:graphicFrameLocks noGrp="1"/>
          </p:cNvGraphicFramePr>
          <p:nvPr>
            <p:ph sz="quarter" idx="3"/>
          </p:nvPr>
        </p:nvGraphicFramePr>
        <p:xfrm>
          <a:off x="6156325" y="1700213"/>
          <a:ext cx="2019300" cy="4627560"/>
        </p:xfrm>
        <a:graphic>
          <a:graphicData uri="http://schemas.openxmlformats.org/drawingml/2006/table">
            <a:tbl>
              <a:tblPr/>
              <a:tblGrid>
                <a:gridCol w="2019300"/>
              </a:tblGrid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  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 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 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   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46" name="Group 62"/>
          <p:cNvGraphicFramePr>
            <a:graphicFrameLocks noGrp="1"/>
          </p:cNvGraphicFramePr>
          <p:nvPr/>
        </p:nvGraphicFramePr>
        <p:xfrm>
          <a:off x="8172450" y="1700213"/>
          <a:ext cx="431800" cy="4627560"/>
        </p:xfrm>
        <a:graphic>
          <a:graphicData uri="http://schemas.openxmlformats.org/drawingml/2006/table">
            <a:tbl>
              <a:tblPr/>
              <a:tblGrid>
                <a:gridCol w="431800"/>
              </a:tblGrid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</a:t>
            </a:r>
            <a:r>
              <a:rPr lang="en-US" dirty="0" smtClean="0"/>
              <a:t>Probing Example 2</a:t>
            </a:r>
            <a:endParaRPr lang="en-US" dirty="0"/>
          </a:p>
        </p:txBody>
      </p:sp>
      <p:pic>
        <p:nvPicPr>
          <p:cNvPr id="796676" name="Picture 4" descr="fig05_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8010525" cy="4133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974725" y="1417638"/>
            <a:ext cx="130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1" charset="0"/>
              </a:rPr>
              <a:t>f(i) = i</a:t>
            </a:r>
            <a:r>
              <a:rPr lang="en-US" b="1" baseline="30000">
                <a:latin typeface="Comic Sans MS" pitchFamily="1" charset="0"/>
              </a:rPr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341532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-107" charset="-128"/>
              </a:rPr>
              <a:t>Questions to Ask When Analyzing Resolution Schemes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51054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Are we guaranteed to find an empty cell if there is one?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Are we guaranteed we won’t be checking the same cell twice during one insertion?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What should the load factor be to obtain O(1) average-case insert, search, and delete?</a:t>
            </a:r>
          </a:p>
          <a:p>
            <a:pPr marL="514350" indent="-514350" eaLnBrk="1" hangingPunct="1">
              <a:buFontTx/>
              <a:buNone/>
            </a:pPr>
            <a:r>
              <a:rPr lang="en-US" sz="2800" smtClean="0">
                <a:solidFill>
                  <a:srgbClr val="000090"/>
                </a:solidFill>
                <a:ea typeface="ＭＳ Ｐゴシック" pitchFamily="-107" charset="-128"/>
              </a:rPr>
              <a:t>Answers for Quadratic Probing:</a:t>
            </a:r>
          </a:p>
          <a:p>
            <a:pPr marL="514350" indent="-514350" eaLnBrk="1" hangingPunct="1">
              <a:buFontTx/>
              <a:buNone/>
            </a:pPr>
            <a:r>
              <a:rPr lang="en-US" sz="2800" smtClean="0">
                <a:solidFill>
                  <a:srgbClr val="000090"/>
                </a:solidFill>
                <a:ea typeface="ＭＳ Ｐゴシック" pitchFamily="-107" charset="-128"/>
              </a:rPr>
              <a:t>1.</a:t>
            </a:r>
          </a:p>
          <a:p>
            <a:pPr marL="514350" indent="-514350" eaLnBrk="1" hangingPunct="1">
              <a:buFontTx/>
              <a:buNone/>
            </a:pPr>
            <a:r>
              <a:rPr lang="en-US" sz="2800" smtClean="0">
                <a:solidFill>
                  <a:srgbClr val="000090"/>
                </a:solidFill>
                <a:ea typeface="ＭＳ Ｐゴシック" pitchFamily="-107" charset="-128"/>
              </a:rPr>
              <a:t>2.</a:t>
            </a:r>
          </a:p>
          <a:p>
            <a:pPr marL="514350" indent="-514350" eaLnBrk="1" hangingPunct="1">
              <a:buFontTx/>
              <a:buNone/>
            </a:pPr>
            <a:r>
              <a:rPr lang="en-US" sz="2800" smtClean="0">
                <a:solidFill>
                  <a:srgbClr val="000090"/>
                </a:solidFill>
                <a:ea typeface="ＭＳ Ｐゴシック" pitchFamily="-107" charset="-128"/>
              </a:rPr>
              <a:t>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Direct-address Tables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4953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Direct-Address-Search( T, k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		return T[k]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solidFill>
                <a:schemeClr val="tx1"/>
              </a:solidFill>
              <a:ea typeface="ＭＳ Ｐゴシック" pitchFamily="-107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Direct-Address-Insert( T, x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		T[ key[ x ] ] 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 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solidFill>
                <a:schemeClr val="tx1"/>
              </a:solidFill>
              <a:ea typeface="ＭＳ Ｐゴシック" pitchFamily="-107" charset="-128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Direct-Address-Delete( T, x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		T[ key[ x ] ] 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sym typeface="Wingdings" pitchFamily="2" charset="2"/>
              </a:rPr>
              <a:t> NIL </a:t>
            </a:r>
            <a:endParaRPr lang="en-US" smtClean="0">
              <a:solidFill>
                <a:schemeClr val="tx1"/>
              </a:solidFill>
              <a:ea typeface="ＭＳ Ｐゴシック" pitchFamily="-107" charset="-128"/>
            </a:endParaRP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5715000" y="1600200"/>
            <a:ext cx="3048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sz="2400">
                <a:solidFill>
                  <a:srgbClr val="000090"/>
                </a:solidFill>
              </a:rPr>
              <a:t>We could use a direct-address table to implement caller-id, with the phone numbers as keys.</a:t>
            </a:r>
          </a:p>
          <a:p>
            <a:pPr eaLnBrk="1" hangingPunct="1"/>
            <a:endParaRPr lang="en-US" sz="2400">
              <a:solidFill>
                <a:srgbClr val="000090"/>
              </a:solidFill>
            </a:endParaRPr>
          </a:p>
          <a:p>
            <a:pPr eaLnBrk="1" hangingPunct="1"/>
            <a:r>
              <a:rPr lang="en-US" sz="2400">
                <a:solidFill>
                  <a:srgbClr val="D60093"/>
                </a:solidFill>
              </a:rPr>
              <a:t>Time Analysis:</a:t>
            </a:r>
          </a:p>
          <a:p>
            <a:pPr eaLnBrk="1" hangingPunct="1"/>
            <a:endParaRPr lang="en-US" sz="2400">
              <a:solidFill>
                <a:srgbClr val="D60093"/>
              </a:solidFill>
            </a:endParaRPr>
          </a:p>
          <a:p>
            <a:pPr eaLnBrk="1" hangingPunct="1"/>
            <a:endParaRPr lang="en-US" sz="2400">
              <a:solidFill>
                <a:srgbClr val="D60093"/>
              </a:solidFill>
            </a:endParaRPr>
          </a:p>
          <a:p>
            <a:pPr eaLnBrk="1" hangingPunct="1"/>
            <a:r>
              <a:rPr lang="en-US" sz="2400">
                <a:solidFill>
                  <a:srgbClr val="D60093"/>
                </a:solidFill>
              </a:rPr>
              <a:t>Space Analysis: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Secondary Clustering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ea typeface="ＭＳ Ｐゴシック" pitchFamily="-107" charset="-128"/>
              </a:rPr>
              <a:t>Quadratic Probing suffers from a milder form of clustering called </a:t>
            </a:r>
            <a:r>
              <a:rPr lang="en-US" i="1" smtClean="0">
                <a:solidFill>
                  <a:srgbClr val="FF0000"/>
                </a:solidFill>
                <a:ea typeface="ＭＳ Ｐゴシック" pitchFamily="-107" charset="-128"/>
              </a:rPr>
              <a:t>secondary clustering</a:t>
            </a:r>
            <a:r>
              <a:rPr lang="en-US" smtClean="0">
                <a:ea typeface="ＭＳ Ｐゴシック" pitchFamily="-107" charset="-128"/>
              </a:rPr>
              <a:t>:   </a:t>
            </a:r>
          </a:p>
          <a:p>
            <a:pPr eaLnBrk="1" hangingPunct="1">
              <a:buFontTx/>
              <a:buNone/>
            </a:pPr>
            <a:r>
              <a:rPr lang="en-US" smtClean="0">
                <a:ea typeface="ＭＳ Ｐゴシック" pitchFamily="-107" charset="-128"/>
              </a:rPr>
              <a:t>	As with linear probing, if two keys have the same initial probe position, then their probe sequences are the same, since </a:t>
            </a:r>
            <a:r>
              <a:rPr lang="en-US" smtClean="0">
                <a:solidFill>
                  <a:schemeClr val="tx1"/>
                </a:solidFill>
                <a:ea typeface="ＭＳ Ｐゴシック" pitchFamily="-107" charset="-128"/>
              </a:rPr>
              <a:t>h(k</a:t>
            </a:r>
            <a:r>
              <a:rPr lang="en-US" baseline="-25000" smtClean="0">
                <a:solidFill>
                  <a:schemeClr val="tx1"/>
                </a:solidFill>
                <a:ea typeface="ＭＳ Ｐゴシック" pitchFamily="-107" charset="-128"/>
              </a:rPr>
              <a:t>1</a:t>
            </a:r>
            <a:r>
              <a:rPr lang="en-US" smtClean="0">
                <a:solidFill>
                  <a:schemeClr val="tx1"/>
                </a:solidFill>
                <a:ea typeface="ＭＳ Ｐゴシック" pitchFamily="-107" charset="-128"/>
              </a:rPr>
              <a:t>,0) = h(k</a:t>
            </a:r>
            <a:r>
              <a:rPr lang="en-US" baseline="-25000" smtClean="0">
                <a:solidFill>
                  <a:schemeClr val="tx1"/>
                </a:solidFill>
                <a:ea typeface="ＭＳ Ｐゴシック" pitchFamily="-107" charset="-128"/>
              </a:rPr>
              <a:t>2</a:t>
            </a:r>
            <a:r>
              <a:rPr lang="en-US" smtClean="0">
                <a:solidFill>
                  <a:schemeClr val="tx1"/>
                </a:solidFill>
                <a:ea typeface="ＭＳ Ｐゴシック" pitchFamily="-107" charset="-128"/>
              </a:rPr>
              <a:t>,0) </a:t>
            </a:r>
            <a:r>
              <a:rPr lang="en-US" smtClean="0">
                <a:solidFill>
                  <a:srgbClr val="000090"/>
                </a:solidFill>
                <a:ea typeface="ＭＳ Ｐゴシック" pitchFamily="-107" charset="-128"/>
              </a:rPr>
              <a:t>implies</a:t>
            </a:r>
            <a:r>
              <a:rPr lang="en-US" smtClean="0">
                <a:solidFill>
                  <a:schemeClr val="tx1"/>
                </a:solidFill>
                <a:ea typeface="ＭＳ Ｐゴシック" pitchFamily="-107" charset="-128"/>
              </a:rPr>
              <a:t> h(k</a:t>
            </a:r>
            <a:r>
              <a:rPr lang="en-US" baseline="-25000" smtClean="0">
                <a:solidFill>
                  <a:schemeClr val="tx1"/>
                </a:solidFill>
                <a:ea typeface="ＭＳ Ｐゴシック" pitchFamily="-107" charset="-128"/>
              </a:rPr>
              <a:t>1</a:t>
            </a:r>
            <a:r>
              <a:rPr lang="en-US" smtClean="0">
                <a:solidFill>
                  <a:schemeClr val="tx1"/>
                </a:solidFill>
                <a:ea typeface="ＭＳ Ｐゴシック" pitchFamily="-107" charset="-128"/>
              </a:rPr>
              <a:t>,1) = h(k</a:t>
            </a:r>
            <a:r>
              <a:rPr lang="en-US" baseline="-25000" smtClean="0">
                <a:solidFill>
                  <a:schemeClr val="tx1"/>
                </a:solidFill>
                <a:ea typeface="ＭＳ Ｐゴシック" pitchFamily="-107" charset="-128"/>
              </a:rPr>
              <a:t>2</a:t>
            </a:r>
            <a:r>
              <a:rPr lang="en-US" smtClean="0">
                <a:solidFill>
                  <a:schemeClr val="tx1"/>
                </a:solidFill>
                <a:ea typeface="ＭＳ Ｐゴシック" pitchFamily="-107" charset="-128"/>
              </a:rPr>
              <a:t>,1)</a:t>
            </a:r>
            <a:r>
              <a:rPr lang="en-US" smtClean="0">
                <a:solidFill>
                  <a:srgbClr val="000090"/>
                </a:solidFill>
                <a:ea typeface="ＭＳ Ｐゴシック" pitchFamily="-107" charset="-128"/>
              </a:rPr>
              <a:t>.  </a:t>
            </a:r>
            <a:br>
              <a:rPr lang="en-US" smtClean="0">
                <a:solidFill>
                  <a:srgbClr val="000090"/>
                </a:solidFill>
                <a:ea typeface="ＭＳ Ｐゴシック" pitchFamily="-107" charset="-128"/>
              </a:rPr>
            </a:br>
            <a:r>
              <a:rPr lang="en-US" smtClean="0">
                <a:solidFill>
                  <a:srgbClr val="000090"/>
                </a:solidFill>
                <a:ea typeface="ＭＳ Ｐゴシック" pitchFamily="-107" charset="-128"/>
              </a:rPr>
              <a:t>So only </a:t>
            </a:r>
            <a:r>
              <a:rPr lang="en-US" smtClean="0">
                <a:solidFill>
                  <a:schemeClr val="tx1"/>
                </a:solidFill>
                <a:latin typeface="Lucida Calligraphy" pitchFamily="-107" charset="0"/>
                <a:ea typeface="ＭＳ Ｐゴシック" pitchFamily="-107" charset="-128"/>
              </a:rPr>
              <a:t>m</a:t>
            </a:r>
            <a:r>
              <a:rPr lang="en-US" smtClean="0">
                <a:solidFill>
                  <a:srgbClr val="000090"/>
                </a:solidFill>
                <a:ea typeface="ＭＳ Ｐゴシック" pitchFamily="-107" charset="-128"/>
              </a:rPr>
              <a:t> distinct probes are used.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90"/>
                </a:solidFill>
                <a:ea typeface="ＭＳ Ｐゴシック" pitchFamily="-107" charset="-128"/>
              </a:rPr>
              <a:t>Therefore, clustering can occur around the probe sequences.  </a:t>
            </a:r>
            <a:r>
              <a:rPr lang="en-US" smtClean="0">
                <a:solidFill>
                  <a:schemeClr val="tx1"/>
                </a:solidFill>
                <a:ea typeface="ＭＳ Ｐゴシック" pitchFamily="-107" charset="-128"/>
              </a:rPr>
              <a:t>  </a:t>
            </a:r>
            <a:endParaRPr lang="en-US" smtClean="0">
              <a:ea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ea typeface="ＭＳ Ｐゴシック" pitchFamily="-107" charset="-128"/>
              </a:rPr>
              <a:t>Practice  Exercise - Advantages/Disadvantages of Quadratic Probing?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Double Hashing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ea typeface="ＭＳ Ｐゴシック" pitchFamily="-107" charset="-128"/>
              </a:rPr>
              <a:t>If a collision occurs when inserting, apply a second auxiliary hash function, 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07" charset="-128"/>
              </a:rPr>
              <a:t>h</a:t>
            </a:r>
            <a:r>
              <a:rPr lang="en-US" sz="2400" baseline="-25000" dirty="0" smtClean="0">
                <a:solidFill>
                  <a:schemeClr val="tx1"/>
                </a:solidFill>
                <a:ea typeface="ＭＳ Ｐゴシック" pitchFamily="-107" charset="-128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07" charset="-128"/>
              </a:rPr>
              <a:t>(k)</a:t>
            </a:r>
            <a:r>
              <a:rPr lang="en-US" sz="2400" dirty="0" smtClean="0">
                <a:ea typeface="ＭＳ Ｐゴシック" pitchFamily="-107" charset="-128"/>
              </a:rPr>
              <a:t>, and probe at a distance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07" charset="-128"/>
              </a:rPr>
              <a:t> h</a:t>
            </a:r>
            <a:r>
              <a:rPr lang="en-US" sz="2400" baseline="-25000" dirty="0" smtClean="0">
                <a:solidFill>
                  <a:schemeClr val="tx1"/>
                </a:solidFill>
                <a:ea typeface="ＭＳ Ｐゴシック" pitchFamily="-107" charset="-128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07" charset="-128"/>
              </a:rPr>
              <a:t>(k), 2 * h</a:t>
            </a:r>
            <a:r>
              <a:rPr lang="en-US" sz="2400" baseline="-25000" dirty="0" smtClean="0">
                <a:solidFill>
                  <a:schemeClr val="tx1"/>
                </a:solidFill>
                <a:ea typeface="ＭＳ Ｐゴシック" pitchFamily="-107" charset="-128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07" charset="-128"/>
              </a:rPr>
              <a:t>(k), 3 * h</a:t>
            </a:r>
            <a:r>
              <a:rPr lang="en-US" sz="2400" baseline="-25000" dirty="0" smtClean="0">
                <a:solidFill>
                  <a:schemeClr val="tx1"/>
                </a:solidFill>
                <a:ea typeface="ＭＳ Ｐゴシック" pitchFamily="-107" charset="-128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07" charset="-128"/>
              </a:rPr>
              <a:t>(k),</a:t>
            </a:r>
            <a:r>
              <a:rPr lang="en-US" sz="2400" dirty="0" smtClean="0">
                <a:ea typeface="ＭＳ Ｐゴシック" pitchFamily="-107" charset="-128"/>
              </a:rPr>
              <a:t> etc. until find empty position.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solidFill>
                <a:schemeClr val="tx1"/>
              </a:solidFill>
              <a:ea typeface="ＭＳ Ｐゴシック" pitchFamily="-107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ea typeface="ＭＳ Ｐゴシック" pitchFamily="-107" charset="-128"/>
              </a:rPr>
              <a:t>So,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07" charset="-128"/>
              </a:rPr>
              <a:t> f(i) = i * h</a:t>
            </a:r>
            <a:r>
              <a:rPr lang="en-US" sz="2400" baseline="-25000" dirty="0" smtClean="0">
                <a:solidFill>
                  <a:schemeClr val="tx1"/>
                </a:solidFill>
                <a:ea typeface="ＭＳ Ｐゴシック" pitchFamily="-107" charset="-128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07" charset="-128"/>
              </a:rPr>
              <a:t>(k)</a:t>
            </a:r>
            <a:r>
              <a:rPr lang="en-US" sz="2400" dirty="0" smtClean="0">
                <a:ea typeface="ＭＳ Ｐゴシック" pitchFamily="-107" charset="-128"/>
              </a:rPr>
              <a:t> and we have two auxiliary functions: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ea typeface="ＭＳ Ｐゴシック" pitchFamily="-107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h( k, i ) = ( h</a:t>
            </a:r>
            <a:r>
              <a:rPr lang="en-US" sz="2800" baseline="-25000" dirty="0" smtClean="0">
                <a:solidFill>
                  <a:schemeClr val="tx1"/>
                </a:solidFill>
                <a:ea typeface="ＭＳ Ｐゴシック" pitchFamily="-107" charset="-128"/>
              </a:rPr>
              <a:t>1</a:t>
            </a: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(k) + i * h</a:t>
            </a:r>
            <a:r>
              <a:rPr lang="en-US" sz="2800" baseline="-25000" dirty="0" smtClean="0">
                <a:solidFill>
                  <a:schemeClr val="tx1"/>
                </a:solidFill>
                <a:ea typeface="ＭＳ Ｐゴシック" pitchFamily="-107" charset="-128"/>
              </a:rPr>
              <a:t>2</a:t>
            </a: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(k) ) mod 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solidFill>
                <a:schemeClr val="tx1"/>
              </a:solidFill>
              <a:ea typeface="ＭＳ Ｐゴシック" pitchFamily="-107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ea typeface="ＭＳ Ｐゴシック" pitchFamily="-107" charset="-128"/>
              </a:rPr>
              <a:t>With 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07" charset="-128"/>
              </a:rPr>
              <a:t>H = h</a:t>
            </a:r>
            <a:r>
              <a:rPr lang="en-US" sz="2400" baseline="-25000" dirty="0" smtClean="0">
                <a:solidFill>
                  <a:schemeClr val="tx1"/>
                </a:solidFill>
                <a:ea typeface="ＭＳ Ｐゴシック" pitchFamily="-107" charset="-128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07" charset="-128"/>
              </a:rPr>
              <a:t>( k )</a:t>
            </a:r>
            <a:r>
              <a:rPr lang="en-US" sz="2400" dirty="0" smtClean="0">
                <a:ea typeface="ＭＳ Ｐゴシック" pitchFamily="-107" charset="-128"/>
              </a:rPr>
              <a:t>, we try the following cells in sequence with wraparound: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-107" charset="-128"/>
              </a:rPr>
              <a:t>		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ea typeface="ＭＳ Ｐゴシック" pitchFamily="-107" charset="-128"/>
              </a:rPr>
              <a:t>		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-107" charset="-128"/>
              </a:rPr>
              <a:t>H + 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07" charset="-128"/>
              </a:rPr>
              <a:t>h</a:t>
            </a:r>
            <a:r>
              <a:rPr lang="en-US" sz="2400" baseline="-25000" dirty="0" smtClean="0">
                <a:solidFill>
                  <a:schemeClr val="tx1"/>
                </a:solidFill>
                <a:ea typeface="ＭＳ Ｐゴシック" pitchFamily="-107" charset="-128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07" charset="-128"/>
              </a:rPr>
              <a:t>(k)</a:t>
            </a:r>
            <a:endParaRPr lang="en-US" sz="2000" b="1" dirty="0" smtClean="0">
              <a:solidFill>
                <a:schemeClr val="tx1"/>
              </a:solidFill>
              <a:ea typeface="ＭＳ Ｐゴシック" pitchFamily="-107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ea typeface="ＭＳ Ｐゴシック" pitchFamily="-107" charset="-128"/>
              </a:rPr>
              <a:t>		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-107" charset="-128"/>
              </a:rPr>
              <a:t>H + 2 * 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07" charset="-128"/>
              </a:rPr>
              <a:t>h</a:t>
            </a:r>
            <a:r>
              <a:rPr lang="en-US" sz="2400" baseline="-25000" dirty="0" smtClean="0">
                <a:solidFill>
                  <a:schemeClr val="tx1"/>
                </a:solidFill>
                <a:ea typeface="ＭＳ Ｐゴシック" pitchFamily="-107" charset="-128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07" charset="-128"/>
              </a:rPr>
              <a:t>(k)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-107" charset="-128"/>
              </a:rPr>
              <a:t>		H + 3 * 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07" charset="-128"/>
              </a:rPr>
              <a:t>h</a:t>
            </a:r>
            <a:r>
              <a:rPr lang="en-US" sz="2400" baseline="-25000" dirty="0" smtClean="0">
                <a:solidFill>
                  <a:schemeClr val="tx1"/>
                </a:solidFill>
                <a:ea typeface="ＭＳ Ｐゴシック" pitchFamily="-107" charset="-128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07" charset="-128"/>
              </a:rPr>
              <a:t>(k)</a:t>
            </a:r>
            <a:endParaRPr lang="en-US" sz="2000" b="1" dirty="0" smtClean="0">
              <a:solidFill>
                <a:schemeClr val="tx1"/>
              </a:solidFill>
              <a:ea typeface="ＭＳ Ｐゴシック" pitchFamily="-107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ea typeface="ＭＳ Ｐゴシック" pitchFamily="-107" charset="-128"/>
              </a:rPr>
              <a:t>		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-107" charset="-128"/>
              </a:rPr>
              <a:t> …</a:t>
            </a:r>
            <a:endParaRPr lang="en-US" sz="2000" b="1" dirty="0" smtClean="0">
              <a:ea typeface="ＭＳ Ｐゴシック" pitchFamily="-107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ea typeface="ＭＳ Ｐゴシック" pitchFamily="-107" charset="-128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ea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</a:t>
            </a:r>
            <a:r>
              <a:rPr lang="en-US" dirty="0" smtClean="0"/>
              <a:t>Hashing Method 2</a:t>
            </a:r>
            <a:endParaRPr lang="en-US" dirty="0"/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latin typeface="Chalkboard Bold" pitchFamily="1" charset="0"/>
              </a:rPr>
              <a:t>f(i) = i*hash</a:t>
            </a:r>
            <a:r>
              <a:rPr lang="en-US" i="1" baseline="-25000">
                <a:latin typeface="Chalkboard Bold" pitchFamily="1" charset="0"/>
              </a:rPr>
              <a:t>2</a:t>
            </a:r>
            <a:r>
              <a:rPr lang="en-US" i="1">
                <a:latin typeface="Chalkboard Bold" pitchFamily="1" charset="0"/>
              </a:rPr>
              <a:t>(x)</a:t>
            </a:r>
            <a:endParaRPr lang="en-US"/>
          </a:p>
          <a:p>
            <a:r>
              <a:rPr lang="en-US"/>
              <a:t>E.g.:  </a:t>
            </a:r>
            <a:r>
              <a:rPr lang="en-US" i="1">
                <a:latin typeface="Chalkboard Bold" pitchFamily="1" charset="0"/>
              </a:rPr>
              <a:t>hash</a:t>
            </a:r>
            <a:r>
              <a:rPr lang="en-US" i="1" baseline="-25000">
                <a:latin typeface="Chalkboard Bold" pitchFamily="1" charset="0"/>
              </a:rPr>
              <a:t>2</a:t>
            </a:r>
            <a:r>
              <a:rPr lang="en-US" i="1">
                <a:latin typeface="Chalkboard Bold" pitchFamily="1" charset="0"/>
              </a:rPr>
              <a:t>(x) = 7 – (x % 7)</a:t>
            </a:r>
          </a:p>
        </p:txBody>
      </p:sp>
      <p:pic>
        <p:nvPicPr>
          <p:cNvPr id="798724" name="Picture 4" descr="fig05_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6019800" cy="2868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725" name="Text Box 5"/>
          <p:cNvSpPr txBox="1">
            <a:spLocks noChangeArrowheads="1"/>
          </p:cNvSpPr>
          <p:nvPr/>
        </p:nvSpPr>
        <p:spPr bwMode="auto">
          <a:xfrm>
            <a:off x="2286000" y="5811838"/>
            <a:ext cx="40271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 Try this - if </a:t>
            </a:r>
            <a:r>
              <a:rPr lang="en-US" i="1" dirty="0">
                <a:latin typeface="Chalkboard Bold" pitchFamily="1" charset="0"/>
              </a:rPr>
              <a:t>hash</a:t>
            </a:r>
            <a:r>
              <a:rPr lang="en-US" i="1" baseline="-25000" dirty="0">
                <a:latin typeface="Chalkboard Bold" pitchFamily="1" charset="0"/>
              </a:rPr>
              <a:t>2</a:t>
            </a:r>
            <a:r>
              <a:rPr lang="en-US" i="1" dirty="0">
                <a:latin typeface="Chalkboard Bold" pitchFamily="1" charset="0"/>
              </a:rPr>
              <a:t>(x) == 0</a:t>
            </a:r>
            <a:r>
              <a:rPr lang="en-US" dirty="0"/>
              <a:t> for some </a:t>
            </a:r>
            <a:r>
              <a:rPr lang="en-US" dirty="0">
                <a:latin typeface="Chalkboard Bold" pitchFamily="1" charset="0"/>
              </a:rPr>
              <a:t>x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="" xmlns:p14="http://schemas.microsoft.com/office/powerpoint/2010/main" val="36223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Double Hashing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ea typeface="ＭＳ Ｐゴシック" pitchFamily="-107" charset="-128"/>
              </a:rPr>
              <a:t>In order for the entire table to be searched, the value of the second hash function, </a:t>
            </a:r>
            <a:r>
              <a:rPr lang="en-US" dirty="0" smtClean="0">
                <a:solidFill>
                  <a:schemeClr val="tx1"/>
                </a:solidFill>
                <a:ea typeface="ＭＳ Ｐゴシック" pitchFamily="-107" charset="-128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ea typeface="ＭＳ Ｐゴシック" pitchFamily="-107" charset="-128"/>
              </a:rPr>
              <a:t>2</a:t>
            </a:r>
            <a:r>
              <a:rPr lang="en-US" dirty="0" smtClean="0">
                <a:solidFill>
                  <a:schemeClr val="tx1"/>
                </a:solidFill>
                <a:ea typeface="ＭＳ Ｐゴシック" pitchFamily="-107" charset="-128"/>
              </a:rPr>
              <a:t>(k)</a:t>
            </a:r>
            <a:r>
              <a:rPr lang="en-US" dirty="0" smtClean="0">
                <a:solidFill>
                  <a:srgbClr val="000090"/>
                </a:solidFill>
                <a:ea typeface="ＭＳ Ｐゴシック" pitchFamily="-107" charset="-128"/>
              </a:rPr>
              <a:t>, must be relatively prime to the table size</a:t>
            </a:r>
            <a:r>
              <a:rPr lang="en-US" dirty="0" smtClean="0">
                <a:solidFill>
                  <a:srgbClr val="000090"/>
                </a:solidFill>
                <a:latin typeface="Lucida Calligraphy" pitchFamily="-107" charset="0"/>
                <a:ea typeface="ＭＳ Ｐゴシック" pitchFamily="-107" charset="-128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Lucida Calligraphy" pitchFamily="-107" charset="0"/>
                <a:ea typeface="ＭＳ Ｐゴシック" pitchFamily="-107" charset="-128"/>
              </a:rPr>
              <a:t>m</a:t>
            </a:r>
            <a:r>
              <a:rPr lang="en-US" dirty="0" smtClean="0">
                <a:solidFill>
                  <a:srgbClr val="000090"/>
                </a:solidFill>
                <a:ea typeface="ＭＳ Ｐゴシック" pitchFamily="-107" charset="-128"/>
              </a:rPr>
              <a:t>.  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90"/>
              </a:solidFill>
              <a:ea typeface="ＭＳ Ｐゴシック" pitchFamily="-107" charset="-128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90"/>
                </a:solidFill>
                <a:ea typeface="ＭＳ Ｐゴシック" pitchFamily="-107" charset="-128"/>
              </a:rPr>
              <a:t>One of the best methods available for open addressing because the permutations produced have many of the characteristics of randomly chosen permutations</a:t>
            </a:r>
            <a:endParaRPr lang="en-US" dirty="0" smtClean="0">
              <a:ea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ea typeface="ＭＳ Ｐゴシック" pitchFamily="-107" charset="-128"/>
              </a:rPr>
              <a:t>Practice   Exercise - Advantages/Disadvantages of Double Hashing?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ea typeface="ＭＳ Ｐゴシック" pitchFamily="-107" charset="-128"/>
              </a:rPr>
              <a:t>Assignment - Collision Resolution Comparison:  </a:t>
            </a:r>
            <a:r>
              <a:rPr lang="en-US" sz="3200" dirty="0" smtClean="0">
                <a:ea typeface="ＭＳ Ｐゴシック" pitchFamily="-107" charset="-128"/>
              </a:rPr>
              <a:t>Expected Number of Probes in Searches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84313"/>
            <a:ext cx="8075612" cy="820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Let </a:t>
            </a:r>
            <a:r>
              <a:rPr lang="el-GR" sz="2800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λ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 = n / m</a:t>
            </a:r>
            <a:r>
              <a:rPr lang="en-US" smtClean="0">
                <a:ea typeface="ＭＳ Ｐゴシック" pitchFamily="-107" charset="-128"/>
                <a:cs typeface="Arial" charset="0"/>
              </a:rPr>
              <a:t> </a:t>
            </a:r>
            <a:r>
              <a:rPr lang="en-US" sz="2400" smtClean="0">
                <a:ea typeface="ＭＳ Ｐゴシック" pitchFamily="-107" charset="-128"/>
                <a:cs typeface="Arial" charset="0"/>
              </a:rPr>
              <a:t>(load factor)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ea typeface="ＭＳ Ｐゴシック" pitchFamily="-107" charset="-128"/>
            </a:endParaRPr>
          </a:p>
        </p:txBody>
      </p:sp>
      <p:graphicFrame>
        <p:nvGraphicFramePr>
          <p:cNvPr id="83992" name="Group 2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1494937459"/>
              </p:ext>
            </p:extLst>
          </p:nvPr>
        </p:nvGraphicFramePr>
        <p:xfrm>
          <a:off x="250825" y="1981200"/>
          <a:ext cx="8740775" cy="4575176"/>
        </p:xfrm>
        <a:graphic>
          <a:graphicData uri="http://schemas.openxmlformats.org/drawingml/2006/table">
            <a:tbl>
              <a:tblPr/>
              <a:tblGrid>
                <a:gridCol w="2608263"/>
                <a:gridCol w="3079750"/>
                <a:gridCol w="3052762"/>
              </a:tblGrid>
              <a:tr h="1136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Unsuccessful Search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Successful Search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8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Chaining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     </a:t>
                      </a: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  <a:cs typeface="Arial" charset="0"/>
                        </a:rPr>
                        <a:t>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  <a:cs typeface="Arial" charset="0"/>
                        </a:rPr>
                        <a:t>(average number of elements in chain)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1 + </a:t>
                      </a:r>
                      <a:r>
                        <a:rPr kumimoji="0" lang="el-G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  <a:cs typeface="Arial" charset="0"/>
                        </a:rPr>
                        <a:t>λ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  <a:cs typeface="Arial" charset="0"/>
                        </a:rPr>
                        <a:t>/2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  <a:cs typeface="Arial" charset="0"/>
                        </a:rPr>
                        <a:t> (1 + average number before element in chain)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  <a:cs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9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Open Addressing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( assuming uniform hashing 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     1 / (1 – </a:t>
                      </a: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  <a:cs typeface="Arial" charset="0"/>
                        </a:rPr>
                        <a:t>λ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  <a:cs typeface="Arial" charset="0"/>
                        </a:rPr>
                        <a:t>)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  <a:cs typeface="Arial" charset="0"/>
                        </a:rPr>
                        <a:t>     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  <a:cs typeface="Arial" charset="0"/>
                        </a:rPr>
                        <a:t>     </a:t>
                      </a:r>
                      <a:r>
                        <a:rPr kumimoji="0" lang="el-GR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  <a:cs typeface="Arial" charset="0"/>
                        </a:rPr>
                        <a:t>1</a:t>
                      </a:r>
                      <a:r>
                        <a:rPr kumimoji="0" lang="el-G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  <a:cs typeface="Arial" charset="0"/>
                        </a:rPr>
                        <a:t> 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  <a:cs typeface="Arial" charset="0"/>
                        </a:rPr>
                        <a:t>l</a:t>
                      </a:r>
                      <a:r>
                        <a:rPr kumimoji="0" lang="el-G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  <a:cs typeface="Arial" charset="0"/>
                        </a:rPr>
                        <a:t>n  </a:t>
                      </a:r>
                      <a:r>
                        <a:rPr kumimoji="0" lang="el-GR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  <a:cs typeface="Arial" charset="0"/>
                        </a:rPr>
                        <a:t>1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  <a:cs typeface="Arial" charset="0"/>
                        </a:rPr>
                        <a:t>     λ      1-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  <a:cs typeface="Arial" charset="0"/>
                        </a:rPr>
                        <a:t> </a:t>
                      </a:r>
                      <a:r>
                        <a:rPr kumimoji="0" lang="el-G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  <a:cs typeface="Arial" charset="0"/>
                        </a:rPr>
                        <a:t>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  <a:cs typeface="Arial" charset="0"/>
                        </a:rPr>
                        <a:t> 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ea typeface="ＭＳ Ｐゴシック" pitchFamily="-107" charset="-128"/>
              </a:rPr>
              <a:t>Expected Number of Probes vs. Load Factor</a:t>
            </a:r>
          </a:p>
        </p:txBody>
      </p:sp>
      <p:sp>
        <p:nvSpPr>
          <p:cNvPr id="37893" name="Line 20"/>
          <p:cNvSpPr>
            <a:spLocks noChangeShapeType="1"/>
          </p:cNvSpPr>
          <p:nvPr/>
        </p:nvSpPr>
        <p:spPr bwMode="auto">
          <a:xfrm>
            <a:off x="827088" y="5949950"/>
            <a:ext cx="7704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Line 21"/>
          <p:cNvSpPr>
            <a:spLocks noChangeShapeType="1"/>
          </p:cNvSpPr>
          <p:nvPr/>
        </p:nvSpPr>
        <p:spPr bwMode="auto">
          <a:xfrm flipV="1">
            <a:off x="827088" y="2060575"/>
            <a:ext cx="73025" cy="3889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Line 22"/>
          <p:cNvSpPr>
            <a:spLocks noChangeShapeType="1"/>
          </p:cNvSpPr>
          <p:nvPr/>
        </p:nvSpPr>
        <p:spPr bwMode="auto">
          <a:xfrm>
            <a:off x="611188" y="51577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Line 23"/>
          <p:cNvSpPr>
            <a:spLocks noChangeShapeType="1"/>
          </p:cNvSpPr>
          <p:nvPr/>
        </p:nvSpPr>
        <p:spPr bwMode="auto">
          <a:xfrm>
            <a:off x="3851275" y="573405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Line 24"/>
          <p:cNvSpPr>
            <a:spLocks noChangeShapeType="1"/>
          </p:cNvSpPr>
          <p:nvPr/>
        </p:nvSpPr>
        <p:spPr bwMode="auto">
          <a:xfrm>
            <a:off x="6948488" y="573405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Text Box 25"/>
          <p:cNvSpPr txBox="1">
            <a:spLocks noChangeArrowheads="1"/>
          </p:cNvSpPr>
          <p:nvPr/>
        </p:nvSpPr>
        <p:spPr bwMode="auto">
          <a:xfrm>
            <a:off x="0" y="49418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1.0</a:t>
            </a:r>
          </a:p>
        </p:txBody>
      </p:sp>
      <p:sp>
        <p:nvSpPr>
          <p:cNvPr id="37899" name="Text Box 26"/>
          <p:cNvSpPr txBox="1">
            <a:spLocks noChangeArrowheads="1"/>
          </p:cNvSpPr>
          <p:nvPr/>
        </p:nvSpPr>
        <p:spPr bwMode="auto">
          <a:xfrm>
            <a:off x="6659563" y="62372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1.0</a:t>
            </a:r>
          </a:p>
        </p:txBody>
      </p:sp>
      <p:sp>
        <p:nvSpPr>
          <p:cNvPr id="37900" name="Text Box 27"/>
          <p:cNvSpPr txBox="1">
            <a:spLocks noChangeArrowheads="1"/>
          </p:cNvSpPr>
          <p:nvPr/>
        </p:nvSpPr>
        <p:spPr bwMode="auto">
          <a:xfrm>
            <a:off x="3492500" y="616585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0.5</a:t>
            </a:r>
          </a:p>
        </p:txBody>
      </p:sp>
      <p:sp>
        <p:nvSpPr>
          <p:cNvPr id="37901" name="Text Box 28"/>
          <p:cNvSpPr txBox="1">
            <a:spLocks noChangeArrowheads="1"/>
          </p:cNvSpPr>
          <p:nvPr/>
        </p:nvSpPr>
        <p:spPr bwMode="auto">
          <a:xfrm>
            <a:off x="0" y="1700213"/>
            <a:ext cx="2160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Number of Probes</a:t>
            </a:r>
          </a:p>
        </p:txBody>
      </p:sp>
      <p:sp>
        <p:nvSpPr>
          <p:cNvPr id="37902" name="Text Box 30"/>
          <p:cNvSpPr txBox="1">
            <a:spLocks noChangeArrowheads="1"/>
          </p:cNvSpPr>
          <p:nvPr/>
        </p:nvSpPr>
        <p:spPr bwMode="auto">
          <a:xfrm>
            <a:off x="7235825" y="5445125"/>
            <a:ext cx="1655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Load Factor</a:t>
            </a:r>
          </a:p>
        </p:txBody>
      </p:sp>
      <p:sp>
        <p:nvSpPr>
          <p:cNvPr id="37903" name="Line 31"/>
          <p:cNvSpPr>
            <a:spLocks noChangeShapeType="1"/>
          </p:cNvSpPr>
          <p:nvPr/>
        </p:nvSpPr>
        <p:spPr bwMode="auto">
          <a:xfrm>
            <a:off x="7308850" y="1844675"/>
            <a:ext cx="15113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32"/>
          <p:cNvSpPr>
            <a:spLocks noChangeShapeType="1"/>
          </p:cNvSpPr>
          <p:nvPr/>
        </p:nvSpPr>
        <p:spPr bwMode="auto">
          <a:xfrm>
            <a:off x="7308850" y="249237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Text Box 33"/>
          <p:cNvSpPr txBox="1">
            <a:spLocks noChangeArrowheads="1"/>
          </p:cNvSpPr>
          <p:nvPr/>
        </p:nvSpPr>
        <p:spPr bwMode="auto">
          <a:xfrm>
            <a:off x="7415213" y="1844675"/>
            <a:ext cx="1728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Unsuccessful</a:t>
            </a:r>
          </a:p>
        </p:txBody>
      </p:sp>
      <p:sp>
        <p:nvSpPr>
          <p:cNvPr id="37906" name="Text Box 34"/>
          <p:cNvSpPr txBox="1">
            <a:spLocks noChangeArrowheads="1"/>
          </p:cNvSpPr>
          <p:nvPr/>
        </p:nvSpPr>
        <p:spPr bwMode="auto">
          <a:xfrm>
            <a:off x="7415213" y="2492375"/>
            <a:ext cx="1728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Successful</a:t>
            </a:r>
          </a:p>
        </p:txBody>
      </p:sp>
      <p:sp>
        <p:nvSpPr>
          <p:cNvPr id="37907" name="Line 35"/>
          <p:cNvSpPr>
            <a:spLocks noChangeShapeType="1"/>
          </p:cNvSpPr>
          <p:nvPr/>
        </p:nvSpPr>
        <p:spPr bwMode="auto">
          <a:xfrm flipV="1">
            <a:off x="827088" y="4868863"/>
            <a:ext cx="7632700" cy="1008062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36"/>
          <p:cNvSpPr>
            <a:spLocks noChangeShapeType="1"/>
          </p:cNvSpPr>
          <p:nvPr/>
        </p:nvSpPr>
        <p:spPr bwMode="auto">
          <a:xfrm flipV="1">
            <a:off x="827088" y="4652963"/>
            <a:ext cx="7561262" cy="50482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Arc 38"/>
          <p:cNvSpPr>
            <a:spLocks/>
          </p:cNvSpPr>
          <p:nvPr/>
        </p:nvSpPr>
        <p:spPr bwMode="auto">
          <a:xfrm flipV="1">
            <a:off x="827088" y="1916113"/>
            <a:ext cx="5473700" cy="32416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Arc 46"/>
          <p:cNvSpPr>
            <a:spLocks/>
          </p:cNvSpPr>
          <p:nvPr/>
        </p:nvSpPr>
        <p:spPr bwMode="auto">
          <a:xfrm flipV="1">
            <a:off x="827088" y="1916113"/>
            <a:ext cx="3744912" cy="32416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Arc 47"/>
          <p:cNvSpPr>
            <a:spLocks/>
          </p:cNvSpPr>
          <p:nvPr/>
        </p:nvSpPr>
        <p:spPr bwMode="auto">
          <a:xfrm flipV="1">
            <a:off x="827088" y="1916113"/>
            <a:ext cx="4537075" cy="32416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Text Box 48"/>
          <p:cNvSpPr txBox="1">
            <a:spLocks noChangeArrowheads="1"/>
          </p:cNvSpPr>
          <p:nvPr/>
        </p:nvSpPr>
        <p:spPr bwMode="auto">
          <a:xfrm>
            <a:off x="2124075" y="2060575"/>
            <a:ext cx="2160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Linear Probing</a:t>
            </a:r>
          </a:p>
        </p:txBody>
      </p:sp>
      <p:sp>
        <p:nvSpPr>
          <p:cNvPr id="37913" name="Text Box 49"/>
          <p:cNvSpPr txBox="1">
            <a:spLocks noChangeArrowheads="1"/>
          </p:cNvSpPr>
          <p:nvPr/>
        </p:nvSpPr>
        <p:spPr bwMode="auto">
          <a:xfrm>
            <a:off x="1619250" y="3068638"/>
            <a:ext cx="2160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Double Hashing</a:t>
            </a:r>
          </a:p>
        </p:txBody>
      </p:sp>
      <p:sp>
        <p:nvSpPr>
          <p:cNvPr id="37914" name="Text Box 50"/>
          <p:cNvSpPr txBox="1">
            <a:spLocks noChangeArrowheads="1"/>
          </p:cNvSpPr>
          <p:nvPr/>
        </p:nvSpPr>
        <p:spPr bwMode="auto">
          <a:xfrm>
            <a:off x="6732588" y="4005263"/>
            <a:ext cx="2160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</a:rPr>
              <a:t>Chaining</a:t>
            </a:r>
          </a:p>
        </p:txBody>
      </p:sp>
      <p:sp>
        <p:nvSpPr>
          <p:cNvPr id="37915" name="Line 51"/>
          <p:cNvSpPr>
            <a:spLocks noChangeShapeType="1"/>
          </p:cNvSpPr>
          <p:nvPr/>
        </p:nvSpPr>
        <p:spPr bwMode="auto">
          <a:xfrm>
            <a:off x="3059113" y="3357563"/>
            <a:ext cx="2233612" cy="10080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Line 52"/>
          <p:cNvSpPr>
            <a:spLocks noChangeShapeType="1"/>
          </p:cNvSpPr>
          <p:nvPr/>
        </p:nvSpPr>
        <p:spPr bwMode="auto">
          <a:xfrm flipV="1">
            <a:off x="3492500" y="2852738"/>
            <a:ext cx="1584325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7" name="Line 53"/>
          <p:cNvSpPr>
            <a:spLocks noChangeShapeType="1"/>
          </p:cNvSpPr>
          <p:nvPr/>
        </p:nvSpPr>
        <p:spPr bwMode="auto">
          <a:xfrm>
            <a:off x="3851275" y="2349500"/>
            <a:ext cx="2305050" cy="714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Line 54"/>
          <p:cNvSpPr>
            <a:spLocks noChangeShapeType="1"/>
          </p:cNvSpPr>
          <p:nvPr/>
        </p:nvSpPr>
        <p:spPr bwMode="auto">
          <a:xfrm flipV="1">
            <a:off x="3851275" y="2133600"/>
            <a:ext cx="647700" cy="1428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9" name="Line 55"/>
          <p:cNvSpPr>
            <a:spLocks noChangeShapeType="1"/>
          </p:cNvSpPr>
          <p:nvPr/>
        </p:nvSpPr>
        <p:spPr bwMode="auto">
          <a:xfrm flipH="1">
            <a:off x="6227763" y="4365625"/>
            <a:ext cx="936625" cy="3587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Line 56"/>
          <p:cNvSpPr>
            <a:spLocks noChangeShapeType="1"/>
          </p:cNvSpPr>
          <p:nvPr/>
        </p:nvSpPr>
        <p:spPr bwMode="auto">
          <a:xfrm flipH="1">
            <a:off x="6804025" y="4365625"/>
            <a:ext cx="576263" cy="6477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1" name="Arc 57"/>
          <p:cNvSpPr>
            <a:spLocks/>
          </p:cNvSpPr>
          <p:nvPr/>
        </p:nvSpPr>
        <p:spPr bwMode="auto">
          <a:xfrm flipV="1">
            <a:off x="900113" y="3429000"/>
            <a:ext cx="5540375" cy="1657350"/>
          </a:xfrm>
          <a:custGeom>
            <a:avLst/>
            <a:gdLst>
              <a:gd name="T0" fmla="*/ 0 w 21589"/>
              <a:gd name="T1" fmla="*/ 0 h 21600"/>
              <a:gd name="T2" fmla="*/ 2147483647 w 21589"/>
              <a:gd name="T3" fmla="*/ 2147483647 h 21600"/>
              <a:gd name="T4" fmla="*/ 0 w 21589"/>
              <a:gd name="T5" fmla="*/ 2147483647 h 21600"/>
              <a:gd name="T6" fmla="*/ 0 60000 65536"/>
              <a:gd name="T7" fmla="*/ 0 60000 65536"/>
              <a:gd name="T8" fmla="*/ 0 60000 65536"/>
              <a:gd name="T9" fmla="*/ 0 w 21589"/>
              <a:gd name="T10" fmla="*/ 0 h 21600"/>
              <a:gd name="T11" fmla="*/ 21589 w 2158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89" h="21600" fill="none" extrusionOk="0">
                <a:moveTo>
                  <a:pt x="0" y="-1"/>
                </a:moveTo>
                <a:cubicBezTo>
                  <a:pt x="11664" y="-1"/>
                  <a:pt x="21222" y="9261"/>
                  <a:pt x="21589" y="20920"/>
                </a:cubicBezTo>
              </a:path>
              <a:path w="21589" h="21600" stroke="0" extrusionOk="0">
                <a:moveTo>
                  <a:pt x="0" y="-1"/>
                </a:moveTo>
                <a:cubicBezTo>
                  <a:pt x="11664" y="-1"/>
                  <a:pt x="21222" y="9261"/>
                  <a:pt x="21589" y="2092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ea typeface="ＭＳ Ｐゴシック" pitchFamily="-107" charset="-128"/>
              </a:rPr>
              <a:t>Collision Resolution Comparison </a:t>
            </a:r>
            <a:endParaRPr lang="en-US" sz="3200" smtClean="0">
              <a:ea typeface="ＭＳ Ｐゴシック" pitchFamily="-107" charset="-128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84313"/>
            <a:ext cx="8075612" cy="820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Let </a:t>
            </a:r>
            <a:r>
              <a:rPr lang="el-GR" sz="2800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λ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 = n / m</a:t>
            </a:r>
            <a:r>
              <a:rPr lang="en-US" smtClean="0">
                <a:ea typeface="ＭＳ Ｐゴシック" pitchFamily="-107" charset="-128"/>
                <a:cs typeface="Arial" charset="0"/>
              </a:rPr>
              <a:t> </a:t>
            </a:r>
            <a:r>
              <a:rPr lang="en-US" sz="2400" smtClean="0">
                <a:ea typeface="ＭＳ Ｐゴシック" pitchFamily="-107" charset="-128"/>
                <a:cs typeface="Arial" charset="0"/>
              </a:rPr>
              <a:t>(load factor)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ea typeface="ＭＳ Ｐゴシック" pitchFamily="-107" charset="-128"/>
            </a:endParaRPr>
          </a:p>
        </p:txBody>
      </p:sp>
      <p:graphicFrame>
        <p:nvGraphicFramePr>
          <p:cNvPr id="106537" name="Group 41"/>
          <p:cNvGraphicFramePr>
            <a:graphicFrameLocks noGrp="1"/>
          </p:cNvGraphicFramePr>
          <p:nvPr>
            <p:ph sz="half" idx="2"/>
          </p:nvPr>
        </p:nvGraphicFramePr>
        <p:xfrm>
          <a:off x="827088" y="1989138"/>
          <a:ext cx="7416800" cy="3379950"/>
        </p:xfrm>
        <a:graphic>
          <a:graphicData uri="http://schemas.openxmlformats.org/drawingml/2006/table">
            <a:tbl>
              <a:tblPr/>
              <a:tblGrid>
                <a:gridCol w="3402012"/>
                <a:gridCol w="4014788"/>
              </a:tblGrid>
              <a:tr h="944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Recommended Load Factor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5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Chaining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  <a:cs typeface="Arial" charset="0"/>
                        </a:rPr>
                        <a:t>λ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  <a:cs typeface="Arial" charset="0"/>
                        </a:rPr>
                        <a:t> ≤ 1.0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Linear or Quadratic Probing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  <a:cs typeface="Arial" charset="0"/>
                        </a:rPr>
                        <a:t>λ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  <a:cs typeface="Arial" charset="0"/>
                        </a:rPr>
                        <a:t> ≤ 0.5 (half full)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Double Hashing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  <a:cs typeface="Arial" charset="0"/>
                        </a:rPr>
                        <a:t>λ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  <a:cs typeface="Arial" charset="0"/>
                        </a:rPr>
                        <a:t> ≤ 0.5 (half full)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35" name="Text Box 39"/>
          <p:cNvSpPr txBox="1">
            <a:spLocks noChangeArrowheads="1"/>
          </p:cNvSpPr>
          <p:nvPr/>
        </p:nvSpPr>
        <p:spPr bwMode="auto">
          <a:xfrm>
            <a:off x="827088" y="5373688"/>
            <a:ext cx="7489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</a:rPr>
              <a:t>Note:</a:t>
            </a:r>
            <a:r>
              <a:rPr lang="en-US" sz="2000" b="1"/>
              <a:t>  </a:t>
            </a:r>
            <a:r>
              <a:rPr lang="en-US" sz="2000"/>
              <a:t>If a table using quadratic probing is more than half full, it is not guaranteed that an empty cell will be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ea typeface="ＭＳ Ｐゴシック" pitchFamily="-107" charset="-128"/>
              </a:rPr>
              <a:t>Practice Exercise - Collision Resolution Comparison </a:t>
            </a:r>
            <a:endParaRPr lang="en-US" sz="3200" dirty="0" smtClean="0">
              <a:ea typeface="ＭＳ Ｐゴシック" pitchFamily="-107" charset="-128"/>
            </a:endParaRPr>
          </a:p>
        </p:txBody>
      </p:sp>
      <p:graphicFrame>
        <p:nvGraphicFramePr>
          <p:cNvPr id="109620" name="Group 52"/>
          <p:cNvGraphicFramePr>
            <a:graphicFrameLocks noGrp="1"/>
          </p:cNvGraphicFramePr>
          <p:nvPr>
            <p:ph sz="half" idx="2"/>
          </p:nvPr>
        </p:nvGraphicFramePr>
        <p:xfrm>
          <a:off x="250825" y="1700213"/>
          <a:ext cx="8569325" cy="4560898"/>
        </p:xfrm>
        <a:graphic>
          <a:graphicData uri="http://schemas.openxmlformats.org/drawingml/2006/table">
            <a:tbl>
              <a:tblPr/>
              <a:tblGrid>
                <a:gridCol w="2909888"/>
                <a:gridCol w="2779712"/>
                <a:gridCol w="2879725"/>
              </a:tblGrid>
              <a:tr h="890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Advantages?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Disadvantages?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0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Chaining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  <a:cs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  <a:cs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Linear Probing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  <a:cs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  <a:cs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Quadratic Probing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  <a:cs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  <a:cs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0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Double Hashing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  <a:cs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  <a:cs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Dictionaries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754438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ea typeface="ＭＳ Ｐゴシック" pitchFamily="-107" charset="-128"/>
              </a:rPr>
              <a:t>A dictionary consists of </a:t>
            </a:r>
            <a:r>
              <a:rPr lang="en-US" sz="2000" smtClean="0">
                <a:solidFill>
                  <a:schemeClr val="tx1"/>
                </a:solidFill>
                <a:ea typeface="ＭＳ Ｐゴシック" pitchFamily="-107" charset="-128"/>
              </a:rPr>
              <a:t>key/element pairs</a:t>
            </a:r>
            <a:r>
              <a:rPr lang="en-US" sz="2000" smtClean="0">
                <a:ea typeface="ＭＳ Ｐゴシック" pitchFamily="-107" charset="-128"/>
              </a:rPr>
              <a:t> in which the key is used to look up the element.</a:t>
            </a:r>
          </a:p>
          <a:p>
            <a:pPr eaLnBrk="1" hangingPunct="1">
              <a:buFontTx/>
              <a:buNone/>
            </a:pPr>
            <a:endParaRPr lang="en-US" sz="2000" smtClean="0">
              <a:ea typeface="ＭＳ Ｐゴシック" pitchFamily="-107" charset="-128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rgbClr val="FF0000"/>
                </a:solidFill>
                <a:ea typeface="ＭＳ Ｐゴシック" pitchFamily="-107" charset="-128"/>
              </a:rPr>
              <a:t>Ordered Dictionary:</a:t>
            </a:r>
            <a:r>
              <a:rPr lang="en-US" sz="2000" smtClean="0">
                <a:ea typeface="ＭＳ Ｐゴシック" pitchFamily="-107" charset="-128"/>
              </a:rPr>
              <a:t>  Elements stored in sorted order by key</a:t>
            </a:r>
          </a:p>
          <a:p>
            <a:pPr eaLnBrk="1" hangingPunct="1">
              <a:buFontTx/>
              <a:buNone/>
            </a:pPr>
            <a:endParaRPr lang="en-US" sz="2000" smtClean="0">
              <a:ea typeface="ＭＳ Ｐゴシック" pitchFamily="-107" charset="-128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rgbClr val="FF0000"/>
                </a:solidFill>
                <a:ea typeface="ＭＳ Ｐゴシック" pitchFamily="-107" charset="-128"/>
              </a:rPr>
              <a:t>Unordered Dictionary:</a:t>
            </a:r>
            <a:r>
              <a:rPr lang="en-US" sz="2000" smtClean="0">
                <a:ea typeface="ＭＳ Ｐゴシック" pitchFamily="-107" charset="-128"/>
              </a:rPr>
              <a:t> Elements not stored in sorted order  </a:t>
            </a:r>
          </a:p>
        </p:txBody>
      </p:sp>
      <p:graphicFrame>
        <p:nvGraphicFramePr>
          <p:cNvPr id="124932" name="Group 4"/>
          <p:cNvGraphicFramePr>
            <a:graphicFrameLocks noGrp="1"/>
          </p:cNvGraphicFramePr>
          <p:nvPr>
            <p:ph sz="half" idx="2"/>
          </p:nvPr>
        </p:nvGraphicFramePr>
        <p:xfrm>
          <a:off x="4500563" y="1844675"/>
          <a:ext cx="4248150" cy="4451351"/>
        </p:xfrm>
        <a:graphic>
          <a:graphicData uri="http://schemas.openxmlformats.org/drawingml/2006/table">
            <a:tbl>
              <a:tblPr/>
              <a:tblGrid>
                <a:gridCol w="1416050"/>
                <a:gridCol w="1416050"/>
                <a:gridCol w="1416050"/>
              </a:tblGrid>
              <a:tr h="71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Example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Key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Element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6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English Dictionary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Word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Definition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Student Records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Student Number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Rest of record:  Name, …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Symbol Table in Compiler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Variable Name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Variable’s Address in Memory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Lottery Tickets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Ticket Number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Name &amp; Phone Number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Choosing Hash Functions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ea typeface="ＭＳ Ｐゴシック" pitchFamily="-107" charset="-128"/>
              </a:rPr>
              <a:t>A good hash function must be </a:t>
            </a:r>
            <a:r>
              <a:rPr lang="en-US" smtClean="0">
                <a:solidFill>
                  <a:schemeClr val="tx1"/>
                </a:solidFill>
                <a:ea typeface="ＭＳ Ｐゴシック" pitchFamily="-107" charset="-128"/>
              </a:rPr>
              <a:t>O(1)</a:t>
            </a:r>
            <a:r>
              <a:rPr lang="en-US" smtClean="0">
                <a:ea typeface="ＭＳ Ｐゴシック" pitchFamily="-107" charset="-128"/>
              </a:rPr>
              <a:t> and must distribute keys evenly.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ea typeface="ＭＳ Ｐゴシック" pitchFamily="-107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ea typeface="ＭＳ Ｐゴシック" pitchFamily="-107" charset="-128"/>
              </a:rPr>
              <a:t>Division Method Hash Function for Integer Keys:</a:t>
            </a:r>
            <a:r>
              <a:rPr lang="en-US" smtClean="0">
                <a:solidFill>
                  <a:schemeClr val="folHlink"/>
                </a:solidFill>
                <a:ea typeface="ＭＳ Ｐゴシック" pitchFamily="-107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folHlink"/>
                </a:solidFill>
                <a:ea typeface="ＭＳ Ｐゴシック" pitchFamily="-107" charset="-128"/>
              </a:rPr>
              <a:t>	</a:t>
            </a:r>
            <a:r>
              <a:rPr lang="en-US" sz="3600" smtClean="0">
                <a:solidFill>
                  <a:schemeClr val="tx1"/>
                </a:solidFill>
                <a:ea typeface="ＭＳ Ｐゴシック" pitchFamily="-107" charset="-128"/>
              </a:rPr>
              <a:t>h(k) = k mod 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chemeClr val="tx1"/>
              </a:solidFill>
              <a:ea typeface="ＭＳ Ｐゴシック" pitchFamily="-107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ea typeface="ＭＳ Ｐゴシック" pitchFamily="-107" charset="-128"/>
              </a:rPr>
              <a:t>Hash Function for String Keys?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ea typeface="ＭＳ Ｐゴシック" pitchFamily="-107" charset="-128"/>
              </a:rPr>
              <a:t>Hash Functions for String Keys</a:t>
            </a:r>
            <a:br>
              <a:rPr lang="en-US" sz="4000" smtClean="0">
                <a:ea typeface="ＭＳ Ｐゴシック" pitchFamily="-107" charset="-128"/>
              </a:rPr>
            </a:br>
            <a:r>
              <a:rPr lang="en-US" sz="4000" smtClean="0">
                <a:ea typeface="ＭＳ Ｐゴシック" pitchFamily="-107" charset="-128"/>
              </a:rPr>
              <a:t>(assume English words as keys)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-107" charset="-128"/>
              </a:rPr>
              <a:t>Option 1:  Use all letters of key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-107" charset="-128"/>
              </a:rPr>
              <a:t>	 </a:t>
            </a:r>
            <a:r>
              <a:rPr lang="en-US" smtClean="0">
                <a:solidFill>
                  <a:schemeClr val="tx1"/>
                </a:solidFill>
                <a:ea typeface="ＭＳ Ｐゴシック" pitchFamily="-107" charset="-128"/>
              </a:rPr>
              <a:t>h(k)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 = (sum of ASCII values in Key) mod 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So,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h( k ) =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          </a:t>
            </a:r>
            <a:r>
              <a:rPr lang="en-US" sz="2000" b="1" smtClean="0">
                <a:solidFill>
                  <a:schemeClr val="tx1"/>
                </a:solidFill>
                <a:ea typeface="ＭＳ Ｐゴシック" pitchFamily="-107" charset="-128"/>
              </a:rPr>
              <a:t>keysize -1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		( </a:t>
            </a:r>
            <a:r>
              <a:rPr lang="en-US" sz="2800" b="1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∑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  (int)k[ i ]  ) mod 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           </a:t>
            </a:r>
            <a:r>
              <a:rPr lang="en-US" sz="2000" b="1" smtClean="0">
                <a:solidFill>
                  <a:schemeClr val="tx1"/>
                </a:solidFill>
                <a:ea typeface="ＭＳ Ｐゴシック" pitchFamily="-107" charset="-128"/>
              </a:rPr>
              <a:t>i=0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solidFill>
                <a:schemeClr val="tx1"/>
              </a:solidFill>
              <a:ea typeface="ＭＳ Ｐゴシック" pitchFamily="-107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-107" charset="-128"/>
              </a:rPr>
              <a:t>Good hash function?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-107" charset="-128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ea typeface="ＭＳ Ｐゴシック" pitchFamily="-107" charset="-128"/>
              </a:rPr>
              <a:t>Hash Functions for String Keys</a:t>
            </a:r>
            <a:br>
              <a:rPr lang="en-US" sz="4000" smtClean="0">
                <a:ea typeface="ＭＳ Ｐゴシック" pitchFamily="-107" charset="-128"/>
              </a:rPr>
            </a:br>
            <a:r>
              <a:rPr lang="en-US" sz="4000" smtClean="0">
                <a:ea typeface="ＭＳ Ｐゴシック" pitchFamily="-107" charset="-128"/>
              </a:rPr>
              <a:t>(assume English keys)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924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ea typeface="ＭＳ Ｐゴシック" pitchFamily="-107" charset="-128"/>
              </a:rPr>
              <a:t>Option 2:  Use first three letters of a key &amp; multiplier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ea typeface="ＭＳ Ｐゴシック" pitchFamily="-107" charset="-128"/>
              </a:rPr>
              <a:t>	</a:t>
            </a: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h( k )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		( (int) k[0] +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		  (int) k[1] * 27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  <a:ea typeface="ＭＳ Ｐゴシック" pitchFamily="-107" charset="-128"/>
              </a:rPr>
              <a:t>		  (int) k[2] * 729 ) mod 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>
              <a:solidFill>
                <a:schemeClr val="tx1"/>
              </a:solidFill>
              <a:ea typeface="ＭＳ Ｐゴシック" pitchFamily="-107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FF0000"/>
                </a:solidFill>
                <a:ea typeface="ＭＳ Ｐゴシック" pitchFamily="-107" charset="-128"/>
              </a:rPr>
              <a:t>Note:</a:t>
            </a:r>
            <a:r>
              <a:rPr lang="en-US" sz="2800" smtClean="0">
                <a:ea typeface="ＭＳ Ｐゴシック" pitchFamily="-107" charset="-128"/>
              </a:rPr>
              <a:t> 27 is number of letters in English + blank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ea typeface="ＭＳ Ｐゴシック" pitchFamily="-107" charset="-128"/>
              </a:rPr>
              <a:t>          729 is 27</a:t>
            </a:r>
            <a:r>
              <a:rPr lang="en-US" sz="2800" baseline="30000" smtClean="0">
                <a:ea typeface="ＭＳ Ｐゴシック" pitchFamily="-107" charset="-128"/>
              </a:rPr>
              <a:t>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ea typeface="ＭＳ Ｐゴシック" pitchFamily="-107" charset="-128"/>
              </a:rPr>
              <a:t>		Using 3 letters, so 26</a:t>
            </a:r>
            <a:r>
              <a:rPr lang="en-US" sz="2800" baseline="30000" smtClean="0">
                <a:ea typeface="ＭＳ Ｐゴシック" pitchFamily="-107" charset="-128"/>
              </a:rPr>
              <a:t>3</a:t>
            </a:r>
            <a:r>
              <a:rPr lang="en-US" sz="2800" smtClean="0">
                <a:ea typeface="ＭＳ Ｐゴシック" pitchFamily="-107" charset="-128"/>
              </a:rPr>
              <a:t> = 17, 576 possible combos, not including blanks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>
              <a:ea typeface="ＭＳ Ｐゴシック" pitchFamily="-107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ea typeface="ＭＳ Ｐゴシック" pitchFamily="-107" charset="-128"/>
              </a:rPr>
              <a:t>Good hash function?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ea typeface="ＭＳ Ｐゴシック" pitchFamily="-107" charset="-128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ea typeface="ＭＳ Ｐゴシック" pitchFamily="-107" charset="-128"/>
              </a:rPr>
              <a:t>Hash Functions for String Keys</a:t>
            </a:r>
            <a:br>
              <a:rPr lang="en-US" sz="4000" smtClean="0">
                <a:ea typeface="ＭＳ Ｐゴシック" pitchFamily="-107" charset="-128"/>
              </a:rPr>
            </a:br>
            <a:r>
              <a:rPr lang="en-US" sz="4000" smtClean="0">
                <a:ea typeface="ＭＳ Ｐゴシック" pitchFamily="-107" charset="-128"/>
              </a:rPr>
              <a:t>(assume English keys)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>
                <a:ea typeface="ＭＳ Ｐゴシック" pitchFamily="-107" charset="-128"/>
              </a:rPr>
              <a:t>Option 3:  Use all letters of a key &amp; multiplier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ea typeface="ＭＳ Ｐゴシック" pitchFamily="-107" charset="-128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h( k ) = 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          </a:t>
            </a:r>
            <a:r>
              <a:rPr lang="en-US" sz="2000" b="1" dirty="0" err="1" smtClean="0">
                <a:solidFill>
                  <a:schemeClr val="tx1"/>
                </a:solidFill>
                <a:ea typeface="ＭＳ Ｐゴシック" pitchFamily="-107" charset="-128"/>
              </a:rPr>
              <a:t>keysize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-107" charset="-128"/>
              </a:rPr>
              <a:t> -1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		(   </a:t>
            </a:r>
            <a:r>
              <a:rPr lang="en-US" sz="2800" b="1" dirty="0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∑</a:t>
            </a: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  (</a:t>
            </a:r>
            <a:r>
              <a:rPr lang="en-US" sz="2800" dirty="0" err="1" smtClean="0">
                <a:solidFill>
                  <a:schemeClr val="tx1"/>
                </a:solidFill>
                <a:ea typeface="ＭＳ Ｐゴシック" pitchFamily="-107" charset="-128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)k[ i ] * 128</a:t>
            </a:r>
            <a:r>
              <a:rPr lang="en-US" sz="2800" b="1" baseline="30000" dirty="0" smtClean="0">
                <a:solidFill>
                  <a:schemeClr val="tx1"/>
                </a:solidFill>
                <a:ea typeface="ＭＳ Ｐゴシック" pitchFamily="-107" charset="-128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 ) mod m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  <a:ea typeface="ＭＳ Ｐゴシック" pitchFamily="-107" charset="-128"/>
              </a:rPr>
              <a:t>             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-107" charset="-128"/>
              </a:rPr>
              <a:t>i=0</a:t>
            </a:r>
          </a:p>
          <a:p>
            <a:pPr eaLnBrk="1" hangingPunct="1">
              <a:buFontTx/>
              <a:buNone/>
            </a:pPr>
            <a:endParaRPr lang="en-US" sz="2000" b="1" dirty="0" smtClean="0">
              <a:solidFill>
                <a:schemeClr val="tx1"/>
              </a:solidFill>
              <a:ea typeface="ＭＳ Ｐゴシック" pitchFamily="-107" charset="-128"/>
            </a:endParaRPr>
          </a:p>
          <a:p>
            <a:pPr eaLnBrk="1" hangingPunct="1">
              <a:buFontTx/>
              <a:buNone/>
            </a:pPr>
            <a:r>
              <a:rPr lang="en-US" sz="2800" dirty="0" smtClean="0">
                <a:ea typeface="ＭＳ Ｐゴシック" pitchFamily="-107" charset="-128"/>
              </a:rPr>
              <a:t>Good hash function?</a:t>
            </a:r>
          </a:p>
          <a:p>
            <a:pPr eaLnBrk="1" hangingPunct="1">
              <a:buFontTx/>
              <a:buNone/>
            </a:pPr>
            <a:endParaRPr lang="en-US" sz="2800" dirty="0" smtClean="0">
              <a:ea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ea typeface="ＭＳ Ｐゴシック" pitchFamily="-107" charset="-128"/>
              </a:rPr>
              <a:t> Requirement: Prime Table Size for Division Method Hash Functions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642350" cy="49974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ea typeface="ＭＳ Ｐゴシック" pitchFamily="-107" charset="-128"/>
                <a:cs typeface="Arial" charset="0"/>
              </a:rPr>
              <a:t>If the table is not prime, the number of alternative locations can be severely reduced, since the hash position is a value mod the table size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smtClean="0">
              <a:solidFill>
                <a:schemeClr val="hlink"/>
              </a:solidFill>
              <a:ea typeface="ＭＳ Ｐゴシック" pitchFamily="-107" charset="-128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ea typeface="ＭＳ Ｐゴシック" pitchFamily="-107" charset="-128"/>
                <a:cs typeface="Arial" charset="0"/>
              </a:rPr>
              <a:t>Example: Table Size 16, with Quadratic Probing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smtClean="0">
              <a:ea typeface="ＭＳ Ｐゴシック" pitchFamily="-107" charset="-128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ea typeface="ＭＳ Ｐゴシック" pitchFamily="-107" charset="-128"/>
                <a:cs typeface="Arial" charset="0"/>
              </a:rPr>
              <a:t>		       </a:t>
            </a:r>
            <a:r>
              <a:rPr lang="en-US" sz="2400" u="sng" smtClean="0">
                <a:solidFill>
                  <a:schemeClr val="tx1"/>
                </a:solidFill>
                <a:ea typeface="ＭＳ Ｐゴシック" pitchFamily="-107" charset="-128"/>
              </a:rPr>
              <a:t>h</a:t>
            </a:r>
            <a:r>
              <a:rPr lang="en-US" sz="2400" u="sng" smtClean="0">
                <a:solidFill>
                  <a:schemeClr val="tx1"/>
                </a:solidFill>
                <a:ea typeface="ＭＳ Ｐゴシック" pitchFamily="-107" charset="-128"/>
                <a:sym typeface="Symbol" pitchFamily="18" charset="2"/>
              </a:rPr>
              <a:t></a:t>
            </a:r>
            <a:r>
              <a:rPr lang="en-US" sz="2400" u="sng" smtClean="0">
                <a:solidFill>
                  <a:schemeClr val="tx1"/>
                </a:solidFill>
                <a:ea typeface="ＭＳ Ｐゴシック" pitchFamily="-107" charset="-128"/>
              </a:rPr>
              <a:t>(k)</a:t>
            </a:r>
            <a:r>
              <a:rPr lang="en-US" smtClean="0">
                <a:solidFill>
                  <a:schemeClr val="tx1"/>
                </a:solidFill>
                <a:ea typeface="ＭＳ Ｐゴシック" pitchFamily="-107" charset="-128"/>
              </a:rPr>
              <a:t>		</a:t>
            </a:r>
            <a:r>
              <a:rPr lang="en-US" sz="2000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+	    </a:t>
            </a:r>
            <a:r>
              <a:rPr lang="en-US" sz="2000" u="sng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Offset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u="sng" smtClean="0">
              <a:ea typeface="ＭＳ Ｐゴシック" pitchFamily="-107" charset="-128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hlink"/>
                </a:solidFill>
                <a:ea typeface="ＭＳ Ｐゴシック" pitchFamily="-107" charset="-128"/>
                <a:cs typeface="Arial" charset="0"/>
              </a:rPr>
              <a:t>		          </a:t>
            </a:r>
            <a:r>
              <a:rPr lang="en-US" sz="2000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0			+	  1 mod 16 = 1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						  4 mod 16 = 4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						  9 mod 16 = 9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						16 mod 16 = 0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						25 mod 16 = 9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						36 mod 16 = 4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tx1"/>
                </a:solidFill>
                <a:ea typeface="ＭＳ Ｐゴシック" pitchFamily="-107" charset="-128"/>
                <a:cs typeface="Arial" charset="0"/>
              </a:rPr>
              <a:t>						49 mod 16 = 1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hlink"/>
                </a:solidFill>
                <a:ea typeface="ＭＳ Ｐゴシック" pitchFamily="-107" charset="-128"/>
                <a:cs typeface="Arial" charset="0"/>
              </a:rPr>
              <a:t>							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ea typeface="ＭＳ Ｐゴシック" pitchFamily="-107" charset="-128"/>
              </a:rPr>
              <a:t>Important Factors When Designing Hash Tables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ea typeface="ＭＳ Ｐゴシック" pitchFamily="-107" charset="-128"/>
              </a:rPr>
              <a:t>To Minimize Collisions: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dirty="0" smtClean="0">
                <a:ea typeface="ＭＳ Ｐゴシック" pitchFamily="-107" charset="-128"/>
              </a:rPr>
              <a:t>Distribute the elements evenly.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07" charset="-128"/>
              </a:rPr>
              <a:t>Use a hash function that distributes keys evenly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07" charset="-128"/>
              </a:rPr>
              <a:t>Make the table size, 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-107" charset="-128"/>
              </a:rPr>
              <a:t>m</a:t>
            </a:r>
            <a:r>
              <a:rPr lang="en-US" sz="2400" dirty="0" smtClean="0">
                <a:ea typeface="ＭＳ Ｐゴシック" pitchFamily="-107" charset="-128"/>
              </a:rPr>
              <a:t>, a prime number not near a power of two if using a division method hash function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dirty="0" smtClean="0">
                <a:ea typeface="ＭＳ Ｐゴシック" pitchFamily="-107" charset="-128"/>
              </a:rPr>
              <a:t>Use a load factor, </a:t>
            </a:r>
            <a:r>
              <a:rPr lang="el-GR" sz="2800" dirty="0" smtClean="0">
                <a:solidFill>
                  <a:srgbClr val="FF0000"/>
                </a:solidFill>
                <a:ea typeface="ＭＳ Ｐゴシック" pitchFamily="-107" charset="-128"/>
                <a:cs typeface="Arial" charset="0"/>
              </a:rPr>
              <a:t>λ</a:t>
            </a:r>
            <a:r>
              <a:rPr lang="en-US" sz="2800" dirty="0" smtClean="0">
                <a:solidFill>
                  <a:srgbClr val="FF0000"/>
                </a:solidFill>
                <a:ea typeface="ＭＳ Ｐゴシック" pitchFamily="-107" charset="-128"/>
                <a:cs typeface="Arial" charset="0"/>
              </a:rPr>
              <a:t> = n / m</a:t>
            </a:r>
            <a:r>
              <a:rPr lang="en-US" sz="2800" dirty="0" smtClean="0">
                <a:ea typeface="ＭＳ Ｐゴシック" pitchFamily="-107" charset="-128"/>
                <a:cs typeface="Arial" charset="0"/>
              </a:rPr>
              <a:t>,</a:t>
            </a:r>
            <a:r>
              <a:rPr lang="en-US" sz="3600" dirty="0" smtClean="0">
                <a:ea typeface="ＭＳ Ｐゴシック" pitchFamily="-107" charset="-128"/>
                <a:cs typeface="Arial" charset="0"/>
              </a:rPr>
              <a:t> </a:t>
            </a:r>
            <a:r>
              <a:rPr lang="en-US" sz="2800" dirty="0" smtClean="0">
                <a:ea typeface="ＭＳ Ｐゴシック" pitchFamily="-107" charset="-128"/>
              </a:rPr>
              <a:t>that’s appropriate for the implementation.</a:t>
            </a:r>
            <a:endParaRPr lang="en-US" sz="2800" dirty="0" smtClean="0">
              <a:solidFill>
                <a:srgbClr val="FF0000"/>
              </a:solidFill>
              <a:ea typeface="ＭＳ Ｐゴシック" pitchFamily="-107" charset="-128"/>
            </a:endParaRP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07" charset="-128"/>
              </a:rPr>
              <a:t>1.0 or less for chaining ( i.e., 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-107" charset="-128"/>
              </a:rPr>
              <a:t>n 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-107" charset="-128"/>
                <a:cs typeface="Arial" charset="0"/>
              </a:rPr>
              <a:t>≤ m </a:t>
            </a:r>
            <a:r>
              <a:rPr lang="en-US" sz="2400" dirty="0" smtClean="0">
                <a:ea typeface="ＭＳ Ｐゴシック" pitchFamily="-107" charset="-128"/>
                <a:cs typeface="Arial" charset="0"/>
              </a:rPr>
              <a:t>)</a:t>
            </a:r>
            <a:r>
              <a:rPr lang="en-US" sz="2400" dirty="0" smtClean="0">
                <a:ea typeface="ＭＳ Ｐゴシック" pitchFamily="-107" charset="-128"/>
              </a:rPr>
              <a:t>.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07" charset="-128"/>
                <a:cs typeface="Arial" charset="0"/>
              </a:rPr>
              <a:t>0.5 or less for linear or quadratic probing or double hashing </a:t>
            </a:r>
            <a:r>
              <a:rPr lang="en-US" sz="2400" dirty="0" smtClean="0">
                <a:ea typeface="ＭＳ Ｐゴシック" pitchFamily="-107" charset="-128"/>
              </a:rPr>
              <a:t>( i.e., 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-107" charset="-128"/>
              </a:rPr>
              <a:t>n 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-107" charset="-128"/>
                <a:cs typeface="Arial" charset="0"/>
              </a:rPr>
              <a:t>≤ m / 2</a:t>
            </a:r>
            <a:r>
              <a:rPr lang="en-US" sz="2400" dirty="0" smtClean="0">
                <a:solidFill>
                  <a:srgbClr val="D60093"/>
                </a:solidFill>
                <a:ea typeface="ＭＳ Ｐゴシック" pitchFamily="-107" charset="-128"/>
                <a:cs typeface="Arial" charset="0"/>
              </a:rPr>
              <a:t> </a:t>
            </a:r>
            <a:r>
              <a:rPr lang="en-US" sz="2400" dirty="0" smtClean="0">
                <a:ea typeface="ＭＳ Ｐゴシック" pitchFamily="-107" charset="-128"/>
                <a:cs typeface="Arial" charset="0"/>
              </a:rPr>
              <a:t>)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ea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548680"/>
          </a:xfrm>
        </p:spPr>
        <p:txBody>
          <a:bodyPr/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Applications</a:t>
            </a:r>
            <a:r>
              <a:rPr lang="en-US" sz="3600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/>
          <a:lstStyle/>
          <a:p>
            <a:pPr algn="just"/>
            <a:r>
              <a:rPr lang="en-US" sz="2600" i="1" dirty="0" smtClean="0"/>
              <a:t>Associative </a:t>
            </a:r>
            <a:r>
              <a:rPr lang="en-US" sz="2600" i="1" dirty="0"/>
              <a:t>arrays</a:t>
            </a:r>
            <a:r>
              <a:rPr lang="en-US" sz="2600" dirty="0"/>
              <a:t>: Hash tables are commonly used to implement many types of in-memory tables. They are used to implement associative arrays (arrays whose indices are arbitrary strings or other complicated objects).</a:t>
            </a:r>
          </a:p>
          <a:p>
            <a:pPr algn="just"/>
            <a:r>
              <a:rPr lang="en-US" sz="2600" i="1" dirty="0"/>
              <a:t>Database indexing</a:t>
            </a:r>
            <a:r>
              <a:rPr lang="en-US" sz="2600" dirty="0"/>
              <a:t>: Hash tables may also be used as disk-based data structures and database indices (such as in </a:t>
            </a:r>
            <a:r>
              <a:rPr lang="en-US" sz="2600" dirty="0" err="1"/>
              <a:t>dbm</a:t>
            </a:r>
            <a:r>
              <a:rPr lang="en-US" sz="2600" dirty="0"/>
              <a:t>).</a:t>
            </a:r>
          </a:p>
          <a:p>
            <a:pPr algn="just"/>
            <a:r>
              <a:rPr lang="en-US" sz="2600" i="1" dirty="0"/>
              <a:t>Caches</a:t>
            </a:r>
            <a:r>
              <a:rPr lang="en-US" sz="2600" dirty="0"/>
              <a:t>: Hash tables can be used to implement caches i.e. auxiliary data tables that are used to speed up the access to data, which is primarily stored in slower media.</a:t>
            </a:r>
          </a:p>
          <a:p>
            <a:pPr algn="just"/>
            <a:r>
              <a:rPr lang="en-US" sz="2600" i="1" dirty="0"/>
              <a:t>Object representation</a:t>
            </a:r>
            <a:r>
              <a:rPr lang="en-US" sz="2600" dirty="0"/>
              <a:t>: Several dynamic languages, such as Perl, Python, JavaScript, and Ruby use hash tables to implement objects.</a:t>
            </a:r>
          </a:p>
          <a:p>
            <a:pPr algn="just"/>
            <a:r>
              <a:rPr lang="en-US" sz="2600" dirty="0"/>
              <a:t>Hash Functions are used in various algorithms to make their computing faster</a:t>
            </a:r>
          </a:p>
        </p:txBody>
      </p:sp>
    </p:spTree>
    <p:extLst>
      <p:ext uri="{BB962C8B-B14F-4D97-AF65-F5344CB8AC3E}">
        <p14:creationId xmlns="" xmlns:p14="http://schemas.microsoft.com/office/powerpoint/2010/main" val="28080680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304800" y="1493842"/>
            <a:ext cx="8229600" cy="4525963"/>
          </a:xfrm>
          <a:prstGeom prst="rect">
            <a:avLst/>
          </a:prstGeom>
        </p:spPr>
        <p:txBody>
          <a:bodyPr/>
          <a:lstStyle/>
          <a:p>
            <a:pPr lvl="0" algn="ctr" defTabSz="457200">
              <a:spcBef>
                <a:spcPts val="800"/>
              </a:spcBef>
              <a:defRPr sz="1800"/>
            </a:pPr>
            <a:endParaRPr sz="4400"/>
          </a:p>
          <a:p>
            <a:pPr lvl="0" algn="ctr" defTabSz="457200">
              <a:spcBef>
                <a:spcPts val="800"/>
              </a:spcBef>
              <a:defRPr sz="1800"/>
            </a:pPr>
            <a:r>
              <a:rPr sz="4400"/>
              <a:t>Thanks!!!</a:t>
            </a:r>
          </a:p>
          <a:p>
            <a:pPr lvl="0" algn="ctr" defTabSz="457200">
              <a:spcBef>
                <a:spcPts val="800"/>
              </a:spcBef>
              <a:defRPr sz="1800"/>
            </a:pPr>
            <a:r>
              <a:rPr sz="4400"/>
              <a:t>Queries?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8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57</a:t>
            </a:fld>
            <a:endParaRPr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7273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Dictionary as a Function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ea typeface="ＭＳ Ｐゴシック" pitchFamily="-107" charset="-128"/>
              </a:rPr>
              <a:t>Given a key, return an element</a:t>
            </a:r>
            <a:endParaRPr lang="en-US" dirty="0" smtClean="0">
              <a:ea typeface="ＭＳ Ｐゴシック" pitchFamily="-107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ea typeface="ＭＳ Ｐゴシック" pitchFamily="-107" charset="-128"/>
              </a:rPr>
              <a:t>		</a:t>
            </a:r>
            <a:r>
              <a:rPr lang="en-US" b="1" dirty="0" smtClean="0">
                <a:solidFill>
                  <a:srgbClr val="FF0000"/>
                </a:solidFill>
                <a:ea typeface="ＭＳ Ｐゴシック" pitchFamily="-107" charset="-128"/>
              </a:rPr>
              <a:t>Key			Element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ea typeface="ＭＳ Ｐゴシック" pitchFamily="-107" charset="-128"/>
              </a:rPr>
              <a:t>       (domain:                        (range: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ea typeface="ＭＳ Ｐゴシック" pitchFamily="-107" charset="-128"/>
              </a:rPr>
              <a:t>       type of the keys)             type of the elements)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tx1"/>
              </a:solidFill>
              <a:ea typeface="ＭＳ Ｐゴシック" pitchFamily="-107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ea typeface="ＭＳ Ｐゴシック" pitchFamily="-107" charset="-128"/>
            </a:endParaRPr>
          </a:p>
        </p:txBody>
      </p:sp>
      <p:sp>
        <p:nvSpPr>
          <p:cNvPr id="9222" name="Line 4"/>
          <p:cNvSpPr>
            <a:spLocks noChangeShapeType="1"/>
          </p:cNvSpPr>
          <p:nvPr/>
        </p:nvSpPr>
        <p:spPr bwMode="auto">
          <a:xfrm>
            <a:off x="2743200" y="2362200"/>
            <a:ext cx="15113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47D932A1-F160-49B9-9095-FD6B5834E329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Unordered Dictionary</a:t>
            </a:r>
            <a:br>
              <a:rPr lang="en-US" sz="4000" smtClean="0"/>
            </a:br>
            <a:r>
              <a:rPr lang="en-US" sz="4000" smtClean="0"/>
              <a:t>Best Implementation:  Hash Table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844675"/>
            <a:ext cx="43307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Space: </a:t>
            </a:r>
            <a:r>
              <a:rPr lang="en-US" sz="2800" smtClean="0">
                <a:solidFill>
                  <a:schemeClr val="tx1"/>
                </a:solidFill>
              </a:rPr>
              <a:t>O(n)</a:t>
            </a:r>
          </a:p>
          <a:p>
            <a:pPr eaLnBrk="1" hangingPunct="1">
              <a:buFontTx/>
              <a:buNone/>
            </a:pPr>
            <a:r>
              <a:rPr lang="en-US" sz="2800" smtClean="0"/>
              <a:t>Time: </a:t>
            </a:r>
            <a:r>
              <a:rPr lang="en-US" sz="2800" smtClean="0">
                <a:solidFill>
                  <a:schemeClr val="tx1"/>
                </a:solidFill>
              </a:rPr>
              <a:t>O(1) average-case</a:t>
            </a: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u="sng" smtClean="0"/>
              <a:t>Key/Element Pairs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chemeClr val="tx1"/>
                </a:solidFill>
              </a:rPr>
              <a:t>5336666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chemeClr val="tx1"/>
                </a:solidFill>
              </a:rPr>
              <a:t>“Sara Li”</a:t>
            </a:r>
          </a:p>
          <a:p>
            <a:pPr eaLnBrk="1" hangingPunct="1">
              <a:buFontTx/>
              <a:buNone/>
            </a:pPr>
            <a:endParaRPr lang="en-US" sz="240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chemeClr val="tx1"/>
                </a:solidFill>
              </a:rPr>
              <a:t>5661111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chemeClr val="tx1"/>
                </a:solidFill>
              </a:rPr>
              <a:t>“Lea Ross”</a:t>
            </a:r>
          </a:p>
        </p:txBody>
      </p:sp>
      <p:graphicFrame>
        <p:nvGraphicFramePr>
          <p:cNvPr id="126980" name="Group 4"/>
          <p:cNvGraphicFramePr>
            <a:graphicFrameLocks noGrp="1"/>
          </p:cNvGraphicFramePr>
          <p:nvPr>
            <p:ph sz="quarter" idx="2"/>
          </p:nvPr>
        </p:nvGraphicFramePr>
        <p:xfrm>
          <a:off x="5410200" y="1676400"/>
          <a:ext cx="3106738" cy="4627560"/>
        </p:xfrm>
        <a:graphic>
          <a:graphicData uri="http://schemas.openxmlformats.org/drawingml/2006/table">
            <a:tbl>
              <a:tblPr/>
              <a:tblGrid>
                <a:gridCol w="1554163"/>
                <a:gridCol w="1552575"/>
              </a:tblGrid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5336666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“Sara Li”</a:t>
                      </a: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L="18000" marR="72000" marT="18001" marB="18001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7015" name="Group 39"/>
          <p:cNvGraphicFramePr>
            <a:graphicFrameLocks noGrp="1"/>
          </p:cNvGraphicFramePr>
          <p:nvPr>
            <p:ph sz="quarter" idx="3"/>
          </p:nvPr>
        </p:nvGraphicFramePr>
        <p:xfrm>
          <a:off x="4800600" y="1752600"/>
          <a:ext cx="358775" cy="4627560"/>
        </p:xfrm>
        <a:graphic>
          <a:graphicData uri="http://schemas.openxmlformats.org/drawingml/2006/table">
            <a:tbl>
              <a:tblPr/>
              <a:tblGrid>
                <a:gridCol w="358775"/>
              </a:tblGrid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0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1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2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3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4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5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6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7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8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9</a:t>
                      </a:r>
                    </a:p>
                  </a:txBody>
                  <a:tcPr marL="18000" marR="72000" marT="18001" marB="180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92" name="Text Box 72"/>
          <p:cNvSpPr txBox="1">
            <a:spLocks noChangeArrowheads="1"/>
          </p:cNvSpPr>
          <p:nvPr/>
        </p:nvSpPr>
        <p:spPr bwMode="auto">
          <a:xfrm>
            <a:off x="2484438" y="3933825"/>
            <a:ext cx="1008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293" name="Text Box 73"/>
          <p:cNvSpPr txBox="1">
            <a:spLocks noChangeArrowheads="1"/>
          </p:cNvSpPr>
          <p:nvPr/>
        </p:nvSpPr>
        <p:spPr bwMode="auto">
          <a:xfrm>
            <a:off x="2195513" y="40052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294" name="Text Box 74"/>
          <p:cNvSpPr txBox="1">
            <a:spLocks noChangeArrowheads="1"/>
          </p:cNvSpPr>
          <p:nvPr/>
        </p:nvSpPr>
        <p:spPr bwMode="auto">
          <a:xfrm>
            <a:off x="2555875" y="3933825"/>
            <a:ext cx="1584325" cy="8604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Hash Function</a:t>
            </a:r>
          </a:p>
        </p:txBody>
      </p:sp>
      <p:sp>
        <p:nvSpPr>
          <p:cNvPr id="10295" name="Line 75"/>
          <p:cNvSpPr>
            <a:spLocks noChangeShapeType="1"/>
          </p:cNvSpPr>
          <p:nvPr/>
        </p:nvSpPr>
        <p:spPr bwMode="auto">
          <a:xfrm>
            <a:off x="1619250" y="4149725"/>
            <a:ext cx="936625" cy="142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6" name="Line 76"/>
          <p:cNvSpPr>
            <a:spLocks noChangeShapeType="1"/>
          </p:cNvSpPr>
          <p:nvPr/>
        </p:nvSpPr>
        <p:spPr bwMode="auto">
          <a:xfrm>
            <a:off x="4140200" y="4292600"/>
            <a:ext cx="1270000" cy="355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66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" y="35781"/>
            <a:ext cx="9123649" cy="648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868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18243" cy="65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9072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24037</TotalTime>
  <Words>2192</Words>
  <Application>Microsoft Office PowerPoint</Application>
  <PresentationFormat>On-screen Show (4:3)</PresentationFormat>
  <Paragraphs>516</Paragraphs>
  <Slides>57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1_Default Design</vt:lpstr>
      <vt:lpstr>Data Structure and Algorithms</vt:lpstr>
      <vt:lpstr>Slide 2</vt:lpstr>
      <vt:lpstr>Direct-Address Table</vt:lpstr>
      <vt:lpstr>Direct-address Tables</vt:lpstr>
      <vt:lpstr>Dictionaries</vt:lpstr>
      <vt:lpstr>Dictionary as a Function</vt:lpstr>
      <vt:lpstr>Unordered Dictionary Best Implementation:  Hash Table</vt:lpstr>
      <vt:lpstr>Slide 8</vt:lpstr>
      <vt:lpstr>Slide 9</vt:lpstr>
      <vt:lpstr>Slide 10</vt:lpstr>
      <vt:lpstr>Slide 11</vt:lpstr>
      <vt:lpstr>Designing a hash table</vt:lpstr>
      <vt:lpstr>Slide 13</vt:lpstr>
      <vt:lpstr>Example Hash Function</vt:lpstr>
      <vt:lpstr>Hash Table with Collision</vt:lpstr>
      <vt:lpstr>Slide 16</vt:lpstr>
      <vt:lpstr>Collision Resolution Schemes:  Chaining</vt:lpstr>
      <vt:lpstr>Chaining Algorithms</vt:lpstr>
      <vt:lpstr>Worst-case Analysis of Chaining</vt:lpstr>
      <vt:lpstr>Average-Case Analysis of Chaining for an Unsuccessful Search  </vt:lpstr>
      <vt:lpstr>Average-Case Analysis of Chaining for a Successful Search  </vt:lpstr>
      <vt:lpstr>Questions to Ask When Analyzing Resolution Schemes</vt:lpstr>
      <vt:lpstr>Hash Tables Without Chaining</vt:lpstr>
      <vt:lpstr>Collision Resolution Strategies: Open Addressing</vt:lpstr>
      <vt:lpstr>Linear Probing</vt:lpstr>
      <vt:lpstr>General Open Addressing Insertion Algorithm</vt:lpstr>
      <vt:lpstr>General Open Addressing Search Algorithm</vt:lpstr>
      <vt:lpstr>Linear Probing: Delete</vt:lpstr>
      <vt:lpstr>Linear Probing Deletion</vt:lpstr>
      <vt:lpstr>Lazy Deletion</vt:lpstr>
      <vt:lpstr>Linear Probing Example 2</vt:lpstr>
      <vt:lpstr>Questions to Ask When Analyzing Resolution Schemes</vt:lpstr>
      <vt:lpstr>Primary Clustering</vt:lpstr>
      <vt:lpstr>Assignment Exercise - Collision Resolution Comparison </vt:lpstr>
      <vt:lpstr>Rehashing</vt:lpstr>
      <vt:lpstr>Rehashing Example</vt:lpstr>
      <vt:lpstr>Quadratic Probing</vt:lpstr>
      <vt:lpstr>Quadratic Probing Example 2</vt:lpstr>
      <vt:lpstr>Questions to Ask When Analyzing Resolution Schemes</vt:lpstr>
      <vt:lpstr>Secondary Clustering</vt:lpstr>
      <vt:lpstr>Practice  Exercise - Advantages/Disadvantages of Quadratic Probing?</vt:lpstr>
      <vt:lpstr>Double Hashing</vt:lpstr>
      <vt:lpstr>Double Hashing Method 2</vt:lpstr>
      <vt:lpstr>Double Hashing</vt:lpstr>
      <vt:lpstr>Practice   Exercise - Advantages/Disadvantages of Double Hashing?</vt:lpstr>
      <vt:lpstr>Assignment - Collision Resolution Comparison:  Expected Number of Probes in Searches</vt:lpstr>
      <vt:lpstr>Expected Number of Probes vs. Load Factor</vt:lpstr>
      <vt:lpstr>Collision Resolution Comparison </vt:lpstr>
      <vt:lpstr>Practice Exercise - Collision Resolution Comparison </vt:lpstr>
      <vt:lpstr>Choosing Hash Functions</vt:lpstr>
      <vt:lpstr>Hash Functions for String Keys (assume English words as keys)</vt:lpstr>
      <vt:lpstr>Hash Functions for String Keys (assume English keys)</vt:lpstr>
      <vt:lpstr>Hash Functions for String Keys (assume English keys)</vt:lpstr>
      <vt:lpstr> Requirement: Prime Table Size for Division Method Hash Functions</vt:lpstr>
      <vt:lpstr>Important Factors When Designing Hash Tables</vt:lpstr>
      <vt:lpstr> Applications  </vt:lpstr>
      <vt:lpstr>Slide 57</vt:lpstr>
    </vt:vector>
  </TitlesOfParts>
  <Company>Queen's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mccollam</dc:creator>
  <cp:lastModifiedBy>user</cp:lastModifiedBy>
  <cp:revision>254</cp:revision>
  <cp:lastPrinted>2009-02-02T16:26:50Z</cp:lastPrinted>
  <dcterms:created xsi:type="dcterms:W3CDTF">2009-02-02T16:18:54Z</dcterms:created>
  <dcterms:modified xsi:type="dcterms:W3CDTF">2021-06-25T10:46:02Z</dcterms:modified>
</cp:coreProperties>
</file>