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8" r:id="rId3"/>
  </p:sldMasterIdLst>
  <p:notesMasterIdLst>
    <p:notesMasterId r:id="rId31"/>
  </p:notesMasterIdLst>
  <p:sldIdLst>
    <p:sldId id="287" r:id="rId4"/>
    <p:sldId id="288" r:id="rId5"/>
    <p:sldId id="290" r:id="rId6"/>
    <p:sldId id="289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00" r:id="rId23"/>
    <p:sldId id="299" r:id="rId24"/>
    <p:sldId id="298" r:id="rId25"/>
    <p:sldId id="301" r:id="rId26"/>
    <p:sldId id="302" r:id="rId27"/>
    <p:sldId id="303" r:id="rId28"/>
    <p:sldId id="304" r:id="rId29"/>
    <p:sldId id="3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28" autoAdjust="0"/>
  </p:normalViewPr>
  <p:slideViewPr>
    <p:cSldViewPr snapToGrid="0">
      <p:cViewPr varScale="1">
        <p:scale>
          <a:sx n="60" d="100"/>
          <a:sy n="60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88072-DC51-4C91-97D7-96D8AA0A9F61}" type="datetimeFigureOut">
              <a:rPr lang="en-IN" smtClean="0"/>
              <a:pPr/>
              <a:t>28-10-2021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46992-2F10-4255-BD41-AEAB371E1F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1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istential_quantification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d6b032000d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gd6b032000d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3" name="Google Shape;593;gd6b032000d_2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528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∃ (a backwards E) or </a:t>
            </a:r>
            <a:r>
              <a:rPr lang="en-US" u="none" dirty="0" smtClean="0">
                <a:effectLst/>
                <a:hlinkClick r:id="rId3" tooltip="Existential quantification"/>
              </a:rPr>
              <a:t>existential quantification</a:t>
            </a:r>
            <a:r>
              <a:rPr lang="en-US" dirty="0" smtClean="0">
                <a:effectLst/>
              </a:rPr>
              <a:t>, the symbol for "there exists...", in predicate logic; ∃! meaning "there exists only one" (or "there exists exactly one")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d6b032000d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gd6b032000d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2" name="Google Shape;602;gd6b032000d_2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37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6b032000d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gd6b032000d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1" name="Google Shape;611;gd6b032000d_2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04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6b032000d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gd6b032000d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1" name="Google Shape;611;gd6b032000d_2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422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771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9" name="Google Shape;62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Google Shape;6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70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7" name="Google Shape;6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5557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4" name="Google Shape;6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Google Shape;64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3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 anchorCtr="0"/>
          <a:lstStyle/>
          <a:p>
            <a:pPr defTabSz="914012"/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860804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101600" y="3352804"/>
            <a:ext cx="27432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101600" y="52578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352805" y="3810004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7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6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600206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335403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1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008" indent="0">
              <a:buNone/>
              <a:defRPr sz="2800"/>
            </a:lvl2pPr>
            <a:lvl3pPr marL="914012" indent="0">
              <a:buNone/>
              <a:defRPr sz="2400"/>
            </a:lvl3pPr>
            <a:lvl4pPr marL="1371020" indent="0">
              <a:buNone/>
              <a:defRPr sz="2000"/>
            </a:lvl4pPr>
            <a:lvl5pPr marL="1828025" indent="0">
              <a:buNone/>
              <a:defRPr sz="2000"/>
            </a:lvl5pPr>
            <a:lvl6pPr marL="2285032" indent="0">
              <a:buNone/>
              <a:defRPr sz="2000"/>
            </a:lvl6pPr>
            <a:lvl7pPr marL="2742037" indent="0">
              <a:buNone/>
              <a:defRPr sz="2000"/>
            </a:lvl7pPr>
            <a:lvl8pPr marL="3199044" indent="0">
              <a:buNone/>
              <a:defRPr sz="2000"/>
            </a:lvl8pPr>
            <a:lvl9pPr marL="365605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2129030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1524625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5" y="381005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8191505" y="2552700"/>
            <a:ext cx="5867400" cy="1524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7538720" y="2560325"/>
            <a:ext cx="5181600" cy="6095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646087" y="1015803"/>
            <a:ext cx="2193193" cy="923596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47999" y="3808907"/>
            <a:ext cx="5867400" cy="230794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469645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4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1" name="Google Shape;341;p5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50"/>
          <p:cNvSpPr txBox="1">
            <a:spLocks noGrp="1"/>
          </p:cNvSpPr>
          <p:nvPr>
            <p:ph type="ftr" idx="11"/>
          </p:nvPr>
        </p:nvSpPr>
        <p:spPr>
          <a:xfrm>
            <a:off x="2927648" y="6237313"/>
            <a:ext cx="58566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43" name="Google Shape;343;p50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0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5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47" name="Google Shape;347;p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48" name="Google Shape;348;p5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21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1" name="Google Shape;351;p6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6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53" name="Google Shape;353;p6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54" name="Google Shape;354;p6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6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7" name="Google Shape;357;p6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6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59" name="Google Shape;359;p6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60" name="Google Shape;360;p6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4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5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5" y="3810004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101600" y="3352804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5"/>
            <a:ext cx="2540000" cy="280742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defTabSz="914012"/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3570931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6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4" name="Google Shape;364;p65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5" name="Google Shape;365;p6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66" name="Google Shape;366;p6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67" name="Google Shape;367;p6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09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6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1" name="Google Shape;371;p6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2" name="Google Shape;372;p6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3" name="Google Shape;373;p6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4" name="Google Shape;374;p6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75" name="Google Shape;375;p6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76" name="Google Shape;376;p6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4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79" name="Google Shape;379;p6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80" name="Google Shape;380;p6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870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6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4" name="Google Shape;384;p6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85" name="Google Shape;385;p6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86" name="Google Shape;386;p6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87" name="Google Shape;387;p6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10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0" name="Google Shape;390;p6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1" name="Google Shape;391;p6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2" name="Google Shape;392;p6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93" name="Google Shape;393;p6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94" name="Google Shape;394;p6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40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7" name="Google Shape;397;p7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8" name="Google Shape;398;p7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99" name="Google Shape;399;p7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400" name="Google Shape;400;p7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97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71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7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405" name="Google Shape;405;p7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406" name="Google Shape;406;p7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98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1" name="Google Shape;341;p5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50"/>
          <p:cNvSpPr txBox="1">
            <a:spLocks noGrp="1"/>
          </p:cNvSpPr>
          <p:nvPr>
            <p:ph type="ftr" idx="11"/>
          </p:nvPr>
        </p:nvSpPr>
        <p:spPr>
          <a:xfrm>
            <a:off x="2927648" y="6237313"/>
            <a:ext cx="58566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43" name="Google Shape;343;p50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1467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5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47" name="Google Shape;347;p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48" name="Google Shape;348;p5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8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1" name="Google Shape;351;p6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6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53" name="Google Shape;353;p6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54" name="Google Shape;354;p6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8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04672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7620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195829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7" name="Google Shape;357;p6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6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59" name="Google Shape;359;p6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60" name="Google Shape;360;p6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334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6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4" name="Google Shape;364;p65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5" name="Google Shape;365;p6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66" name="Google Shape;366;p6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67" name="Google Shape;367;p6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62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6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1" name="Google Shape;371;p6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2" name="Google Shape;372;p6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3" name="Google Shape;373;p6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4" name="Google Shape;374;p6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75" name="Google Shape;375;p6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76" name="Google Shape;376;p6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3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79" name="Google Shape;379;p6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80" name="Google Shape;380;p6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017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6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4" name="Google Shape;384;p6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85" name="Google Shape;385;p6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86" name="Google Shape;386;p6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87" name="Google Shape;387;p6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972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0" name="Google Shape;390;p6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1" name="Google Shape;391;p6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2" name="Google Shape;392;p6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93" name="Google Shape;393;p6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94" name="Google Shape;394;p6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635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7" name="Google Shape;397;p7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8" name="Google Shape;398;p7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399" name="Google Shape;399;p7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400" name="Google Shape;400;p7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262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71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7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405" name="Google Shape;405;p7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kern="0">
              <a:solidFill>
                <a:srgbClr val="000000"/>
              </a:solidFill>
            </a:endParaRPr>
          </a:p>
        </p:txBody>
      </p:sp>
      <p:sp>
        <p:nvSpPr>
          <p:cNvPr id="406" name="Google Shape;406;p7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/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23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1493842"/>
            <a:ext cx="10972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3, UGC Act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778522" y="6550676"/>
            <a:ext cx="9413483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08000" y="6492876"/>
            <a:ext cx="2844800" cy="365125"/>
          </a:xfrm>
        </p:spPr>
        <p:txBody>
          <a:bodyPr/>
          <a:lstStyle>
            <a:lvl1pPr>
              <a:defRPr sz="1600"/>
            </a:lvl1pPr>
          </a:lstStyle>
          <a:p>
            <a:fld id="{BD0827E9-CFC9-46E1-A7D1-8887B5DA6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8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3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r>
              <a:rPr lang="en-US" smtClean="0">
                <a:solidFill>
                  <a:prstClr val="black"/>
                </a:solidFill>
              </a:rPr>
              <a:t>Splay Trees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4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6604000" y="1600206"/>
            <a:ext cx="5384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302753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6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6" y="2362200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362200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331110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383775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02" tIns="45701" rIns="91402" bIns="4570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02" tIns="45701" rIns="91402" bIns="4570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2844800" cy="365125"/>
          </a:xfrm>
          <a:prstGeom prst="rect">
            <a:avLst/>
          </a:prstGeom>
        </p:spPr>
        <p:txBody>
          <a:bodyPr vert="horz" lIns="91402" tIns="45701" rIns="91402" bIns="4570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012"/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1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0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012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754" indent="-342754" algn="l" defTabSz="914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636" indent="-285630" algn="l" defTabSz="9140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515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1" indent="-228502" algn="l" defTabSz="9140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528" indent="-228502" algn="l" defTabSz="9140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534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40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47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52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5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7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5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49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49" descr="Picture 7.png"/>
          <p:cNvPicPr preferRelativeResize="0"/>
          <p:nvPr/>
        </p:nvPicPr>
        <p:blipFill rotWithShape="1">
          <a:blip r:embed="rId13">
            <a:alphaModFix/>
          </a:blip>
          <a:srcRect l="1923" b="5333"/>
          <a:stretch/>
        </p:blipFill>
        <p:spPr>
          <a:xfrm>
            <a:off x="8839201" y="-1"/>
            <a:ext cx="2924257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49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332" name="Google Shape;332;p4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49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336" name="Google Shape;336;p4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288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49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49" descr="Picture 7.png"/>
          <p:cNvPicPr preferRelativeResize="0"/>
          <p:nvPr/>
        </p:nvPicPr>
        <p:blipFill rotWithShape="1">
          <a:blip r:embed="rId13">
            <a:alphaModFix/>
          </a:blip>
          <a:srcRect l="1923" b="5333"/>
          <a:stretch/>
        </p:blipFill>
        <p:spPr>
          <a:xfrm>
            <a:off x="8839201" y="-1"/>
            <a:ext cx="2924257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49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332" name="Google Shape;332;p4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49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336" name="Google Shape;336;p4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7155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255211" cy="646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3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7788"/>
            <a:ext cx="12176254" cy="517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2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6b032000d_2_45"/>
          <p:cNvSpPr txBox="1">
            <a:spLocks noGrp="1"/>
          </p:cNvSpPr>
          <p:nvPr>
            <p:ph type="title"/>
          </p:nvPr>
        </p:nvSpPr>
        <p:spPr>
          <a:xfrm>
            <a:off x="1919536" y="274638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Counting primitive operations</a:t>
            </a:r>
            <a:endParaRPr/>
          </a:p>
        </p:txBody>
      </p:sp>
      <p:sp>
        <p:nvSpPr>
          <p:cNvPr id="596" name="Google Shape;596;gd6b032000d_2_45"/>
          <p:cNvSpPr txBox="1">
            <a:spLocks noGrp="1"/>
          </p:cNvSpPr>
          <p:nvPr>
            <p:ph type="sldNum" idx="12"/>
          </p:nvPr>
        </p:nvSpPr>
        <p:spPr>
          <a:xfrm>
            <a:off x="10056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 kern="0">
                <a:solidFill>
                  <a:srgbClr val="000000"/>
                </a:solidFill>
              </a:rPr>
              <a:pPr/>
              <a:t>12</a:t>
            </a:fld>
            <a:endParaRPr kern="0">
              <a:solidFill>
                <a:srgbClr val="000000"/>
              </a:solidFill>
            </a:endParaRPr>
          </a:p>
        </p:txBody>
      </p:sp>
      <p:graphicFrame>
        <p:nvGraphicFramePr>
          <p:cNvPr id="597" name="Google Shape;597;gd6b032000d_2_45"/>
          <p:cNvGraphicFramePr/>
          <p:nvPr>
            <p:extLst>
              <p:ext uri="{D42A27DB-BD31-4B8C-83A1-F6EECF244321}">
                <p14:modId xmlns:p14="http://schemas.microsoft.com/office/powerpoint/2010/main" val="1736595519"/>
              </p:ext>
            </p:extLst>
          </p:nvPr>
        </p:nvGraphicFramePr>
        <p:xfrm>
          <a:off x="1681265" y="1843989"/>
          <a:ext cx="8375175" cy="3474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1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Algorithm ArrayMax(A, n)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#Operations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Remarks</a:t>
                      </a:r>
                      <a:endParaRPr sz="15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050"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arenBoth"/>
                      </a:pPr>
                      <a:r>
                        <a:rPr lang="en-US" sz="1800" dirty="0" err="1"/>
                        <a:t>CurrentMax</a:t>
                      </a:r>
                      <a:r>
                        <a:rPr lang="en-US" sz="1800" dirty="0"/>
                        <a:t> = A [0]</a:t>
                      </a:r>
                      <a:endParaRPr sz="1800" dirty="0"/>
                    </a:p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arenBoth"/>
                      </a:pP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= 1</a:t>
                      </a:r>
                      <a:endParaRPr sz="1800" dirty="0"/>
                    </a:p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arenBoth"/>
                      </a:pPr>
                      <a:r>
                        <a:rPr lang="en-US" sz="1800" dirty="0"/>
                        <a:t>while (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&lt;n)</a:t>
                      </a:r>
                      <a:endParaRPr sz="1800" dirty="0"/>
                    </a:p>
                    <a:p>
                      <a:pPr marL="914400" lvl="1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lphaLcParenBoth"/>
                      </a:pPr>
                      <a:r>
                        <a:rPr lang="en-US" sz="1800" dirty="0"/>
                        <a:t>if A[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] &gt; </a:t>
                      </a:r>
                      <a:r>
                        <a:rPr lang="en-US" sz="1800" dirty="0" err="1"/>
                        <a:t>CurrentMax</a:t>
                      </a:r>
                      <a:endParaRPr sz="1800" dirty="0"/>
                    </a:p>
                    <a:p>
                      <a:pPr marL="1371600" lvl="2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romanLcParenBoth"/>
                      </a:pPr>
                      <a:r>
                        <a:rPr lang="en-US" sz="1800" dirty="0" err="1"/>
                        <a:t>CurrentMax</a:t>
                      </a:r>
                      <a:r>
                        <a:rPr lang="en-US" sz="1800" dirty="0"/>
                        <a:t> = A[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] </a:t>
                      </a:r>
                      <a:endParaRPr sz="1800" dirty="0"/>
                    </a:p>
                    <a:p>
                      <a:pPr marL="914400" lvl="1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lphaLcParenBoth"/>
                      </a:pP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=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+ 1</a:t>
                      </a:r>
                      <a:endParaRPr sz="1800" dirty="0"/>
                    </a:p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arenBoth"/>
                      </a:pPr>
                      <a:r>
                        <a:rPr lang="en-US" sz="1800" dirty="0"/>
                        <a:t>return </a:t>
                      </a:r>
                      <a:r>
                        <a:rPr lang="en-US" sz="1800" dirty="0" err="1"/>
                        <a:t>CurrentMax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(n-1)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(n-1)  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(n-1)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Indexing , Assignment</a:t>
                      </a: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Assignment </a:t>
                      </a: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Comparison</a:t>
                      </a: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(n-1) times indexing and comparison</a:t>
                      </a: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(n-1) times indexing and assignment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[ assume if condition is true always ]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(n-1) times addition and assignment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returning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8" name="Google Shape;598;gd6b032000d_2_45"/>
          <p:cNvSpPr txBox="1"/>
          <p:nvPr/>
        </p:nvSpPr>
        <p:spPr>
          <a:xfrm>
            <a:off x="1603752" y="5583253"/>
            <a:ext cx="853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highlight>
                  <a:srgbClr val="76C2E5"/>
                </a:highlight>
                <a:latin typeface="Calibri"/>
                <a:ea typeface="Calibri"/>
                <a:cs typeface="Calibri"/>
                <a:sym typeface="Calibri"/>
              </a:rPr>
              <a:t>Max </a:t>
            </a:r>
            <a:r>
              <a:rPr lang="en-US" sz="20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Primitive Operations = 2+1+n+ 6(n-1) +1 = 4 + n + 6n + 6 = </a:t>
            </a:r>
            <a:r>
              <a:rPr lang="en-US" sz="2000" b="1" kern="0" dirty="0">
                <a:solidFill>
                  <a:srgbClr val="000000"/>
                </a:solidFill>
                <a:highlight>
                  <a:srgbClr val="F79646"/>
                </a:highlight>
                <a:latin typeface="Calibri"/>
                <a:ea typeface="Calibri"/>
                <a:cs typeface="Calibri"/>
                <a:sym typeface="Calibri"/>
              </a:rPr>
              <a:t>7n -2</a:t>
            </a:r>
            <a:r>
              <a:rPr lang="en-US" sz="20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0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6b032000d_2_22"/>
          <p:cNvSpPr txBox="1">
            <a:spLocks noGrp="1"/>
          </p:cNvSpPr>
          <p:nvPr>
            <p:ph type="title"/>
          </p:nvPr>
        </p:nvSpPr>
        <p:spPr>
          <a:xfrm>
            <a:off x="1919536" y="274638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Counting primitive operations</a:t>
            </a:r>
            <a:endParaRPr/>
          </a:p>
        </p:txBody>
      </p:sp>
      <p:sp>
        <p:nvSpPr>
          <p:cNvPr id="605" name="Google Shape;605;gd6b032000d_2_22"/>
          <p:cNvSpPr txBox="1">
            <a:spLocks noGrp="1"/>
          </p:cNvSpPr>
          <p:nvPr>
            <p:ph type="sldNum" idx="12"/>
          </p:nvPr>
        </p:nvSpPr>
        <p:spPr>
          <a:xfrm>
            <a:off x="10056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 kern="0">
                <a:solidFill>
                  <a:srgbClr val="000000"/>
                </a:solidFill>
              </a:rPr>
              <a:pPr/>
              <a:t>13</a:t>
            </a:fld>
            <a:endParaRPr kern="0">
              <a:solidFill>
                <a:srgbClr val="000000"/>
              </a:solidFill>
            </a:endParaRPr>
          </a:p>
        </p:txBody>
      </p:sp>
      <p:graphicFrame>
        <p:nvGraphicFramePr>
          <p:cNvPr id="606" name="Google Shape;606;gd6b032000d_2_22"/>
          <p:cNvGraphicFramePr/>
          <p:nvPr>
            <p:extLst>
              <p:ext uri="{D42A27DB-BD31-4B8C-83A1-F6EECF244321}">
                <p14:modId xmlns:p14="http://schemas.microsoft.com/office/powerpoint/2010/main" val="4270395518"/>
              </p:ext>
            </p:extLst>
          </p:nvPr>
        </p:nvGraphicFramePr>
        <p:xfrm>
          <a:off x="1425672" y="1693908"/>
          <a:ext cx="8375175" cy="3474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1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Algorithm </a:t>
                      </a:r>
                      <a:r>
                        <a:rPr lang="en-US" sz="1500" b="1" dirty="0" err="1"/>
                        <a:t>ArrayMax</a:t>
                      </a:r>
                      <a:r>
                        <a:rPr lang="en-US" sz="1500" b="1" dirty="0"/>
                        <a:t>(A, n)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#Operations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Remarks</a:t>
                      </a:r>
                      <a:endParaRPr sz="15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050"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arenBoth"/>
                      </a:pPr>
                      <a:r>
                        <a:rPr lang="en-US" sz="1800"/>
                        <a:t>CurrentMax = A [0]</a:t>
                      </a:r>
                      <a:endParaRPr sz="1800"/>
                    </a:p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arenBoth"/>
                      </a:pPr>
                      <a:r>
                        <a:rPr lang="en-US" sz="1800"/>
                        <a:t>i = 1</a:t>
                      </a:r>
                      <a:endParaRPr sz="1800"/>
                    </a:p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arenBoth"/>
                      </a:pPr>
                      <a:r>
                        <a:rPr lang="en-US" sz="1800"/>
                        <a:t>while (i&lt;n)</a:t>
                      </a:r>
                      <a:endParaRPr sz="1800"/>
                    </a:p>
                    <a:p>
                      <a:pPr marL="914400" lvl="1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lphaLcParenBoth"/>
                      </a:pPr>
                      <a:r>
                        <a:rPr lang="en-US" sz="1800"/>
                        <a:t>if A[i] &gt; CurrentMax</a:t>
                      </a:r>
                      <a:endParaRPr sz="1800"/>
                    </a:p>
                    <a:p>
                      <a:pPr marL="1371600" lvl="2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romanLcParenBoth"/>
                      </a:pPr>
                      <a:r>
                        <a:rPr lang="en-US" sz="1800"/>
                        <a:t>CurrentMax = A[i] </a:t>
                      </a:r>
                      <a:endParaRPr sz="1800"/>
                    </a:p>
                    <a:p>
                      <a:pPr marL="914400" lvl="1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lphaLcParenBoth"/>
                      </a:pPr>
                      <a:r>
                        <a:rPr lang="en-US" sz="1800"/>
                        <a:t>i = i + 1</a:t>
                      </a:r>
                      <a:endParaRPr sz="1800"/>
                    </a:p>
                    <a:p>
                      <a:pPr marL="4572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arenBoth"/>
                      </a:pPr>
                      <a:r>
                        <a:rPr lang="en-US" sz="1800"/>
                        <a:t>return CurrentMax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(n-1)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  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(n-1)</a:t>
                      </a: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Indexing , Assignment</a:t>
                      </a: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Assignment </a:t>
                      </a: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Comparison</a:t>
                      </a: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(n-1) times indexing and comparison</a:t>
                      </a: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[ assume if condition is false always ]</a:t>
                      </a:r>
                      <a:endParaRPr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(n-1) times addition and assignment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returning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7" name="Google Shape;607;gd6b032000d_2_22"/>
          <p:cNvSpPr txBox="1"/>
          <p:nvPr/>
        </p:nvSpPr>
        <p:spPr>
          <a:xfrm>
            <a:off x="1646809" y="5491338"/>
            <a:ext cx="853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highlight>
                  <a:srgbClr val="FCB017"/>
                </a:highlight>
                <a:latin typeface="Calibri"/>
                <a:ea typeface="Calibri"/>
                <a:cs typeface="Calibri"/>
                <a:sym typeface="Calibri"/>
              </a:rPr>
              <a:t>Min </a:t>
            </a:r>
            <a:r>
              <a:rPr lang="en-US" sz="20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Primitive Operations = 2+1+n+ 4(n-1) +1 = 4 + n + 4n - 4 = </a:t>
            </a:r>
            <a:r>
              <a:rPr lang="en-US" sz="2000" b="1" kern="0">
                <a:solidFill>
                  <a:srgbClr val="000000"/>
                </a:solidFill>
                <a:highlight>
                  <a:srgbClr val="F79646"/>
                </a:highlight>
                <a:latin typeface="Calibri"/>
                <a:ea typeface="Calibri"/>
                <a:cs typeface="Calibri"/>
                <a:sym typeface="Calibri"/>
              </a:rPr>
              <a:t>5n</a:t>
            </a:r>
            <a:r>
              <a:rPr lang="en-US" sz="20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6b032000d_2_31"/>
          <p:cNvSpPr txBox="1">
            <a:spLocks noGrp="1"/>
          </p:cNvSpPr>
          <p:nvPr>
            <p:ph type="title"/>
          </p:nvPr>
        </p:nvSpPr>
        <p:spPr>
          <a:xfrm>
            <a:off x="1919536" y="274638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Estimating run time for ArrayMax</a:t>
            </a:r>
            <a:endParaRPr/>
          </a:p>
        </p:txBody>
      </p:sp>
      <p:sp>
        <p:nvSpPr>
          <p:cNvPr id="614" name="Google Shape;614;gd6b032000d_2_31"/>
          <p:cNvSpPr txBox="1">
            <a:spLocks noGrp="1"/>
          </p:cNvSpPr>
          <p:nvPr>
            <p:ph type="sldNum" idx="12"/>
          </p:nvPr>
        </p:nvSpPr>
        <p:spPr>
          <a:xfrm>
            <a:off x="10056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 kern="0">
                <a:solidFill>
                  <a:srgbClr val="000000"/>
                </a:solidFill>
              </a:rPr>
              <a:pPr/>
              <a:t>14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615" name="Google Shape;615;gd6b032000d_2_31"/>
          <p:cNvSpPr txBox="1"/>
          <p:nvPr/>
        </p:nvSpPr>
        <p:spPr>
          <a:xfrm>
            <a:off x="2024625" y="2056050"/>
            <a:ext cx="853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highlight>
                  <a:srgbClr val="FCB017"/>
                </a:highlight>
                <a:latin typeface="Calibri"/>
                <a:ea typeface="Calibri"/>
                <a:cs typeface="Calibri"/>
                <a:sym typeface="Calibri"/>
              </a:rPr>
              <a:t>Min </a:t>
            </a:r>
            <a:r>
              <a:rPr lang="en-US" sz="20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Primitive Operations =  </a:t>
            </a:r>
            <a:r>
              <a:rPr lang="en-US" sz="2000" b="1" kern="0">
                <a:solidFill>
                  <a:srgbClr val="000000"/>
                </a:solidFill>
                <a:highlight>
                  <a:srgbClr val="F79646"/>
                </a:highlight>
                <a:latin typeface="Calibri"/>
                <a:ea typeface="Calibri"/>
                <a:cs typeface="Calibri"/>
                <a:sym typeface="Calibri"/>
              </a:rPr>
              <a:t>5n</a:t>
            </a:r>
            <a:r>
              <a:rPr lang="en-US" sz="20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d6b032000d_2_31"/>
          <p:cNvSpPr txBox="1"/>
          <p:nvPr/>
        </p:nvSpPr>
        <p:spPr>
          <a:xfrm>
            <a:off x="2025938" y="1628300"/>
            <a:ext cx="853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highlight>
                  <a:srgbClr val="76C2E5"/>
                </a:highlight>
                <a:latin typeface="Calibri"/>
                <a:ea typeface="Calibri"/>
                <a:cs typeface="Calibri"/>
                <a:sym typeface="Calibri"/>
              </a:rPr>
              <a:t>Max </a:t>
            </a:r>
            <a:r>
              <a:rPr lang="en-US" sz="20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Primitive Operations = </a:t>
            </a:r>
            <a:r>
              <a:rPr lang="en-US" sz="2000" b="1" kern="0">
                <a:solidFill>
                  <a:srgbClr val="000000"/>
                </a:solidFill>
                <a:highlight>
                  <a:srgbClr val="F79646"/>
                </a:highlight>
                <a:latin typeface="Calibri"/>
                <a:ea typeface="Calibri"/>
                <a:cs typeface="Calibri"/>
                <a:sym typeface="Calibri"/>
              </a:rPr>
              <a:t>7n -2</a:t>
            </a:r>
            <a:endParaRPr sz="20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gd6b032000d_2_31"/>
          <p:cNvSpPr txBox="1"/>
          <p:nvPr/>
        </p:nvSpPr>
        <p:spPr>
          <a:xfrm>
            <a:off x="2025938" y="2618900"/>
            <a:ext cx="853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Let the time taken by ArrayMax on any input of size n is T(n). </a:t>
            </a:r>
            <a:endParaRPr sz="2000" b="1" kern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Then, T(n) is bounded as below</a:t>
            </a:r>
            <a:endParaRPr sz="2000" b="1" kern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371600" indent="457200">
              <a:buClr>
                <a:srgbClr val="000000"/>
              </a:buClr>
            </a:pPr>
            <a:r>
              <a:rPr lang="en-US" sz="2000" b="1" kern="0">
                <a:solidFill>
                  <a:srgbClr val="1F497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5n &lt;=T(n) &lt;= 7n-2</a:t>
            </a:r>
            <a:endParaRPr sz="2000" b="1" kern="0">
              <a:solidFill>
                <a:srgbClr val="1F497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8" name="Google Shape;618;gd6b032000d_2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276" y="3727100"/>
            <a:ext cx="4592949" cy="2605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6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6b032000d_2_31"/>
          <p:cNvSpPr txBox="1">
            <a:spLocks noGrp="1"/>
          </p:cNvSpPr>
          <p:nvPr>
            <p:ph type="title"/>
          </p:nvPr>
        </p:nvSpPr>
        <p:spPr>
          <a:xfrm>
            <a:off x="1919536" y="274638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Estimating run time for ArrayMax</a:t>
            </a:r>
            <a:endParaRPr/>
          </a:p>
        </p:txBody>
      </p:sp>
      <p:sp>
        <p:nvSpPr>
          <p:cNvPr id="614" name="Google Shape;614;gd6b032000d_2_31"/>
          <p:cNvSpPr txBox="1">
            <a:spLocks noGrp="1"/>
          </p:cNvSpPr>
          <p:nvPr>
            <p:ph type="sldNum" idx="12"/>
          </p:nvPr>
        </p:nvSpPr>
        <p:spPr>
          <a:xfrm>
            <a:off x="10056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 kern="0">
                <a:solidFill>
                  <a:srgbClr val="000000"/>
                </a:solidFill>
              </a:rPr>
              <a:pPr/>
              <a:t>15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615" name="Google Shape;615;gd6b032000d_2_31"/>
          <p:cNvSpPr txBox="1"/>
          <p:nvPr/>
        </p:nvSpPr>
        <p:spPr>
          <a:xfrm>
            <a:off x="2024625" y="2056050"/>
            <a:ext cx="853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highlight>
                  <a:srgbClr val="FCB017"/>
                </a:highlight>
                <a:latin typeface="Calibri"/>
                <a:ea typeface="Calibri"/>
                <a:cs typeface="Calibri"/>
                <a:sym typeface="Calibri"/>
              </a:rPr>
              <a:t>Min </a:t>
            </a:r>
            <a:r>
              <a:rPr lang="en-US" sz="20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Primitive Operations =  </a:t>
            </a:r>
            <a:r>
              <a:rPr lang="en-US" sz="2000" b="1" kern="0">
                <a:solidFill>
                  <a:srgbClr val="000000"/>
                </a:solidFill>
                <a:highlight>
                  <a:srgbClr val="F79646"/>
                </a:highlight>
                <a:latin typeface="Calibri"/>
                <a:ea typeface="Calibri"/>
                <a:cs typeface="Calibri"/>
                <a:sym typeface="Calibri"/>
              </a:rPr>
              <a:t>5n</a:t>
            </a:r>
            <a:r>
              <a:rPr lang="en-US" sz="20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d6b032000d_2_31"/>
          <p:cNvSpPr txBox="1"/>
          <p:nvPr/>
        </p:nvSpPr>
        <p:spPr>
          <a:xfrm>
            <a:off x="2025938" y="1628300"/>
            <a:ext cx="853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highlight>
                  <a:srgbClr val="76C2E5"/>
                </a:highlight>
                <a:latin typeface="Calibri"/>
                <a:ea typeface="Calibri"/>
                <a:cs typeface="Calibri"/>
                <a:sym typeface="Calibri"/>
              </a:rPr>
              <a:t>Max </a:t>
            </a:r>
            <a:r>
              <a:rPr lang="en-US" sz="20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Primitive Operations = </a:t>
            </a:r>
            <a:r>
              <a:rPr lang="en-US" sz="2000" b="1" kern="0">
                <a:solidFill>
                  <a:srgbClr val="000000"/>
                </a:solidFill>
                <a:highlight>
                  <a:srgbClr val="F79646"/>
                </a:highlight>
                <a:latin typeface="Calibri"/>
                <a:ea typeface="Calibri"/>
                <a:cs typeface="Calibri"/>
                <a:sym typeface="Calibri"/>
              </a:rPr>
              <a:t>7n -2</a:t>
            </a:r>
            <a:endParaRPr sz="20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gd6b032000d_2_31"/>
          <p:cNvSpPr txBox="1"/>
          <p:nvPr/>
        </p:nvSpPr>
        <p:spPr>
          <a:xfrm>
            <a:off x="2025938" y="2618900"/>
            <a:ext cx="853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Let the time taken by ArrayMax on any input of size n is T(n). </a:t>
            </a:r>
            <a:endParaRPr sz="2000" b="1" kern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</a:pPr>
            <a:r>
              <a:rPr lang="en-US" sz="2000" b="1" kern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Then, T(n) is bounded as below</a:t>
            </a:r>
            <a:endParaRPr sz="2000" b="1" kern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371600" indent="457200">
              <a:buClr>
                <a:srgbClr val="000000"/>
              </a:buClr>
            </a:pPr>
            <a:r>
              <a:rPr lang="en-US" sz="2000" b="1" kern="0">
                <a:solidFill>
                  <a:srgbClr val="1F497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5n &lt;=T(n) &lt;= 7n-2</a:t>
            </a:r>
            <a:endParaRPr sz="2000" b="1" kern="0">
              <a:solidFill>
                <a:srgbClr val="1F497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8" name="Google Shape;618;gd6b032000d_2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276" y="3727100"/>
            <a:ext cx="4592949" cy="2605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2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0"/>
          <p:cNvSpPr txBox="1">
            <a:spLocks noGrp="1"/>
          </p:cNvSpPr>
          <p:nvPr>
            <p:ph type="title"/>
          </p:nvPr>
        </p:nvSpPr>
        <p:spPr>
          <a:xfrm>
            <a:off x="1919536" y="274638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Ex-1 : Characterize runtime as a function of primitive operations</a:t>
            </a:r>
            <a:endParaRPr/>
          </a:p>
        </p:txBody>
      </p:sp>
      <p:sp>
        <p:nvSpPr>
          <p:cNvPr id="625" name="Google Shape;625;p30"/>
          <p:cNvSpPr txBox="1">
            <a:spLocks noGrp="1"/>
          </p:cNvSpPr>
          <p:nvPr>
            <p:ph type="sldNum" idx="12"/>
          </p:nvPr>
        </p:nvSpPr>
        <p:spPr>
          <a:xfrm>
            <a:off x="10056440" y="6237312"/>
            <a:ext cx="611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 kern="0">
                <a:solidFill>
                  <a:srgbClr val="000000"/>
                </a:solidFill>
              </a:rPr>
              <a:pPr/>
              <a:t>16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626" name="Google Shape;626;p30"/>
          <p:cNvSpPr txBox="1"/>
          <p:nvPr/>
        </p:nvSpPr>
        <p:spPr>
          <a:xfrm>
            <a:off x="2043650" y="1776900"/>
            <a:ext cx="6469200" cy="92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kern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Algorithm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Sum(a, b)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>
              <a:buClr>
                <a:srgbClr val="000000"/>
              </a:buClr>
              <a:buSzPts val="2400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a+b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719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1"/>
          <p:cNvSpPr txBox="1">
            <a:spLocks noGrp="1"/>
          </p:cNvSpPr>
          <p:nvPr>
            <p:ph type="sldNum" idx="12"/>
          </p:nvPr>
        </p:nvSpPr>
        <p:spPr>
          <a:xfrm>
            <a:off x="10056440" y="6237313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 kern="0">
                <a:solidFill>
                  <a:srgbClr val="000000"/>
                </a:solidFill>
              </a:rPr>
              <a:pPr/>
              <a:t>17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633" name="Google Shape;633;p31"/>
          <p:cNvSpPr txBox="1">
            <a:spLocks noGrp="1"/>
          </p:cNvSpPr>
          <p:nvPr>
            <p:ph type="title"/>
          </p:nvPr>
        </p:nvSpPr>
        <p:spPr>
          <a:xfrm>
            <a:off x="1919536" y="274638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Ex-2 : Characterize runtime as a function of primitive operations</a:t>
            </a:r>
            <a:endParaRPr/>
          </a:p>
        </p:txBody>
      </p:sp>
      <p:sp>
        <p:nvSpPr>
          <p:cNvPr id="634" name="Google Shape;634;p3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ts val="3200"/>
              <a:buNone/>
            </a:pPr>
            <a:r>
              <a:rPr lang="en-US">
                <a:solidFill>
                  <a:srgbClr val="FF0000"/>
                </a:solidFill>
              </a:rPr>
              <a:t>	Algorithm Compute1</a:t>
            </a:r>
            <a:r>
              <a:rPr lang="en-US"/>
              <a:t> (array a, int  N)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SzPts val="2800"/>
              <a:buNone/>
            </a:pPr>
            <a:r>
              <a:rPr lang="en-US"/>
              <a:t>j = 0;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SzPts val="2800"/>
              <a:buNone/>
            </a:pPr>
            <a:r>
              <a:rPr lang="en-US"/>
              <a:t>while (j &lt; N) do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SzPts val="2800"/>
              <a:buNone/>
            </a:pPr>
            <a:r>
              <a:rPr lang="en-US"/>
              <a:t>	a[j] = a[j] * a[j];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SzPts val="2800"/>
              <a:buNone/>
            </a:pPr>
            <a:r>
              <a:rPr lang="en-US"/>
              <a:t>    b[j] = a[j] + j;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SzPts val="2800"/>
              <a:buNone/>
            </a:pPr>
            <a:r>
              <a:rPr lang="en-US"/>
              <a:t>    j = j + 1;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SzPts val="2800"/>
              <a:buNone/>
            </a:pPr>
            <a:r>
              <a:rPr lang="en-US"/>
              <a:t>endwhile;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SzPts val="2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9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2"/>
          <p:cNvSpPr txBox="1">
            <a:spLocks noGrp="1"/>
          </p:cNvSpPr>
          <p:nvPr>
            <p:ph type="title"/>
          </p:nvPr>
        </p:nvSpPr>
        <p:spPr>
          <a:xfrm>
            <a:off x="1919536" y="274638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Ex-3 : Characterize runtime as a function of primitive operations</a:t>
            </a:r>
            <a:endParaRPr/>
          </a:p>
        </p:txBody>
      </p:sp>
      <p:pic>
        <p:nvPicPr>
          <p:cNvPr id="640" name="Google Shape;64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4178" y="2408913"/>
            <a:ext cx="598170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2"/>
          <p:cNvSpPr txBox="1"/>
          <p:nvPr/>
        </p:nvSpPr>
        <p:spPr>
          <a:xfrm>
            <a:off x="1939125" y="1826525"/>
            <a:ext cx="66738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000000"/>
              </a:buClr>
            </a:pPr>
            <a:r>
              <a:rPr lang="en-US" sz="32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Algorithm Compute2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(array a, int  N)</a:t>
            </a:r>
            <a:endParaRPr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6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3"/>
          <p:cNvSpPr txBox="1">
            <a:spLocks noGrp="1"/>
          </p:cNvSpPr>
          <p:nvPr>
            <p:ph type="sldNum" idx="12"/>
          </p:nvPr>
        </p:nvSpPr>
        <p:spPr>
          <a:xfrm>
            <a:off x="10056440" y="6237313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n-US" kern="0">
                <a:solidFill>
                  <a:srgbClr val="000000"/>
                </a:solidFill>
              </a:rPr>
              <a:pPr/>
              <a:t>19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648" name="Google Shape;648;p33"/>
          <p:cNvSpPr txBox="1">
            <a:spLocks noGrp="1"/>
          </p:cNvSpPr>
          <p:nvPr>
            <p:ph type="title"/>
          </p:nvPr>
        </p:nvSpPr>
        <p:spPr>
          <a:xfrm>
            <a:off x="2057400" y="533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Ex-4 : Characterize runtime as a function of primitive operations</a:t>
            </a:r>
            <a:endParaRPr/>
          </a:p>
        </p:txBody>
      </p:sp>
      <p:sp>
        <p:nvSpPr>
          <p:cNvPr id="649" name="Google Shape;649;p33"/>
          <p:cNvSpPr txBox="1">
            <a:spLocks noGrp="1"/>
          </p:cNvSpPr>
          <p:nvPr>
            <p:ph type="body" idx="1"/>
          </p:nvPr>
        </p:nvSpPr>
        <p:spPr>
          <a:xfrm>
            <a:off x="1764825" y="2101425"/>
            <a:ext cx="7886700" cy="3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buSzPts val="1100"/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Algorithm Compute3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 (array a, int  N)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lnSpc>
                <a:spcPct val="80000"/>
              </a:lnSpc>
              <a:spcBef>
                <a:spcPts val="440"/>
              </a:spcBef>
              <a:buSzPts val="22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j = 0;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lnSpc>
                <a:spcPct val="80000"/>
              </a:lnSpc>
              <a:spcBef>
                <a:spcPts val="440"/>
              </a:spcBef>
              <a:buSzPts val="22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while (j &lt; N) do 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lnSpc>
                <a:spcPct val="80000"/>
              </a:lnSpc>
              <a:spcBef>
                <a:spcPts val="440"/>
              </a:spcBef>
              <a:buSzPts val="22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    k = 0;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lnSpc>
                <a:spcPct val="80000"/>
              </a:lnSpc>
              <a:spcBef>
                <a:spcPts val="440"/>
              </a:spcBef>
              <a:buSzPts val="22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while (k &lt; N) do 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lnSpc>
                <a:spcPct val="80000"/>
              </a:lnSpc>
              <a:spcBef>
                <a:spcPts val="440"/>
              </a:spcBef>
              <a:buSzPts val="22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	   a[k] = a[j] + a[k];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lnSpc>
                <a:spcPct val="80000"/>
              </a:lnSpc>
              <a:spcBef>
                <a:spcPts val="440"/>
              </a:spcBef>
              <a:buSzPts val="22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         k = k + 1;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lnSpc>
                <a:spcPct val="80000"/>
              </a:lnSpc>
              <a:spcBef>
                <a:spcPts val="440"/>
              </a:spcBef>
              <a:buSzPts val="22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     endwhile;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lnSpc>
                <a:spcPct val="80000"/>
              </a:lnSpc>
              <a:spcBef>
                <a:spcPts val="440"/>
              </a:spcBef>
              <a:buSzPts val="22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    b[j] = a[j] + j;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lnSpc>
                <a:spcPct val="80000"/>
              </a:lnSpc>
              <a:spcBef>
                <a:spcPts val="440"/>
              </a:spcBef>
              <a:buSzPts val="22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    j = j + 1;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lnSpc>
                <a:spcPct val="80000"/>
              </a:lnSpc>
              <a:spcBef>
                <a:spcPts val="440"/>
              </a:spcBef>
              <a:buSzPts val="22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endwhile;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8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" y="1432560"/>
            <a:ext cx="11257280" cy="489204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Algorithms and it’s </a:t>
            </a:r>
            <a:r>
              <a:rPr lang="en-US" dirty="0" smtClean="0"/>
              <a:t>Specification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Random </a:t>
            </a:r>
            <a:r>
              <a:rPr lang="en-US" dirty="0"/>
              <a:t>Access Machine </a:t>
            </a:r>
            <a:r>
              <a:rPr lang="en-US" dirty="0" smtClean="0"/>
              <a:t>Model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Counting </a:t>
            </a:r>
            <a:r>
              <a:rPr lang="en-US" dirty="0"/>
              <a:t>Primitive </a:t>
            </a:r>
            <a:r>
              <a:rPr lang="en-US" dirty="0" smtClean="0"/>
              <a:t>Operations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Notion </a:t>
            </a:r>
            <a:r>
              <a:rPr lang="en-US" dirty="0"/>
              <a:t>of best case, average case and worst case.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Use of asymptotic notation, Big-Oh, Little-Oh, Omega and Theta </a:t>
            </a:r>
            <a:r>
              <a:rPr lang="en-US" dirty="0" smtClean="0"/>
              <a:t>Notations.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Correctness </a:t>
            </a:r>
            <a:r>
              <a:rPr lang="en-US" dirty="0"/>
              <a:t>of Algorithms.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– session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 -notation</a:t>
            </a:r>
          </a:p>
        </p:txBody>
      </p:sp>
      <p:sp>
        <p:nvSpPr>
          <p:cNvPr id="444422" name="Rectangle 6"/>
          <p:cNvSpPr>
            <a:spLocks noChangeArrowheads="1"/>
          </p:cNvSpPr>
          <p:nvPr/>
        </p:nvSpPr>
        <p:spPr bwMode="auto">
          <a:xfrm>
            <a:off x="351367" y="5106988"/>
            <a:ext cx="600472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sz="2600" b="1" i="1"/>
              <a:t>g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 lower bound</a:t>
            </a:r>
            <a:r>
              <a:rPr kumimoji="1" lang="en-US" sz="2600" b="1"/>
              <a:t> for </a:t>
            </a:r>
            <a:r>
              <a:rPr kumimoji="1" lang="en-US" sz="2600" b="1" i="1"/>
              <a:t>f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).</a:t>
            </a:r>
          </a:p>
        </p:txBody>
      </p:sp>
      <p:sp>
        <p:nvSpPr>
          <p:cNvPr id="444423" name="Text Box 7"/>
          <p:cNvSpPr txBox="1">
            <a:spLocks noChangeArrowheads="1"/>
          </p:cNvSpPr>
          <p:nvPr/>
        </p:nvSpPr>
        <p:spPr bwMode="auto">
          <a:xfrm>
            <a:off x="334434" y="3852863"/>
            <a:ext cx="58589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 dirty="0"/>
              <a:t>Intuitively</a:t>
            </a:r>
            <a:r>
              <a:rPr lang="en-US" dirty="0"/>
              <a:t>: Set of all functions whose </a:t>
            </a:r>
            <a:r>
              <a:rPr lang="en-US" i="1" dirty="0"/>
              <a:t>rate of growth</a:t>
            </a:r>
            <a:r>
              <a:rPr lang="en-US" dirty="0"/>
              <a:t> is the same as or higher than that of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).</a:t>
            </a:r>
          </a:p>
        </p:txBody>
      </p:sp>
      <p:pic>
        <p:nvPicPr>
          <p:cNvPr id="444426" name="Picture 10" descr="graph_Om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167" y="1096964"/>
            <a:ext cx="50673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28" name="Rectangle 12"/>
          <p:cNvSpPr>
            <a:spLocks noChangeArrowheads="1"/>
          </p:cNvSpPr>
          <p:nvPr/>
        </p:nvSpPr>
        <p:spPr bwMode="auto">
          <a:xfrm>
            <a:off x="334434" y="1954213"/>
            <a:ext cx="6493933" cy="1495794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 dirty="0">
                <a:solidFill>
                  <a:schemeClr val="accent1"/>
                </a:solidFill>
                <a:sym typeface="Symbol" pitchFamily="18" charset="2"/>
              </a:rPr>
              <a:t>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sz="2600" b="1" dirty="0">
                <a:solidFill>
                  <a:schemeClr val="hlink"/>
                </a:solidFill>
              </a:rPr>
            </a:br>
            <a:r>
              <a:rPr kumimoji="1" lang="en-US" sz="2600" b="1" dirty="0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sz="2600" b="1" dirty="0">
                <a:solidFill>
                  <a:srgbClr val="FF3300"/>
                </a:solidFill>
              </a:rPr>
              <a:t> and </a:t>
            </a:r>
            <a:r>
              <a:rPr kumimoji="1" 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b="1" dirty="0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 dirty="0">
                <a:solidFill>
                  <a:srgbClr val="CC0000"/>
                </a:solidFill>
              </a:rPr>
              <a:t>n </a:t>
            </a:r>
            <a:r>
              <a:rPr kumimoji="1" lang="en-US" b="1" dirty="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 dirty="0">
                <a:solidFill>
                  <a:srgbClr val="CC0000"/>
                </a:solidFill>
              </a:rPr>
              <a:t>  n</a:t>
            </a:r>
            <a:r>
              <a:rPr kumimoji="1" 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dirty="0">
                <a:solidFill>
                  <a:srgbClr val="CC0000"/>
                </a:solidFill>
              </a:rPr>
              <a:t>,</a:t>
            </a:r>
            <a:endParaRPr kumimoji="1" 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sz="26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800" b="1" dirty="0">
                <a:solidFill>
                  <a:schemeClr val="hlink"/>
                </a:solidFill>
              </a:rPr>
              <a:t>c</a:t>
            </a:r>
            <a:r>
              <a:rPr kumimoji="1" lang="en-US" sz="2800" b="1" i="1" dirty="0">
                <a:solidFill>
                  <a:schemeClr val="hlink"/>
                </a:solidFill>
              </a:rPr>
              <a:t>g</a:t>
            </a:r>
            <a:r>
              <a:rPr kumimoji="1" 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sz="2800" b="1" dirty="0">
                <a:solidFill>
                  <a:schemeClr val="hlink"/>
                </a:solidFill>
              </a:rPr>
              <a:t>)</a:t>
            </a:r>
            <a:r>
              <a:rPr kumimoji="1" lang="en-US" sz="2800" dirty="0"/>
              <a:t> </a:t>
            </a:r>
            <a:r>
              <a:rPr kumimoji="1" lang="en-US" sz="2800" b="1" dirty="0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800" b="1" i="1" dirty="0">
                <a:solidFill>
                  <a:schemeClr val="hlink"/>
                </a:solidFill>
              </a:rPr>
              <a:t>f</a:t>
            </a:r>
            <a:r>
              <a:rPr kumimoji="1" 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sz="2800" b="1" dirty="0">
                <a:solidFill>
                  <a:schemeClr val="hlink"/>
                </a:solidFill>
              </a:rPr>
              <a:t>)</a:t>
            </a:r>
            <a:r>
              <a:rPr kumimoji="1" 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44429" name="Rectangle 13"/>
          <p:cNvSpPr>
            <a:spLocks noChangeArrowheads="1"/>
          </p:cNvSpPr>
          <p:nvPr/>
        </p:nvSpPr>
        <p:spPr bwMode="auto">
          <a:xfrm>
            <a:off x="351367" y="1068389"/>
            <a:ext cx="692996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dirty="0"/>
              <a:t>For function </a:t>
            </a:r>
            <a:r>
              <a:rPr kumimoji="1" lang="en-US" sz="2600" i="1" dirty="0" smtClean="0"/>
              <a:t>f</a:t>
            </a:r>
            <a:r>
              <a:rPr kumimoji="1" lang="en-US" sz="2600" dirty="0" smtClean="0"/>
              <a:t>(</a:t>
            </a:r>
            <a:r>
              <a:rPr kumimoji="1" lang="en-US" sz="2600" i="1" dirty="0" smtClean="0"/>
              <a:t>n</a:t>
            </a:r>
            <a:r>
              <a:rPr kumimoji="1" lang="en-US" sz="2600" dirty="0"/>
              <a:t>), we define </a:t>
            </a:r>
            <a:r>
              <a:rPr lang="en-US" dirty="0">
                <a:sym typeface="Symbol" pitchFamily="18" charset="2"/>
              </a:rPr>
              <a:t></a:t>
            </a:r>
            <a:r>
              <a:rPr kumimoji="1" lang="en-US" sz="2600" dirty="0"/>
              <a:t>(</a:t>
            </a:r>
            <a:r>
              <a:rPr kumimoji="1" lang="en-US" sz="2600" i="1" dirty="0"/>
              <a:t>g</a:t>
            </a:r>
            <a:r>
              <a:rPr kumimoji="1" lang="en-US" sz="2600" dirty="0"/>
              <a:t>(</a:t>
            </a:r>
            <a:r>
              <a:rPr kumimoji="1" lang="en-US" sz="2600" i="1" dirty="0"/>
              <a:t>n</a:t>
            </a:r>
            <a:r>
              <a:rPr kumimoji="1" lang="en-US" sz="2600" dirty="0"/>
              <a:t>)), big-Omega of </a:t>
            </a:r>
            <a:r>
              <a:rPr kumimoji="1" lang="en-US" sz="2600" i="1" dirty="0"/>
              <a:t>n</a:t>
            </a:r>
            <a:r>
              <a:rPr kumimoji="1" lang="en-US" sz="2600" dirty="0"/>
              <a:t>, as the set:</a:t>
            </a:r>
          </a:p>
        </p:txBody>
      </p:sp>
    </p:spTree>
    <p:extLst>
      <p:ext uri="{BB962C8B-B14F-4D97-AF65-F5344CB8AC3E}">
        <p14:creationId xmlns:p14="http://schemas.microsoft.com/office/powerpoint/2010/main" val="19468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-notation</a:t>
            </a: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334434" y="1954213"/>
            <a:ext cx="6493933" cy="1495794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 i="1">
                <a:solidFill>
                  <a:schemeClr val="accent1"/>
                </a:solidFill>
                <a:sym typeface="Symbol" pitchFamily="18" charset="2"/>
              </a:rPr>
              <a:t>O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g</a:t>
            </a:r>
            <a:r>
              <a:rPr kumimoji="1" lang="en-US" sz="2600" b="1">
                <a:solidFill>
                  <a:schemeClr val="accent1"/>
                </a:solidFill>
              </a:rPr>
              <a:t>(</a:t>
            </a:r>
            <a:r>
              <a:rPr kumimoji="1" lang="en-US" sz="2600" b="1" i="1">
                <a:solidFill>
                  <a:schemeClr val="accent1"/>
                </a:solidFill>
              </a:rPr>
              <a:t>n</a:t>
            </a:r>
            <a:r>
              <a:rPr kumimoji="1" lang="en-US" sz="2600" b="1">
                <a:solidFill>
                  <a:schemeClr val="accent1"/>
                </a:solidFill>
              </a:rPr>
              <a:t>)) =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3000" b="1">
                <a:solidFill>
                  <a:schemeClr val="hlink"/>
                </a:solidFill>
              </a:rPr>
              <a:t>{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: </a:t>
            </a:r>
            <a:br>
              <a:rPr kumimoji="1" lang="en-US" sz="2600" b="1">
                <a:solidFill>
                  <a:schemeClr val="hlink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>
                <a:solidFill>
                  <a:srgbClr val="FF3300"/>
                </a:solidFill>
              </a:rPr>
              <a:t>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chemeClr val="hlink"/>
                </a:solidFill>
              </a:rPr>
              <a:t>we have</a:t>
            </a:r>
            <a:r>
              <a:rPr kumimoji="1" lang="en-US" sz="2600" b="1">
                <a:solidFill>
                  <a:schemeClr val="hlink"/>
                </a:solidFill>
              </a:rPr>
              <a:t> 0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 </a:t>
            </a:r>
            <a:r>
              <a:rPr kumimoji="1" lang="en-US" sz="2600" b="1" i="1">
                <a:solidFill>
                  <a:schemeClr val="hlink"/>
                </a:solidFill>
              </a:rPr>
              <a:t>f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</a:t>
            </a:r>
            <a:r>
              <a:rPr kumimoji="1" lang="en-US" sz="2600" b="1" i="1">
                <a:solidFill>
                  <a:schemeClr val="hlink"/>
                </a:solidFill>
              </a:rPr>
              <a:t> </a:t>
            </a:r>
            <a:r>
              <a:rPr kumimoji="1" lang="en-US" sz="2600" b="1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chemeClr val="hlink"/>
                </a:solidFill>
              </a:rPr>
              <a:t> c</a:t>
            </a:r>
            <a:r>
              <a:rPr kumimoji="1" lang="en-US" sz="2600" b="1" i="1">
                <a:solidFill>
                  <a:schemeClr val="hlink"/>
                </a:solidFill>
              </a:rPr>
              <a:t>g</a:t>
            </a:r>
            <a:r>
              <a:rPr kumimoji="1" lang="en-US" sz="2600" b="1">
                <a:solidFill>
                  <a:schemeClr val="hlink"/>
                </a:solidFill>
              </a:rPr>
              <a:t>(</a:t>
            </a:r>
            <a:r>
              <a:rPr kumimoji="1" lang="en-US" sz="2600" b="1" i="1">
                <a:solidFill>
                  <a:schemeClr val="hlink"/>
                </a:solidFill>
              </a:rPr>
              <a:t>n</a:t>
            </a:r>
            <a:r>
              <a:rPr kumimoji="1" lang="en-US" sz="2600" b="1">
                <a:solidFill>
                  <a:schemeClr val="hlink"/>
                </a:solidFill>
              </a:rPr>
              <a:t>) </a:t>
            </a:r>
            <a:r>
              <a:rPr kumimoji="1" lang="en-US" sz="3000" b="1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351367" y="1068389"/>
            <a:ext cx="692996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dirty="0"/>
              <a:t>For function </a:t>
            </a:r>
            <a:r>
              <a:rPr kumimoji="1" lang="en-US" sz="2600" i="1" dirty="0" smtClean="0"/>
              <a:t>f</a:t>
            </a:r>
            <a:r>
              <a:rPr kumimoji="1" lang="en-US" sz="2600" dirty="0" smtClean="0"/>
              <a:t>(</a:t>
            </a:r>
            <a:r>
              <a:rPr kumimoji="1" lang="en-US" sz="2600" i="1" dirty="0" smtClean="0"/>
              <a:t>n</a:t>
            </a:r>
            <a:r>
              <a:rPr kumimoji="1" lang="en-US" sz="2600" dirty="0"/>
              <a:t>), we define </a:t>
            </a:r>
            <a:r>
              <a:rPr kumimoji="1" lang="en-US" sz="2600" i="1" dirty="0">
                <a:sym typeface="Symbol" pitchFamily="18" charset="2"/>
              </a:rPr>
              <a:t>O</a:t>
            </a:r>
            <a:r>
              <a:rPr kumimoji="1" lang="en-US" sz="2600" dirty="0"/>
              <a:t>(</a:t>
            </a:r>
            <a:r>
              <a:rPr kumimoji="1" lang="en-US" sz="2600" i="1" dirty="0"/>
              <a:t>g</a:t>
            </a:r>
            <a:r>
              <a:rPr kumimoji="1" lang="en-US" sz="2600" dirty="0"/>
              <a:t>(</a:t>
            </a:r>
            <a:r>
              <a:rPr kumimoji="1" lang="en-US" sz="2600" i="1" dirty="0"/>
              <a:t>n</a:t>
            </a:r>
            <a:r>
              <a:rPr kumimoji="1" lang="en-US" sz="2600" dirty="0"/>
              <a:t>)), big-O of </a:t>
            </a:r>
            <a:r>
              <a:rPr kumimoji="1" lang="en-US" sz="2600" i="1" dirty="0"/>
              <a:t>n</a:t>
            </a:r>
            <a:r>
              <a:rPr kumimoji="1" lang="en-US" sz="2600" dirty="0"/>
              <a:t>, as the set:</a:t>
            </a:r>
          </a:p>
        </p:txBody>
      </p:sp>
      <p:pic>
        <p:nvPicPr>
          <p:cNvPr id="487432" name="Picture 8" descr="graph_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8629" y="1532616"/>
            <a:ext cx="5092700" cy="3840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7434" name="Rectangle 10"/>
          <p:cNvSpPr>
            <a:spLocks noChangeArrowheads="1"/>
          </p:cNvSpPr>
          <p:nvPr/>
        </p:nvSpPr>
        <p:spPr bwMode="auto">
          <a:xfrm>
            <a:off x="228601" y="5160963"/>
            <a:ext cx="60286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sz="2600" b="1" i="1"/>
              <a:t>g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 upper bound</a:t>
            </a:r>
            <a:r>
              <a:rPr kumimoji="1" lang="en-US" sz="2600" b="1"/>
              <a:t> for </a:t>
            </a:r>
            <a:r>
              <a:rPr kumimoji="1" lang="en-US" sz="2600" b="1" i="1"/>
              <a:t>f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).</a:t>
            </a: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228601" y="3905250"/>
            <a:ext cx="60663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/>
              <a:t>Intuitively</a:t>
            </a:r>
            <a:r>
              <a:rPr lang="en-US"/>
              <a:t>: Set of all functions whose </a:t>
            </a:r>
            <a:r>
              <a:rPr lang="en-US" i="1"/>
              <a:t>rate of growth</a:t>
            </a:r>
            <a:r>
              <a:rPr lang="en-US"/>
              <a:t> is the same as or lower than that of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396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-notation</a:t>
            </a:r>
          </a:p>
        </p:txBody>
      </p:sp>
      <p:pic>
        <p:nvPicPr>
          <p:cNvPr id="394261" name="Picture 21" descr="graph_th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34" y="1387475"/>
            <a:ext cx="5374217" cy="41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262" name="Rectangle 22"/>
          <p:cNvSpPr>
            <a:spLocks noChangeArrowheads="1"/>
          </p:cNvSpPr>
          <p:nvPr/>
        </p:nvSpPr>
        <p:spPr bwMode="auto">
          <a:xfrm>
            <a:off x="334434" y="1954213"/>
            <a:ext cx="6493933" cy="2228302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 dirty="0">
                <a:solidFill>
                  <a:schemeClr val="accent1"/>
                </a:solidFill>
                <a:sym typeface="Symbol" pitchFamily="18" charset="2"/>
              </a:rPr>
              <a:t>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sz="2600" b="1" dirty="0">
                <a:solidFill>
                  <a:schemeClr val="hlink"/>
                </a:solidFill>
              </a:rPr>
            </a:br>
            <a:r>
              <a:rPr kumimoji="1" lang="en-US" sz="2600" b="1" dirty="0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b="1" dirty="0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 dirty="0">
                <a:solidFill>
                  <a:srgbClr val="CC0000"/>
                </a:solidFill>
              </a:rPr>
              <a:t>n </a:t>
            </a:r>
            <a:r>
              <a:rPr kumimoji="1" lang="en-US" b="1" dirty="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 dirty="0">
                <a:solidFill>
                  <a:srgbClr val="CC0000"/>
                </a:solidFill>
              </a:rPr>
              <a:t>  n</a:t>
            </a:r>
            <a:r>
              <a:rPr kumimoji="1" 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dirty="0">
                <a:solidFill>
                  <a:srgbClr val="CC0000"/>
                </a:solidFill>
              </a:rPr>
              <a:t>,</a:t>
            </a:r>
            <a:endParaRPr kumimoji="1" 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sz="26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sz="2600" b="1" dirty="0">
                <a:solidFill>
                  <a:schemeClr val="hlink"/>
                </a:solidFill>
                <a:sym typeface="Symbol" pitchFamily="18" charset="2"/>
              </a:rPr>
              <a:t> 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kumimoji="1" 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394263" name="Rectangle 23"/>
          <p:cNvSpPr>
            <a:spLocks noChangeArrowheads="1"/>
          </p:cNvSpPr>
          <p:nvPr/>
        </p:nvSpPr>
        <p:spPr bwMode="auto">
          <a:xfrm>
            <a:off x="351367" y="1068389"/>
            <a:ext cx="692996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dirty="0"/>
              <a:t>For function </a:t>
            </a:r>
            <a:r>
              <a:rPr kumimoji="1" lang="en-US" sz="2600" i="1" dirty="0" smtClean="0"/>
              <a:t>f</a:t>
            </a:r>
            <a:r>
              <a:rPr kumimoji="1" lang="en-US" sz="2600" dirty="0" smtClean="0"/>
              <a:t>(</a:t>
            </a:r>
            <a:r>
              <a:rPr kumimoji="1" lang="en-US" sz="2600" i="1" dirty="0" smtClean="0"/>
              <a:t>n</a:t>
            </a:r>
            <a:r>
              <a:rPr kumimoji="1" lang="en-US" sz="2600" dirty="0"/>
              <a:t>), we define </a:t>
            </a:r>
            <a:r>
              <a:rPr kumimoji="1" lang="en-US" sz="2600" dirty="0">
                <a:sym typeface="Symbol" pitchFamily="18" charset="2"/>
              </a:rPr>
              <a:t></a:t>
            </a:r>
            <a:r>
              <a:rPr kumimoji="1" lang="en-US" sz="2600" dirty="0"/>
              <a:t>(</a:t>
            </a:r>
            <a:r>
              <a:rPr kumimoji="1" lang="en-US" sz="2600" i="1" dirty="0"/>
              <a:t>g</a:t>
            </a:r>
            <a:r>
              <a:rPr kumimoji="1" lang="en-US" sz="2600" dirty="0"/>
              <a:t>(</a:t>
            </a:r>
            <a:r>
              <a:rPr kumimoji="1" lang="en-US" sz="2600" i="1" dirty="0"/>
              <a:t>n</a:t>
            </a:r>
            <a:r>
              <a:rPr kumimoji="1" lang="en-US" sz="2600" dirty="0"/>
              <a:t>)), big-Theta of </a:t>
            </a:r>
            <a:r>
              <a:rPr kumimoji="1" lang="en-US" sz="2600" i="1" dirty="0"/>
              <a:t>n</a:t>
            </a:r>
            <a:r>
              <a:rPr kumimoji="1" lang="en-US" sz="2600" dirty="0"/>
              <a:t>, as the set:</a:t>
            </a:r>
          </a:p>
        </p:txBody>
      </p:sp>
      <p:sp>
        <p:nvSpPr>
          <p:cNvPr id="394264" name="Rectangle 24"/>
          <p:cNvSpPr>
            <a:spLocks noChangeArrowheads="1"/>
          </p:cNvSpPr>
          <p:nvPr/>
        </p:nvSpPr>
        <p:spPr bwMode="auto">
          <a:xfrm>
            <a:off x="351367" y="5567363"/>
            <a:ext cx="637559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sz="2600" b="1" i="1"/>
              <a:t>g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asymptotically tight bound</a:t>
            </a:r>
            <a:r>
              <a:rPr kumimoji="1" lang="en-US" sz="2600" b="1"/>
              <a:t> for </a:t>
            </a:r>
            <a:r>
              <a:rPr kumimoji="1" lang="en-US" sz="2600" b="1" i="1"/>
              <a:t>f</a:t>
            </a:r>
            <a:r>
              <a:rPr kumimoji="1" lang="en-US" sz="2600" b="1"/>
              <a:t>(</a:t>
            </a:r>
            <a:r>
              <a:rPr kumimoji="1" lang="en-US" sz="2600" b="1" i="1"/>
              <a:t>n</a:t>
            </a:r>
            <a:r>
              <a:rPr kumimoji="1" lang="en-US" sz="2600" b="1"/>
              <a:t>).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245534" y="4405314"/>
            <a:ext cx="36985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/>
              <a:t>Intuitively</a:t>
            </a:r>
            <a:r>
              <a:rPr lang="en-US"/>
              <a:t>: Set of all functions that</a:t>
            </a:r>
          </a:p>
          <a:p>
            <a:r>
              <a:rPr lang="en-US"/>
              <a:t>have the same </a:t>
            </a:r>
            <a:r>
              <a:rPr lang="en-US" i="1"/>
              <a:t>rate of growth</a:t>
            </a:r>
            <a:r>
              <a:rPr lang="en-US"/>
              <a:t> as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197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57944"/>
            <a:ext cx="11262571" cy="558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1720"/>
            <a:ext cx="9637486" cy="569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6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codeguru.com/vc/10book/books/book1/33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8" y="333829"/>
            <a:ext cx="8616953" cy="631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7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1768184" cy="671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3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Correctness of an algorithm 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615440"/>
            <a:ext cx="11612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It is said that the algorithm is correct with respect to a specification means it refers to the input-output behavior of the algorithm (i.e., for each input it produces the expected output)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There are different ways to check the correctness of the Algorithm. (</a:t>
            </a:r>
            <a:r>
              <a:rPr lang="en-US" sz="2800" smtClean="0"/>
              <a:t>Will discuss later)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3792"/>
            <a:ext cx="8702040" cy="66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7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9640"/>
            <a:ext cx="11661021" cy="458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665"/>
            <a:ext cx="8884920" cy="6577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8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37320" cy="684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2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34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7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3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513"/>
            <a:ext cx="9128760" cy="690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9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64087</TotalTime>
  <Words>644</Words>
  <Application>Microsoft Office PowerPoint</Application>
  <PresentationFormat>Widescreen</PresentationFormat>
  <Paragraphs>160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Courier New</vt:lpstr>
      <vt:lpstr>Symbol</vt:lpstr>
      <vt:lpstr>Times New Roman</vt:lpstr>
      <vt:lpstr>Wingdings</vt:lpstr>
      <vt:lpstr>1_Office Theme</vt:lpstr>
      <vt:lpstr>Office Theme</vt:lpstr>
      <vt:lpstr>2_Office Theme</vt:lpstr>
      <vt:lpstr>Data Structure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primitive operations</vt:lpstr>
      <vt:lpstr>Counting primitive operations</vt:lpstr>
      <vt:lpstr>Estimating run time for ArrayMax</vt:lpstr>
      <vt:lpstr>Estimating run time for ArrayMax</vt:lpstr>
      <vt:lpstr>Ex-1 : Characterize runtime as a function of primitive operations</vt:lpstr>
      <vt:lpstr>Ex-2 : Characterize runtime as a function of primitive operations</vt:lpstr>
      <vt:lpstr>Ex-3 : Characterize runtime as a function of primitive operations</vt:lpstr>
      <vt:lpstr>Ex-4 : Characterize runtime as a function of primitive operations</vt:lpstr>
      <vt:lpstr> -notation</vt:lpstr>
      <vt:lpstr>O-notation</vt:lpstr>
      <vt:lpstr>-notation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 Khare</dc:creator>
  <cp:lastModifiedBy>user</cp:lastModifiedBy>
  <cp:revision>337</cp:revision>
  <dcterms:created xsi:type="dcterms:W3CDTF">2015-03-18T04:50:41Z</dcterms:created>
  <dcterms:modified xsi:type="dcterms:W3CDTF">2021-11-06T05:19:50Z</dcterms:modified>
</cp:coreProperties>
</file>